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2" r:id="rId1"/>
  </p:sldMasterIdLst>
  <p:notesMasterIdLst>
    <p:notesMasterId r:id="rId36"/>
  </p:notesMasterIdLst>
  <p:handoutMasterIdLst>
    <p:handoutMasterId r:id="rId37"/>
  </p:handoutMasterIdLst>
  <p:sldIdLst>
    <p:sldId id="258" r:id="rId2"/>
    <p:sldId id="308" r:id="rId3"/>
    <p:sldId id="309" r:id="rId4"/>
    <p:sldId id="314" r:id="rId5"/>
    <p:sldId id="312" r:id="rId6"/>
    <p:sldId id="313" r:id="rId7"/>
    <p:sldId id="297" r:id="rId8"/>
    <p:sldId id="315" r:id="rId9"/>
    <p:sldId id="316" r:id="rId10"/>
    <p:sldId id="322" r:id="rId11"/>
    <p:sldId id="323" r:id="rId12"/>
    <p:sldId id="318" r:id="rId13"/>
    <p:sldId id="295" r:id="rId14"/>
    <p:sldId id="319" r:id="rId15"/>
    <p:sldId id="320" r:id="rId16"/>
    <p:sldId id="321" r:id="rId17"/>
    <p:sldId id="310" r:id="rId18"/>
    <p:sldId id="311" r:id="rId19"/>
    <p:sldId id="305" r:id="rId20"/>
    <p:sldId id="299" r:id="rId21"/>
    <p:sldId id="302" r:id="rId22"/>
    <p:sldId id="303" r:id="rId23"/>
    <p:sldId id="296" r:id="rId24"/>
    <p:sldId id="300" r:id="rId25"/>
    <p:sldId id="301" r:id="rId26"/>
    <p:sldId id="307" r:id="rId27"/>
    <p:sldId id="289" r:id="rId28"/>
    <p:sldId id="288" r:id="rId29"/>
    <p:sldId id="298" r:id="rId30"/>
    <p:sldId id="304" r:id="rId31"/>
    <p:sldId id="290" r:id="rId32"/>
    <p:sldId id="291" r:id="rId33"/>
    <p:sldId id="292" r:id="rId34"/>
    <p:sldId id="293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lenk, Andreas" initials="BA" lastIdx="1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8A"/>
    <a:srgbClr val="003359"/>
    <a:srgbClr val="FFFFCC"/>
    <a:srgbClr val="0066BD"/>
    <a:srgbClr val="0273C1"/>
    <a:srgbClr val="00366C"/>
    <a:srgbClr val="0052A4"/>
    <a:srgbClr val="0066CC"/>
    <a:srgbClr val="006AC3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83481" autoAdjust="0"/>
  </p:normalViewPr>
  <p:slideViewPr>
    <p:cSldViewPr snapToGrid="0">
      <p:cViewPr>
        <p:scale>
          <a:sx n="75" d="100"/>
          <a:sy n="75" d="100"/>
        </p:scale>
        <p:origin x="522" y="4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52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24/08/2018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08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24/08/2018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673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4013" lvl="1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146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is actually log scale (due to bits)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04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Agent reached a configuration space with high empowerment, hops from more or less equivalent solutions to others </a:t>
            </a:r>
            <a:r>
              <a:rPr lang="en-US" dirty="0">
                <a:sym typeface="Wingdings" panose="05000000000000000000" pitchFamily="2" charset="2"/>
              </a:rPr>
              <a:t> relation to sampling methods  basically generates an ensemble of graphs on which the agent has highest empowerment  How do those graphs look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815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 For details see paper, Empowerment better than robust optimization and SA (but not always)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896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Designing utility functions are a hassle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814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Refer to Scott </a:t>
            </a:r>
            <a:r>
              <a:rPr lang="en-US" dirty="0" err="1"/>
              <a:t>Shenker</a:t>
            </a:r>
            <a:r>
              <a:rPr lang="en-US" dirty="0"/>
              <a:t> representation: Extract simplicity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Recent trends (Virtualization, SDN, P4) increase the capabilities that can be used in networks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Configurable Control Plane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Configurable Data Plane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Configurable </a:t>
            </a:r>
            <a:r>
              <a:rPr lang="en-US" dirty="0" err="1"/>
              <a:t>Phyiscal</a:t>
            </a:r>
            <a:r>
              <a:rPr lang="en-US" dirty="0"/>
              <a:t> Layer</a:t>
            </a:r>
          </a:p>
          <a:p>
            <a:pPr marL="171450" indent="-171450">
              <a:buFontTx/>
              <a:buChar char="-"/>
            </a:pPr>
            <a:r>
              <a:rPr lang="en-US" dirty="0"/>
              <a:t>Decision must be made in real-time and online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30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Real time management requires the optimization of networking across a complex web of interacting protocols</a:t>
            </a:r>
          </a:p>
          <a:p>
            <a:pPr marL="171450" indent="-171450">
              <a:buFontTx/>
              <a:buChar char="-"/>
            </a:pPr>
            <a:r>
              <a:rPr lang="en-US" dirty="0"/>
              <a:t>Virtualization adds to the party: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What is the impact of a specific placement?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How does hardware or switch internal state impact things?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What is the impact of virtualization on QoS measures?</a:t>
            </a:r>
          </a:p>
          <a:p>
            <a:pPr marL="171450" lvl="0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 cannot be modeled close looped</a:t>
            </a:r>
          </a:p>
          <a:p>
            <a:pPr marL="171450" lvl="0" indent="-171450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 ML and statistical learning is better suited for this type of task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87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But what should a self-driving network optimize for?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Data-Center Network is different from Campus Network is different from Wide Area Network, and each class has different types with different goals and requirements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One specific and optimized system for each use-case?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Might solve brittle solution since overengineered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Expensive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Different to port between systems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Is there a more general framework?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In the end we want to increase utilization by keeping certain constraints at the same time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What would be intelligent? </a:t>
            </a:r>
            <a:r>
              <a:rPr lang="en-US" dirty="0">
                <a:sym typeface="Wingdings" panose="05000000000000000000" pitchFamily="2" charset="2"/>
              </a:rPr>
              <a:t> Actively adapt such that many future states can be reached  Prepare for the 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368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4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What do we mean with self-driving networks? Especially with the driving? No Cars (I actually got that one a few times)</a:t>
            </a:r>
          </a:p>
          <a:p>
            <a:pPr marL="171450" indent="-171450">
              <a:buFontTx/>
              <a:buChar char="-"/>
            </a:pPr>
            <a:r>
              <a:rPr lang="en-US" dirty="0"/>
              <a:t>Its about continuously measure, analyze and control of a communication network. Allowing the operator to sit back and enjoy (I didn’t see that configuration 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At the moment its like this, operator measures, looks at the data and then makes control decisions. It worked and might even continue to do so – but at what cost?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Letting machines control networks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Unclear how exactly to do it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A lot of risk involved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High initial effort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Break-even point on the horizon? Ever more complex systems, mechanisms options.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High dynamicity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Large and high dimensional state space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Humans are not so good at this </a:t>
            </a:r>
            <a:r>
              <a:rPr lang="en-US" dirty="0">
                <a:sym typeface="Wingdings" panose="05000000000000000000" pitchFamily="2" charset="2"/>
              </a:rPr>
              <a:t> Might machines be better suited to cope with upcoming challenges?</a:t>
            </a:r>
          </a:p>
          <a:p>
            <a:pPr marL="527050" lvl="2" indent="-171450">
              <a:buFontTx/>
              <a:buChar char="-"/>
            </a:pPr>
            <a:r>
              <a:rPr lang="en-US" dirty="0" err="1">
                <a:sym typeface="Wingdings" panose="05000000000000000000" pitchFamily="2" charset="2"/>
              </a:rPr>
              <a:t>Autonomity</a:t>
            </a:r>
            <a:r>
              <a:rPr lang="en-US" dirty="0">
                <a:sym typeface="Wingdings" panose="05000000000000000000" pitchFamily="2" charset="2"/>
              </a:rPr>
              <a:t> to what degree?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453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Optimize no the routing to the network, optimize routing and topology jointly!</a:t>
            </a:r>
          </a:p>
          <a:p>
            <a:pPr marL="354013" lvl="1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Many more degrees of freedom</a:t>
            </a:r>
          </a:p>
          <a:p>
            <a:pPr marL="354013" lvl="1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State space explosion</a:t>
            </a:r>
          </a:p>
          <a:p>
            <a:pPr marL="354013" lvl="1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How to leverage this newfound configurability?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283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Requests must be satisfied, SLAs met</a:t>
            </a:r>
          </a:p>
          <a:p>
            <a:pPr marL="354013" lvl="1" indent="-171450">
              <a:buFont typeface="Arial" panose="020B0604020202020204" pitchFamily="34" charset="0"/>
              <a:buChar char="•"/>
            </a:pPr>
            <a:r>
              <a:rPr lang="en-US" dirty="0"/>
              <a:t>Cannot take seconds or minutes for a flow (as we have seen on </a:t>
            </a:r>
            <a:r>
              <a:rPr lang="en-US" dirty="0" err="1"/>
              <a:t>tuesday</a:t>
            </a:r>
            <a:r>
              <a:rPr lang="en-US" dirty="0"/>
              <a:t>, even milliseconds are too much)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Given this, there might be some headroom left, we expect from a self-driving network that it uses this headroom in an intelligent way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no I did it, I said “intelligently”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1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What does “intelligence” mean? What does it reflect to?</a:t>
            </a:r>
          </a:p>
          <a:p>
            <a:pPr marL="171450" indent="-171450">
              <a:buFontTx/>
              <a:buChar char="-"/>
            </a:pPr>
            <a:r>
              <a:rPr lang="en-US" dirty="0"/>
              <a:t>I do not know this.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people, however, looked into the behavior of living organisms and derived a hypothesis.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sounds very abstract, but this notion is successful in generating behavior that can be thought of as intelligent!</a:t>
            </a:r>
          </a:p>
          <a:p>
            <a:pPr marL="171450" indent="-171450">
              <a:buFontTx/>
              <a:buChar char="-"/>
            </a:pPr>
            <a:r>
              <a:rPr lang="en-US" dirty="0"/>
              <a:t>Also backed by novel theories from statistical physics.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49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Gave rise to the notion of empowerment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Agent centric, information theoretic measure that quantifies how much influence an agent has on its environment.</a:t>
            </a:r>
          </a:p>
          <a:p>
            <a:pPr marL="171450" indent="-171450">
              <a:buFontTx/>
              <a:buChar char="-"/>
            </a:pPr>
            <a:r>
              <a:rPr lang="en-US" dirty="0"/>
              <a:t>How does it work: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Environment plus an agent equipped with actuators and sensors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Agent lives in environment and perceives it through its sensors</a:t>
            </a:r>
          </a:p>
          <a:p>
            <a:pPr marL="527050" lvl="2" indent="-171450">
              <a:buFontTx/>
              <a:buChar char="-"/>
            </a:pPr>
            <a:r>
              <a:rPr lang="en-US" dirty="0"/>
              <a:t>Not the whole environment, only what he can perceive!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Based on this he decides to act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Influences the environment</a:t>
            </a:r>
          </a:p>
          <a:p>
            <a:pPr marL="527050" lvl="2" indent="-171450">
              <a:buFontTx/>
              <a:buChar char="-"/>
            </a:pPr>
            <a:r>
              <a:rPr lang="en-US" dirty="0"/>
              <a:t>Additional changes and occurrences might also happen which are not in the control of the agent and he might not know about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Gets a new perception, makes new action…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Causal Bayesian Network! Actions have influence on future sensor states. Actor: sender, sensor: receiver, we want to maximize information transmitted between the two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Empowerment: Maximize mutual information between actions taken and sensors at later time step. That’s it.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Pretty abstract, but leads to behavior that can be described as intelligent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402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Does not need a complete world model, needs only to know how actions influence sensor values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Semantically unbiased: Makes it somewhat </a:t>
            </a:r>
            <a:r>
              <a:rPr lang="en-US" dirty="0" err="1"/>
              <a:t>independt</a:t>
            </a:r>
            <a:r>
              <a:rPr lang="en-US" dirty="0"/>
              <a:t> on the </a:t>
            </a:r>
            <a:r>
              <a:rPr lang="en-US" dirty="0" err="1"/>
              <a:t>explicite</a:t>
            </a:r>
            <a:r>
              <a:rPr lang="en-US" dirty="0"/>
              <a:t> environment (rain forest vs ocean, datacenter vs wide area)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</a:t>
            </a:r>
          </a:p>
          <a:p>
            <a:pPr marL="354013" lvl="1" indent="-171450">
              <a:buFontTx/>
              <a:buChar char="-"/>
            </a:pPr>
            <a:r>
              <a:rPr lang="en-US" dirty="0"/>
              <a:t>Obtaining model for local dynamics (how actions affect sensors) also not known, but can be learned. Its not easy.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72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is actually log scale (due to bits)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67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13" y="2235581"/>
            <a:ext cx="5394770" cy="4200144"/>
          </a:xfrm>
          <a:prstGeom prst="rect">
            <a:avLst/>
          </a:prstGeom>
        </p:spPr>
      </p:pic>
      <p:sp>
        <p:nvSpPr>
          <p:cNvPr id="8194" name="Titelplatzhalter 1"/>
          <p:cNvSpPr>
            <a:spLocks noGrp="1"/>
          </p:cNvSpPr>
          <p:nvPr>
            <p:ph type="ctrTitle" hasCustomPrompt="1"/>
          </p:nvPr>
        </p:nvSpPr>
        <p:spPr>
          <a:xfrm>
            <a:off x="478367" y="2130426"/>
            <a:ext cx="11228917" cy="1237464"/>
          </a:xfrm>
          <a:prstGeom prst="rect">
            <a:avLst/>
          </a:prstGeom>
        </p:spPr>
        <p:txBody>
          <a:bodyPr/>
          <a:lstStyle>
            <a:lvl1pPr algn="l">
              <a:defRPr sz="2800" baseline="0" smtClean="0">
                <a:latin typeface="+mj-lt"/>
              </a:defRPr>
            </a:lvl1pPr>
          </a:lstStyle>
          <a:p>
            <a:r>
              <a:rPr lang="en-US" noProof="0" dirty="0"/>
              <a:t>Add your title</a:t>
            </a:r>
            <a:endParaRPr lang="de-DE" noProof="0" dirty="0"/>
          </a:p>
        </p:txBody>
      </p:sp>
      <p:sp>
        <p:nvSpPr>
          <p:cNvPr id="8195" name="Textplatzhalter 2"/>
          <p:cNvSpPr>
            <a:spLocks noGrp="1"/>
          </p:cNvSpPr>
          <p:nvPr>
            <p:ph type="subTitle" idx="1" hasCustomPrompt="1"/>
          </p:nvPr>
        </p:nvSpPr>
        <p:spPr>
          <a:xfrm>
            <a:off x="478367" y="3886200"/>
            <a:ext cx="6090355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smtClean="0"/>
            </a:lvl1pPr>
          </a:lstStyle>
          <a:p>
            <a:r>
              <a:rPr lang="en-US" noProof="0" dirty="0"/>
              <a:t>Your name</a:t>
            </a:r>
          </a:p>
          <a:p>
            <a:r>
              <a:rPr lang="de-DE" noProof="0" dirty="0"/>
              <a:t>Your.name@tum.de</a:t>
            </a:r>
            <a:endParaRPr lang="en-US" noProof="0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427202" y="314325"/>
            <a:ext cx="5235661" cy="520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  <a:tabLst/>
            </a:pPr>
            <a:r>
              <a:rPr lang="de-DE" sz="1200" dirty="0" err="1">
                <a:solidFill>
                  <a:schemeClr val="tx2"/>
                </a:solidFill>
                <a:latin typeface="+mn-lt"/>
              </a:rPr>
              <a:t>Chair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Communication Networks</a:t>
            </a:r>
          </a:p>
          <a:p>
            <a:pPr>
              <a:lnSpc>
                <a:spcPct val="94000"/>
              </a:lnSpc>
              <a:tabLst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Department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baseline="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baseline="0" dirty="0" err="1">
                <a:solidFill>
                  <a:schemeClr val="tx2"/>
                </a:solidFill>
                <a:latin typeface="+mn-lt"/>
              </a:rPr>
              <a:t>Electrical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baseline="0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Computer Engineering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4000"/>
              </a:lnSpc>
              <a:tabLst/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Technical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University </a:t>
            </a:r>
            <a:r>
              <a:rPr lang="de-DE" sz="1200" baseline="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1200" baseline="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baseline="0" dirty="0" err="1">
                <a:solidFill>
                  <a:schemeClr val="tx2"/>
                </a:solidFill>
                <a:latin typeface="+mn-lt"/>
              </a:rPr>
              <a:t>Munich</a:t>
            </a:r>
            <a:endParaRPr lang="de-DE" sz="12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" name="Bild 6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7881" y="324685"/>
            <a:ext cx="811136" cy="320400"/>
          </a:xfrm>
          <a:prstGeom prst="rect">
            <a:avLst/>
          </a:prstGeom>
        </p:spPr>
      </p:pic>
      <p:sp>
        <p:nvSpPr>
          <p:cNvPr id="15" name="Foliennummernplatzhalter 8"/>
          <p:cNvSpPr txBox="1">
            <a:spLocks/>
          </p:cNvSpPr>
          <p:nvPr userDrawn="1"/>
        </p:nvSpPr>
        <p:spPr>
          <a:xfrm>
            <a:off x="478367" y="6441930"/>
            <a:ext cx="10507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de-DE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 Technical University of Munich</a:t>
            </a:r>
            <a:endParaRPr lang="de-D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6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478367" y="1266092"/>
            <a:ext cx="11228917" cy="5001508"/>
          </a:xfrm>
          <a:prstGeom prst="rect">
            <a:avLst/>
          </a:prstGeom>
        </p:spPr>
        <p:txBody>
          <a:bodyPr>
            <a:normAutofit/>
          </a:bodyPr>
          <a:lstStyle>
            <a:lvl1pPr marL="179388" indent="-179388">
              <a:lnSpc>
                <a:spcPct val="125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1pPr>
            <a:lvl2pPr marL="360363" indent="-180975">
              <a:lnSpc>
                <a:spcPct val="125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2pPr>
            <a:lvl3pPr marL="442913" indent="-179388">
              <a:lnSpc>
                <a:spcPct val="125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600"/>
            </a:lvl3pPr>
            <a:lvl4pPr marL="538163" indent="-177800">
              <a:lnSpc>
                <a:spcPct val="125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400"/>
            </a:lvl4pPr>
            <a:lvl5pPr marL="714375" indent="-176213">
              <a:lnSpc>
                <a:spcPct val="125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78368" y="366639"/>
            <a:ext cx="9556587" cy="360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25000"/>
              </a:lnSpc>
              <a:defRPr sz="2400"/>
            </a:lvl1pPr>
          </a:lstStyle>
          <a:p>
            <a:r>
              <a:rPr lang="en-US" noProof="0" dirty="0"/>
              <a:t>Click to edit Master title style</a:t>
            </a:r>
            <a:endParaRPr lang="de-DE" noProof="0" dirty="0"/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10985500" y="6441930"/>
            <a:ext cx="751755" cy="358921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Foliennummernplatzhalter 8"/>
          <p:cNvSpPr txBox="1">
            <a:spLocks/>
          </p:cNvSpPr>
          <p:nvPr userDrawn="1"/>
        </p:nvSpPr>
        <p:spPr>
          <a:xfrm>
            <a:off x="478367" y="6441929"/>
            <a:ext cx="10507133" cy="358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Patrick Kalmbach (TUM) | Empowering Self-Driving Networks</a:t>
            </a:r>
            <a:endParaRPr lang="de-D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804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881" y="324685"/>
            <a:ext cx="811136" cy="320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hf hdr="0" ft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53779" y="1073620"/>
            <a:ext cx="9269906" cy="1237464"/>
          </a:xfrm>
        </p:spPr>
        <p:txBody>
          <a:bodyPr/>
          <a:lstStyle/>
          <a:p>
            <a:r>
              <a:rPr lang="de-DE" sz="4000" b="1" dirty="0"/>
              <a:t>Empowering Self-Driving Networks</a:t>
            </a:r>
            <a:endParaRPr lang="en-US" sz="4000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20966" y="2640868"/>
            <a:ext cx="4567766" cy="2358352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sz="1800" b="1" dirty="0"/>
              <a:t>Patrick Kalmbach</a:t>
            </a:r>
            <a:endParaRPr lang="de-DE" altLang="de-DE" sz="1800" i="1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i="1" dirty="0"/>
              <a:t>    </a:t>
            </a:r>
            <a:r>
              <a:rPr lang="de-DE" altLang="de-DE" sz="1800" i="1" dirty="0"/>
              <a:t>Patrick.Kalmbach@tum.de</a:t>
            </a:r>
            <a:endParaRPr lang="de-DE" altLang="de-DE" i="1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dirty="0"/>
              <a:t>Johannes Zerwas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dirty="0"/>
              <a:t>Péter Babarczi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dirty="0"/>
              <a:t>Andreas Blenk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dirty="0"/>
              <a:t>Wolfgang Kellerer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de-DE" altLang="de-DE" dirty="0"/>
              <a:t>Stefan Schmid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de-DE" altLang="de-DE" dirty="0"/>
          </a:p>
          <a:p>
            <a:pPr>
              <a:lnSpc>
                <a:spcPct val="80000"/>
              </a:lnSpc>
              <a:spcBef>
                <a:spcPct val="50000"/>
              </a:spcBef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307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828958-6E5F-4442-A9BB-232BA471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First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6B9CC-7B21-4069-9BFD-5C1DF6DA8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763A0C6-1A4E-418B-B3A0-9BC8397C0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7" y="850353"/>
            <a:ext cx="5450591" cy="5450591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382CFF-2085-4679-B458-A68C528B6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99" y="2118775"/>
            <a:ext cx="4114800" cy="2743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EDFA17-AA72-43C2-8FE4-2B46A589887D}"/>
              </a:ext>
            </a:extLst>
          </p:cNvPr>
          <p:cNvSpPr txBox="1"/>
          <p:nvPr/>
        </p:nvSpPr>
        <p:spPr>
          <a:xfrm>
            <a:off x="1444612" y="5777724"/>
            <a:ext cx="9690265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Agent places </a:t>
            </a:r>
            <a:r>
              <a:rPr lang="en-US" sz="2800" dirty="0">
                <a:solidFill>
                  <a:schemeClr val="accent4"/>
                </a:solidFill>
                <a:latin typeface="+mn-lt"/>
                <a:cs typeface="+mn-cs"/>
              </a:rPr>
              <a:t>e</a:t>
            </a:r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dges at beginning to obtain sensor readings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0F6B6B-8D6F-4CB5-ADFB-7BDE22B3F817}"/>
              </a:ext>
            </a:extLst>
          </p:cNvPr>
          <p:cNvSpPr txBox="1"/>
          <p:nvPr/>
        </p:nvSpPr>
        <p:spPr>
          <a:xfrm rot="16200000">
            <a:off x="5118189" y="3307366"/>
            <a:ext cx="2343113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Empowerment [bits]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4F43D-4603-4C78-8B8C-12DA8B28D034}"/>
              </a:ext>
            </a:extLst>
          </p:cNvPr>
          <p:cNvSpPr txBox="1"/>
          <p:nvPr/>
        </p:nvSpPr>
        <p:spPr>
          <a:xfrm>
            <a:off x="521866" y="1053845"/>
            <a:ext cx="588635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Actuator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Place edge, remove </a:t>
            </a:r>
            <a:r>
              <a:rPr lang="en-US" sz="2000" dirty="0">
                <a:latin typeface="+mn-lt"/>
                <a:cs typeface="+mn-cs"/>
              </a:rPr>
              <a:t>e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dge, do </a:t>
            </a:r>
            <a:r>
              <a:rPr lang="en-US" sz="2000" dirty="0">
                <a:latin typeface="+mn-lt"/>
                <a:cs typeface="+mn-cs"/>
              </a:rPr>
              <a:t>n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C812A-5005-4C46-9B86-FFB4D845434C}"/>
              </a:ext>
            </a:extLst>
          </p:cNvPr>
          <p:cNvSpPr txBox="1"/>
          <p:nvPr/>
        </p:nvSpPr>
        <p:spPr>
          <a:xfrm>
            <a:off x="6766972" y="1023639"/>
            <a:ext cx="5886357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Number of routed flows (Simple)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of routed flows (Exact)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30313-8FE3-4921-B386-DADEF9489772}"/>
              </a:ext>
            </a:extLst>
          </p:cNvPr>
          <p:cNvSpPr txBox="1"/>
          <p:nvPr/>
        </p:nvSpPr>
        <p:spPr>
          <a:xfrm>
            <a:off x="6901724" y="4807244"/>
            <a:ext cx="3237749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9026D0-50A7-4333-847D-1950A06A8441}"/>
              </a:ext>
            </a:extLst>
          </p:cNvPr>
          <p:cNvGrpSpPr/>
          <p:nvPr/>
        </p:nvGrpSpPr>
        <p:grpSpPr>
          <a:xfrm>
            <a:off x="323675" y="1410668"/>
            <a:ext cx="4972225" cy="4406541"/>
            <a:chOff x="323675" y="1410668"/>
            <a:chExt cx="4972225" cy="440654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022EE4-2AA9-4FBB-9DCF-5F870D9EDCF5}"/>
                </a:ext>
              </a:extLst>
            </p:cNvPr>
            <p:cNvSpPr/>
            <p:nvPr/>
          </p:nvSpPr>
          <p:spPr>
            <a:xfrm>
              <a:off x="4965277" y="1453955"/>
              <a:ext cx="330623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B8E2ED-AC20-49CB-8F4D-8E2C1DCC8952}"/>
                </a:ext>
              </a:extLst>
            </p:cNvPr>
            <p:cNvSpPr/>
            <p:nvPr/>
          </p:nvSpPr>
          <p:spPr>
            <a:xfrm>
              <a:off x="323675" y="1423722"/>
              <a:ext cx="587051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53F1AB-ADAE-47C0-BE1A-9E3AEE8CE63E}"/>
                </a:ext>
              </a:extLst>
            </p:cNvPr>
            <p:cNvSpPr/>
            <p:nvPr/>
          </p:nvSpPr>
          <p:spPr>
            <a:xfrm>
              <a:off x="762201" y="1410668"/>
              <a:ext cx="4228411" cy="16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EC6357-52B0-457B-8B25-8E7BFE93A749}"/>
                </a:ext>
              </a:extLst>
            </p:cNvPr>
            <p:cNvSpPr/>
            <p:nvPr/>
          </p:nvSpPr>
          <p:spPr>
            <a:xfrm>
              <a:off x="902177" y="5447332"/>
              <a:ext cx="4228411" cy="369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53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400A0-605D-42E1-8638-DDD6FDDBE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First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36D04-5DFF-47B0-9C2F-905626356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1278E5-87A7-4E95-A058-D9513A03D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371" y="2108200"/>
            <a:ext cx="4114800" cy="2743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5CE0DB-A80C-4AC8-8AAE-0FE7CEAAE669}"/>
              </a:ext>
            </a:extLst>
          </p:cNvPr>
          <p:cNvGrpSpPr/>
          <p:nvPr/>
        </p:nvGrpSpPr>
        <p:grpSpPr>
          <a:xfrm>
            <a:off x="75168" y="815710"/>
            <a:ext cx="5487432" cy="5445390"/>
            <a:chOff x="478368" y="1371600"/>
            <a:chExt cx="4114800" cy="4114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DA4184-D24E-4141-95C9-ADB3C1C1B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368" y="1371600"/>
              <a:ext cx="4114800" cy="41148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7F0C165-224B-4CF3-A853-B19B321A3C48}"/>
                </a:ext>
              </a:extLst>
            </p:cNvPr>
            <p:cNvSpPr/>
            <p:nvPr/>
          </p:nvSpPr>
          <p:spPr>
            <a:xfrm>
              <a:off x="478368" y="1947553"/>
              <a:ext cx="471658" cy="3170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1F52452-7B69-4B5F-8539-86F8EACA4486}"/>
                </a:ext>
              </a:extLst>
            </p:cNvPr>
            <p:cNvSpPr/>
            <p:nvPr/>
          </p:nvSpPr>
          <p:spPr>
            <a:xfrm rot="5400000">
              <a:off x="2311814" y="3648777"/>
              <a:ext cx="471658" cy="3170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82C67E6-08A3-41DB-8F72-89A96BBF95C5}"/>
              </a:ext>
            </a:extLst>
          </p:cNvPr>
          <p:cNvSpPr txBox="1"/>
          <p:nvPr/>
        </p:nvSpPr>
        <p:spPr>
          <a:xfrm>
            <a:off x="1341912" y="5834361"/>
            <a:ext cx="964358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Agent rearranges </a:t>
            </a:r>
            <a:r>
              <a:rPr lang="en-US" sz="2800" dirty="0">
                <a:solidFill>
                  <a:schemeClr val="accent4"/>
                </a:solidFill>
                <a:latin typeface="+mn-lt"/>
                <a:cs typeface="+mn-cs"/>
              </a:rPr>
              <a:t>e</a:t>
            </a:r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dges to further increase empowerment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44CA4-EFCE-4BFD-80F0-934F71324B97}"/>
              </a:ext>
            </a:extLst>
          </p:cNvPr>
          <p:cNvSpPr txBox="1"/>
          <p:nvPr/>
        </p:nvSpPr>
        <p:spPr>
          <a:xfrm rot="16200000">
            <a:off x="4700447" y="3349411"/>
            <a:ext cx="3237749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Empowerment [bits]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C25F7F-E60F-443E-B2CD-52CCF77FE5AE}"/>
              </a:ext>
            </a:extLst>
          </p:cNvPr>
          <p:cNvSpPr txBox="1"/>
          <p:nvPr/>
        </p:nvSpPr>
        <p:spPr>
          <a:xfrm>
            <a:off x="521866" y="1053845"/>
            <a:ext cx="588635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Actuator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Place edge, remove </a:t>
            </a:r>
            <a:r>
              <a:rPr lang="en-US" sz="2000" dirty="0">
                <a:latin typeface="+mn-lt"/>
                <a:cs typeface="+mn-cs"/>
              </a:rPr>
              <a:t>e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dge, do </a:t>
            </a:r>
            <a:r>
              <a:rPr lang="en-US" sz="2000" dirty="0">
                <a:latin typeface="+mn-lt"/>
                <a:cs typeface="+mn-cs"/>
              </a:rPr>
              <a:t>n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AE301E-0EE7-44F9-BFC5-097FE01DADE9}"/>
              </a:ext>
            </a:extLst>
          </p:cNvPr>
          <p:cNvSpPr txBox="1"/>
          <p:nvPr/>
        </p:nvSpPr>
        <p:spPr>
          <a:xfrm>
            <a:off x="6766972" y="1023639"/>
            <a:ext cx="5886357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Number of routed flows (Simple)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of routed flows (Exact)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6CAB23-9AB3-4BB7-89DA-19906FF40479}"/>
              </a:ext>
            </a:extLst>
          </p:cNvPr>
          <p:cNvSpPr txBox="1"/>
          <p:nvPr/>
        </p:nvSpPr>
        <p:spPr>
          <a:xfrm>
            <a:off x="6901724" y="4807244"/>
            <a:ext cx="3237749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FE53F6D-A6B6-446F-91A1-0FEBD063BF8E}"/>
              </a:ext>
            </a:extLst>
          </p:cNvPr>
          <p:cNvGrpSpPr/>
          <p:nvPr/>
        </p:nvGrpSpPr>
        <p:grpSpPr>
          <a:xfrm>
            <a:off x="580103" y="1410668"/>
            <a:ext cx="4715797" cy="4393487"/>
            <a:chOff x="580103" y="1410668"/>
            <a:chExt cx="4715797" cy="439348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7B3A72-85FF-4F61-BBC5-5969C2FA9ED1}"/>
                </a:ext>
              </a:extLst>
            </p:cNvPr>
            <p:cNvSpPr/>
            <p:nvPr/>
          </p:nvSpPr>
          <p:spPr>
            <a:xfrm>
              <a:off x="4965277" y="1453955"/>
              <a:ext cx="330623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D5AF0B-C85F-4275-B039-D3E9C59CDCC9}"/>
                </a:ext>
              </a:extLst>
            </p:cNvPr>
            <p:cNvSpPr/>
            <p:nvPr/>
          </p:nvSpPr>
          <p:spPr>
            <a:xfrm>
              <a:off x="580103" y="1423722"/>
              <a:ext cx="330623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B49566-A1E6-43C2-9328-D47F2FFA1690}"/>
                </a:ext>
              </a:extLst>
            </p:cNvPr>
            <p:cNvSpPr/>
            <p:nvPr/>
          </p:nvSpPr>
          <p:spPr>
            <a:xfrm>
              <a:off x="762201" y="1410668"/>
              <a:ext cx="4228411" cy="16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B60DE6-92E2-4854-B9A0-C78024B31E88}"/>
                </a:ext>
              </a:extLst>
            </p:cNvPr>
            <p:cNvSpPr/>
            <p:nvPr/>
          </p:nvSpPr>
          <p:spPr>
            <a:xfrm>
              <a:off x="902177" y="5455844"/>
              <a:ext cx="4228411" cy="16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BB26F7-867F-474B-98A3-C0714535D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First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7FBA2-F2D1-4A5F-AF43-0A761FC14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8E8DB-A0F4-40DA-BF39-AE3AE0191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65019" y="1257292"/>
            <a:ext cx="4861957" cy="351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8A715-C64D-43D6-9BC5-AD9C63E760CA}"/>
              </a:ext>
            </a:extLst>
          </p:cNvPr>
          <p:cNvSpPr/>
          <p:nvPr/>
        </p:nvSpPr>
        <p:spPr>
          <a:xfrm>
            <a:off x="4678876" y="4286271"/>
            <a:ext cx="3526971" cy="482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C087B-9A1C-493D-A6EE-CD10CB42F541}"/>
              </a:ext>
            </a:extLst>
          </p:cNvPr>
          <p:cNvSpPr txBox="1"/>
          <p:nvPr/>
        </p:nvSpPr>
        <p:spPr>
          <a:xfrm rot="19428627">
            <a:off x="4800886" y="4314304"/>
            <a:ext cx="128253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FEF31-A8F6-453A-BC86-5705A5D8BCB4}"/>
              </a:ext>
            </a:extLst>
          </p:cNvPr>
          <p:cNvSpPr txBox="1"/>
          <p:nvPr/>
        </p:nvSpPr>
        <p:spPr>
          <a:xfrm rot="19613841">
            <a:off x="5686448" y="4335654"/>
            <a:ext cx="128253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BA8388-81F0-43B6-8FF6-6BE9FB8F6F6D}"/>
              </a:ext>
            </a:extLst>
          </p:cNvPr>
          <p:cNvSpPr txBox="1"/>
          <p:nvPr/>
        </p:nvSpPr>
        <p:spPr>
          <a:xfrm rot="19590446">
            <a:off x="6619334" y="4353207"/>
            <a:ext cx="1701882" cy="83099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Simulated Annealing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ADE92-A9AC-4033-BAB3-7D3BD49D6C0F}"/>
              </a:ext>
            </a:extLst>
          </p:cNvPr>
          <p:cNvSpPr txBox="1"/>
          <p:nvPr/>
        </p:nvSpPr>
        <p:spPr>
          <a:xfrm>
            <a:off x="532407" y="5731219"/>
            <a:ext cx="11127180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Empowerment maximization prepares for more future requests</a:t>
            </a:r>
          </a:p>
        </p:txBody>
      </p:sp>
    </p:spTree>
    <p:extLst>
      <p:ext uri="{BB962C8B-B14F-4D97-AF65-F5344CB8AC3E}">
        <p14:creationId xmlns:p14="http://schemas.microsoft.com/office/powerpoint/2010/main" val="3255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692B93-094A-4FE1-928C-47FA0A89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723388" y="1296927"/>
            <a:ext cx="5468612" cy="53244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7064CC-D653-42F8-97F3-AD0602CDE26E}"/>
              </a:ext>
            </a:extLst>
          </p:cNvPr>
          <p:cNvSpPr/>
          <p:nvPr/>
        </p:nvSpPr>
        <p:spPr>
          <a:xfrm>
            <a:off x="6451600" y="1193800"/>
            <a:ext cx="5740400" cy="559068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BFE01-C95D-4F31-94ED-23BF5ED6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Summary, Lessons Learned and Outlook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135BC-B6B7-4D89-9F2D-CBC070FB0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697E98-01CA-4ED4-973C-2D8E3CC0ACA8}"/>
              </a:ext>
            </a:extLst>
          </p:cNvPr>
          <p:cNvSpPr txBox="1"/>
          <p:nvPr/>
        </p:nvSpPr>
        <p:spPr>
          <a:xfrm>
            <a:off x="465668" y="4571289"/>
            <a:ext cx="11434232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Empowerment as universal utility function</a:t>
            </a:r>
            <a:r>
              <a:rPr lang="en-US" sz="2400" dirty="0">
                <a:latin typeface="+mn-lt"/>
                <a:cs typeface="+mn-cs"/>
              </a:rPr>
              <a:t>? </a:t>
            </a:r>
            <a:r>
              <a:rPr lang="en-US" sz="2400" dirty="0">
                <a:latin typeface="+mn-lt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+mn-lt"/>
                <a:cs typeface="+mn-cs"/>
              </a:rPr>
              <a:t>Impact on performance metrics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 evolution in communication networks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  <a:cs typeface="+mn-cs"/>
              </a:rPr>
              <a:t>Unsupervised learning of control strategies</a:t>
            </a:r>
            <a:endParaRPr lang="en-US" sz="24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A6C34-0031-421A-A89B-D82A0DE551DD}"/>
              </a:ext>
            </a:extLst>
          </p:cNvPr>
          <p:cNvSpPr txBox="1"/>
          <p:nvPr/>
        </p:nvSpPr>
        <p:spPr>
          <a:xfrm>
            <a:off x="478368" y="1375965"/>
            <a:ext cx="10507132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Empowerment</a:t>
            </a: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-driven agent builds a “good” network topology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44AEC-3F24-4DAD-924F-87DA7087FDF7}"/>
              </a:ext>
            </a:extLst>
          </p:cNvPr>
          <p:cNvSpPr txBox="1"/>
          <p:nvPr/>
        </p:nvSpPr>
        <p:spPr>
          <a:xfrm>
            <a:off x="478368" y="2460276"/>
            <a:ext cx="9173633" cy="12003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Empowerment vs. extrinsic goals </a:t>
            </a: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Empowerment secondary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High dimensional sensor states</a:t>
            </a:r>
            <a:r>
              <a:rPr lang="en-US" sz="2400" dirty="0">
                <a:latin typeface="+mn-lt"/>
                <a:cs typeface="+mn-cs"/>
                <a:sym typeface="Wingdings" panose="05000000000000000000" pitchFamily="2" charset="2"/>
              </a:rPr>
              <a:t> make computation difficult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Actuator should be higher level actions</a:t>
            </a:r>
            <a:endParaRPr lang="en-US" sz="24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8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59818-925E-4236-8D1F-8692A5E4F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605E4-3782-4278-841A-7136B236433C}"/>
              </a:ext>
            </a:extLst>
          </p:cNvPr>
          <p:cNvSpPr txBox="1"/>
          <p:nvPr/>
        </p:nvSpPr>
        <p:spPr>
          <a:xfrm>
            <a:off x="2194956" y="2330867"/>
            <a:ext cx="7802088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8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697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487290-66B4-4049-BCB9-3F396974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N-step empowerment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776D0-1FA1-49F4-B604-42B5B5BE0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C2D7478-F334-4176-A4CD-288B44F58906}"/>
                  </a:ext>
                </a:extLst>
              </p:cNvPr>
              <p:cNvSpPr/>
              <p:nvPr/>
            </p:nvSpPr>
            <p:spPr>
              <a:xfrm>
                <a:off x="1028700" y="3346450"/>
                <a:ext cx="900000" cy="90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7C2D7478-F334-4176-A4CD-288B44F589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3346450"/>
                <a:ext cx="900000" cy="9000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92F4EB1-6B13-41F1-871B-B7EB04A7CB00}"/>
                  </a:ext>
                </a:extLst>
              </p:cNvPr>
              <p:cNvSpPr/>
              <p:nvPr/>
            </p:nvSpPr>
            <p:spPr>
              <a:xfrm>
                <a:off x="3670300" y="1483469"/>
                <a:ext cx="900000" cy="90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92F4EB1-6B13-41F1-871B-B7EB04A7C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00" y="1483469"/>
                <a:ext cx="900000" cy="9000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FEA64D4-AAF3-48EF-BADE-036D6E98D287}"/>
                  </a:ext>
                </a:extLst>
              </p:cNvPr>
              <p:cNvSpPr/>
              <p:nvPr/>
            </p:nvSpPr>
            <p:spPr>
              <a:xfrm>
                <a:off x="3670300" y="3346450"/>
                <a:ext cx="900000" cy="90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FEA64D4-AAF3-48EF-BADE-036D6E98D2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00" y="3346450"/>
                <a:ext cx="900000" cy="9000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8B6084D-CF65-435B-8682-6FDB77A47C3F}"/>
                  </a:ext>
                </a:extLst>
              </p:cNvPr>
              <p:cNvSpPr/>
              <p:nvPr/>
            </p:nvSpPr>
            <p:spPr>
              <a:xfrm>
                <a:off x="3670300" y="4991100"/>
                <a:ext cx="900000" cy="90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8B6084D-CF65-435B-8682-6FDB77A47C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300" y="4991100"/>
                <a:ext cx="900000" cy="9000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7636A7-CCB4-4777-9296-5FC2E5C88433}"/>
              </a:ext>
            </a:extLst>
          </p:cNvPr>
          <p:cNvCxnSpPr>
            <a:stCxn id="5" idx="7"/>
            <a:endCxn id="6" idx="3"/>
          </p:cNvCxnSpPr>
          <p:nvPr/>
        </p:nvCxnSpPr>
        <p:spPr>
          <a:xfrm flipV="1">
            <a:off x="1796898" y="2251667"/>
            <a:ext cx="2005204" cy="1226585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78F291-BD26-49A0-ABD1-603FE6087C39}"/>
              </a:ext>
            </a:extLst>
          </p:cNvPr>
          <p:cNvCxnSpPr>
            <a:stCxn id="5" idx="6"/>
            <a:endCxn id="7" idx="2"/>
          </p:cNvCxnSpPr>
          <p:nvPr/>
        </p:nvCxnSpPr>
        <p:spPr>
          <a:xfrm>
            <a:off x="1928700" y="3796450"/>
            <a:ext cx="1741600" cy="0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8E6448-9DE5-42A5-9753-6875EBEAB267}"/>
              </a:ext>
            </a:extLst>
          </p:cNvPr>
          <p:cNvCxnSpPr>
            <a:stCxn id="5" idx="5"/>
            <a:endCxn id="8" idx="2"/>
          </p:cNvCxnSpPr>
          <p:nvPr/>
        </p:nvCxnSpPr>
        <p:spPr>
          <a:xfrm>
            <a:off x="1796898" y="4114648"/>
            <a:ext cx="1873402" cy="1326452"/>
          </a:xfrm>
          <a:prstGeom prst="straightConnector1">
            <a:avLst/>
          </a:prstGeom>
          <a:ln w="508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1ED3A1-CA9D-48B7-A070-9F2BBE75A5E8}"/>
              </a:ext>
            </a:extLst>
          </p:cNvPr>
          <p:cNvGrpSpPr/>
          <p:nvPr/>
        </p:nvGrpSpPr>
        <p:grpSpPr>
          <a:xfrm>
            <a:off x="9589502" y="1144415"/>
            <a:ext cx="1204800" cy="1218198"/>
            <a:chOff x="9190302" y="1483469"/>
            <a:chExt cx="1204800" cy="12181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6D3FADA-103C-448C-88A5-7F46B2686C5A}"/>
                    </a:ext>
                  </a:extLst>
                </p:cNvPr>
                <p:cNvSpPr/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56D3FADA-103C-448C-88A5-7F46B2686C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blipFill>
                  <a:blip r:embed="rId6"/>
                  <a:stretch>
                    <a:fillRect l="-2632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1C7E3DC-C762-4F92-9D72-A2EBC810C163}"/>
                    </a:ext>
                  </a:extLst>
                </p:cNvPr>
                <p:cNvSpPr/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61C7E3DC-C762-4F92-9D72-A2EBC810C1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blipFill>
                  <a:blip r:embed="rId7"/>
                  <a:stretch>
                    <a:fillRect l="-1974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BF992C4-B2AA-4C9F-B912-520A3918427B}"/>
                    </a:ext>
                  </a:extLst>
                </p:cNvPr>
                <p:cNvSpPr/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BF992C4-B2AA-4C9F-B912-520A391842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blipFill>
                  <a:blip r:embed="rId8"/>
                  <a:stretch>
                    <a:fillRect l="-2649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30CEEC49-19E9-43BF-A50F-1C183AA0AFD0}"/>
                    </a:ext>
                  </a:extLst>
                </p:cNvPr>
                <p:cNvSpPr/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30CEEC49-19E9-43BF-A50F-1C183AA0AF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blipFill>
                  <a:blip r:embed="rId9"/>
                  <a:stretch>
                    <a:fillRect l="-2632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F260BC-37DF-452F-8B54-09928C9A8D96}"/>
              </a:ext>
            </a:extLst>
          </p:cNvPr>
          <p:cNvGrpSpPr/>
          <p:nvPr/>
        </p:nvGrpSpPr>
        <p:grpSpPr>
          <a:xfrm>
            <a:off x="9487902" y="3187351"/>
            <a:ext cx="1204800" cy="1218198"/>
            <a:chOff x="9190302" y="1483469"/>
            <a:chExt cx="1204800" cy="12181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ED76CB9-7867-4DC5-B1A5-78431EFA9581}"/>
                    </a:ext>
                  </a:extLst>
                </p:cNvPr>
                <p:cNvSpPr/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ED76CB9-7867-4DC5-B1A5-78431EFA95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blipFill>
                  <a:blip r:embed="rId10"/>
                  <a:stretch>
                    <a:fillRect l="-1974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09DF709-035F-4DBC-B936-303D327A7635}"/>
                    </a:ext>
                  </a:extLst>
                </p:cNvPr>
                <p:cNvSpPr/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09DF709-035F-4DBC-B936-303D327A76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blipFill>
                  <a:blip r:embed="rId11"/>
                  <a:stretch>
                    <a:fillRect l="-2649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8C521AC-18BB-4164-8868-D320255DC050}"/>
                    </a:ext>
                  </a:extLst>
                </p:cNvPr>
                <p:cNvSpPr/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8C521AC-18BB-4164-8868-D320255DC0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blipFill>
                  <a:blip r:embed="rId12"/>
                  <a:stretch>
                    <a:fillRect l="-2632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D9D0EB51-DF63-4EED-A7BE-1DBF1EF44527}"/>
                    </a:ext>
                  </a:extLst>
                </p:cNvPr>
                <p:cNvSpPr/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D9D0EB51-DF63-4EED-A7BE-1DBF1EF445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blipFill>
                  <a:blip r:embed="rId13"/>
                  <a:stretch>
                    <a:fillRect l="-1974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2164ED-F31E-435F-8FC6-860B18BAC374}"/>
              </a:ext>
            </a:extLst>
          </p:cNvPr>
          <p:cNvGrpSpPr/>
          <p:nvPr/>
        </p:nvGrpSpPr>
        <p:grpSpPr>
          <a:xfrm>
            <a:off x="9386302" y="4939384"/>
            <a:ext cx="1204800" cy="1218198"/>
            <a:chOff x="9190302" y="1483469"/>
            <a:chExt cx="1204800" cy="121819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B2A9399-F0B8-471B-BF20-46A4D93ED41F}"/>
                    </a:ext>
                  </a:extLst>
                </p:cNvPr>
                <p:cNvSpPr/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B2A9399-F0B8-471B-BF20-46A4D93ED4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102" y="1483469"/>
                  <a:ext cx="900000" cy="900000"/>
                </a:xfrm>
                <a:prstGeom prst="ellipse">
                  <a:avLst/>
                </a:prstGeom>
                <a:blipFill>
                  <a:blip r:embed="rId14"/>
                  <a:stretch>
                    <a:fillRect l="-2649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2EA9EB-5D9F-491A-A5D2-CB5FDD68870B}"/>
                    </a:ext>
                  </a:extLst>
                </p:cNvPr>
                <p:cNvSpPr/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302EA9EB-5D9F-491A-A5D2-CB5FDD6887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3502" y="1586544"/>
                  <a:ext cx="900000" cy="900000"/>
                </a:xfrm>
                <a:prstGeom prst="ellipse">
                  <a:avLst/>
                </a:prstGeom>
                <a:blipFill>
                  <a:blip r:embed="rId15"/>
                  <a:stretch>
                    <a:fillRect l="-2632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7DDE467-0050-464B-B850-F4259D2BAD3E}"/>
                    </a:ext>
                  </a:extLst>
                </p:cNvPr>
                <p:cNvSpPr/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C7DDE467-0050-464B-B850-F4259D2BAD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1902" y="1689619"/>
                  <a:ext cx="900000" cy="900000"/>
                </a:xfrm>
                <a:prstGeom prst="ellipse">
                  <a:avLst/>
                </a:prstGeom>
                <a:blipFill>
                  <a:blip r:embed="rId16"/>
                  <a:stretch>
                    <a:fillRect l="-1974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5220735-020B-41CC-9E90-2451EA4BD1CB}"/>
                    </a:ext>
                  </a:extLst>
                </p:cNvPr>
                <p:cNvSpPr/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+1+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5220735-020B-41CC-9E90-2451EA4BD1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0302" y="1801667"/>
                  <a:ext cx="900000" cy="900000"/>
                </a:xfrm>
                <a:prstGeom prst="ellipse">
                  <a:avLst/>
                </a:prstGeom>
                <a:blipFill>
                  <a:blip r:embed="rId17"/>
                  <a:stretch>
                    <a:fillRect l="-2649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7A4326-DCB3-4805-A100-0DD37F55AD6C}"/>
              </a:ext>
            </a:extLst>
          </p:cNvPr>
          <p:cNvGrpSpPr/>
          <p:nvPr/>
        </p:nvGrpSpPr>
        <p:grpSpPr>
          <a:xfrm>
            <a:off x="4902200" y="1425138"/>
            <a:ext cx="4025900" cy="487475"/>
            <a:chOff x="4902200" y="1425138"/>
            <a:chExt cx="4025900" cy="487475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B453457-4465-4F24-9B64-CC7D884761EC}"/>
                </a:ext>
              </a:extLst>
            </p:cNvPr>
            <p:cNvCxnSpPr/>
            <p:nvPr/>
          </p:nvCxnSpPr>
          <p:spPr>
            <a:xfrm>
              <a:off x="5041900" y="1912613"/>
              <a:ext cx="3886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8E3F32-5930-484E-98BE-5584AABDEB5D}"/>
                </a:ext>
              </a:extLst>
            </p:cNvPr>
            <p:cNvSpPr txBox="1"/>
            <p:nvPr/>
          </p:nvSpPr>
          <p:spPr>
            <a:xfrm>
              <a:off x="4902200" y="1425138"/>
              <a:ext cx="402590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sz="16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1000 random action sequences of length 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16FA96-0EA9-4597-BF99-6D2139D9C21F}"/>
              </a:ext>
            </a:extLst>
          </p:cNvPr>
          <p:cNvGrpSpPr/>
          <p:nvPr/>
        </p:nvGrpSpPr>
        <p:grpSpPr>
          <a:xfrm>
            <a:off x="4934952" y="3395316"/>
            <a:ext cx="4025900" cy="487475"/>
            <a:chOff x="4902200" y="1425138"/>
            <a:chExt cx="4025900" cy="48747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C5B663E-CD18-4B72-9416-26722A8D2EFD}"/>
                </a:ext>
              </a:extLst>
            </p:cNvPr>
            <p:cNvCxnSpPr/>
            <p:nvPr/>
          </p:nvCxnSpPr>
          <p:spPr>
            <a:xfrm>
              <a:off x="5041900" y="1912613"/>
              <a:ext cx="3886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41CC053-7C14-4A68-9B63-601AB78DA055}"/>
                </a:ext>
              </a:extLst>
            </p:cNvPr>
            <p:cNvSpPr txBox="1"/>
            <p:nvPr/>
          </p:nvSpPr>
          <p:spPr>
            <a:xfrm>
              <a:off x="4902200" y="1425138"/>
              <a:ext cx="402590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sz="16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1000 random action sequences of length 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09A647-3EE4-46D5-9357-AA47AC0C0AE1}"/>
              </a:ext>
            </a:extLst>
          </p:cNvPr>
          <p:cNvGrpSpPr/>
          <p:nvPr/>
        </p:nvGrpSpPr>
        <p:grpSpPr>
          <a:xfrm>
            <a:off x="4934952" y="5220107"/>
            <a:ext cx="4025900" cy="487475"/>
            <a:chOff x="4902200" y="1425138"/>
            <a:chExt cx="4025900" cy="48747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41D3562-3F40-4CE2-8133-D9774DE0637F}"/>
                </a:ext>
              </a:extLst>
            </p:cNvPr>
            <p:cNvCxnSpPr/>
            <p:nvPr/>
          </p:nvCxnSpPr>
          <p:spPr>
            <a:xfrm>
              <a:off x="5041900" y="1912613"/>
              <a:ext cx="38862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8461474-69A7-44C8-8D6F-60B2C02C1414}"/>
                </a:ext>
              </a:extLst>
            </p:cNvPr>
            <p:cNvSpPr txBox="1"/>
            <p:nvPr/>
          </p:nvSpPr>
          <p:spPr>
            <a:xfrm>
              <a:off x="4902200" y="1425138"/>
              <a:ext cx="4025900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sz="16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1000 random action sequences of length 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06D7926-0169-44C3-88E4-004B5E0BB40C}"/>
              </a:ext>
            </a:extLst>
          </p:cNvPr>
          <p:cNvSpPr txBox="1"/>
          <p:nvPr/>
        </p:nvSpPr>
        <p:spPr>
          <a:xfrm rot="19707172">
            <a:off x="1455812" y="2533782"/>
            <a:ext cx="2234198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  <a:cs typeface="+mn-cs"/>
              </a:rPr>
              <a:t>a</a:t>
            </a:r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dd edge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F423D68-7EFE-4C21-9AC2-97BC619D2972}"/>
              </a:ext>
            </a:extLst>
          </p:cNvPr>
          <p:cNvSpPr txBox="1"/>
          <p:nvPr/>
        </p:nvSpPr>
        <p:spPr>
          <a:xfrm>
            <a:off x="1726936" y="3401872"/>
            <a:ext cx="2234198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  <a:cs typeface="+mn-cs"/>
              </a:rPr>
              <a:t>remove</a:t>
            </a:r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edge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40AD2B-BE10-4CD8-AEE7-479C89CA0BA7}"/>
              </a:ext>
            </a:extLst>
          </p:cNvPr>
          <p:cNvSpPr txBox="1"/>
          <p:nvPr/>
        </p:nvSpPr>
        <p:spPr>
          <a:xfrm rot="2175254">
            <a:off x="1749746" y="4405549"/>
            <a:ext cx="2234198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600" dirty="0">
                <a:latin typeface="+mn-lt"/>
                <a:cs typeface="+mn-cs"/>
              </a:rPr>
              <a:t>do nothing</a:t>
            </a:r>
            <a:endParaRPr lang="en-US" sz="16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95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3D0A9F-B3A5-4139-A1E6-3A6D6E05B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C7CA5-9DBA-449A-9FAA-73D55F5F3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7878F7-12EE-40BA-B01F-6B8E27E79FEA}"/>
              </a:ext>
            </a:extLst>
          </p:cNvPr>
          <p:cNvSpPr/>
          <p:nvPr/>
        </p:nvSpPr>
        <p:spPr>
          <a:xfrm>
            <a:off x="1079500" y="2095500"/>
            <a:ext cx="2921000" cy="59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Empowerment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45AA5-BEB6-4E8A-B48A-91E7FE8BF36F}"/>
              </a:ext>
            </a:extLst>
          </p:cNvPr>
          <p:cNvSpPr/>
          <p:nvPr/>
        </p:nvSpPr>
        <p:spPr>
          <a:xfrm>
            <a:off x="1079500" y="3130550"/>
            <a:ext cx="2921000" cy="59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Simulated Annealing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AD407C-914B-4832-93A0-672D512BAA7B}"/>
              </a:ext>
            </a:extLst>
          </p:cNvPr>
          <p:cNvSpPr/>
          <p:nvPr/>
        </p:nvSpPr>
        <p:spPr>
          <a:xfrm>
            <a:off x="1079500" y="4165600"/>
            <a:ext cx="2921000" cy="59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ILP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66907-9E2A-4651-800D-DBA957BE02E4}"/>
              </a:ext>
            </a:extLst>
          </p:cNvPr>
          <p:cNvSpPr/>
          <p:nvPr/>
        </p:nvSpPr>
        <p:spPr>
          <a:xfrm>
            <a:off x="6438899" y="3130550"/>
            <a:ext cx="3975097" cy="596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000" dirty="0"/>
              <a:t>ILP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06B59F-B0E1-403F-BF44-C4B8120A16FE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000500" y="3429000"/>
            <a:ext cx="2438399" cy="10350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8426547-EDDD-43B8-A557-7917595C0865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000500" y="3429000"/>
            <a:ext cx="2438399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ABF0C7-8553-497F-A577-D6826F31F8A3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4000500" y="2393950"/>
            <a:ext cx="2438399" cy="10350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B73EF3-39EA-45ED-A21A-EEEA9444FDD6}"/>
              </a:ext>
            </a:extLst>
          </p:cNvPr>
          <p:cNvSpPr txBox="1"/>
          <p:nvPr/>
        </p:nvSpPr>
        <p:spPr>
          <a:xfrm>
            <a:off x="6096000" y="1220708"/>
            <a:ext cx="195580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Possible Request Sets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5589D5-C6C3-4A1C-902F-C00ABECE129B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7073900" y="1928594"/>
            <a:ext cx="0" cy="12019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EA6E65-104C-4037-A313-FA02A3DB91D5}"/>
              </a:ext>
            </a:extLst>
          </p:cNvPr>
          <p:cNvSpPr txBox="1"/>
          <p:nvPr/>
        </p:nvSpPr>
        <p:spPr>
          <a:xfrm>
            <a:off x="8889999" y="1206351"/>
            <a:ext cx="2095501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 num reconfigurations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F13157-8843-401F-8C0C-003F876AD9DD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9937750" y="1914237"/>
            <a:ext cx="0" cy="12306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E215F6D-2850-4BEC-AA45-9D923B97157E}"/>
              </a:ext>
            </a:extLst>
          </p:cNvPr>
          <p:cNvSpPr txBox="1"/>
          <p:nvPr/>
        </p:nvSpPr>
        <p:spPr>
          <a:xfrm>
            <a:off x="7048500" y="5237182"/>
            <a:ext cx="277055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 Topology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D6A1EEF-5EE3-4F05-9824-FEA7ED07C37F}"/>
              </a:ext>
            </a:extLst>
          </p:cNvPr>
          <p:cNvCxnSpPr>
            <a:cxnSpLocks/>
            <a:stCxn id="8" idx="2"/>
            <a:endCxn id="26" idx="0"/>
          </p:cNvCxnSpPr>
          <p:nvPr/>
        </p:nvCxnSpPr>
        <p:spPr>
          <a:xfrm>
            <a:off x="8426448" y="3727450"/>
            <a:ext cx="7330" cy="150973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86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74D450-00D2-4BC6-A7D9-ED2B601C7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Self-DN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76D47-0B35-46F2-BE42-DB65BF3FE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06A71-B388-4E62-9ACD-8BFF18289DD6}"/>
              </a:ext>
            </a:extLst>
          </p:cNvPr>
          <p:cNvSpPr txBox="1"/>
          <p:nvPr/>
        </p:nvSpPr>
        <p:spPr>
          <a:xfrm>
            <a:off x="768927" y="2278177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Mitigate Congestion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7D0BC-9D1B-4EA9-8801-77B92364F890}"/>
              </a:ext>
            </a:extLst>
          </p:cNvPr>
          <p:cNvSpPr txBox="1"/>
          <p:nvPr/>
        </p:nvSpPr>
        <p:spPr>
          <a:xfrm>
            <a:off x="800099" y="3126768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Minimize Latency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CB88FC-167F-4761-A774-9CB0F3694DE6}"/>
              </a:ext>
            </a:extLst>
          </p:cNvPr>
          <p:cNvSpPr txBox="1"/>
          <p:nvPr/>
        </p:nvSpPr>
        <p:spPr>
          <a:xfrm>
            <a:off x="768926" y="3902623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Increase throughput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4AA81F-E258-4E18-B89E-DAA5365EE1D3}"/>
              </a:ext>
            </a:extLst>
          </p:cNvPr>
          <p:cNvSpPr txBox="1"/>
          <p:nvPr/>
        </p:nvSpPr>
        <p:spPr>
          <a:xfrm>
            <a:off x="800099" y="4597326"/>
            <a:ext cx="2712027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Minimize Packet Drops Rate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C79FC6-18CC-47AF-8F13-66CC603A00B9}"/>
              </a:ext>
            </a:extLst>
          </p:cNvPr>
          <p:cNvSpPr txBox="1"/>
          <p:nvPr/>
        </p:nvSpPr>
        <p:spPr>
          <a:xfrm>
            <a:off x="1215734" y="1628639"/>
            <a:ext cx="181841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D571F7-CA9F-4CC8-84D6-A94FF4A4646E}"/>
              </a:ext>
            </a:extLst>
          </p:cNvPr>
          <p:cNvSpPr txBox="1"/>
          <p:nvPr/>
        </p:nvSpPr>
        <p:spPr>
          <a:xfrm>
            <a:off x="6933266" y="2001178"/>
            <a:ext cx="4905441" cy="2239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Task and properties of system must be translated into a utility function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chemeClr val="accent4"/>
                </a:solidFill>
                <a:latin typeface="+mn-lt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chemeClr val="accent4"/>
                </a:solidFill>
                <a:latin typeface="+mn-lt"/>
                <a:cs typeface="+mn-cs"/>
              </a:rPr>
              <a:t>A big hassle!</a:t>
            </a:r>
            <a:endParaRPr lang="en-US" sz="2400" b="1" i="0" u="none" strike="noStrike" kern="1200" baseline="0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EE3486-3317-410A-B13F-482E6D1A2A97}"/>
              </a:ext>
            </a:extLst>
          </p:cNvPr>
          <p:cNvSpPr txBox="1"/>
          <p:nvPr/>
        </p:nvSpPr>
        <p:spPr>
          <a:xfrm>
            <a:off x="4297906" y="1628639"/>
            <a:ext cx="181841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CC63C-2D8D-46C0-AC49-8D18A91BBAA9}"/>
              </a:ext>
            </a:extLst>
          </p:cNvPr>
          <p:cNvSpPr txBox="1"/>
          <p:nvPr/>
        </p:nvSpPr>
        <p:spPr>
          <a:xfrm>
            <a:off x="3851097" y="2288914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Data Center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9D746-9625-47FB-BE63-AF622D2DA90C}"/>
              </a:ext>
            </a:extLst>
          </p:cNvPr>
          <p:cNvSpPr txBox="1"/>
          <p:nvPr/>
        </p:nvSpPr>
        <p:spPr>
          <a:xfrm>
            <a:off x="3851097" y="3137505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Wide Area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9DE59D-A75A-449C-9DA5-5630EB190384}"/>
              </a:ext>
            </a:extLst>
          </p:cNvPr>
          <p:cNvSpPr txBox="1"/>
          <p:nvPr/>
        </p:nvSpPr>
        <p:spPr>
          <a:xfrm>
            <a:off x="3851096" y="3890847"/>
            <a:ext cx="271202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000" dirty="0">
                <a:latin typeface="+mn-lt"/>
                <a:cs typeface="+mn-cs"/>
              </a:rPr>
              <a:t>Campus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45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CCEBD6-49BA-4B85-9618-2E9227601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E7F20C-BD43-4580-B52D-A82C333F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DADC5-0DA3-4870-A1BD-904FEF6C6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35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BEF80E-3968-4B5C-B8B9-638FC6928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D5D8F-7E2C-451E-8798-CC99DB08F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808F9-A433-4C6D-919E-A9476B9DBF84}"/>
              </a:ext>
            </a:extLst>
          </p:cNvPr>
          <p:cNvSpPr txBox="1"/>
          <p:nvPr/>
        </p:nvSpPr>
        <p:spPr>
          <a:xfrm>
            <a:off x="478369" y="1255180"/>
            <a:ext cx="118316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Today: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84322-C7F4-40E4-8E4A-F10D2EC16418}"/>
              </a:ext>
            </a:extLst>
          </p:cNvPr>
          <p:cNvSpPr txBox="1"/>
          <p:nvPr/>
        </p:nvSpPr>
        <p:spPr>
          <a:xfrm>
            <a:off x="2102730" y="1267524"/>
            <a:ext cx="6561768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Traffic Engineering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60436-01FF-49A1-9716-C00A4760DDCE}"/>
              </a:ext>
            </a:extLst>
          </p:cNvPr>
          <p:cNvSpPr txBox="1"/>
          <p:nvPr/>
        </p:nvSpPr>
        <p:spPr>
          <a:xfrm>
            <a:off x="478368" y="2366585"/>
            <a:ext cx="1624361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Tomorrow: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43017-462E-43A4-85F9-EBBD17E1124F}"/>
              </a:ext>
            </a:extLst>
          </p:cNvPr>
          <p:cNvSpPr txBox="1"/>
          <p:nvPr/>
        </p:nvSpPr>
        <p:spPr>
          <a:xfrm>
            <a:off x="2102730" y="2366585"/>
            <a:ext cx="6561768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Virtualization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Reconfigurable Topologies </a:t>
            </a:r>
            <a:r>
              <a:rPr lang="en-US" sz="2000" dirty="0">
                <a:latin typeface="+mn-lt"/>
                <a:cs typeface="+mn-cs"/>
                <a:sym typeface="Wingdings" panose="05000000000000000000" pitchFamily="2" charset="2"/>
              </a:rPr>
              <a:t> our use-case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526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89E8A7-A68B-41F1-BAB6-582BD292D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Self-</a:t>
            </a:r>
            <a:r>
              <a:rPr lang="en-US" sz="3200" b="1" i="1" dirty="0"/>
              <a:t>Driving</a:t>
            </a:r>
            <a:r>
              <a:rPr lang="en-US" sz="3200" dirty="0"/>
              <a:t> Networks?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4D33-9F64-43FC-8D58-BAE1CDB79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2B3B10B2-9450-4C0C-887C-FFBE210EC218}"/>
              </a:ext>
            </a:extLst>
          </p:cNvPr>
          <p:cNvGrpSpPr/>
          <p:nvPr/>
        </p:nvGrpSpPr>
        <p:grpSpPr>
          <a:xfrm>
            <a:off x="5671331" y="2342995"/>
            <a:ext cx="6232068" cy="3563953"/>
            <a:chOff x="5510006" y="2635409"/>
            <a:chExt cx="6232068" cy="356395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8E2763A-6ED9-4037-BDD4-7C146A5665FA}"/>
                </a:ext>
              </a:extLst>
            </p:cNvPr>
            <p:cNvGrpSpPr/>
            <p:nvPr/>
          </p:nvGrpSpPr>
          <p:grpSpPr>
            <a:xfrm>
              <a:off x="7086599" y="4620489"/>
              <a:ext cx="2851647" cy="1578873"/>
              <a:chOff x="6660572" y="4443844"/>
              <a:chExt cx="2851647" cy="1578873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418087AA-0616-477E-84B5-89559C2B0332}"/>
                  </a:ext>
                </a:extLst>
              </p:cNvPr>
              <p:cNvSpPr/>
              <p:nvPr/>
            </p:nvSpPr>
            <p:spPr>
              <a:xfrm>
                <a:off x="6660572" y="5122717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44F357AE-3F5B-4312-9939-60FF2B1166A7}"/>
                  </a:ext>
                </a:extLst>
              </p:cNvPr>
              <p:cNvSpPr/>
              <p:nvPr/>
            </p:nvSpPr>
            <p:spPr>
              <a:xfrm>
                <a:off x="7727372" y="5482717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DCE65133-3345-4E79-88A7-2BBEC82DB2A1}"/>
                  </a:ext>
                </a:extLst>
              </p:cNvPr>
              <p:cNvSpPr/>
              <p:nvPr/>
            </p:nvSpPr>
            <p:spPr>
              <a:xfrm>
                <a:off x="7426035" y="4443844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2C53ECB-C7B5-4651-8E76-7640FFBF214B}"/>
                  </a:ext>
                </a:extLst>
              </p:cNvPr>
              <p:cNvSpPr/>
              <p:nvPr/>
            </p:nvSpPr>
            <p:spPr>
              <a:xfrm>
                <a:off x="9152219" y="4620598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14987C32-77A8-4300-ACBB-7D7F540D70B9}"/>
                  </a:ext>
                </a:extLst>
              </p:cNvPr>
              <p:cNvSpPr/>
              <p:nvPr/>
            </p:nvSpPr>
            <p:spPr>
              <a:xfrm>
                <a:off x="9104373" y="5662717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D88BA3-FCBF-48D5-B07A-A63CE7AE17A5}"/>
                  </a:ext>
                </a:extLst>
              </p:cNvPr>
              <p:cNvSpPr/>
              <p:nvPr/>
            </p:nvSpPr>
            <p:spPr>
              <a:xfrm>
                <a:off x="8289127" y="4980598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27C4E09-89CD-4D9F-8B79-2E05DE718F9D}"/>
                  </a:ext>
                </a:extLst>
              </p:cNvPr>
              <p:cNvCxnSpPr>
                <a:stCxn id="7" idx="6"/>
                <a:endCxn id="13" idx="2"/>
              </p:cNvCxnSpPr>
              <p:nvPr/>
            </p:nvCxnSpPr>
            <p:spPr>
              <a:xfrm flipV="1">
                <a:off x="7020572" y="5160598"/>
                <a:ext cx="1268555" cy="142119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8B8FFF7-447D-441F-80FA-8ED624DC914E}"/>
                  </a:ext>
                </a:extLst>
              </p:cNvPr>
              <p:cNvCxnSpPr>
                <a:stCxn id="10" idx="5"/>
                <a:endCxn id="13" idx="1"/>
              </p:cNvCxnSpPr>
              <p:nvPr/>
            </p:nvCxnSpPr>
            <p:spPr>
              <a:xfrm>
                <a:off x="7733314" y="4751123"/>
                <a:ext cx="608534" cy="28219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7BCA72C-1B1D-40F5-8751-F4E0A10D2A8F}"/>
                  </a:ext>
                </a:extLst>
              </p:cNvPr>
              <p:cNvCxnSpPr>
                <a:stCxn id="9" idx="7"/>
                <a:endCxn id="13" idx="3"/>
              </p:cNvCxnSpPr>
              <p:nvPr/>
            </p:nvCxnSpPr>
            <p:spPr>
              <a:xfrm flipV="1">
                <a:off x="8034651" y="5287877"/>
                <a:ext cx="307197" cy="247561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1441D20-2D7F-42A2-A6A2-A5776B40D8DA}"/>
                  </a:ext>
                </a:extLst>
              </p:cNvPr>
              <p:cNvCxnSpPr>
                <a:stCxn id="13" idx="7"/>
                <a:endCxn id="11" idx="2"/>
              </p:cNvCxnSpPr>
              <p:nvPr/>
            </p:nvCxnSpPr>
            <p:spPr>
              <a:xfrm flipV="1">
                <a:off x="8596406" y="4800598"/>
                <a:ext cx="555813" cy="232721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67F64CE-FC58-4B6E-B049-EE1B8EC8B2D4}"/>
                  </a:ext>
                </a:extLst>
              </p:cNvPr>
              <p:cNvCxnSpPr>
                <a:stCxn id="11" idx="4"/>
                <a:endCxn id="12" idx="0"/>
              </p:cNvCxnSpPr>
              <p:nvPr/>
            </p:nvCxnSpPr>
            <p:spPr>
              <a:xfrm flipH="1">
                <a:off x="9284373" y="4980598"/>
                <a:ext cx="47846" cy="682119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747D1C5-606F-4D25-ABD2-15787D6E781B}"/>
                  </a:ext>
                </a:extLst>
              </p:cNvPr>
              <p:cNvCxnSpPr>
                <a:stCxn id="12" idx="2"/>
                <a:endCxn id="13" idx="5"/>
              </p:cNvCxnSpPr>
              <p:nvPr/>
            </p:nvCxnSpPr>
            <p:spPr>
              <a:xfrm flipH="1" flipV="1">
                <a:off x="8596406" y="5287877"/>
                <a:ext cx="507967" cy="55484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0684B9-43DE-419D-AAD5-8BA2ED8A38BD}"/>
                </a:ext>
              </a:extLst>
            </p:cNvPr>
            <p:cNvSpPr/>
            <p:nvPr/>
          </p:nvSpPr>
          <p:spPr>
            <a:xfrm>
              <a:off x="7699338" y="2635409"/>
              <a:ext cx="1678338" cy="613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2000" dirty="0"/>
                <a:t>Analyze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C32C46-115F-4C81-809E-D924BDD886FF}"/>
                </a:ext>
              </a:extLst>
            </p:cNvPr>
            <p:cNvSpPr/>
            <p:nvPr/>
          </p:nvSpPr>
          <p:spPr>
            <a:xfrm>
              <a:off x="10006444" y="5229652"/>
              <a:ext cx="181400" cy="107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48F1BF-C670-467F-B8DD-0A3711962E13}"/>
                </a:ext>
              </a:extLst>
            </p:cNvPr>
            <p:cNvSpPr/>
            <p:nvPr/>
          </p:nvSpPr>
          <p:spPr>
            <a:xfrm>
              <a:off x="6639574" y="5273056"/>
              <a:ext cx="181400" cy="107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88E367C2-275F-437A-8929-E800329B0759}"/>
                </a:ext>
              </a:extLst>
            </p:cNvPr>
            <p:cNvCxnSpPr>
              <a:stCxn id="27" idx="3"/>
              <a:endCxn id="26" idx="3"/>
            </p:cNvCxnSpPr>
            <p:nvPr/>
          </p:nvCxnSpPr>
          <p:spPr>
            <a:xfrm flipH="1" flipV="1">
              <a:off x="9377676" y="2941941"/>
              <a:ext cx="810168" cy="2341507"/>
            </a:xfrm>
            <a:prstGeom prst="curvedConnector3">
              <a:avLst>
                <a:gd name="adj1" fmla="val -28216"/>
              </a:avLst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Connector: Curved 1026">
              <a:extLst>
                <a:ext uri="{FF2B5EF4-FFF2-40B4-BE49-F238E27FC236}">
                  <a16:creationId xmlns:a16="http://schemas.microsoft.com/office/drawing/2014/main" id="{BD1CFCE0-E909-4BCE-8879-1821822137EA}"/>
                </a:ext>
              </a:extLst>
            </p:cNvPr>
            <p:cNvCxnSpPr>
              <a:stCxn id="26" idx="1"/>
              <a:endCxn id="29" idx="1"/>
            </p:cNvCxnSpPr>
            <p:nvPr/>
          </p:nvCxnSpPr>
          <p:spPr>
            <a:xfrm rot="10800000" flipV="1">
              <a:off x="6639574" y="2941940"/>
              <a:ext cx="1059764" cy="2384911"/>
            </a:xfrm>
            <a:prstGeom prst="curvedConnector3">
              <a:avLst>
                <a:gd name="adj1" fmla="val 121571"/>
              </a:avLst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A8FD36B0-973F-4950-8AAB-60306D22849B}"/>
                </a:ext>
              </a:extLst>
            </p:cNvPr>
            <p:cNvSpPr txBox="1"/>
            <p:nvPr/>
          </p:nvSpPr>
          <p:spPr>
            <a:xfrm>
              <a:off x="10228926" y="3912639"/>
              <a:ext cx="1513148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Measure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A263FD-36F2-4756-8C92-58BFF3FD0AC5}"/>
                </a:ext>
              </a:extLst>
            </p:cNvPr>
            <p:cNvSpPr txBox="1"/>
            <p:nvPr/>
          </p:nvSpPr>
          <p:spPr>
            <a:xfrm>
              <a:off x="5510006" y="3335421"/>
              <a:ext cx="1093521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Control</a:t>
              </a:r>
            </a:p>
          </p:txBody>
        </p:sp>
      </p:grp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F6899B4C-76EE-45C6-8AF3-FB8A91963FBB}"/>
              </a:ext>
            </a:extLst>
          </p:cNvPr>
          <p:cNvGrpSpPr/>
          <p:nvPr/>
        </p:nvGrpSpPr>
        <p:grpSpPr>
          <a:xfrm>
            <a:off x="9687759" y="507375"/>
            <a:ext cx="1987150" cy="1781641"/>
            <a:chOff x="5636094" y="110969"/>
            <a:chExt cx="1987150" cy="1781641"/>
          </a:xfrm>
        </p:grpSpPr>
        <p:pic>
          <p:nvPicPr>
            <p:cNvPr id="1031" name="Graphic 1030" descr="User">
              <a:extLst>
                <a:ext uri="{FF2B5EF4-FFF2-40B4-BE49-F238E27FC236}">
                  <a16:creationId xmlns:a16="http://schemas.microsoft.com/office/drawing/2014/main" id="{1E91B788-57F8-4866-9E33-F6FA1D950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88762" y="110969"/>
              <a:ext cx="1734482" cy="1734482"/>
            </a:xfrm>
            <a:prstGeom prst="rect">
              <a:avLst/>
            </a:prstGeom>
          </p:spPr>
        </p:pic>
        <p:pic>
          <p:nvPicPr>
            <p:cNvPr id="1033" name="Graphic 1032" descr="Popcorn">
              <a:extLst>
                <a:ext uri="{FF2B5EF4-FFF2-40B4-BE49-F238E27FC236}">
                  <a16:creationId xmlns:a16="http://schemas.microsoft.com/office/drawing/2014/main" id="{FCB618B8-0C5A-49D5-805C-97A46460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636094" y="978210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Picture 4" descr="KÃ©ptalÃ¡lat a kÃ¶vetkezÅre: âcartoons carâ">
            <a:extLst>
              <a:ext uri="{FF2B5EF4-FFF2-40B4-BE49-F238E27FC236}">
                <a16:creationId xmlns:a16="http://schemas.microsoft.com/office/drawing/2014/main" id="{29287382-B547-4CA1-9520-89F5EC784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6035">
            <a:off x="200907" y="1251060"/>
            <a:ext cx="4954048" cy="438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0CD3F8-E8B3-4E90-A581-8FAD257F4106}"/>
              </a:ext>
            </a:extLst>
          </p:cNvPr>
          <p:cNvSpPr/>
          <p:nvPr/>
        </p:nvSpPr>
        <p:spPr>
          <a:xfrm>
            <a:off x="567268" y="6106200"/>
            <a:ext cx="11220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N. </a:t>
            </a:r>
            <a:r>
              <a:rPr lang="en-US" sz="1200" dirty="0" err="1"/>
              <a:t>Feamster</a:t>
            </a:r>
            <a:r>
              <a:rPr lang="en-US" sz="1200" dirty="0"/>
              <a:t> and J. Rexford, “Why (and How) Networks Should Run Themselves,” </a:t>
            </a:r>
            <a:r>
              <a:rPr lang="en-US" sz="1200" dirty="0" err="1"/>
              <a:t>CoRR</a:t>
            </a:r>
            <a:r>
              <a:rPr lang="en-US" sz="1200" dirty="0"/>
              <a:t>, vol. abs/1710.11583, 2017.</a:t>
            </a:r>
          </a:p>
        </p:txBody>
      </p:sp>
    </p:spTree>
    <p:extLst>
      <p:ext uri="{BB962C8B-B14F-4D97-AF65-F5344CB8AC3E}">
        <p14:creationId xmlns:p14="http://schemas.microsoft.com/office/powerpoint/2010/main" val="2311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F934F0-2DB0-44D9-9DE7-45334273B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Case-Study: Reconfigurable Topologies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C46A1-4D3B-44B0-AB9E-27D7D1935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1D8F0-494D-4558-8646-586A2B9CC210}"/>
              </a:ext>
            </a:extLst>
          </p:cNvPr>
          <p:cNvSpPr txBox="1"/>
          <p:nvPr/>
        </p:nvSpPr>
        <p:spPr>
          <a:xfrm>
            <a:off x="571784" y="1521421"/>
            <a:ext cx="294952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cs typeface="+mn-cs"/>
              </a:rPr>
              <a:t>Network: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5EC7CD-4C96-45AB-B62D-5DCEB51CDAE9}"/>
              </a:ext>
            </a:extLst>
          </p:cNvPr>
          <p:cNvGrpSpPr/>
          <p:nvPr/>
        </p:nvGrpSpPr>
        <p:grpSpPr>
          <a:xfrm>
            <a:off x="6220713" y="1213232"/>
            <a:ext cx="1124350" cy="953266"/>
            <a:chOff x="4514575" y="1213232"/>
            <a:chExt cx="1431629" cy="11332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4E3AA0-14F4-4ACE-BCAC-9EFF8210CE9F}"/>
                </a:ext>
              </a:extLst>
            </p:cNvPr>
            <p:cNvSpPr/>
            <p:nvPr/>
          </p:nvSpPr>
          <p:spPr>
            <a:xfrm>
              <a:off x="4514575" y="1986498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E00A507-992C-4F06-928A-7CDD0FE32158}"/>
                </a:ext>
              </a:extLst>
            </p:cNvPr>
            <p:cNvSpPr/>
            <p:nvPr/>
          </p:nvSpPr>
          <p:spPr>
            <a:xfrm>
              <a:off x="4514575" y="1213232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4ECCAB4-B54E-437A-9E4F-E25B3124FEF3}"/>
                </a:ext>
              </a:extLst>
            </p:cNvPr>
            <p:cNvSpPr/>
            <p:nvPr/>
          </p:nvSpPr>
          <p:spPr>
            <a:xfrm>
              <a:off x="5586204" y="1213232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678505-D2C5-4B86-B29D-D5177805FB5B}"/>
                </a:ext>
              </a:extLst>
            </p:cNvPr>
            <p:cNvSpPr/>
            <p:nvPr/>
          </p:nvSpPr>
          <p:spPr>
            <a:xfrm>
              <a:off x="5586204" y="1986498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E14FA1-1AFE-4ED2-B062-C94CA350131C}"/>
                </a:ext>
              </a:extLst>
            </p:cNvPr>
            <p:cNvCxnSpPr>
              <a:stCxn id="7" idx="5"/>
              <a:endCxn id="9" idx="1"/>
            </p:cNvCxnSpPr>
            <p:nvPr/>
          </p:nvCxnSpPr>
          <p:spPr>
            <a:xfrm>
              <a:off x="4821854" y="1520511"/>
              <a:ext cx="817071" cy="518708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9F7E73-01D7-4305-8B15-FF1311C9D607}"/>
                </a:ext>
              </a:extLst>
            </p:cNvPr>
            <p:cNvCxnSpPr>
              <a:stCxn id="6" idx="6"/>
              <a:endCxn id="9" idx="2"/>
            </p:cNvCxnSpPr>
            <p:nvPr/>
          </p:nvCxnSpPr>
          <p:spPr>
            <a:xfrm>
              <a:off x="4874575" y="2166498"/>
              <a:ext cx="711629" cy="0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B1E5D80-A8CC-432B-A8EA-3B2A5AEED73E}"/>
                </a:ext>
              </a:extLst>
            </p:cNvPr>
            <p:cNvCxnSpPr>
              <a:cxnSpLocks/>
              <a:stCxn id="8" idx="4"/>
              <a:endCxn id="9" idx="0"/>
            </p:cNvCxnSpPr>
            <p:nvPr/>
          </p:nvCxnSpPr>
          <p:spPr>
            <a:xfrm>
              <a:off x="5766204" y="1573232"/>
              <a:ext cx="0" cy="413266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11F7A15-ED36-410E-9672-649C325F3B7C}"/>
              </a:ext>
            </a:extLst>
          </p:cNvPr>
          <p:cNvSpPr/>
          <p:nvPr/>
        </p:nvSpPr>
        <p:spPr>
          <a:xfrm>
            <a:off x="8056691" y="1520511"/>
            <a:ext cx="1031547" cy="360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A8CF49-BE25-4E44-84B5-6182BCCA42B1}"/>
              </a:ext>
            </a:extLst>
          </p:cNvPr>
          <p:cNvSpPr txBox="1"/>
          <p:nvPr/>
        </p:nvSpPr>
        <p:spPr>
          <a:xfrm>
            <a:off x="7881045" y="1254304"/>
            <a:ext cx="1382837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Reconfigurable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652A8F-EE93-4D45-B595-13F0146A81A2}"/>
              </a:ext>
            </a:extLst>
          </p:cNvPr>
          <p:cNvGrpSpPr/>
          <p:nvPr/>
        </p:nvGrpSpPr>
        <p:grpSpPr>
          <a:xfrm>
            <a:off x="9506860" y="1213232"/>
            <a:ext cx="1142556" cy="953266"/>
            <a:chOff x="9506860" y="1213232"/>
            <a:chExt cx="1142556" cy="9532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D2D6C19-08EE-4100-86B8-6F494B8D631A}"/>
                </a:ext>
              </a:extLst>
            </p:cNvPr>
            <p:cNvGrpSpPr/>
            <p:nvPr/>
          </p:nvGrpSpPr>
          <p:grpSpPr>
            <a:xfrm>
              <a:off x="9506860" y="1213232"/>
              <a:ext cx="1142556" cy="953266"/>
              <a:chOff x="4514575" y="1213232"/>
              <a:chExt cx="1431629" cy="113326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C46B775-DB23-4878-913B-5FEFDC034E48}"/>
                  </a:ext>
                </a:extLst>
              </p:cNvPr>
              <p:cNvSpPr/>
              <p:nvPr/>
            </p:nvSpPr>
            <p:spPr>
              <a:xfrm>
                <a:off x="4514575" y="1986498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C75531F-B462-489E-94AF-2D5CA3FAB6A6}"/>
                  </a:ext>
                </a:extLst>
              </p:cNvPr>
              <p:cNvSpPr/>
              <p:nvPr/>
            </p:nvSpPr>
            <p:spPr>
              <a:xfrm>
                <a:off x="4514575" y="1213232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CFF5337-5AFA-4D9C-9F8C-04C71A786B8B}"/>
                  </a:ext>
                </a:extLst>
              </p:cNvPr>
              <p:cNvSpPr/>
              <p:nvPr/>
            </p:nvSpPr>
            <p:spPr>
              <a:xfrm>
                <a:off x="5586204" y="1213232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D62301F-A377-4F1B-A2B4-5953B2EE1799}"/>
                  </a:ext>
                </a:extLst>
              </p:cNvPr>
              <p:cNvSpPr/>
              <p:nvPr/>
            </p:nvSpPr>
            <p:spPr>
              <a:xfrm>
                <a:off x="5586204" y="1986498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D010A04-F96F-49E3-9903-C726B4EE7347}"/>
                  </a:ext>
                </a:extLst>
              </p:cNvPr>
              <p:cNvCxnSpPr>
                <a:cxnSpLocks/>
                <a:stCxn id="19" idx="4"/>
                <a:endCxn id="18" idx="0"/>
              </p:cNvCxnSpPr>
              <p:nvPr/>
            </p:nvCxnSpPr>
            <p:spPr>
              <a:xfrm>
                <a:off x="4694575" y="1573232"/>
                <a:ext cx="0" cy="41326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27F6D6DE-EBF2-4F72-BCE8-36FAE0D1D4E4}"/>
                  </a:ext>
                </a:extLst>
              </p:cNvPr>
              <p:cNvCxnSpPr>
                <a:stCxn id="18" idx="6"/>
                <a:endCxn id="21" idx="2"/>
              </p:cNvCxnSpPr>
              <p:nvPr/>
            </p:nvCxnSpPr>
            <p:spPr>
              <a:xfrm>
                <a:off x="4874575" y="2166498"/>
                <a:ext cx="711629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0842A91-8405-489F-8B86-5FCDB75BDABC}"/>
                  </a:ext>
                </a:extLst>
              </p:cNvPr>
              <p:cNvCxnSpPr>
                <a:cxnSpLocks/>
                <a:stCxn id="20" idx="4"/>
                <a:endCxn id="21" idx="0"/>
              </p:cNvCxnSpPr>
              <p:nvPr/>
            </p:nvCxnSpPr>
            <p:spPr>
              <a:xfrm>
                <a:off x="5766204" y="1573232"/>
                <a:ext cx="0" cy="413266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104B43C-F10B-40FB-955E-4EB7834C28AE}"/>
                </a:ext>
              </a:extLst>
            </p:cNvPr>
            <p:cNvCxnSpPr>
              <a:stCxn id="19" idx="5"/>
              <a:endCxn id="21" idx="1"/>
            </p:cNvCxnSpPr>
            <p:nvPr/>
          </p:nvCxnSpPr>
          <p:spPr>
            <a:xfrm>
              <a:off x="9752094" y="1471705"/>
              <a:ext cx="652088" cy="436320"/>
            </a:xfrm>
            <a:prstGeom prst="line">
              <a:avLst/>
            </a:prstGeom>
            <a:ln w="50800"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D66A681-A0B3-4FD7-A9E7-C0A000C2C955}"/>
                </a:ext>
              </a:extLst>
            </p:cNvPr>
            <p:cNvCxnSpPr/>
            <p:nvPr/>
          </p:nvCxnSpPr>
          <p:spPr>
            <a:xfrm flipH="1">
              <a:off x="9756411" y="1776104"/>
              <a:ext cx="311170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18FA910-2656-4AFF-A30E-EEF70BC66D87}"/>
              </a:ext>
            </a:extLst>
          </p:cNvPr>
          <p:cNvSpPr txBox="1"/>
          <p:nvPr/>
        </p:nvSpPr>
        <p:spPr>
          <a:xfrm>
            <a:off x="7667482" y="2254071"/>
            <a:ext cx="1983032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Degree constraint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CEC3BB-3C48-40D0-8430-EEEAE409A2FB}"/>
              </a:ext>
            </a:extLst>
          </p:cNvPr>
          <p:cNvCxnSpPr>
            <a:stCxn id="33" idx="1"/>
            <a:endCxn id="9" idx="4"/>
          </p:cNvCxnSpPr>
          <p:nvPr/>
        </p:nvCxnSpPr>
        <p:spPr>
          <a:xfrm flipH="1" flipV="1">
            <a:off x="7203698" y="2166498"/>
            <a:ext cx="463784" cy="2414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8539257-8DAE-4AC2-89B2-7D3C4180C262}"/>
              </a:ext>
            </a:extLst>
          </p:cNvPr>
          <p:cNvSpPr txBox="1"/>
          <p:nvPr/>
        </p:nvSpPr>
        <p:spPr>
          <a:xfrm>
            <a:off x="571784" y="3302062"/>
            <a:ext cx="2553332" cy="4116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cs typeface="+mn-cs"/>
              </a:rPr>
              <a:t>Uncertain Demand: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27FF53-DB08-46B3-BEB9-F7B5226F4E01}"/>
              </a:ext>
            </a:extLst>
          </p:cNvPr>
          <p:cNvSpPr txBox="1"/>
          <p:nvPr/>
        </p:nvSpPr>
        <p:spPr>
          <a:xfrm>
            <a:off x="571784" y="5061436"/>
            <a:ext cx="1906859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Objective: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6034DFC-3BB8-41DF-A970-6CC67FD47EFC}"/>
              </a:ext>
            </a:extLst>
          </p:cNvPr>
          <p:cNvGrpSpPr/>
          <p:nvPr/>
        </p:nvGrpSpPr>
        <p:grpSpPr>
          <a:xfrm>
            <a:off x="3125116" y="4431266"/>
            <a:ext cx="7430497" cy="1000252"/>
            <a:chOff x="2160127" y="3507335"/>
            <a:chExt cx="7430497" cy="10002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2B17361-D136-4E8D-A6D7-7EC265BF0F9C}"/>
                    </a:ext>
                  </a:extLst>
                </p:cNvPr>
                <p:cNvSpPr txBox="1"/>
                <p:nvPr/>
              </p:nvSpPr>
              <p:spPr>
                <a:xfrm>
                  <a:off x="2160127" y="3977249"/>
                  <a:ext cx="3311227" cy="530338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b="0" i="1" u="none" strike="noStrike" kern="1200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max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sz="2000" b="1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000" b="1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𝐷</m:t>
                                        </m:r>
                                      </m:e>
                                      <m:sup>
                                        <m:r>
                                          <a:rPr lang="en-US" sz="2000" b="1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2000" b="1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∈ </m:t>
                                    </m:r>
                                    <m:r>
                                      <a:rPr lang="en-US" sz="2000" b="1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𝓓</m:t>
                                    </m:r>
                                  </m:e>
                                  <m:sub>
                                    <m:r>
                                      <a:rPr lang="en-US" sz="2000" b="0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𝑅𝑂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20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sz="2000" b="0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000" b="0" i="0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ℰ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∈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𝒱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×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𝒱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 </m:t>
                                        </m: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𝒟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  <m:r>
                                          <m:rPr>
                                            <m:lit/>
                                          </m:rP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/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 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𝑓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(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accent3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accent3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𝒟</m:t>
                                            </m:r>
                                          </m:e>
                                          <m:sup>
                                            <m:r>
                                              <a:rPr lang="en-US" sz="2000" b="0" i="1" u="none" strike="noStrike" kern="1200" baseline="0" smtClean="0">
                                                <a:solidFill>
                                                  <a:schemeClr val="accent3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, 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ℰ</m:t>
                                        </m:r>
                                        <m:r>
                                          <a:rPr lang="en-US" sz="2000" b="0" i="1" u="none" strike="noStrike" kern="1200" baseline="0" smtClean="0">
                                            <a:solidFill>
                                              <a:schemeClr val="accent3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  <m:t>)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02B17361-D136-4E8D-A6D7-7EC265BF0F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0127" y="3977249"/>
                  <a:ext cx="3311227" cy="53033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048579-0903-4DE8-A0BB-043EF4F13720}"/>
                </a:ext>
              </a:extLst>
            </p:cNvPr>
            <p:cNvSpPr txBox="1"/>
            <p:nvPr/>
          </p:nvSpPr>
          <p:spPr>
            <a:xfrm>
              <a:off x="5524865" y="3507335"/>
              <a:ext cx="4065759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sz="1600" b="0" i="0" u="none" strike="noStrike" kern="1200" baseline="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Set of routed requests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1C8B0D5-4A54-4493-BB04-FF70A280AD5A}"/>
                </a:ext>
              </a:extLst>
            </p:cNvPr>
            <p:cNvCxnSpPr>
              <a:stCxn id="49" idx="1"/>
            </p:cNvCxnSpPr>
            <p:nvPr/>
          </p:nvCxnSpPr>
          <p:spPr>
            <a:xfrm flipH="1">
              <a:off x="4797307" y="3676612"/>
              <a:ext cx="727558" cy="383355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52AFADDC-67B1-4F30-91D4-587BA31F1A3A}"/>
              </a:ext>
            </a:extLst>
          </p:cNvPr>
          <p:cNvSpPr txBox="1"/>
          <p:nvPr/>
        </p:nvSpPr>
        <p:spPr>
          <a:xfrm>
            <a:off x="6984809" y="4905768"/>
            <a:ext cx="5044101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accent4"/>
                </a:solidFill>
                <a:latin typeface="+mn-lt"/>
                <a:cs typeface="+mn-cs"/>
                <a:sym typeface="Wingdings" panose="05000000000000000000" pitchFamily="2" charset="2"/>
              </a:rPr>
              <a:t> Maximize number of routed requests</a:t>
            </a:r>
            <a:endParaRPr lang="en-US" sz="2000" b="1" i="0" u="none" strike="noStrike" kern="1200" baseline="0" dirty="0">
              <a:solidFill>
                <a:schemeClr val="accent4"/>
              </a:solidFill>
              <a:latin typeface="+mn-lt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F04FAC9-D333-41EB-AA0E-00A860704196}"/>
                  </a:ext>
                </a:extLst>
              </p:cNvPr>
              <p:cNvSpPr/>
              <p:nvPr/>
            </p:nvSpPr>
            <p:spPr>
              <a:xfrm>
                <a:off x="3125116" y="1552199"/>
                <a:ext cx="12750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𝒱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ℰ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F04FAC9-D333-41EB-AA0E-00A860704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16" y="1552199"/>
                <a:ext cx="1275028" cy="369332"/>
              </a:xfrm>
              <a:prstGeom prst="rect">
                <a:avLst/>
              </a:prstGeom>
              <a:blipFill>
                <a:blip r:embed="rId3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52600A2-D390-4DEF-AA69-4F83FEB1D395}"/>
                  </a:ext>
                </a:extLst>
              </p:cNvPr>
              <p:cNvSpPr/>
              <p:nvPr/>
            </p:nvSpPr>
            <p:spPr>
              <a:xfrm>
                <a:off x="3125116" y="3302062"/>
                <a:ext cx="1520160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𝑅𝑂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𝒱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52600A2-D390-4DEF-AA69-4F83FEB1D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116" y="3302062"/>
                <a:ext cx="1520160" cy="375552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71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3" grpId="0"/>
      <p:bldP spid="45" grpId="0"/>
      <p:bldP spid="47" grpId="0"/>
      <p:bldP spid="52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17644-2352-41CA-B820-E0783CD7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– Environment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109F1-4CEF-4F6B-8E1F-93ABCB3B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9CDDA-A4B8-48C3-8AA1-EF62FEA7F6E7}"/>
              </a:ext>
            </a:extLst>
          </p:cNvPr>
          <p:cNvSpPr txBox="1"/>
          <p:nvPr/>
        </p:nvSpPr>
        <p:spPr>
          <a:xfrm>
            <a:off x="478368" y="1511660"/>
            <a:ext cx="7961971" cy="26899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EP: Edge-Placer </a:t>
            </a: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ER: Edge-Remover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IDL: Idler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EC952C-745C-4F8C-903A-A3F7A0C826DB}"/>
              </a:ext>
            </a:extLst>
          </p:cNvPr>
          <p:cNvGrpSpPr/>
          <p:nvPr/>
        </p:nvGrpSpPr>
        <p:grpSpPr>
          <a:xfrm>
            <a:off x="3270844" y="1947898"/>
            <a:ext cx="2514931" cy="507573"/>
            <a:chOff x="3555651" y="1901593"/>
            <a:chExt cx="2514931" cy="5075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0E194A6-CEB7-4830-9BCE-45CE82A2F0AD}"/>
                </a:ext>
              </a:extLst>
            </p:cNvPr>
            <p:cNvGrpSpPr/>
            <p:nvPr/>
          </p:nvGrpSpPr>
          <p:grpSpPr>
            <a:xfrm>
              <a:off x="3555651" y="1902064"/>
              <a:ext cx="919696" cy="507102"/>
              <a:chOff x="3111189" y="1434791"/>
              <a:chExt cx="919696" cy="50710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E211C5B-504E-448B-807B-014C3B933CCD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CE867A-1793-484E-A934-21C22F314342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813E374-88C6-4C4B-9EA0-F8D4473DE540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118E07C-EAEF-4771-81DB-EA2B424A5AAB}"/>
                  </a:ext>
                </a:extLst>
              </p:cNvPr>
              <p:cNvCxnSpPr>
                <a:cxnSpLocks/>
                <a:stCxn id="23" idx="7"/>
                <a:endCxn id="24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8E5920-2570-48CD-BC67-2CA98E372BB0}"/>
                  </a:ext>
                </a:extLst>
              </p:cNvPr>
              <p:cNvCxnSpPr>
                <a:stCxn id="24" idx="5"/>
                <a:endCxn id="25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DB9F3EE-CE90-400B-9F46-8551B96E1C4A}"/>
                </a:ext>
              </a:extLst>
            </p:cNvPr>
            <p:cNvGrpSpPr/>
            <p:nvPr/>
          </p:nvGrpSpPr>
          <p:grpSpPr>
            <a:xfrm>
              <a:off x="5150886" y="1901593"/>
              <a:ext cx="919696" cy="507102"/>
              <a:chOff x="5432883" y="1421547"/>
              <a:chExt cx="919696" cy="50710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F1F8569-2CEA-44C3-B7CD-BB59D103B00B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53D49ADE-3099-42C5-8FA6-9C967EC8C407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DBA8508B-B332-4159-B3C1-03ABF1C5F5F2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8EBC654C-B745-4211-BF5D-D7CB0D7C16C0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BF8B94E-0F1D-494A-B0E2-AFA5AC9EF919}"/>
                    </a:ext>
                  </a:extLst>
                </p:cNvPr>
                <p:cNvCxnSpPr>
                  <a:cxnSpLocks/>
                  <a:stCxn id="33" idx="7"/>
                  <a:endCxn id="34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4553F83-2481-441D-9583-5DE17E69AB76}"/>
                    </a:ext>
                  </a:extLst>
                </p:cNvPr>
                <p:cNvCxnSpPr>
                  <a:stCxn id="34" idx="5"/>
                  <a:endCxn id="35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501521D-E3FC-443D-BD30-804A2C8768BD}"/>
                  </a:ext>
                </a:extLst>
              </p:cNvPr>
              <p:cNvCxnSpPr>
                <a:cxnSpLocks/>
                <a:stCxn id="33" idx="6"/>
                <a:endCxn id="35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A3A7225-1D1B-4C8B-B6E9-C0F3EB9B728A}"/>
                </a:ext>
              </a:extLst>
            </p:cNvPr>
            <p:cNvCxnSpPr>
              <a:cxnSpLocks/>
            </p:cNvCxnSpPr>
            <p:nvPr/>
          </p:nvCxnSpPr>
          <p:spPr>
            <a:xfrm>
              <a:off x="4660462" y="2127535"/>
              <a:ext cx="41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92CC34-7248-454D-AC09-401A748550F3}"/>
              </a:ext>
            </a:extLst>
          </p:cNvPr>
          <p:cNvGrpSpPr/>
          <p:nvPr/>
        </p:nvGrpSpPr>
        <p:grpSpPr>
          <a:xfrm>
            <a:off x="3307379" y="2814724"/>
            <a:ext cx="2466854" cy="529538"/>
            <a:chOff x="3535260" y="2779968"/>
            <a:chExt cx="2466854" cy="52953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32C55E-77DC-4EAF-AD97-C6EF2B48C3F4}"/>
                </a:ext>
              </a:extLst>
            </p:cNvPr>
            <p:cNvGrpSpPr/>
            <p:nvPr/>
          </p:nvGrpSpPr>
          <p:grpSpPr>
            <a:xfrm>
              <a:off x="3535260" y="2802404"/>
              <a:ext cx="919696" cy="507102"/>
              <a:chOff x="5432883" y="1421547"/>
              <a:chExt cx="919696" cy="50710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B8A902BE-627D-40D8-ADB9-E8927F492EF9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826C890-1B29-4F2F-B175-B6AC7C86B7C2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DF86119-A69C-499E-9ADE-EFDA79CA9E24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D6B3EDF4-878F-427E-A6AC-852D030EDD53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35A1C3B-C2F3-423F-B796-C9C6BDF1F5FF}"/>
                    </a:ext>
                  </a:extLst>
                </p:cNvPr>
                <p:cNvCxnSpPr>
                  <a:cxnSpLocks/>
                  <a:stCxn id="47" idx="7"/>
                  <a:endCxn id="48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5CFC7630-522B-47E1-8AFD-80C5EBAF7D18}"/>
                    </a:ext>
                  </a:extLst>
                </p:cNvPr>
                <p:cNvCxnSpPr>
                  <a:stCxn id="48" idx="5"/>
                  <a:endCxn id="49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ED9169-F7E8-495F-AB22-0A135DE72064}"/>
                  </a:ext>
                </a:extLst>
              </p:cNvPr>
              <p:cNvCxnSpPr>
                <a:cxnSpLocks/>
                <a:stCxn id="47" idx="6"/>
                <a:endCxn id="49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CCDB729-0635-4661-A0AF-3669A41751CA}"/>
                </a:ext>
              </a:extLst>
            </p:cNvPr>
            <p:cNvGrpSpPr/>
            <p:nvPr/>
          </p:nvGrpSpPr>
          <p:grpSpPr>
            <a:xfrm>
              <a:off x="5082418" y="2779968"/>
              <a:ext cx="919696" cy="507102"/>
              <a:chOff x="3111189" y="1434791"/>
              <a:chExt cx="919696" cy="507102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AA538C1-3EAD-4F5C-9353-FF1E90D23DCC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61814F2-D1E5-45BE-9EF5-0F11F697E857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1F1EBC-044B-4EA4-AD6B-7A65125FF67C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EBCA976B-0EBD-4B30-85B0-4A285FA63455}"/>
                  </a:ext>
                </a:extLst>
              </p:cNvPr>
              <p:cNvCxnSpPr>
                <a:cxnSpLocks/>
                <a:stCxn id="53" idx="7"/>
                <a:endCxn id="54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C8F6A71-3B62-4149-8F73-D66AB9DAC116}"/>
                  </a:ext>
                </a:extLst>
              </p:cNvPr>
              <p:cNvCxnSpPr>
                <a:stCxn id="54" idx="5"/>
                <a:endCxn id="55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D204627-9555-438F-87B2-CF0EFB7116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347" y="2982404"/>
              <a:ext cx="407307" cy="1435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79F2400-0C15-40B7-9AFA-1050F518C42F}"/>
              </a:ext>
            </a:extLst>
          </p:cNvPr>
          <p:cNvGrpSpPr/>
          <p:nvPr/>
        </p:nvGrpSpPr>
        <p:grpSpPr>
          <a:xfrm>
            <a:off x="3270844" y="3711334"/>
            <a:ext cx="2551270" cy="553870"/>
            <a:chOff x="3524888" y="5485182"/>
            <a:chExt cx="2551270" cy="553870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7124BCBB-BD9C-420E-934B-0F45BA659F64}"/>
                </a:ext>
              </a:extLst>
            </p:cNvPr>
            <p:cNvGrpSpPr/>
            <p:nvPr/>
          </p:nvGrpSpPr>
          <p:grpSpPr>
            <a:xfrm>
              <a:off x="3524888" y="5485182"/>
              <a:ext cx="919696" cy="507102"/>
              <a:chOff x="3111189" y="1434791"/>
              <a:chExt cx="919696" cy="507102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B3FF7BAE-ABEC-42F2-9F72-CFA48BA06734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FB1BEEDF-C77A-4197-A4DE-1FDFF1976DEA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C1C9D84B-82A7-4856-90CD-74411476A984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5DCF8C0-359B-4385-9CCC-535C8C0C84E7}"/>
                  </a:ext>
                </a:extLst>
              </p:cNvPr>
              <p:cNvCxnSpPr>
                <a:cxnSpLocks/>
                <a:stCxn id="90" idx="7"/>
                <a:endCxn id="91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4D2AC52-7F21-4C32-B84D-885A1F1743C9}"/>
                  </a:ext>
                </a:extLst>
              </p:cNvPr>
              <p:cNvCxnSpPr>
                <a:stCxn id="91" idx="5"/>
                <a:endCxn id="92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3742284-045F-4DB4-B26E-EE5288C12393}"/>
                </a:ext>
              </a:extLst>
            </p:cNvPr>
            <p:cNvGrpSpPr/>
            <p:nvPr/>
          </p:nvGrpSpPr>
          <p:grpSpPr>
            <a:xfrm>
              <a:off x="5156462" y="5531950"/>
              <a:ext cx="919696" cy="507102"/>
              <a:chOff x="3111189" y="1434791"/>
              <a:chExt cx="919696" cy="507102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D9499E0-FF4E-42DE-9591-7091DDDE9A27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C1525B6D-118D-4CDA-B84B-0465B6B46072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F6BE637-0E62-42E7-8B3B-C1559AC34B6B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EA0CC29-000A-4D0B-B9C5-582C1BF83369}"/>
                  </a:ext>
                </a:extLst>
              </p:cNvPr>
              <p:cNvCxnSpPr>
                <a:cxnSpLocks/>
                <a:stCxn id="96" idx="7"/>
                <a:endCxn id="97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EFA298AE-EB36-4D3C-AC5C-2A80ABD65328}"/>
                  </a:ext>
                </a:extLst>
              </p:cNvPr>
              <p:cNvCxnSpPr>
                <a:stCxn id="97" idx="5"/>
                <a:endCxn id="98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65FE632-849F-4F0B-937F-8363C6C51A6A}"/>
                </a:ext>
              </a:extLst>
            </p:cNvPr>
            <p:cNvCxnSpPr>
              <a:cxnSpLocks/>
            </p:cNvCxnSpPr>
            <p:nvPr/>
          </p:nvCxnSpPr>
          <p:spPr>
            <a:xfrm>
              <a:off x="4655347" y="5738733"/>
              <a:ext cx="398001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F4651A8E-6789-421D-81AE-B4F1F7AC66EF}"/>
              </a:ext>
            </a:extLst>
          </p:cNvPr>
          <p:cNvSpPr txBox="1"/>
          <p:nvPr/>
        </p:nvSpPr>
        <p:spPr>
          <a:xfrm>
            <a:off x="478368" y="1213517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Actuators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0370B7-71EA-41E7-8BF6-12D7A276FEDF}"/>
              </a:ext>
            </a:extLst>
          </p:cNvPr>
          <p:cNvSpPr txBox="1"/>
          <p:nvPr/>
        </p:nvSpPr>
        <p:spPr>
          <a:xfrm>
            <a:off x="6287464" y="1213517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C8DF04-F0E8-4278-A765-FF0FD2A79C11}"/>
              </a:ext>
            </a:extLst>
          </p:cNvPr>
          <p:cNvSpPr txBox="1"/>
          <p:nvPr/>
        </p:nvSpPr>
        <p:spPr>
          <a:xfrm>
            <a:off x="6448139" y="1501522"/>
            <a:ext cx="3478938" cy="17665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EQR: </a:t>
            </a:r>
            <a:r>
              <a:rPr lang="en-US" sz="2000" dirty="0" err="1">
                <a:latin typeface="+mn-lt"/>
                <a:cs typeface="+mn-cs"/>
              </a:rPr>
              <a:t>ExactRequests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NQR: </a:t>
            </a:r>
            <a:r>
              <a:rPr lang="en-US" sz="2000" dirty="0" err="1">
                <a:latin typeface="+mn-lt"/>
                <a:cs typeface="+mn-cs"/>
              </a:rPr>
              <a:t>NumRequests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8C6DBE2-B498-45A2-BBA2-573B73A026E3}"/>
              </a:ext>
            </a:extLst>
          </p:cNvPr>
          <p:cNvGrpSpPr/>
          <p:nvPr/>
        </p:nvGrpSpPr>
        <p:grpSpPr>
          <a:xfrm>
            <a:off x="9436203" y="1859911"/>
            <a:ext cx="2495044" cy="507102"/>
            <a:chOff x="7740835" y="2385302"/>
            <a:chExt cx="2495044" cy="5071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E755E49-9CEC-455C-96FD-A685C482E1D7}"/>
                </a:ext>
              </a:extLst>
            </p:cNvPr>
            <p:cNvGrpSpPr/>
            <p:nvPr/>
          </p:nvGrpSpPr>
          <p:grpSpPr>
            <a:xfrm>
              <a:off x="7740835" y="2385302"/>
              <a:ext cx="919696" cy="507102"/>
              <a:chOff x="5432883" y="1421547"/>
              <a:chExt cx="919696" cy="507102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9432E454-2923-47E7-B7CD-C786AD982B46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382B2D7F-1C51-4269-A32A-F57E36FA208A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D0F42C0-FD9D-4FB3-8BC4-EBD52641B9E1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21D0DA6E-E1BA-46FC-8927-E4FA86EFC9F4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0460EA41-DEBD-4606-85CC-DCC392963874}"/>
                    </a:ext>
                  </a:extLst>
                </p:cNvPr>
                <p:cNvCxnSpPr>
                  <a:cxnSpLocks/>
                  <a:stCxn id="133" idx="7"/>
                  <a:endCxn id="134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07B06E5-247D-4D87-82CD-F39347C9BD51}"/>
                    </a:ext>
                  </a:extLst>
                </p:cNvPr>
                <p:cNvCxnSpPr>
                  <a:stCxn id="134" idx="5"/>
                  <a:endCxn id="135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AB07A630-9551-4B34-9977-9ADFE577074E}"/>
                  </a:ext>
                </a:extLst>
              </p:cNvPr>
              <p:cNvCxnSpPr>
                <a:cxnSpLocks/>
                <a:stCxn id="133" idx="6"/>
                <a:endCxn id="135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8FF4715-C093-4136-95EB-4121C2FD70DE}"/>
                </a:ext>
              </a:extLst>
            </p:cNvPr>
            <p:cNvCxnSpPr>
              <a:cxnSpLocks/>
            </p:cNvCxnSpPr>
            <p:nvPr/>
          </p:nvCxnSpPr>
          <p:spPr>
            <a:xfrm>
              <a:off x="8695375" y="2581539"/>
              <a:ext cx="41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AC266A8-7A8F-4A44-B197-EB62AC924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1958" y="2512582"/>
              <a:ext cx="236992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88A7CD0-A963-4510-99AA-89FBE9F26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6793" y="2523355"/>
              <a:ext cx="236992" cy="199822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C9A4BA5-9114-4454-A342-41BA040D6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8887" y="2512582"/>
              <a:ext cx="236992" cy="199822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581D9C3-7315-45EA-8C81-3824DB17CE3C}"/>
              </a:ext>
            </a:extLst>
          </p:cNvPr>
          <p:cNvGrpSpPr/>
          <p:nvPr/>
        </p:nvGrpSpPr>
        <p:grpSpPr>
          <a:xfrm>
            <a:off x="9432536" y="2700358"/>
            <a:ext cx="1367883" cy="507102"/>
            <a:chOff x="7740835" y="2385302"/>
            <a:chExt cx="1367883" cy="507102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A0E8DF7-0122-4117-BB95-8188693AFEE4}"/>
                </a:ext>
              </a:extLst>
            </p:cNvPr>
            <p:cNvGrpSpPr/>
            <p:nvPr/>
          </p:nvGrpSpPr>
          <p:grpSpPr>
            <a:xfrm>
              <a:off x="7740835" y="2385302"/>
              <a:ext cx="919696" cy="507102"/>
              <a:chOff x="5432883" y="1421547"/>
              <a:chExt cx="919696" cy="507102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EFC0AE0D-FC7D-45E1-B726-33335B186FB1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E7FAF930-38FD-41E9-968F-CC6A74EE274C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4F371F60-EC99-4E2C-A130-0DF2E3EC8671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4A25FC91-93F3-4293-9EAB-BDB7A77055D3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EE2CFBE-95FF-49BA-A113-F66811F943CB}"/>
                    </a:ext>
                  </a:extLst>
                </p:cNvPr>
                <p:cNvCxnSpPr>
                  <a:cxnSpLocks/>
                  <a:stCxn id="152" idx="7"/>
                  <a:endCxn id="153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5190A5D5-8F53-4705-94CD-8F723AD95CFC}"/>
                    </a:ext>
                  </a:extLst>
                </p:cNvPr>
                <p:cNvCxnSpPr>
                  <a:stCxn id="153" idx="5"/>
                  <a:endCxn id="154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A6F9114-2454-434C-A05C-21A77BC8C1FC}"/>
                  </a:ext>
                </a:extLst>
              </p:cNvPr>
              <p:cNvCxnSpPr>
                <a:cxnSpLocks/>
                <a:stCxn id="152" idx="6"/>
                <a:endCxn id="154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7DFF1DE8-EA66-4248-8BD2-9CD4305D75B2}"/>
                </a:ext>
              </a:extLst>
            </p:cNvPr>
            <p:cNvCxnSpPr>
              <a:cxnSpLocks/>
            </p:cNvCxnSpPr>
            <p:nvPr/>
          </p:nvCxnSpPr>
          <p:spPr>
            <a:xfrm>
              <a:off x="8695375" y="2581539"/>
              <a:ext cx="41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4FF4AE27-AF9A-40AA-BA85-044A0F841713}"/>
              </a:ext>
            </a:extLst>
          </p:cNvPr>
          <p:cNvSpPr txBox="1"/>
          <p:nvPr/>
        </p:nvSpPr>
        <p:spPr>
          <a:xfrm>
            <a:off x="10872498" y="2680303"/>
            <a:ext cx="94574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C520749-86CA-4C51-96C4-142356E4EF0C}"/>
              </a:ext>
            </a:extLst>
          </p:cNvPr>
          <p:cNvSpPr txBox="1"/>
          <p:nvPr/>
        </p:nvSpPr>
        <p:spPr>
          <a:xfrm>
            <a:off x="478368" y="4620733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Embodiments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0EF91E4-26F6-4D5F-8C77-ACF98893540F}"/>
              </a:ext>
            </a:extLst>
          </p:cNvPr>
          <p:cNvSpPr txBox="1"/>
          <p:nvPr/>
        </p:nvSpPr>
        <p:spPr>
          <a:xfrm>
            <a:off x="605536" y="5030989"/>
            <a:ext cx="5568176" cy="12279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 Builder (SB): </a:t>
            </a:r>
            <a:r>
              <a:rPr lang="en-US" sz="20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NumRequests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Sensor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Exact Builder (EB): </a:t>
            </a:r>
            <a:r>
              <a:rPr lang="en-US" sz="2000" dirty="0" err="1"/>
              <a:t>ExactRequests</a:t>
            </a:r>
            <a:r>
              <a:rPr lang="en-US" sz="2000" dirty="0"/>
              <a:t> 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4E3B0-801F-4DE1-AB9B-943EAD29510D}"/>
              </a:ext>
            </a:extLst>
          </p:cNvPr>
          <p:cNvSpPr txBox="1"/>
          <p:nvPr/>
        </p:nvSpPr>
        <p:spPr>
          <a:xfrm>
            <a:off x="6196536" y="3447391"/>
            <a:ext cx="5289116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Obtain Sensor Readings performing shortest path routing of requests</a:t>
            </a:r>
          </a:p>
        </p:txBody>
      </p:sp>
    </p:spTree>
    <p:extLst>
      <p:ext uri="{BB962C8B-B14F-4D97-AF65-F5344CB8AC3E}">
        <p14:creationId xmlns:p14="http://schemas.microsoft.com/office/powerpoint/2010/main" val="40622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57" grpId="0"/>
      <p:bldP spid="158" grpId="0"/>
      <p:bldP spid="159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0749AA-939F-473A-8198-DC4D4D29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n-step Empowerment and Sparse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EEF1C-1AAC-476A-9165-3AD9FB6D1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83A08-10A8-4C44-95F2-FB094576EA54}"/>
              </a:ext>
            </a:extLst>
          </p:cNvPr>
          <p:cNvSpPr txBox="1"/>
          <p:nvPr/>
        </p:nvSpPr>
        <p:spPr>
          <a:xfrm>
            <a:off x="691376" y="1394570"/>
            <a:ext cx="799542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Action in </a:t>
            </a:r>
            <a:r>
              <a:rPr lang="en-US" sz="200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might not take effect immediately: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FF9E2D4-7A94-40CF-8004-A1C3B6E4D620}"/>
              </a:ext>
            </a:extLst>
          </p:cNvPr>
          <p:cNvGrpSpPr/>
          <p:nvPr/>
        </p:nvGrpSpPr>
        <p:grpSpPr>
          <a:xfrm>
            <a:off x="743414" y="2062942"/>
            <a:ext cx="3088888" cy="1305397"/>
            <a:chOff x="743414" y="2062942"/>
            <a:chExt cx="3088888" cy="13053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4220CE8-2EED-41B5-A3AC-5E595AF1CA33}"/>
                </a:ext>
              </a:extLst>
            </p:cNvPr>
            <p:cNvSpPr/>
            <p:nvPr/>
          </p:nvSpPr>
          <p:spPr>
            <a:xfrm>
              <a:off x="3586975" y="2062942"/>
              <a:ext cx="245327" cy="2341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905EBE0-5E3F-48C2-AF63-1CB4F01AF3F8}"/>
                </a:ext>
              </a:extLst>
            </p:cNvPr>
            <p:cNvSpPr/>
            <p:nvPr/>
          </p:nvSpPr>
          <p:spPr>
            <a:xfrm>
              <a:off x="3586975" y="2423733"/>
              <a:ext cx="245327" cy="2341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0538A8-60F2-4BCD-B91C-90C8C1B91DE2}"/>
                </a:ext>
              </a:extLst>
            </p:cNvPr>
            <p:cNvSpPr/>
            <p:nvPr/>
          </p:nvSpPr>
          <p:spPr>
            <a:xfrm>
              <a:off x="3586974" y="2784524"/>
              <a:ext cx="245327" cy="23417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3E548F-3C97-4C3F-9955-A7D0A127F10C}"/>
                </a:ext>
              </a:extLst>
            </p:cNvPr>
            <p:cNvSpPr/>
            <p:nvPr/>
          </p:nvSpPr>
          <p:spPr>
            <a:xfrm>
              <a:off x="3586974" y="3134164"/>
              <a:ext cx="245327" cy="2341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DE02646-C776-4A28-8684-655B059446AF}"/>
                </a:ext>
              </a:extLst>
            </p:cNvPr>
            <p:cNvGrpSpPr/>
            <p:nvPr/>
          </p:nvGrpSpPr>
          <p:grpSpPr>
            <a:xfrm>
              <a:off x="743414" y="2423733"/>
              <a:ext cx="2139176" cy="400110"/>
              <a:chOff x="802887" y="2180029"/>
              <a:chExt cx="2139176" cy="40011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C1FEFD-6585-4815-877A-6409C741302A}"/>
                  </a:ext>
                </a:extLst>
              </p:cNvPr>
              <p:cNvSpPr/>
              <p:nvPr/>
            </p:nvSpPr>
            <p:spPr>
              <a:xfrm>
                <a:off x="802887" y="2345524"/>
                <a:ext cx="245327" cy="234175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AF18495-472C-44B7-88DD-A22EF34D7D74}"/>
                  </a:ext>
                </a:extLst>
              </p:cNvPr>
              <p:cNvCxnSpPr/>
              <p:nvPr/>
            </p:nvCxnSpPr>
            <p:spPr>
              <a:xfrm>
                <a:off x="1237785" y="2462611"/>
                <a:ext cx="735981" cy="0"/>
              </a:xfrm>
              <a:prstGeom prst="straightConnector1">
                <a:avLst/>
              </a:prstGeom>
              <a:ln w="254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C4FC6A7-CCDE-4A0F-B9C3-5E11B07E4D0D}"/>
                  </a:ext>
                </a:extLst>
              </p:cNvPr>
              <p:cNvSpPr txBox="1"/>
              <p:nvPr/>
            </p:nvSpPr>
            <p:spPr>
              <a:xfrm>
                <a:off x="2027663" y="2180029"/>
                <a:ext cx="914400" cy="4001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l"/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…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2606FA7-E2F1-4A02-89DE-0C24DB561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5390" y="2297117"/>
              <a:ext cx="1076093" cy="360791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E3EBC45-56F6-4A33-81EA-A45470DC17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25390" y="2540820"/>
              <a:ext cx="1076093" cy="1748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6C6F2A3-0964-4716-B376-889C5BD16C97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2425390" y="2715640"/>
              <a:ext cx="1161584" cy="185972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6B2A7A2-A081-438F-ACA0-1612D75B9E27}"/>
                </a:ext>
              </a:extLst>
            </p:cNvPr>
            <p:cNvCxnSpPr>
              <a:cxnSpLocks/>
            </p:cNvCxnSpPr>
            <p:nvPr/>
          </p:nvCxnSpPr>
          <p:spPr>
            <a:xfrm>
              <a:off x="2425390" y="2715640"/>
              <a:ext cx="1076093" cy="44821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A3A753-30DD-4A87-A30C-7C2A20BC10BC}"/>
                  </a:ext>
                </a:extLst>
              </p:cNvPr>
              <p:cNvSpPr txBox="1"/>
              <p:nvPr/>
            </p:nvSpPr>
            <p:spPr>
              <a:xfrm>
                <a:off x="4984594" y="2334743"/>
                <a:ext cx="6000905" cy="101566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l"/>
                <a:r>
                  <a:rPr lang="en-US" sz="2000" b="1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Solution</a:t>
                </a:r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: Open-Loop action sequence of length n, consider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sz="2000" b="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lang="en-US" sz="2000" b="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lang="en-US" sz="2000" b="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lang="en-US" sz="2000" b="0" i="1" u="none" strike="noStrike" kern="1200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only.</a:t>
                </a:r>
              </a:p>
              <a:p>
                <a:pPr algn="l"/>
                <a:r>
                  <a:rPr lang="en-US" sz="2000" b="1" dirty="0">
                    <a:latin typeface="+mn-lt"/>
                    <a:cs typeface="+mn-cs"/>
                  </a:rPr>
                  <a:t>But:</a:t>
                </a:r>
                <a:r>
                  <a:rPr lang="en-US" sz="2000" dirty="0">
                    <a:latin typeface="+mn-lt"/>
                    <a:cs typeface="+mn-cs"/>
                  </a:rPr>
                  <a:t> Explodes</a:t>
                </a:r>
                <a:endParaRPr lang="en-US" sz="2000" b="1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A3A753-30DD-4A87-A30C-7C2A20BC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594" y="2334743"/>
                <a:ext cx="6000905" cy="1015663"/>
              </a:xfrm>
              <a:prstGeom prst="rect">
                <a:avLst/>
              </a:prstGeom>
              <a:blipFill>
                <a:blip r:embed="rId2"/>
                <a:stretch>
                  <a:fillRect l="-1118" t="-2395" b="-10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D7E082CA-19F5-44CC-AD31-013B0249ABA3}"/>
              </a:ext>
            </a:extLst>
          </p:cNvPr>
          <p:cNvSpPr/>
          <p:nvPr/>
        </p:nvSpPr>
        <p:spPr>
          <a:xfrm>
            <a:off x="750848" y="5063321"/>
            <a:ext cx="245327" cy="2341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58D482-3D4B-4173-9F14-2B8FDA7CA1F8}"/>
              </a:ext>
            </a:extLst>
          </p:cNvPr>
          <p:cNvCxnSpPr>
            <a:cxnSpLocks/>
          </p:cNvCxnSpPr>
          <p:nvPr/>
        </p:nvCxnSpPr>
        <p:spPr>
          <a:xfrm flipV="1">
            <a:off x="1178312" y="4074558"/>
            <a:ext cx="1304693" cy="109760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9FFA92-F93B-4B49-B63E-39CB2C6B9646}"/>
              </a:ext>
            </a:extLst>
          </p:cNvPr>
          <p:cNvCxnSpPr>
            <a:cxnSpLocks/>
          </p:cNvCxnSpPr>
          <p:nvPr/>
        </p:nvCxnSpPr>
        <p:spPr>
          <a:xfrm flipV="1">
            <a:off x="1148575" y="4430543"/>
            <a:ext cx="1258230" cy="7696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B567147-F65C-4004-85D1-09D530CFB97D}"/>
              </a:ext>
            </a:extLst>
          </p:cNvPr>
          <p:cNvCxnSpPr>
            <a:cxnSpLocks/>
          </p:cNvCxnSpPr>
          <p:nvPr/>
        </p:nvCxnSpPr>
        <p:spPr>
          <a:xfrm flipV="1">
            <a:off x="1148575" y="4865510"/>
            <a:ext cx="1182030" cy="36983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7B0A935-275C-453E-B9E3-3658B1687941}"/>
              </a:ext>
            </a:extLst>
          </p:cNvPr>
          <p:cNvCxnSpPr>
            <a:cxnSpLocks/>
          </p:cNvCxnSpPr>
          <p:nvPr/>
        </p:nvCxnSpPr>
        <p:spPr>
          <a:xfrm flipV="1">
            <a:off x="1148575" y="5103721"/>
            <a:ext cx="1133708" cy="1446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F6C4CD4-1FC7-486A-8831-F5DB8544C52D}"/>
              </a:ext>
            </a:extLst>
          </p:cNvPr>
          <p:cNvCxnSpPr>
            <a:cxnSpLocks/>
          </p:cNvCxnSpPr>
          <p:nvPr/>
        </p:nvCxnSpPr>
        <p:spPr>
          <a:xfrm>
            <a:off x="1178312" y="5293771"/>
            <a:ext cx="1103971" cy="1499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46FE032-4F66-4E2D-B670-01F59BD14AC2}"/>
              </a:ext>
            </a:extLst>
          </p:cNvPr>
          <p:cNvCxnSpPr>
            <a:cxnSpLocks/>
          </p:cNvCxnSpPr>
          <p:nvPr/>
        </p:nvCxnSpPr>
        <p:spPr>
          <a:xfrm>
            <a:off x="1100253" y="5293771"/>
            <a:ext cx="1182030" cy="5059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CAB1633-5787-4294-A65C-CBE494A66AC0}"/>
              </a:ext>
            </a:extLst>
          </p:cNvPr>
          <p:cNvCxnSpPr>
            <a:cxnSpLocks/>
          </p:cNvCxnSpPr>
          <p:nvPr/>
        </p:nvCxnSpPr>
        <p:spPr>
          <a:xfrm>
            <a:off x="1148575" y="5351503"/>
            <a:ext cx="1133708" cy="8539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92BF23C4-4E89-4C32-8D25-C34E9D6F2799}"/>
              </a:ext>
            </a:extLst>
          </p:cNvPr>
          <p:cNvSpPr/>
          <p:nvPr/>
        </p:nvSpPr>
        <p:spPr>
          <a:xfrm>
            <a:off x="3832301" y="4559531"/>
            <a:ext cx="245327" cy="2341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41BCE5-71A6-487A-8536-1B96AD0C7585}"/>
              </a:ext>
            </a:extLst>
          </p:cNvPr>
          <p:cNvSpPr/>
          <p:nvPr/>
        </p:nvSpPr>
        <p:spPr>
          <a:xfrm>
            <a:off x="3832301" y="5046938"/>
            <a:ext cx="245327" cy="2341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D92F666-6D6F-4E0C-90A7-E57DC35BA675}"/>
              </a:ext>
            </a:extLst>
          </p:cNvPr>
          <p:cNvSpPr/>
          <p:nvPr/>
        </p:nvSpPr>
        <p:spPr>
          <a:xfrm>
            <a:off x="3839734" y="5565538"/>
            <a:ext cx="245327" cy="2341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0A33708-CCF6-4104-A72E-C7FCBBC4A966}"/>
              </a:ext>
            </a:extLst>
          </p:cNvPr>
          <p:cNvCxnSpPr>
            <a:cxnSpLocks/>
          </p:cNvCxnSpPr>
          <p:nvPr/>
        </p:nvCxnSpPr>
        <p:spPr>
          <a:xfrm>
            <a:off x="2882590" y="4122238"/>
            <a:ext cx="949711" cy="4193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A9CF8D1-4486-4C51-9543-126222FB9C5F}"/>
              </a:ext>
            </a:extLst>
          </p:cNvPr>
          <p:cNvCxnSpPr>
            <a:cxnSpLocks/>
          </p:cNvCxnSpPr>
          <p:nvPr/>
        </p:nvCxnSpPr>
        <p:spPr>
          <a:xfrm flipV="1">
            <a:off x="2713463" y="5799713"/>
            <a:ext cx="1126271" cy="4056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64F973D-E0D2-4308-A4E6-E79CFBF5617D}"/>
              </a:ext>
            </a:extLst>
          </p:cNvPr>
          <p:cNvCxnSpPr>
            <a:cxnSpLocks/>
          </p:cNvCxnSpPr>
          <p:nvPr/>
        </p:nvCxnSpPr>
        <p:spPr>
          <a:xfrm flipV="1">
            <a:off x="2754351" y="5162826"/>
            <a:ext cx="1022195" cy="280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39FB0A0-8407-4BC8-99A0-053FF6F91798}"/>
              </a:ext>
            </a:extLst>
          </p:cNvPr>
          <p:cNvCxnSpPr>
            <a:cxnSpLocks/>
          </p:cNvCxnSpPr>
          <p:nvPr/>
        </p:nvCxnSpPr>
        <p:spPr>
          <a:xfrm flipV="1">
            <a:off x="2754351" y="5728114"/>
            <a:ext cx="1001750" cy="15973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B9E1F8FD-2F43-49A7-A2E3-0AABC3966A11}"/>
              </a:ext>
            </a:extLst>
          </p:cNvPr>
          <p:cNvSpPr txBox="1"/>
          <p:nvPr/>
        </p:nvSpPr>
        <p:spPr>
          <a:xfrm>
            <a:off x="4376324" y="4963970"/>
            <a:ext cx="7638585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dirty="0">
                <a:latin typeface="+mn-lt"/>
                <a:cs typeface="+mn-cs"/>
                <a:sym typeface="Wingdings" panose="05000000000000000000" pitchFamily="2" charset="2"/>
              </a:rPr>
              <a:t> Sampling a fixed number of action sequences is enough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5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52" grpId="0" animBg="1"/>
      <p:bldP spid="53" grpId="0" animBg="1"/>
      <p:bldP spid="54" grpId="0" animBg="1"/>
      <p:bldP spid="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B7F15B-E802-43B8-AB72-55559A47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8" y="366639"/>
            <a:ext cx="9556587" cy="360000"/>
          </a:xfrm>
        </p:spPr>
        <p:txBody>
          <a:bodyPr/>
          <a:lstStyle/>
          <a:p>
            <a:r>
              <a:rPr lang="en-US" dirty="0"/>
              <a:t>Self Adapting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4D48E-567D-43FD-949E-461986110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BE7428-CD98-4275-B625-BBDD7BAFDA49}"/>
              </a:ext>
            </a:extLst>
          </p:cNvPr>
          <p:cNvSpPr>
            <a:spLocks noChangeAspect="1"/>
          </p:cNvSpPr>
          <p:nvPr/>
        </p:nvSpPr>
        <p:spPr>
          <a:xfrm>
            <a:off x="2258064" y="1969721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3A6580-1C39-486D-9104-A19E4C06A76E}"/>
              </a:ext>
            </a:extLst>
          </p:cNvPr>
          <p:cNvSpPr>
            <a:spLocks noChangeAspect="1"/>
          </p:cNvSpPr>
          <p:nvPr/>
        </p:nvSpPr>
        <p:spPr>
          <a:xfrm>
            <a:off x="2545543" y="3930139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24D843-98C5-4001-A92F-D564366DF4A0}"/>
              </a:ext>
            </a:extLst>
          </p:cNvPr>
          <p:cNvSpPr>
            <a:spLocks noChangeAspect="1"/>
          </p:cNvSpPr>
          <p:nvPr/>
        </p:nvSpPr>
        <p:spPr>
          <a:xfrm>
            <a:off x="5223046" y="2516975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AF3253-5CD5-4A60-8ECB-831080B5032A}"/>
              </a:ext>
            </a:extLst>
          </p:cNvPr>
          <p:cNvCxnSpPr>
            <a:cxnSpLocks/>
            <a:stCxn id="5" idx="4"/>
            <a:endCxn id="8" idx="0"/>
          </p:cNvCxnSpPr>
          <p:nvPr/>
        </p:nvCxnSpPr>
        <p:spPr>
          <a:xfrm>
            <a:off x="2438064" y="2329721"/>
            <a:ext cx="287479" cy="160041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084515-EE0B-484D-8F9C-B31283B50ADB}"/>
              </a:ext>
            </a:extLst>
          </p:cNvPr>
          <p:cNvCxnSpPr>
            <a:cxnSpLocks/>
          </p:cNvCxnSpPr>
          <p:nvPr/>
        </p:nvCxnSpPr>
        <p:spPr>
          <a:xfrm>
            <a:off x="2618064" y="2138570"/>
            <a:ext cx="2604982" cy="5472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6C4E42-2F76-405F-9FCB-F94FE3DDB8D0}"/>
              </a:ext>
            </a:extLst>
          </p:cNvPr>
          <p:cNvCxnSpPr>
            <a:cxnSpLocks/>
            <a:stCxn id="8" idx="6"/>
            <a:endCxn id="61" idx="2"/>
          </p:cNvCxnSpPr>
          <p:nvPr/>
        </p:nvCxnSpPr>
        <p:spPr>
          <a:xfrm flipV="1">
            <a:off x="2905543" y="3535950"/>
            <a:ext cx="2355501" cy="5741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B7EF1C7-E905-45B1-A016-791EC780D5AD}"/>
              </a:ext>
            </a:extLst>
          </p:cNvPr>
          <p:cNvSpPr/>
          <p:nvPr/>
        </p:nvSpPr>
        <p:spPr>
          <a:xfrm>
            <a:off x="1248306" y="999758"/>
            <a:ext cx="659822" cy="3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H1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5AACA6-B9D8-414C-8988-7898702D6AC1}"/>
              </a:ext>
            </a:extLst>
          </p:cNvPr>
          <p:cNvSpPr/>
          <p:nvPr/>
        </p:nvSpPr>
        <p:spPr>
          <a:xfrm>
            <a:off x="339541" y="2023208"/>
            <a:ext cx="646615" cy="360000"/>
          </a:xfrm>
          <a:prstGeom prst="rect">
            <a:avLst/>
          </a:prstGeom>
          <a:solidFill>
            <a:srgbClr val="E72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H2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546632-1EC7-44B2-A8D9-9FC87D2854FB}"/>
              </a:ext>
            </a:extLst>
          </p:cNvPr>
          <p:cNvSpPr/>
          <p:nvPr/>
        </p:nvSpPr>
        <p:spPr>
          <a:xfrm>
            <a:off x="2202424" y="5146094"/>
            <a:ext cx="658089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H3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473160-94AD-4754-BE60-7773BB0A231D}"/>
              </a:ext>
            </a:extLst>
          </p:cNvPr>
          <p:cNvSpPr/>
          <p:nvPr/>
        </p:nvSpPr>
        <p:spPr>
          <a:xfrm>
            <a:off x="6909507" y="2052922"/>
            <a:ext cx="640883" cy="36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dirty="0"/>
              <a:t>H4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5A9D6B-77E9-4756-8A13-DFC30A563F3F}"/>
              </a:ext>
            </a:extLst>
          </p:cNvPr>
          <p:cNvCxnSpPr>
            <a:cxnSpLocks/>
          </p:cNvCxnSpPr>
          <p:nvPr/>
        </p:nvCxnSpPr>
        <p:spPr>
          <a:xfrm>
            <a:off x="1578217" y="1348607"/>
            <a:ext cx="732568" cy="66268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DD558-2B11-4222-A5E4-BC574BDCEDCC}"/>
              </a:ext>
            </a:extLst>
          </p:cNvPr>
          <p:cNvCxnSpPr>
            <a:cxnSpLocks/>
            <a:stCxn id="21" idx="3"/>
            <a:endCxn id="5" idx="2"/>
          </p:cNvCxnSpPr>
          <p:nvPr/>
        </p:nvCxnSpPr>
        <p:spPr>
          <a:xfrm flipV="1">
            <a:off x="986156" y="2149721"/>
            <a:ext cx="1271908" cy="5348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0E1D60-3C7C-4094-B629-EBFA05BE073D}"/>
              </a:ext>
            </a:extLst>
          </p:cNvPr>
          <p:cNvCxnSpPr>
            <a:cxnSpLocks/>
            <a:stCxn id="22" idx="0"/>
            <a:endCxn id="8" idx="4"/>
          </p:cNvCxnSpPr>
          <p:nvPr/>
        </p:nvCxnSpPr>
        <p:spPr>
          <a:xfrm flipV="1">
            <a:off x="2531469" y="4290139"/>
            <a:ext cx="194074" cy="85595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4067419-7FF7-4D5C-BCFF-AC4B9337385B}"/>
              </a:ext>
            </a:extLst>
          </p:cNvPr>
          <p:cNvCxnSpPr>
            <a:cxnSpLocks/>
            <a:stCxn id="9" idx="6"/>
            <a:endCxn id="23" idx="1"/>
          </p:cNvCxnSpPr>
          <p:nvPr/>
        </p:nvCxnSpPr>
        <p:spPr>
          <a:xfrm flipV="1">
            <a:off x="5583046" y="2232922"/>
            <a:ext cx="1326461" cy="4640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A9A34D-D519-498D-B4C1-B3A8DF264BD1}"/>
              </a:ext>
            </a:extLst>
          </p:cNvPr>
          <p:cNvCxnSpPr>
            <a:cxnSpLocks/>
            <a:stCxn id="61" idx="7"/>
            <a:endCxn id="23" idx="1"/>
          </p:cNvCxnSpPr>
          <p:nvPr/>
        </p:nvCxnSpPr>
        <p:spPr>
          <a:xfrm flipV="1">
            <a:off x="5568323" y="2232922"/>
            <a:ext cx="1341184" cy="1175749"/>
          </a:xfrm>
          <a:prstGeom prst="line">
            <a:avLst/>
          </a:prstGeom>
          <a:ln w="508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745F8B64-F697-4BCB-A692-0C743E699FBF}"/>
              </a:ext>
            </a:extLst>
          </p:cNvPr>
          <p:cNvSpPr>
            <a:spLocks noChangeAspect="1"/>
          </p:cNvSpPr>
          <p:nvPr/>
        </p:nvSpPr>
        <p:spPr>
          <a:xfrm>
            <a:off x="5261044" y="3355950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5364BA1-41DE-4D9C-8E40-E8557AFEE3E0}"/>
              </a:ext>
            </a:extLst>
          </p:cNvPr>
          <p:cNvSpPr/>
          <p:nvPr/>
        </p:nvSpPr>
        <p:spPr>
          <a:xfrm>
            <a:off x="10078427" y="757260"/>
            <a:ext cx="360000" cy="36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143D97E-A835-4FBB-AE6F-12F4B5AFB8CF}"/>
              </a:ext>
            </a:extLst>
          </p:cNvPr>
          <p:cNvSpPr/>
          <p:nvPr/>
        </p:nvSpPr>
        <p:spPr>
          <a:xfrm>
            <a:off x="10078427" y="1547921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9F83B64-8BA5-4D98-B777-502D5FCDFE6F}"/>
              </a:ext>
            </a:extLst>
          </p:cNvPr>
          <p:cNvSpPr/>
          <p:nvPr/>
        </p:nvSpPr>
        <p:spPr>
          <a:xfrm>
            <a:off x="10078427" y="2261708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CAD94F-410B-4112-87EE-D599BAFF36A4}"/>
              </a:ext>
            </a:extLst>
          </p:cNvPr>
          <p:cNvSpPr txBox="1"/>
          <p:nvPr/>
        </p:nvSpPr>
        <p:spPr>
          <a:xfrm>
            <a:off x="10438426" y="1613449"/>
            <a:ext cx="1298829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dirty="0">
                <a:latin typeface="+mn-lt"/>
                <a:cs typeface="+mn-cs"/>
              </a:rPr>
              <a:t>{(H1, H4)}</a:t>
            </a:r>
            <a:endParaRPr lang="en-US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8F7D36-DC67-4AD1-A3F7-6D6798D1CB8B}"/>
              </a:ext>
            </a:extLst>
          </p:cNvPr>
          <p:cNvSpPr txBox="1"/>
          <p:nvPr/>
        </p:nvSpPr>
        <p:spPr>
          <a:xfrm>
            <a:off x="8751966" y="2092023"/>
            <a:ext cx="128494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dirty="0">
                <a:latin typeface="+mn-lt"/>
                <a:cs typeface="+mn-cs"/>
              </a:rPr>
              <a:t>{(H1, H4), (H2, H4)}</a:t>
            </a:r>
            <a:endParaRPr lang="en-US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48A0365-5790-46A7-8307-7A949E0BA603}"/>
              </a:ext>
            </a:extLst>
          </p:cNvPr>
          <p:cNvSpPr/>
          <p:nvPr/>
        </p:nvSpPr>
        <p:spPr>
          <a:xfrm>
            <a:off x="10078427" y="2975495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BD35967-F569-4B50-AEBF-CFC78CFEA046}"/>
              </a:ext>
            </a:extLst>
          </p:cNvPr>
          <p:cNvSpPr txBox="1"/>
          <p:nvPr/>
        </p:nvSpPr>
        <p:spPr>
          <a:xfrm>
            <a:off x="10461840" y="2985477"/>
            <a:ext cx="1275407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dirty="0">
                <a:latin typeface="+mn-lt"/>
                <a:cs typeface="+mn-cs"/>
              </a:rPr>
              <a:t>{(H2, H4)}</a:t>
            </a:r>
            <a:endParaRPr lang="en-US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24168F7-D4BF-4295-8225-EB36BB68E019}"/>
              </a:ext>
            </a:extLst>
          </p:cNvPr>
          <p:cNvCxnSpPr>
            <a:stCxn id="50" idx="4"/>
            <a:endCxn id="51" idx="0"/>
          </p:cNvCxnSpPr>
          <p:nvPr/>
        </p:nvCxnSpPr>
        <p:spPr>
          <a:xfrm>
            <a:off x="10258427" y="1117260"/>
            <a:ext cx="0" cy="43066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2234F2-C280-479E-98A4-AF18601CDDD2}"/>
              </a:ext>
            </a:extLst>
          </p:cNvPr>
          <p:cNvCxnSpPr>
            <a:stCxn id="51" idx="4"/>
            <a:endCxn id="52" idx="0"/>
          </p:cNvCxnSpPr>
          <p:nvPr/>
        </p:nvCxnSpPr>
        <p:spPr>
          <a:xfrm>
            <a:off x="10258427" y="1907921"/>
            <a:ext cx="0" cy="3537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80E420F-3E77-4A95-A12A-FE1C829AED11}"/>
              </a:ext>
            </a:extLst>
          </p:cNvPr>
          <p:cNvCxnSpPr>
            <a:stCxn id="52" idx="4"/>
            <a:endCxn id="55" idx="0"/>
          </p:cNvCxnSpPr>
          <p:nvPr/>
        </p:nvCxnSpPr>
        <p:spPr>
          <a:xfrm>
            <a:off x="10258427" y="2621708"/>
            <a:ext cx="0" cy="35378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1DD2D5B-A382-43DD-914C-565B671EE039}"/>
              </a:ext>
            </a:extLst>
          </p:cNvPr>
          <p:cNvGrpSpPr/>
          <p:nvPr/>
        </p:nvGrpSpPr>
        <p:grpSpPr>
          <a:xfrm>
            <a:off x="10007665" y="5339991"/>
            <a:ext cx="2114686" cy="1027079"/>
            <a:chOff x="10021262" y="5008252"/>
            <a:chExt cx="2114686" cy="1027079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59F89C9-0E1F-4AC8-8910-B866C9FAE4DD}"/>
                </a:ext>
              </a:extLst>
            </p:cNvPr>
            <p:cNvSpPr/>
            <p:nvPr/>
          </p:nvSpPr>
          <p:spPr>
            <a:xfrm>
              <a:off x="10438426" y="5008252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F28FA42-C0EB-444B-8892-2564A3421BEB}"/>
                </a:ext>
              </a:extLst>
            </p:cNvPr>
            <p:cNvSpPr/>
            <p:nvPr/>
          </p:nvSpPr>
          <p:spPr>
            <a:xfrm>
              <a:off x="11313475" y="5012110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FE2022E-7133-427F-B5BA-2693D0B0FE43}"/>
                </a:ext>
              </a:extLst>
            </p:cNvPr>
            <p:cNvSpPr txBox="1"/>
            <p:nvPr/>
          </p:nvSpPr>
          <p:spPr>
            <a:xfrm>
              <a:off x="10021262" y="5389000"/>
              <a:ext cx="1284947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dirty="0">
                  <a:latin typeface="+mn-lt"/>
                  <a:cs typeface="+mn-cs"/>
                </a:rPr>
                <a:t>{(H1, H4), (H2, H4)}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8E31232-1341-4F8D-8F75-3AC0B75A8C96}"/>
                </a:ext>
              </a:extLst>
            </p:cNvPr>
            <p:cNvSpPr txBox="1"/>
            <p:nvPr/>
          </p:nvSpPr>
          <p:spPr>
            <a:xfrm>
              <a:off x="10851001" y="5389000"/>
              <a:ext cx="1284947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dirty="0">
                  <a:latin typeface="+mn-lt"/>
                  <a:cs typeface="+mn-cs"/>
                </a:rPr>
                <a:t>{}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393D04C-69AC-4A29-848A-76CD47A19CE9}"/>
              </a:ext>
            </a:extLst>
          </p:cNvPr>
          <p:cNvGrpSpPr/>
          <p:nvPr/>
        </p:nvGrpSpPr>
        <p:grpSpPr>
          <a:xfrm>
            <a:off x="4597715" y="5394195"/>
            <a:ext cx="4606132" cy="1036952"/>
            <a:chOff x="4029444" y="5083659"/>
            <a:chExt cx="4606132" cy="103695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E50F318-F494-4236-B13F-41B0F3FA49D6}"/>
                </a:ext>
              </a:extLst>
            </p:cNvPr>
            <p:cNvSpPr/>
            <p:nvPr/>
          </p:nvSpPr>
          <p:spPr>
            <a:xfrm>
              <a:off x="6710142" y="5083659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07734C-A180-4B6E-9504-B9A5B3064642}"/>
                </a:ext>
              </a:extLst>
            </p:cNvPr>
            <p:cNvSpPr/>
            <p:nvPr/>
          </p:nvSpPr>
          <p:spPr>
            <a:xfrm>
              <a:off x="7813103" y="5083659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CF17A29-F59C-4833-A885-394C22FB5DDA}"/>
                </a:ext>
              </a:extLst>
            </p:cNvPr>
            <p:cNvSpPr txBox="1"/>
            <p:nvPr/>
          </p:nvSpPr>
          <p:spPr>
            <a:xfrm>
              <a:off x="6329398" y="5474280"/>
              <a:ext cx="1284947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dirty="0">
                  <a:latin typeface="+mn-lt"/>
                  <a:cs typeface="+mn-cs"/>
                </a:rPr>
                <a:t>{(H1, H4), (H2, H4)}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A02ED5-0EBA-4CFB-A36B-50ADE3FECA1C}"/>
                </a:ext>
              </a:extLst>
            </p:cNvPr>
            <p:cNvSpPr txBox="1"/>
            <p:nvPr/>
          </p:nvSpPr>
          <p:spPr>
            <a:xfrm>
              <a:off x="7350629" y="5493594"/>
              <a:ext cx="1284947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dirty="0">
                  <a:latin typeface="+mn-lt"/>
                  <a:cs typeface="+mn-cs"/>
                </a:rPr>
                <a:t>{}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454C186-6C51-48D0-A804-8518B77260AC}"/>
                </a:ext>
              </a:extLst>
            </p:cNvPr>
            <p:cNvSpPr/>
            <p:nvPr/>
          </p:nvSpPr>
          <p:spPr>
            <a:xfrm>
              <a:off x="5625339" y="5083659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8D5DA5C-150D-4A70-A34A-43BF0D08E22D}"/>
                </a:ext>
              </a:extLst>
            </p:cNvPr>
            <p:cNvSpPr txBox="1"/>
            <p:nvPr/>
          </p:nvSpPr>
          <p:spPr>
            <a:xfrm>
              <a:off x="5179421" y="5435167"/>
              <a:ext cx="1284947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dirty="0">
                  <a:latin typeface="+mn-lt"/>
                  <a:cs typeface="+mn-cs"/>
                </a:rPr>
                <a:t>{(H2, H4),</a:t>
              </a:r>
            </a:p>
            <a:p>
              <a:r>
                <a:rPr lang="en-US" dirty="0"/>
                <a:t>(H3, H4)}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5540B23-D14B-400C-B658-87ACDE7E1B4D}"/>
                </a:ext>
              </a:extLst>
            </p:cNvPr>
            <p:cNvSpPr/>
            <p:nvPr/>
          </p:nvSpPr>
          <p:spPr>
            <a:xfrm>
              <a:off x="4444819" y="5088182"/>
              <a:ext cx="360000" cy="36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5D8F709-355E-443F-9EDC-053A72686BF6}"/>
                </a:ext>
              </a:extLst>
            </p:cNvPr>
            <p:cNvSpPr txBox="1"/>
            <p:nvPr/>
          </p:nvSpPr>
          <p:spPr>
            <a:xfrm>
              <a:off x="4029444" y="5466677"/>
              <a:ext cx="1284947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dirty="0">
                  <a:latin typeface="+mn-lt"/>
                  <a:cs typeface="+mn-cs"/>
                </a:rPr>
                <a:t>{(H2, H4),</a:t>
              </a:r>
            </a:p>
            <a:p>
              <a:r>
                <a:rPr lang="en-US" dirty="0"/>
                <a:t>(H1, H3)}</a:t>
              </a:r>
              <a:endPara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87" name="Oval 86">
            <a:extLst>
              <a:ext uri="{FF2B5EF4-FFF2-40B4-BE49-F238E27FC236}">
                <a16:creationId xmlns:a16="http://schemas.microsoft.com/office/drawing/2014/main" id="{2910A15A-000A-4979-A8C7-2C9B758907C0}"/>
              </a:ext>
            </a:extLst>
          </p:cNvPr>
          <p:cNvSpPr/>
          <p:nvPr/>
        </p:nvSpPr>
        <p:spPr>
          <a:xfrm>
            <a:off x="10078426" y="4020321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3AE0C56-81FC-4202-A088-5F895372AD1E}"/>
              </a:ext>
            </a:extLst>
          </p:cNvPr>
          <p:cNvSpPr txBox="1"/>
          <p:nvPr/>
        </p:nvSpPr>
        <p:spPr>
          <a:xfrm>
            <a:off x="8929091" y="4002399"/>
            <a:ext cx="1275407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dirty="0">
                <a:latin typeface="+mn-lt"/>
                <a:cs typeface="+mn-cs"/>
              </a:rPr>
              <a:t>{(H2, H4)}</a:t>
            </a:r>
            <a:endParaRPr lang="en-US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6F69E10-B14C-4693-BA79-8D81B9171563}"/>
              </a:ext>
            </a:extLst>
          </p:cNvPr>
          <p:cNvSpPr/>
          <p:nvPr/>
        </p:nvSpPr>
        <p:spPr>
          <a:xfrm>
            <a:off x="6814707" y="4022908"/>
            <a:ext cx="360000" cy="36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7CD727-BA09-4755-926C-25A61CE7B163}"/>
              </a:ext>
            </a:extLst>
          </p:cNvPr>
          <p:cNvSpPr txBox="1"/>
          <p:nvPr/>
        </p:nvSpPr>
        <p:spPr>
          <a:xfrm>
            <a:off x="5580172" y="3902019"/>
            <a:ext cx="1275407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dirty="0">
                <a:latin typeface="+mn-lt"/>
                <a:cs typeface="+mn-cs"/>
              </a:rPr>
              <a:t>{(H2, H4)}</a:t>
            </a:r>
            <a:endParaRPr lang="en-US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6724F0-53B5-44E8-A410-44961CB54CBF}"/>
              </a:ext>
            </a:extLst>
          </p:cNvPr>
          <p:cNvCxnSpPr>
            <a:cxnSpLocks/>
            <a:stCxn id="55" idx="4"/>
            <a:endCxn id="87" idx="0"/>
          </p:cNvCxnSpPr>
          <p:nvPr/>
        </p:nvCxnSpPr>
        <p:spPr>
          <a:xfrm flipH="1">
            <a:off x="10258426" y="3335495"/>
            <a:ext cx="1" cy="6848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0565C8C-535E-4A34-B9FC-F0A5CCE677AE}"/>
              </a:ext>
            </a:extLst>
          </p:cNvPr>
          <p:cNvSpPr txBox="1"/>
          <p:nvPr/>
        </p:nvSpPr>
        <p:spPr>
          <a:xfrm>
            <a:off x="10214117" y="3604822"/>
            <a:ext cx="138038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Nothing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6E0595F7-F2E5-49AD-8E1F-90F7FF107520}"/>
              </a:ext>
            </a:extLst>
          </p:cNvPr>
          <p:cNvCxnSpPr>
            <a:cxnSpLocks/>
            <a:stCxn id="55" idx="4"/>
            <a:endCxn id="89" idx="7"/>
          </p:cNvCxnSpPr>
          <p:nvPr/>
        </p:nvCxnSpPr>
        <p:spPr>
          <a:xfrm flipH="1">
            <a:off x="7121986" y="3335495"/>
            <a:ext cx="3136441" cy="74013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24DBE849-B1D3-425C-B3EA-E387C8B1534B}"/>
              </a:ext>
            </a:extLst>
          </p:cNvPr>
          <p:cNvSpPr txBox="1"/>
          <p:nvPr/>
        </p:nvSpPr>
        <p:spPr>
          <a:xfrm rot="20721962">
            <a:off x="8001454" y="3410489"/>
            <a:ext cx="1380385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Re-Route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B7DBE5B-697F-46A7-AA8D-666978E5389C}"/>
              </a:ext>
            </a:extLst>
          </p:cNvPr>
          <p:cNvCxnSpPr>
            <a:cxnSpLocks/>
            <a:stCxn id="89" idx="3"/>
            <a:endCxn id="84" idx="7"/>
          </p:cNvCxnSpPr>
          <p:nvPr/>
        </p:nvCxnSpPr>
        <p:spPr>
          <a:xfrm flipH="1">
            <a:off x="5320369" y="4330187"/>
            <a:ext cx="1547059" cy="1121252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8E8A196-7DC1-44A5-ACEB-DD978EE8F5E8}"/>
              </a:ext>
            </a:extLst>
          </p:cNvPr>
          <p:cNvCxnSpPr>
            <a:cxnSpLocks/>
            <a:stCxn id="89" idx="4"/>
            <a:endCxn id="82" idx="0"/>
          </p:cNvCxnSpPr>
          <p:nvPr/>
        </p:nvCxnSpPr>
        <p:spPr>
          <a:xfrm flipH="1">
            <a:off x="6373610" y="4382908"/>
            <a:ext cx="621097" cy="101128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1D902D71-9B8E-44F8-B4EE-E3D9EB85587D}"/>
              </a:ext>
            </a:extLst>
          </p:cNvPr>
          <p:cNvCxnSpPr>
            <a:stCxn id="89" idx="4"/>
            <a:endCxn id="78" idx="0"/>
          </p:cNvCxnSpPr>
          <p:nvPr/>
        </p:nvCxnSpPr>
        <p:spPr>
          <a:xfrm>
            <a:off x="6994707" y="4382908"/>
            <a:ext cx="463706" cy="1011287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9D0E778-98D9-4046-951D-EEADE5631A74}"/>
              </a:ext>
            </a:extLst>
          </p:cNvPr>
          <p:cNvCxnSpPr>
            <a:stCxn id="89" idx="5"/>
            <a:endCxn id="79" idx="1"/>
          </p:cNvCxnSpPr>
          <p:nvPr/>
        </p:nvCxnSpPr>
        <p:spPr>
          <a:xfrm>
            <a:off x="7121986" y="4330187"/>
            <a:ext cx="1312109" cy="111672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6CFFA3D-87A3-488F-BCE9-20FC690FC2E6}"/>
              </a:ext>
            </a:extLst>
          </p:cNvPr>
          <p:cNvCxnSpPr>
            <a:stCxn id="87" idx="4"/>
            <a:endCxn id="73" idx="0"/>
          </p:cNvCxnSpPr>
          <p:nvPr/>
        </p:nvCxnSpPr>
        <p:spPr>
          <a:xfrm>
            <a:off x="10258426" y="4380321"/>
            <a:ext cx="346403" cy="959670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3005C532-72F4-4A5C-92AF-10EC17533E2A}"/>
              </a:ext>
            </a:extLst>
          </p:cNvPr>
          <p:cNvCxnSpPr>
            <a:stCxn id="87" idx="5"/>
            <a:endCxn id="74" idx="0"/>
          </p:cNvCxnSpPr>
          <p:nvPr/>
        </p:nvCxnSpPr>
        <p:spPr>
          <a:xfrm>
            <a:off x="10385705" y="4327600"/>
            <a:ext cx="1094173" cy="101624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5E3EB15E-FA03-4DCB-888F-ED512A8950BD}"/>
              </a:ext>
            </a:extLst>
          </p:cNvPr>
          <p:cNvSpPr/>
          <p:nvPr/>
        </p:nvSpPr>
        <p:spPr>
          <a:xfrm>
            <a:off x="251972" y="755379"/>
            <a:ext cx="11931805" cy="573410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A453ED7-A858-45FB-B053-C2D5E78D085C}"/>
              </a:ext>
            </a:extLst>
          </p:cNvPr>
          <p:cNvSpPr/>
          <p:nvPr/>
        </p:nvSpPr>
        <p:spPr>
          <a:xfrm rot="21163661">
            <a:off x="2871305" y="3134684"/>
            <a:ext cx="6586988" cy="8818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/>
              <a:t>Increase number of future options!</a:t>
            </a:r>
          </a:p>
        </p:txBody>
      </p:sp>
    </p:spTree>
    <p:extLst>
      <p:ext uri="{BB962C8B-B14F-4D97-AF65-F5344CB8AC3E}">
        <p14:creationId xmlns:p14="http://schemas.microsoft.com/office/powerpoint/2010/main" val="38169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298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298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298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9298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9298A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9298A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/>
      <p:bldP spid="54" grpId="0"/>
      <p:bldP spid="55" grpId="0" animBg="1"/>
      <p:bldP spid="56" grpId="0"/>
      <p:bldP spid="87" grpId="0" animBg="1"/>
      <p:bldP spid="88" grpId="0"/>
      <p:bldP spid="89" grpId="0" animBg="1"/>
      <p:bldP spid="90" grpId="0"/>
      <p:bldP spid="94" grpId="0"/>
      <p:bldP spid="100" grpId="0"/>
      <p:bldP spid="137" grpId="0" animBg="1"/>
      <p:bldP spid="1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C7F51C-FCD6-4ADF-8E66-69DBFE6DD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Behavior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3493D-B0A7-434F-B2FB-E2893D0C7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6FF594-AD18-4893-A7FB-C9FE0BB3F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13" y="1186687"/>
            <a:ext cx="4739448" cy="3376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F20A49-E347-4E1D-B99B-C0CEACEF9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350" y="1181111"/>
            <a:ext cx="4628150" cy="3376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5B72A-3FC1-4B4C-A1E6-A1F7853D41B7}"/>
              </a:ext>
            </a:extLst>
          </p:cNvPr>
          <p:cNvSpPr txBox="1"/>
          <p:nvPr/>
        </p:nvSpPr>
        <p:spPr>
          <a:xfrm>
            <a:off x="1533686" y="5586761"/>
            <a:ext cx="9668108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1" dirty="0">
                <a:latin typeface="+mn-lt"/>
                <a:cs typeface="+mn-cs"/>
                <a:sym typeface="Wingdings" panose="05000000000000000000" pitchFamily="2" charset="2"/>
              </a:rPr>
              <a:t> </a:t>
            </a:r>
            <a:r>
              <a:rPr lang="en-US" sz="24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 first places edges and then chooses to do nothing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105983-5B24-4AE7-BD68-E88AACB8B801}"/>
              </a:ext>
            </a:extLst>
          </p:cNvPr>
          <p:cNvSpPr txBox="1"/>
          <p:nvPr/>
        </p:nvSpPr>
        <p:spPr>
          <a:xfrm>
            <a:off x="1683834" y="4791947"/>
            <a:ext cx="374681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SimpleBuilder</a:t>
            </a: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Horizon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38447-0C04-46F7-9A69-A8C9D4B68B85}"/>
              </a:ext>
            </a:extLst>
          </p:cNvPr>
          <p:cNvSpPr txBox="1"/>
          <p:nvPr/>
        </p:nvSpPr>
        <p:spPr>
          <a:xfrm>
            <a:off x="7454984" y="4727689"/>
            <a:ext cx="3746810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400" dirty="0" err="1">
                <a:latin typeface="+mn-lt"/>
                <a:cs typeface="+mn-cs"/>
              </a:rPr>
              <a:t>Exact</a:t>
            </a:r>
            <a:r>
              <a:rPr lang="en-US" sz="24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Builder</a:t>
            </a:r>
            <a:r>
              <a:rPr lang="en-US" sz="2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Horizon 10</a:t>
            </a:r>
          </a:p>
        </p:txBody>
      </p:sp>
    </p:spTree>
    <p:extLst>
      <p:ext uri="{BB962C8B-B14F-4D97-AF65-F5344CB8AC3E}">
        <p14:creationId xmlns:p14="http://schemas.microsoft.com/office/powerpoint/2010/main" val="380877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ED40FD-BCA2-45D5-B015-6FFA034D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C52F3-102D-4A4B-B0B4-68D32870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24F88-DFFC-428F-8298-8FF511771861}"/>
              </a:ext>
            </a:extLst>
          </p:cNvPr>
          <p:cNvSpPr txBox="1"/>
          <p:nvPr/>
        </p:nvSpPr>
        <p:spPr>
          <a:xfrm>
            <a:off x="2308302" y="5059976"/>
            <a:ext cx="831881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Embodiments with Exact Sensor superior to Baselines</a:t>
            </a:r>
          </a:p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US" sz="2000" b="1" dirty="0">
                <a:latin typeface="+mn-lt"/>
                <a:cs typeface="+mn-cs"/>
                <a:sym typeface="Wingdings" panose="05000000000000000000" pitchFamily="2" charset="2"/>
              </a:rPr>
              <a:t>Increasing horizon increases this effect</a:t>
            </a:r>
            <a:endParaRPr lang="en-US" sz="20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552EEE-F6A8-4D04-89CB-5A50F6ED2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0336" y="1407406"/>
            <a:ext cx="3163944" cy="228507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DE5B602-EA3D-4B8E-B488-B5F38D690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4028" y="1407406"/>
            <a:ext cx="3163944" cy="22850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836AB6F-A1AD-4A80-A823-C67583066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864" y="1305622"/>
            <a:ext cx="3304876" cy="23868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CB00817-1A33-4676-85AC-E3C52EEE6763}"/>
              </a:ext>
            </a:extLst>
          </p:cNvPr>
          <p:cNvSpPr txBox="1"/>
          <p:nvPr/>
        </p:nvSpPr>
        <p:spPr>
          <a:xfrm>
            <a:off x="1483112" y="3846500"/>
            <a:ext cx="214103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C7BF8F-9031-4133-9CC7-310F3A7007D4}"/>
              </a:ext>
            </a:extLst>
          </p:cNvPr>
          <p:cNvSpPr txBox="1"/>
          <p:nvPr/>
        </p:nvSpPr>
        <p:spPr>
          <a:xfrm>
            <a:off x="5256661" y="3814234"/>
            <a:ext cx="214103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FA5540-ED09-4E29-9E2D-8E9CFBA4C9A8}"/>
              </a:ext>
            </a:extLst>
          </p:cNvPr>
          <p:cNvSpPr txBox="1"/>
          <p:nvPr/>
        </p:nvSpPr>
        <p:spPr>
          <a:xfrm>
            <a:off x="8964438" y="3822228"/>
            <a:ext cx="214103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Horizon 15</a:t>
            </a:r>
          </a:p>
        </p:txBody>
      </p:sp>
    </p:spTree>
    <p:extLst>
      <p:ext uri="{BB962C8B-B14F-4D97-AF65-F5344CB8AC3E}">
        <p14:creationId xmlns:p14="http://schemas.microsoft.com/office/powerpoint/2010/main" val="418461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43F719-78AD-4361-B701-320E6F932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robust optimization? </a:t>
            </a:r>
          </a:p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oblivious routing? </a:t>
            </a:r>
          </a:p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brauchen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empowerment?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FCAB3D-A38E-4F0E-A2FE-3E40F8E0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657E41-D5DD-452B-A0A6-28F2B51A0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2510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81BB6C-6745-4406-B38E-ECE4AB15C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Increasing complexity</a:t>
            </a:r>
          </a:p>
          <a:p>
            <a:r>
              <a:rPr lang="en-US" dirty="0"/>
              <a:t>Real time decisions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C5CEB8-15A5-4272-A467-039040AD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curse of Flexibility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F8455-5061-4D5A-8710-F8DC03174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390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94B4F5-DC2D-48B4-9FA8-4C40D1250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components</a:t>
            </a:r>
          </a:p>
          <a:p>
            <a:r>
              <a:rPr lang="en-US" dirty="0"/>
              <a:t>Virtualization adds additional layers</a:t>
            </a:r>
          </a:p>
          <a:p>
            <a:r>
              <a:rPr lang="en-US" dirty="0"/>
              <a:t>What is the impact of, e.g. changing a flow on latency?</a:t>
            </a:r>
          </a:p>
          <a:p>
            <a:r>
              <a:rPr lang="en-US" dirty="0"/>
              <a:t>What happens inside a hypervisor with multiple </a:t>
            </a:r>
            <a:r>
              <a:rPr lang="en-US" dirty="0" err="1"/>
              <a:t>tennants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492749-AAAF-457E-9847-B989C8A9D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data driven approaches?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8130F-EE89-4AE5-ABDF-CBC0A8F0B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998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A17644-2352-41CA-B820-E0783CD7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– Environment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109F1-4CEF-4F6B-8E1F-93ABCB3B2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9CDDA-A4B8-48C3-8AA1-EF62FEA7F6E7}"/>
              </a:ext>
            </a:extLst>
          </p:cNvPr>
          <p:cNvSpPr txBox="1"/>
          <p:nvPr/>
        </p:nvSpPr>
        <p:spPr>
          <a:xfrm>
            <a:off x="478368" y="1502489"/>
            <a:ext cx="7961971" cy="4536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EP: Edge-Placer </a:t>
            </a: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ER: Edge-Remover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RP: Request Placer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RR: Request Remover</a:t>
            </a: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IDL: Idler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0E194A6-CEB7-4830-9BCE-45CE82A2F0AD}"/>
              </a:ext>
            </a:extLst>
          </p:cNvPr>
          <p:cNvGrpSpPr/>
          <p:nvPr/>
        </p:nvGrpSpPr>
        <p:grpSpPr>
          <a:xfrm>
            <a:off x="3555651" y="1902064"/>
            <a:ext cx="919696" cy="507102"/>
            <a:chOff x="3111189" y="1434791"/>
            <a:chExt cx="919696" cy="507102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E211C5B-504E-448B-807B-014C3B933CCD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1CE867A-1793-484E-A934-21C22F314342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813E374-88C6-4C4B-9EA0-F8D4473DE540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18E07C-EAEF-4771-81DB-EA2B424A5AAB}"/>
                </a:ext>
              </a:extLst>
            </p:cNvPr>
            <p:cNvCxnSpPr>
              <a:cxnSpLocks/>
              <a:stCxn id="23" idx="7"/>
              <a:endCxn id="24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88E5920-2570-48CD-BC67-2CA98E372BB0}"/>
                </a:ext>
              </a:extLst>
            </p:cNvPr>
            <p:cNvCxnSpPr>
              <a:stCxn id="24" idx="5"/>
              <a:endCxn id="25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B9F3EE-CE90-400B-9F46-8551B96E1C4A}"/>
              </a:ext>
            </a:extLst>
          </p:cNvPr>
          <p:cNvGrpSpPr/>
          <p:nvPr/>
        </p:nvGrpSpPr>
        <p:grpSpPr>
          <a:xfrm>
            <a:off x="5150886" y="1901593"/>
            <a:ext cx="919696" cy="507102"/>
            <a:chOff x="5432883" y="1421547"/>
            <a:chExt cx="919696" cy="507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F1F8569-2CEA-44C3-B7CD-BB59D103B00B}"/>
                </a:ext>
              </a:extLst>
            </p:cNvPr>
            <p:cNvGrpSpPr/>
            <p:nvPr/>
          </p:nvGrpSpPr>
          <p:grpSpPr>
            <a:xfrm>
              <a:off x="5432883" y="1421547"/>
              <a:ext cx="919696" cy="507102"/>
              <a:chOff x="3111189" y="1434791"/>
              <a:chExt cx="919696" cy="50710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53D49ADE-3099-42C5-8FA6-9C967EC8C407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A8508B-B332-4159-B3C1-03ABF1C5F5F2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EBC654C-B745-4211-BF5D-D7CB0D7C16C0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BF8B94E-0F1D-494A-B0E2-AFA5AC9EF919}"/>
                  </a:ext>
                </a:extLst>
              </p:cNvPr>
              <p:cNvCxnSpPr>
                <a:cxnSpLocks/>
                <a:stCxn id="33" idx="7"/>
                <a:endCxn id="34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4553F83-2481-441D-9583-5DE17E69AB76}"/>
                  </a:ext>
                </a:extLst>
              </p:cNvPr>
              <p:cNvCxnSpPr>
                <a:stCxn id="34" idx="5"/>
                <a:endCxn id="35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501521D-E3FC-443D-BD30-804A2C8768BD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5612883" y="1838649"/>
              <a:ext cx="55969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A3A7225-1D1B-4C8B-B6E9-C0F3EB9B728A}"/>
              </a:ext>
            </a:extLst>
          </p:cNvPr>
          <p:cNvCxnSpPr>
            <a:cxnSpLocks/>
          </p:cNvCxnSpPr>
          <p:nvPr/>
        </p:nvCxnSpPr>
        <p:spPr>
          <a:xfrm>
            <a:off x="4660462" y="2127535"/>
            <a:ext cx="41334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432C55E-77DC-4EAF-AD97-C6EF2B48C3F4}"/>
              </a:ext>
            </a:extLst>
          </p:cNvPr>
          <p:cNvGrpSpPr/>
          <p:nvPr/>
        </p:nvGrpSpPr>
        <p:grpSpPr>
          <a:xfrm>
            <a:off x="3535260" y="2802404"/>
            <a:ext cx="919696" cy="507102"/>
            <a:chOff x="5432883" y="1421547"/>
            <a:chExt cx="919696" cy="50710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8A902BE-627D-40D8-ADB9-E8927F492EF9}"/>
                </a:ext>
              </a:extLst>
            </p:cNvPr>
            <p:cNvGrpSpPr/>
            <p:nvPr/>
          </p:nvGrpSpPr>
          <p:grpSpPr>
            <a:xfrm>
              <a:off x="5432883" y="1421547"/>
              <a:ext cx="919696" cy="507102"/>
              <a:chOff x="3111189" y="1434791"/>
              <a:chExt cx="919696" cy="50710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6826C890-1B29-4F2F-B175-B6AC7C86B7C2}"/>
                  </a:ext>
                </a:extLst>
              </p:cNvPr>
              <p:cNvSpPr/>
              <p:nvPr/>
            </p:nvSpPr>
            <p:spPr>
              <a:xfrm>
                <a:off x="3111189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DF86119-A69C-499E-9ADE-EFDA79CA9E24}"/>
                  </a:ext>
                </a:extLst>
              </p:cNvPr>
              <p:cNvSpPr/>
              <p:nvPr/>
            </p:nvSpPr>
            <p:spPr>
              <a:xfrm>
                <a:off x="3475461" y="1434791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6B3EDF4-878F-427E-A6AC-852D030EDD53}"/>
                  </a:ext>
                </a:extLst>
              </p:cNvPr>
              <p:cNvSpPr/>
              <p:nvPr/>
            </p:nvSpPr>
            <p:spPr>
              <a:xfrm>
                <a:off x="3850885" y="1761893"/>
                <a:ext cx="180000" cy="18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35A1C3B-C2F3-423F-B796-C9C6BDF1F5FF}"/>
                  </a:ext>
                </a:extLst>
              </p:cNvPr>
              <p:cNvCxnSpPr>
                <a:cxnSpLocks/>
                <a:stCxn id="47" idx="7"/>
                <a:endCxn id="48" idx="3"/>
              </p:cNvCxnSpPr>
              <p:nvPr/>
            </p:nvCxnSpPr>
            <p:spPr>
              <a:xfrm flipV="1">
                <a:off x="3264829" y="1588431"/>
                <a:ext cx="236992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CFC7630-522B-47E1-8AFD-80C5EBAF7D18}"/>
                  </a:ext>
                </a:extLst>
              </p:cNvPr>
              <p:cNvCxnSpPr>
                <a:stCxn id="48" idx="5"/>
                <a:endCxn id="49" idx="1"/>
              </p:cNvCxnSpPr>
              <p:nvPr/>
            </p:nvCxnSpPr>
            <p:spPr>
              <a:xfrm>
                <a:off x="3629101" y="1588431"/>
                <a:ext cx="248144" cy="199822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7ED9169-F7E8-495F-AB22-0A135DE72064}"/>
                </a:ext>
              </a:extLst>
            </p:cNvPr>
            <p:cNvCxnSpPr>
              <a:cxnSpLocks/>
              <a:stCxn id="47" idx="6"/>
              <a:endCxn id="49" idx="2"/>
            </p:cNvCxnSpPr>
            <p:nvPr/>
          </p:nvCxnSpPr>
          <p:spPr>
            <a:xfrm>
              <a:off x="5612883" y="1838649"/>
              <a:ext cx="559696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CCDB729-0635-4661-A0AF-3669A41751CA}"/>
              </a:ext>
            </a:extLst>
          </p:cNvPr>
          <p:cNvGrpSpPr/>
          <p:nvPr/>
        </p:nvGrpSpPr>
        <p:grpSpPr>
          <a:xfrm>
            <a:off x="5082418" y="2779968"/>
            <a:ext cx="919696" cy="507102"/>
            <a:chOff x="3111189" y="1434791"/>
            <a:chExt cx="919696" cy="507102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A538C1-3EAD-4F5C-9353-FF1E90D23DCC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61814F2-D1E5-45BE-9EF5-0F11F697E857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81F1EBC-044B-4EA4-AD6B-7A65125FF67C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BCA976B-0EBD-4B30-85B0-4A285FA63455}"/>
                </a:ext>
              </a:extLst>
            </p:cNvPr>
            <p:cNvCxnSpPr>
              <a:cxnSpLocks/>
              <a:stCxn id="53" idx="7"/>
              <a:endCxn id="54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C8F6A71-3B62-4149-8F73-D66AB9DAC116}"/>
                </a:ext>
              </a:extLst>
            </p:cNvPr>
            <p:cNvCxnSpPr>
              <a:stCxn id="54" idx="5"/>
              <a:endCxn id="55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D204627-9555-438F-87B2-CF0EFB7116F2}"/>
              </a:ext>
            </a:extLst>
          </p:cNvPr>
          <p:cNvCxnSpPr>
            <a:cxnSpLocks/>
          </p:cNvCxnSpPr>
          <p:nvPr/>
        </p:nvCxnSpPr>
        <p:spPr>
          <a:xfrm flipV="1">
            <a:off x="4655347" y="2982404"/>
            <a:ext cx="407307" cy="1435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737350-5615-44DA-B5A0-EC2AA765E1C3}"/>
              </a:ext>
            </a:extLst>
          </p:cNvPr>
          <p:cNvGrpSpPr/>
          <p:nvPr/>
        </p:nvGrpSpPr>
        <p:grpSpPr>
          <a:xfrm>
            <a:off x="3530464" y="3758254"/>
            <a:ext cx="919696" cy="507102"/>
            <a:chOff x="3111189" y="1434791"/>
            <a:chExt cx="919696" cy="507102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4ED2ECA-3FD8-4B06-8A22-A543E063FA67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F89D058-9521-41F5-9749-0B733EE4FDCA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D1E426E-6737-40D2-950B-24C24BA600CD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8BDF4D6-5AB7-480D-97EF-B1713170E41C}"/>
                </a:ext>
              </a:extLst>
            </p:cNvPr>
            <p:cNvCxnSpPr>
              <a:cxnSpLocks/>
              <a:stCxn id="62" idx="7"/>
              <a:endCxn id="63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6E18A65-748B-40C0-9D9A-0E3490617E63}"/>
                </a:ext>
              </a:extLst>
            </p:cNvPr>
            <p:cNvCxnSpPr>
              <a:stCxn id="63" idx="5"/>
              <a:endCxn id="64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4A2AD5-AB7B-43A8-8EED-1A2CEED20B24}"/>
              </a:ext>
            </a:extLst>
          </p:cNvPr>
          <p:cNvGrpSpPr/>
          <p:nvPr/>
        </p:nvGrpSpPr>
        <p:grpSpPr>
          <a:xfrm>
            <a:off x="5124117" y="3758254"/>
            <a:ext cx="919696" cy="507102"/>
            <a:chOff x="3111189" y="1434791"/>
            <a:chExt cx="919696" cy="50710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8317F82-B4A4-468F-B181-2802B183397A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5EE09C8-D87B-47B6-869C-DC621DA16F57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040402BA-F04B-4C5E-9F05-4B788190D282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AB13AEC2-F2ED-4865-8A6A-FEDE6B7080BE}"/>
                </a:ext>
              </a:extLst>
            </p:cNvPr>
            <p:cNvCxnSpPr>
              <a:cxnSpLocks/>
              <a:stCxn id="70" idx="7"/>
              <a:endCxn id="71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9F15197-F161-4ABF-9067-354652D8DB16}"/>
                </a:ext>
              </a:extLst>
            </p:cNvPr>
            <p:cNvCxnSpPr>
              <a:stCxn id="71" idx="5"/>
              <a:endCxn id="72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3DAAFCE-A3D2-4466-BE0F-D084BE80E12C}"/>
              </a:ext>
            </a:extLst>
          </p:cNvPr>
          <p:cNvGrpSpPr/>
          <p:nvPr/>
        </p:nvGrpSpPr>
        <p:grpSpPr>
          <a:xfrm>
            <a:off x="3555651" y="4619485"/>
            <a:ext cx="919696" cy="507102"/>
            <a:chOff x="3111189" y="1434791"/>
            <a:chExt cx="919696" cy="507102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C923C0D-A64E-4AE1-8B11-78D809913CC4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E7CB29D-3D99-4DDD-A49F-F2C8524CDD04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2EDAD3A-2C7E-4DE8-9D62-277EED8D14E7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BD10207-70DF-4F06-A876-A050B6275FC5}"/>
                </a:ext>
              </a:extLst>
            </p:cNvPr>
            <p:cNvCxnSpPr>
              <a:cxnSpLocks/>
              <a:stCxn id="76" idx="7"/>
              <a:endCxn id="77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7458BF4-AC56-404F-A018-11F467D3FF66}"/>
                </a:ext>
              </a:extLst>
            </p:cNvPr>
            <p:cNvCxnSpPr>
              <a:stCxn id="77" idx="5"/>
              <a:endCxn id="78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4C36D1F-DD9B-4AF8-800C-BB6D6C8524CB}"/>
              </a:ext>
            </a:extLst>
          </p:cNvPr>
          <p:cNvGrpSpPr/>
          <p:nvPr/>
        </p:nvGrpSpPr>
        <p:grpSpPr>
          <a:xfrm>
            <a:off x="5144315" y="4619485"/>
            <a:ext cx="919696" cy="507102"/>
            <a:chOff x="3111189" y="1434791"/>
            <a:chExt cx="919696" cy="50710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A4F198E-B04E-4895-8460-1C0B55064A14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415AF1A-34E0-4370-BD49-F7BCFC626C8B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5262BF77-35A5-4E76-9738-1C9D59C4C38E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0EC1470-D538-408A-A4F1-79785E81E582}"/>
                </a:ext>
              </a:extLst>
            </p:cNvPr>
            <p:cNvCxnSpPr>
              <a:cxnSpLocks/>
              <a:stCxn id="82" idx="7"/>
              <a:endCxn id="83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80E24AE-8C94-4864-80B0-0484AE20104C}"/>
                </a:ext>
              </a:extLst>
            </p:cNvPr>
            <p:cNvCxnSpPr>
              <a:stCxn id="83" idx="5"/>
              <a:endCxn id="84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8CE42F4-ED51-49A0-A6C5-5863EDE42675}"/>
              </a:ext>
            </a:extLst>
          </p:cNvPr>
          <p:cNvCxnSpPr>
            <a:cxnSpLocks/>
          </p:cNvCxnSpPr>
          <p:nvPr/>
        </p:nvCxnSpPr>
        <p:spPr>
          <a:xfrm>
            <a:off x="4655347" y="3961016"/>
            <a:ext cx="39800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32F0082-BDC9-45AE-8145-92437B583B54}"/>
              </a:ext>
            </a:extLst>
          </p:cNvPr>
          <p:cNvCxnSpPr>
            <a:cxnSpLocks/>
          </p:cNvCxnSpPr>
          <p:nvPr/>
        </p:nvCxnSpPr>
        <p:spPr>
          <a:xfrm>
            <a:off x="4655347" y="4820403"/>
            <a:ext cx="39800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124BCBB-BD9C-420E-934B-0F45BA659F64}"/>
              </a:ext>
            </a:extLst>
          </p:cNvPr>
          <p:cNvGrpSpPr/>
          <p:nvPr/>
        </p:nvGrpSpPr>
        <p:grpSpPr>
          <a:xfrm>
            <a:off x="3524888" y="5485182"/>
            <a:ext cx="919696" cy="507102"/>
            <a:chOff x="3111189" y="1434791"/>
            <a:chExt cx="919696" cy="507102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3FF7BAE-ABEC-42F2-9F72-CFA48BA06734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B1BEEDF-C77A-4197-A4DE-1FDFF1976DEA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1C9D84B-82A7-4856-90CD-74411476A984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5DCF8C0-359B-4385-9CCC-535C8C0C84E7}"/>
                </a:ext>
              </a:extLst>
            </p:cNvPr>
            <p:cNvCxnSpPr>
              <a:cxnSpLocks/>
              <a:stCxn id="90" idx="7"/>
              <a:endCxn id="91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D2AC52-7F21-4C32-B84D-885A1F1743C9}"/>
                </a:ext>
              </a:extLst>
            </p:cNvPr>
            <p:cNvCxnSpPr>
              <a:stCxn id="91" idx="5"/>
              <a:endCxn id="92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3742284-045F-4DB4-B26E-EE5288C12393}"/>
              </a:ext>
            </a:extLst>
          </p:cNvPr>
          <p:cNvGrpSpPr/>
          <p:nvPr/>
        </p:nvGrpSpPr>
        <p:grpSpPr>
          <a:xfrm>
            <a:off x="5156462" y="5531950"/>
            <a:ext cx="919696" cy="507102"/>
            <a:chOff x="3111189" y="1434791"/>
            <a:chExt cx="919696" cy="507102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D9499E0-FF4E-42DE-9591-7091DDDE9A27}"/>
                </a:ext>
              </a:extLst>
            </p:cNvPr>
            <p:cNvSpPr/>
            <p:nvPr/>
          </p:nvSpPr>
          <p:spPr>
            <a:xfrm>
              <a:off x="3111189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1525B6D-118D-4CDA-B84B-0465B6B46072}"/>
                </a:ext>
              </a:extLst>
            </p:cNvPr>
            <p:cNvSpPr/>
            <p:nvPr/>
          </p:nvSpPr>
          <p:spPr>
            <a:xfrm>
              <a:off x="3475461" y="1434791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F6BE637-0E62-42E7-8B3B-C1559AC34B6B}"/>
                </a:ext>
              </a:extLst>
            </p:cNvPr>
            <p:cNvSpPr/>
            <p:nvPr/>
          </p:nvSpPr>
          <p:spPr>
            <a:xfrm>
              <a:off x="3850885" y="1761893"/>
              <a:ext cx="180000" cy="1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EA0CC29-000A-4D0B-B9C5-582C1BF83369}"/>
                </a:ext>
              </a:extLst>
            </p:cNvPr>
            <p:cNvCxnSpPr>
              <a:cxnSpLocks/>
              <a:stCxn id="96" idx="7"/>
              <a:endCxn id="97" idx="3"/>
            </p:cNvCxnSpPr>
            <p:nvPr/>
          </p:nvCxnSpPr>
          <p:spPr>
            <a:xfrm flipV="1">
              <a:off x="3264829" y="1588431"/>
              <a:ext cx="236992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FA298AE-EB36-4D3C-AC5C-2A80ABD65328}"/>
                </a:ext>
              </a:extLst>
            </p:cNvPr>
            <p:cNvCxnSpPr>
              <a:stCxn id="97" idx="5"/>
              <a:endCxn id="98" idx="1"/>
            </p:cNvCxnSpPr>
            <p:nvPr/>
          </p:nvCxnSpPr>
          <p:spPr>
            <a:xfrm>
              <a:off x="3629101" y="1588431"/>
              <a:ext cx="248144" cy="199822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465FE632-849F-4F0B-937F-8363C6C51A6A}"/>
              </a:ext>
            </a:extLst>
          </p:cNvPr>
          <p:cNvCxnSpPr>
            <a:cxnSpLocks/>
          </p:cNvCxnSpPr>
          <p:nvPr/>
        </p:nvCxnSpPr>
        <p:spPr>
          <a:xfrm>
            <a:off x="4655347" y="5738733"/>
            <a:ext cx="398001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F4651A8E-6789-421D-81AE-B4F1F7AC66EF}"/>
              </a:ext>
            </a:extLst>
          </p:cNvPr>
          <p:cNvSpPr txBox="1"/>
          <p:nvPr/>
        </p:nvSpPr>
        <p:spPr>
          <a:xfrm>
            <a:off x="478368" y="1213517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Actuators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50370B7-71EA-41E7-8BF6-12D7A276FEDF}"/>
              </a:ext>
            </a:extLst>
          </p:cNvPr>
          <p:cNvSpPr txBox="1"/>
          <p:nvPr/>
        </p:nvSpPr>
        <p:spPr>
          <a:xfrm>
            <a:off x="6287464" y="1213517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4C8DF04-F0E8-4278-A765-FF0FD2A79C11}"/>
              </a:ext>
            </a:extLst>
          </p:cNvPr>
          <p:cNvSpPr txBox="1"/>
          <p:nvPr/>
        </p:nvSpPr>
        <p:spPr>
          <a:xfrm>
            <a:off x="6448139" y="1501522"/>
            <a:ext cx="3478938" cy="17665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EQR: </a:t>
            </a:r>
            <a:r>
              <a:rPr lang="en-US" sz="2000" dirty="0" err="1">
                <a:latin typeface="+mn-lt"/>
                <a:cs typeface="+mn-cs"/>
              </a:rPr>
              <a:t>ExactRequests</a:t>
            </a:r>
            <a:endParaRPr lang="en-US" sz="2000" dirty="0">
              <a:latin typeface="+mn-lt"/>
              <a:cs typeface="+mn-cs"/>
            </a:endParaRPr>
          </a:p>
          <a:p>
            <a:pPr marL="342900" indent="-342900" algn="l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NQR: </a:t>
            </a:r>
            <a:r>
              <a:rPr lang="en-US" sz="2000" dirty="0" err="1">
                <a:latin typeface="+mn-lt"/>
                <a:cs typeface="+mn-cs"/>
              </a:rPr>
              <a:t>NumRequests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8C6DBE2-B498-45A2-BBA2-573B73A026E3}"/>
              </a:ext>
            </a:extLst>
          </p:cNvPr>
          <p:cNvGrpSpPr/>
          <p:nvPr/>
        </p:nvGrpSpPr>
        <p:grpSpPr>
          <a:xfrm>
            <a:off x="9436203" y="1859911"/>
            <a:ext cx="2495044" cy="507102"/>
            <a:chOff x="7740835" y="2385302"/>
            <a:chExt cx="2495044" cy="507102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E755E49-9CEC-455C-96FD-A685C482E1D7}"/>
                </a:ext>
              </a:extLst>
            </p:cNvPr>
            <p:cNvGrpSpPr/>
            <p:nvPr/>
          </p:nvGrpSpPr>
          <p:grpSpPr>
            <a:xfrm>
              <a:off x="7740835" y="2385302"/>
              <a:ext cx="919696" cy="507102"/>
              <a:chOff x="5432883" y="1421547"/>
              <a:chExt cx="919696" cy="507102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9432E454-2923-47E7-B7CD-C786AD982B46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382B2D7F-1C51-4269-A32A-F57E36FA208A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D0F42C0-FD9D-4FB3-8BC4-EBD52641B9E1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21D0DA6E-E1BA-46FC-8927-E4FA86EFC9F4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0460EA41-DEBD-4606-85CC-DCC392963874}"/>
                    </a:ext>
                  </a:extLst>
                </p:cNvPr>
                <p:cNvCxnSpPr>
                  <a:cxnSpLocks/>
                  <a:stCxn id="133" idx="7"/>
                  <a:endCxn id="134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07B06E5-247D-4D87-82CD-F39347C9BD51}"/>
                    </a:ext>
                  </a:extLst>
                </p:cNvPr>
                <p:cNvCxnSpPr>
                  <a:stCxn id="134" idx="5"/>
                  <a:endCxn id="135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AB07A630-9551-4B34-9977-9ADFE577074E}"/>
                  </a:ext>
                </a:extLst>
              </p:cNvPr>
              <p:cNvCxnSpPr>
                <a:cxnSpLocks/>
                <a:stCxn id="133" idx="6"/>
                <a:endCxn id="135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8FF4715-C093-4136-95EB-4121C2FD70DE}"/>
                </a:ext>
              </a:extLst>
            </p:cNvPr>
            <p:cNvCxnSpPr>
              <a:cxnSpLocks/>
            </p:cNvCxnSpPr>
            <p:nvPr/>
          </p:nvCxnSpPr>
          <p:spPr>
            <a:xfrm>
              <a:off x="8695375" y="2581539"/>
              <a:ext cx="41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3AC266A8-7A8F-4A44-B197-EB62AC9246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1958" y="2512582"/>
              <a:ext cx="236992" cy="199822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788A7CD0-A963-4510-99AA-89FBE9F26B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6793" y="2523355"/>
              <a:ext cx="236992" cy="199822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9C9A4BA5-9114-4454-A342-41BA040D65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8887" y="2512582"/>
              <a:ext cx="236992" cy="199822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F581D9C3-7315-45EA-8C81-3824DB17CE3C}"/>
              </a:ext>
            </a:extLst>
          </p:cNvPr>
          <p:cNvGrpSpPr/>
          <p:nvPr/>
        </p:nvGrpSpPr>
        <p:grpSpPr>
          <a:xfrm>
            <a:off x="9432536" y="2700358"/>
            <a:ext cx="1367883" cy="507102"/>
            <a:chOff x="7740835" y="2385302"/>
            <a:chExt cx="1367883" cy="507102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5A0E8DF7-0122-4117-BB95-8188693AFEE4}"/>
                </a:ext>
              </a:extLst>
            </p:cNvPr>
            <p:cNvGrpSpPr/>
            <p:nvPr/>
          </p:nvGrpSpPr>
          <p:grpSpPr>
            <a:xfrm>
              <a:off x="7740835" y="2385302"/>
              <a:ext cx="919696" cy="507102"/>
              <a:chOff x="5432883" y="1421547"/>
              <a:chExt cx="919696" cy="507102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EFC0AE0D-FC7D-45E1-B726-33335B186FB1}"/>
                  </a:ext>
                </a:extLst>
              </p:cNvPr>
              <p:cNvGrpSpPr/>
              <p:nvPr/>
            </p:nvGrpSpPr>
            <p:grpSpPr>
              <a:xfrm>
                <a:off x="5432883" y="1421547"/>
                <a:ext cx="919696" cy="507102"/>
                <a:chOff x="3111189" y="1434791"/>
                <a:chExt cx="919696" cy="507102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E7FAF930-38FD-41E9-968F-CC6A74EE274C}"/>
                    </a:ext>
                  </a:extLst>
                </p:cNvPr>
                <p:cNvSpPr/>
                <p:nvPr/>
              </p:nvSpPr>
              <p:spPr>
                <a:xfrm>
                  <a:off x="3111189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53" name="Oval 152">
                  <a:extLst>
                    <a:ext uri="{FF2B5EF4-FFF2-40B4-BE49-F238E27FC236}">
                      <a16:creationId xmlns:a16="http://schemas.microsoft.com/office/drawing/2014/main" id="{4F371F60-EC99-4E2C-A130-0DF2E3EC8671}"/>
                    </a:ext>
                  </a:extLst>
                </p:cNvPr>
                <p:cNvSpPr/>
                <p:nvPr/>
              </p:nvSpPr>
              <p:spPr>
                <a:xfrm>
                  <a:off x="3475461" y="1434791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id="{4A25FC91-93F3-4293-9EAB-BDB7A77055D3}"/>
                    </a:ext>
                  </a:extLst>
                </p:cNvPr>
                <p:cNvSpPr/>
                <p:nvPr/>
              </p:nvSpPr>
              <p:spPr>
                <a:xfrm>
                  <a:off x="3850885" y="1761893"/>
                  <a:ext cx="180000" cy="18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6EE2CFBE-95FF-49BA-A113-F66811F943CB}"/>
                    </a:ext>
                  </a:extLst>
                </p:cNvPr>
                <p:cNvCxnSpPr>
                  <a:cxnSpLocks/>
                  <a:stCxn id="152" idx="7"/>
                  <a:endCxn id="153" idx="3"/>
                </p:cNvCxnSpPr>
                <p:nvPr/>
              </p:nvCxnSpPr>
              <p:spPr>
                <a:xfrm flipV="1">
                  <a:off x="3264829" y="1588431"/>
                  <a:ext cx="236992" cy="199822"/>
                </a:xfrm>
                <a:prstGeom prst="line">
                  <a:avLst/>
                </a:prstGeom>
                <a:ln w="254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5190A5D5-8F53-4705-94CD-8F723AD95CFC}"/>
                    </a:ext>
                  </a:extLst>
                </p:cNvPr>
                <p:cNvCxnSpPr>
                  <a:stCxn id="153" idx="5"/>
                  <a:endCxn id="154" idx="1"/>
                </p:cNvCxnSpPr>
                <p:nvPr/>
              </p:nvCxnSpPr>
              <p:spPr>
                <a:xfrm>
                  <a:off x="3629101" y="1588431"/>
                  <a:ext cx="248144" cy="199822"/>
                </a:xfrm>
                <a:prstGeom prst="line">
                  <a:avLst/>
                </a:prstGeom>
                <a:ln w="254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A6F9114-2454-434C-A05C-21A77BC8C1FC}"/>
                  </a:ext>
                </a:extLst>
              </p:cNvPr>
              <p:cNvCxnSpPr>
                <a:cxnSpLocks/>
                <a:stCxn id="152" idx="6"/>
                <a:endCxn id="154" idx="2"/>
              </p:cNvCxnSpPr>
              <p:nvPr/>
            </p:nvCxnSpPr>
            <p:spPr>
              <a:xfrm>
                <a:off x="5612883" y="1838649"/>
                <a:ext cx="559696" cy="0"/>
              </a:xfrm>
              <a:prstGeom prst="line">
                <a:avLst/>
              </a:prstGeom>
              <a:ln w="254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7DFF1DE8-EA66-4248-8BD2-9CD4305D75B2}"/>
                </a:ext>
              </a:extLst>
            </p:cNvPr>
            <p:cNvCxnSpPr>
              <a:cxnSpLocks/>
            </p:cNvCxnSpPr>
            <p:nvPr/>
          </p:nvCxnSpPr>
          <p:spPr>
            <a:xfrm>
              <a:off x="8695375" y="2581539"/>
              <a:ext cx="41334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4FF4AE27-AF9A-40AA-BA85-044A0F841713}"/>
              </a:ext>
            </a:extLst>
          </p:cNvPr>
          <p:cNvSpPr txBox="1"/>
          <p:nvPr/>
        </p:nvSpPr>
        <p:spPr>
          <a:xfrm>
            <a:off x="10872498" y="2680303"/>
            <a:ext cx="94574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DC520749-86CA-4C51-96C4-142356E4EF0C}"/>
              </a:ext>
            </a:extLst>
          </p:cNvPr>
          <p:cNvSpPr txBox="1"/>
          <p:nvPr/>
        </p:nvSpPr>
        <p:spPr>
          <a:xfrm>
            <a:off x="6467001" y="3685246"/>
            <a:ext cx="255363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Embodiments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0EF91E4-26F6-4D5F-8C77-ACF98893540F}"/>
              </a:ext>
            </a:extLst>
          </p:cNvPr>
          <p:cNvSpPr txBox="1"/>
          <p:nvPr/>
        </p:nvSpPr>
        <p:spPr>
          <a:xfrm>
            <a:off x="6594169" y="4095502"/>
            <a:ext cx="5568176" cy="12279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Simple Builder (SB): ({EP, ER, IDL}, {NQR})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Exact Builder (EB): </a:t>
            </a:r>
            <a:r>
              <a:rPr lang="en-US" sz="2000" dirty="0"/>
              <a:t>({EP, ER, IDL}, {EQR})</a:t>
            </a:r>
          </a:p>
        </p:txBody>
      </p:sp>
    </p:spTree>
    <p:extLst>
      <p:ext uri="{BB962C8B-B14F-4D97-AF65-F5344CB8AC3E}">
        <p14:creationId xmlns:p14="http://schemas.microsoft.com/office/powerpoint/2010/main" val="49815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3FAF00-1C65-4AE1-8509-FF6CE4977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Why Self-Driving Networks?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31633-E026-4A39-AD7A-44226CE8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CC0AE1-4A63-4999-BF13-A38FE4F84A11}"/>
              </a:ext>
            </a:extLst>
          </p:cNvPr>
          <p:cNvGrpSpPr/>
          <p:nvPr/>
        </p:nvGrpSpPr>
        <p:grpSpPr>
          <a:xfrm>
            <a:off x="698134" y="1026690"/>
            <a:ext cx="3207059" cy="2630912"/>
            <a:chOff x="591470" y="879458"/>
            <a:chExt cx="4537918" cy="3734105"/>
          </a:xfrm>
        </p:grpSpPr>
        <p:pic>
          <p:nvPicPr>
            <p:cNvPr id="32" name="Graphic 31" descr="User">
              <a:extLst>
                <a:ext uri="{FF2B5EF4-FFF2-40B4-BE49-F238E27FC236}">
                  <a16:creationId xmlns:a16="http://schemas.microsoft.com/office/drawing/2014/main" id="{B30A0540-E7EF-4F53-80ED-273A82871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5961" y="879458"/>
              <a:ext cx="1734482" cy="1734482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6131258-D580-4E6F-B6A0-C9BE8DCB3EEF}"/>
                </a:ext>
              </a:extLst>
            </p:cNvPr>
            <p:cNvGrpSpPr/>
            <p:nvPr/>
          </p:nvGrpSpPr>
          <p:grpSpPr>
            <a:xfrm>
              <a:off x="591470" y="1212965"/>
              <a:ext cx="4537918" cy="3400598"/>
              <a:chOff x="657385" y="1130962"/>
              <a:chExt cx="5292991" cy="388374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7239411-CCFB-4A5C-A114-C8E2FDA7A917}"/>
                  </a:ext>
                </a:extLst>
              </p:cNvPr>
              <p:cNvGrpSpPr/>
              <p:nvPr/>
            </p:nvGrpSpPr>
            <p:grpSpPr>
              <a:xfrm>
                <a:off x="1771915" y="3435832"/>
                <a:ext cx="2851647" cy="1578873"/>
                <a:chOff x="6660572" y="4443844"/>
                <a:chExt cx="2851647" cy="1578873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F1F52133-4E34-4F24-A38C-0B39416B4C33}"/>
                    </a:ext>
                  </a:extLst>
                </p:cNvPr>
                <p:cNvSpPr/>
                <p:nvPr/>
              </p:nvSpPr>
              <p:spPr>
                <a:xfrm>
                  <a:off x="6660572" y="5122717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3993228D-4032-4689-89EF-CB5DADCB3D8A}"/>
                    </a:ext>
                  </a:extLst>
                </p:cNvPr>
                <p:cNvSpPr/>
                <p:nvPr/>
              </p:nvSpPr>
              <p:spPr>
                <a:xfrm>
                  <a:off x="7727372" y="5482717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338DF8E-442C-46A2-9534-641EA7556053}"/>
                    </a:ext>
                  </a:extLst>
                </p:cNvPr>
                <p:cNvSpPr/>
                <p:nvPr/>
              </p:nvSpPr>
              <p:spPr>
                <a:xfrm>
                  <a:off x="7426035" y="4443844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4CEBBE6-88A4-4D9C-B09E-0255E71635EA}"/>
                    </a:ext>
                  </a:extLst>
                </p:cNvPr>
                <p:cNvSpPr/>
                <p:nvPr/>
              </p:nvSpPr>
              <p:spPr>
                <a:xfrm>
                  <a:off x="9152219" y="4620598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E95FF8C-5410-4ADC-B46E-46B004722536}"/>
                    </a:ext>
                  </a:extLst>
                </p:cNvPr>
                <p:cNvSpPr/>
                <p:nvPr/>
              </p:nvSpPr>
              <p:spPr>
                <a:xfrm>
                  <a:off x="9104373" y="5662717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5CC739B-AB07-4DA0-94D1-0B42968AD19C}"/>
                    </a:ext>
                  </a:extLst>
                </p:cNvPr>
                <p:cNvSpPr/>
                <p:nvPr/>
              </p:nvSpPr>
              <p:spPr>
                <a:xfrm>
                  <a:off x="8289127" y="4980598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682D7C1-1FC7-49BA-A057-A4DFE9C3C338}"/>
                    </a:ext>
                  </a:extLst>
                </p:cNvPr>
                <p:cNvCxnSpPr>
                  <a:stCxn id="18" idx="6"/>
                  <a:endCxn id="23" idx="2"/>
                </p:cNvCxnSpPr>
                <p:nvPr/>
              </p:nvCxnSpPr>
              <p:spPr>
                <a:xfrm flipV="1">
                  <a:off x="7020572" y="5160598"/>
                  <a:ext cx="1268555" cy="142119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B7D694C-3A49-4CC6-A86F-537839D3648B}"/>
                    </a:ext>
                  </a:extLst>
                </p:cNvPr>
                <p:cNvCxnSpPr>
                  <a:stCxn id="20" idx="5"/>
                  <a:endCxn id="23" idx="1"/>
                </p:cNvCxnSpPr>
                <p:nvPr/>
              </p:nvCxnSpPr>
              <p:spPr>
                <a:xfrm>
                  <a:off x="7733314" y="4751123"/>
                  <a:ext cx="608534" cy="282196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F67FE37D-7814-488B-8C25-7C0824FE43C1}"/>
                    </a:ext>
                  </a:extLst>
                </p:cNvPr>
                <p:cNvCxnSpPr>
                  <a:stCxn id="19" idx="7"/>
                  <a:endCxn id="23" idx="3"/>
                </p:cNvCxnSpPr>
                <p:nvPr/>
              </p:nvCxnSpPr>
              <p:spPr>
                <a:xfrm flipV="1">
                  <a:off x="8034651" y="5287877"/>
                  <a:ext cx="307197" cy="247561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1E73B23-F563-4131-AD8A-A1A9C210B43B}"/>
                    </a:ext>
                  </a:extLst>
                </p:cNvPr>
                <p:cNvCxnSpPr>
                  <a:stCxn id="23" idx="7"/>
                  <a:endCxn id="21" idx="2"/>
                </p:cNvCxnSpPr>
                <p:nvPr/>
              </p:nvCxnSpPr>
              <p:spPr>
                <a:xfrm flipV="1">
                  <a:off x="8596406" y="4800598"/>
                  <a:ext cx="555813" cy="232721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BADB44DF-94EF-4F17-9EF9-9F3E71E9F06E}"/>
                    </a:ext>
                  </a:extLst>
                </p:cNvPr>
                <p:cNvCxnSpPr>
                  <a:stCxn id="21" idx="4"/>
                  <a:endCxn id="22" idx="0"/>
                </p:cNvCxnSpPr>
                <p:nvPr/>
              </p:nvCxnSpPr>
              <p:spPr>
                <a:xfrm flipH="1">
                  <a:off x="9284373" y="4980598"/>
                  <a:ext cx="47846" cy="682119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18160A7-FA5C-4D41-9363-E7CE83470951}"/>
                    </a:ext>
                  </a:extLst>
                </p:cNvPr>
                <p:cNvCxnSpPr>
                  <a:stCxn id="22" idx="2"/>
                  <a:endCxn id="23" idx="5"/>
                </p:cNvCxnSpPr>
                <p:nvPr/>
              </p:nvCxnSpPr>
              <p:spPr>
                <a:xfrm flipH="1" flipV="1">
                  <a:off x="8596406" y="5287877"/>
                  <a:ext cx="507967" cy="55484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71F4DCA-32BC-4A62-9E56-48E8F2941AC5}"/>
                  </a:ext>
                </a:extLst>
              </p:cNvPr>
              <p:cNvSpPr/>
              <p:nvPr/>
            </p:nvSpPr>
            <p:spPr>
              <a:xfrm>
                <a:off x="4691760" y="4044995"/>
                <a:ext cx="181400" cy="1075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45AEB5C-81E7-4189-99BF-BDE2A098685F}"/>
                  </a:ext>
                </a:extLst>
              </p:cNvPr>
              <p:cNvSpPr/>
              <p:nvPr/>
            </p:nvSpPr>
            <p:spPr>
              <a:xfrm>
                <a:off x="1324890" y="4088399"/>
                <a:ext cx="181400" cy="1075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14" name="Connector: Curved 13">
                <a:extLst>
                  <a:ext uri="{FF2B5EF4-FFF2-40B4-BE49-F238E27FC236}">
                    <a16:creationId xmlns:a16="http://schemas.microsoft.com/office/drawing/2014/main" id="{9B369B38-135E-49A9-8EA9-39FF1ACE2DA4}"/>
                  </a:ext>
                </a:extLst>
              </p:cNvPr>
              <p:cNvCxnSpPr>
                <a:cxnSpLocks/>
                <a:stCxn id="12" idx="3"/>
                <a:endCxn id="32" idx="3"/>
              </p:cNvCxnSpPr>
              <p:nvPr/>
            </p:nvCxnSpPr>
            <p:spPr>
              <a:xfrm flipH="1" flipV="1">
                <a:off x="4178690" y="1740525"/>
                <a:ext cx="694469" cy="2358265"/>
              </a:xfrm>
              <a:prstGeom prst="curvedConnector3">
                <a:avLst>
                  <a:gd name="adj1" fmla="val -38394"/>
                </a:avLst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or: Curved 14">
                <a:extLst>
                  <a:ext uri="{FF2B5EF4-FFF2-40B4-BE49-F238E27FC236}">
                    <a16:creationId xmlns:a16="http://schemas.microsoft.com/office/drawing/2014/main" id="{A2DF443C-92E6-49E1-A3BD-100384751BF7}"/>
                  </a:ext>
                </a:extLst>
              </p:cNvPr>
              <p:cNvCxnSpPr>
                <a:cxnSpLocks/>
                <a:stCxn id="32" idx="1"/>
                <a:endCxn id="13" idx="1"/>
              </p:cNvCxnSpPr>
              <p:nvPr/>
            </p:nvCxnSpPr>
            <p:spPr>
              <a:xfrm rot="10800000" flipV="1">
                <a:off x="1324892" y="1740525"/>
                <a:ext cx="830714" cy="2401668"/>
              </a:xfrm>
              <a:prstGeom prst="curvedConnector3">
                <a:avLst>
                  <a:gd name="adj1" fmla="val 132097"/>
                </a:avLst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73626F-8E47-4B1F-8418-319E9A7BA9EB}"/>
                  </a:ext>
                </a:extLst>
              </p:cNvPr>
              <p:cNvSpPr txBox="1"/>
              <p:nvPr/>
            </p:nvSpPr>
            <p:spPr>
              <a:xfrm rot="4121496">
                <a:off x="4519731" y="2683986"/>
                <a:ext cx="2200941" cy="66034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Measure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E888AE-FB77-4B8A-9AF2-3F75A2E2533F}"/>
                  </a:ext>
                </a:extLst>
              </p:cNvPr>
              <p:cNvSpPr txBox="1"/>
              <p:nvPr/>
            </p:nvSpPr>
            <p:spPr>
              <a:xfrm rot="18288006">
                <a:off x="37957" y="1750390"/>
                <a:ext cx="1899205" cy="66034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Control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458B938-9549-46B2-857B-E775D2AA717D}"/>
                  </a:ext>
                </a:extLst>
              </p:cNvPr>
              <p:cNvSpPr txBox="1"/>
              <p:nvPr/>
            </p:nvSpPr>
            <p:spPr>
              <a:xfrm>
                <a:off x="2282820" y="2437357"/>
                <a:ext cx="1808244" cy="4001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Analyze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563219-A2CA-4852-88FF-1CADAEE952DB}"/>
              </a:ext>
            </a:extLst>
          </p:cNvPr>
          <p:cNvGrpSpPr/>
          <p:nvPr/>
        </p:nvGrpSpPr>
        <p:grpSpPr>
          <a:xfrm>
            <a:off x="695535" y="3982456"/>
            <a:ext cx="3207059" cy="2395935"/>
            <a:chOff x="657385" y="1130962"/>
            <a:chExt cx="5292991" cy="388374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5E4B3B0-52D9-42B5-9892-C1ED92CA3B92}"/>
                </a:ext>
              </a:extLst>
            </p:cNvPr>
            <p:cNvGrpSpPr/>
            <p:nvPr/>
          </p:nvGrpSpPr>
          <p:grpSpPr>
            <a:xfrm>
              <a:off x="1771915" y="3435832"/>
              <a:ext cx="2851647" cy="1578873"/>
              <a:chOff x="6660572" y="4443844"/>
              <a:chExt cx="2851647" cy="1578873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56B6DBA-81C2-41E2-A2FA-F173A5D86B36}"/>
                  </a:ext>
                </a:extLst>
              </p:cNvPr>
              <p:cNvSpPr/>
              <p:nvPr/>
            </p:nvSpPr>
            <p:spPr>
              <a:xfrm>
                <a:off x="6660572" y="5122717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08B3CF1-123A-4051-BBF6-DAE1E790D2BB}"/>
                  </a:ext>
                </a:extLst>
              </p:cNvPr>
              <p:cNvSpPr/>
              <p:nvPr/>
            </p:nvSpPr>
            <p:spPr>
              <a:xfrm>
                <a:off x="7727372" y="5482717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5DB01CF-B3C6-441C-9511-C924F396AE28}"/>
                  </a:ext>
                </a:extLst>
              </p:cNvPr>
              <p:cNvSpPr/>
              <p:nvPr/>
            </p:nvSpPr>
            <p:spPr>
              <a:xfrm>
                <a:off x="7426035" y="4443844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0D748D2-5FC1-4605-91FD-561CCAFC87AE}"/>
                  </a:ext>
                </a:extLst>
              </p:cNvPr>
              <p:cNvSpPr/>
              <p:nvPr/>
            </p:nvSpPr>
            <p:spPr>
              <a:xfrm>
                <a:off x="9152219" y="4620598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1AC95A0-742F-478B-8BB0-A797DC85DF7C}"/>
                  </a:ext>
                </a:extLst>
              </p:cNvPr>
              <p:cNvSpPr/>
              <p:nvPr/>
            </p:nvSpPr>
            <p:spPr>
              <a:xfrm>
                <a:off x="9104373" y="5662717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BAA6DD0-23EF-42E4-BA71-12D9081E78F1}"/>
                  </a:ext>
                </a:extLst>
              </p:cNvPr>
              <p:cNvSpPr/>
              <p:nvPr/>
            </p:nvSpPr>
            <p:spPr>
              <a:xfrm>
                <a:off x="8289127" y="4980598"/>
                <a:ext cx="360000" cy="360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F59DE67-C9DD-4642-958A-F05BA41B2D43}"/>
                  </a:ext>
                </a:extLst>
              </p:cNvPr>
              <p:cNvCxnSpPr>
                <a:stCxn id="80" idx="6"/>
                <a:endCxn id="85" idx="2"/>
              </p:cNvCxnSpPr>
              <p:nvPr/>
            </p:nvCxnSpPr>
            <p:spPr>
              <a:xfrm flipV="1">
                <a:off x="7020572" y="5160598"/>
                <a:ext cx="1268555" cy="142119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3F06030-9754-447F-B539-067F19F7435A}"/>
                  </a:ext>
                </a:extLst>
              </p:cNvPr>
              <p:cNvCxnSpPr>
                <a:stCxn id="82" idx="5"/>
                <a:endCxn id="85" idx="1"/>
              </p:cNvCxnSpPr>
              <p:nvPr/>
            </p:nvCxnSpPr>
            <p:spPr>
              <a:xfrm>
                <a:off x="7733314" y="4751123"/>
                <a:ext cx="608534" cy="282196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21A55C9-42C1-4FAC-A722-5E501943C959}"/>
                  </a:ext>
                </a:extLst>
              </p:cNvPr>
              <p:cNvCxnSpPr>
                <a:stCxn id="81" idx="7"/>
                <a:endCxn id="85" idx="3"/>
              </p:cNvCxnSpPr>
              <p:nvPr/>
            </p:nvCxnSpPr>
            <p:spPr>
              <a:xfrm flipV="1">
                <a:off x="8034651" y="5287877"/>
                <a:ext cx="307197" cy="247561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56598D4-703D-44B9-A236-0AF4C46D0CE8}"/>
                  </a:ext>
                </a:extLst>
              </p:cNvPr>
              <p:cNvCxnSpPr>
                <a:stCxn id="85" idx="7"/>
                <a:endCxn id="83" idx="2"/>
              </p:cNvCxnSpPr>
              <p:nvPr/>
            </p:nvCxnSpPr>
            <p:spPr>
              <a:xfrm flipV="1">
                <a:off x="8596406" y="4800598"/>
                <a:ext cx="555813" cy="232721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51D419C-D431-4811-9CB9-319D6265DBAC}"/>
                  </a:ext>
                </a:extLst>
              </p:cNvPr>
              <p:cNvCxnSpPr>
                <a:stCxn id="83" idx="4"/>
                <a:endCxn id="84" idx="0"/>
              </p:cNvCxnSpPr>
              <p:nvPr/>
            </p:nvCxnSpPr>
            <p:spPr>
              <a:xfrm flipH="1">
                <a:off x="9284373" y="4980598"/>
                <a:ext cx="47846" cy="682119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753D0C0-A951-405C-951D-FCEF5852792A}"/>
                  </a:ext>
                </a:extLst>
              </p:cNvPr>
              <p:cNvCxnSpPr>
                <a:stCxn id="84" idx="2"/>
                <a:endCxn id="85" idx="5"/>
              </p:cNvCxnSpPr>
              <p:nvPr/>
            </p:nvCxnSpPr>
            <p:spPr>
              <a:xfrm flipH="1" flipV="1">
                <a:off x="8596406" y="5287877"/>
                <a:ext cx="507967" cy="554840"/>
              </a:xfrm>
              <a:prstGeom prst="line">
                <a:avLst/>
              </a:prstGeom>
              <a:ln w="508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27D31BF-E5CA-4D03-9FAF-C48A03C4272F}"/>
                </a:ext>
              </a:extLst>
            </p:cNvPr>
            <p:cNvSpPr/>
            <p:nvPr/>
          </p:nvSpPr>
          <p:spPr>
            <a:xfrm>
              <a:off x="4691760" y="4044995"/>
              <a:ext cx="181400" cy="107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5565D77-DA01-4043-8051-E5F7C1691A59}"/>
                </a:ext>
              </a:extLst>
            </p:cNvPr>
            <p:cNvSpPr/>
            <p:nvPr/>
          </p:nvSpPr>
          <p:spPr>
            <a:xfrm>
              <a:off x="1324890" y="4088399"/>
              <a:ext cx="181400" cy="107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75" name="Connector: Curved 74">
              <a:extLst>
                <a:ext uri="{FF2B5EF4-FFF2-40B4-BE49-F238E27FC236}">
                  <a16:creationId xmlns:a16="http://schemas.microsoft.com/office/drawing/2014/main" id="{547BBD2D-BFF5-4ADB-806A-B2F8A2218EA6}"/>
                </a:ext>
              </a:extLst>
            </p:cNvPr>
            <p:cNvCxnSpPr>
              <a:cxnSpLocks/>
              <a:stCxn id="73" idx="3"/>
              <a:endCxn id="93" idx="3"/>
            </p:cNvCxnSpPr>
            <p:nvPr/>
          </p:nvCxnSpPr>
          <p:spPr>
            <a:xfrm flipH="1" flipV="1">
              <a:off x="3969579" y="1734129"/>
              <a:ext cx="903580" cy="2364661"/>
            </a:xfrm>
            <a:prstGeom prst="curvedConnector3">
              <a:avLst>
                <a:gd name="adj1" fmla="val -41755"/>
              </a:avLst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or: Curved 75">
              <a:extLst>
                <a:ext uri="{FF2B5EF4-FFF2-40B4-BE49-F238E27FC236}">
                  <a16:creationId xmlns:a16="http://schemas.microsoft.com/office/drawing/2014/main" id="{1D26F55A-0F01-4706-AD1A-86E99514C6E6}"/>
                </a:ext>
              </a:extLst>
            </p:cNvPr>
            <p:cNvCxnSpPr>
              <a:cxnSpLocks/>
              <a:stCxn id="93" idx="1"/>
              <a:endCxn id="74" idx="1"/>
            </p:cNvCxnSpPr>
            <p:nvPr/>
          </p:nvCxnSpPr>
          <p:spPr>
            <a:xfrm rot="10800000" flipV="1">
              <a:off x="1324892" y="1734127"/>
              <a:ext cx="1135546" cy="2408065"/>
            </a:xfrm>
            <a:prstGeom prst="curvedConnector3">
              <a:avLst>
                <a:gd name="adj1" fmla="val 133225"/>
              </a:avLst>
            </a:prstGeom>
            <a:ln w="508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1F06A60-7BED-4311-A5C8-6654D2CEDE97}"/>
                </a:ext>
              </a:extLst>
            </p:cNvPr>
            <p:cNvSpPr txBox="1"/>
            <p:nvPr/>
          </p:nvSpPr>
          <p:spPr>
            <a:xfrm rot="4121496">
              <a:off x="4519731" y="2683986"/>
              <a:ext cx="2200941" cy="66034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Measure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C73FA63-717C-4ACF-BD87-4FE0321ED326}"/>
                </a:ext>
              </a:extLst>
            </p:cNvPr>
            <p:cNvSpPr txBox="1"/>
            <p:nvPr/>
          </p:nvSpPr>
          <p:spPr>
            <a:xfrm rot="18288006">
              <a:off x="37957" y="1750390"/>
              <a:ext cx="1899205" cy="66034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Control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53426B8-5F9D-4282-B26E-483DB96F13CC}"/>
                </a:ext>
              </a:extLst>
            </p:cNvPr>
            <p:cNvSpPr txBox="1"/>
            <p:nvPr/>
          </p:nvSpPr>
          <p:spPr>
            <a:xfrm>
              <a:off x="2282820" y="2437357"/>
              <a:ext cx="1808244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2000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Analyze</a:t>
              </a:r>
            </a:p>
          </p:txBody>
        </p:sp>
      </p:grpSp>
      <p:pic>
        <p:nvPicPr>
          <p:cNvPr id="93" name="Graphic 92" descr="Gears">
            <a:extLst>
              <a:ext uri="{FF2B5EF4-FFF2-40B4-BE49-F238E27FC236}">
                <a16:creationId xmlns:a16="http://schemas.microsoft.com/office/drawing/2014/main" id="{E9E087CF-413D-4AE0-9E1B-83D940BB7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88016" y="3897358"/>
            <a:ext cx="914400" cy="914400"/>
          </a:xfrm>
          <a:prstGeom prst="rect">
            <a:avLst/>
          </a:prstGeom>
        </p:spPr>
      </p:pic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3D43BF8-DF22-43CE-8E01-93A82E1FDEFB}"/>
              </a:ext>
            </a:extLst>
          </p:cNvPr>
          <p:cNvCxnSpPr/>
          <p:nvPr/>
        </p:nvCxnSpPr>
        <p:spPr>
          <a:xfrm>
            <a:off x="4895385" y="5890375"/>
            <a:ext cx="63210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2EA718C-C024-447E-8CFD-721ABC3F51E8}"/>
              </a:ext>
            </a:extLst>
          </p:cNvPr>
          <p:cNvCxnSpPr>
            <a:cxnSpLocks/>
          </p:cNvCxnSpPr>
          <p:nvPr/>
        </p:nvCxnSpPr>
        <p:spPr>
          <a:xfrm flipV="1">
            <a:off x="4895385" y="1718255"/>
            <a:ext cx="0" cy="4172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506612AA-9986-4220-A576-309331DBB11B}"/>
              </a:ext>
            </a:extLst>
          </p:cNvPr>
          <p:cNvSpPr txBox="1"/>
          <p:nvPr/>
        </p:nvSpPr>
        <p:spPr>
          <a:xfrm>
            <a:off x="9086529" y="5410831"/>
            <a:ext cx="2274848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Complexity</a:t>
            </a: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0470C403-D55A-4019-8AC6-26C3F3064690}"/>
              </a:ext>
            </a:extLst>
          </p:cNvPr>
          <p:cNvSpPr/>
          <p:nvPr/>
        </p:nvSpPr>
        <p:spPr>
          <a:xfrm>
            <a:off x="5129561" y="2230244"/>
            <a:ext cx="5456521" cy="3133520"/>
          </a:xfrm>
          <a:custGeom>
            <a:avLst/>
            <a:gdLst>
              <a:gd name="connsiteX0" fmla="*/ 0 w 6032810"/>
              <a:gd name="connsiteY0" fmla="*/ 3122341 h 3133520"/>
              <a:gd name="connsiteX1" fmla="*/ 657922 w 6032810"/>
              <a:gd name="connsiteY1" fmla="*/ 3122341 h 3133520"/>
              <a:gd name="connsiteX2" fmla="*/ 903249 w 6032810"/>
              <a:gd name="connsiteY2" fmla="*/ 3077736 h 3133520"/>
              <a:gd name="connsiteX3" fmla="*/ 1037063 w 6032810"/>
              <a:gd name="connsiteY3" fmla="*/ 3055434 h 3133520"/>
              <a:gd name="connsiteX4" fmla="*/ 1126273 w 6032810"/>
              <a:gd name="connsiteY4" fmla="*/ 3033132 h 3133520"/>
              <a:gd name="connsiteX5" fmla="*/ 1204332 w 6032810"/>
              <a:gd name="connsiteY5" fmla="*/ 3010829 h 3133520"/>
              <a:gd name="connsiteX6" fmla="*/ 1282390 w 6032810"/>
              <a:gd name="connsiteY6" fmla="*/ 2988527 h 3133520"/>
              <a:gd name="connsiteX7" fmla="*/ 1405054 w 6032810"/>
              <a:gd name="connsiteY7" fmla="*/ 2932771 h 3133520"/>
              <a:gd name="connsiteX8" fmla="*/ 1438507 w 6032810"/>
              <a:gd name="connsiteY8" fmla="*/ 2921619 h 3133520"/>
              <a:gd name="connsiteX9" fmla="*/ 1505415 w 6032810"/>
              <a:gd name="connsiteY9" fmla="*/ 2910468 h 3133520"/>
              <a:gd name="connsiteX10" fmla="*/ 1594624 w 6032810"/>
              <a:gd name="connsiteY10" fmla="*/ 2877015 h 3133520"/>
              <a:gd name="connsiteX11" fmla="*/ 1683834 w 6032810"/>
              <a:gd name="connsiteY11" fmla="*/ 2865863 h 3133520"/>
              <a:gd name="connsiteX12" fmla="*/ 1784195 w 6032810"/>
              <a:gd name="connsiteY12" fmla="*/ 2832410 h 3133520"/>
              <a:gd name="connsiteX13" fmla="*/ 1851102 w 6032810"/>
              <a:gd name="connsiteY13" fmla="*/ 2810107 h 3133520"/>
              <a:gd name="connsiteX14" fmla="*/ 1884556 w 6032810"/>
              <a:gd name="connsiteY14" fmla="*/ 2798956 h 3133520"/>
              <a:gd name="connsiteX15" fmla="*/ 1962615 w 6032810"/>
              <a:gd name="connsiteY15" fmla="*/ 2765502 h 3133520"/>
              <a:gd name="connsiteX16" fmla="*/ 2018371 w 6032810"/>
              <a:gd name="connsiteY16" fmla="*/ 2754351 h 3133520"/>
              <a:gd name="connsiteX17" fmla="*/ 2051824 w 6032810"/>
              <a:gd name="connsiteY17" fmla="*/ 2743200 h 3133520"/>
              <a:gd name="connsiteX18" fmla="*/ 2096429 w 6032810"/>
              <a:gd name="connsiteY18" fmla="*/ 2732049 h 3133520"/>
              <a:gd name="connsiteX19" fmla="*/ 2163337 w 6032810"/>
              <a:gd name="connsiteY19" fmla="*/ 2709746 h 3133520"/>
              <a:gd name="connsiteX20" fmla="*/ 2308302 w 6032810"/>
              <a:gd name="connsiteY20" fmla="*/ 2676293 h 3133520"/>
              <a:gd name="connsiteX21" fmla="*/ 2419815 w 6032810"/>
              <a:gd name="connsiteY21" fmla="*/ 2642839 h 3133520"/>
              <a:gd name="connsiteX22" fmla="*/ 2475571 w 6032810"/>
              <a:gd name="connsiteY22" fmla="*/ 2620536 h 3133520"/>
              <a:gd name="connsiteX23" fmla="*/ 2531327 w 6032810"/>
              <a:gd name="connsiteY23" fmla="*/ 2609385 h 3133520"/>
              <a:gd name="connsiteX24" fmla="*/ 2653990 w 6032810"/>
              <a:gd name="connsiteY24" fmla="*/ 2542478 h 3133520"/>
              <a:gd name="connsiteX25" fmla="*/ 2743200 w 6032810"/>
              <a:gd name="connsiteY25" fmla="*/ 2497873 h 3133520"/>
              <a:gd name="connsiteX26" fmla="*/ 2810107 w 6032810"/>
              <a:gd name="connsiteY26" fmla="*/ 2453268 h 3133520"/>
              <a:gd name="connsiteX27" fmla="*/ 2854712 w 6032810"/>
              <a:gd name="connsiteY27" fmla="*/ 2430966 h 3133520"/>
              <a:gd name="connsiteX28" fmla="*/ 2932771 w 6032810"/>
              <a:gd name="connsiteY28" fmla="*/ 2386361 h 3133520"/>
              <a:gd name="connsiteX29" fmla="*/ 3033132 w 6032810"/>
              <a:gd name="connsiteY29" fmla="*/ 2341756 h 3133520"/>
              <a:gd name="connsiteX30" fmla="*/ 3122341 w 6032810"/>
              <a:gd name="connsiteY30" fmla="*/ 2286000 h 3133520"/>
              <a:gd name="connsiteX31" fmla="*/ 3144644 w 6032810"/>
              <a:gd name="connsiteY31" fmla="*/ 2263697 h 3133520"/>
              <a:gd name="connsiteX32" fmla="*/ 3245005 w 6032810"/>
              <a:gd name="connsiteY32" fmla="*/ 2219093 h 3133520"/>
              <a:gd name="connsiteX33" fmla="*/ 3345366 w 6032810"/>
              <a:gd name="connsiteY33" fmla="*/ 2152185 h 3133520"/>
              <a:gd name="connsiteX34" fmla="*/ 3389971 w 6032810"/>
              <a:gd name="connsiteY34" fmla="*/ 2129883 h 3133520"/>
              <a:gd name="connsiteX35" fmla="*/ 3423424 w 6032810"/>
              <a:gd name="connsiteY35" fmla="*/ 2107580 h 3133520"/>
              <a:gd name="connsiteX36" fmla="*/ 3456878 w 6032810"/>
              <a:gd name="connsiteY36" fmla="*/ 2096429 h 3133520"/>
              <a:gd name="connsiteX37" fmla="*/ 3523785 w 6032810"/>
              <a:gd name="connsiteY37" fmla="*/ 2051824 h 3133520"/>
              <a:gd name="connsiteX38" fmla="*/ 3601844 w 6032810"/>
              <a:gd name="connsiteY38" fmla="*/ 2018371 h 3133520"/>
              <a:gd name="connsiteX39" fmla="*/ 3657600 w 6032810"/>
              <a:gd name="connsiteY39" fmla="*/ 1973766 h 3133520"/>
              <a:gd name="connsiteX40" fmla="*/ 3679902 w 6032810"/>
              <a:gd name="connsiteY40" fmla="*/ 1951463 h 3133520"/>
              <a:gd name="connsiteX41" fmla="*/ 3713356 w 6032810"/>
              <a:gd name="connsiteY41" fmla="*/ 1940312 h 3133520"/>
              <a:gd name="connsiteX42" fmla="*/ 3780263 w 6032810"/>
              <a:gd name="connsiteY42" fmla="*/ 1906858 h 3133520"/>
              <a:gd name="connsiteX43" fmla="*/ 3824868 w 6032810"/>
              <a:gd name="connsiteY43" fmla="*/ 1873405 h 3133520"/>
              <a:gd name="connsiteX44" fmla="*/ 3869473 w 6032810"/>
              <a:gd name="connsiteY44" fmla="*/ 1851102 h 3133520"/>
              <a:gd name="connsiteX45" fmla="*/ 3891776 w 6032810"/>
              <a:gd name="connsiteY45" fmla="*/ 1828800 h 3133520"/>
              <a:gd name="connsiteX46" fmla="*/ 3969834 w 6032810"/>
              <a:gd name="connsiteY46" fmla="*/ 1784195 h 3133520"/>
              <a:gd name="connsiteX47" fmla="*/ 3992137 w 6032810"/>
              <a:gd name="connsiteY47" fmla="*/ 1761893 h 3133520"/>
              <a:gd name="connsiteX48" fmla="*/ 4047893 w 6032810"/>
              <a:gd name="connsiteY48" fmla="*/ 1728439 h 3133520"/>
              <a:gd name="connsiteX49" fmla="*/ 4148254 w 6032810"/>
              <a:gd name="connsiteY49" fmla="*/ 1672683 h 3133520"/>
              <a:gd name="connsiteX50" fmla="*/ 4181707 w 6032810"/>
              <a:gd name="connsiteY50" fmla="*/ 1650380 h 3133520"/>
              <a:gd name="connsiteX51" fmla="*/ 4226312 w 6032810"/>
              <a:gd name="connsiteY51" fmla="*/ 1616927 h 3133520"/>
              <a:gd name="connsiteX52" fmla="*/ 4259766 w 6032810"/>
              <a:gd name="connsiteY52" fmla="*/ 1605776 h 3133520"/>
              <a:gd name="connsiteX53" fmla="*/ 4304371 w 6032810"/>
              <a:gd name="connsiteY53" fmla="*/ 1572322 h 3133520"/>
              <a:gd name="connsiteX54" fmla="*/ 4348976 w 6032810"/>
              <a:gd name="connsiteY54" fmla="*/ 1550019 h 3133520"/>
              <a:gd name="connsiteX55" fmla="*/ 4404732 w 6032810"/>
              <a:gd name="connsiteY55" fmla="*/ 1505415 h 3133520"/>
              <a:gd name="connsiteX56" fmla="*/ 4471639 w 6032810"/>
              <a:gd name="connsiteY56" fmla="*/ 1460810 h 3133520"/>
              <a:gd name="connsiteX57" fmla="*/ 4505093 w 6032810"/>
              <a:gd name="connsiteY57" fmla="*/ 1438507 h 3133520"/>
              <a:gd name="connsiteX58" fmla="*/ 4549698 w 6032810"/>
              <a:gd name="connsiteY58" fmla="*/ 1416205 h 3133520"/>
              <a:gd name="connsiteX59" fmla="*/ 4572000 w 6032810"/>
              <a:gd name="connsiteY59" fmla="*/ 1393902 h 3133520"/>
              <a:gd name="connsiteX60" fmla="*/ 4638907 w 6032810"/>
              <a:gd name="connsiteY60" fmla="*/ 1371600 h 3133520"/>
              <a:gd name="connsiteX61" fmla="*/ 4694663 w 6032810"/>
              <a:gd name="connsiteY61" fmla="*/ 1326995 h 3133520"/>
              <a:gd name="connsiteX62" fmla="*/ 4716966 w 6032810"/>
              <a:gd name="connsiteY62" fmla="*/ 1304693 h 3133520"/>
              <a:gd name="connsiteX63" fmla="*/ 4750419 w 6032810"/>
              <a:gd name="connsiteY63" fmla="*/ 1282390 h 3133520"/>
              <a:gd name="connsiteX64" fmla="*/ 4772722 w 6032810"/>
              <a:gd name="connsiteY64" fmla="*/ 1260088 h 3133520"/>
              <a:gd name="connsiteX65" fmla="*/ 4806176 w 6032810"/>
              <a:gd name="connsiteY65" fmla="*/ 1237785 h 3133520"/>
              <a:gd name="connsiteX66" fmla="*/ 4861932 w 6032810"/>
              <a:gd name="connsiteY66" fmla="*/ 1182029 h 3133520"/>
              <a:gd name="connsiteX67" fmla="*/ 4895385 w 6032810"/>
              <a:gd name="connsiteY67" fmla="*/ 1148576 h 3133520"/>
              <a:gd name="connsiteX68" fmla="*/ 4917688 w 6032810"/>
              <a:gd name="connsiteY68" fmla="*/ 1126273 h 3133520"/>
              <a:gd name="connsiteX69" fmla="*/ 5006898 w 6032810"/>
              <a:gd name="connsiteY69" fmla="*/ 1048215 h 3133520"/>
              <a:gd name="connsiteX70" fmla="*/ 5062654 w 6032810"/>
              <a:gd name="connsiteY70" fmla="*/ 992458 h 3133520"/>
              <a:gd name="connsiteX71" fmla="*/ 5096107 w 6032810"/>
              <a:gd name="connsiteY71" fmla="*/ 959005 h 3133520"/>
              <a:gd name="connsiteX72" fmla="*/ 5151863 w 6032810"/>
              <a:gd name="connsiteY72" fmla="*/ 925551 h 3133520"/>
              <a:gd name="connsiteX73" fmla="*/ 5252224 w 6032810"/>
              <a:gd name="connsiteY73" fmla="*/ 836341 h 3133520"/>
              <a:gd name="connsiteX74" fmla="*/ 5252224 w 6032810"/>
              <a:gd name="connsiteY74" fmla="*/ 836341 h 3133520"/>
              <a:gd name="connsiteX75" fmla="*/ 5296829 w 6032810"/>
              <a:gd name="connsiteY75" fmla="*/ 802888 h 3133520"/>
              <a:gd name="connsiteX76" fmla="*/ 5330283 w 6032810"/>
              <a:gd name="connsiteY76" fmla="*/ 780585 h 3133520"/>
              <a:gd name="connsiteX77" fmla="*/ 5374888 w 6032810"/>
              <a:gd name="connsiteY77" fmla="*/ 769434 h 3133520"/>
              <a:gd name="connsiteX78" fmla="*/ 5419493 w 6032810"/>
              <a:gd name="connsiteY78" fmla="*/ 735980 h 3133520"/>
              <a:gd name="connsiteX79" fmla="*/ 5452946 w 6032810"/>
              <a:gd name="connsiteY79" fmla="*/ 713678 h 3133520"/>
              <a:gd name="connsiteX80" fmla="*/ 5497551 w 6032810"/>
              <a:gd name="connsiteY80" fmla="*/ 669073 h 3133520"/>
              <a:gd name="connsiteX81" fmla="*/ 5542156 w 6032810"/>
              <a:gd name="connsiteY81" fmla="*/ 624468 h 3133520"/>
              <a:gd name="connsiteX82" fmla="*/ 5597912 w 6032810"/>
              <a:gd name="connsiteY82" fmla="*/ 546410 h 3133520"/>
              <a:gd name="connsiteX83" fmla="*/ 5653668 w 6032810"/>
              <a:gd name="connsiteY83" fmla="*/ 490654 h 3133520"/>
              <a:gd name="connsiteX84" fmla="*/ 5720576 w 6032810"/>
              <a:gd name="connsiteY84" fmla="*/ 423746 h 3133520"/>
              <a:gd name="connsiteX85" fmla="*/ 5754029 w 6032810"/>
              <a:gd name="connsiteY85" fmla="*/ 390293 h 3133520"/>
              <a:gd name="connsiteX86" fmla="*/ 5787483 w 6032810"/>
              <a:gd name="connsiteY86" fmla="*/ 345688 h 3133520"/>
              <a:gd name="connsiteX87" fmla="*/ 5809785 w 6032810"/>
              <a:gd name="connsiteY87" fmla="*/ 323385 h 3133520"/>
              <a:gd name="connsiteX88" fmla="*/ 5887844 w 6032810"/>
              <a:gd name="connsiteY88" fmla="*/ 223024 h 3133520"/>
              <a:gd name="connsiteX89" fmla="*/ 5932449 w 6032810"/>
              <a:gd name="connsiteY89" fmla="*/ 167268 h 3133520"/>
              <a:gd name="connsiteX90" fmla="*/ 5965902 w 6032810"/>
              <a:gd name="connsiteY90" fmla="*/ 100361 h 3133520"/>
              <a:gd name="connsiteX91" fmla="*/ 6010507 w 6032810"/>
              <a:gd name="connsiteY91" fmla="*/ 44605 h 3133520"/>
              <a:gd name="connsiteX92" fmla="*/ 6032810 w 6032810"/>
              <a:gd name="connsiteY92" fmla="*/ 0 h 313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32810" h="3133520">
                <a:moveTo>
                  <a:pt x="0" y="3122341"/>
                </a:moveTo>
                <a:cubicBezTo>
                  <a:pt x="267349" y="3130205"/>
                  <a:pt x="403417" y="3142977"/>
                  <a:pt x="657922" y="3122341"/>
                </a:cubicBezTo>
                <a:cubicBezTo>
                  <a:pt x="717245" y="3117531"/>
                  <a:pt x="841183" y="3089021"/>
                  <a:pt x="903249" y="3077736"/>
                </a:cubicBezTo>
                <a:cubicBezTo>
                  <a:pt x="947740" y="3069647"/>
                  <a:pt x="993193" y="3066401"/>
                  <a:pt x="1037063" y="3055434"/>
                </a:cubicBezTo>
                <a:cubicBezTo>
                  <a:pt x="1066800" y="3048000"/>
                  <a:pt x="1097194" y="3042825"/>
                  <a:pt x="1126273" y="3033132"/>
                </a:cubicBezTo>
                <a:cubicBezTo>
                  <a:pt x="1206470" y="3006398"/>
                  <a:pt x="1106335" y="3038828"/>
                  <a:pt x="1204332" y="3010829"/>
                </a:cubicBezTo>
                <a:cubicBezTo>
                  <a:pt x="1316316" y="2978834"/>
                  <a:pt x="1142945" y="3023387"/>
                  <a:pt x="1282390" y="2988527"/>
                </a:cubicBezTo>
                <a:cubicBezTo>
                  <a:pt x="1336663" y="2961390"/>
                  <a:pt x="1338369" y="2959445"/>
                  <a:pt x="1405054" y="2932771"/>
                </a:cubicBezTo>
                <a:cubicBezTo>
                  <a:pt x="1415968" y="2928406"/>
                  <a:pt x="1427033" y="2924169"/>
                  <a:pt x="1438507" y="2921619"/>
                </a:cubicBezTo>
                <a:cubicBezTo>
                  <a:pt x="1460579" y="2916714"/>
                  <a:pt x="1483112" y="2914185"/>
                  <a:pt x="1505415" y="2910468"/>
                </a:cubicBezTo>
                <a:cubicBezTo>
                  <a:pt x="1510064" y="2908609"/>
                  <a:pt x="1578601" y="2879928"/>
                  <a:pt x="1594624" y="2877015"/>
                </a:cubicBezTo>
                <a:cubicBezTo>
                  <a:pt x="1624109" y="2871654"/>
                  <a:pt x="1654097" y="2869580"/>
                  <a:pt x="1683834" y="2865863"/>
                </a:cubicBezTo>
                <a:lnTo>
                  <a:pt x="1784195" y="2832410"/>
                </a:lnTo>
                <a:lnTo>
                  <a:pt x="1851102" y="2810107"/>
                </a:lnTo>
                <a:cubicBezTo>
                  <a:pt x="1862253" y="2806390"/>
                  <a:pt x="1874042" y="2804213"/>
                  <a:pt x="1884556" y="2798956"/>
                </a:cubicBezTo>
                <a:cubicBezTo>
                  <a:pt x="1916465" y="2783002"/>
                  <a:pt x="1929803" y="2773705"/>
                  <a:pt x="1962615" y="2765502"/>
                </a:cubicBezTo>
                <a:cubicBezTo>
                  <a:pt x="1981002" y="2760905"/>
                  <a:pt x="1999984" y="2758948"/>
                  <a:pt x="2018371" y="2754351"/>
                </a:cubicBezTo>
                <a:cubicBezTo>
                  <a:pt x="2029774" y="2751500"/>
                  <a:pt x="2040522" y="2746429"/>
                  <a:pt x="2051824" y="2743200"/>
                </a:cubicBezTo>
                <a:cubicBezTo>
                  <a:pt x="2066560" y="2738990"/>
                  <a:pt x="2081749" y="2736453"/>
                  <a:pt x="2096429" y="2732049"/>
                </a:cubicBezTo>
                <a:cubicBezTo>
                  <a:pt x="2118947" y="2725294"/>
                  <a:pt x="2140284" y="2714356"/>
                  <a:pt x="2163337" y="2709746"/>
                </a:cubicBezTo>
                <a:cubicBezTo>
                  <a:pt x="2199250" y="2702564"/>
                  <a:pt x="2281403" y="2687053"/>
                  <a:pt x="2308302" y="2676293"/>
                </a:cubicBezTo>
                <a:cubicBezTo>
                  <a:pt x="2381657" y="2646951"/>
                  <a:pt x="2344430" y="2657916"/>
                  <a:pt x="2419815" y="2642839"/>
                </a:cubicBezTo>
                <a:cubicBezTo>
                  <a:pt x="2438400" y="2635405"/>
                  <a:pt x="2456398" y="2626288"/>
                  <a:pt x="2475571" y="2620536"/>
                </a:cubicBezTo>
                <a:cubicBezTo>
                  <a:pt x="2493725" y="2615090"/>
                  <a:pt x="2513637" y="2616189"/>
                  <a:pt x="2531327" y="2609385"/>
                </a:cubicBezTo>
                <a:cubicBezTo>
                  <a:pt x="2674185" y="2554440"/>
                  <a:pt x="2576080" y="2584974"/>
                  <a:pt x="2653990" y="2542478"/>
                </a:cubicBezTo>
                <a:cubicBezTo>
                  <a:pt x="2683177" y="2526558"/>
                  <a:pt x="2714334" y="2514368"/>
                  <a:pt x="2743200" y="2497873"/>
                </a:cubicBezTo>
                <a:cubicBezTo>
                  <a:pt x="2766472" y="2484574"/>
                  <a:pt x="2786133" y="2465255"/>
                  <a:pt x="2810107" y="2453268"/>
                </a:cubicBezTo>
                <a:cubicBezTo>
                  <a:pt x="2824975" y="2445834"/>
                  <a:pt x="2840279" y="2439213"/>
                  <a:pt x="2854712" y="2430966"/>
                </a:cubicBezTo>
                <a:cubicBezTo>
                  <a:pt x="2910713" y="2398966"/>
                  <a:pt x="2865368" y="2415247"/>
                  <a:pt x="2932771" y="2386361"/>
                </a:cubicBezTo>
                <a:cubicBezTo>
                  <a:pt x="3022214" y="2348029"/>
                  <a:pt x="2887117" y="2421401"/>
                  <a:pt x="3033132" y="2341756"/>
                </a:cubicBezTo>
                <a:cubicBezTo>
                  <a:pt x="3042351" y="2336727"/>
                  <a:pt x="3106735" y="2298485"/>
                  <a:pt x="3122341" y="2286000"/>
                </a:cubicBezTo>
                <a:cubicBezTo>
                  <a:pt x="3130551" y="2279432"/>
                  <a:pt x="3135728" y="2269269"/>
                  <a:pt x="3144644" y="2263697"/>
                </a:cubicBezTo>
                <a:cubicBezTo>
                  <a:pt x="3188884" y="2236047"/>
                  <a:pt x="3203538" y="2232915"/>
                  <a:pt x="3245005" y="2219093"/>
                </a:cubicBezTo>
                <a:cubicBezTo>
                  <a:pt x="3278459" y="2196790"/>
                  <a:pt x="3309404" y="2170166"/>
                  <a:pt x="3345366" y="2152185"/>
                </a:cubicBezTo>
                <a:cubicBezTo>
                  <a:pt x="3360234" y="2144751"/>
                  <a:pt x="3375538" y="2138130"/>
                  <a:pt x="3389971" y="2129883"/>
                </a:cubicBezTo>
                <a:cubicBezTo>
                  <a:pt x="3401607" y="2123234"/>
                  <a:pt x="3411437" y="2113574"/>
                  <a:pt x="3423424" y="2107580"/>
                </a:cubicBezTo>
                <a:cubicBezTo>
                  <a:pt x="3433938" y="2102323"/>
                  <a:pt x="3446603" y="2102137"/>
                  <a:pt x="3456878" y="2096429"/>
                </a:cubicBezTo>
                <a:cubicBezTo>
                  <a:pt x="3480309" y="2083412"/>
                  <a:pt x="3498356" y="2060300"/>
                  <a:pt x="3523785" y="2051824"/>
                </a:cubicBezTo>
                <a:cubicBezTo>
                  <a:pt x="3573009" y="2035416"/>
                  <a:pt x="3546725" y="2045930"/>
                  <a:pt x="3601844" y="2018371"/>
                </a:cubicBezTo>
                <a:cubicBezTo>
                  <a:pt x="3655692" y="1964520"/>
                  <a:pt x="3587264" y="2030035"/>
                  <a:pt x="3657600" y="1973766"/>
                </a:cubicBezTo>
                <a:cubicBezTo>
                  <a:pt x="3665810" y="1967198"/>
                  <a:pt x="3670887" y="1956872"/>
                  <a:pt x="3679902" y="1951463"/>
                </a:cubicBezTo>
                <a:cubicBezTo>
                  <a:pt x="3689981" y="1945415"/>
                  <a:pt x="3702842" y="1945569"/>
                  <a:pt x="3713356" y="1940312"/>
                </a:cubicBezTo>
                <a:cubicBezTo>
                  <a:pt x="3799835" y="1897074"/>
                  <a:pt x="3696168" y="1934892"/>
                  <a:pt x="3780263" y="1906858"/>
                </a:cubicBezTo>
                <a:cubicBezTo>
                  <a:pt x="3795131" y="1895707"/>
                  <a:pt x="3809108" y="1883255"/>
                  <a:pt x="3824868" y="1873405"/>
                </a:cubicBezTo>
                <a:cubicBezTo>
                  <a:pt x="3838965" y="1864595"/>
                  <a:pt x="3855641" y="1860323"/>
                  <a:pt x="3869473" y="1851102"/>
                </a:cubicBezTo>
                <a:cubicBezTo>
                  <a:pt x="3878221" y="1845270"/>
                  <a:pt x="3883028" y="1834632"/>
                  <a:pt x="3891776" y="1828800"/>
                </a:cubicBezTo>
                <a:cubicBezTo>
                  <a:pt x="3960456" y="1783013"/>
                  <a:pt x="3912802" y="1829819"/>
                  <a:pt x="3969834" y="1784195"/>
                </a:cubicBezTo>
                <a:cubicBezTo>
                  <a:pt x="3978044" y="1777627"/>
                  <a:pt x="3983582" y="1768004"/>
                  <a:pt x="3992137" y="1761893"/>
                </a:cubicBezTo>
                <a:cubicBezTo>
                  <a:pt x="4009774" y="1749295"/>
                  <a:pt x="4029607" y="1740075"/>
                  <a:pt x="4047893" y="1728439"/>
                </a:cubicBezTo>
                <a:cubicBezTo>
                  <a:pt x="4132248" y="1674758"/>
                  <a:pt x="4086009" y="1693431"/>
                  <a:pt x="4148254" y="1672683"/>
                </a:cubicBezTo>
                <a:cubicBezTo>
                  <a:pt x="4159405" y="1665249"/>
                  <a:pt x="4170801" y="1658170"/>
                  <a:pt x="4181707" y="1650380"/>
                </a:cubicBezTo>
                <a:cubicBezTo>
                  <a:pt x="4196830" y="1639577"/>
                  <a:pt x="4210175" y="1626148"/>
                  <a:pt x="4226312" y="1616927"/>
                </a:cubicBezTo>
                <a:cubicBezTo>
                  <a:pt x="4236518" y="1611095"/>
                  <a:pt x="4248615" y="1609493"/>
                  <a:pt x="4259766" y="1605776"/>
                </a:cubicBezTo>
                <a:cubicBezTo>
                  <a:pt x="4274634" y="1594625"/>
                  <a:pt x="4288611" y="1582172"/>
                  <a:pt x="4304371" y="1572322"/>
                </a:cubicBezTo>
                <a:cubicBezTo>
                  <a:pt x="4318468" y="1563512"/>
                  <a:pt x="4335144" y="1559240"/>
                  <a:pt x="4348976" y="1550019"/>
                </a:cubicBezTo>
                <a:cubicBezTo>
                  <a:pt x="4368779" y="1536817"/>
                  <a:pt x="4385484" y="1519414"/>
                  <a:pt x="4404732" y="1505415"/>
                </a:cubicBezTo>
                <a:cubicBezTo>
                  <a:pt x="4426410" y="1489650"/>
                  <a:pt x="4449337" y="1475678"/>
                  <a:pt x="4471639" y="1460810"/>
                </a:cubicBezTo>
                <a:cubicBezTo>
                  <a:pt x="4482790" y="1453376"/>
                  <a:pt x="4493106" y="1444501"/>
                  <a:pt x="4505093" y="1438507"/>
                </a:cubicBezTo>
                <a:lnTo>
                  <a:pt x="4549698" y="1416205"/>
                </a:lnTo>
                <a:cubicBezTo>
                  <a:pt x="4557132" y="1408771"/>
                  <a:pt x="4562596" y="1398604"/>
                  <a:pt x="4572000" y="1393902"/>
                </a:cubicBezTo>
                <a:cubicBezTo>
                  <a:pt x="4593027" y="1383389"/>
                  <a:pt x="4638907" y="1371600"/>
                  <a:pt x="4638907" y="1371600"/>
                </a:cubicBezTo>
                <a:cubicBezTo>
                  <a:pt x="4692754" y="1317753"/>
                  <a:pt x="4624333" y="1383258"/>
                  <a:pt x="4694663" y="1326995"/>
                </a:cubicBezTo>
                <a:cubicBezTo>
                  <a:pt x="4702873" y="1320427"/>
                  <a:pt x="4708756" y="1311261"/>
                  <a:pt x="4716966" y="1304693"/>
                </a:cubicBezTo>
                <a:cubicBezTo>
                  <a:pt x="4727431" y="1296321"/>
                  <a:pt x="4739954" y="1290762"/>
                  <a:pt x="4750419" y="1282390"/>
                </a:cubicBezTo>
                <a:cubicBezTo>
                  <a:pt x="4758629" y="1275822"/>
                  <a:pt x="4764512" y="1266656"/>
                  <a:pt x="4772722" y="1260088"/>
                </a:cubicBezTo>
                <a:cubicBezTo>
                  <a:pt x="4783187" y="1251716"/>
                  <a:pt x="4796090" y="1246610"/>
                  <a:pt x="4806176" y="1237785"/>
                </a:cubicBezTo>
                <a:cubicBezTo>
                  <a:pt x="4825956" y="1220477"/>
                  <a:pt x="4843347" y="1200614"/>
                  <a:pt x="4861932" y="1182029"/>
                </a:cubicBezTo>
                <a:lnTo>
                  <a:pt x="4895385" y="1148576"/>
                </a:lnTo>
                <a:cubicBezTo>
                  <a:pt x="4902819" y="1141142"/>
                  <a:pt x="4908940" y="1132105"/>
                  <a:pt x="4917688" y="1126273"/>
                </a:cubicBezTo>
                <a:cubicBezTo>
                  <a:pt x="4973009" y="1089393"/>
                  <a:pt x="4941668" y="1113445"/>
                  <a:pt x="5006898" y="1048215"/>
                </a:cubicBezTo>
                <a:lnTo>
                  <a:pt x="5062654" y="992458"/>
                </a:lnTo>
                <a:cubicBezTo>
                  <a:pt x="5073805" y="981307"/>
                  <a:pt x="5082584" y="967119"/>
                  <a:pt x="5096107" y="959005"/>
                </a:cubicBezTo>
                <a:cubicBezTo>
                  <a:pt x="5114692" y="947854"/>
                  <a:pt x="5134107" y="937980"/>
                  <a:pt x="5151863" y="925551"/>
                </a:cubicBezTo>
                <a:cubicBezTo>
                  <a:pt x="5199980" y="891869"/>
                  <a:pt x="5212044" y="876521"/>
                  <a:pt x="5252224" y="836341"/>
                </a:cubicBezTo>
                <a:lnTo>
                  <a:pt x="5252224" y="836341"/>
                </a:lnTo>
                <a:cubicBezTo>
                  <a:pt x="5267092" y="825190"/>
                  <a:pt x="5281706" y="813690"/>
                  <a:pt x="5296829" y="802888"/>
                </a:cubicBezTo>
                <a:cubicBezTo>
                  <a:pt x="5307735" y="795098"/>
                  <a:pt x="5317964" y="785864"/>
                  <a:pt x="5330283" y="780585"/>
                </a:cubicBezTo>
                <a:cubicBezTo>
                  <a:pt x="5344370" y="774548"/>
                  <a:pt x="5360020" y="773151"/>
                  <a:pt x="5374888" y="769434"/>
                </a:cubicBezTo>
                <a:cubicBezTo>
                  <a:pt x="5389756" y="758283"/>
                  <a:pt x="5404369" y="746783"/>
                  <a:pt x="5419493" y="735980"/>
                </a:cubicBezTo>
                <a:cubicBezTo>
                  <a:pt x="5430399" y="728190"/>
                  <a:pt x="5442771" y="722400"/>
                  <a:pt x="5452946" y="713678"/>
                </a:cubicBezTo>
                <a:cubicBezTo>
                  <a:pt x="5468911" y="699994"/>
                  <a:pt x="5482683" y="683941"/>
                  <a:pt x="5497551" y="669073"/>
                </a:cubicBezTo>
                <a:lnTo>
                  <a:pt x="5542156" y="624468"/>
                </a:lnTo>
                <a:cubicBezTo>
                  <a:pt x="5560741" y="598449"/>
                  <a:pt x="5577442" y="570974"/>
                  <a:pt x="5597912" y="546410"/>
                </a:cubicBezTo>
                <a:cubicBezTo>
                  <a:pt x="5614738" y="526218"/>
                  <a:pt x="5635083" y="509239"/>
                  <a:pt x="5653668" y="490654"/>
                </a:cubicBezTo>
                <a:lnTo>
                  <a:pt x="5720576" y="423746"/>
                </a:lnTo>
                <a:cubicBezTo>
                  <a:pt x="5731727" y="412595"/>
                  <a:pt x="5744567" y="402909"/>
                  <a:pt x="5754029" y="390293"/>
                </a:cubicBezTo>
                <a:cubicBezTo>
                  <a:pt x="5765180" y="375425"/>
                  <a:pt x="5775585" y="359966"/>
                  <a:pt x="5787483" y="345688"/>
                </a:cubicBezTo>
                <a:cubicBezTo>
                  <a:pt x="5794214" y="337611"/>
                  <a:pt x="5803127" y="331522"/>
                  <a:pt x="5809785" y="323385"/>
                </a:cubicBezTo>
                <a:cubicBezTo>
                  <a:pt x="5836622" y="290584"/>
                  <a:pt x="5861660" y="256349"/>
                  <a:pt x="5887844" y="223024"/>
                </a:cubicBezTo>
                <a:cubicBezTo>
                  <a:pt x="5902549" y="204309"/>
                  <a:pt x="5932449" y="167268"/>
                  <a:pt x="5932449" y="167268"/>
                </a:cubicBezTo>
                <a:cubicBezTo>
                  <a:pt x="5944227" y="131935"/>
                  <a:pt x="5941198" y="131241"/>
                  <a:pt x="5965902" y="100361"/>
                </a:cubicBezTo>
                <a:cubicBezTo>
                  <a:pt x="5993562" y="65786"/>
                  <a:pt x="5987624" y="90370"/>
                  <a:pt x="6010507" y="44605"/>
                </a:cubicBezTo>
                <a:cubicBezTo>
                  <a:pt x="6036134" y="-6649"/>
                  <a:pt x="6007617" y="25193"/>
                  <a:pt x="6032810" y="0"/>
                </a:cubicBezTo>
              </a:path>
            </a:pathLst>
          </a:custGeom>
          <a:noFill/>
          <a:ln w="34925"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FA6916C7-0878-472B-95BB-FBF1C0FE08B5}"/>
              </a:ext>
            </a:extLst>
          </p:cNvPr>
          <p:cNvSpPr/>
          <p:nvPr/>
        </p:nvSpPr>
        <p:spPr>
          <a:xfrm>
            <a:off x="5374888" y="3111190"/>
            <a:ext cx="5456521" cy="423747"/>
          </a:xfrm>
          <a:custGeom>
            <a:avLst/>
            <a:gdLst>
              <a:gd name="connsiteX0" fmla="*/ 0 w 6278136"/>
              <a:gd name="connsiteY0" fmla="*/ 423747 h 423747"/>
              <a:gd name="connsiteX1" fmla="*/ 334536 w 6278136"/>
              <a:gd name="connsiteY1" fmla="*/ 412595 h 423747"/>
              <a:gd name="connsiteX2" fmla="*/ 423746 w 6278136"/>
              <a:gd name="connsiteY2" fmla="*/ 401444 h 423747"/>
              <a:gd name="connsiteX3" fmla="*/ 557561 w 6278136"/>
              <a:gd name="connsiteY3" fmla="*/ 390293 h 423747"/>
              <a:gd name="connsiteX4" fmla="*/ 602166 w 6278136"/>
              <a:gd name="connsiteY4" fmla="*/ 379142 h 423747"/>
              <a:gd name="connsiteX5" fmla="*/ 635619 w 6278136"/>
              <a:gd name="connsiteY5" fmla="*/ 367990 h 423747"/>
              <a:gd name="connsiteX6" fmla="*/ 713678 w 6278136"/>
              <a:gd name="connsiteY6" fmla="*/ 356839 h 423747"/>
              <a:gd name="connsiteX7" fmla="*/ 1081668 w 6278136"/>
              <a:gd name="connsiteY7" fmla="*/ 323386 h 423747"/>
              <a:gd name="connsiteX8" fmla="*/ 1293541 w 6278136"/>
              <a:gd name="connsiteY8" fmla="*/ 301083 h 423747"/>
              <a:gd name="connsiteX9" fmla="*/ 1505414 w 6278136"/>
              <a:gd name="connsiteY9" fmla="*/ 289932 h 423747"/>
              <a:gd name="connsiteX10" fmla="*/ 1650380 w 6278136"/>
              <a:gd name="connsiteY10" fmla="*/ 267630 h 423747"/>
              <a:gd name="connsiteX11" fmla="*/ 2230244 w 6278136"/>
              <a:gd name="connsiteY11" fmla="*/ 256478 h 423747"/>
              <a:gd name="connsiteX12" fmla="*/ 2564780 w 6278136"/>
              <a:gd name="connsiteY12" fmla="*/ 245327 h 423747"/>
              <a:gd name="connsiteX13" fmla="*/ 2676292 w 6278136"/>
              <a:gd name="connsiteY13" fmla="*/ 223025 h 423747"/>
              <a:gd name="connsiteX14" fmla="*/ 2743200 w 6278136"/>
              <a:gd name="connsiteY14" fmla="*/ 211873 h 423747"/>
              <a:gd name="connsiteX15" fmla="*/ 2888166 w 6278136"/>
              <a:gd name="connsiteY15" fmla="*/ 189571 h 423747"/>
              <a:gd name="connsiteX16" fmla="*/ 2921619 w 6278136"/>
              <a:gd name="connsiteY16" fmla="*/ 178420 h 423747"/>
              <a:gd name="connsiteX17" fmla="*/ 3077736 w 6278136"/>
              <a:gd name="connsiteY17" fmla="*/ 156117 h 423747"/>
              <a:gd name="connsiteX18" fmla="*/ 3122341 w 6278136"/>
              <a:gd name="connsiteY18" fmla="*/ 144966 h 423747"/>
              <a:gd name="connsiteX19" fmla="*/ 3200400 w 6278136"/>
              <a:gd name="connsiteY19" fmla="*/ 133815 h 423747"/>
              <a:gd name="connsiteX20" fmla="*/ 3434575 w 6278136"/>
              <a:gd name="connsiteY20" fmla="*/ 111512 h 423747"/>
              <a:gd name="connsiteX21" fmla="*/ 3601844 w 6278136"/>
              <a:gd name="connsiteY21" fmla="*/ 122664 h 423747"/>
              <a:gd name="connsiteX22" fmla="*/ 3735658 w 6278136"/>
              <a:gd name="connsiteY22" fmla="*/ 133815 h 423747"/>
              <a:gd name="connsiteX23" fmla="*/ 4226312 w 6278136"/>
              <a:gd name="connsiteY23" fmla="*/ 111512 h 423747"/>
              <a:gd name="connsiteX24" fmla="*/ 4728117 w 6278136"/>
              <a:gd name="connsiteY24" fmla="*/ 100361 h 423747"/>
              <a:gd name="connsiteX25" fmla="*/ 5285678 w 6278136"/>
              <a:gd name="connsiteY25" fmla="*/ 78059 h 423747"/>
              <a:gd name="connsiteX26" fmla="*/ 5374888 w 6278136"/>
              <a:gd name="connsiteY26" fmla="*/ 66908 h 423747"/>
              <a:gd name="connsiteX27" fmla="*/ 5664819 w 6278136"/>
              <a:gd name="connsiteY27" fmla="*/ 44605 h 423747"/>
              <a:gd name="connsiteX28" fmla="*/ 5854390 w 6278136"/>
              <a:gd name="connsiteY28" fmla="*/ 22303 h 423747"/>
              <a:gd name="connsiteX29" fmla="*/ 6032810 w 6278136"/>
              <a:gd name="connsiteY29" fmla="*/ 0 h 423747"/>
              <a:gd name="connsiteX30" fmla="*/ 6278136 w 6278136"/>
              <a:gd name="connsiteY30" fmla="*/ 0 h 42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78136" h="423747">
                <a:moveTo>
                  <a:pt x="0" y="423747"/>
                </a:moveTo>
                <a:lnTo>
                  <a:pt x="334536" y="412595"/>
                </a:lnTo>
                <a:cubicBezTo>
                  <a:pt x="364463" y="411020"/>
                  <a:pt x="393927" y="404426"/>
                  <a:pt x="423746" y="401444"/>
                </a:cubicBezTo>
                <a:cubicBezTo>
                  <a:pt x="468283" y="396990"/>
                  <a:pt x="512956" y="394010"/>
                  <a:pt x="557561" y="390293"/>
                </a:cubicBezTo>
                <a:cubicBezTo>
                  <a:pt x="572429" y="386576"/>
                  <a:pt x="587430" y="383352"/>
                  <a:pt x="602166" y="379142"/>
                </a:cubicBezTo>
                <a:cubicBezTo>
                  <a:pt x="613468" y="375913"/>
                  <a:pt x="624093" y="370295"/>
                  <a:pt x="635619" y="367990"/>
                </a:cubicBezTo>
                <a:cubicBezTo>
                  <a:pt x="661392" y="362835"/>
                  <a:pt x="687625" y="360313"/>
                  <a:pt x="713678" y="356839"/>
                </a:cubicBezTo>
                <a:cubicBezTo>
                  <a:pt x="885218" y="333968"/>
                  <a:pt x="804663" y="348569"/>
                  <a:pt x="1081668" y="323386"/>
                </a:cubicBezTo>
                <a:cubicBezTo>
                  <a:pt x="1283073" y="305076"/>
                  <a:pt x="1043139" y="317776"/>
                  <a:pt x="1293541" y="301083"/>
                </a:cubicBezTo>
                <a:cubicBezTo>
                  <a:pt x="1364106" y="296379"/>
                  <a:pt x="1434790" y="293649"/>
                  <a:pt x="1505414" y="289932"/>
                </a:cubicBezTo>
                <a:cubicBezTo>
                  <a:pt x="1563695" y="275362"/>
                  <a:pt x="1576468" y="270053"/>
                  <a:pt x="1650380" y="267630"/>
                </a:cubicBezTo>
                <a:cubicBezTo>
                  <a:pt x="1843600" y="261295"/>
                  <a:pt x="2036978" y="261192"/>
                  <a:pt x="2230244" y="256478"/>
                </a:cubicBezTo>
                <a:lnTo>
                  <a:pt x="2564780" y="245327"/>
                </a:lnTo>
                <a:cubicBezTo>
                  <a:pt x="2601951" y="237893"/>
                  <a:pt x="2638901" y="229257"/>
                  <a:pt x="2676292" y="223025"/>
                </a:cubicBezTo>
                <a:lnTo>
                  <a:pt x="2743200" y="211873"/>
                </a:lnTo>
                <a:cubicBezTo>
                  <a:pt x="2929835" y="183159"/>
                  <a:pt x="2721184" y="217401"/>
                  <a:pt x="2888166" y="189571"/>
                </a:cubicBezTo>
                <a:cubicBezTo>
                  <a:pt x="2899317" y="185854"/>
                  <a:pt x="2910044" y="180463"/>
                  <a:pt x="2921619" y="178420"/>
                </a:cubicBezTo>
                <a:cubicBezTo>
                  <a:pt x="2973386" y="169284"/>
                  <a:pt x="3026738" y="168866"/>
                  <a:pt x="3077736" y="156117"/>
                </a:cubicBezTo>
                <a:cubicBezTo>
                  <a:pt x="3092604" y="152400"/>
                  <a:pt x="3107262" y="147708"/>
                  <a:pt x="3122341" y="144966"/>
                </a:cubicBezTo>
                <a:cubicBezTo>
                  <a:pt x="3148201" y="140264"/>
                  <a:pt x="3174347" y="137289"/>
                  <a:pt x="3200400" y="133815"/>
                </a:cubicBezTo>
                <a:cubicBezTo>
                  <a:pt x="3317415" y="118213"/>
                  <a:pt x="3292536" y="122439"/>
                  <a:pt x="3434575" y="111512"/>
                </a:cubicBezTo>
                <a:lnTo>
                  <a:pt x="3601844" y="122664"/>
                </a:lnTo>
                <a:cubicBezTo>
                  <a:pt x="3646481" y="125971"/>
                  <a:pt x="3690899" y="133815"/>
                  <a:pt x="3735658" y="133815"/>
                </a:cubicBezTo>
                <a:cubicBezTo>
                  <a:pt x="4060424" y="133815"/>
                  <a:pt x="3961427" y="120057"/>
                  <a:pt x="4226312" y="111512"/>
                </a:cubicBezTo>
                <a:cubicBezTo>
                  <a:pt x="4393535" y="106118"/>
                  <a:pt x="4560870" y="104943"/>
                  <a:pt x="4728117" y="100361"/>
                </a:cubicBezTo>
                <a:cubicBezTo>
                  <a:pt x="4940666" y="94538"/>
                  <a:pt x="5078972" y="87455"/>
                  <a:pt x="5285678" y="78059"/>
                </a:cubicBezTo>
                <a:cubicBezTo>
                  <a:pt x="5315415" y="74342"/>
                  <a:pt x="5345036" y="69542"/>
                  <a:pt x="5374888" y="66908"/>
                </a:cubicBezTo>
                <a:cubicBezTo>
                  <a:pt x="5471442" y="58388"/>
                  <a:pt x="5568864" y="58313"/>
                  <a:pt x="5664819" y="44605"/>
                </a:cubicBezTo>
                <a:cubicBezTo>
                  <a:pt x="5834121" y="20420"/>
                  <a:pt x="5639604" y="47086"/>
                  <a:pt x="5854390" y="22303"/>
                </a:cubicBezTo>
                <a:cubicBezTo>
                  <a:pt x="5913931" y="15433"/>
                  <a:pt x="5972874" y="0"/>
                  <a:pt x="6032810" y="0"/>
                </a:cubicBezTo>
                <a:lnTo>
                  <a:pt x="6278136" y="0"/>
                </a:lnTo>
              </a:path>
            </a:pathLst>
          </a:cu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7F7987D-721B-4C76-AE52-5E31E363E540}"/>
              </a:ext>
            </a:extLst>
          </p:cNvPr>
          <p:cNvSpPr txBox="1"/>
          <p:nvPr/>
        </p:nvSpPr>
        <p:spPr>
          <a:xfrm>
            <a:off x="3757961" y="1271720"/>
            <a:ext cx="2274848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0BC3B3D-AE2B-4E91-A591-13C22DD1B99C}"/>
              </a:ext>
            </a:extLst>
          </p:cNvPr>
          <p:cNvSpPr txBox="1"/>
          <p:nvPr/>
        </p:nvSpPr>
        <p:spPr>
          <a:xfrm>
            <a:off x="5790188" y="5908254"/>
            <a:ext cx="1180745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Shortest Path Routing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3C8963E-0FA7-4187-B8ED-185E9A818A61}"/>
              </a:ext>
            </a:extLst>
          </p:cNvPr>
          <p:cNvSpPr txBox="1"/>
          <p:nvPr/>
        </p:nvSpPr>
        <p:spPr>
          <a:xfrm>
            <a:off x="7183870" y="5912868"/>
            <a:ext cx="1059366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Segment Routing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E2071E5-5A0F-40EF-AB5E-EF0B8E65C446}"/>
              </a:ext>
            </a:extLst>
          </p:cNvPr>
          <p:cNvSpPr txBox="1"/>
          <p:nvPr/>
        </p:nvSpPr>
        <p:spPr>
          <a:xfrm>
            <a:off x="8377832" y="5990347"/>
            <a:ext cx="1059366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ECMP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8B4A44B-B6A5-4975-A037-0C0F5E02B61F}"/>
              </a:ext>
            </a:extLst>
          </p:cNvPr>
          <p:cNvSpPr txBox="1"/>
          <p:nvPr/>
        </p:nvSpPr>
        <p:spPr>
          <a:xfrm>
            <a:off x="9648229" y="5960505"/>
            <a:ext cx="1305694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>
                <a:latin typeface="+mn-lt"/>
                <a:cs typeface="+mn-cs"/>
              </a:rPr>
              <a:t>Reconfigurable Networks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D2F48B8-E733-41A9-A90E-CD04B5696C9E}"/>
              </a:ext>
            </a:extLst>
          </p:cNvPr>
          <p:cNvSpPr txBox="1"/>
          <p:nvPr/>
        </p:nvSpPr>
        <p:spPr>
          <a:xfrm>
            <a:off x="9431126" y="1919458"/>
            <a:ext cx="778358" cy="13234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8000" b="1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776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7" grpId="0" animBg="1"/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ED40FD-BCA2-45D5-B015-6FFA034D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C52F3-102D-4A4B-B0B4-68D32870F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C964C-CEEB-45F7-A5C1-8DB7CDC83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7" y="1242902"/>
            <a:ext cx="4614889" cy="33213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D5531-5E96-487A-91CF-5DC3EE1B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488" y="1142541"/>
            <a:ext cx="4614889" cy="3354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324F88-DFFC-428F-8298-8FF511771861}"/>
              </a:ext>
            </a:extLst>
          </p:cNvPr>
          <p:cNvSpPr txBox="1"/>
          <p:nvPr/>
        </p:nvSpPr>
        <p:spPr>
          <a:xfrm>
            <a:off x="2308302" y="5059976"/>
            <a:ext cx="831881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Embodiments with Exact Sensor superior to Baselines</a:t>
            </a:r>
          </a:p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US" sz="2000" b="1" dirty="0">
                <a:latin typeface="+mn-lt"/>
                <a:cs typeface="+mn-cs"/>
                <a:sym typeface="Wingdings" panose="05000000000000000000" pitchFamily="2" charset="2"/>
              </a:rPr>
              <a:t>Increasing horizon increases this effect</a:t>
            </a:r>
            <a:endParaRPr lang="en-US" sz="20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919984-8F50-4DAB-B083-B2A723FAD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385" y="1785011"/>
            <a:ext cx="1384615" cy="990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B34BBF-A85B-4293-97F7-35117F873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44" y="3074515"/>
            <a:ext cx="1384615" cy="9908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8D45BC-8E86-488C-B2C4-23F625118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644" y="1090138"/>
            <a:ext cx="1384615" cy="9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2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D4199B-4A37-4FE5-88E1-0160B3B3C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should a self-driving network strive for?</a:t>
            </a:r>
          </a:p>
          <a:p>
            <a:r>
              <a:rPr lang="en-US" dirty="0"/>
              <a:t>What should a self driving network optimize for?</a:t>
            </a:r>
          </a:p>
          <a:p>
            <a:r>
              <a:rPr lang="en-US" dirty="0">
                <a:sym typeface="Wingdings" panose="05000000000000000000" pitchFamily="2" charset="2"/>
              </a:rPr>
              <a:t> Maximize future options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AC253B-134E-4C75-9437-8AC53B13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of the fittest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644AF-D412-43E7-8890-E07C6E0E2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534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2100C3-D05A-47FF-A6F2-CC50387A0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Empowerment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7264F-2CD0-44C4-AEBD-EF3E1290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“preparedness” be quantified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A81FD-F159-436F-87BF-181E64C40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126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4C92C8-A09F-4433-A573-99766DC7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05C982-2205-411D-901B-F9353713D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Szenario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645DD-2750-428B-A5F2-3EBB80FBF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3779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944B8-1891-4079-896C-6BBF64978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AF1D2-C380-4D8E-A551-E13D72F2C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E68E8-1C8B-4F12-9E65-E77029A4F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707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DF9DA6-8030-4C04-83D2-41126E94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Case Study: Reconfigurable Topologies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63E0A-095C-4191-9AF9-676666405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411511-B3BD-4AE5-9447-3181929DF281}"/>
              </a:ext>
            </a:extLst>
          </p:cNvPr>
          <p:cNvSpPr txBox="1"/>
          <p:nvPr/>
        </p:nvSpPr>
        <p:spPr>
          <a:xfrm>
            <a:off x="995886" y="1178882"/>
            <a:ext cx="9857239" cy="12279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node can connect to any other node</a:t>
            </a:r>
          </a:p>
          <a:p>
            <a:pPr marL="171450" indent="-1714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Limited number of reconfigurable edges per node (degree limit)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EFBB52-2026-453E-984B-42EBBB02B769}"/>
              </a:ext>
            </a:extLst>
          </p:cNvPr>
          <p:cNvGrpSpPr/>
          <p:nvPr/>
        </p:nvGrpSpPr>
        <p:grpSpPr>
          <a:xfrm>
            <a:off x="995886" y="2836806"/>
            <a:ext cx="4308721" cy="2724885"/>
            <a:chOff x="995886" y="2836806"/>
            <a:chExt cx="4308721" cy="272488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C1839F-C865-4B01-8AC9-0273F0A6532F}"/>
                </a:ext>
              </a:extLst>
            </p:cNvPr>
            <p:cNvGrpSpPr/>
            <p:nvPr/>
          </p:nvGrpSpPr>
          <p:grpSpPr>
            <a:xfrm>
              <a:off x="995886" y="3393393"/>
              <a:ext cx="2054703" cy="1736387"/>
              <a:chOff x="869794" y="1472750"/>
              <a:chExt cx="2054703" cy="173638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DE8C1F65-345B-4771-8C5B-74C27008658B}"/>
                  </a:ext>
                </a:extLst>
              </p:cNvPr>
              <p:cNvSpPr/>
              <p:nvPr/>
            </p:nvSpPr>
            <p:spPr>
              <a:xfrm>
                <a:off x="869794" y="1472750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5BC0709-A74A-4093-9CBA-40DA497E95E3}"/>
                  </a:ext>
                </a:extLst>
              </p:cNvPr>
              <p:cNvSpPr/>
              <p:nvPr/>
            </p:nvSpPr>
            <p:spPr>
              <a:xfrm>
                <a:off x="869794" y="2849137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74E8F8C-C87E-4E72-A921-33792A0A0FE3}"/>
                  </a:ext>
                </a:extLst>
              </p:cNvPr>
              <p:cNvSpPr/>
              <p:nvPr/>
            </p:nvSpPr>
            <p:spPr>
              <a:xfrm>
                <a:off x="2564497" y="1472750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4A9265-32FD-4025-A25C-DF7116850C03}"/>
                  </a:ext>
                </a:extLst>
              </p:cNvPr>
              <p:cNvSpPr/>
              <p:nvPr/>
            </p:nvSpPr>
            <p:spPr>
              <a:xfrm>
                <a:off x="2559294" y="2846255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06E128E-2788-4CBB-9CCA-5888699F5036}"/>
                  </a:ext>
                </a:extLst>
              </p:cNvPr>
              <p:cNvCxnSpPr>
                <a:stCxn id="5" idx="4"/>
                <a:endCxn id="6" idx="0"/>
              </p:cNvCxnSpPr>
              <p:nvPr/>
            </p:nvCxnSpPr>
            <p:spPr>
              <a:xfrm>
                <a:off x="1049794" y="1832750"/>
                <a:ext cx="0" cy="101638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DAAA43D-A702-4529-8CB9-DB56989829A5}"/>
                  </a:ext>
                </a:extLst>
              </p:cNvPr>
              <p:cNvCxnSpPr>
                <a:stCxn id="5" idx="6"/>
                <a:endCxn id="7" idx="2"/>
              </p:cNvCxnSpPr>
              <p:nvPr/>
            </p:nvCxnSpPr>
            <p:spPr>
              <a:xfrm>
                <a:off x="1229794" y="1652750"/>
                <a:ext cx="1334703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7E69652-AC4B-46B7-8994-FC7751E9B6DA}"/>
                  </a:ext>
                </a:extLst>
              </p:cNvPr>
              <p:cNvCxnSpPr>
                <a:stCxn id="7" idx="4"/>
                <a:endCxn id="8" idx="0"/>
              </p:cNvCxnSpPr>
              <p:nvPr/>
            </p:nvCxnSpPr>
            <p:spPr>
              <a:xfrm flipH="1">
                <a:off x="2739294" y="1832750"/>
                <a:ext cx="5203" cy="101350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6E3A5FB-DFCD-4D21-B101-94A849B12245}"/>
                  </a:ext>
                </a:extLst>
              </p:cNvPr>
              <p:cNvCxnSpPr>
                <a:cxnSpLocks/>
                <a:stCxn id="6" idx="6"/>
                <a:endCxn id="8" idx="2"/>
              </p:cNvCxnSpPr>
              <p:nvPr/>
            </p:nvCxnSpPr>
            <p:spPr>
              <a:xfrm flipV="1">
                <a:off x="1229794" y="3026255"/>
                <a:ext cx="1329500" cy="28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C759E21-9F82-410B-BFD4-D975B3156C9B}"/>
                </a:ext>
              </a:extLst>
            </p:cNvPr>
            <p:cNvCxnSpPr/>
            <p:nvPr/>
          </p:nvCxnSpPr>
          <p:spPr>
            <a:xfrm flipH="1">
              <a:off x="3052529" y="3033135"/>
              <a:ext cx="667352" cy="360258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34E13BB-D9AF-49D9-A4C3-A746CB907050}"/>
                </a:ext>
              </a:extLst>
            </p:cNvPr>
            <p:cNvSpPr txBox="1"/>
            <p:nvPr/>
          </p:nvSpPr>
          <p:spPr>
            <a:xfrm>
              <a:off x="3747441" y="2836806"/>
              <a:ext cx="1557166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sz="1600" b="0" i="0" u="none" strike="noStrike" kern="1200" baseline="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Degree-Limit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CF7140-9793-434C-B66A-1DED9E1D11D7}"/>
                </a:ext>
              </a:extLst>
            </p:cNvPr>
            <p:cNvSpPr txBox="1"/>
            <p:nvPr/>
          </p:nvSpPr>
          <p:spPr>
            <a:xfrm>
              <a:off x="1175886" y="5192359"/>
              <a:ext cx="1689500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Ring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97861D0-EC0A-4889-9362-C0F440BA7E1E}"/>
              </a:ext>
            </a:extLst>
          </p:cNvPr>
          <p:cNvGrpSpPr/>
          <p:nvPr/>
        </p:nvGrpSpPr>
        <p:grpSpPr>
          <a:xfrm>
            <a:off x="4855399" y="3265621"/>
            <a:ext cx="2143911" cy="2223930"/>
            <a:chOff x="4855399" y="3265621"/>
            <a:chExt cx="2143911" cy="222393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A01E14F-68B1-4D6F-A599-12ECFEC3CBC3}"/>
                </a:ext>
              </a:extLst>
            </p:cNvPr>
            <p:cNvGrpSpPr/>
            <p:nvPr/>
          </p:nvGrpSpPr>
          <p:grpSpPr>
            <a:xfrm>
              <a:off x="4855399" y="3265621"/>
              <a:ext cx="2143911" cy="1836746"/>
              <a:chOff x="780586" y="1372391"/>
              <a:chExt cx="2143911" cy="183674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B2886F8-F93D-400C-86E4-A2FCCA398A96}"/>
                  </a:ext>
                </a:extLst>
              </p:cNvPr>
              <p:cNvSpPr/>
              <p:nvPr/>
            </p:nvSpPr>
            <p:spPr>
              <a:xfrm>
                <a:off x="780586" y="1372391"/>
                <a:ext cx="540000" cy="54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AFE2993-9975-437C-BD1E-7183B8AD2F3A}"/>
                  </a:ext>
                </a:extLst>
              </p:cNvPr>
              <p:cNvSpPr/>
              <p:nvPr/>
            </p:nvSpPr>
            <p:spPr>
              <a:xfrm>
                <a:off x="869794" y="2849137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D1F9118-7D12-4559-85F7-C2C596EAF12D}"/>
                  </a:ext>
                </a:extLst>
              </p:cNvPr>
              <p:cNvSpPr/>
              <p:nvPr/>
            </p:nvSpPr>
            <p:spPr>
              <a:xfrm>
                <a:off x="2564497" y="1472750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A0309A0-ED99-4E47-80D3-5DC2F6F5CA40}"/>
                  </a:ext>
                </a:extLst>
              </p:cNvPr>
              <p:cNvSpPr/>
              <p:nvPr/>
            </p:nvSpPr>
            <p:spPr>
              <a:xfrm>
                <a:off x="2559294" y="2846255"/>
                <a:ext cx="360000" cy="36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EC0BB51-1212-43E1-8057-704F33027E02}"/>
                  </a:ext>
                </a:extLst>
              </p:cNvPr>
              <p:cNvCxnSpPr>
                <a:cxnSpLocks/>
                <a:stCxn id="20" idx="6"/>
                <a:endCxn id="22" idx="2"/>
              </p:cNvCxnSpPr>
              <p:nvPr/>
            </p:nvCxnSpPr>
            <p:spPr>
              <a:xfrm>
                <a:off x="1320586" y="1642391"/>
                <a:ext cx="1243911" cy="1035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5E9324E-0597-40BC-A49D-9EA85E2D3B8B}"/>
                  </a:ext>
                </a:extLst>
              </p:cNvPr>
              <p:cNvCxnSpPr>
                <a:cxnSpLocks/>
                <a:stCxn id="21" idx="6"/>
                <a:endCxn id="23" idx="2"/>
              </p:cNvCxnSpPr>
              <p:nvPr/>
            </p:nvCxnSpPr>
            <p:spPr>
              <a:xfrm flipV="1">
                <a:off x="1229794" y="3026255"/>
                <a:ext cx="1329500" cy="288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53C43D0B-04F4-4838-8EE7-9A5DB371E58B}"/>
                  </a:ext>
                </a:extLst>
              </p:cNvPr>
              <p:cNvCxnSpPr>
                <a:cxnSpLocks/>
                <a:stCxn id="21" idx="0"/>
                <a:endCxn id="20" idx="4"/>
              </p:cNvCxnSpPr>
              <p:nvPr/>
            </p:nvCxnSpPr>
            <p:spPr>
              <a:xfrm flipV="1">
                <a:off x="1049794" y="1912391"/>
                <a:ext cx="792" cy="9367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FD5FE9-CBE5-4714-8F22-407AD112654F}"/>
                </a:ext>
              </a:extLst>
            </p:cNvPr>
            <p:cNvSpPr txBox="1"/>
            <p:nvPr/>
          </p:nvSpPr>
          <p:spPr>
            <a:xfrm>
              <a:off x="5079755" y="5120219"/>
              <a:ext cx="1689500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b="0" i="0" u="none" strike="noStrike" kern="1200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One to many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2DE7D1-E39B-4020-AA9D-43A0F33F0CEE}"/>
              </a:ext>
            </a:extLst>
          </p:cNvPr>
          <p:cNvGrpSpPr/>
          <p:nvPr/>
        </p:nvGrpSpPr>
        <p:grpSpPr>
          <a:xfrm>
            <a:off x="8781411" y="3393393"/>
            <a:ext cx="2054703" cy="2168298"/>
            <a:chOff x="8781411" y="3393393"/>
            <a:chExt cx="2054703" cy="21682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863A807-64CC-4BC4-9AE8-CEFC320E79D7}"/>
                </a:ext>
              </a:extLst>
            </p:cNvPr>
            <p:cNvGrpSpPr/>
            <p:nvPr/>
          </p:nvGrpSpPr>
          <p:grpSpPr>
            <a:xfrm>
              <a:off x="8781411" y="3393393"/>
              <a:ext cx="2054703" cy="2168298"/>
              <a:chOff x="8781411" y="3393393"/>
              <a:chExt cx="2054703" cy="2168298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F3D53B9-4072-4ACB-9EAD-F640018524E8}"/>
                  </a:ext>
                </a:extLst>
              </p:cNvPr>
              <p:cNvGrpSpPr/>
              <p:nvPr/>
            </p:nvGrpSpPr>
            <p:grpSpPr>
              <a:xfrm>
                <a:off x="8781411" y="3393393"/>
                <a:ext cx="2054703" cy="1736387"/>
                <a:chOff x="869794" y="1472750"/>
                <a:chExt cx="2054703" cy="1736387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4E240381-1DA2-4645-BBC9-A56E2D9539E1}"/>
                    </a:ext>
                  </a:extLst>
                </p:cNvPr>
                <p:cNvSpPr/>
                <p:nvPr/>
              </p:nvSpPr>
              <p:spPr>
                <a:xfrm>
                  <a:off x="869794" y="1472750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208CA86-DE90-4833-8D02-347CB7F28AF3}"/>
                    </a:ext>
                  </a:extLst>
                </p:cNvPr>
                <p:cNvSpPr/>
                <p:nvPr/>
              </p:nvSpPr>
              <p:spPr>
                <a:xfrm>
                  <a:off x="869794" y="2849137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2D55228-6391-4CA2-B282-24D57CF61FD8}"/>
                    </a:ext>
                  </a:extLst>
                </p:cNvPr>
                <p:cNvSpPr/>
                <p:nvPr/>
              </p:nvSpPr>
              <p:spPr>
                <a:xfrm>
                  <a:off x="2564497" y="1472750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00284958-9FD1-4FA4-8F6C-96EC3CF9D229}"/>
                    </a:ext>
                  </a:extLst>
                </p:cNvPr>
                <p:cNvSpPr/>
                <p:nvPr/>
              </p:nvSpPr>
              <p:spPr>
                <a:xfrm>
                  <a:off x="2559294" y="2846255"/>
                  <a:ext cx="360000" cy="36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6432C44-CC24-4668-B179-AD210A08F169}"/>
                    </a:ext>
                  </a:extLst>
                </p:cNvPr>
                <p:cNvCxnSpPr>
                  <a:cxnSpLocks/>
                  <a:stCxn id="31" idx="5"/>
                  <a:endCxn id="32" idx="7"/>
                </p:cNvCxnSpPr>
                <p:nvPr/>
              </p:nvCxnSpPr>
              <p:spPr>
                <a:xfrm>
                  <a:off x="1177073" y="1780029"/>
                  <a:ext cx="0" cy="112182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D34D8FA2-CF4F-414C-8FC4-E98938E23781}"/>
                    </a:ext>
                  </a:extLst>
                </p:cNvPr>
                <p:cNvCxnSpPr>
                  <a:cxnSpLocks/>
                  <a:stCxn id="33" idx="3"/>
                  <a:endCxn id="34" idx="1"/>
                </p:cNvCxnSpPr>
                <p:nvPr/>
              </p:nvCxnSpPr>
              <p:spPr>
                <a:xfrm flipH="1">
                  <a:off x="2612015" y="1780029"/>
                  <a:ext cx="5203" cy="111894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37EA9AC-86E8-4E99-9F4A-96F72F692BEE}"/>
                  </a:ext>
                </a:extLst>
              </p:cNvPr>
              <p:cNvSpPr txBox="1"/>
              <p:nvPr/>
            </p:nvSpPr>
            <p:spPr>
              <a:xfrm>
                <a:off x="8983624" y="5192359"/>
                <a:ext cx="1689500" cy="3693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b="0" i="0" u="none" strike="noStrike" kern="1200" baseline="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Bulk transfer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18043D7-DC4C-46C7-A69A-DFC2DD5271AF}"/>
                </a:ext>
              </a:extLst>
            </p:cNvPr>
            <p:cNvCxnSpPr>
              <a:cxnSpLocks/>
              <a:stCxn id="33" idx="5"/>
              <a:endCxn id="34" idx="7"/>
            </p:cNvCxnSpPr>
            <p:nvPr/>
          </p:nvCxnSpPr>
          <p:spPr>
            <a:xfrm flipH="1">
              <a:off x="10778190" y="3700672"/>
              <a:ext cx="5203" cy="111894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8278673-0EE9-418C-B7B5-09DFDC59B467}"/>
                </a:ext>
              </a:extLst>
            </p:cNvPr>
            <p:cNvCxnSpPr>
              <a:cxnSpLocks/>
              <a:stCxn id="31" idx="3"/>
              <a:endCxn id="32" idx="1"/>
            </p:cNvCxnSpPr>
            <p:nvPr/>
          </p:nvCxnSpPr>
          <p:spPr>
            <a:xfrm>
              <a:off x="8834132" y="3700672"/>
              <a:ext cx="0" cy="112182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894DB8F-2C37-4BDD-A231-F67F8C2F4EB5}"/>
              </a:ext>
            </a:extLst>
          </p:cNvPr>
          <p:cNvSpPr/>
          <p:nvPr/>
        </p:nvSpPr>
        <p:spPr>
          <a:xfrm>
            <a:off x="478368" y="5934839"/>
            <a:ext cx="12435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Ghobadi</a:t>
            </a:r>
            <a:r>
              <a:rPr lang="en-US" sz="1200" dirty="0"/>
              <a:t> et al., “</a:t>
            </a:r>
            <a:r>
              <a:rPr lang="en-US" sz="1200" dirty="0" err="1"/>
              <a:t>ProjecToR</a:t>
            </a:r>
            <a:r>
              <a:rPr lang="en-US" sz="1200" dirty="0"/>
              <a:t>: Agile Reconfigurable Data Center Interconnect,” in Proceedings of the 2016 ACM SIGCOMM Conference, New York, NY, USA</a:t>
            </a:r>
          </a:p>
          <a:p>
            <a:r>
              <a:rPr lang="en-US" sz="1200" dirty="0"/>
              <a:t>X. </a:t>
            </a:r>
            <a:r>
              <a:rPr lang="en-US" sz="1200" dirty="0" err="1"/>
              <a:t>Jin</a:t>
            </a:r>
            <a:r>
              <a:rPr lang="en-US" sz="1200" dirty="0"/>
              <a:t> et al., “Optimizing Bulk Transfers with Software-Defined Optical WAN,” in Proceedings of the 2016 ACM SIGCOMM Conference, New York, NY, USA</a:t>
            </a:r>
          </a:p>
        </p:txBody>
      </p:sp>
    </p:spTree>
    <p:extLst>
      <p:ext uri="{BB962C8B-B14F-4D97-AF65-F5344CB8AC3E}">
        <p14:creationId xmlns:p14="http://schemas.microsoft.com/office/powerpoint/2010/main" val="366245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AE3CB-BAF7-4CFB-99F5-E13A9B52C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Expectation to a Self-Driving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6CF4F-F275-41C7-8929-90C95FB60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61BCA7B-DCCC-41B8-9F41-39933D935C5A}"/>
              </a:ext>
            </a:extLst>
          </p:cNvPr>
          <p:cNvGrpSpPr/>
          <p:nvPr/>
        </p:nvGrpSpPr>
        <p:grpSpPr>
          <a:xfrm>
            <a:off x="11167754" y="1368487"/>
            <a:ext cx="720000" cy="720000"/>
            <a:chOff x="5943601" y="1396063"/>
            <a:chExt cx="945368" cy="9982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D5F161C-7A7E-44F6-9145-7F3D92664683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6C024D-7AA3-4EEB-97C5-437006EA52C0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93E9B9E-65EC-45F6-9492-D5BBB2A28D52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6231D1-1B48-4AFA-B655-14DE2FBCA46A}"/>
                </a:ext>
              </a:extLst>
            </p:cNvPr>
            <p:cNvCxnSpPr>
              <a:stCxn id="12" idx="4"/>
              <a:endCxn id="13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7331CE-7FBC-436E-A13F-AF9D5491A3E4}"/>
                </a:ext>
              </a:extLst>
            </p:cNvPr>
            <p:cNvCxnSpPr>
              <a:cxnSpLocks/>
              <a:stCxn id="13" idx="6"/>
              <a:endCxn id="15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DCE87DD-B63C-4909-BE99-872A0F9054A6}"/>
                </a:ext>
              </a:extLst>
            </p:cNvPr>
            <p:cNvCxnSpPr>
              <a:stCxn id="12" idx="6"/>
              <a:endCxn id="15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69BF10-A59A-4AB0-9543-53E2B2A81088}"/>
              </a:ext>
            </a:extLst>
          </p:cNvPr>
          <p:cNvGrpSpPr/>
          <p:nvPr/>
        </p:nvGrpSpPr>
        <p:grpSpPr>
          <a:xfrm>
            <a:off x="7821752" y="1368487"/>
            <a:ext cx="720000" cy="720000"/>
            <a:chOff x="5943601" y="1396063"/>
            <a:chExt cx="945368" cy="99827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E4615A-65F4-450D-9BA1-C2E6BAA985A3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246905-EDDE-4187-AF82-4B20CA586F9B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566EC3F-CDE2-46E3-B105-03812454DCEB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B5EB21-6233-4678-B2A0-8F77B0FE959C}"/>
                </a:ext>
              </a:extLst>
            </p:cNvPr>
            <p:cNvCxnSpPr>
              <a:stCxn id="31" idx="4"/>
              <a:endCxn id="32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487C91B-1238-4DA5-BE38-06C51A741635}"/>
                </a:ext>
              </a:extLst>
            </p:cNvPr>
            <p:cNvCxnSpPr>
              <a:cxnSpLocks/>
              <a:stCxn id="32" idx="6"/>
              <a:endCxn id="33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A6AE87-0C59-478E-B042-DC6C479DB441}"/>
              </a:ext>
            </a:extLst>
          </p:cNvPr>
          <p:cNvGrpSpPr/>
          <p:nvPr/>
        </p:nvGrpSpPr>
        <p:grpSpPr>
          <a:xfrm>
            <a:off x="10052422" y="1368487"/>
            <a:ext cx="720000" cy="720000"/>
            <a:chOff x="5943601" y="1396063"/>
            <a:chExt cx="945368" cy="998274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DA77DBD-3AF7-4E28-ACDA-33C69CF2AEEA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768249B-1FDD-4779-B12B-A35248ADF795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E108FAB-1719-4D43-AE6F-B4828F4126A1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EFC49F5-71DF-4090-B43D-55C4748BF0F9}"/>
                </a:ext>
              </a:extLst>
            </p:cNvPr>
            <p:cNvCxnSpPr>
              <a:cxnSpLocks/>
              <a:stCxn id="39" idx="6"/>
              <a:endCxn id="40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D31AE83-2256-4736-A327-3656CB89AB46}"/>
                </a:ext>
              </a:extLst>
            </p:cNvPr>
            <p:cNvCxnSpPr>
              <a:stCxn id="38" idx="6"/>
              <a:endCxn id="40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6F2F204-FE73-452D-9FCA-A44B067A522E}"/>
              </a:ext>
            </a:extLst>
          </p:cNvPr>
          <p:cNvGrpSpPr/>
          <p:nvPr/>
        </p:nvGrpSpPr>
        <p:grpSpPr>
          <a:xfrm>
            <a:off x="8937087" y="1368487"/>
            <a:ext cx="720000" cy="720000"/>
            <a:chOff x="5943601" y="1396063"/>
            <a:chExt cx="945368" cy="99827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06138FD-29C8-46A3-BBAD-2B662FFA2D41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00AEEC7-16BA-452F-9FEB-D9DFD1F76B08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4F4B89-55B5-4FBB-AED5-2C3E739A34D8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7D50C1C-3929-417A-A022-F2A18BCBA53C}"/>
                </a:ext>
              </a:extLst>
            </p:cNvPr>
            <p:cNvCxnSpPr>
              <a:stCxn id="45" idx="4"/>
              <a:endCxn id="46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9BE7922-7EA2-4323-89B1-94F0ACE6C697}"/>
                </a:ext>
              </a:extLst>
            </p:cNvPr>
            <p:cNvCxnSpPr>
              <a:stCxn id="45" idx="6"/>
              <a:endCxn id="47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43ADF09-2ABF-4B12-AAA3-F3820193E85C}"/>
              </a:ext>
            </a:extLst>
          </p:cNvPr>
          <p:cNvGrpSpPr/>
          <p:nvPr/>
        </p:nvGrpSpPr>
        <p:grpSpPr>
          <a:xfrm>
            <a:off x="6706417" y="1368487"/>
            <a:ext cx="720000" cy="720000"/>
            <a:chOff x="5943601" y="1396063"/>
            <a:chExt cx="945368" cy="99827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5668280-53E1-4B9C-80BF-BE7A01722414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C428631-89A2-4D9F-807D-4B41DE919C1A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2E3E686-CFF9-4302-8F0D-D2E3420E1C23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3CD7AD7-6E7E-4FD9-8BA6-1016235183EF}"/>
                </a:ext>
              </a:extLst>
            </p:cNvPr>
            <p:cNvCxnSpPr>
              <a:stCxn id="52" idx="4"/>
              <a:endCxn id="53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CA3BF4-CDBC-433C-A153-9FC1C6609EC6}"/>
              </a:ext>
            </a:extLst>
          </p:cNvPr>
          <p:cNvGrpSpPr/>
          <p:nvPr/>
        </p:nvGrpSpPr>
        <p:grpSpPr>
          <a:xfrm>
            <a:off x="5591082" y="1368487"/>
            <a:ext cx="720000" cy="720000"/>
            <a:chOff x="5943601" y="1396063"/>
            <a:chExt cx="945368" cy="99827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341E73E-4834-4BC4-8F8A-632575F5B693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A35514-13F6-4D95-8538-60731D6B81ED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0B18A41-75B8-4BF6-A4FE-0FCD09071E73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FBEBD06-00F2-462E-84E6-CC9299F2C50E}"/>
                </a:ext>
              </a:extLst>
            </p:cNvPr>
            <p:cNvCxnSpPr>
              <a:stCxn id="59" idx="6"/>
              <a:endCxn id="61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2BE1527-E150-4B31-BEA5-17F314F497D5}"/>
              </a:ext>
            </a:extLst>
          </p:cNvPr>
          <p:cNvGrpSpPr/>
          <p:nvPr/>
        </p:nvGrpSpPr>
        <p:grpSpPr>
          <a:xfrm>
            <a:off x="4475747" y="1368487"/>
            <a:ext cx="720000" cy="720000"/>
            <a:chOff x="5943601" y="1396063"/>
            <a:chExt cx="945368" cy="99827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62654EC-14A9-459C-96DB-B7D004616D7A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CFAC314-71ED-4D8D-9D6F-450D22033EC9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8CA80B0-4EFF-4B61-B337-7EF81F0595E6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E8F2F3A-5D3C-4169-AA42-94C302FD46C4}"/>
                </a:ext>
              </a:extLst>
            </p:cNvPr>
            <p:cNvCxnSpPr>
              <a:cxnSpLocks/>
              <a:stCxn id="67" idx="6"/>
              <a:endCxn id="68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B0757EB-D4A9-430A-9DD6-074C5FAC5247}"/>
              </a:ext>
            </a:extLst>
          </p:cNvPr>
          <p:cNvGrpSpPr/>
          <p:nvPr/>
        </p:nvGrpSpPr>
        <p:grpSpPr>
          <a:xfrm>
            <a:off x="3360412" y="1368487"/>
            <a:ext cx="720000" cy="720000"/>
            <a:chOff x="5943601" y="1396063"/>
            <a:chExt cx="945368" cy="998274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38FA9E7-D991-4EEB-8CF8-3B4EE1DDB17F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7448574-8BD4-4A05-A7D0-9878D805475D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9B33E9EB-5585-4827-B05F-153F8FD2085D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B880A9B6-B818-487E-867B-1001F69287ED}"/>
              </a:ext>
            </a:extLst>
          </p:cNvPr>
          <p:cNvSpPr txBox="1"/>
          <p:nvPr/>
        </p:nvSpPr>
        <p:spPr>
          <a:xfrm>
            <a:off x="3051340" y="5229485"/>
            <a:ext cx="7068350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40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Use headroom intelligently!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A7A3A12-16AF-4FEE-B1DE-E3EDAB92254B}"/>
              </a:ext>
            </a:extLst>
          </p:cNvPr>
          <p:cNvSpPr txBox="1"/>
          <p:nvPr/>
        </p:nvSpPr>
        <p:spPr>
          <a:xfrm>
            <a:off x="503183" y="1528432"/>
            <a:ext cx="3075412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dirty="0">
                <a:latin typeface="+mn-lt"/>
                <a:cs typeface="+mn-cs"/>
              </a:rPr>
              <a:t>Configuration Space:</a:t>
            </a:r>
            <a:endParaRPr lang="en-US" sz="20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06FA27A-7EF9-4FE7-91C2-83E3C2A135A0}"/>
              </a:ext>
            </a:extLst>
          </p:cNvPr>
          <p:cNvSpPr txBox="1"/>
          <p:nvPr/>
        </p:nvSpPr>
        <p:spPr>
          <a:xfrm>
            <a:off x="3325561" y="2005429"/>
            <a:ext cx="218183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177D13D-BFCD-47B4-AEAB-21F5DF2F7FCC}"/>
              </a:ext>
            </a:extLst>
          </p:cNvPr>
          <p:cNvSpPr txBox="1"/>
          <p:nvPr/>
        </p:nvSpPr>
        <p:spPr>
          <a:xfrm>
            <a:off x="3844368" y="1372559"/>
            <a:ext cx="218183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2B3C633-566C-4127-A769-C34440889335}"/>
              </a:ext>
            </a:extLst>
          </p:cNvPr>
          <p:cNvSpPr txBox="1"/>
          <p:nvPr/>
        </p:nvSpPr>
        <p:spPr>
          <a:xfrm>
            <a:off x="3322491" y="1069244"/>
            <a:ext cx="218183" cy="3385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AAE3BB3-3B78-4E2F-8741-35410DA60080}"/>
              </a:ext>
            </a:extLst>
          </p:cNvPr>
          <p:cNvSpPr txBox="1"/>
          <p:nvPr/>
        </p:nvSpPr>
        <p:spPr>
          <a:xfrm>
            <a:off x="499661" y="3488214"/>
            <a:ext cx="3075412" cy="40011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dirty="0">
                <a:latin typeface="+mn-lt"/>
                <a:cs typeface="+mn-cs"/>
              </a:rPr>
              <a:t>Request: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+mn-cs"/>
              </a:rPr>
              <a:t>a - b</a:t>
            </a:r>
            <a:endParaRPr lang="en-US" sz="2000" b="0" i="0" u="none" strike="noStrike" kern="1200" baseline="0" dirty="0">
              <a:solidFill>
                <a:schemeClr val="accent2"/>
              </a:solidFill>
              <a:latin typeface="+mn-lt"/>
              <a:cs typeface="+mn-cs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8B6C7267-91C8-4EBA-9DAC-B92CD52FB725}"/>
              </a:ext>
            </a:extLst>
          </p:cNvPr>
          <p:cNvGrpSpPr/>
          <p:nvPr/>
        </p:nvGrpSpPr>
        <p:grpSpPr>
          <a:xfrm>
            <a:off x="4464089" y="3328269"/>
            <a:ext cx="720000" cy="720000"/>
            <a:chOff x="5943601" y="1396063"/>
            <a:chExt cx="945368" cy="998274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0E039038-F0B9-4E4B-B56D-5968BD3910F8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1CACA6A-336F-4CCE-A22C-11B23D6AD967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FADD4635-A416-46A1-9B2D-D7123DB634D7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186F212B-0C83-4311-BBF4-157210D0D07C}"/>
                </a:ext>
              </a:extLst>
            </p:cNvPr>
            <p:cNvCxnSpPr>
              <a:cxnSpLocks/>
              <a:stCxn id="134" idx="6"/>
              <a:endCxn id="135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4729D33-C535-403F-B86D-5AD5CBB9603C}"/>
              </a:ext>
            </a:extLst>
          </p:cNvPr>
          <p:cNvCxnSpPr>
            <a:cxnSpLocks/>
          </p:cNvCxnSpPr>
          <p:nvPr/>
        </p:nvCxnSpPr>
        <p:spPr>
          <a:xfrm>
            <a:off x="5942204" y="3523005"/>
            <a:ext cx="409723" cy="427896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3F0E5E75-2ED0-4021-98FC-C88F256311DB}"/>
              </a:ext>
            </a:extLst>
          </p:cNvPr>
          <p:cNvCxnSpPr>
            <a:cxnSpLocks/>
          </p:cNvCxnSpPr>
          <p:nvPr/>
        </p:nvCxnSpPr>
        <p:spPr>
          <a:xfrm>
            <a:off x="6351927" y="3488214"/>
            <a:ext cx="434389" cy="462687"/>
          </a:xfrm>
          <a:prstGeom prst="line">
            <a:avLst/>
          </a:prstGeom>
          <a:ln w="412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C4342161-869C-4078-B0CD-EAEB59ABFA72}"/>
              </a:ext>
            </a:extLst>
          </p:cNvPr>
          <p:cNvSpPr txBox="1"/>
          <p:nvPr/>
        </p:nvSpPr>
        <p:spPr>
          <a:xfrm>
            <a:off x="5863767" y="4041062"/>
            <a:ext cx="134226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b="0" i="0" u="none" strike="noStrike" kern="1200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Headroom</a:t>
            </a:r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4B1145B9-C4CC-46E7-9885-0B4846CA61DB}"/>
              </a:ext>
            </a:extLst>
          </p:cNvPr>
          <p:cNvGrpSpPr/>
          <p:nvPr/>
        </p:nvGrpSpPr>
        <p:grpSpPr>
          <a:xfrm>
            <a:off x="7808601" y="3346573"/>
            <a:ext cx="720000" cy="720000"/>
            <a:chOff x="5943601" y="1396063"/>
            <a:chExt cx="945368" cy="998274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E797D8B-6AFB-4707-848C-0A5B2AB75E47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FD586377-26B6-4F9D-B3F0-977D2715E148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6554A31F-ED00-45E1-8A10-57A24CB53595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D64F6E3F-B3F1-4611-8059-527FFD40EEEB}"/>
                </a:ext>
              </a:extLst>
            </p:cNvPr>
            <p:cNvCxnSpPr>
              <a:stCxn id="162" idx="4"/>
              <a:endCxn id="163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E027056E-2388-4C9E-A0AD-70B335F763FB}"/>
                </a:ext>
              </a:extLst>
            </p:cNvPr>
            <p:cNvCxnSpPr>
              <a:cxnSpLocks/>
              <a:stCxn id="163" idx="6"/>
              <a:endCxn id="164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8B0AE5A-1B29-4906-9F70-88710D6976F9}"/>
              </a:ext>
            </a:extLst>
          </p:cNvPr>
          <p:cNvGrpSpPr/>
          <p:nvPr/>
        </p:nvGrpSpPr>
        <p:grpSpPr>
          <a:xfrm>
            <a:off x="10016873" y="3346791"/>
            <a:ext cx="720000" cy="720000"/>
            <a:chOff x="5943601" y="1396063"/>
            <a:chExt cx="945368" cy="998274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D231BB1-8315-4F2A-91C4-C351EF6FED0B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B408494-B9A1-4DB5-88E5-219EC091308B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9A555560-C4DC-44A6-A73C-96852248B217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0D60038F-3755-49B4-A3FB-E6FF1DAFEFBD}"/>
                </a:ext>
              </a:extLst>
            </p:cNvPr>
            <p:cNvCxnSpPr>
              <a:cxnSpLocks/>
              <a:stCxn id="169" idx="6"/>
              <a:endCxn id="170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9A6EF376-7C15-42A5-8E3B-700F3E56E781}"/>
                </a:ext>
              </a:extLst>
            </p:cNvPr>
            <p:cNvCxnSpPr>
              <a:stCxn id="168" idx="6"/>
              <a:endCxn id="170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7F28F57-7B85-44BE-BB42-44DFA076A3DB}"/>
              </a:ext>
            </a:extLst>
          </p:cNvPr>
          <p:cNvGrpSpPr/>
          <p:nvPr/>
        </p:nvGrpSpPr>
        <p:grpSpPr>
          <a:xfrm>
            <a:off x="11142997" y="3359557"/>
            <a:ext cx="720000" cy="720000"/>
            <a:chOff x="5943601" y="1396063"/>
            <a:chExt cx="945368" cy="998274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6430CA6-26E5-406A-8690-A566A1866B59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3A50D84-EC90-4544-AC0D-3D796E3C8BB1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D5F1588-CE1B-4706-A4C7-E8FED2629473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4EED9AF0-EAC2-4BD8-A9FF-1731364AA65A}"/>
                </a:ext>
              </a:extLst>
            </p:cNvPr>
            <p:cNvCxnSpPr>
              <a:stCxn id="174" idx="4"/>
              <a:endCxn id="175" idx="0"/>
            </p:cNvCxnSpPr>
            <p:nvPr/>
          </p:nvCxnSpPr>
          <p:spPr>
            <a:xfrm>
              <a:off x="6078601" y="1666063"/>
              <a:ext cx="0" cy="458274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758DAE8F-531C-4BB2-9A66-9A78BF5175CB}"/>
                </a:ext>
              </a:extLst>
            </p:cNvPr>
            <p:cNvCxnSpPr>
              <a:cxnSpLocks/>
              <a:stCxn id="175" idx="6"/>
              <a:endCxn id="176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0418E766-F90C-4B43-B313-DB93095C4A05}"/>
                </a:ext>
              </a:extLst>
            </p:cNvPr>
            <p:cNvCxnSpPr>
              <a:stCxn id="174" idx="6"/>
              <a:endCxn id="176" idx="1"/>
            </p:cNvCxnSpPr>
            <p:nvPr/>
          </p:nvCxnSpPr>
          <p:spPr>
            <a:xfrm>
              <a:off x="6213601" y="1531063"/>
              <a:ext cx="444909" cy="321155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F162FB-F59A-436D-B465-66934EE497D5}"/>
              </a:ext>
            </a:extLst>
          </p:cNvPr>
          <p:cNvSpPr txBox="1"/>
          <p:nvPr/>
        </p:nvSpPr>
        <p:spPr>
          <a:xfrm>
            <a:off x="5354184" y="3385444"/>
            <a:ext cx="463138" cy="7078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4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6768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1" grpId="0"/>
      <p:bldP spid="16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FF619D-DF09-4CAB-9E7F-3D4FC485F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2" y="410400"/>
            <a:ext cx="10884725" cy="360000"/>
          </a:xfrm>
        </p:spPr>
        <p:txBody>
          <a:bodyPr/>
          <a:lstStyle/>
          <a:p>
            <a:r>
              <a:rPr lang="en-US" sz="3000" dirty="0"/>
              <a:t>“Intelligently” – A word simply said. But what does it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D149FC-AD9A-4853-93CB-15685EE5D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56E5F-3AD7-4945-A567-556561E895D7}"/>
              </a:ext>
            </a:extLst>
          </p:cNvPr>
          <p:cNvSpPr txBox="1"/>
          <p:nvPr/>
        </p:nvSpPr>
        <p:spPr>
          <a:xfrm>
            <a:off x="542017" y="1417701"/>
            <a:ext cx="11123938" cy="9541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“Everything else being equal, states are preferred that increase future possible options”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D3B8F8-EE43-4FBF-8CFA-42C1DC0721BF}"/>
              </a:ext>
            </a:extLst>
          </p:cNvPr>
          <p:cNvGrpSpPr/>
          <p:nvPr/>
        </p:nvGrpSpPr>
        <p:grpSpPr>
          <a:xfrm>
            <a:off x="1734986" y="2823789"/>
            <a:ext cx="1440000" cy="1440000"/>
            <a:chOff x="5943601" y="1396063"/>
            <a:chExt cx="945368" cy="99827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20FEA5C-9ABD-43F2-9EA2-DE54B1A5DCC0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D9B708-4406-4193-9861-8B6F7A0A8A39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694070-E97E-400A-AF42-00B791815E06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39EAC9-324F-4D74-A181-7D1D3A901154}"/>
                </a:ext>
              </a:extLst>
            </p:cNvPr>
            <p:cNvCxnSpPr>
              <a:cxnSpLocks/>
              <a:stCxn id="8" idx="6"/>
              <a:endCxn id="9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344EAC-1894-4C7D-944A-C4DD5DDA40A0}"/>
              </a:ext>
            </a:extLst>
          </p:cNvPr>
          <p:cNvGrpSpPr/>
          <p:nvPr/>
        </p:nvGrpSpPr>
        <p:grpSpPr>
          <a:xfrm>
            <a:off x="4948858" y="2806976"/>
            <a:ext cx="1940312" cy="2076047"/>
            <a:chOff x="4858752" y="3234688"/>
            <a:chExt cx="1940312" cy="207604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88A0BE6-392B-4B73-B3CF-B3F0CA6ADCC0}"/>
                </a:ext>
              </a:extLst>
            </p:cNvPr>
            <p:cNvGrpSpPr/>
            <p:nvPr/>
          </p:nvGrpSpPr>
          <p:grpSpPr>
            <a:xfrm>
              <a:off x="5078794" y="3234688"/>
              <a:ext cx="1440000" cy="1440000"/>
              <a:chOff x="4292250" y="3278030"/>
              <a:chExt cx="1440000" cy="144000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8DEBEC7-1384-4ECE-93B9-B4375E976347}"/>
                  </a:ext>
                </a:extLst>
              </p:cNvPr>
              <p:cNvGrpSpPr/>
              <p:nvPr/>
            </p:nvGrpSpPr>
            <p:grpSpPr>
              <a:xfrm>
                <a:off x="4292250" y="3278030"/>
                <a:ext cx="1440000" cy="1440000"/>
                <a:chOff x="5943601" y="1396063"/>
                <a:chExt cx="945368" cy="998274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876A3673-11B8-4D5F-97BF-2B8753EA121D}"/>
                    </a:ext>
                  </a:extLst>
                </p:cNvPr>
                <p:cNvSpPr/>
                <p:nvPr/>
              </p:nvSpPr>
              <p:spPr>
                <a:xfrm>
                  <a:off x="5943601" y="1396063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50BBE5AE-4748-48D7-9B48-D34929327143}"/>
                    </a:ext>
                  </a:extLst>
                </p:cNvPr>
                <p:cNvSpPr/>
                <p:nvPr/>
              </p:nvSpPr>
              <p:spPr>
                <a:xfrm>
                  <a:off x="5943601" y="2124337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F664B8DA-9D52-4D44-BFB3-8A7E3DFEB09A}"/>
                    </a:ext>
                  </a:extLst>
                </p:cNvPr>
                <p:cNvSpPr/>
                <p:nvPr/>
              </p:nvSpPr>
              <p:spPr>
                <a:xfrm>
                  <a:off x="6618969" y="1812677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11AF136-DB8A-4FE3-A4EE-52DA2BD4AF0D}"/>
                    </a:ext>
                  </a:extLst>
                </p:cNvPr>
                <p:cNvCxnSpPr>
                  <a:cxnSpLocks/>
                  <a:stCxn id="14" idx="6"/>
                  <a:endCxn id="15" idx="3"/>
                </p:cNvCxnSpPr>
                <p:nvPr/>
              </p:nvCxnSpPr>
              <p:spPr>
                <a:xfrm flipV="1">
                  <a:off x="6213601" y="2043136"/>
                  <a:ext cx="444909" cy="216201"/>
                </a:xfrm>
                <a:prstGeom prst="line">
                  <a:avLst/>
                </a:prstGeom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43F38E4-D550-487A-BF34-429E18DAF693}"/>
                  </a:ext>
                </a:extLst>
              </p:cNvPr>
              <p:cNvCxnSpPr>
                <a:cxnSpLocks/>
                <a:stCxn id="14" idx="7"/>
                <a:endCxn id="15" idx="2"/>
              </p:cNvCxnSpPr>
              <p:nvPr/>
            </p:nvCxnSpPr>
            <p:spPr>
              <a:xfrm flipV="1">
                <a:off x="4643289" y="4073727"/>
                <a:ext cx="677693" cy="311868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40CCB7-4A61-4963-B08F-527133EA5C66}"/>
                </a:ext>
              </a:extLst>
            </p:cNvPr>
            <p:cNvSpPr txBox="1"/>
            <p:nvPr/>
          </p:nvSpPr>
          <p:spPr>
            <a:xfrm>
              <a:off x="4858752" y="4725960"/>
              <a:ext cx="1940312" cy="58477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1600" dirty="0">
                  <a:latin typeface="+mn-lt"/>
                  <a:cs typeface="+mn-cs"/>
                </a:rPr>
                <a:t>Potential for one request</a:t>
              </a:r>
              <a:endPara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E8F349F-43E4-4A69-8372-F289034E6A54}"/>
              </a:ext>
            </a:extLst>
          </p:cNvPr>
          <p:cNvGrpSpPr/>
          <p:nvPr/>
        </p:nvGrpSpPr>
        <p:grpSpPr>
          <a:xfrm>
            <a:off x="8409546" y="2802192"/>
            <a:ext cx="1940312" cy="2051989"/>
            <a:chOff x="8379868" y="3353727"/>
            <a:chExt cx="1940312" cy="205198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6F3F186-4B9B-4883-A6E0-E7DF87E8B3EB}"/>
                </a:ext>
              </a:extLst>
            </p:cNvPr>
            <p:cNvGrpSpPr/>
            <p:nvPr/>
          </p:nvGrpSpPr>
          <p:grpSpPr>
            <a:xfrm>
              <a:off x="8599910" y="3353727"/>
              <a:ext cx="1440000" cy="1440000"/>
              <a:chOff x="6994134" y="3353727"/>
              <a:chExt cx="1440000" cy="14400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84D4A4E-3A5A-4584-B918-2CEBB46FD4B1}"/>
                  </a:ext>
                </a:extLst>
              </p:cNvPr>
              <p:cNvGrpSpPr/>
              <p:nvPr/>
            </p:nvGrpSpPr>
            <p:grpSpPr>
              <a:xfrm>
                <a:off x="6994134" y="3353727"/>
                <a:ext cx="1440000" cy="1440000"/>
                <a:chOff x="5943601" y="1396063"/>
                <a:chExt cx="945368" cy="99827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99A19CC-4D23-45EB-8321-12F096126965}"/>
                    </a:ext>
                  </a:extLst>
                </p:cNvPr>
                <p:cNvSpPr/>
                <p:nvPr/>
              </p:nvSpPr>
              <p:spPr>
                <a:xfrm>
                  <a:off x="5943601" y="1396063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0B22D54-255E-45A3-809B-A580EE126FFB}"/>
                    </a:ext>
                  </a:extLst>
                </p:cNvPr>
                <p:cNvSpPr/>
                <p:nvPr/>
              </p:nvSpPr>
              <p:spPr>
                <a:xfrm>
                  <a:off x="5943601" y="2124337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A2B84F0-D50D-4E49-B9B6-A1C7BA3FCA7B}"/>
                    </a:ext>
                  </a:extLst>
                </p:cNvPr>
                <p:cNvSpPr/>
                <p:nvPr/>
              </p:nvSpPr>
              <p:spPr>
                <a:xfrm>
                  <a:off x="6618969" y="1812677"/>
                  <a:ext cx="270000" cy="27000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4000"/>
                    </a:lnSpc>
                  </a:pPr>
                  <a:endParaRPr lang="en-US" dirty="0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9A47B39-7C1B-4193-8D0F-5AC364BC6586}"/>
                    </a:ext>
                  </a:extLst>
                </p:cNvPr>
                <p:cNvCxnSpPr>
                  <a:cxnSpLocks/>
                  <a:stCxn id="19" idx="6"/>
                  <a:endCxn id="20" idx="3"/>
                </p:cNvCxnSpPr>
                <p:nvPr/>
              </p:nvCxnSpPr>
              <p:spPr>
                <a:xfrm flipV="1">
                  <a:off x="6213601" y="2043136"/>
                  <a:ext cx="444909" cy="216201"/>
                </a:xfrm>
                <a:prstGeom prst="line">
                  <a:avLst/>
                </a:prstGeom>
                <a:ln w="412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09EA632-EA47-4957-8EE5-B1C92408DC09}"/>
                  </a:ext>
                </a:extLst>
              </p:cNvPr>
              <p:cNvCxnSpPr>
                <a:cxnSpLocks/>
                <a:stCxn id="19" idx="0"/>
                <a:endCxn id="18" idx="4"/>
              </p:cNvCxnSpPr>
              <p:nvPr/>
            </p:nvCxnSpPr>
            <p:spPr>
              <a:xfrm flipV="1">
                <a:off x="7199768" y="3743199"/>
                <a:ext cx="0" cy="661056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65DCC3A-2406-4077-B1E8-354A88C945C6}"/>
                  </a:ext>
                </a:extLst>
              </p:cNvPr>
              <p:cNvCxnSpPr>
                <a:cxnSpLocks/>
                <a:stCxn id="20" idx="1"/>
                <a:endCxn id="18" idx="6"/>
              </p:cNvCxnSpPr>
              <p:nvPr/>
            </p:nvCxnSpPr>
            <p:spPr>
              <a:xfrm flipH="1" flipV="1">
                <a:off x="7405402" y="3548463"/>
                <a:ext cx="677693" cy="463262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1D2E475-67D8-4724-A8F4-6C17E35AFC15}"/>
                </a:ext>
              </a:extLst>
            </p:cNvPr>
            <p:cNvSpPr txBox="1"/>
            <p:nvPr/>
          </p:nvSpPr>
          <p:spPr>
            <a:xfrm>
              <a:off x="8379868" y="4820941"/>
              <a:ext cx="1940312" cy="584775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1600" dirty="0">
                  <a:latin typeface="+mn-lt"/>
                  <a:cs typeface="+mn-cs"/>
                </a:rPr>
                <a:t>Potential for three different requests</a:t>
              </a:r>
              <a:endParaRPr lang="en-US" sz="16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D68A15C-DB51-4CE2-9174-5978364D9ABD}"/>
              </a:ext>
            </a:extLst>
          </p:cNvPr>
          <p:cNvSpPr txBox="1"/>
          <p:nvPr/>
        </p:nvSpPr>
        <p:spPr>
          <a:xfrm>
            <a:off x="669887" y="5243826"/>
            <a:ext cx="11123938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How to formalize this notion of preparedness?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A6201B-1629-4A83-9963-A84EB8FC7CE3}"/>
              </a:ext>
            </a:extLst>
          </p:cNvPr>
          <p:cNvSpPr/>
          <p:nvPr/>
        </p:nvSpPr>
        <p:spPr>
          <a:xfrm>
            <a:off x="527452" y="5825847"/>
            <a:ext cx="11317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S. </a:t>
            </a:r>
            <a:r>
              <a:rPr lang="en-US" sz="1200" dirty="0" err="1"/>
              <a:t>Klyubin</a:t>
            </a:r>
            <a:r>
              <a:rPr lang="en-US" sz="1200" dirty="0"/>
              <a:t>, D. </a:t>
            </a:r>
            <a:r>
              <a:rPr lang="en-US" sz="1200" dirty="0" err="1"/>
              <a:t>Polani</a:t>
            </a:r>
            <a:r>
              <a:rPr lang="en-US" sz="1200" dirty="0"/>
              <a:t>, and C. L. </a:t>
            </a:r>
            <a:r>
              <a:rPr lang="en-US" sz="1200" dirty="0" err="1"/>
              <a:t>Nehaniv</a:t>
            </a:r>
            <a:r>
              <a:rPr lang="en-US" sz="1200" dirty="0"/>
              <a:t>, “Empowerment: a universal agent-centric measure of control,” in 2005 IEEE Congress on Evolutionary Computation, 2005, vol. 1, pp. 128-135 Vol.1.</a:t>
            </a:r>
          </a:p>
          <a:p>
            <a:r>
              <a:rPr lang="en-US" sz="1200" dirty="0"/>
              <a:t>A. D. </a:t>
            </a:r>
            <a:r>
              <a:rPr lang="en-US" sz="1200" dirty="0" err="1"/>
              <a:t>Wissner</a:t>
            </a:r>
            <a:r>
              <a:rPr lang="en-US" sz="1200" dirty="0"/>
              <a:t>-Gross and C. E. Freer, “Causal Entropic Forces,” Phys. Rev. Lett., vol. 110, no. 16, p. 168702, Apr. 2013.</a:t>
            </a:r>
          </a:p>
        </p:txBody>
      </p:sp>
    </p:spTree>
    <p:extLst>
      <p:ext uri="{BB962C8B-B14F-4D97-AF65-F5344CB8AC3E}">
        <p14:creationId xmlns:p14="http://schemas.microsoft.com/office/powerpoint/2010/main" val="155827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2E9567-DA01-41D9-A00D-4F77D08AC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Empowerment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C75C7-9ED1-4F00-90F8-DF6D07F57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28D1BB-2A1B-4210-BDAA-CD162C790971}"/>
              </a:ext>
            </a:extLst>
          </p:cNvPr>
          <p:cNvGrpSpPr/>
          <p:nvPr/>
        </p:nvGrpSpPr>
        <p:grpSpPr>
          <a:xfrm>
            <a:off x="4681661" y="2833297"/>
            <a:ext cx="2686449" cy="1006499"/>
            <a:chOff x="4681661" y="2833297"/>
            <a:chExt cx="2686449" cy="10064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37416B9-192C-4B61-8C06-5CFDC4F5A4E8}"/>
                    </a:ext>
                  </a:extLst>
                </p:cNvPr>
                <p:cNvSpPr txBox="1"/>
                <p:nvPr/>
              </p:nvSpPr>
              <p:spPr>
                <a:xfrm>
                  <a:off x="6990089" y="2833297"/>
                  <a:ext cx="378021" cy="369332"/>
                </a:xfrm>
                <a:prstGeom prst="rect">
                  <a:avLst/>
                </a:prstGeom>
              </p:spPr>
              <p:txBody>
                <a:bodyPr vert="horz" wrap="squar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37416B9-192C-4B61-8C06-5CFDC4F5A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0089" y="2833297"/>
                  <a:ext cx="37802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9355" r="-4839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15143C-63F3-4153-9E61-12C782220729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>
              <a:off x="4681661" y="3006779"/>
              <a:ext cx="2308428" cy="11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E5AB55B-5327-4B23-841D-9B26E1823151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6600035" y="3232429"/>
              <a:ext cx="378208" cy="6073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F537D0-846B-4DB4-8AB5-193151F9D3A9}"/>
              </a:ext>
            </a:extLst>
          </p:cNvPr>
          <p:cNvGrpSpPr/>
          <p:nvPr/>
        </p:nvGrpSpPr>
        <p:grpSpPr>
          <a:xfrm>
            <a:off x="8180465" y="3655130"/>
            <a:ext cx="685233" cy="369332"/>
            <a:chOff x="8180465" y="3655130"/>
            <a:chExt cx="685233" cy="3693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48E6DC-5593-4618-9BAD-1100BE38C2A3}"/>
                    </a:ext>
                  </a:extLst>
                </p:cNvPr>
                <p:cNvSpPr txBox="1"/>
                <p:nvPr/>
              </p:nvSpPr>
              <p:spPr>
                <a:xfrm>
                  <a:off x="8466999" y="3655130"/>
                  <a:ext cx="398699" cy="36933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48E6DC-5593-4618-9BAD-1100BE38C2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6999" y="3655130"/>
                  <a:ext cx="39869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923" r="-3077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038DB0D-6CE6-42FC-9DAB-6973FD727B71}"/>
                </a:ext>
              </a:extLst>
            </p:cNvPr>
            <p:cNvCxnSpPr>
              <a:stCxn id="19" idx="3"/>
              <a:endCxn id="20" idx="1"/>
            </p:cNvCxnSpPr>
            <p:nvPr/>
          </p:nvCxnSpPr>
          <p:spPr>
            <a:xfrm>
              <a:off x="8180465" y="3835042"/>
              <a:ext cx="286534" cy="47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DE76B8-F905-4C7C-AEFD-1FE1369DC48A}"/>
              </a:ext>
            </a:extLst>
          </p:cNvPr>
          <p:cNvCxnSpPr>
            <a:cxnSpLocks/>
          </p:cNvCxnSpPr>
          <p:nvPr/>
        </p:nvCxnSpPr>
        <p:spPr>
          <a:xfrm flipV="1">
            <a:off x="7387343" y="3017963"/>
            <a:ext cx="202221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143661-53A0-43AB-B1D8-DAB50EAA6173}"/>
              </a:ext>
            </a:extLst>
          </p:cNvPr>
          <p:cNvGrpSpPr/>
          <p:nvPr/>
        </p:nvGrpSpPr>
        <p:grpSpPr>
          <a:xfrm>
            <a:off x="7310593" y="3232425"/>
            <a:ext cx="869872" cy="787283"/>
            <a:chOff x="7310593" y="3232425"/>
            <a:chExt cx="869872" cy="78728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17F1D4-EF9C-41EF-B78A-C1A9D6DF60E4}"/>
                    </a:ext>
                  </a:extLst>
                </p:cNvPr>
                <p:cNvSpPr txBox="1"/>
                <p:nvPr/>
              </p:nvSpPr>
              <p:spPr>
                <a:xfrm>
                  <a:off x="7827356" y="3650376"/>
                  <a:ext cx="353109" cy="36933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F17F1D4-EF9C-41EF-B78A-C1A9D6DF6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356" y="3650376"/>
                  <a:ext cx="3531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7241" r="-1724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9D045EA-191D-4EA6-B27E-8FA9095206B0}"/>
                </a:ext>
              </a:extLst>
            </p:cNvPr>
            <p:cNvCxnSpPr>
              <a:cxnSpLocks/>
            </p:cNvCxnSpPr>
            <p:nvPr/>
          </p:nvCxnSpPr>
          <p:spPr>
            <a:xfrm>
              <a:off x="7310593" y="3232425"/>
              <a:ext cx="471256" cy="4377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DB83C12-D1CB-4993-8324-D51F5388FF34}"/>
              </a:ext>
            </a:extLst>
          </p:cNvPr>
          <p:cNvCxnSpPr>
            <a:cxnSpLocks/>
          </p:cNvCxnSpPr>
          <p:nvPr/>
        </p:nvCxnSpPr>
        <p:spPr>
          <a:xfrm flipV="1">
            <a:off x="8856687" y="3170976"/>
            <a:ext cx="552872" cy="6073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59AF7D0-CE53-409F-AC73-D6F26904EC48}"/>
              </a:ext>
            </a:extLst>
          </p:cNvPr>
          <p:cNvGrpSpPr/>
          <p:nvPr/>
        </p:nvGrpSpPr>
        <p:grpSpPr>
          <a:xfrm>
            <a:off x="1232154" y="2192831"/>
            <a:ext cx="3449507" cy="1609148"/>
            <a:chOff x="1232154" y="2192831"/>
            <a:chExt cx="3449507" cy="160914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7D8522C-C153-49D6-916C-6D983B157277}"/>
                    </a:ext>
                  </a:extLst>
                </p:cNvPr>
                <p:cNvSpPr txBox="1"/>
                <p:nvPr/>
              </p:nvSpPr>
              <p:spPr>
                <a:xfrm>
                  <a:off x="3994871" y="2822113"/>
                  <a:ext cx="686790" cy="36933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2400" b="0" i="1" u="none" strike="noStrike" kern="1200" baseline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7D8522C-C153-49D6-916C-6D983B1572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4871" y="2822113"/>
                  <a:ext cx="68679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850" r="-1770" b="-163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60081AE-0458-4EF2-A2CD-A8487EE2ACE7}"/>
                </a:ext>
              </a:extLst>
            </p:cNvPr>
            <p:cNvCxnSpPr>
              <a:cxnSpLocks/>
            </p:cNvCxnSpPr>
            <p:nvPr/>
          </p:nvCxnSpPr>
          <p:spPr>
            <a:xfrm>
              <a:off x="3378040" y="3005381"/>
              <a:ext cx="546577" cy="7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DE78185-6DD4-4F1F-BFE8-BEDBA8DB44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5360" y="3194608"/>
              <a:ext cx="552872" cy="6073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4D971-2E4C-45D5-8187-A8C51E60D36E}"/>
                </a:ext>
              </a:extLst>
            </p:cNvPr>
            <p:cNvSpPr txBox="1"/>
            <p:nvPr/>
          </p:nvSpPr>
          <p:spPr>
            <a:xfrm>
              <a:off x="1232154" y="2192831"/>
              <a:ext cx="1531343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b="0" i="0" u="none" strike="noStrike" kern="1200" baseline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rPr>
                <a:t>Environment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E37D12C-7DC7-42DD-B426-203DF4835B62}"/>
                </a:ext>
              </a:extLst>
            </p:cNvPr>
            <p:cNvCxnSpPr>
              <a:cxnSpLocks/>
              <a:stCxn id="55" idx="3"/>
              <a:endCxn id="15" idx="0"/>
            </p:cNvCxnSpPr>
            <p:nvPr/>
          </p:nvCxnSpPr>
          <p:spPr>
            <a:xfrm>
              <a:off x="2763497" y="2377497"/>
              <a:ext cx="1574769" cy="44461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525398-A158-420B-A4F9-AB6E410D3CCF}"/>
              </a:ext>
            </a:extLst>
          </p:cNvPr>
          <p:cNvGrpSpPr/>
          <p:nvPr/>
        </p:nvGrpSpPr>
        <p:grpSpPr>
          <a:xfrm>
            <a:off x="2996835" y="3258766"/>
            <a:ext cx="2616881" cy="1227948"/>
            <a:chOff x="2996835" y="3258766"/>
            <a:chExt cx="2616881" cy="1227948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B3FCC5E-967C-4C24-9B3A-6B06B6BD60B1}"/>
                </a:ext>
              </a:extLst>
            </p:cNvPr>
            <p:cNvCxnSpPr>
              <a:cxnSpLocks/>
            </p:cNvCxnSpPr>
            <p:nvPr/>
          </p:nvCxnSpPr>
          <p:spPr>
            <a:xfrm>
              <a:off x="4480467" y="3258766"/>
              <a:ext cx="471256" cy="4377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9878698-21A7-429C-9465-358C32ADF9D6}"/>
                    </a:ext>
                  </a:extLst>
                </p:cNvPr>
                <p:cNvSpPr txBox="1"/>
                <p:nvPr/>
              </p:nvSpPr>
              <p:spPr>
                <a:xfrm>
                  <a:off x="4967257" y="3650376"/>
                  <a:ext cx="646459" cy="36933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2400" b="0" i="1" u="none" strike="noStrike" kern="1200" baseline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9878698-21A7-429C-9465-358C32ADF9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7257" y="3650376"/>
                  <a:ext cx="64645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0377" r="-2830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50739F9-D33A-4701-8507-DEB84AE97B9A}"/>
                </a:ext>
              </a:extLst>
            </p:cNvPr>
            <p:cNvSpPr txBox="1"/>
            <p:nvPr/>
          </p:nvSpPr>
          <p:spPr>
            <a:xfrm>
              <a:off x="2996835" y="4117382"/>
              <a:ext cx="1531343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r"/>
              <a:r>
                <a:rPr lang="en-US" b="0" i="0" u="none" strike="noStrike" kern="1200" baseline="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Sensor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A36361E-2874-42D6-821F-4CBE68FDB2A8}"/>
                </a:ext>
              </a:extLst>
            </p:cNvPr>
            <p:cNvCxnSpPr>
              <a:stCxn id="59" idx="3"/>
            </p:cNvCxnSpPr>
            <p:nvPr/>
          </p:nvCxnSpPr>
          <p:spPr>
            <a:xfrm flipV="1">
              <a:off x="4528178" y="3990425"/>
              <a:ext cx="439079" cy="311623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8C9364F-AB17-4D61-9563-16BDC883D0F6}"/>
              </a:ext>
            </a:extLst>
          </p:cNvPr>
          <p:cNvGrpSpPr/>
          <p:nvPr/>
        </p:nvGrpSpPr>
        <p:grpSpPr>
          <a:xfrm>
            <a:off x="5613716" y="3655130"/>
            <a:ext cx="2748068" cy="1123477"/>
            <a:chOff x="5613716" y="3655130"/>
            <a:chExt cx="2748068" cy="11234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D708D5-FBDF-49A9-A340-88DE946AD5C8}"/>
                    </a:ext>
                  </a:extLst>
                </p:cNvPr>
                <p:cNvSpPr txBox="1"/>
                <p:nvPr/>
              </p:nvSpPr>
              <p:spPr>
                <a:xfrm>
                  <a:off x="5907986" y="3655130"/>
                  <a:ext cx="692049" cy="369332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2400" b="0" i="1" u="none" strike="noStrike" kern="1200" baseline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D708D5-FBDF-49A9-A340-88DE946AD5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7986" y="3655130"/>
                  <a:ext cx="692049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8772" r="-1754" b="-1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960F823-6011-49AD-9B3D-9804ABF11A94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>
              <a:off x="5613716" y="3835042"/>
              <a:ext cx="294270" cy="47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C0157B-90CE-447A-857C-02FFB9E19E79}"/>
                </a:ext>
              </a:extLst>
            </p:cNvPr>
            <p:cNvSpPr txBox="1"/>
            <p:nvPr/>
          </p:nvSpPr>
          <p:spPr>
            <a:xfrm>
              <a:off x="6830763" y="4409275"/>
              <a:ext cx="1531021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/>
              <a:r>
                <a:rPr lang="en-US" b="0" i="0" u="none" strike="noStrike" kern="1200" baseline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Actuator</a:t>
              </a: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7F5E892E-4CB2-4F9A-A103-E210BFAF8BA7}"/>
                </a:ext>
              </a:extLst>
            </p:cNvPr>
            <p:cNvCxnSpPr>
              <a:stCxn id="62" idx="1"/>
            </p:cNvCxnSpPr>
            <p:nvPr/>
          </p:nvCxnSpPr>
          <p:spPr>
            <a:xfrm flipH="1" flipV="1">
              <a:off x="6375656" y="4117382"/>
              <a:ext cx="455107" cy="476559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8F595FC-6923-456D-8262-47B11FA6855F}"/>
              </a:ext>
            </a:extLst>
          </p:cNvPr>
          <p:cNvGrpSpPr/>
          <p:nvPr/>
        </p:nvGrpSpPr>
        <p:grpSpPr>
          <a:xfrm>
            <a:off x="3760467" y="1197198"/>
            <a:ext cx="720000" cy="720000"/>
            <a:chOff x="5943601" y="1396063"/>
            <a:chExt cx="945368" cy="99827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799408E-11E2-4901-AA6C-7576E5E190CF}"/>
                </a:ext>
              </a:extLst>
            </p:cNvPr>
            <p:cNvSpPr/>
            <p:nvPr/>
          </p:nvSpPr>
          <p:spPr>
            <a:xfrm>
              <a:off x="5943601" y="1396063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A6BB9B9-D4F2-49A0-9755-D6D9CCFE45D3}"/>
                </a:ext>
              </a:extLst>
            </p:cNvPr>
            <p:cNvSpPr/>
            <p:nvPr/>
          </p:nvSpPr>
          <p:spPr>
            <a:xfrm>
              <a:off x="5943601" y="212433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0954326-734F-403E-BF91-271B920EEA90}"/>
                </a:ext>
              </a:extLst>
            </p:cNvPr>
            <p:cNvSpPr/>
            <p:nvPr/>
          </p:nvSpPr>
          <p:spPr>
            <a:xfrm>
              <a:off x="6618969" y="1812677"/>
              <a:ext cx="270000" cy="27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065BA66-6F79-4BC1-9FE8-A4B5B7402460}"/>
                </a:ext>
              </a:extLst>
            </p:cNvPr>
            <p:cNvCxnSpPr>
              <a:cxnSpLocks/>
              <a:stCxn id="40" idx="6"/>
              <a:endCxn id="41" idx="3"/>
            </p:cNvCxnSpPr>
            <p:nvPr/>
          </p:nvCxnSpPr>
          <p:spPr>
            <a:xfrm flipV="1">
              <a:off x="6213601" y="2043136"/>
              <a:ext cx="444909" cy="216201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0982D2C-4067-41A1-BD00-EF13FEE9298C}"/>
              </a:ext>
            </a:extLst>
          </p:cNvPr>
          <p:cNvGrpSpPr/>
          <p:nvPr/>
        </p:nvGrpSpPr>
        <p:grpSpPr>
          <a:xfrm>
            <a:off x="5434728" y="1189241"/>
            <a:ext cx="720000" cy="720000"/>
            <a:chOff x="6427901" y="1308002"/>
            <a:chExt cx="720000" cy="7200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CA96484-69D5-433A-98F2-AADE545D9DD8}"/>
                </a:ext>
              </a:extLst>
            </p:cNvPr>
            <p:cNvGrpSpPr/>
            <p:nvPr/>
          </p:nvGrpSpPr>
          <p:grpSpPr>
            <a:xfrm>
              <a:off x="6427901" y="1308002"/>
              <a:ext cx="720000" cy="720000"/>
              <a:chOff x="5943601" y="1396063"/>
              <a:chExt cx="945368" cy="998274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78F12DA-3EC8-4A52-8D53-2E73A5D5952F}"/>
                  </a:ext>
                </a:extLst>
              </p:cNvPr>
              <p:cNvSpPr/>
              <p:nvPr/>
            </p:nvSpPr>
            <p:spPr>
              <a:xfrm>
                <a:off x="5943601" y="1396063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98D3581D-FB18-4EC7-9CFD-EA2FCEAAAA96}"/>
                  </a:ext>
                </a:extLst>
              </p:cNvPr>
              <p:cNvSpPr/>
              <p:nvPr/>
            </p:nvSpPr>
            <p:spPr>
              <a:xfrm>
                <a:off x="5943601" y="212433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61B2440-3DFF-4022-A69B-1895B40E1771}"/>
                  </a:ext>
                </a:extLst>
              </p:cNvPr>
              <p:cNvSpPr/>
              <p:nvPr/>
            </p:nvSpPr>
            <p:spPr>
              <a:xfrm>
                <a:off x="6618969" y="181267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D5D691-4FB0-4538-A5B8-B10E4B231F97}"/>
                  </a:ext>
                </a:extLst>
              </p:cNvPr>
              <p:cNvCxnSpPr>
                <a:cxnSpLocks/>
                <a:stCxn id="45" idx="6"/>
                <a:endCxn id="48" idx="3"/>
              </p:cNvCxnSpPr>
              <p:nvPr/>
            </p:nvCxnSpPr>
            <p:spPr>
              <a:xfrm flipV="1">
                <a:off x="6213601" y="2043136"/>
                <a:ext cx="444909" cy="216201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F3A3D0B-59BA-47B1-B18B-D24D0FB4BEDE}"/>
                </a:ext>
              </a:extLst>
            </p:cNvPr>
            <p:cNvCxnSpPr>
              <a:stCxn id="44" idx="4"/>
              <a:endCxn id="45" idx="0"/>
            </p:cNvCxnSpPr>
            <p:nvPr/>
          </p:nvCxnSpPr>
          <p:spPr>
            <a:xfrm>
              <a:off x="6530718" y="1502738"/>
              <a:ext cx="0" cy="330528"/>
            </a:xfrm>
            <a:prstGeom prst="line">
              <a:avLst/>
            </a:prstGeom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B86CECE-1FE1-4A7A-8195-1E94B16A29A3}"/>
              </a:ext>
            </a:extLst>
          </p:cNvPr>
          <p:cNvCxnSpPr>
            <a:cxnSpLocks/>
          </p:cNvCxnSpPr>
          <p:nvPr/>
        </p:nvCxnSpPr>
        <p:spPr>
          <a:xfrm>
            <a:off x="4716095" y="1587090"/>
            <a:ext cx="623136" cy="42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8CE76A-8E1A-4C78-951D-8824703CD9B0}"/>
              </a:ext>
            </a:extLst>
          </p:cNvPr>
          <p:cNvCxnSpPr>
            <a:cxnSpLocks/>
          </p:cNvCxnSpPr>
          <p:nvPr/>
        </p:nvCxnSpPr>
        <p:spPr>
          <a:xfrm>
            <a:off x="6232267" y="1610766"/>
            <a:ext cx="41452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C3A1A17-BF90-4FCE-966A-2FF215ACFE5B}"/>
                  </a:ext>
                </a:extLst>
              </p:cNvPr>
              <p:cNvSpPr txBox="1"/>
              <p:nvPr/>
            </p:nvSpPr>
            <p:spPr>
              <a:xfrm>
                <a:off x="9443957" y="2764464"/>
                <a:ext cx="378021" cy="369332"/>
              </a:xfrm>
              <a:prstGeom prst="rect">
                <a:avLst/>
              </a:prstGeom>
            </p:spPr>
            <p:txBody>
              <a:bodyPr vert="horz" wrap="square" lIns="0" tIns="0" rIns="0" bIns="0" rtlCol="0" anchor="ctr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u="none" strike="noStrike" kern="1200" baseline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b="0" i="1" u="none" strike="noStrike" kern="1200" baseline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u="none" strike="noStrike" kern="1200" baseline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lang="en-US" sz="2400" b="0" i="1" u="none" strike="noStrike" kern="1200" baseline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b="0" i="0" u="none" strike="noStrike" kern="1200" baseline="0" dirty="0">
                  <a:solidFill>
                    <a:schemeClr val="accent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C3A1A17-BF90-4FCE-966A-2FF215ACF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957" y="2764464"/>
                <a:ext cx="378021" cy="369332"/>
              </a:xfrm>
              <a:prstGeom prst="rect">
                <a:avLst/>
              </a:prstGeom>
              <a:blipFill>
                <a:blip r:embed="rId9"/>
                <a:stretch>
                  <a:fillRect l="-27419" r="-74194"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B3608878-8AE2-4D91-8544-47D3B6C078E5}"/>
              </a:ext>
            </a:extLst>
          </p:cNvPr>
          <p:cNvGrpSpPr/>
          <p:nvPr/>
        </p:nvGrpSpPr>
        <p:grpSpPr>
          <a:xfrm>
            <a:off x="6715611" y="1286609"/>
            <a:ext cx="720000" cy="720000"/>
            <a:chOff x="6427901" y="1308002"/>
            <a:chExt cx="720000" cy="72000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23FECE9-26A5-4A1E-BEB8-117968F1143F}"/>
                </a:ext>
              </a:extLst>
            </p:cNvPr>
            <p:cNvGrpSpPr/>
            <p:nvPr/>
          </p:nvGrpSpPr>
          <p:grpSpPr>
            <a:xfrm>
              <a:off x="6427901" y="1308002"/>
              <a:ext cx="720000" cy="720000"/>
              <a:chOff x="5943601" y="1396063"/>
              <a:chExt cx="945368" cy="998274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9D0B567E-8154-478F-800D-3EB6C244EB7C}"/>
                  </a:ext>
                </a:extLst>
              </p:cNvPr>
              <p:cNvSpPr/>
              <p:nvPr/>
            </p:nvSpPr>
            <p:spPr>
              <a:xfrm>
                <a:off x="5943601" y="1396063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ECF5652-996D-4921-B06B-E2EA551EFFD6}"/>
                  </a:ext>
                </a:extLst>
              </p:cNvPr>
              <p:cNvSpPr/>
              <p:nvPr/>
            </p:nvSpPr>
            <p:spPr>
              <a:xfrm>
                <a:off x="5943601" y="212433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A13C8C5-A650-4546-8056-4B8FA39FFB7C}"/>
                  </a:ext>
                </a:extLst>
              </p:cNvPr>
              <p:cNvSpPr/>
              <p:nvPr/>
            </p:nvSpPr>
            <p:spPr>
              <a:xfrm>
                <a:off x="6618969" y="181267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2E7C46F-9AB3-4FCE-A552-1FF81F59EBB3}"/>
                  </a:ext>
                </a:extLst>
              </p:cNvPr>
              <p:cNvCxnSpPr>
                <a:cxnSpLocks/>
                <a:stCxn id="75" idx="6"/>
                <a:endCxn id="76" idx="3"/>
              </p:cNvCxnSpPr>
              <p:nvPr/>
            </p:nvCxnSpPr>
            <p:spPr>
              <a:xfrm flipV="1">
                <a:off x="6213601" y="2043136"/>
                <a:ext cx="444909" cy="216201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2FD4274-7E4D-4E1B-B64E-8086715699E8}"/>
                </a:ext>
              </a:extLst>
            </p:cNvPr>
            <p:cNvCxnSpPr>
              <a:stCxn id="74" idx="4"/>
              <a:endCxn id="75" idx="0"/>
            </p:cNvCxnSpPr>
            <p:nvPr/>
          </p:nvCxnSpPr>
          <p:spPr>
            <a:xfrm>
              <a:off x="6530718" y="1502738"/>
              <a:ext cx="0" cy="330528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DAB6A7-A8C6-4603-B53A-F148ED950C0B}"/>
              </a:ext>
            </a:extLst>
          </p:cNvPr>
          <p:cNvGrpSpPr/>
          <p:nvPr/>
        </p:nvGrpSpPr>
        <p:grpSpPr>
          <a:xfrm>
            <a:off x="7530312" y="1292475"/>
            <a:ext cx="1543607" cy="322131"/>
            <a:chOff x="7530312" y="1292475"/>
            <a:chExt cx="1543607" cy="322131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09AE674-33E5-4A58-A536-01A07D78D395}"/>
                </a:ext>
              </a:extLst>
            </p:cNvPr>
            <p:cNvCxnSpPr>
              <a:cxnSpLocks/>
            </p:cNvCxnSpPr>
            <p:nvPr/>
          </p:nvCxnSpPr>
          <p:spPr>
            <a:xfrm>
              <a:off x="7530312" y="1614606"/>
              <a:ext cx="154360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6CBFDA3-2D84-46BD-9EA3-7EDA716F90B9}"/>
                </a:ext>
              </a:extLst>
            </p:cNvPr>
            <p:cNvSpPr txBox="1"/>
            <p:nvPr/>
          </p:nvSpPr>
          <p:spPr>
            <a:xfrm>
              <a:off x="7564615" y="1292475"/>
              <a:ext cx="1373284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1200" b="0" i="0" u="none" strike="noStrike" kern="1200" baseline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Do Nothing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5C394A-ADFB-49AD-876A-8D1B79C0410C}"/>
              </a:ext>
            </a:extLst>
          </p:cNvPr>
          <p:cNvGrpSpPr/>
          <p:nvPr/>
        </p:nvGrpSpPr>
        <p:grpSpPr>
          <a:xfrm>
            <a:off x="5752887" y="758917"/>
            <a:ext cx="1373284" cy="793871"/>
            <a:chOff x="8247371" y="737034"/>
            <a:chExt cx="1373284" cy="79387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C08F21D-F73E-4EF2-894F-A4FDD0AD2656}"/>
                </a:ext>
              </a:extLst>
            </p:cNvPr>
            <p:cNvSpPr txBox="1"/>
            <p:nvPr/>
          </p:nvSpPr>
          <p:spPr>
            <a:xfrm>
              <a:off x="8247371" y="737034"/>
              <a:ext cx="1373284" cy="33855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1600" b="0" i="0" u="none" strike="noStrike" kern="1200" baseline="0" dirty="0">
                  <a:solidFill>
                    <a:schemeClr val="accent3"/>
                  </a:solidFill>
                  <a:latin typeface="+mn-lt"/>
                  <a:ea typeface="+mn-ea"/>
                  <a:cs typeface="+mn-cs"/>
                </a:rPr>
                <a:t>New request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C1EBA2E-24BB-474A-BA5B-D4A3A12F6217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8934013" y="1075588"/>
              <a:ext cx="0" cy="455317"/>
            </a:xfrm>
            <a:prstGeom prst="straightConnector1">
              <a:avLst/>
            </a:prstGeom>
            <a:ln w="254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E0C1A4D-E1C0-4379-8F01-99F50895DF5D}"/>
              </a:ext>
            </a:extLst>
          </p:cNvPr>
          <p:cNvGrpSpPr/>
          <p:nvPr/>
        </p:nvGrpSpPr>
        <p:grpSpPr>
          <a:xfrm>
            <a:off x="9273718" y="1258802"/>
            <a:ext cx="720000" cy="720000"/>
            <a:chOff x="6427901" y="1308002"/>
            <a:chExt cx="720000" cy="7200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A121D99-EC5C-4B54-8AEC-DE8CCDE72F87}"/>
                </a:ext>
              </a:extLst>
            </p:cNvPr>
            <p:cNvGrpSpPr/>
            <p:nvPr/>
          </p:nvGrpSpPr>
          <p:grpSpPr>
            <a:xfrm>
              <a:off x="6427901" y="1308002"/>
              <a:ext cx="720000" cy="720000"/>
              <a:chOff x="5943601" y="1396063"/>
              <a:chExt cx="945368" cy="998274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361BBA1-14EA-4875-9AFA-BE8780747085}"/>
                  </a:ext>
                </a:extLst>
              </p:cNvPr>
              <p:cNvSpPr/>
              <p:nvPr/>
            </p:nvSpPr>
            <p:spPr>
              <a:xfrm>
                <a:off x="5943601" y="1396063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889B757-6C2D-42AE-A874-55AEBD65F200}"/>
                  </a:ext>
                </a:extLst>
              </p:cNvPr>
              <p:cNvSpPr/>
              <p:nvPr/>
            </p:nvSpPr>
            <p:spPr>
              <a:xfrm>
                <a:off x="5943601" y="212433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B454182A-6FFA-44F2-8285-8F44F73ADFB9}"/>
                  </a:ext>
                </a:extLst>
              </p:cNvPr>
              <p:cNvSpPr/>
              <p:nvPr/>
            </p:nvSpPr>
            <p:spPr>
              <a:xfrm>
                <a:off x="6618969" y="1812677"/>
                <a:ext cx="270000" cy="270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4000"/>
                  </a:lnSpc>
                </a:pPr>
                <a:endParaRPr lang="en-US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E8F9552D-916B-4C35-A4DB-E7DA996832F4}"/>
                  </a:ext>
                </a:extLst>
              </p:cNvPr>
              <p:cNvCxnSpPr>
                <a:cxnSpLocks/>
                <a:stCxn id="81" idx="6"/>
                <a:endCxn id="84" idx="3"/>
              </p:cNvCxnSpPr>
              <p:nvPr/>
            </p:nvCxnSpPr>
            <p:spPr>
              <a:xfrm flipV="1">
                <a:off x="6213601" y="2043136"/>
                <a:ext cx="444909" cy="216201"/>
              </a:xfrm>
              <a:prstGeom prst="line">
                <a:avLst/>
              </a:prstGeom>
              <a:ln w="412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FEE3E9E-56C7-431B-A2D7-FB6443A6C315}"/>
                </a:ext>
              </a:extLst>
            </p:cNvPr>
            <p:cNvCxnSpPr>
              <a:stCxn id="80" idx="4"/>
              <a:endCxn id="81" idx="0"/>
            </p:cNvCxnSpPr>
            <p:nvPr/>
          </p:nvCxnSpPr>
          <p:spPr>
            <a:xfrm>
              <a:off x="6530718" y="1502738"/>
              <a:ext cx="0" cy="330528"/>
            </a:xfrm>
            <a:prstGeom prst="line">
              <a:avLst/>
            </a:prstGeom>
            <a:ln w="412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7D1D77-4701-4498-B63D-02561F44D4CC}"/>
              </a:ext>
            </a:extLst>
          </p:cNvPr>
          <p:cNvSpPr/>
          <p:nvPr/>
        </p:nvSpPr>
        <p:spPr>
          <a:xfrm>
            <a:off x="504035" y="6105693"/>
            <a:ext cx="11233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S. </a:t>
            </a:r>
            <a:r>
              <a:rPr lang="en-US" sz="1200" dirty="0" err="1"/>
              <a:t>Klyubin</a:t>
            </a:r>
            <a:r>
              <a:rPr lang="en-US" sz="1200" dirty="0"/>
              <a:t>, D. </a:t>
            </a:r>
            <a:r>
              <a:rPr lang="en-US" sz="1200" dirty="0" err="1"/>
              <a:t>Polani</a:t>
            </a:r>
            <a:r>
              <a:rPr lang="en-US" sz="1200" dirty="0"/>
              <a:t>, and C. L. </a:t>
            </a:r>
            <a:r>
              <a:rPr lang="en-US" sz="1200" dirty="0" err="1"/>
              <a:t>Nehaniv</a:t>
            </a:r>
            <a:r>
              <a:rPr lang="en-US" sz="1200" dirty="0"/>
              <a:t>, “Empowerment: a universal agent-centric measure of control,” in 2005 IEEE Congress on Evolutionary Computation, 2005, vol. 1, pp. 128-135 Vol.1.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AA925B-F9C7-4EE6-9FFE-58B3B77610E0}"/>
              </a:ext>
            </a:extLst>
          </p:cNvPr>
          <p:cNvGrpSpPr/>
          <p:nvPr/>
        </p:nvGrpSpPr>
        <p:grpSpPr>
          <a:xfrm>
            <a:off x="4196243" y="5202225"/>
            <a:ext cx="3916970" cy="736769"/>
            <a:chOff x="7068088" y="479603"/>
            <a:chExt cx="3916970" cy="73676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87EBAA4-96AF-45AB-9104-51A2AF616066}"/>
                    </a:ext>
                  </a:extLst>
                </p:cNvPr>
                <p:cNvSpPr txBox="1"/>
                <p:nvPr/>
              </p:nvSpPr>
              <p:spPr>
                <a:xfrm>
                  <a:off x="7068088" y="479603"/>
                  <a:ext cx="3916970" cy="530851"/>
                </a:xfrm>
                <a:prstGeom prst="rect">
                  <a:avLst/>
                </a:prstGeom>
              </p:spPr>
              <p:txBody>
                <a:bodyPr vert="horz" wrap="none" lIns="0" tIns="0" rIns="0" bIns="0" rtlCol="0" anchor="ctr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400" b="0" i="1" u="none" strike="noStrike" kern="1200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4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𝑝</m:t>
                                </m:r>
                                <m:r>
                                  <a:rPr lang="en-US" sz="24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b="0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u="none" strike="noStrike" kern="1200" baseline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  <m:t>)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2400" b="0" i="1" u="none" strike="noStrike" kern="1200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sz="2400" i="1">
                                            <a:solidFill>
                                              <a:schemeClr val="accent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>
                                    <a:solidFill>
                                      <a:schemeClr val="accent2"/>
                                    </a:solidFill>
                                  </a:rPr>
                                  <m:t> 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400" b="0" i="0" u="none" strike="noStrike" kern="1200" baseline="0" dirty="0">
                    <a:solidFill>
                      <a:schemeClr val="tx1"/>
                    </a:solidFill>
                    <a:latin typeface="+mn-lt"/>
                    <a:cs typeface="+mn-cs"/>
                  </a:endParaRP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87EBAA4-96AF-45AB-9104-51A2AF6160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8088" y="479603"/>
                  <a:ext cx="3916970" cy="530851"/>
                </a:xfrm>
                <a:prstGeom prst="rect">
                  <a:avLst/>
                </a:prstGeom>
                <a:blipFill>
                  <a:blip r:embed="rId10"/>
                  <a:stretch>
                    <a:fillRect l="-467" b="-195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DF1D621-3918-4804-8463-D702339FA4E0}"/>
                </a:ext>
              </a:extLst>
            </p:cNvPr>
            <p:cNvSpPr txBox="1"/>
            <p:nvPr/>
          </p:nvSpPr>
          <p:spPr>
            <a:xfrm>
              <a:off x="8212568" y="908595"/>
              <a:ext cx="1822387" cy="30777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ctr"/>
              <a:r>
                <a:rPr lang="en-US" sz="1400" b="0" i="0" u="none" strike="noStrike" kern="1200" baseline="0" dirty="0">
                  <a:solidFill>
                    <a:schemeClr val="accent2"/>
                  </a:solidFill>
                  <a:latin typeface="+mn-lt"/>
                  <a:ea typeface="+mn-ea"/>
                  <a:cs typeface="+mn-cs"/>
                </a:rPr>
                <a:t>Mutual Information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A4E8EE2-6E6B-4757-A7B5-2D1237DB5334}"/>
              </a:ext>
            </a:extLst>
          </p:cNvPr>
          <p:cNvSpPr/>
          <p:nvPr/>
        </p:nvSpPr>
        <p:spPr>
          <a:xfrm>
            <a:off x="478368" y="832812"/>
            <a:ext cx="11462269" cy="394579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0572CF-D2A1-432D-9FC6-CD436BDE08BD}"/>
              </a:ext>
            </a:extLst>
          </p:cNvPr>
          <p:cNvSpPr txBox="1"/>
          <p:nvPr/>
        </p:nvSpPr>
        <p:spPr>
          <a:xfrm>
            <a:off x="1752601" y="2496030"/>
            <a:ext cx="9207245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Leads to behavior that can be described as intelligent</a:t>
            </a:r>
          </a:p>
        </p:txBody>
      </p:sp>
    </p:spTree>
    <p:extLst>
      <p:ext uri="{BB962C8B-B14F-4D97-AF65-F5344CB8AC3E}">
        <p14:creationId xmlns:p14="http://schemas.microsoft.com/office/powerpoint/2010/main" val="13896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31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902E77-53DD-4F48-9813-B4B085913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8" y="366639"/>
            <a:ext cx="9556587" cy="360000"/>
          </a:xfrm>
        </p:spPr>
        <p:txBody>
          <a:bodyPr/>
          <a:lstStyle/>
          <a:p>
            <a:r>
              <a:rPr lang="en-US" sz="3200" dirty="0"/>
              <a:t>Empowerment – Strengths and Weaknesses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027C7-1AE7-44D1-945D-A38E1103E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208B9-639B-45EE-B98D-607A8F422321}"/>
              </a:ext>
            </a:extLst>
          </p:cNvPr>
          <p:cNvSpPr txBox="1"/>
          <p:nvPr/>
        </p:nvSpPr>
        <p:spPr>
          <a:xfrm>
            <a:off x="384714" y="3964258"/>
            <a:ext cx="11083386" cy="14203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dirty="0">
                <a:latin typeface="+mn-lt"/>
                <a:cs typeface="+mn-cs"/>
              </a:rPr>
              <a:t>BUT:</a:t>
            </a:r>
            <a:r>
              <a:rPr lang="en-US" sz="2000" dirty="0">
                <a:latin typeface="+mn-lt"/>
                <a:cs typeface="+mn-cs"/>
              </a:rPr>
              <a:t> Model needed that tells agent how actions influence the sensor to compute empowerment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>
                <a:latin typeface="+mn-lt"/>
                <a:cs typeface="+mn-cs"/>
                <a:sym typeface="Wingdings" panose="05000000000000000000" pitchFamily="2" charset="2"/>
              </a:rPr>
              <a:t>Learn from data.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000" dirty="0">
                <a:latin typeface="+mn-lt"/>
                <a:cs typeface="+mn-cs"/>
                <a:sym typeface="Wingdings" panose="05000000000000000000" pitchFamily="2" charset="2"/>
              </a:rPr>
              <a:t>Use model free approaches.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89BF7-045F-4FB2-B5C2-1E4BA9AACBD0}"/>
              </a:ext>
            </a:extLst>
          </p:cNvPr>
          <p:cNvSpPr txBox="1"/>
          <p:nvPr/>
        </p:nvSpPr>
        <p:spPr>
          <a:xfrm>
            <a:off x="384714" y="1473417"/>
            <a:ext cx="8619893" cy="1881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Agent Centric:</a:t>
            </a:r>
            <a:r>
              <a:rPr lang="en-US" sz="200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Only information available to the agent is used.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Local:</a:t>
            </a:r>
            <a:r>
              <a:rPr lang="en-US" sz="2000" dirty="0">
                <a:latin typeface="+mn-lt"/>
                <a:cs typeface="+mn-cs"/>
              </a:rPr>
              <a:t> No complete world model needed.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Semantically unbiased:</a:t>
            </a:r>
            <a:r>
              <a:rPr lang="en-US" sz="2000" dirty="0">
                <a:latin typeface="+mn-lt"/>
                <a:cs typeface="+mn-cs"/>
              </a:rPr>
              <a:t> No external reward system is introduced.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Universal: </a:t>
            </a:r>
            <a:r>
              <a:rPr lang="en-US" sz="2000" dirty="0">
                <a:latin typeface="+mn-lt"/>
                <a:cs typeface="+mn-cs"/>
              </a:rPr>
              <a:t>Can be applied to arbitrary agent environment interactions.</a:t>
            </a:r>
            <a:endParaRPr lang="en-US" sz="20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97519F-DD57-4DB2-BB99-2DDD5B7083FA}"/>
              </a:ext>
            </a:extLst>
          </p:cNvPr>
          <p:cNvSpPr txBox="1"/>
          <p:nvPr/>
        </p:nvSpPr>
        <p:spPr>
          <a:xfrm>
            <a:off x="825500" y="5593602"/>
            <a:ext cx="10448692" cy="5232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  <a:latin typeface="+mn-lt"/>
                <a:cs typeface="+mn-cs"/>
                <a:sym typeface="Wingdings" panose="05000000000000000000" pitchFamily="2" charset="2"/>
              </a:rPr>
              <a:t>Many </a:t>
            </a:r>
            <a:r>
              <a:rPr lang="en-US" sz="2800" b="0" i="0" u="none" strike="noStrike" kern="1200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Research Challenges for Networking!</a:t>
            </a:r>
          </a:p>
        </p:txBody>
      </p:sp>
    </p:spTree>
    <p:extLst>
      <p:ext uri="{BB962C8B-B14F-4D97-AF65-F5344CB8AC3E}">
        <p14:creationId xmlns:p14="http://schemas.microsoft.com/office/powerpoint/2010/main" val="259768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828958-6E5F-4442-A9BB-232BA471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First Experiences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6B9CC-7B21-4069-9BFD-5C1DF6DA8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08FB26A-4A1D-4CBA-95DD-CE808CCC0A38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4F43D-4603-4C78-8B8C-12DA8B28D034}"/>
              </a:ext>
            </a:extLst>
          </p:cNvPr>
          <p:cNvSpPr txBox="1"/>
          <p:nvPr/>
        </p:nvSpPr>
        <p:spPr>
          <a:xfrm>
            <a:off x="521866" y="1053845"/>
            <a:ext cx="5886357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Actuator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Place edge, remove </a:t>
            </a:r>
            <a:r>
              <a:rPr lang="en-US" sz="2000" dirty="0">
                <a:latin typeface="+mn-lt"/>
                <a:cs typeface="+mn-cs"/>
              </a:rPr>
              <a:t>e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dge, do </a:t>
            </a:r>
            <a:r>
              <a:rPr lang="en-US" sz="2000" dirty="0">
                <a:latin typeface="+mn-lt"/>
                <a:cs typeface="+mn-cs"/>
              </a:rPr>
              <a:t>n</a:t>
            </a:r>
            <a:r>
              <a:rPr lang="en-US" sz="20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C812A-5005-4C46-9B86-FFB4D845434C}"/>
              </a:ext>
            </a:extLst>
          </p:cNvPr>
          <p:cNvSpPr txBox="1"/>
          <p:nvPr/>
        </p:nvSpPr>
        <p:spPr>
          <a:xfrm>
            <a:off x="6766972" y="1023639"/>
            <a:ext cx="5886357" cy="10156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algn="l"/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Sensor: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Number of routed flows (Simple)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 of routed flows (Exact)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9026D0-50A7-4333-847D-1950A06A8441}"/>
              </a:ext>
            </a:extLst>
          </p:cNvPr>
          <p:cNvGrpSpPr/>
          <p:nvPr/>
        </p:nvGrpSpPr>
        <p:grpSpPr>
          <a:xfrm>
            <a:off x="323675" y="1410668"/>
            <a:ext cx="4972225" cy="4406541"/>
            <a:chOff x="323675" y="1410668"/>
            <a:chExt cx="4972225" cy="440654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022EE4-2AA9-4FBB-9DCF-5F870D9EDCF5}"/>
                </a:ext>
              </a:extLst>
            </p:cNvPr>
            <p:cNvSpPr/>
            <p:nvPr/>
          </p:nvSpPr>
          <p:spPr>
            <a:xfrm>
              <a:off x="4965277" y="1453955"/>
              <a:ext cx="330623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B8E2ED-AC20-49CB-8F4D-8E2C1DCC8952}"/>
                </a:ext>
              </a:extLst>
            </p:cNvPr>
            <p:cNvSpPr/>
            <p:nvPr/>
          </p:nvSpPr>
          <p:spPr>
            <a:xfrm>
              <a:off x="323675" y="1423722"/>
              <a:ext cx="587051" cy="435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53F1AB-ADAE-47C0-BE1A-9E3AEE8CE63E}"/>
                </a:ext>
              </a:extLst>
            </p:cNvPr>
            <p:cNvSpPr/>
            <p:nvPr/>
          </p:nvSpPr>
          <p:spPr>
            <a:xfrm>
              <a:off x="762201" y="1410668"/>
              <a:ext cx="4228411" cy="167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1EC6357-52B0-457B-8B25-8E7BFE93A749}"/>
                </a:ext>
              </a:extLst>
            </p:cNvPr>
            <p:cNvSpPr/>
            <p:nvPr/>
          </p:nvSpPr>
          <p:spPr>
            <a:xfrm>
              <a:off x="902177" y="5447332"/>
              <a:ext cx="4228411" cy="369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3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LKN Layout">
  <a:themeElements>
    <a:clrScheme name="Dark2">
      <a:dk1>
        <a:sysClr val="windowText" lastClr="000000"/>
      </a:dk1>
      <a:lt1>
        <a:sysClr val="window" lastClr="FFFFFF"/>
      </a:lt1>
      <a:dk2>
        <a:srgbClr val="035EE3"/>
      </a:dk2>
      <a:lt2>
        <a:srgbClr val="EEECE1"/>
      </a:lt2>
      <a:accent1>
        <a:srgbClr val="1B9E77"/>
      </a:accent1>
      <a:accent2>
        <a:srgbClr val="D95F02"/>
      </a:accent2>
      <a:accent3>
        <a:srgbClr val="7570B3"/>
      </a:accent3>
      <a:accent4>
        <a:srgbClr val="E7298A"/>
      </a:accent4>
      <a:accent5>
        <a:srgbClr val="666666"/>
      </a:accent5>
      <a:accent6>
        <a:srgbClr val="E6AB0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/>
      <a:lstStyle>
        <a:defPPr algn="l">
          <a:defRPr sz="1200" b="0" i="0" u="none" strike="noStrike" kern="1200" baseline="0" dirty="0" smtClean="0">
            <a:solidFill>
              <a:schemeClr val="tx1"/>
            </a:solidFill>
            <a:latin typeface="+mn-lt"/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14283</TotalTime>
  <Words>2089</Words>
  <Application>Microsoft Office PowerPoint</Application>
  <PresentationFormat>Widescreen</PresentationFormat>
  <Paragraphs>377</Paragraphs>
  <Slides>34</Slides>
  <Notes>17</Notes>
  <HiddenSlides>18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Wingdings</vt:lpstr>
      <vt:lpstr>Arial</vt:lpstr>
      <vt:lpstr>Cambria Math</vt:lpstr>
      <vt:lpstr>Calibri</vt:lpstr>
      <vt:lpstr>Symbol</vt:lpstr>
      <vt:lpstr>Courier New</vt:lpstr>
      <vt:lpstr>LKN Layout</vt:lpstr>
      <vt:lpstr>Empowering Self-Driving Networks</vt:lpstr>
      <vt:lpstr>Self-Driving Networks?</vt:lpstr>
      <vt:lpstr>Why Self-Driving Networks?</vt:lpstr>
      <vt:lpstr>Case Study: Reconfigurable Topologies</vt:lpstr>
      <vt:lpstr>Expectation to a Self-Driving Network</vt:lpstr>
      <vt:lpstr>“Intelligently” – A word simply said. But what does it mean?</vt:lpstr>
      <vt:lpstr>Empowerment</vt:lpstr>
      <vt:lpstr>Empowerment – Strengths and Weaknesses</vt:lpstr>
      <vt:lpstr>First Experiences</vt:lpstr>
      <vt:lpstr>First Experiences</vt:lpstr>
      <vt:lpstr>First Experiences</vt:lpstr>
      <vt:lpstr>First Experiences</vt:lpstr>
      <vt:lpstr>Summary, Lessons Learned and Outlook</vt:lpstr>
      <vt:lpstr>PowerPoint Presentation</vt:lpstr>
      <vt:lpstr>N-step empowerment</vt:lpstr>
      <vt:lpstr>Obtaining Results</vt:lpstr>
      <vt:lpstr>Self-DN tasks</vt:lpstr>
      <vt:lpstr>PowerPoint Presentation</vt:lpstr>
      <vt:lpstr>PowerPoint Presentation</vt:lpstr>
      <vt:lpstr>Case-Study: Reconfigurable Topologies</vt:lpstr>
      <vt:lpstr>Agent – Environment Framework</vt:lpstr>
      <vt:lpstr>n-step Empowerment and Sparse Sampling</vt:lpstr>
      <vt:lpstr>Self Adapting Networks</vt:lpstr>
      <vt:lpstr>Agent Behavior</vt:lpstr>
      <vt:lpstr>Performance Comparison</vt:lpstr>
      <vt:lpstr>PowerPoint Presentation</vt:lpstr>
      <vt:lpstr>The curse of Flexibility</vt:lpstr>
      <vt:lpstr>Why do we need data driven approaches?</vt:lpstr>
      <vt:lpstr>Agent – Environment Framework</vt:lpstr>
      <vt:lpstr>Performance Comparison</vt:lpstr>
      <vt:lpstr>Survival of the fittest</vt:lpstr>
      <vt:lpstr>How can “preparedness” be quantified</vt:lpstr>
      <vt:lpstr>Szenario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The Master of the Universe!</dc:title>
  <dc:creator>Blenk, Andreas</dc:creator>
  <cp:lastModifiedBy>Kalmbach, Patrick</cp:lastModifiedBy>
  <cp:revision>761</cp:revision>
  <dcterms:created xsi:type="dcterms:W3CDTF">2014-06-24T14:44:43Z</dcterms:created>
  <dcterms:modified xsi:type="dcterms:W3CDTF">2018-08-24T12:14:03Z</dcterms:modified>
</cp:coreProperties>
</file>