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4"/>
  </p:notesMasterIdLst>
  <p:sldIdLst>
    <p:sldId id="256" r:id="rId2"/>
    <p:sldId id="287" r:id="rId3"/>
    <p:sldId id="257" r:id="rId4"/>
    <p:sldId id="260" r:id="rId5"/>
    <p:sldId id="323" r:id="rId6"/>
    <p:sldId id="288" r:id="rId7"/>
    <p:sldId id="268" r:id="rId8"/>
    <p:sldId id="289" r:id="rId9"/>
    <p:sldId id="291" r:id="rId10"/>
    <p:sldId id="292" r:id="rId11"/>
    <p:sldId id="295" r:id="rId12"/>
    <p:sldId id="303" r:id="rId13"/>
    <p:sldId id="304" r:id="rId14"/>
    <p:sldId id="297" r:id="rId15"/>
    <p:sldId id="298" r:id="rId16"/>
    <p:sldId id="299" r:id="rId17"/>
    <p:sldId id="300" r:id="rId18"/>
    <p:sldId id="305" r:id="rId19"/>
    <p:sldId id="306" r:id="rId20"/>
    <p:sldId id="307" r:id="rId21"/>
    <p:sldId id="273" r:id="rId22"/>
    <p:sldId id="302" r:id="rId23"/>
    <p:sldId id="309" r:id="rId24"/>
    <p:sldId id="308" r:id="rId25"/>
    <p:sldId id="311" r:id="rId26"/>
    <p:sldId id="322" r:id="rId27"/>
    <p:sldId id="319" r:id="rId28"/>
    <p:sldId id="312" r:id="rId29"/>
    <p:sldId id="315" r:id="rId30"/>
    <p:sldId id="313" r:id="rId31"/>
    <p:sldId id="277" r:id="rId32"/>
    <p:sldId id="279" r:id="rId33"/>
    <p:sldId id="280" r:id="rId34"/>
    <p:sldId id="282" r:id="rId35"/>
    <p:sldId id="281" r:id="rId36"/>
    <p:sldId id="283" r:id="rId37"/>
    <p:sldId id="320" r:id="rId38"/>
    <p:sldId id="284" r:id="rId39"/>
    <p:sldId id="316" r:id="rId40"/>
    <p:sldId id="317" r:id="rId41"/>
    <p:sldId id="318" r:id="rId42"/>
    <p:sldId id="286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3"/>
    <p:restoredTop sz="82432" autoAdjust="0"/>
  </p:normalViewPr>
  <p:slideViewPr>
    <p:cSldViewPr snapToGrid="0" snapToObjects="1">
      <p:cViewPr varScale="1">
        <p:scale>
          <a:sx n="106" d="100"/>
          <a:sy n="106" d="100"/>
        </p:scale>
        <p:origin x="66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Workbook5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023925942837"/>
          <c:y val="6.7414061483523996E-2"/>
          <c:w val="0.66053022611128565"/>
          <c:h val="0.624726531052491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Sheet1!$H$1</c:f>
              <c:strCache>
                <c:ptCount val="1"/>
                <c:pt idx="0">
                  <c:v>Top-5 error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Sheet1!$G$2:$G$11</c:f>
              <c:strCache>
                <c:ptCount val="10"/>
                <c:pt idx="0">
                  <c:v>AlexNet</c:v>
                </c:pt>
                <c:pt idx="1">
                  <c:v>Inception-V1</c:v>
                </c:pt>
                <c:pt idx="2">
                  <c:v>VGG-16</c:v>
                </c:pt>
                <c:pt idx="3">
                  <c:v>VGG-19</c:v>
                </c:pt>
                <c:pt idx="4">
                  <c:v>ResNet-18</c:v>
                </c:pt>
                <c:pt idx="5">
                  <c:v>ResNet-34</c:v>
                </c:pt>
                <c:pt idx="6">
                  <c:v>ResNet-50</c:v>
                </c:pt>
                <c:pt idx="7">
                  <c:v>ResNet-101</c:v>
                </c:pt>
                <c:pt idx="8">
                  <c:v>ResNet-152</c:v>
                </c:pt>
                <c:pt idx="9">
                  <c:v>ResNet-200</c:v>
                </c:pt>
              </c:strCache>
            </c:strRef>
          </c:cat>
          <c:val>
            <c:numRef>
              <c:f>Sheet1!$H$2:$H$11</c:f>
              <c:numCache>
                <c:formatCode>General</c:formatCode>
                <c:ptCount val="10"/>
                <c:pt idx="0">
                  <c:v>19.8</c:v>
                </c:pt>
                <c:pt idx="1">
                  <c:v>10.07</c:v>
                </c:pt>
                <c:pt idx="2">
                  <c:v>8.8000000000000007</c:v>
                </c:pt>
                <c:pt idx="3">
                  <c:v>9</c:v>
                </c:pt>
                <c:pt idx="4">
                  <c:v>10.76</c:v>
                </c:pt>
                <c:pt idx="5">
                  <c:v>8.74</c:v>
                </c:pt>
                <c:pt idx="6">
                  <c:v>7.02</c:v>
                </c:pt>
                <c:pt idx="7">
                  <c:v>6.21</c:v>
                </c:pt>
                <c:pt idx="8">
                  <c:v>6.1599999999999966</c:v>
                </c:pt>
                <c:pt idx="9">
                  <c:v>5.79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B2-494D-888A-3A60733A95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50483728"/>
        <c:axId val="-2050586896"/>
      </c:barChart>
      <c:scatterChart>
        <c:scatterStyle val="lineMarker"/>
        <c:varyColors val="0"/>
        <c:ser>
          <c:idx val="1"/>
          <c:order val="1"/>
          <c:tx>
            <c:strRef>
              <c:f>Sheet1!$I$1</c:f>
              <c:strCache>
                <c:ptCount val="1"/>
                <c:pt idx="0">
                  <c:v>Time per frame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strRef>
              <c:f>Sheet1!$G$2:$G$11</c:f>
              <c:strCache>
                <c:ptCount val="10"/>
                <c:pt idx="0">
                  <c:v>AlexNet</c:v>
                </c:pt>
                <c:pt idx="1">
                  <c:v>Inception-V1</c:v>
                </c:pt>
                <c:pt idx="2">
                  <c:v>VGG-16</c:v>
                </c:pt>
                <c:pt idx="3">
                  <c:v>VGG-19</c:v>
                </c:pt>
                <c:pt idx="4">
                  <c:v>ResNet-18</c:v>
                </c:pt>
                <c:pt idx="5">
                  <c:v>ResNet-34</c:v>
                </c:pt>
                <c:pt idx="6">
                  <c:v>ResNet-50</c:v>
                </c:pt>
                <c:pt idx="7">
                  <c:v>ResNet-101</c:v>
                </c:pt>
                <c:pt idx="8">
                  <c:v>ResNet-152</c:v>
                </c:pt>
                <c:pt idx="9">
                  <c:v>ResNet-200</c:v>
                </c:pt>
              </c:strCache>
            </c:strRef>
          </c:xVal>
          <c:yVal>
            <c:numRef>
              <c:f>Sheet1!$I$2:$I$11</c:f>
              <c:numCache>
                <c:formatCode>General</c:formatCode>
                <c:ptCount val="10"/>
                <c:pt idx="0">
                  <c:v>14.56</c:v>
                </c:pt>
                <c:pt idx="1">
                  <c:v>39.14</c:v>
                </c:pt>
                <c:pt idx="2">
                  <c:v>128.62</c:v>
                </c:pt>
                <c:pt idx="3">
                  <c:v>147.32</c:v>
                </c:pt>
                <c:pt idx="4">
                  <c:v>31.54</c:v>
                </c:pt>
                <c:pt idx="5">
                  <c:v>51.59</c:v>
                </c:pt>
                <c:pt idx="6">
                  <c:v>103.58</c:v>
                </c:pt>
                <c:pt idx="7">
                  <c:v>156.44</c:v>
                </c:pt>
                <c:pt idx="8">
                  <c:v>217.91</c:v>
                </c:pt>
                <c:pt idx="9">
                  <c:v>296.51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BB2-494D-888A-3A60733A95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47783184"/>
        <c:axId val="-2052479216"/>
      </c:scatterChart>
      <c:catAx>
        <c:axId val="-2050483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50586896"/>
        <c:crosses val="autoZero"/>
        <c:auto val="1"/>
        <c:lblAlgn val="ctr"/>
        <c:lblOffset val="100"/>
        <c:noMultiLvlLbl val="0"/>
      </c:catAx>
      <c:valAx>
        <c:axId val="-2050586896"/>
        <c:scaling>
          <c:orientation val="minMax"/>
          <c:max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7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Top-5 error (%)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7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50483728"/>
        <c:crosses val="autoZero"/>
        <c:crossBetween val="between"/>
      </c:valAx>
      <c:valAx>
        <c:axId val="-205247921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7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Processing time per frame (ms)</a:t>
                </a:r>
              </a:p>
            </c:rich>
          </c:tx>
          <c:layout>
            <c:manualLayout>
              <c:xMode val="edge"/>
              <c:yMode val="edge"/>
              <c:x val="0.92659224312499999"/>
              <c:y val="1.764347644793209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7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7783184"/>
        <c:crosses val="max"/>
        <c:crossBetween val="midCat"/>
      </c:valAx>
      <c:valAx>
        <c:axId val="-20477831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05247921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199432396624599"/>
          <c:y val="8.3915250129465199E-2"/>
          <c:w val="0.56406620554461895"/>
          <c:h val="0.1093606429405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7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A0950E-2487-4E41-A76D-E1C4FC82355E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B01D79-CAB1-2C4C-82C5-BDCEE0926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72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01D79-CAB1-2C4C-82C5-BDCEE09264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8796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01D79-CAB1-2C4C-82C5-BDCEE09264B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1118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01D79-CAB1-2C4C-82C5-BDCEE09264B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429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01D79-CAB1-2C4C-82C5-BDCEE09264B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61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01D79-CAB1-2C4C-82C5-BDCEE09264B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57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01D79-CAB1-2C4C-82C5-BDCEE09264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7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01D79-CAB1-2C4C-82C5-BDCEE09264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124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01D79-CAB1-2C4C-82C5-BDCEE09264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75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01D79-CAB1-2C4C-82C5-BDCEE09264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72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01D79-CAB1-2C4C-82C5-BDCEE09264B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17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01D79-CAB1-2C4C-82C5-BDCEE09264B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038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01D79-CAB1-2C4C-82C5-BDCEE09264B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881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01D79-CAB1-2C4C-82C5-BDCEE09264B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629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9104B-2A2A-B043-8267-143CAE5FB3BE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F3F83-CEEF-5D42-8784-473683DD0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331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9104B-2A2A-B043-8267-143CAE5FB3BE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F3F83-CEEF-5D42-8784-473683DD0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071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9104B-2A2A-B043-8267-143CAE5FB3BE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F3F83-CEEF-5D42-8784-473683DD0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787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9104B-2A2A-B043-8267-143CAE5FB3BE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F3F83-CEEF-5D42-8784-473683DD0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368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9104B-2A2A-B043-8267-143CAE5FB3BE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F3F83-CEEF-5D42-8784-473683DD0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19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9104B-2A2A-B043-8267-143CAE5FB3BE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F3F83-CEEF-5D42-8784-473683DD0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656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9104B-2A2A-B043-8267-143CAE5FB3BE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F3F83-CEEF-5D42-8784-473683DD0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138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9104B-2A2A-B043-8267-143CAE5FB3BE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F3F83-CEEF-5D42-8784-473683DD0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590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9104B-2A2A-B043-8267-143CAE5FB3BE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F3F83-CEEF-5D42-8784-473683DD0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676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9104B-2A2A-B043-8267-143CAE5FB3BE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F3F83-CEEF-5D42-8784-473683DD0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26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9104B-2A2A-B043-8267-143CAE5FB3BE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F3F83-CEEF-5D42-8784-473683DD0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41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9104B-2A2A-B043-8267-143CAE5FB3BE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F3F83-CEEF-5D42-8784-473683DD0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30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058159"/>
          </a:xfrm>
        </p:spPr>
        <p:txBody>
          <a:bodyPr>
            <a:normAutofit fontScale="90000"/>
          </a:bodyPr>
          <a:lstStyle/>
          <a:p>
            <a:r>
              <a:rPr lang="en-US" dirty="0"/>
              <a:t>Chameleon: Scalable Adaptation of Video Analytics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5559" y="3671611"/>
            <a:ext cx="7180882" cy="1655762"/>
          </a:xfrm>
        </p:spPr>
        <p:txBody>
          <a:bodyPr/>
          <a:lstStyle/>
          <a:p>
            <a:r>
              <a:rPr lang="en-US" dirty="0" err="1" smtClean="0"/>
              <a:t>Junchen</a:t>
            </a:r>
            <a:r>
              <a:rPr lang="en-US" dirty="0" smtClean="0"/>
              <a:t> Jiang, </a:t>
            </a:r>
            <a:r>
              <a:rPr lang="en-US" dirty="0"/>
              <a:t>Ganesh </a:t>
            </a:r>
            <a:r>
              <a:rPr lang="en-US" dirty="0" err="1"/>
              <a:t>Ananthanarayanan</a:t>
            </a:r>
            <a:r>
              <a:rPr lang="en-US" dirty="0"/>
              <a:t>, </a:t>
            </a:r>
            <a:r>
              <a:rPr lang="en-US" dirty="0" smtClean="0"/>
              <a:t>Peter </a:t>
            </a:r>
            <a:r>
              <a:rPr lang="en-US" dirty="0" err="1" smtClean="0"/>
              <a:t>Bodik</a:t>
            </a:r>
            <a:r>
              <a:rPr lang="en-US" dirty="0" smtClean="0"/>
              <a:t>, </a:t>
            </a:r>
            <a:r>
              <a:rPr lang="en-US" b="1" dirty="0" smtClean="0"/>
              <a:t>Siddhartha Sen</a:t>
            </a:r>
            <a:r>
              <a:rPr lang="en-US" dirty="0" smtClean="0"/>
              <a:t>, Ion </a:t>
            </a:r>
            <a:r>
              <a:rPr lang="en-US" dirty="0" err="1" smtClean="0"/>
              <a:t>Stoica</a:t>
            </a:r>
            <a:endParaRPr lang="en-US" dirty="0"/>
          </a:p>
        </p:txBody>
      </p:sp>
      <p:pic>
        <p:nvPicPr>
          <p:cNvPr id="4" name="Picture 6" descr="mage result for uchicago 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1355" y="5122037"/>
            <a:ext cx="2731047" cy="58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age result for microsoft research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3269" y="5120121"/>
            <a:ext cx="2090305" cy="58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96493" y="5116643"/>
            <a:ext cx="2069347" cy="58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45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observation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Holds for other configuration knobs (resolution, NN classifier, etc.)</a:t>
            </a:r>
          </a:p>
          <a:p>
            <a:endParaRPr lang="en-US" dirty="0" smtClean="0"/>
          </a:p>
          <a:p>
            <a:r>
              <a:rPr lang="en-US" dirty="0" smtClean="0"/>
              <a:t>Prior work does one-time profiling at beginning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1693035" y="2297157"/>
            <a:ext cx="8493760" cy="1543943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Video content varies over time</a:t>
            </a:r>
          </a:p>
          <a:p>
            <a:pPr algn="ctr"/>
            <a:r>
              <a:rPr lang="en-US" sz="3200" dirty="0" smtClean="0">
                <a:sym typeface="Symbol" panose="05050102010706020507" pitchFamily="18" charset="2"/>
              </a:rPr>
              <a:t> best configuration varies over time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259382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approach: periodic </a:t>
            </a:r>
            <a:r>
              <a:rPr lang="en-US" dirty="0" err="1" smtClean="0"/>
              <a:t>reprofiling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693035" y="2910468"/>
            <a:ext cx="8493760" cy="1499340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Customize the video pipeline to the video content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746757" y="2878860"/>
            <a:ext cx="7388186" cy="1693454"/>
            <a:chOff x="1746757" y="2878860"/>
            <a:chExt cx="7388186" cy="1693454"/>
          </a:xfrm>
        </p:grpSpPr>
        <p:cxnSp>
          <p:nvCxnSpPr>
            <p:cNvPr id="4" name="Straight Connector 3"/>
            <p:cNvCxnSpPr/>
            <p:nvPr/>
          </p:nvCxnSpPr>
          <p:spPr>
            <a:xfrm flipV="1">
              <a:off x="1746757" y="3612996"/>
              <a:ext cx="1821631" cy="225172"/>
            </a:xfrm>
            <a:prstGeom prst="line">
              <a:avLst/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 rot="21329119">
              <a:off x="1872262" y="2905769"/>
              <a:ext cx="151515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  <a:latin typeface="Comic Sans MS" charset="0"/>
                  <a:ea typeface="Comic Sans MS" charset="0"/>
                  <a:cs typeface="Comic Sans MS" charset="0"/>
                </a:rPr>
                <a:t>Adapt</a:t>
              </a:r>
              <a:endParaRPr lang="en-US" sz="3600" b="1" dirty="0">
                <a:solidFill>
                  <a:schemeClr val="accent2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21257030">
              <a:off x="7199797" y="2878860"/>
              <a:ext cx="193514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accent2"/>
                  </a:solidFill>
                  <a:latin typeface="Comic Sans MS" charset="0"/>
                  <a:ea typeface="Comic Sans MS" charset="0"/>
                  <a:cs typeface="Comic Sans MS" charset="0"/>
                </a:rPr>
                <a:t>d</a:t>
              </a:r>
              <a:r>
                <a:rPr lang="en-US" sz="3600" b="1" dirty="0" smtClean="0">
                  <a:solidFill>
                    <a:schemeClr val="accent2"/>
                  </a:solidFill>
                  <a:latin typeface="Comic Sans MS" charset="0"/>
                  <a:ea typeface="Comic Sans MS" charset="0"/>
                  <a:cs typeface="Comic Sans MS" charset="0"/>
                </a:rPr>
                <a:t>ynamic</a:t>
              </a:r>
              <a:endParaRPr lang="en-US" sz="3600" b="1" dirty="0">
                <a:solidFill>
                  <a:schemeClr val="accent2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5639498">
              <a:off x="7370059" y="3565628"/>
              <a:ext cx="81304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accent2"/>
                  </a:solidFill>
                  <a:latin typeface="Comic Sans MS" charset="0"/>
                  <a:ea typeface="Comic Sans MS" charset="0"/>
                  <a:cs typeface="Comic Sans MS" charset="0"/>
                </a:rPr>
                <a:t> </a:t>
              </a:r>
              <a:r>
                <a:rPr lang="en-US" sz="7200" dirty="0" smtClean="0">
                  <a:solidFill>
                    <a:schemeClr val="accent2"/>
                  </a:solidFill>
                  <a:latin typeface="Comic Sans MS" charset="0"/>
                  <a:ea typeface="Comic Sans MS" charset="0"/>
                  <a:cs typeface="Comic Sans MS" charset="0"/>
                </a:rPr>
                <a:t>&gt;</a:t>
              </a:r>
              <a:endParaRPr lang="en-US" sz="7200" dirty="0">
                <a:solidFill>
                  <a:schemeClr val="accent2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044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approach: </a:t>
            </a:r>
            <a:r>
              <a:rPr lang="en-US" dirty="0"/>
              <a:t>periodic </a:t>
            </a:r>
            <a:r>
              <a:rPr lang="en-US" dirty="0" err="1"/>
              <a:t>reprofiling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144326" y="2025220"/>
            <a:ext cx="9903652" cy="3985286"/>
            <a:chOff x="642518" y="-1266679"/>
            <a:chExt cx="9942857" cy="4001065"/>
          </a:xfrm>
        </p:grpSpPr>
        <p:sp>
          <p:nvSpPr>
            <p:cNvPr id="13" name="Rectangle 12"/>
            <p:cNvSpPr/>
            <p:nvPr/>
          </p:nvSpPr>
          <p:spPr>
            <a:xfrm>
              <a:off x="642518" y="-1251269"/>
              <a:ext cx="9942857" cy="398565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16299" y="-1266679"/>
              <a:ext cx="2720658" cy="16611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 smtClean="0"/>
                <a:t>Configurations:</a:t>
              </a:r>
            </a:p>
            <a:p>
              <a:pPr marL="457200" indent="-457200">
                <a:buFont typeface="Arial" charset="0"/>
                <a:buChar char="•"/>
              </a:pPr>
              <a:r>
                <a:rPr lang="en-US" sz="2400" i="1" dirty="0" smtClean="0"/>
                <a:t>Resolution</a:t>
              </a:r>
            </a:p>
            <a:p>
              <a:pPr marL="457200" indent="-457200">
                <a:buFont typeface="Arial" charset="0"/>
                <a:buChar char="•"/>
              </a:pPr>
              <a:r>
                <a:rPr lang="en-US" sz="2400" i="1" dirty="0" smtClean="0"/>
                <a:t>Frames rate</a:t>
              </a:r>
            </a:p>
            <a:p>
              <a:pPr marL="457200" indent="-457200">
                <a:buFont typeface="Arial" charset="0"/>
                <a:buChar char="•"/>
              </a:pPr>
              <a:r>
                <a:rPr lang="en-US" sz="2400" i="1" dirty="0" smtClean="0"/>
                <a:t>Object detector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5544627" y="1097768"/>
              <a:ext cx="1070119" cy="380720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609760" y="1620033"/>
              <a:ext cx="350541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DNN </a:t>
              </a:r>
              <a:r>
                <a:rPr lang="en-US" sz="2400" b="1" dirty="0"/>
                <a:t>O</a:t>
              </a:r>
              <a:r>
                <a:rPr lang="en-US" sz="2400" b="1" dirty="0" smtClean="0"/>
                <a:t>bject </a:t>
              </a:r>
              <a:r>
                <a:rPr lang="en-US" sz="2400" b="1" dirty="0"/>
                <a:t>D</a:t>
              </a:r>
              <a:r>
                <a:rPr lang="en-US" sz="2400" b="1" dirty="0" smtClean="0"/>
                <a:t>etection</a:t>
              </a:r>
            </a:p>
            <a:p>
              <a:pPr algn="ctr"/>
              <a:r>
                <a:rPr lang="en-US" sz="2400" dirty="0" smtClean="0"/>
                <a:t>(</a:t>
              </a:r>
              <a:r>
                <a:rPr lang="en-US" sz="2400" i="1" dirty="0"/>
                <a:t>e.g.</a:t>
              </a:r>
              <a:r>
                <a:rPr lang="en-US" sz="2400" dirty="0"/>
                <a:t>, </a:t>
              </a:r>
              <a:r>
                <a:rPr lang="en-US" sz="2400" dirty="0" smtClean="0"/>
                <a:t>YOLO)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89106" y="2073016"/>
              <a:ext cx="11047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1280p</a:t>
              </a:r>
              <a:endParaRPr lang="en-US" sz="2400" dirty="0"/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3075225" y="957220"/>
              <a:ext cx="579105" cy="885489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4865" t="28341" r="35739" b="39774"/>
            <a:stretch/>
          </p:blipFill>
          <p:spPr>
            <a:xfrm>
              <a:off x="1336133" y="659213"/>
              <a:ext cx="1323177" cy="122348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4865" t="28341" r="35739" b="39774"/>
            <a:stretch/>
          </p:blipFill>
          <p:spPr>
            <a:xfrm>
              <a:off x="1487899" y="796585"/>
              <a:ext cx="1323177" cy="1223486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4865" t="28341" r="35739" b="39774"/>
            <a:stretch/>
          </p:blipFill>
          <p:spPr>
            <a:xfrm>
              <a:off x="1665463" y="949238"/>
              <a:ext cx="1323177" cy="122348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4865" t="28341" r="35739" b="39774"/>
            <a:stretch/>
          </p:blipFill>
          <p:spPr>
            <a:xfrm>
              <a:off x="5656483" y="477854"/>
              <a:ext cx="711442" cy="65784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589167" y="38346"/>
              <a:ext cx="9220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480p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 rot="2290779">
              <a:off x="857497" y="901760"/>
              <a:ext cx="595910" cy="7827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 sz="4000" dirty="0" smtClean="0"/>
                <a:t>…</a:t>
              </a:r>
              <a:endParaRPr lang="en-US" sz="4000" dirty="0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bg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9593" y="578923"/>
              <a:ext cx="3243786" cy="1045298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9" name="TextBox 28"/>
            <p:cNvSpPr txBox="1"/>
            <p:nvPr/>
          </p:nvSpPr>
          <p:spPr>
            <a:xfrm>
              <a:off x="3821811" y="715154"/>
              <a:ext cx="1542135" cy="132723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Resizing </a:t>
              </a:r>
              <a:r>
                <a:rPr lang="en-US" sz="2400" dirty="0" smtClean="0"/>
                <a:t>&amp;</a:t>
              </a:r>
              <a:r>
                <a:rPr lang="en-US" sz="2400" b="1" dirty="0" smtClean="0"/>
                <a:t> Frame Selection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44627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approach: </a:t>
            </a:r>
            <a:r>
              <a:rPr lang="en-US" dirty="0"/>
              <a:t>periodic </a:t>
            </a:r>
            <a:r>
              <a:rPr lang="en-US" dirty="0" err="1"/>
              <a:t>reprofiling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144326" y="2025220"/>
            <a:ext cx="9903652" cy="3985286"/>
            <a:chOff x="642518" y="-1266679"/>
            <a:chExt cx="9942857" cy="4001065"/>
          </a:xfrm>
        </p:grpSpPr>
        <p:sp>
          <p:nvSpPr>
            <p:cNvPr id="13" name="Rectangle 12"/>
            <p:cNvSpPr/>
            <p:nvPr/>
          </p:nvSpPr>
          <p:spPr>
            <a:xfrm>
              <a:off x="642518" y="-1251269"/>
              <a:ext cx="9942857" cy="398565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440977" y="-1218217"/>
              <a:ext cx="3899425" cy="91201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/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 anchorCtr="0"/>
            <a:lstStyle/>
            <a:p>
              <a:pPr algn="ctr"/>
              <a:r>
                <a:rPr lang="en-US" sz="2400" b="1" i="1" dirty="0" smtClean="0"/>
                <a:t>Chameleon: </a:t>
              </a:r>
            </a:p>
            <a:p>
              <a:pPr algn="ctr"/>
              <a:r>
                <a:rPr lang="en-US" sz="2400" i="1" dirty="0" smtClean="0"/>
                <a:t>Configuration Controller</a:t>
              </a:r>
              <a:endParaRPr lang="en-US" sz="2400" i="1" dirty="0"/>
            </a:p>
          </p:txBody>
        </p:sp>
        <p:cxnSp>
          <p:nvCxnSpPr>
            <p:cNvPr id="15" name="Elbow Connector 14"/>
            <p:cNvCxnSpPr>
              <a:stCxn id="14" idx="1"/>
              <a:endCxn id="29" idx="0"/>
            </p:cNvCxnSpPr>
            <p:nvPr/>
          </p:nvCxnSpPr>
          <p:spPr>
            <a:xfrm rot="10800000" flipV="1">
              <a:off x="4592880" y="-762209"/>
              <a:ext cx="848099" cy="1477363"/>
            </a:xfrm>
            <a:prstGeom prst="bentConnector2">
              <a:avLst/>
            </a:prstGeom>
            <a:ln w="3810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lbow Connector 15"/>
            <p:cNvCxnSpPr>
              <a:stCxn id="28" idx="3"/>
              <a:endCxn id="14" idx="3"/>
            </p:cNvCxnSpPr>
            <p:nvPr/>
          </p:nvCxnSpPr>
          <p:spPr>
            <a:xfrm flipH="1" flipV="1">
              <a:off x="9340402" y="-762210"/>
              <a:ext cx="712977" cy="1863782"/>
            </a:xfrm>
            <a:prstGeom prst="bentConnector3">
              <a:avLst>
                <a:gd name="adj1" fmla="val -32063"/>
              </a:avLst>
            </a:prstGeom>
            <a:ln w="3810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816299" y="-1266679"/>
              <a:ext cx="2720658" cy="16611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 smtClean="0"/>
                <a:t>Configurations:</a:t>
              </a:r>
            </a:p>
            <a:p>
              <a:pPr marL="457200" indent="-457200">
                <a:buFont typeface="Arial" charset="0"/>
                <a:buChar char="•"/>
              </a:pPr>
              <a:r>
                <a:rPr lang="en-US" sz="2400" i="1" dirty="0" smtClean="0"/>
                <a:t>Resolution</a:t>
              </a:r>
            </a:p>
            <a:p>
              <a:pPr marL="457200" indent="-457200">
                <a:buFont typeface="Arial" charset="0"/>
                <a:buChar char="•"/>
              </a:pPr>
              <a:r>
                <a:rPr lang="en-US" sz="2400" i="1" dirty="0" smtClean="0"/>
                <a:t>Frames rate</a:t>
              </a:r>
            </a:p>
            <a:p>
              <a:pPr marL="457200" indent="-457200">
                <a:buFont typeface="Arial" charset="0"/>
                <a:buChar char="•"/>
              </a:pPr>
              <a:r>
                <a:rPr lang="en-US" sz="2400" i="1" dirty="0" smtClean="0"/>
                <a:t>Object detector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5544627" y="1097768"/>
              <a:ext cx="1070119" cy="380720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609760" y="1620033"/>
              <a:ext cx="350541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DNN </a:t>
              </a:r>
              <a:r>
                <a:rPr lang="en-US" sz="2400" b="1" dirty="0"/>
                <a:t>O</a:t>
              </a:r>
              <a:r>
                <a:rPr lang="en-US" sz="2400" b="1" dirty="0" smtClean="0"/>
                <a:t>bject </a:t>
              </a:r>
              <a:r>
                <a:rPr lang="en-US" sz="2400" b="1" dirty="0"/>
                <a:t>D</a:t>
              </a:r>
              <a:r>
                <a:rPr lang="en-US" sz="2400" b="1" dirty="0" smtClean="0"/>
                <a:t>etection</a:t>
              </a:r>
            </a:p>
            <a:p>
              <a:pPr algn="ctr"/>
              <a:r>
                <a:rPr lang="en-US" sz="2400" dirty="0" smtClean="0"/>
                <a:t>(</a:t>
              </a:r>
              <a:r>
                <a:rPr lang="en-US" sz="2400" i="1" dirty="0"/>
                <a:t>e.g.</a:t>
              </a:r>
              <a:r>
                <a:rPr lang="en-US" sz="2400" dirty="0"/>
                <a:t>, </a:t>
              </a:r>
              <a:r>
                <a:rPr lang="en-US" sz="2400" dirty="0" smtClean="0"/>
                <a:t>YOLO)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89106" y="2073016"/>
              <a:ext cx="11047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1280p</a:t>
              </a:r>
              <a:endParaRPr lang="en-US" sz="2400" dirty="0"/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3075225" y="957220"/>
              <a:ext cx="579105" cy="885489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4865" t="28341" r="35739" b="39774"/>
            <a:stretch/>
          </p:blipFill>
          <p:spPr>
            <a:xfrm>
              <a:off x="1336133" y="659213"/>
              <a:ext cx="1323177" cy="122348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4865" t="28341" r="35739" b="39774"/>
            <a:stretch/>
          </p:blipFill>
          <p:spPr>
            <a:xfrm>
              <a:off x="1487899" y="796585"/>
              <a:ext cx="1323177" cy="1223486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4865" t="28341" r="35739" b="39774"/>
            <a:stretch/>
          </p:blipFill>
          <p:spPr>
            <a:xfrm>
              <a:off x="1665463" y="949238"/>
              <a:ext cx="1323177" cy="122348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4865" t="28341" r="35739" b="39774"/>
            <a:stretch/>
          </p:blipFill>
          <p:spPr>
            <a:xfrm>
              <a:off x="5656483" y="477854"/>
              <a:ext cx="711442" cy="65784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589167" y="38346"/>
              <a:ext cx="9220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480p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 rot="2290779">
              <a:off x="857497" y="901760"/>
              <a:ext cx="595910" cy="7827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 sz="4000" dirty="0" smtClean="0"/>
                <a:t>…</a:t>
              </a:r>
              <a:endParaRPr lang="en-US" sz="4000" dirty="0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bg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9593" y="578923"/>
              <a:ext cx="3243786" cy="1045298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9" name="TextBox 28"/>
            <p:cNvSpPr txBox="1"/>
            <p:nvPr/>
          </p:nvSpPr>
          <p:spPr>
            <a:xfrm>
              <a:off x="3821811" y="715154"/>
              <a:ext cx="1542135" cy="132723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Resizing </a:t>
              </a:r>
              <a:r>
                <a:rPr lang="en-US" sz="2400" dirty="0" smtClean="0"/>
                <a:t>&amp;</a:t>
              </a:r>
              <a:r>
                <a:rPr lang="en-US" sz="2400" b="1" dirty="0" smtClean="0"/>
                <a:t> Frame Selection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35183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win…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3990" y="1758719"/>
            <a:ext cx="6492809" cy="461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94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840" y="1747567"/>
            <a:ext cx="6485227" cy="46364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win… but at what cost?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93035" y="3512640"/>
            <a:ext cx="8493760" cy="1142504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Key challenge: </a:t>
            </a:r>
          </a:p>
          <a:p>
            <a:pPr algn="ctr"/>
            <a:r>
              <a:rPr lang="en-US" sz="3200" dirty="0" smtClean="0"/>
              <a:t>Reduce the profiling cost!</a:t>
            </a:r>
          </a:p>
        </p:txBody>
      </p:sp>
      <p:sp>
        <p:nvSpPr>
          <p:cNvPr id="9" name="Right Arrow 8"/>
          <p:cNvSpPr/>
          <p:nvPr/>
        </p:nvSpPr>
        <p:spPr>
          <a:xfrm rot="9848271">
            <a:off x="8767380" y="2579908"/>
            <a:ext cx="930181" cy="653473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693035" y="657928"/>
            <a:ext cx="8493760" cy="1744664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Our approach:</a:t>
            </a:r>
          </a:p>
          <a:p>
            <a:pPr algn="ctr"/>
            <a:r>
              <a:rPr lang="en-US" sz="3200" dirty="0" smtClean="0"/>
              <a:t>Customize the video pipeline to the video content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746757" y="1672688"/>
            <a:ext cx="1821631" cy="225172"/>
          </a:xfrm>
          <a:prstGeom prst="line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17" name="Rectangle 16"/>
          <p:cNvSpPr/>
          <p:nvPr/>
        </p:nvSpPr>
        <p:spPr>
          <a:xfrm>
            <a:off x="1704186" y="2520184"/>
            <a:ext cx="8493760" cy="1142504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Key challenge: </a:t>
            </a:r>
          </a:p>
          <a:p>
            <a:pPr algn="ctr"/>
            <a:r>
              <a:rPr lang="en-US" sz="3200" dirty="0" smtClean="0"/>
              <a:t>Reduce the profiling cost!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693035" y="4014451"/>
            <a:ext cx="8493760" cy="2062962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2">
              <a:lnSpc>
                <a:spcPts val="4200"/>
              </a:lnSpc>
              <a:tabLst>
                <a:tab pos="914400" algn="l"/>
              </a:tabLst>
            </a:pPr>
            <a:r>
              <a:rPr lang="en-US" sz="3200" dirty="0" smtClean="0"/>
              <a:t>Idea #1: Temporal correlation</a:t>
            </a:r>
          </a:p>
          <a:p>
            <a:pPr lvl="2">
              <a:lnSpc>
                <a:spcPts val="4200"/>
              </a:lnSpc>
              <a:tabLst>
                <a:tab pos="914400" algn="l"/>
              </a:tabLst>
            </a:pPr>
            <a:r>
              <a:rPr lang="en-US" sz="3200" dirty="0" smtClean="0"/>
              <a:t>Idea #2: Spatial (cross-camera) correlation</a:t>
            </a:r>
          </a:p>
          <a:p>
            <a:pPr lvl="2">
              <a:lnSpc>
                <a:spcPts val="4200"/>
              </a:lnSpc>
              <a:tabLst>
                <a:tab pos="914400" algn="l"/>
              </a:tabLst>
            </a:pPr>
            <a:r>
              <a:rPr lang="en-US" sz="3200" dirty="0" smtClean="0"/>
              <a:t>Idea #3: Independence of configurations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1746757" y="1694988"/>
            <a:ext cx="1821631" cy="225172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21329119">
            <a:off x="1872262" y="987761"/>
            <a:ext cx="1515158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2"/>
                </a:solidFill>
                <a:latin typeface="Comic Sans MS" charset="0"/>
                <a:ea typeface="Comic Sans MS" charset="0"/>
                <a:cs typeface="Comic Sans MS" charset="0"/>
              </a:rPr>
              <a:t>Adapt</a:t>
            </a:r>
            <a:endParaRPr lang="en-US" sz="3600" b="1" dirty="0">
              <a:solidFill>
                <a:schemeClr val="accent2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21257030">
            <a:off x="7199797" y="960852"/>
            <a:ext cx="1935146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  <a:latin typeface="Comic Sans MS" charset="0"/>
                <a:ea typeface="Comic Sans MS" charset="0"/>
                <a:cs typeface="Comic Sans MS" charset="0"/>
              </a:rPr>
              <a:t>d</a:t>
            </a:r>
            <a:r>
              <a:rPr lang="en-US" sz="3600" b="1" dirty="0" smtClean="0">
                <a:solidFill>
                  <a:schemeClr val="accent2"/>
                </a:solidFill>
                <a:latin typeface="Comic Sans MS" charset="0"/>
                <a:ea typeface="Comic Sans MS" charset="0"/>
                <a:cs typeface="Comic Sans MS" charset="0"/>
              </a:rPr>
              <a:t>ynamic</a:t>
            </a:r>
            <a:endParaRPr lang="en-US" sz="3600" b="1" dirty="0">
              <a:solidFill>
                <a:schemeClr val="accent2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15639498">
            <a:off x="7370059" y="1647620"/>
            <a:ext cx="813043" cy="12003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7200" dirty="0">
                <a:solidFill>
                  <a:schemeClr val="accent2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7200" dirty="0" smtClean="0">
                <a:solidFill>
                  <a:schemeClr val="accent2"/>
                </a:solidFill>
                <a:latin typeface="Comic Sans MS" charset="0"/>
                <a:ea typeface="Comic Sans MS" charset="0"/>
                <a:cs typeface="Comic Sans MS" charset="0"/>
              </a:rPr>
              <a:t>&gt;</a:t>
            </a:r>
            <a:endParaRPr lang="en-US" sz="7200" dirty="0">
              <a:solidFill>
                <a:schemeClr val="accent2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1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 #1: Temporal correlation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5"/>
                </a:solidFill>
              </a:rPr>
              <a:t>Insight:</a:t>
            </a:r>
            <a:r>
              <a:rPr lang="en-US" dirty="0" smtClean="0"/>
              <a:t> Underlying characteristics </a:t>
            </a:r>
            <a:r>
              <a:rPr lang="en-US" dirty="0"/>
              <a:t>of </a:t>
            </a:r>
            <a:r>
              <a:rPr lang="en-US" dirty="0" smtClean="0"/>
              <a:t>video remain stable for short periods of time </a:t>
            </a:r>
          </a:p>
          <a:p>
            <a:pPr lvl="1"/>
            <a:r>
              <a:rPr lang="en-US" dirty="0" smtClean="0"/>
              <a:t>E.g.: size/class of objects, viewing angle</a:t>
            </a:r>
          </a:p>
          <a:p>
            <a:pPr lvl="1"/>
            <a:r>
              <a:rPr lang="en-US" dirty="0" smtClean="0"/>
              <a:t>Good configurations tend to remain good, bad tend to remain bad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66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 #1: Temporal correlation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003" y="1690688"/>
            <a:ext cx="8967993" cy="47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68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 #1: Temporal correlation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002" y="1690687"/>
            <a:ext cx="8967993" cy="47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68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Credit: Junchen Jiang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Postdoc at MSR NYC </a:t>
            </a:r>
            <a:r>
              <a:rPr lang="en-US" dirty="0" smtClean="0">
                <a:sym typeface="Symbol" panose="05050102010706020507" pitchFamily="18" charset="2"/>
              </a:rPr>
              <a:t> Professor at U. Chicago</a:t>
            </a:r>
            <a:endParaRPr lang="en-US" dirty="0"/>
          </a:p>
        </p:txBody>
      </p:sp>
      <p:pic>
        <p:nvPicPr>
          <p:cNvPr id="1026" name="Picture 2" descr="https://www.cs.ucsb.edu/sites/cs.ucsb.edu/files/styles/full/public/images/events/junchen_jiang_img_6211_compressed.jpg?itok=CqWUZJ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004" y="2509462"/>
            <a:ext cx="2577686" cy="386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31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Idea #2: Cross-camera correlation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5"/>
                </a:solidFill>
              </a:rPr>
              <a:t>Insight:</a:t>
            </a:r>
            <a:r>
              <a:rPr lang="en-US" dirty="0" smtClean="0"/>
              <a:t> Many cameras feeds share similar characteristics</a:t>
            </a:r>
          </a:p>
          <a:p>
            <a:pPr lvl="1"/>
            <a:r>
              <a:rPr lang="en-US" dirty="0" smtClean="0"/>
              <a:t>E.g.: traffic cameras in a city see similar vehicles, weather, and viewing angles (thanks to uniform installation policies)</a:t>
            </a:r>
          </a:p>
          <a:p>
            <a:pPr lvl="1"/>
            <a:r>
              <a:rPr lang="en-US" dirty="0" smtClean="0"/>
              <a:t>Good/bad configurations for one camera tend to be good/bad for others</a:t>
            </a:r>
          </a:p>
          <a:p>
            <a:endParaRPr lang="en-US" dirty="0" smtClean="0"/>
          </a:p>
          <a:p>
            <a:r>
              <a:rPr lang="en-US" dirty="0" smtClean="0"/>
              <a:t>How to find groups of similar cameras?</a:t>
            </a:r>
          </a:p>
          <a:p>
            <a:pPr lvl="1"/>
            <a:r>
              <a:rPr lang="en-US" dirty="0" smtClean="0"/>
              <a:t>Current solution: very simple offline clustering (see paper)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23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Idea #2: Cross-camera correlation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8292" y="1690688"/>
            <a:ext cx="6995416" cy="475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6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3879" y="2233027"/>
            <a:ext cx="5779087" cy="37440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879" y="2234491"/>
            <a:ext cx="5779087" cy="37183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Idea #2: Cross-camera correlation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50425" b="49520"/>
          <a:stretch/>
        </p:blipFill>
        <p:spPr>
          <a:xfrm>
            <a:off x="2598292" y="1690688"/>
            <a:ext cx="3467971" cy="24018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2763" t="1966" r="531" b="50223"/>
          <a:stretch/>
        </p:blipFill>
        <p:spPr>
          <a:xfrm>
            <a:off x="6289288" y="1784194"/>
            <a:ext cx="3267307" cy="227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09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22222E-6 L -0.11849 0.004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4" y="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-0.41393 0.3562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3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caveats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Applying the single best configuration temporally/spatially is unstable</a:t>
            </a:r>
          </a:p>
          <a:p>
            <a:pPr lvl="1"/>
            <a:r>
              <a:rPr lang="en-US" dirty="0" smtClean="0"/>
              <a:t>But top-</a:t>
            </a:r>
            <a:r>
              <a:rPr lang="en-US" i="1" dirty="0" smtClean="0"/>
              <a:t>k</a:t>
            </a:r>
            <a:r>
              <a:rPr lang="en-US" dirty="0" smtClean="0"/>
              <a:t> configurations are more stable</a:t>
            </a:r>
          </a:p>
          <a:p>
            <a:r>
              <a:rPr lang="en-US" dirty="0" smtClean="0"/>
              <a:t>Correlations do not hold indefinitely</a:t>
            </a:r>
          </a:p>
          <a:p>
            <a:pPr lvl="1"/>
            <a:r>
              <a:rPr lang="en-US" dirty="0" smtClean="0"/>
              <a:t>Must periodically explore the full configuration space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28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them together (Chameleon)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DB26D3A-2B36-4056-BAE5-D5A915C54F0F}"/>
              </a:ext>
            </a:extLst>
          </p:cNvPr>
          <p:cNvGrpSpPr/>
          <p:nvPr/>
        </p:nvGrpSpPr>
        <p:grpSpPr>
          <a:xfrm>
            <a:off x="1461991" y="2666955"/>
            <a:ext cx="8405543" cy="2593838"/>
            <a:chOff x="6441120" y="1528607"/>
            <a:chExt cx="2946720" cy="909319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563D7C23-F547-4E72-916F-C36958C0AF61}"/>
                </a:ext>
              </a:extLst>
            </p:cNvPr>
            <p:cNvCxnSpPr>
              <a:cxnSpLocks/>
            </p:cNvCxnSpPr>
            <p:nvPr/>
          </p:nvCxnSpPr>
          <p:spPr>
            <a:xfrm>
              <a:off x="7185652" y="1682496"/>
              <a:ext cx="220218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5333E42-4B11-440D-B092-E2A1271F86AB}"/>
                </a:ext>
              </a:extLst>
            </p:cNvPr>
            <p:cNvCxnSpPr>
              <a:cxnSpLocks/>
            </p:cNvCxnSpPr>
            <p:nvPr/>
          </p:nvCxnSpPr>
          <p:spPr>
            <a:xfrm>
              <a:off x="7185652" y="2151888"/>
              <a:ext cx="220218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2F4F39A-1596-479E-9FA4-8F7339B5F740}"/>
                </a:ext>
              </a:extLst>
            </p:cNvPr>
            <p:cNvCxnSpPr>
              <a:cxnSpLocks/>
            </p:cNvCxnSpPr>
            <p:nvPr/>
          </p:nvCxnSpPr>
          <p:spPr>
            <a:xfrm>
              <a:off x="7185652" y="2426208"/>
              <a:ext cx="220218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239">
              <a:extLst>
                <a:ext uri="{FF2B5EF4-FFF2-40B4-BE49-F238E27FC236}">
                  <a16:creationId xmlns:a16="http://schemas.microsoft.com/office/drawing/2014/main" id="{9D839A79-779B-412B-B6C0-531E55510BA1}"/>
                </a:ext>
              </a:extLst>
            </p:cNvPr>
            <p:cNvSpPr txBox="1"/>
            <p:nvPr/>
          </p:nvSpPr>
          <p:spPr>
            <a:xfrm>
              <a:off x="6644610" y="1528607"/>
              <a:ext cx="424690" cy="188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leader</a:t>
              </a:r>
            </a:p>
          </p:txBody>
        </p:sp>
        <p:sp>
          <p:nvSpPr>
            <p:cNvPr id="10" name="TextBox 244">
              <a:extLst>
                <a:ext uri="{FF2B5EF4-FFF2-40B4-BE49-F238E27FC236}">
                  <a16:creationId xmlns:a16="http://schemas.microsoft.com/office/drawing/2014/main" id="{BE2461A5-2B06-4615-9A8A-981DC29F987D}"/>
                </a:ext>
              </a:extLst>
            </p:cNvPr>
            <p:cNvSpPr txBox="1"/>
            <p:nvPr/>
          </p:nvSpPr>
          <p:spPr>
            <a:xfrm>
              <a:off x="6441120" y="1975494"/>
              <a:ext cx="612802" cy="188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follower 1</a:t>
              </a:r>
            </a:p>
          </p:txBody>
        </p:sp>
        <p:sp>
          <p:nvSpPr>
            <p:cNvPr id="11" name="TextBox 245">
              <a:extLst>
                <a:ext uri="{FF2B5EF4-FFF2-40B4-BE49-F238E27FC236}">
                  <a16:creationId xmlns:a16="http://schemas.microsoft.com/office/drawing/2014/main" id="{77DACB4D-4270-450E-A1FF-FD162354826D}"/>
                </a:ext>
              </a:extLst>
            </p:cNvPr>
            <p:cNvSpPr txBox="1"/>
            <p:nvPr/>
          </p:nvSpPr>
          <p:spPr>
            <a:xfrm>
              <a:off x="6441120" y="2249814"/>
              <a:ext cx="612802" cy="188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follower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335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them together (Chameleon)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DB26D3A-2B36-4056-BAE5-D5A915C54F0F}"/>
              </a:ext>
            </a:extLst>
          </p:cNvPr>
          <p:cNvGrpSpPr/>
          <p:nvPr/>
        </p:nvGrpSpPr>
        <p:grpSpPr>
          <a:xfrm>
            <a:off x="1461991" y="1941015"/>
            <a:ext cx="8405543" cy="3813114"/>
            <a:chOff x="6441120" y="1274115"/>
            <a:chExt cx="2946720" cy="1336759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563D7C23-F547-4E72-916F-C36958C0AF61}"/>
                </a:ext>
              </a:extLst>
            </p:cNvPr>
            <p:cNvCxnSpPr>
              <a:cxnSpLocks/>
            </p:cNvCxnSpPr>
            <p:nvPr/>
          </p:nvCxnSpPr>
          <p:spPr>
            <a:xfrm>
              <a:off x="7185652" y="1682496"/>
              <a:ext cx="220218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5333E42-4B11-440D-B092-E2A1271F86AB}"/>
                </a:ext>
              </a:extLst>
            </p:cNvPr>
            <p:cNvCxnSpPr>
              <a:cxnSpLocks/>
            </p:cNvCxnSpPr>
            <p:nvPr/>
          </p:nvCxnSpPr>
          <p:spPr>
            <a:xfrm>
              <a:off x="7185652" y="2151888"/>
              <a:ext cx="220218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2F4F39A-1596-479E-9FA4-8F7339B5F740}"/>
                </a:ext>
              </a:extLst>
            </p:cNvPr>
            <p:cNvCxnSpPr>
              <a:cxnSpLocks/>
            </p:cNvCxnSpPr>
            <p:nvPr/>
          </p:nvCxnSpPr>
          <p:spPr>
            <a:xfrm>
              <a:off x="7185652" y="2426208"/>
              <a:ext cx="220218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239">
              <a:extLst>
                <a:ext uri="{FF2B5EF4-FFF2-40B4-BE49-F238E27FC236}">
                  <a16:creationId xmlns:a16="http://schemas.microsoft.com/office/drawing/2014/main" id="{9D839A79-779B-412B-B6C0-531E55510BA1}"/>
                </a:ext>
              </a:extLst>
            </p:cNvPr>
            <p:cNvSpPr txBox="1"/>
            <p:nvPr/>
          </p:nvSpPr>
          <p:spPr>
            <a:xfrm>
              <a:off x="6644610" y="1528607"/>
              <a:ext cx="424690" cy="188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leader</a:t>
              </a:r>
            </a:p>
          </p:txBody>
        </p:sp>
        <p:sp>
          <p:nvSpPr>
            <p:cNvPr id="10" name="TextBox 244">
              <a:extLst>
                <a:ext uri="{FF2B5EF4-FFF2-40B4-BE49-F238E27FC236}">
                  <a16:creationId xmlns:a16="http://schemas.microsoft.com/office/drawing/2014/main" id="{BE2461A5-2B06-4615-9A8A-981DC29F987D}"/>
                </a:ext>
              </a:extLst>
            </p:cNvPr>
            <p:cNvSpPr txBox="1"/>
            <p:nvPr/>
          </p:nvSpPr>
          <p:spPr>
            <a:xfrm>
              <a:off x="6441120" y="1975494"/>
              <a:ext cx="612802" cy="188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follower 1</a:t>
              </a:r>
            </a:p>
          </p:txBody>
        </p:sp>
        <p:sp>
          <p:nvSpPr>
            <p:cNvPr id="11" name="TextBox 245">
              <a:extLst>
                <a:ext uri="{FF2B5EF4-FFF2-40B4-BE49-F238E27FC236}">
                  <a16:creationId xmlns:a16="http://schemas.microsoft.com/office/drawing/2014/main" id="{77DACB4D-4270-450E-A1FF-FD162354826D}"/>
                </a:ext>
              </a:extLst>
            </p:cNvPr>
            <p:cNvSpPr txBox="1"/>
            <p:nvPr/>
          </p:nvSpPr>
          <p:spPr>
            <a:xfrm>
              <a:off x="6441120" y="2249814"/>
              <a:ext cx="612802" cy="188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follower 2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1E1A9ED-15ED-48CA-A8BD-68A5C78AD47C}"/>
                </a:ext>
              </a:extLst>
            </p:cNvPr>
            <p:cNvCxnSpPr>
              <a:cxnSpLocks/>
            </p:cNvCxnSpPr>
            <p:nvPr/>
          </p:nvCxnSpPr>
          <p:spPr>
            <a:xfrm>
              <a:off x="7405108" y="1360671"/>
              <a:ext cx="0" cy="12502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A41F7D4-16AC-489C-B657-0944F25CED58}"/>
                </a:ext>
              </a:extLst>
            </p:cNvPr>
            <p:cNvCxnSpPr>
              <a:cxnSpLocks/>
            </p:cNvCxnSpPr>
            <p:nvPr/>
          </p:nvCxnSpPr>
          <p:spPr>
            <a:xfrm>
              <a:off x="8834083" y="1369635"/>
              <a:ext cx="0" cy="124123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21B900A-8DD8-4A2F-8FE6-CB20BBFB7111}"/>
                </a:ext>
              </a:extLst>
            </p:cNvPr>
            <p:cNvCxnSpPr/>
            <p:nvPr/>
          </p:nvCxnSpPr>
          <p:spPr>
            <a:xfrm>
              <a:off x="7403258" y="1444692"/>
              <a:ext cx="1418831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75">
              <a:extLst>
                <a:ext uri="{FF2B5EF4-FFF2-40B4-BE49-F238E27FC236}">
                  <a16:creationId xmlns:a16="http://schemas.microsoft.com/office/drawing/2014/main" id="{BB25BF11-DC45-46C9-8476-8711DFEC382D}"/>
                </a:ext>
              </a:extLst>
            </p:cNvPr>
            <p:cNvSpPr txBox="1"/>
            <p:nvPr/>
          </p:nvSpPr>
          <p:spPr>
            <a:xfrm>
              <a:off x="7679834" y="1378975"/>
              <a:ext cx="890694" cy="1078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profiling window </a:t>
              </a:r>
            </a:p>
          </p:txBody>
        </p:sp>
        <p:sp>
          <p:nvSpPr>
            <p:cNvPr id="46" name="TextBox 321">
              <a:extLst>
                <a:ext uri="{FF2B5EF4-FFF2-40B4-BE49-F238E27FC236}">
                  <a16:creationId xmlns:a16="http://schemas.microsoft.com/office/drawing/2014/main" id="{F0EBF4D5-9922-4B90-B20E-A56CAFA44FD7}"/>
                </a:ext>
              </a:extLst>
            </p:cNvPr>
            <p:cNvSpPr txBox="1"/>
            <p:nvPr/>
          </p:nvSpPr>
          <p:spPr>
            <a:xfrm>
              <a:off x="8852273" y="1274115"/>
              <a:ext cx="418280" cy="1630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  <p:sp>
          <p:nvSpPr>
            <p:cNvPr id="47" name="TextBox 322">
              <a:extLst>
                <a:ext uri="{FF2B5EF4-FFF2-40B4-BE49-F238E27FC236}">
                  <a16:creationId xmlns:a16="http://schemas.microsoft.com/office/drawing/2014/main" id="{D442AC24-8816-410A-A980-2D0C908AAA49}"/>
                </a:ext>
              </a:extLst>
            </p:cNvPr>
            <p:cNvSpPr txBox="1"/>
            <p:nvPr/>
          </p:nvSpPr>
          <p:spPr>
            <a:xfrm>
              <a:off x="6939436" y="1310514"/>
              <a:ext cx="418280" cy="1630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4222926" y="2733800"/>
            <a:ext cx="4065012" cy="2778806"/>
          </a:xfrm>
          <a:prstGeom prst="rect">
            <a:avLst/>
          </a:prstGeom>
          <a:solidFill>
            <a:srgbClr val="0070C0">
              <a:alpha val="6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77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them together (Chameleon)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DB26D3A-2B36-4056-BAE5-D5A915C54F0F}"/>
              </a:ext>
            </a:extLst>
          </p:cNvPr>
          <p:cNvGrpSpPr/>
          <p:nvPr/>
        </p:nvGrpSpPr>
        <p:grpSpPr>
          <a:xfrm>
            <a:off x="1461991" y="1941015"/>
            <a:ext cx="8405543" cy="4032090"/>
            <a:chOff x="6441120" y="1274115"/>
            <a:chExt cx="2946720" cy="1413525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563D7C23-F547-4E72-916F-C36958C0AF61}"/>
                </a:ext>
              </a:extLst>
            </p:cNvPr>
            <p:cNvCxnSpPr>
              <a:cxnSpLocks/>
            </p:cNvCxnSpPr>
            <p:nvPr/>
          </p:nvCxnSpPr>
          <p:spPr>
            <a:xfrm>
              <a:off x="7185652" y="1682496"/>
              <a:ext cx="220218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5333E42-4B11-440D-B092-E2A1271F86AB}"/>
                </a:ext>
              </a:extLst>
            </p:cNvPr>
            <p:cNvCxnSpPr>
              <a:cxnSpLocks/>
            </p:cNvCxnSpPr>
            <p:nvPr/>
          </p:nvCxnSpPr>
          <p:spPr>
            <a:xfrm>
              <a:off x="7185652" y="2151888"/>
              <a:ext cx="220218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2F4F39A-1596-479E-9FA4-8F7339B5F740}"/>
                </a:ext>
              </a:extLst>
            </p:cNvPr>
            <p:cNvCxnSpPr>
              <a:cxnSpLocks/>
            </p:cNvCxnSpPr>
            <p:nvPr/>
          </p:nvCxnSpPr>
          <p:spPr>
            <a:xfrm>
              <a:off x="7185652" y="2426208"/>
              <a:ext cx="220218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239">
              <a:extLst>
                <a:ext uri="{FF2B5EF4-FFF2-40B4-BE49-F238E27FC236}">
                  <a16:creationId xmlns:a16="http://schemas.microsoft.com/office/drawing/2014/main" id="{9D839A79-779B-412B-B6C0-531E55510BA1}"/>
                </a:ext>
              </a:extLst>
            </p:cNvPr>
            <p:cNvSpPr txBox="1"/>
            <p:nvPr/>
          </p:nvSpPr>
          <p:spPr>
            <a:xfrm>
              <a:off x="6644610" y="1528607"/>
              <a:ext cx="424690" cy="188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leader</a:t>
              </a:r>
            </a:p>
          </p:txBody>
        </p:sp>
        <p:sp>
          <p:nvSpPr>
            <p:cNvPr id="10" name="TextBox 244">
              <a:extLst>
                <a:ext uri="{FF2B5EF4-FFF2-40B4-BE49-F238E27FC236}">
                  <a16:creationId xmlns:a16="http://schemas.microsoft.com/office/drawing/2014/main" id="{BE2461A5-2B06-4615-9A8A-981DC29F987D}"/>
                </a:ext>
              </a:extLst>
            </p:cNvPr>
            <p:cNvSpPr txBox="1"/>
            <p:nvPr/>
          </p:nvSpPr>
          <p:spPr>
            <a:xfrm>
              <a:off x="6441120" y="1975494"/>
              <a:ext cx="612802" cy="188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follower 1</a:t>
              </a:r>
            </a:p>
          </p:txBody>
        </p:sp>
        <p:sp>
          <p:nvSpPr>
            <p:cNvPr id="11" name="TextBox 245">
              <a:extLst>
                <a:ext uri="{FF2B5EF4-FFF2-40B4-BE49-F238E27FC236}">
                  <a16:creationId xmlns:a16="http://schemas.microsoft.com/office/drawing/2014/main" id="{77DACB4D-4270-450E-A1FF-FD162354826D}"/>
                </a:ext>
              </a:extLst>
            </p:cNvPr>
            <p:cNvSpPr txBox="1"/>
            <p:nvPr/>
          </p:nvSpPr>
          <p:spPr>
            <a:xfrm>
              <a:off x="6441120" y="2249814"/>
              <a:ext cx="612802" cy="188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follower 2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1E1A9ED-15ED-48CA-A8BD-68A5C78AD47C}"/>
                </a:ext>
              </a:extLst>
            </p:cNvPr>
            <p:cNvCxnSpPr>
              <a:cxnSpLocks/>
            </p:cNvCxnSpPr>
            <p:nvPr/>
          </p:nvCxnSpPr>
          <p:spPr>
            <a:xfrm>
              <a:off x="7405108" y="1360671"/>
              <a:ext cx="0" cy="12502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A41F7D4-16AC-489C-B657-0944F25CED58}"/>
                </a:ext>
              </a:extLst>
            </p:cNvPr>
            <p:cNvCxnSpPr>
              <a:cxnSpLocks/>
            </p:cNvCxnSpPr>
            <p:nvPr/>
          </p:nvCxnSpPr>
          <p:spPr>
            <a:xfrm>
              <a:off x="8834083" y="1369635"/>
              <a:ext cx="0" cy="124123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EFC060C-F2EA-4542-9429-2463B4F98583}"/>
                </a:ext>
              </a:extLst>
            </p:cNvPr>
            <p:cNvCxnSpPr/>
            <p:nvPr/>
          </p:nvCxnSpPr>
          <p:spPr>
            <a:xfrm>
              <a:off x="7766923" y="1559858"/>
              <a:ext cx="0" cy="97416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422BC06-3AD9-451A-B049-DC10288D7DAA}"/>
                </a:ext>
              </a:extLst>
            </p:cNvPr>
            <p:cNvCxnSpPr/>
            <p:nvPr/>
          </p:nvCxnSpPr>
          <p:spPr>
            <a:xfrm>
              <a:off x="8128499" y="1559859"/>
              <a:ext cx="0" cy="97416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187A793-575A-4EE3-A4CF-AF40055BAE40}"/>
                </a:ext>
              </a:extLst>
            </p:cNvPr>
            <p:cNvCxnSpPr/>
            <p:nvPr/>
          </p:nvCxnSpPr>
          <p:spPr>
            <a:xfrm>
              <a:off x="8499039" y="1559857"/>
              <a:ext cx="0" cy="97416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EDC7F1-0552-4020-AAC4-5EE82F9D765B}"/>
                </a:ext>
              </a:extLst>
            </p:cNvPr>
            <p:cNvCxnSpPr/>
            <p:nvPr/>
          </p:nvCxnSpPr>
          <p:spPr>
            <a:xfrm>
              <a:off x="9154507" y="1559859"/>
              <a:ext cx="0" cy="97416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21B900A-8DD8-4A2F-8FE6-CB20BBFB7111}"/>
                </a:ext>
              </a:extLst>
            </p:cNvPr>
            <p:cNvCxnSpPr/>
            <p:nvPr/>
          </p:nvCxnSpPr>
          <p:spPr>
            <a:xfrm>
              <a:off x="7403258" y="1444692"/>
              <a:ext cx="1418831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75">
              <a:extLst>
                <a:ext uri="{FF2B5EF4-FFF2-40B4-BE49-F238E27FC236}">
                  <a16:creationId xmlns:a16="http://schemas.microsoft.com/office/drawing/2014/main" id="{BB25BF11-DC45-46C9-8476-8711DFEC382D}"/>
                </a:ext>
              </a:extLst>
            </p:cNvPr>
            <p:cNvSpPr txBox="1"/>
            <p:nvPr/>
          </p:nvSpPr>
          <p:spPr>
            <a:xfrm>
              <a:off x="7679834" y="1378975"/>
              <a:ext cx="890694" cy="1078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profiling window </a:t>
              </a:r>
            </a:p>
          </p:txBody>
        </p:sp>
        <p:sp>
          <p:nvSpPr>
            <p:cNvPr id="45" name="TextBox 320">
              <a:extLst>
                <a:ext uri="{FF2B5EF4-FFF2-40B4-BE49-F238E27FC236}">
                  <a16:creationId xmlns:a16="http://schemas.microsoft.com/office/drawing/2014/main" id="{F2A0150C-D4A8-421D-A966-8BD83ECF583A}"/>
                </a:ext>
              </a:extLst>
            </p:cNvPr>
            <p:cNvSpPr txBox="1"/>
            <p:nvPr/>
          </p:nvSpPr>
          <p:spPr>
            <a:xfrm>
              <a:off x="7840106" y="2579743"/>
              <a:ext cx="593432" cy="1078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segments 1 - 4</a:t>
              </a:r>
            </a:p>
          </p:txBody>
        </p:sp>
        <p:sp>
          <p:nvSpPr>
            <p:cNvPr id="46" name="TextBox 321">
              <a:extLst>
                <a:ext uri="{FF2B5EF4-FFF2-40B4-BE49-F238E27FC236}">
                  <a16:creationId xmlns:a16="http://schemas.microsoft.com/office/drawing/2014/main" id="{F0EBF4D5-9922-4B90-B20E-A56CAFA44FD7}"/>
                </a:ext>
              </a:extLst>
            </p:cNvPr>
            <p:cNvSpPr txBox="1"/>
            <p:nvPr/>
          </p:nvSpPr>
          <p:spPr>
            <a:xfrm>
              <a:off x="8852273" y="1274115"/>
              <a:ext cx="418280" cy="1630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  <p:sp>
          <p:nvSpPr>
            <p:cNvPr id="47" name="TextBox 322">
              <a:extLst>
                <a:ext uri="{FF2B5EF4-FFF2-40B4-BE49-F238E27FC236}">
                  <a16:creationId xmlns:a16="http://schemas.microsoft.com/office/drawing/2014/main" id="{D442AC24-8816-410A-A980-2D0C908AAA49}"/>
                </a:ext>
              </a:extLst>
            </p:cNvPr>
            <p:cNvSpPr txBox="1"/>
            <p:nvPr/>
          </p:nvSpPr>
          <p:spPr>
            <a:xfrm>
              <a:off x="6939436" y="1310514"/>
              <a:ext cx="418280" cy="1630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706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them together (Chameleon)</a:t>
            </a: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63D7C23-F547-4E72-916F-C36958C0AF61}"/>
              </a:ext>
            </a:extLst>
          </p:cNvPr>
          <p:cNvCxnSpPr>
            <a:cxnSpLocks/>
          </p:cNvCxnSpPr>
          <p:nvPr/>
        </p:nvCxnSpPr>
        <p:spPr>
          <a:xfrm>
            <a:off x="3585775" y="3105925"/>
            <a:ext cx="628175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5333E42-4B11-440D-B092-E2A1271F86AB}"/>
              </a:ext>
            </a:extLst>
          </p:cNvPr>
          <p:cNvCxnSpPr>
            <a:cxnSpLocks/>
          </p:cNvCxnSpPr>
          <p:nvPr/>
        </p:nvCxnSpPr>
        <p:spPr>
          <a:xfrm>
            <a:off x="3585775" y="4444868"/>
            <a:ext cx="628175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2F4F39A-1596-479E-9FA4-8F7339B5F740}"/>
              </a:ext>
            </a:extLst>
          </p:cNvPr>
          <p:cNvCxnSpPr>
            <a:cxnSpLocks/>
          </p:cNvCxnSpPr>
          <p:nvPr/>
        </p:nvCxnSpPr>
        <p:spPr>
          <a:xfrm>
            <a:off x="3585775" y="5227368"/>
            <a:ext cx="628175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239">
            <a:extLst>
              <a:ext uri="{FF2B5EF4-FFF2-40B4-BE49-F238E27FC236}">
                <a16:creationId xmlns:a16="http://schemas.microsoft.com/office/drawing/2014/main" id="{9D839A79-779B-412B-B6C0-531E55510BA1}"/>
              </a:ext>
            </a:extLst>
          </p:cNvPr>
          <p:cNvSpPr txBox="1"/>
          <p:nvPr/>
        </p:nvSpPr>
        <p:spPr>
          <a:xfrm>
            <a:off x="2042448" y="2666955"/>
            <a:ext cx="1211432" cy="536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leader</a:t>
            </a:r>
          </a:p>
        </p:txBody>
      </p:sp>
      <p:sp>
        <p:nvSpPr>
          <p:cNvPr id="10" name="TextBox 244">
            <a:extLst>
              <a:ext uri="{FF2B5EF4-FFF2-40B4-BE49-F238E27FC236}">
                <a16:creationId xmlns:a16="http://schemas.microsoft.com/office/drawing/2014/main" id="{BE2461A5-2B06-4615-9A8A-981DC29F987D}"/>
              </a:ext>
            </a:extLst>
          </p:cNvPr>
          <p:cNvSpPr txBox="1"/>
          <p:nvPr/>
        </p:nvSpPr>
        <p:spPr>
          <a:xfrm>
            <a:off x="1461991" y="3941703"/>
            <a:ext cx="1748023" cy="536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follower 1</a:t>
            </a:r>
          </a:p>
        </p:txBody>
      </p:sp>
      <p:sp>
        <p:nvSpPr>
          <p:cNvPr id="11" name="TextBox 245">
            <a:extLst>
              <a:ext uri="{FF2B5EF4-FFF2-40B4-BE49-F238E27FC236}">
                <a16:creationId xmlns:a16="http://schemas.microsoft.com/office/drawing/2014/main" id="{77DACB4D-4270-450E-A1FF-FD162354826D}"/>
              </a:ext>
            </a:extLst>
          </p:cNvPr>
          <p:cNvSpPr txBox="1"/>
          <p:nvPr/>
        </p:nvSpPr>
        <p:spPr>
          <a:xfrm>
            <a:off x="1461991" y="4724203"/>
            <a:ext cx="1748023" cy="536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follower 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1E1A9ED-15ED-48CA-A8BD-68A5C78AD47C}"/>
              </a:ext>
            </a:extLst>
          </p:cNvPr>
          <p:cNvCxnSpPr>
            <a:cxnSpLocks/>
          </p:cNvCxnSpPr>
          <p:nvPr/>
        </p:nvCxnSpPr>
        <p:spPr>
          <a:xfrm>
            <a:off x="4211775" y="2187917"/>
            <a:ext cx="0" cy="35662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A41F7D4-16AC-489C-B657-0944F25CED58}"/>
              </a:ext>
            </a:extLst>
          </p:cNvPr>
          <p:cNvCxnSpPr>
            <a:cxnSpLocks/>
          </p:cNvCxnSpPr>
          <p:nvPr/>
        </p:nvCxnSpPr>
        <p:spPr>
          <a:xfrm>
            <a:off x="8287938" y="2213486"/>
            <a:ext cx="0" cy="35406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EFC060C-F2EA-4542-9429-2463B4F98583}"/>
              </a:ext>
            </a:extLst>
          </p:cNvPr>
          <p:cNvCxnSpPr/>
          <p:nvPr/>
        </p:nvCxnSpPr>
        <p:spPr>
          <a:xfrm>
            <a:off x="5243855" y="2756099"/>
            <a:ext cx="0" cy="277881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22BC06-3AD9-451A-B049-DC10288D7DAA}"/>
              </a:ext>
            </a:extLst>
          </p:cNvPr>
          <p:cNvCxnSpPr/>
          <p:nvPr/>
        </p:nvCxnSpPr>
        <p:spPr>
          <a:xfrm>
            <a:off x="6275253" y="2756102"/>
            <a:ext cx="0" cy="277881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87A793-575A-4EE3-A4CF-AF40055BAE40}"/>
              </a:ext>
            </a:extLst>
          </p:cNvPr>
          <p:cNvCxnSpPr/>
          <p:nvPr/>
        </p:nvCxnSpPr>
        <p:spPr>
          <a:xfrm>
            <a:off x="7332222" y="2756096"/>
            <a:ext cx="0" cy="277881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8EDC7F1-0552-4020-AAC4-5EE82F9D765B}"/>
              </a:ext>
            </a:extLst>
          </p:cNvPr>
          <p:cNvCxnSpPr/>
          <p:nvPr/>
        </p:nvCxnSpPr>
        <p:spPr>
          <a:xfrm>
            <a:off x="9201950" y="2756102"/>
            <a:ext cx="0" cy="277881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A6CC4B5B-6585-4B02-9A25-2D0F922605DA}"/>
              </a:ext>
            </a:extLst>
          </p:cNvPr>
          <p:cNvSpPr/>
          <p:nvPr/>
        </p:nvSpPr>
        <p:spPr>
          <a:xfrm>
            <a:off x="3956056" y="2850206"/>
            <a:ext cx="511438" cy="51143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EB8B066-A38F-4F5F-8349-F3E28C5651DC}"/>
              </a:ext>
            </a:extLst>
          </p:cNvPr>
          <p:cNvSpPr/>
          <p:nvPr/>
        </p:nvSpPr>
        <p:spPr>
          <a:xfrm>
            <a:off x="8039709" y="2850206"/>
            <a:ext cx="511438" cy="51143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21B900A-8DD8-4A2F-8FE6-CB20BBFB7111}"/>
              </a:ext>
            </a:extLst>
          </p:cNvPr>
          <p:cNvCxnSpPr/>
          <p:nvPr/>
        </p:nvCxnSpPr>
        <p:spPr>
          <a:xfrm>
            <a:off x="4206498" y="2427587"/>
            <a:ext cx="4047227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75">
            <a:extLst>
              <a:ext uri="{FF2B5EF4-FFF2-40B4-BE49-F238E27FC236}">
                <a16:creationId xmlns:a16="http://schemas.microsoft.com/office/drawing/2014/main" id="{BB25BF11-DC45-46C9-8476-8711DFEC382D}"/>
              </a:ext>
            </a:extLst>
          </p:cNvPr>
          <p:cNvSpPr txBox="1"/>
          <p:nvPr/>
        </p:nvSpPr>
        <p:spPr>
          <a:xfrm>
            <a:off x="4995433" y="2240129"/>
            <a:ext cx="2540712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profiling window 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36D9329-D5E8-450D-958B-3F1BB6AB4BB3}"/>
              </a:ext>
            </a:extLst>
          </p:cNvPr>
          <p:cNvSpPr/>
          <p:nvPr/>
        </p:nvSpPr>
        <p:spPr>
          <a:xfrm>
            <a:off x="5053404" y="2912074"/>
            <a:ext cx="420939" cy="42093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11BDAEA-1F92-4738-918F-9D8A6BF8D8BA}"/>
              </a:ext>
            </a:extLst>
          </p:cNvPr>
          <p:cNvSpPr/>
          <p:nvPr/>
        </p:nvSpPr>
        <p:spPr>
          <a:xfrm>
            <a:off x="8996458" y="2904406"/>
            <a:ext cx="420939" cy="42093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/>
          </a:p>
        </p:txBody>
      </p:sp>
      <p:sp>
        <p:nvSpPr>
          <p:cNvPr id="38" name="Freeform: Shape 313">
            <a:extLst>
              <a:ext uri="{FF2B5EF4-FFF2-40B4-BE49-F238E27FC236}">
                <a16:creationId xmlns:a16="http://schemas.microsoft.com/office/drawing/2014/main" id="{3C6BD038-EBB1-451F-808A-728AA359AE55}"/>
              </a:ext>
            </a:extLst>
          </p:cNvPr>
          <p:cNvSpPr/>
          <p:nvPr/>
        </p:nvSpPr>
        <p:spPr>
          <a:xfrm>
            <a:off x="4395993" y="2816618"/>
            <a:ext cx="720007" cy="149665"/>
          </a:xfrm>
          <a:custGeom>
            <a:avLst/>
            <a:gdLst>
              <a:gd name="connsiteX0" fmla="*/ 0 w 252412"/>
              <a:gd name="connsiteY0" fmla="*/ 42943 h 52468"/>
              <a:gd name="connsiteX1" fmla="*/ 123825 w 252412"/>
              <a:gd name="connsiteY1" fmla="*/ 80 h 52468"/>
              <a:gd name="connsiteX2" fmla="*/ 252412 w 252412"/>
              <a:gd name="connsiteY2" fmla="*/ 52468 h 52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2412" h="52468">
                <a:moveTo>
                  <a:pt x="0" y="42943"/>
                </a:moveTo>
                <a:cubicBezTo>
                  <a:pt x="40878" y="20718"/>
                  <a:pt x="81756" y="-1507"/>
                  <a:pt x="123825" y="80"/>
                </a:cubicBezTo>
                <a:cubicBezTo>
                  <a:pt x="165894" y="1667"/>
                  <a:pt x="209153" y="27067"/>
                  <a:pt x="252412" y="52468"/>
                </a:cubicBezTo>
              </a:path>
            </a:pathLst>
          </a:custGeom>
          <a:noFill/>
          <a:ln w="28575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/>
          </a:p>
        </p:txBody>
      </p:sp>
      <p:sp>
        <p:nvSpPr>
          <p:cNvPr id="41" name="Freeform: Shape 316">
            <a:extLst>
              <a:ext uri="{FF2B5EF4-FFF2-40B4-BE49-F238E27FC236}">
                <a16:creationId xmlns:a16="http://schemas.microsoft.com/office/drawing/2014/main" id="{4ACF62C1-7110-4952-918A-AA627DA25AD1}"/>
              </a:ext>
            </a:extLst>
          </p:cNvPr>
          <p:cNvSpPr/>
          <p:nvPr/>
        </p:nvSpPr>
        <p:spPr>
          <a:xfrm>
            <a:off x="8457163" y="2769919"/>
            <a:ext cx="720007" cy="149665"/>
          </a:xfrm>
          <a:custGeom>
            <a:avLst/>
            <a:gdLst>
              <a:gd name="connsiteX0" fmla="*/ 0 w 252412"/>
              <a:gd name="connsiteY0" fmla="*/ 42943 h 52468"/>
              <a:gd name="connsiteX1" fmla="*/ 123825 w 252412"/>
              <a:gd name="connsiteY1" fmla="*/ 80 h 52468"/>
              <a:gd name="connsiteX2" fmla="*/ 252412 w 252412"/>
              <a:gd name="connsiteY2" fmla="*/ 52468 h 52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2412" h="52468">
                <a:moveTo>
                  <a:pt x="0" y="42943"/>
                </a:moveTo>
                <a:cubicBezTo>
                  <a:pt x="40878" y="20718"/>
                  <a:pt x="81756" y="-1507"/>
                  <a:pt x="123825" y="80"/>
                </a:cubicBezTo>
                <a:cubicBezTo>
                  <a:pt x="165894" y="1667"/>
                  <a:pt x="209153" y="27067"/>
                  <a:pt x="252412" y="52468"/>
                </a:cubicBezTo>
              </a:path>
            </a:pathLst>
          </a:custGeom>
          <a:noFill/>
          <a:ln w="28575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/>
          </a:p>
        </p:txBody>
      </p:sp>
      <p:sp>
        <p:nvSpPr>
          <p:cNvPr id="46" name="TextBox 321">
            <a:extLst>
              <a:ext uri="{FF2B5EF4-FFF2-40B4-BE49-F238E27FC236}">
                <a16:creationId xmlns:a16="http://schemas.microsoft.com/office/drawing/2014/main" id="{F0EBF4D5-9922-4B90-B20E-A56CAFA44FD7}"/>
              </a:ext>
            </a:extLst>
          </p:cNvPr>
          <p:cNvSpPr txBox="1"/>
          <p:nvPr/>
        </p:nvSpPr>
        <p:spPr>
          <a:xfrm>
            <a:off x="8339825" y="1941015"/>
            <a:ext cx="1193147" cy="46504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47" name="TextBox 322">
            <a:extLst>
              <a:ext uri="{FF2B5EF4-FFF2-40B4-BE49-F238E27FC236}">
                <a16:creationId xmlns:a16="http://schemas.microsoft.com/office/drawing/2014/main" id="{D442AC24-8816-410A-A980-2D0C908AAA49}"/>
              </a:ext>
            </a:extLst>
          </p:cNvPr>
          <p:cNvSpPr txBox="1"/>
          <p:nvPr/>
        </p:nvSpPr>
        <p:spPr>
          <a:xfrm>
            <a:off x="2883441" y="2044843"/>
            <a:ext cx="1193147" cy="46504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59" name="TextBox 320">
            <a:extLst>
              <a:ext uri="{FF2B5EF4-FFF2-40B4-BE49-F238E27FC236}">
                <a16:creationId xmlns:a16="http://schemas.microsoft.com/office/drawing/2014/main" id="{F2A0150C-D4A8-421D-A966-8BD83ECF583A}"/>
              </a:ext>
            </a:extLst>
          </p:cNvPr>
          <p:cNvSpPr txBox="1"/>
          <p:nvPr/>
        </p:nvSpPr>
        <p:spPr>
          <a:xfrm>
            <a:off x="5452610" y="5665328"/>
            <a:ext cx="169277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segments 1 - 4</a:t>
            </a:r>
          </a:p>
        </p:txBody>
      </p:sp>
      <p:sp>
        <p:nvSpPr>
          <p:cNvPr id="53" name="TextBox 317">
            <a:extLst>
              <a:ext uri="{FF2B5EF4-FFF2-40B4-BE49-F238E27FC236}">
                <a16:creationId xmlns:a16="http://schemas.microsoft.com/office/drawing/2014/main" id="{25E237C8-6A01-49F0-970C-5795C9EF5503}"/>
              </a:ext>
            </a:extLst>
          </p:cNvPr>
          <p:cNvSpPr txBox="1"/>
          <p:nvPr/>
        </p:nvSpPr>
        <p:spPr>
          <a:xfrm>
            <a:off x="4476845" y="3422066"/>
            <a:ext cx="1536772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top-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configs</a:t>
            </a:r>
          </a:p>
        </p:txBody>
      </p:sp>
    </p:spTree>
    <p:extLst>
      <p:ext uri="{BB962C8B-B14F-4D97-AF65-F5344CB8AC3E}">
        <p14:creationId xmlns:p14="http://schemas.microsoft.com/office/powerpoint/2010/main" val="193579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38" grpId="0" animBg="1"/>
      <p:bldP spid="41" grpId="0" animBg="1"/>
      <p:bldP spid="5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them together (Chameleon)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DB26D3A-2B36-4056-BAE5-D5A915C54F0F}"/>
              </a:ext>
            </a:extLst>
          </p:cNvPr>
          <p:cNvGrpSpPr/>
          <p:nvPr/>
        </p:nvGrpSpPr>
        <p:grpSpPr>
          <a:xfrm>
            <a:off x="1461991" y="1941015"/>
            <a:ext cx="8405543" cy="3813114"/>
            <a:chOff x="6441120" y="1274115"/>
            <a:chExt cx="2946720" cy="1336759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563D7C23-F547-4E72-916F-C36958C0AF61}"/>
                </a:ext>
              </a:extLst>
            </p:cNvPr>
            <p:cNvCxnSpPr>
              <a:cxnSpLocks/>
            </p:cNvCxnSpPr>
            <p:nvPr/>
          </p:nvCxnSpPr>
          <p:spPr>
            <a:xfrm>
              <a:off x="7185652" y="1682496"/>
              <a:ext cx="220218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5333E42-4B11-440D-B092-E2A1271F86AB}"/>
                </a:ext>
              </a:extLst>
            </p:cNvPr>
            <p:cNvCxnSpPr>
              <a:cxnSpLocks/>
            </p:cNvCxnSpPr>
            <p:nvPr/>
          </p:nvCxnSpPr>
          <p:spPr>
            <a:xfrm>
              <a:off x="7185652" y="2151888"/>
              <a:ext cx="220218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2F4F39A-1596-479E-9FA4-8F7339B5F740}"/>
                </a:ext>
              </a:extLst>
            </p:cNvPr>
            <p:cNvCxnSpPr>
              <a:cxnSpLocks/>
            </p:cNvCxnSpPr>
            <p:nvPr/>
          </p:nvCxnSpPr>
          <p:spPr>
            <a:xfrm>
              <a:off x="7185652" y="2426208"/>
              <a:ext cx="220218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239">
              <a:extLst>
                <a:ext uri="{FF2B5EF4-FFF2-40B4-BE49-F238E27FC236}">
                  <a16:creationId xmlns:a16="http://schemas.microsoft.com/office/drawing/2014/main" id="{9D839A79-779B-412B-B6C0-531E55510BA1}"/>
                </a:ext>
              </a:extLst>
            </p:cNvPr>
            <p:cNvSpPr txBox="1"/>
            <p:nvPr/>
          </p:nvSpPr>
          <p:spPr>
            <a:xfrm>
              <a:off x="6644610" y="1528607"/>
              <a:ext cx="424690" cy="188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leader</a:t>
              </a:r>
            </a:p>
          </p:txBody>
        </p:sp>
        <p:sp>
          <p:nvSpPr>
            <p:cNvPr id="10" name="TextBox 244">
              <a:extLst>
                <a:ext uri="{FF2B5EF4-FFF2-40B4-BE49-F238E27FC236}">
                  <a16:creationId xmlns:a16="http://schemas.microsoft.com/office/drawing/2014/main" id="{BE2461A5-2B06-4615-9A8A-981DC29F987D}"/>
                </a:ext>
              </a:extLst>
            </p:cNvPr>
            <p:cNvSpPr txBox="1"/>
            <p:nvPr/>
          </p:nvSpPr>
          <p:spPr>
            <a:xfrm>
              <a:off x="6441120" y="1975494"/>
              <a:ext cx="612802" cy="188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follower 1</a:t>
              </a:r>
            </a:p>
          </p:txBody>
        </p:sp>
        <p:sp>
          <p:nvSpPr>
            <p:cNvPr id="11" name="TextBox 245">
              <a:extLst>
                <a:ext uri="{FF2B5EF4-FFF2-40B4-BE49-F238E27FC236}">
                  <a16:creationId xmlns:a16="http://schemas.microsoft.com/office/drawing/2014/main" id="{77DACB4D-4270-450E-A1FF-FD162354826D}"/>
                </a:ext>
              </a:extLst>
            </p:cNvPr>
            <p:cNvSpPr txBox="1"/>
            <p:nvPr/>
          </p:nvSpPr>
          <p:spPr>
            <a:xfrm>
              <a:off x="6441120" y="2249814"/>
              <a:ext cx="612802" cy="188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follower 2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1E1A9ED-15ED-48CA-A8BD-68A5C78AD47C}"/>
                </a:ext>
              </a:extLst>
            </p:cNvPr>
            <p:cNvCxnSpPr>
              <a:cxnSpLocks/>
            </p:cNvCxnSpPr>
            <p:nvPr/>
          </p:nvCxnSpPr>
          <p:spPr>
            <a:xfrm>
              <a:off x="7405108" y="1360671"/>
              <a:ext cx="0" cy="12502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A41F7D4-16AC-489C-B657-0944F25CED58}"/>
                </a:ext>
              </a:extLst>
            </p:cNvPr>
            <p:cNvCxnSpPr>
              <a:cxnSpLocks/>
            </p:cNvCxnSpPr>
            <p:nvPr/>
          </p:nvCxnSpPr>
          <p:spPr>
            <a:xfrm>
              <a:off x="8834083" y="1369635"/>
              <a:ext cx="0" cy="124123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EFC060C-F2EA-4542-9429-2463B4F98583}"/>
                </a:ext>
              </a:extLst>
            </p:cNvPr>
            <p:cNvCxnSpPr/>
            <p:nvPr/>
          </p:nvCxnSpPr>
          <p:spPr>
            <a:xfrm>
              <a:off x="7766923" y="1559858"/>
              <a:ext cx="0" cy="97416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422BC06-3AD9-451A-B049-DC10288D7DAA}"/>
                </a:ext>
              </a:extLst>
            </p:cNvPr>
            <p:cNvCxnSpPr/>
            <p:nvPr/>
          </p:nvCxnSpPr>
          <p:spPr>
            <a:xfrm>
              <a:off x="8128499" y="1559859"/>
              <a:ext cx="0" cy="97416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187A793-575A-4EE3-A4CF-AF40055BAE40}"/>
                </a:ext>
              </a:extLst>
            </p:cNvPr>
            <p:cNvCxnSpPr/>
            <p:nvPr/>
          </p:nvCxnSpPr>
          <p:spPr>
            <a:xfrm>
              <a:off x="8499039" y="1559857"/>
              <a:ext cx="0" cy="97416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EDC7F1-0552-4020-AAC4-5EE82F9D765B}"/>
                </a:ext>
              </a:extLst>
            </p:cNvPr>
            <p:cNvCxnSpPr/>
            <p:nvPr/>
          </p:nvCxnSpPr>
          <p:spPr>
            <a:xfrm>
              <a:off x="9154507" y="1559859"/>
              <a:ext cx="0" cy="97416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6CC4B5B-6585-4B02-9A25-2D0F922605DA}"/>
                </a:ext>
              </a:extLst>
            </p:cNvPr>
            <p:cNvSpPr/>
            <p:nvPr/>
          </p:nvSpPr>
          <p:spPr>
            <a:xfrm>
              <a:off x="7315461" y="1592849"/>
              <a:ext cx="179294" cy="17929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EB8B066-A38F-4F5F-8349-F3E28C5651DC}"/>
                </a:ext>
              </a:extLst>
            </p:cNvPr>
            <p:cNvSpPr/>
            <p:nvPr/>
          </p:nvSpPr>
          <p:spPr>
            <a:xfrm>
              <a:off x="8747062" y="1592849"/>
              <a:ext cx="179294" cy="17929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21B900A-8DD8-4A2F-8FE6-CB20BBFB7111}"/>
                </a:ext>
              </a:extLst>
            </p:cNvPr>
            <p:cNvCxnSpPr/>
            <p:nvPr/>
          </p:nvCxnSpPr>
          <p:spPr>
            <a:xfrm>
              <a:off x="7403258" y="1444692"/>
              <a:ext cx="1418831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75">
              <a:extLst>
                <a:ext uri="{FF2B5EF4-FFF2-40B4-BE49-F238E27FC236}">
                  <a16:creationId xmlns:a16="http://schemas.microsoft.com/office/drawing/2014/main" id="{BB25BF11-DC45-46C9-8476-8711DFEC382D}"/>
                </a:ext>
              </a:extLst>
            </p:cNvPr>
            <p:cNvSpPr txBox="1"/>
            <p:nvPr/>
          </p:nvSpPr>
          <p:spPr>
            <a:xfrm>
              <a:off x="7679834" y="1378975"/>
              <a:ext cx="890694" cy="1078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profiling window 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36D9329-D5E8-450D-958B-3F1BB6AB4BB3}"/>
                </a:ext>
              </a:extLst>
            </p:cNvPr>
            <p:cNvSpPr/>
            <p:nvPr/>
          </p:nvSpPr>
          <p:spPr>
            <a:xfrm>
              <a:off x="7700157" y="1614538"/>
              <a:ext cx="147568" cy="14756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801ACE4-FA18-448D-8CA1-5E44D83C657D}"/>
                </a:ext>
              </a:extLst>
            </p:cNvPr>
            <p:cNvSpPr/>
            <p:nvPr/>
          </p:nvSpPr>
          <p:spPr>
            <a:xfrm>
              <a:off x="8056423" y="1614538"/>
              <a:ext cx="147568" cy="14756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01C3599-CEEF-4B67-A9AB-0E9E71E9B5E4}"/>
                </a:ext>
              </a:extLst>
            </p:cNvPr>
            <p:cNvSpPr/>
            <p:nvPr/>
          </p:nvSpPr>
          <p:spPr>
            <a:xfrm>
              <a:off x="8430932" y="1614538"/>
              <a:ext cx="147568" cy="14756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11BDAEA-1F92-4738-918F-9D8A6BF8D8BA}"/>
                </a:ext>
              </a:extLst>
            </p:cNvPr>
            <p:cNvSpPr/>
            <p:nvPr/>
          </p:nvSpPr>
          <p:spPr>
            <a:xfrm>
              <a:off x="9082468" y="1611850"/>
              <a:ext cx="147568" cy="14756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38" name="Freeform: Shape 313">
              <a:extLst>
                <a:ext uri="{FF2B5EF4-FFF2-40B4-BE49-F238E27FC236}">
                  <a16:creationId xmlns:a16="http://schemas.microsoft.com/office/drawing/2014/main" id="{3C6BD038-EBB1-451F-808A-728AA359AE55}"/>
                </a:ext>
              </a:extLst>
            </p:cNvPr>
            <p:cNvSpPr/>
            <p:nvPr/>
          </p:nvSpPr>
          <p:spPr>
            <a:xfrm>
              <a:off x="7469689" y="1581074"/>
              <a:ext cx="252412" cy="52468"/>
            </a:xfrm>
            <a:custGeom>
              <a:avLst/>
              <a:gdLst>
                <a:gd name="connsiteX0" fmla="*/ 0 w 252412"/>
                <a:gd name="connsiteY0" fmla="*/ 42943 h 52468"/>
                <a:gd name="connsiteX1" fmla="*/ 123825 w 252412"/>
                <a:gd name="connsiteY1" fmla="*/ 80 h 52468"/>
                <a:gd name="connsiteX2" fmla="*/ 252412 w 252412"/>
                <a:gd name="connsiteY2" fmla="*/ 52468 h 5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412" h="52468">
                  <a:moveTo>
                    <a:pt x="0" y="42943"/>
                  </a:moveTo>
                  <a:cubicBezTo>
                    <a:pt x="40878" y="20718"/>
                    <a:pt x="81756" y="-1507"/>
                    <a:pt x="123825" y="80"/>
                  </a:cubicBezTo>
                  <a:cubicBezTo>
                    <a:pt x="165894" y="1667"/>
                    <a:pt x="209153" y="27067"/>
                    <a:pt x="252412" y="52468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41" name="Freeform: Shape 316">
              <a:extLst>
                <a:ext uri="{FF2B5EF4-FFF2-40B4-BE49-F238E27FC236}">
                  <a16:creationId xmlns:a16="http://schemas.microsoft.com/office/drawing/2014/main" id="{4ACF62C1-7110-4952-918A-AA627DA25AD1}"/>
                </a:ext>
              </a:extLst>
            </p:cNvPr>
            <p:cNvSpPr/>
            <p:nvPr/>
          </p:nvSpPr>
          <p:spPr>
            <a:xfrm>
              <a:off x="8893408" y="1564703"/>
              <a:ext cx="252412" cy="52468"/>
            </a:xfrm>
            <a:custGeom>
              <a:avLst/>
              <a:gdLst>
                <a:gd name="connsiteX0" fmla="*/ 0 w 252412"/>
                <a:gd name="connsiteY0" fmla="*/ 42943 h 52468"/>
                <a:gd name="connsiteX1" fmla="*/ 123825 w 252412"/>
                <a:gd name="connsiteY1" fmla="*/ 80 h 52468"/>
                <a:gd name="connsiteX2" fmla="*/ 252412 w 252412"/>
                <a:gd name="connsiteY2" fmla="*/ 52468 h 5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412" h="52468">
                  <a:moveTo>
                    <a:pt x="0" y="42943"/>
                  </a:moveTo>
                  <a:cubicBezTo>
                    <a:pt x="40878" y="20718"/>
                    <a:pt x="81756" y="-1507"/>
                    <a:pt x="123825" y="80"/>
                  </a:cubicBezTo>
                  <a:cubicBezTo>
                    <a:pt x="165894" y="1667"/>
                    <a:pt x="209153" y="27067"/>
                    <a:pt x="252412" y="52468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46" name="TextBox 321">
              <a:extLst>
                <a:ext uri="{FF2B5EF4-FFF2-40B4-BE49-F238E27FC236}">
                  <a16:creationId xmlns:a16="http://schemas.microsoft.com/office/drawing/2014/main" id="{F0EBF4D5-9922-4B90-B20E-A56CAFA44FD7}"/>
                </a:ext>
              </a:extLst>
            </p:cNvPr>
            <p:cNvSpPr txBox="1"/>
            <p:nvPr/>
          </p:nvSpPr>
          <p:spPr>
            <a:xfrm>
              <a:off x="8852273" y="1274115"/>
              <a:ext cx="418280" cy="1630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  <p:sp>
          <p:nvSpPr>
            <p:cNvPr id="47" name="TextBox 322">
              <a:extLst>
                <a:ext uri="{FF2B5EF4-FFF2-40B4-BE49-F238E27FC236}">
                  <a16:creationId xmlns:a16="http://schemas.microsoft.com/office/drawing/2014/main" id="{D442AC24-8816-410A-A980-2D0C908AAA49}"/>
                </a:ext>
              </a:extLst>
            </p:cNvPr>
            <p:cNvSpPr txBox="1"/>
            <p:nvPr/>
          </p:nvSpPr>
          <p:spPr>
            <a:xfrm>
              <a:off x="6939436" y="1310514"/>
              <a:ext cx="418280" cy="1630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  <p:sp>
          <p:nvSpPr>
            <p:cNvPr id="48" name="Freeform: Shape 323">
              <a:extLst>
                <a:ext uri="{FF2B5EF4-FFF2-40B4-BE49-F238E27FC236}">
                  <a16:creationId xmlns:a16="http://schemas.microsoft.com/office/drawing/2014/main" id="{4CDBC57A-584B-40F6-BBF6-1541C850F0FE}"/>
                </a:ext>
              </a:extLst>
            </p:cNvPr>
            <p:cNvSpPr/>
            <p:nvPr/>
          </p:nvSpPr>
          <p:spPr>
            <a:xfrm>
              <a:off x="7822254" y="1576726"/>
              <a:ext cx="252412" cy="52468"/>
            </a:xfrm>
            <a:custGeom>
              <a:avLst/>
              <a:gdLst>
                <a:gd name="connsiteX0" fmla="*/ 0 w 252412"/>
                <a:gd name="connsiteY0" fmla="*/ 42943 h 52468"/>
                <a:gd name="connsiteX1" fmla="*/ 123825 w 252412"/>
                <a:gd name="connsiteY1" fmla="*/ 80 h 52468"/>
                <a:gd name="connsiteX2" fmla="*/ 252412 w 252412"/>
                <a:gd name="connsiteY2" fmla="*/ 52468 h 5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412" h="52468">
                  <a:moveTo>
                    <a:pt x="0" y="42943"/>
                  </a:moveTo>
                  <a:cubicBezTo>
                    <a:pt x="40878" y="20718"/>
                    <a:pt x="81756" y="-1507"/>
                    <a:pt x="123825" y="80"/>
                  </a:cubicBezTo>
                  <a:cubicBezTo>
                    <a:pt x="165894" y="1667"/>
                    <a:pt x="209153" y="27067"/>
                    <a:pt x="252412" y="52468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49" name="Freeform: Shape 324">
              <a:extLst>
                <a:ext uri="{FF2B5EF4-FFF2-40B4-BE49-F238E27FC236}">
                  <a16:creationId xmlns:a16="http://schemas.microsoft.com/office/drawing/2014/main" id="{7F7EE022-9C1F-4D51-88A9-4D83CA20E445}"/>
                </a:ext>
              </a:extLst>
            </p:cNvPr>
            <p:cNvSpPr/>
            <p:nvPr/>
          </p:nvSpPr>
          <p:spPr>
            <a:xfrm>
              <a:off x="8192624" y="1577982"/>
              <a:ext cx="252412" cy="52468"/>
            </a:xfrm>
            <a:custGeom>
              <a:avLst/>
              <a:gdLst>
                <a:gd name="connsiteX0" fmla="*/ 0 w 252412"/>
                <a:gd name="connsiteY0" fmla="*/ 42943 h 52468"/>
                <a:gd name="connsiteX1" fmla="*/ 123825 w 252412"/>
                <a:gd name="connsiteY1" fmla="*/ 80 h 52468"/>
                <a:gd name="connsiteX2" fmla="*/ 252412 w 252412"/>
                <a:gd name="connsiteY2" fmla="*/ 52468 h 5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412" h="52468">
                  <a:moveTo>
                    <a:pt x="0" y="42943"/>
                  </a:moveTo>
                  <a:cubicBezTo>
                    <a:pt x="40878" y="20718"/>
                    <a:pt x="81756" y="-1507"/>
                    <a:pt x="123825" y="80"/>
                  </a:cubicBezTo>
                  <a:cubicBezTo>
                    <a:pt x="165894" y="1667"/>
                    <a:pt x="209153" y="27067"/>
                    <a:pt x="252412" y="52468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</p:grpSp>
      <p:sp>
        <p:nvSpPr>
          <p:cNvPr id="59" name="TextBox 320">
            <a:extLst>
              <a:ext uri="{FF2B5EF4-FFF2-40B4-BE49-F238E27FC236}">
                <a16:creationId xmlns:a16="http://schemas.microsoft.com/office/drawing/2014/main" id="{F2A0150C-D4A8-421D-A966-8BD83ECF583A}"/>
              </a:ext>
            </a:extLst>
          </p:cNvPr>
          <p:cNvSpPr txBox="1"/>
          <p:nvPr/>
        </p:nvSpPr>
        <p:spPr>
          <a:xfrm>
            <a:off x="5452610" y="5665328"/>
            <a:ext cx="169277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segments 1 - 4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960645" y="4107468"/>
            <a:ext cx="5461341" cy="591724"/>
            <a:chOff x="3996944" y="4148951"/>
            <a:chExt cx="5461341" cy="591724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A6CC4B5B-6585-4B02-9A25-2D0F922605DA}"/>
                </a:ext>
              </a:extLst>
            </p:cNvPr>
            <p:cNvSpPr/>
            <p:nvPr/>
          </p:nvSpPr>
          <p:spPr>
            <a:xfrm>
              <a:off x="3996944" y="4229238"/>
              <a:ext cx="511438" cy="51143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EB8B066-A38F-4F5F-8349-F3E28C5651DC}"/>
                </a:ext>
              </a:extLst>
            </p:cNvPr>
            <p:cNvSpPr/>
            <p:nvPr/>
          </p:nvSpPr>
          <p:spPr>
            <a:xfrm>
              <a:off x="8080597" y="4229238"/>
              <a:ext cx="511438" cy="51143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236D9329-D5E8-450D-958B-3F1BB6AB4BB3}"/>
                </a:ext>
              </a:extLst>
            </p:cNvPr>
            <p:cNvSpPr/>
            <p:nvPr/>
          </p:nvSpPr>
          <p:spPr>
            <a:xfrm>
              <a:off x="5094292" y="4291106"/>
              <a:ext cx="420939" cy="42093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1801ACE4-FA18-448D-8CA1-5E44D83C657D}"/>
                </a:ext>
              </a:extLst>
            </p:cNvPr>
            <p:cNvSpPr/>
            <p:nvPr/>
          </p:nvSpPr>
          <p:spPr>
            <a:xfrm>
              <a:off x="6110544" y="4291106"/>
              <a:ext cx="420939" cy="42093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701C3599-CEEF-4B67-A9AB-0E9E71E9B5E4}"/>
                </a:ext>
              </a:extLst>
            </p:cNvPr>
            <p:cNvSpPr/>
            <p:nvPr/>
          </p:nvSpPr>
          <p:spPr>
            <a:xfrm>
              <a:off x="7178834" y="4291106"/>
              <a:ext cx="420939" cy="42093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011BDAEA-1F92-4738-918F-9D8A6BF8D8BA}"/>
                </a:ext>
              </a:extLst>
            </p:cNvPr>
            <p:cNvSpPr/>
            <p:nvPr/>
          </p:nvSpPr>
          <p:spPr>
            <a:xfrm>
              <a:off x="9037346" y="4283438"/>
              <a:ext cx="420939" cy="42093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66" name="Freeform: Shape 313">
              <a:extLst>
                <a:ext uri="{FF2B5EF4-FFF2-40B4-BE49-F238E27FC236}">
                  <a16:creationId xmlns:a16="http://schemas.microsoft.com/office/drawing/2014/main" id="{3C6BD038-EBB1-451F-808A-728AA359AE55}"/>
                </a:ext>
              </a:extLst>
            </p:cNvPr>
            <p:cNvSpPr/>
            <p:nvPr/>
          </p:nvSpPr>
          <p:spPr>
            <a:xfrm>
              <a:off x="4436881" y="4195650"/>
              <a:ext cx="720007" cy="149665"/>
            </a:xfrm>
            <a:custGeom>
              <a:avLst/>
              <a:gdLst>
                <a:gd name="connsiteX0" fmla="*/ 0 w 252412"/>
                <a:gd name="connsiteY0" fmla="*/ 42943 h 52468"/>
                <a:gd name="connsiteX1" fmla="*/ 123825 w 252412"/>
                <a:gd name="connsiteY1" fmla="*/ 80 h 52468"/>
                <a:gd name="connsiteX2" fmla="*/ 252412 w 252412"/>
                <a:gd name="connsiteY2" fmla="*/ 52468 h 5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412" h="52468">
                  <a:moveTo>
                    <a:pt x="0" y="42943"/>
                  </a:moveTo>
                  <a:cubicBezTo>
                    <a:pt x="40878" y="20718"/>
                    <a:pt x="81756" y="-1507"/>
                    <a:pt x="123825" y="80"/>
                  </a:cubicBezTo>
                  <a:cubicBezTo>
                    <a:pt x="165894" y="1667"/>
                    <a:pt x="209153" y="27067"/>
                    <a:pt x="252412" y="52468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67" name="Freeform: Shape 316">
              <a:extLst>
                <a:ext uri="{FF2B5EF4-FFF2-40B4-BE49-F238E27FC236}">
                  <a16:creationId xmlns:a16="http://schemas.microsoft.com/office/drawing/2014/main" id="{4ACF62C1-7110-4952-918A-AA627DA25AD1}"/>
                </a:ext>
              </a:extLst>
            </p:cNvPr>
            <p:cNvSpPr/>
            <p:nvPr/>
          </p:nvSpPr>
          <p:spPr>
            <a:xfrm>
              <a:off x="8498051" y="4148951"/>
              <a:ext cx="720007" cy="149665"/>
            </a:xfrm>
            <a:custGeom>
              <a:avLst/>
              <a:gdLst>
                <a:gd name="connsiteX0" fmla="*/ 0 w 252412"/>
                <a:gd name="connsiteY0" fmla="*/ 42943 h 52468"/>
                <a:gd name="connsiteX1" fmla="*/ 123825 w 252412"/>
                <a:gd name="connsiteY1" fmla="*/ 80 h 52468"/>
                <a:gd name="connsiteX2" fmla="*/ 252412 w 252412"/>
                <a:gd name="connsiteY2" fmla="*/ 52468 h 5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412" h="52468">
                  <a:moveTo>
                    <a:pt x="0" y="42943"/>
                  </a:moveTo>
                  <a:cubicBezTo>
                    <a:pt x="40878" y="20718"/>
                    <a:pt x="81756" y="-1507"/>
                    <a:pt x="123825" y="80"/>
                  </a:cubicBezTo>
                  <a:cubicBezTo>
                    <a:pt x="165894" y="1667"/>
                    <a:pt x="209153" y="27067"/>
                    <a:pt x="252412" y="52468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68" name="Freeform: Shape 323">
              <a:extLst>
                <a:ext uri="{FF2B5EF4-FFF2-40B4-BE49-F238E27FC236}">
                  <a16:creationId xmlns:a16="http://schemas.microsoft.com/office/drawing/2014/main" id="{4CDBC57A-584B-40F6-BBF6-1541C850F0FE}"/>
                </a:ext>
              </a:extLst>
            </p:cNvPr>
            <p:cNvSpPr/>
            <p:nvPr/>
          </p:nvSpPr>
          <p:spPr>
            <a:xfrm>
              <a:off x="5442575" y="4183247"/>
              <a:ext cx="720007" cy="149665"/>
            </a:xfrm>
            <a:custGeom>
              <a:avLst/>
              <a:gdLst>
                <a:gd name="connsiteX0" fmla="*/ 0 w 252412"/>
                <a:gd name="connsiteY0" fmla="*/ 42943 h 52468"/>
                <a:gd name="connsiteX1" fmla="*/ 123825 w 252412"/>
                <a:gd name="connsiteY1" fmla="*/ 80 h 52468"/>
                <a:gd name="connsiteX2" fmla="*/ 252412 w 252412"/>
                <a:gd name="connsiteY2" fmla="*/ 52468 h 5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412" h="52468">
                  <a:moveTo>
                    <a:pt x="0" y="42943"/>
                  </a:moveTo>
                  <a:cubicBezTo>
                    <a:pt x="40878" y="20718"/>
                    <a:pt x="81756" y="-1507"/>
                    <a:pt x="123825" y="80"/>
                  </a:cubicBezTo>
                  <a:cubicBezTo>
                    <a:pt x="165894" y="1667"/>
                    <a:pt x="209153" y="27067"/>
                    <a:pt x="252412" y="52468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69" name="Freeform: Shape 324">
              <a:extLst>
                <a:ext uri="{FF2B5EF4-FFF2-40B4-BE49-F238E27FC236}">
                  <a16:creationId xmlns:a16="http://schemas.microsoft.com/office/drawing/2014/main" id="{7F7EE022-9C1F-4D51-88A9-4D83CA20E445}"/>
                </a:ext>
              </a:extLst>
            </p:cNvPr>
            <p:cNvSpPr/>
            <p:nvPr/>
          </p:nvSpPr>
          <p:spPr>
            <a:xfrm>
              <a:off x="6499059" y="4186830"/>
              <a:ext cx="720007" cy="149665"/>
            </a:xfrm>
            <a:custGeom>
              <a:avLst/>
              <a:gdLst>
                <a:gd name="connsiteX0" fmla="*/ 0 w 252412"/>
                <a:gd name="connsiteY0" fmla="*/ 42943 h 52468"/>
                <a:gd name="connsiteX1" fmla="*/ 123825 w 252412"/>
                <a:gd name="connsiteY1" fmla="*/ 80 h 52468"/>
                <a:gd name="connsiteX2" fmla="*/ 252412 w 252412"/>
                <a:gd name="connsiteY2" fmla="*/ 52468 h 5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412" h="52468">
                  <a:moveTo>
                    <a:pt x="0" y="42943"/>
                  </a:moveTo>
                  <a:cubicBezTo>
                    <a:pt x="40878" y="20718"/>
                    <a:pt x="81756" y="-1507"/>
                    <a:pt x="123825" y="80"/>
                  </a:cubicBezTo>
                  <a:cubicBezTo>
                    <a:pt x="165894" y="1667"/>
                    <a:pt x="209153" y="27067"/>
                    <a:pt x="252412" y="52468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3956931" y="4873182"/>
            <a:ext cx="5461341" cy="591724"/>
            <a:chOff x="3996944" y="4148951"/>
            <a:chExt cx="5461341" cy="591724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A6CC4B5B-6585-4B02-9A25-2D0F922605DA}"/>
                </a:ext>
              </a:extLst>
            </p:cNvPr>
            <p:cNvSpPr/>
            <p:nvPr/>
          </p:nvSpPr>
          <p:spPr>
            <a:xfrm>
              <a:off x="3996944" y="4229238"/>
              <a:ext cx="511438" cy="51143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8EB8B066-A38F-4F5F-8349-F3E28C5651DC}"/>
                </a:ext>
              </a:extLst>
            </p:cNvPr>
            <p:cNvSpPr/>
            <p:nvPr/>
          </p:nvSpPr>
          <p:spPr>
            <a:xfrm>
              <a:off x="8080597" y="4229238"/>
              <a:ext cx="511438" cy="51143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236D9329-D5E8-450D-958B-3F1BB6AB4BB3}"/>
                </a:ext>
              </a:extLst>
            </p:cNvPr>
            <p:cNvSpPr/>
            <p:nvPr/>
          </p:nvSpPr>
          <p:spPr>
            <a:xfrm>
              <a:off x="5094292" y="4291106"/>
              <a:ext cx="420939" cy="42093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1801ACE4-FA18-448D-8CA1-5E44D83C657D}"/>
                </a:ext>
              </a:extLst>
            </p:cNvPr>
            <p:cNvSpPr/>
            <p:nvPr/>
          </p:nvSpPr>
          <p:spPr>
            <a:xfrm>
              <a:off x="6110544" y="4291106"/>
              <a:ext cx="420939" cy="42093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701C3599-CEEF-4B67-A9AB-0E9E71E9B5E4}"/>
                </a:ext>
              </a:extLst>
            </p:cNvPr>
            <p:cNvSpPr/>
            <p:nvPr/>
          </p:nvSpPr>
          <p:spPr>
            <a:xfrm>
              <a:off x="7178834" y="4291106"/>
              <a:ext cx="420939" cy="42093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011BDAEA-1F92-4738-918F-9D8A6BF8D8BA}"/>
                </a:ext>
              </a:extLst>
            </p:cNvPr>
            <p:cNvSpPr/>
            <p:nvPr/>
          </p:nvSpPr>
          <p:spPr>
            <a:xfrm>
              <a:off x="9037346" y="4283438"/>
              <a:ext cx="420939" cy="42093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77" name="Freeform: Shape 313">
              <a:extLst>
                <a:ext uri="{FF2B5EF4-FFF2-40B4-BE49-F238E27FC236}">
                  <a16:creationId xmlns:a16="http://schemas.microsoft.com/office/drawing/2014/main" id="{3C6BD038-EBB1-451F-808A-728AA359AE55}"/>
                </a:ext>
              </a:extLst>
            </p:cNvPr>
            <p:cNvSpPr/>
            <p:nvPr/>
          </p:nvSpPr>
          <p:spPr>
            <a:xfrm>
              <a:off x="4436881" y="4195650"/>
              <a:ext cx="720007" cy="149665"/>
            </a:xfrm>
            <a:custGeom>
              <a:avLst/>
              <a:gdLst>
                <a:gd name="connsiteX0" fmla="*/ 0 w 252412"/>
                <a:gd name="connsiteY0" fmla="*/ 42943 h 52468"/>
                <a:gd name="connsiteX1" fmla="*/ 123825 w 252412"/>
                <a:gd name="connsiteY1" fmla="*/ 80 h 52468"/>
                <a:gd name="connsiteX2" fmla="*/ 252412 w 252412"/>
                <a:gd name="connsiteY2" fmla="*/ 52468 h 5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412" h="52468">
                  <a:moveTo>
                    <a:pt x="0" y="42943"/>
                  </a:moveTo>
                  <a:cubicBezTo>
                    <a:pt x="40878" y="20718"/>
                    <a:pt x="81756" y="-1507"/>
                    <a:pt x="123825" y="80"/>
                  </a:cubicBezTo>
                  <a:cubicBezTo>
                    <a:pt x="165894" y="1667"/>
                    <a:pt x="209153" y="27067"/>
                    <a:pt x="252412" y="52468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78" name="Freeform: Shape 316">
              <a:extLst>
                <a:ext uri="{FF2B5EF4-FFF2-40B4-BE49-F238E27FC236}">
                  <a16:creationId xmlns:a16="http://schemas.microsoft.com/office/drawing/2014/main" id="{4ACF62C1-7110-4952-918A-AA627DA25AD1}"/>
                </a:ext>
              </a:extLst>
            </p:cNvPr>
            <p:cNvSpPr/>
            <p:nvPr/>
          </p:nvSpPr>
          <p:spPr>
            <a:xfrm>
              <a:off x="8498051" y="4148951"/>
              <a:ext cx="720007" cy="149665"/>
            </a:xfrm>
            <a:custGeom>
              <a:avLst/>
              <a:gdLst>
                <a:gd name="connsiteX0" fmla="*/ 0 w 252412"/>
                <a:gd name="connsiteY0" fmla="*/ 42943 h 52468"/>
                <a:gd name="connsiteX1" fmla="*/ 123825 w 252412"/>
                <a:gd name="connsiteY1" fmla="*/ 80 h 52468"/>
                <a:gd name="connsiteX2" fmla="*/ 252412 w 252412"/>
                <a:gd name="connsiteY2" fmla="*/ 52468 h 5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412" h="52468">
                  <a:moveTo>
                    <a:pt x="0" y="42943"/>
                  </a:moveTo>
                  <a:cubicBezTo>
                    <a:pt x="40878" y="20718"/>
                    <a:pt x="81756" y="-1507"/>
                    <a:pt x="123825" y="80"/>
                  </a:cubicBezTo>
                  <a:cubicBezTo>
                    <a:pt x="165894" y="1667"/>
                    <a:pt x="209153" y="27067"/>
                    <a:pt x="252412" y="52468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79" name="Freeform: Shape 323">
              <a:extLst>
                <a:ext uri="{FF2B5EF4-FFF2-40B4-BE49-F238E27FC236}">
                  <a16:creationId xmlns:a16="http://schemas.microsoft.com/office/drawing/2014/main" id="{4CDBC57A-584B-40F6-BBF6-1541C850F0FE}"/>
                </a:ext>
              </a:extLst>
            </p:cNvPr>
            <p:cNvSpPr/>
            <p:nvPr/>
          </p:nvSpPr>
          <p:spPr>
            <a:xfrm>
              <a:off x="5442575" y="4183247"/>
              <a:ext cx="720007" cy="149665"/>
            </a:xfrm>
            <a:custGeom>
              <a:avLst/>
              <a:gdLst>
                <a:gd name="connsiteX0" fmla="*/ 0 w 252412"/>
                <a:gd name="connsiteY0" fmla="*/ 42943 h 52468"/>
                <a:gd name="connsiteX1" fmla="*/ 123825 w 252412"/>
                <a:gd name="connsiteY1" fmla="*/ 80 h 52468"/>
                <a:gd name="connsiteX2" fmla="*/ 252412 w 252412"/>
                <a:gd name="connsiteY2" fmla="*/ 52468 h 5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412" h="52468">
                  <a:moveTo>
                    <a:pt x="0" y="42943"/>
                  </a:moveTo>
                  <a:cubicBezTo>
                    <a:pt x="40878" y="20718"/>
                    <a:pt x="81756" y="-1507"/>
                    <a:pt x="123825" y="80"/>
                  </a:cubicBezTo>
                  <a:cubicBezTo>
                    <a:pt x="165894" y="1667"/>
                    <a:pt x="209153" y="27067"/>
                    <a:pt x="252412" y="52468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80" name="Freeform: Shape 324">
              <a:extLst>
                <a:ext uri="{FF2B5EF4-FFF2-40B4-BE49-F238E27FC236}">
                  <a16:creationId xmlns:a16="http://schemas.microsoft.com/office/drawing/2014/main" id="{7F7EE022-9C1F-4D51-88A9-4D83CA20E445}"/>
                </a:ext>
              </a:extLst>
            </p:cNvPr>
            <p:cNvSpPr/>
            <p:nvPr/>
          </p:nvSpPr>
          <p:spPr>
            <a:xfrm>
              <a:off x="6499059" y="4186830"/>
              <a:ext cx="720007" cy="149665"/>
            </a:xfrm>
            <a:custGeom>
              <a:avLst/>
              <a:gdLst>
                <a:gd name="connsiteX0" fmla="*/ 0 w 252412"/>
                <a:gd name="connsiteY0" fmla="*/ 42943 h 52468"/>
                <a:gd name="connsiteX1" fmla="*/ 123825 w 252412"/>
                <a:gd name="connsiteY1" fmla="*/ 80 h 52468"/>
                <a:gd name="connsiteX2" fmla="*/ 252412 w 252412"/>
                <a:gd name="connsiteY2" fmla="*/ 52468 h 5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412" h="52468">
                  <a:moveTo>
                    <a:pt x="0" y="42943"/>
                  </a:moveTo>
                  <a:cubicBezTo>
                    <a:pt x="40878" y="20718"/>
                    <a:pt x="81756" y="-1507"/>
                    <a:pt x="123825" y="80"/>
                  </a:cubicBezTo>
                  <a:cubicBezTo>
                    <a:pt x="165894" y="1667"/>
                    <a:pt x="209153" y="27067"/>
                    <a:pt x="252412" y="52468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</p:grpSp>
      <p:sp>
        <p:nvSpPr>
          <p:cNvPr id="81" name="TextBox 317">
            <a:extLst>
              <a:ext uri="{FF2B5EF4-FFF2-40B4-BE49-F238E27FC236}">
                <a16:creationId xmlns:a16="http://schemas.microsoft.com/office/drawing/2014/main" id="{25E237C8-6A01-49F0-970C-5795C9EF5503}"/>
              </a:ext>
            </a:extLst>
          </p:cNvPr>
          <p:cNvSpPr txBox="1"/>
          <p:nvPr/>
        </p:nvSpPr>
        <p:spPr>
          <a:xfrm>
            <a:off x="4476845" y="3422066"/>
            <a:ext cx="1536772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top-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configs</a:t>
            </a:r>
          </a:p>
        </p:txBody>
      </p:sp>
    </p:spTree>
    <p:extLst>
      <p:ext uri="{BB962C8B-B14F-4D97-AF65-F5344CB8AC3E}">
        <p14:creationId xmlns:p14="http://schemas.microsoft.com/office/powerpoint/2010/main" val="227122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them together (Chameleon)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DB26D3A-2B36-4056-BAE5-D5A915C54F0F}"/>
              </a:ext>
            </a:extLst>
          </p:cNvPr>
          <p:cNvGrpSpPr/>
          <p:nvPr/>
        </p:nvGrpSpPr>
        <p:grpSpPr>
          <a:xfrm>
            <a:off x="1461991" y="1941015"/>
            <a:ext cx="8405543" cy="3813114"/>
            <a:chOff x="6441120" y="1274115"/>
            <a:chExt cx="2946720" cy="1336759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563D7C23-F547-4E72-916F-C36958C0AF61}"/>
                </a:ext>
              </a:extLst>
            </p:cNvPr>
            <p:cNvCxnSpPr>
              <a:cxnSpLocks/>
            </p:cNvCxnSpPr>
            <p:nvPr/>
          </p:nvCxnSpPr>
          <p:spPr>
            <a:xfrm>
              <a:off x="7185652" y="1682496"/>
              <a:ext cx="220218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5333E42-4B11-440D-B092-E2A1271F86AB}"/>
                </a:ext>
              </a:extLst>
            </p:cNvPr>
            <p:cNvCxnSpPr>
              <a:cxnSpLocks/>
            </p:cNvCxnSpPr>
            <p:nvPr/>
          </p:nvCxnSpPr>
          <p:spPr>
            <a:xfrm>
              <a:off x="7185652" y="2151888"/>
              <a:ext cx="220218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2F4F39A-1596-479E-9FA4-8F7339B5F740}"/>
                </a:ext>
              </a:extLst>
            </p:cNvPr>
            <p:cNvCxnSpPr>
              <a:cxnSpLocks/>
            </p:cNvCxnSpPr>
            <p:nvPr/>
          </p:nvCxnSpPr>
          <p:spPr>
            <a:xfrm>
              <a:off x="7185652" y="2426208"/>
              <a:ext cx="220218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239">
              <a:extLst>
                <a:ext uri="{FF2B5EF4-FFF2-40B4-BE49-F238E27FC236}">
                  <a16:creationId xmlns:a16="http://schemas.microsoft.com/office/drawing/2014/main" id="{9D839A79-779B-412B-B6C0-531E55510BA1}"/>
                </a:ext>
              </a:extLst>
            </p:cNvPr>
            <p:cNvSpPr txBox="1"/>
            <p:nvPr/>
          </p:nvSpPr>
          <p:spPr>
            <a:xfrm>
              <a:off x="6644610" y="1528607"/>
              <a:ext cx="424690" cy="188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leader</a:t>
              </a:r>
            </a:p>
          </p:txBody>
        </p:sp>
        <p:sp>
          <p:nvSpPr>
            <p:cNvPr id="10" name="TextBox 244">
              <a:extLst>
                <a:ext uri="{FF2B5EF4-FFF2-40B4-BE49-F238E27FC236}">
                  <a16:creationId xmlns:a16="http://schemas.microsoft.com/office/drawing/2014/main" id="{BE2461A5-2B06-4615-9A8A-981DC29F987D}"/>
                </a:ext>
              </a:extLst>
            </p:cNvPr>
            <p:cNvSpPr txBox="1"/>
            <p:nvPr/>
          </p:nvSpPr>
          <p:spPr>
            <a:xfrm>
              <a:off x="6441120" y="1975494"/>
              <a:ext cx="612802" cy="188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follower 1</a:t>
              </a:r>
            </a:p>
          </p:txBody>
        </p:sp>
        <p:sp>
          <p:nvSpPr>
            <p:cNvPr id="11" name="TextBox 245">
              <a:extLst>
                <a:ext uri="{FF2B5EF4-FFF2-40B4-BE49-F238E27FC236}">
                  <a16:creationId xmlns:a16="http://schemas.microsoft.com/office/drawing/2014/main" id="{77DACB4D-4270-450E-A1FF-FD162354826D}"/>
                </a:ext>
              </a:extLst>
            </p:cNvPr>
            <p:cNvSpPr txBox="1"/>
            <p:nvPr/>
          </p:nvSpPr>
          <p:spPr>
            <a:xfrm>
              <a:off x="6441120" y="2249814"/>
              <a:ext cx="612802" cy="188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follower 2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1E1A9ED-15ED-48CA-A8BD-68A5C78AD47C}"/>
                </a:ext>
              </a:extLst>
            </p:cNvPr>
            <p:cNvCxnSpPr>
              <a:cxnSpLocks/>
            </p:cNvCxnSpPr>
            <p:nvPr/>
          </p:nvCxnSpPr>
          <p:spPr>
            <a:xfrm>
              <a:off x="7405108" y="1360671"/>
              <a:ext cx="0" cy="12502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A41F7D4-16AC-489C-B657-0944F25CED58}"/>
                </a:ext>
              </a:extLst>
            </p:cNvPr>
            <p:cNvCxnSpPr>
              <a:cxnSpLocks/>
            </p:cNvCxnSpPr>
            <p:nvPr/>
          </p:nvCxnSpPr>
          <p:spPr>
            <a:xfrm>
              <a:off x="8834083" y="1369635"/>
              <a:ext cx="0" cy="124123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EFC060C-F2EA-4542-9429-2463B4F98583}"/>
                </a:ext>
              </a:extLst>
            </p:cNvPr>
            <p:cNvCxnSpPr/>
            <p:nvPr/>
          </p:nvCxnSpPr>
          <p:spPr>
            <a:xfrm>
              <a:off x="7766923" y="1559858"/>
              <a:ext cx="0" cy="97416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422BC06-3AD9-451A-B049-DC10288D7DAA}"/>
                </a:ext>
              </a:extLst>
            </p:cNvPr>
            <p:cNvCxnSpPr/>
            <p:nvPr/>
          </p:nvCxnSpPr>
          <p:spPr>
            <a:xfrm>
              <a:off x="8128499" y="1559859"/>
              <a:ext cx="0" cy="97416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187A793-575A-4EE3-A4CF-AF40055BAE40}"/>
                </a:ext>
              </a:extLst>
            </p:cNvPr>
            <p:cNvCxnSpPr/>
            <p:nvPr/>
          </p:nvCxnSpPr>
          <p:spPr>
            <a:xfrm>
              <a:off x="8499039" y="1559857"/>
              <a:ext cx="0" cy="97416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EDC7F1-0552-4020-AAC4-5EE82F9D765B}"/>
                </a:ext>
              </a:extLst>
            </p:cNvPr>
            <p:cNvCxnSpPr/>
            <p:nvPr/>
          </p:nvCxnSpPr>
          <p:spPr>
            <a:xfrm>
              <a:off x="9154507" y="1559859"/>
              <a:ext cx="0" cy="97416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6CC4B5B-6585-4B02-9A25-2D0F922605DA}"/>
                </a:ext>
              </a:extLst>
            </p:cNvPr>
            <p:cNvSpPr/>
            <p:nvPr/>
          </p:nvSpPr>
          <p:spPr>
            <a:xfrm>
              <a:off x="7315461" y="1592849"/>
              <a:ext cx="179294" cy="17929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EB8B066-A38F-4F5F-8349-F3E28C5651DC}"/>
                </a:ext>
              </a:extLst>
            </p:cNvPr>
            <p:cNvSpPr/>
            <p:nvPr/>
          </p:nvSpPr>
          <p:spPr>
            <a:xfrm>
              <a:off x="8747062" y="1592849"/>
              <a:ext cx="179294" cy="17929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21B900A-8DD8-4A2F-8FE6-CB20BBFB7111}"/>
                </a:ext>
              </a:extLst>
            </p:cNvPr>
            <p:cNvCxnSpPr/>
            <p:nvPr/>
          </p:nvCxnSpPr>
          <p:spPr>
            <a:xfrm>
              <a:off x="7403258" y="1444692"/>
              <a:ext cx="1418831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75">
              <a:extLst>
                <a:ext uri="{FF2B5EF4-FFF2-40B4-BE49-F238E27FC236}">
                  <a16:creationId xmlns:a16="http://schemas.microsoft.com/office/drawing/2014/main" id="{BB25BF11-DC45-46C9-8476-8711DFEC382D}"/>
                </a:ext>
              </a:extLst>
            </p:cNvPr>
            <p:cNvSpPr txBox="1"/>
            <p:nvPr/>
          </p:nvSpPr>
          <p:spPr>
            <a:xfrm>
              <a:off x="7679834" y="1378975"/>
              <a:ext cx="890694" cy="1078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profiling window 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36D9329-D5E8-450D-958B-3F1BB6AB4BB3}"/>
                </a:ext>
              </a:extLst>
            </p:cNvPr>
            <p:cNvSpPr/>
            <p:nvPr/>
          </p:nvSpPr>
          <p:spPr>
            <a:xfrm>
              <a:off x="7700157" y="1614538"/>
              <a:ext cx="147568" cy="14756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801ACE4-FA18-448D-8CA1-5E44D83C657D}"/>
                </a:ext>
              </a:extLst>
            </p:cNvPr>
            <p:cNvSpPr/>
            <p:nvPr/>
          </p:nvSpPr>
          <p:spPr>
            <a:xfrm>
              <a:off x="8056423" y="1614538"/>
              <a:ext cx="147568" cy="14756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01C3599-CEEF-4B67-A9AB-0E9E71E9B5E4}"/>
                </a:ext>
              </a:extLst>
            </p:cNvPr>
            <p:cNvSpPr/>
            <p:nvPr/>
          </p:nvSpPr>
          <p:spPr>
            <a:xfrm>
              <a:off x="8430932" y="1614538"/>
              <a:ext cx="147568" cy="14756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11BDAEA-1F92-4738-918F-9D8A6BF8D8BA}"/>
                </a:ext>
              </a:extLst>
            </p:cNvPr>
            <p:cNvSpPr/>
            <p:nvPr/>
          </p:nvSpPr>
          <p:spPr>
            <a:xfrm>
              <a:off x="9082468" y="1611850"/>
              <a:ext cx="147568" cy="14756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38" name="Freeform: Shape 313">
              <a:extLst>
                <a:ext uri="{FF2B5EF4-FFF2-40B4-BE49-F238E27FC236}">
                  <a16:creationId xmlns:a16="http://schemas.microsoft.com/office/drawing/2014/main" id="{3C6BD038-EBB1-451F-808A-728AA359AE55}"/>
                </a:ext>
              </a:extLst>
            </p:cNvPr>
            <p:cNvSpPr/>
            <p:nvPr/>
          </p:nvSpPr>
          <p:spPr>
            <a:xfrm>
              <a:off x="7469689" y="1581074"/>
              <a:ext cx="252412" cy="52468"/>
            </a:xfrm>
            <a:custGeom>
              <a:avLst/>
              <a:gdLst>
                <a:gd name="connsiteX0" fmla="*/ 0 w 252412"/>
                <a:gd name="connsiteY0" fmla="*/ 42943 h 52468"/>
                <a:gd name="connsiteX1" fmla="*/ 123825 w 252412"/>
                <a:gd name="connsiteY1" fmla="*/ 80 h 52468"/>
                <a:gd name="connsiteX2" fmla="*/ 252412 w 252412"/>
                <a:gd name="connsiteY2" fmla="*/ 52468 h 5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412" h="52468">
                  <a:moveTo>
                    <a:pt x="0" y="42943"/>
                  </a:moveTo>
                  <a:cubicBezTo>
                    <a:pt x="40878" y="20718"/>
                    <a:pt x="81756" y="-1507"/>
                    <a:pt x="123825" y="80"/>
                  </a:cubicBezTo>
                  <a:cubicBezTo>
                    <a:pt x="165894" y="1667"/>
                    <a:pt x="209153" y="27067"/>
                    <a:pt x="252412" y="52468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41" name="Freeform: Shape 316">
              <a:extLst>
                <a:ext uri="{FF2B5EF4-FFF2-40B4-BE49-F238E27FC236}">
                  <a16:creationId xmlns:a16="http://schemas.microsoft.com/office/drawing/2014/main" id="{4ACF62C1-7110-4952-918A-AA627DA25AD1}"/>
                </a:ext>
              </a:extLst>
            </p:cNvPr>
            <p:cNvSpPr/>
            <p:nvPr/>
          </p:nvSpPr>
          <p:spPr>
            <a:xfrm>
              <a:off x="8893408" y="1564703"/>
              <a:ext cx="252412" cy="52468"/>
            </a:xfrm>
            <a:custGeom>
              <a:avLst/>
              <a:gdLst>
                <a:gd name="connsiteX0" fmla="*/ 0 w 252412"/>
                <a:gd name="connsiteY0" fmla="*/ 42943 h 52468"/>
                <a:gd name="connsiteX1" fmla="*/ 123825 w 252412"/>
                <a:gd name="connsiteY1" fmla="*/ 80 h 52468"/>
                <a:gd name="connsiteX2" fmla="*/ 252412 w 252412"/>
                <a:gd name="connsiteY2" fmla="*/ 52468 h 5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412" h="52468">
                  <a:moveTo>
                    <a:pt x="0" y="42943"/>
                  </a:moveTo>
                  <a:cubicBezTo>
                    <a:pt x="40878" y="20718"/>
                    <a:pt x="81756" y="-1507"/>
                    <a:pt x="123825" y="80"/>
                  </a:cubicBezTo>
                  <a:cubicBezTo>
                    <a:pt x="165894" y="1667"/>
                    <a:pt x="209153" y="27067"/>
                    <a:pt x="252412" y="52468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46" name="TextBox 321">
              <a:extLst>
                <a:ext uri="{FF2B5EF4-FFF2-40B4-BE49-F238E27FC236}">
                  <a16:creationId xmlns:a16="http://schemas.microsoft.com/office/drawing/2014/main" id="{F0EBF4D5-9922-4B90-B20E-A56CAFA44FD7}"/>
                </a:ext>
              </a:extLst>
            </p:cNvPr>
            <p:cNvSpPr txBox="1"/>
            <p:nvPr/>
          </p:nvSpPr>
          <p:spPr>
            <a:xfrm>
              <a:off x="8852273" y="1274115"/>
              <a:ext cx="418280" cy="1630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  <p:sp>
          <p:nvSpPr>
            <p:cNvPr id="47" name="TextBox 322">
              <a:extLst>
                <a:ext uri="{FF2B5EF4-FFF2-40B4-BE49-F238E27FC236}">
                  <a16:creationId xmlns:a16="http://schemas.microsoft.com/office/drawing/2014/main" id="{D442AC24-8816-410A-A980-2D0C908AAA49}"/>
                </a:ext>
              </a:extLst>
            </p:cNvPr>
            <p:cNvSpPr txBox="1"/>
            <p:nvPr/>
          </p:nvSpPr>
          <p:spPr>
            <a:xfrm>
              <a:off x="6939436" y="1310514"/>
              <a:ext cx="418280" cy="1630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  <p:sp>
          <p:nvSpPr>
            <p:cNvPr id="48" name="Freeform: Shape 323">
              <a:extLst>
                <a:ext uri="{FF2B5EF4-FFF2-40B4-BE49-F238E27FC236}">
                  <a16:creationId xmlns:a16="http://schemas.microsoft.com/office/drawing/2014/main" id="{4CDBC57A-584B-40F6-BBF6-1541C850F0FE}"/>
                </a:ext>
              </a:extLst>
            </p:cNvPr>
            <p:cNvSpPr/>
            <p:nvPr/>
          </p:nvSpPr>
          <p:spPr>
            <a:xfrm>
              <a:off x="7822254" y="1576726"/>
              <a:ext cx="252412" cy="52468"/>
            </a:xfrm>
            <a:custGeom>
              <a:avLst/>
              <a:gdLst>
                <a:gd name="connsiteX0" fmla="*/ 0 w 252412"/>
                <a:gd name="connsiteY0" fmla="*/ 42943 h 52468"/>
                <a:gd name="connsiteX1" fmla="*/ 123825 w 252412"/>
                <a:gd name="connsiteY1" fmla="*/ 80 h 52468"/>
                <a:gd name="connsiteX2" fmla="*/ 252412 w 252412"/>
                <a:gd name="connsiteY2" fmla="*/ 52468 h 5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412" h="52468">
                  <a:moveTo>
                    <a:pt x="0" y="42943"/>
                  </a:moveTo>
                  <a:cubicBezTo>
                    <a:pt x="40878" y="20718"/>
                    <a:pt x="81756" y="-1507"/>
                    <a:pt x="123825" y="80"/>
                  </a:cubicBezTo>
                  <a:cubicBezTo>
                    <a:pt x="165894" y="1667"/>
                    <a:pt x="209153" y="27067"/>
                    <a:pt x="252412" y="52468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49" name="Freeform: Shape 324">
              <a:extLst>
                <a:ext uri="{FF2B5EF4-FFF2-40B4-BE49-F238E27FC236}">
                  <a16:creationId xmlns:a16="http://schemas.microsoft.com/office/drawing/2014/main" id="{7F7EE022-9C1F-4D51-88A9-4D83CA20E445}"/>
                </a:ext>
              </a:extLst>
            </p:cNvPr>
            <p:cNvSpPr/>
            <p:nvPr/>
          </p:nvSpPr>
          <p:spPr>
            <a:xfrm>
              <a:off x="8192624" y="1577982"/>
              <a:ext cx="252412" cy="52468"/>
            </a:xfrm>
            <a:custGeom>
              <a:avLst/>
              <a:gdLst>
                <a:gd name="connsiteX0" fmla="*/ 0 w 252412"/>
                <a:gd name="connsiteY0" fmla="*/ 42943 h 52468"/>
                <a:gd name="connsiteX1" fmla="*/ 123825 w 252412"/>
                <a:gd name="connsiteY1" fmla="*/ 80 h 52468"/>
                <a:gd name="connsiteX2" fmla="*/ 252412 w 252412"/>
                <a:gd name="connsiteY2" fmla="*/ 52468 h 5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412" h="52468">
                  <a:moveTo>
                    <a:pt x="0" y="42943"/>
                  </a:moveTo>
                  <a:cubicBezTo>
                    <a:pt x="40878" y="20718"/>
                    <a:pt x="81756" y="-1507"/>
                    <a:pt x="123825" y="80"/>
                  </a:cubicBezTo>
                  <a:cubicBezTo>
                    <a:pt x="165894" y="1667"/>
                    <a:pt x="209153" y="27067"/>
                    <a:pt x="252412" y="52468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</p:grpSp>
      <p:sp>
        <p:nvSpPr>
          <p:cNvPr id="59" name="TextBox 320">
            <a:extLst>
              <a:ext uri="{FF2B5EF4-FFF2-40B4-BE49-F238E27FC236}">
                <a16:creationId xmlns:a16="http://schemas.microsoft.com/office/drawing/2014/main" id="{F2A0150C-D4A8-421D-A966-8BD83ECF583A}"/>
              </a:ext>
            </a:extLst>
          </p:cNvPr>
          <p:cNvSpPr txBox="1"/>
          <p:nvPr/>
        </p:nvSpPr>
        <p:spPr>
          <a:xfrm>
            <a:off x="5452610" y="5665328"/>
            <a:ext cx="169277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segments 1 - 4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B845CE4-3E1F-4BDF-8D86-50C69AD7948D}"/>
              </a:ext>
            </a:extLst>
          </p:cNvPr>
          <p:cNvSpPr/>
          <p:nvPr/>
        </p:nvSpPr>
        <p:spPr>
          <a:xfrm>
            <a:off x="4017137" y="4254078"/>
            <a:ext cx="420939" cy="42093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64B664C-D689-4FFA-A2F1-8096CB47DCE4}"/>
              </a:ext>
            </a:extLst>
          </p:cNvPr>
          <p:cNvSpPr/>
          <p:nvPr/>
        </p:nvSpPr>
        <p:spPr>
          <a:xfrm>
            <a:off x="4032680" y="4993896"/>
            <a:ext cx="420939" cy="42093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BE04B2D0-8D34-4255-9228-E304008885C5}"/>
              </a:ext>
            </a:extLst>
          </p:cNvPr>
          <p:cNvSpPr/>
          <p:nvPr/>
        </p:nvSpPr>
        <p:spPr>
          <a:xfrm>
            <a:off x="8083210" y="4216063"/>
            <a:ext cx="420939" cy="42093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80A0EBA-AE4A-42FA-8AEA-CF420B5D4C77}"/>
              </a:ext>
            </a:extLst>
          </p:cNvPr>
          <p:cNvSpPr/>
          <p:nvPr/>
        </p:nvSpPr>
        <p:spPr>
          <a:xfrm>
            <a:off x="8083210" y="5016899"/>
            <a:ext cx="420939" cy="42093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/>
          </a:p>
        </p:txBody>
      </p:sp>
      <p:sp>
        <p:nvSpPr>
          <p:cNvPr id="57" name="Freeform: Shape 314">
            <a:extLst>
              <a:ext uri="{FF2B5EF4-FFF2-40B4-BE49-F238E27FC236}">
                <a16:creationId xmlns:a16="http://schemas.microsoft.com/office/drawing/2014/main" id="{FCFB3D10-B7E2-46D3-B485-E9D65C6DB747}"/>
              </a:ext>
            </a:extLst>
          </p:cNvPr>
          <p:cNvSpPr/>
          <p:nvPr/>
        </p:nvSpPr>
        <p:spPr>
          <a:xfrm>
            <a:off x="3906437" y="3305897"/>
            <a:ext cx="163511" cy="991711"/>
          </a:xfrm>
          <a:custGeom>
            <a:avLst/>
            <a:gdLst>
              <a:gd name="connsiteX0" fmla="*/ 43034 w 57322"/>
              <a:gd name="connsiteY0" fmla="*/ 0 h 347663"/>
              <a:gd name="connsiteX1" fmla="*/ 172 w 57322"/>
              <a:gd name="connsiteY1" fmla="*/ 157163 h 347663"/>
              <a:gd name="connsiteX2" fmla="*/ 57322 w 57322"/>
              <a:gd name="connsiteY2" fmla="*/ 347663 h 347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322" h="347663">
                <a:moveTo>
                  <a:pt x="43034" y="0"/>
                </a:moveTo>
                <a:cubicBezTo>
                  <a:pt x="20412" y="49609"/>
                  <a:pt x="-2209" y="99219"/>
                  <a:pt x="172" y="157163"/>
                </a:cubicBezTo>
                <a:cubicBezTo>
                  <a:pt x="2553" y="215107"/>
                  <a:pt x="29937" y="281385"/>
                  <a:pt x="57322" y="347663"/>
                </a:cubicBezTo>
              </a:path>
            </a:pathLst>
          </a:custGeom>
          <a:noFill/>
          <a:ln w="28575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/>
          </a:p>
        </p:txBody>
      </p:sp>
      <p:sp>
        <p:nvSpPr>
          <p:cNvPr id="58" name="Freeform: Shape 315">
            <a:extLst>
              <a:ext uri="{FF2B5EF4-FFF2-40B4-BE49-F238E27FC236}">
                <a16:creationId xmlns:a16="http://schemas.microsoft.com/office/drawing/2014/main" id="{11F88866-4B92-4890-B437-BE28617D759A}"/>
              </a:ext>
            </a:extLst>
          </p:cNvPr>
          <p:cNvSpPr/>
          <p:nvPr/>
        </p:nvSpPr>
        <p:spPr>
          <a:xfrm>
            <a:off x="3790473" y="3305897"/>
            <a:ext cx="270292" cy="1734007"/>
          </a:xfrm>
          <a:custGeom>
            <a:avLst/>
            <a:gdLst>
              <a:gd name="connsiteX0" fmla="*/ 43034 w 57322"/>
              <a:gd name="connsiteY0" fmla="*/ 0 h 347663"/>
              <a:gd name="connsiteX1" fmla="*/ 172 w 57322"/>
              <a:gd name="connsiteY1" fmla="*/ 157163 h 347663"/>
              <a:gd name="connsiteX2" fmla="*/ 57322 w 57322"/>
              <a:gd name="connsiteY2" fmla="*/ 347663 h 347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322" h="347663">
                <a:moveTo>
                  <a:pt x="43034" y="0"/>
                </a:moveTo>
                <a:cubicBezTo>
                  <a:pt x="20412" y="49609"/>
                  <a:pt x="-2209" y="99219"/>
                  <a:pt x="172" y="157163"/>
                </a:cubicBezTo>
                <a:cubicBezTo>
                  <a:pt x="2553" y="215107"/>
                  <a:pt x="29937" y="281385"/>
                  <a:pt x="57322" y="347663"/>
                </a:cubicBezTo>
              </a:path>
            </a:pathLst>
          </a:custGeom>
          <a:noFill/>
          <a:ln w="28575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/>
          </a:p>
        </p:txBody>
      </p:sp>
      <p:sp>
        <p:nvSpPr>
          <p:cNvPr id="81" name="TextBox 317">
            <a:extLst>
              <a:ext uri="{FF2B5EF4-FFF2-40B4-BE49-F238E27FC236}">
                <a16:creationId xmlns:a16="http://schemas.microsoft.com/office/drawing/2014/main" id="{25E237C8-6A01-49F0-970C-5795C9EF5503}"/>
              </a:ext>
            </a:extLst>
          </p:cNvPr>
          <p:cNvSpPr txBox="1"/>
          <p:nvPr/>
        </p:nvSpPr>
        <p:spPr>
          <a:xfrm>
            <a:off x="3627193" y="3498250"/>
            <a:ext cx="1536772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top-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configs</a:t>
            </a:r>
          </a:p>
        </p:txBody>
      </p:sp>
      <p:sp>
        <p:nvSpPr>
          <p:cNvPr id="82" name="Freeform: Shape 318">
            <a:extLst>
              <a:ext uri="{FF2B5EF4-FFF2-40B4-BE49-F238E27FC236}">
                <a16:creationId xmlns:a16="http://schemas.microsoft.com/office/drawing/2014/main" id="{62503E47-0F78-4D6D-B33F-30C49AE280B5}"/>
              </a:ext>
            </a:extLst>
          </p:cNvPr>
          <p:cNvSpPr/>
          <p:nvPr/>
        </p:nvSpPr>
        <p:spPr>
          <a:xfrm>
            <a:off x="7965136" y="3298734"/>
            <a:ext cx="163511" cy="991711"/>
          </a:xfrm>
          <a:custGeom>
            <a:avLst/>
            <a:gdLst>
              <a:gd name="connsiteX0" fmla="*/ 43034 w 57322"/>
              <a:gd name="connsiteY0" fmla="*/ 0 h 347663"/>
              <a:gd name="connsiteX1" fmla="*/ 172 w 57322"/>
              <a:gd name="connsiteY1" fmla="*/ 157163 h 347663"/>
              <a:gd name="connsiteX2" fmla="*/ 57322 w 57322"/>
              <a:gd name="connsiteY2" fmla="*/ 347663 h 347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322" h="347663">
                <a:moveTo>
                  <a:pt x="43034" y="0"/>
                </a:moveTo>
                <a:cubicBezTo>
                  <a:pt x="20412" y="49609"/>
                  <a:pt x="-2209" y="99219"/>
                  <a:pt x="172" y="157163"/>
                </a:cubicBezTo>
                <a:cubicBezTo>
                  <a:pt x="2553" y="215107"/>
                  <a:pt x="29937" y="281385"/>
                  <a:pt x="57322" y="347663"/>
                </a:cubicBezTo>
              </a:path>
            </a:pathLst>
          </a:custGeom>
          <a:noFill/>
          <a:ln w="28575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/>
          </a:p>
        </p:txBody>
      </p:sp>
      <p:sp>
        <p:nvSpPr>
          <p:cNvPr id="83" name="Freeform: Shape 319">
            <a:extLst>
              <a:ext uri="{FF2B5EF4-FFF2-40B4-BE49-F238E27FC236}">
                <a16:creationId xmlns:a16="http://schemas.microsoft.com/office/drawing/2014/main" id="{2ABD4379-45A4-478C-A630-C4A1C4D4B20E}"/>
              </a:ext>
            </a:extLst>
          </p:cNvPr>
          <p:cNvSpPr/>
          <p:nvPr/>
        </p:nvSpPr>
        <p:spPr>
          <a:xfrm>
            <a:off x="7849173" y="3298734"/>
            <a:ext cx="270292" cy="1734007"/>
          </a:xfrm>
          <a:custGeom>
            <a:avLst/>
            <a:gdLst>
              <a:gd name="connsiteX0" fmla="*/ 43034 w 57322"/>
              <a:gd name="connsiteY0" fmla="*/ 0 h 347663"/>
              <a:gd name="connsiteX1" fmla="*/ 172 w 57322"/>
              <a:gd name="connsiteY1" fmla="*/ 157163 h 347663"/>
              <a:gd name="connsiteX2" fmla="*/ 57322 w 57322"/>
              <a:gd name="connsiteY2" fmla="*/ 347663 h 347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322" h="347663">
                <a:moveTo>
                  <a:pt x="43034" y="0"/>
                </a:moveTo>
                <a:cubicBezTo>
                  <a:pt x="20412" y="49609"/>
                  <a:pt x="-2209" y="99219"/>
                  <a:pt x="172" y="157163"/>
                </a:cubicBezTo>
                <a:cubicBezTo>
                  <a:pt x="2553" y="215107"/>
                  <a:pt x="29937" y="281385"/>
                  <a:pt x="57322" y="347663"/>
                </a:cubicBezTo>
              </a:path>
            </a:pathLst>
          </a:custGeom>
          <a:noFill/>
          <a:ln w="28575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21188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81" grpId="0" animBg="1"/>
      <p:bldP spid="82" grpId="0" animBg="1"/>
      <p:bldP spid="8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Cameras &amp; video analysis apps are pervasive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1759944" y="5563956"/>
            <a:ext cx="8493760" cy="685802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This talk: Scalable adaptive video analytics</a:t>
            </a:r>
            <a:endParaRPr lang="en-US" sz="2800" dirty="0"/>
          </a:p>
        </p:txBody>
      </p:sp>
      <p:pic>
        <p:nvPicPr>
          <p:cNvPr id="2050" name="Picture 2" descr="Image result for traffic control camera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19"/>
          <a:stretch/>
        </p:blipFill>
        <p:spPr bwMode="auto">
          <a:xfrm>
            <a:off x="631041" y="2059948"/>
            <a:ext cx="3235710" cy="240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factory floor camera cctv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5" r="9087"/>
          <a:stretch/>
        </p:blipFill>
        <p:spPr bwMode="auto">
          <a:xfrm>
            <a:off x="8369918" y="2007130"/>
            <a:ext cx="3235709" cy="241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Related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" r="24133" b="3136"/>
          <a:stretch/>
        </p:blipFill>
        <p:spPr bwMode="auto">
          <a:xfrm>
            <a:off x="4495784" y="2059948"/>
            <a:ext cx="3245100" cy="241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26630" y="4583160"/>
            <a:ext cx="1904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Traffic control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271852" y="4583160"/>
            <a:ext cx="1692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Surveillance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8571935" y="4539743"/>
            <a:ext cx="2831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Factory health/safety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634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them together (Chameleon)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DB26D3A-2B36-4056-BAE5-D5A915C54F0F}"/>
              </a:ext>
            </a:extLst>
          </p:cNvPr>
          <p:cNvGrpSpPr/>
          <p:nvPr/>
        </p:nvGrpSpPr>
        <p:grpSpPr>
          <a:xfrm>
            <a:off x="1461991" y="1941015"/>
            <a:ext cx="8405543" cy="3813114"/>
            <a:chOff x="6441120" y="1274115"/>
            <a:chExt cx="2946720" cy="1336759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563D7C23-F547-4E72-916F-C36958C0AF61}"/>
                </a:ext>
              </a:extLst>
            </p:cNvPr>
            <p:cNvCxnSpPr>
              <a:cxnSpLocks/>
            </p:cNvCxnSpPr>
            <p:nvPr/>
          </p:nvCxnSpPr>
          <p:spPr>
            <a:xfrm>
              <a:off x="7185652" y="1682496"/>
              <a:ext cx="220218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5333E42-4B11-440D-B092-E2A1271F86AB}"/>
                </a:ext>
              </a:extLst>
            </p:cNvPr>
            <p:cNvCxnSpPr>
              <a:cxnSpLocks/>
            </p:cNvCxnSpPr>
            <p:nvPr/>
          </p:nvCxnSpPr>
          <p:spPr>
            <a:xfrm>
              <a:off x="7185652" y="2151888"/>
              <a:ext cx="220218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2F4F39A-1596-479E-9FA4-8F7339B5F740}"/>
                </a:ext>
              </a:extLst>
            </p:cNvPr>
            <p:cNvCxnSpPr>
              <a:cxnSpLocks/>
            </p:cNvCxnSpPr>
            <p:nvPr/>
          </p:nvCxnSpPr>
          <p:spPr>
            <a:xfrm>
              <a:off x="7185652" y="2426208"/>
              <a:ext cx="220218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239">
              <a:extLst>
                <a:ext uri="{FF2B5EF4-FFF2-40B4-BE49-F238E27FC236}">
                  <a16:creationId xmlns:a16="http://schemas.microsoft.com/office/drawing/2014/main" id="{9D839A79-779B-412B-B6C0-531E55510BA1}"/>
                </a:ext>
              </a:extLst>
            </p:cNvPr>
            <p:cNvSpPr txBox="1"/>
            <p:nvPr/>
          </p:nvSpPr>
          <p:spPr>
            <a:xfrm>
              <a:off x="6644610" y="1528607"/>
              <a:ext cx="424690" cy="188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leader</a:t>
              </a:r>
            </a:p>
          </p:txBody>
        </p:sp>
        <p:sp>
          <p:nvSpPr>
            <p:cNvPr id="10" name="TextBox 244">
              <a:extLst>
                <a:ext uri="{FF2B5EF4-FFF2-40B4-BE49-F238E27FC236}">
                  <a16:creationId xmlns:a16="http://schemas.microsoft.com/office/drawing/2014/main" id="{BE2461A5-2B06-4615-9A8A-981DC29F987D}"/>
                </a:ext>
              </a:extLst>
            </p:cNvPr>
            <p:cNvSpPr txBox="1"/>
            <p:nvPr/>
          </p:nvSpPr>
          <p:spPr>
            <a:xfrm>
              <a:off x="6441120" y="1975494"/>
              <a:ext cx="612802" cy="188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follower 1</a:t>
              </a:r>
            </a:p>
          </p:txBody>
        </p:sp>
        <p:sp>
          <p:nvSpPr>
            <p:cNvPr id="11" name="TextBox 245">
              <a:extLst>
                <a:ext uri="{FF2B5EF4-FFF2-40B4-BE49-F238E27FC236}">
                  <a16:creationId xmlns:a16="http://schemas.microsoft.com/office/drawing/2014/main" id="{77DACB4D-4270-450E-A1FF-FD162354826D}"/>
                </a:ext>
              </a:extLst>
            </p:cNvPr>
            <p:cNvSpPr txBox="1"/>
            <p:nvPr/>
          </p:nvSpPr>
          <p:spPr>
            <a:xfrm>
              <a:off x="6441120" y="2249814"/>
              <a:ext cx="612802" cy="188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follower 2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1E1A9ED-15ED-48CA-A8BD-68A5C78AD47C}"/>
                </a:ext>
              </a:extLst>
            </p:cNvPr>
            <p:cNvCxnSpPr>
              <a:cxnSpLocks/>
            </p:cNvCxnSpPr>
            <p:nvPr/>
          </p:nvCxnSpPr>
          <p:spPr>
            <a:xfrm>
              <a:off x="7405108" y="1360671"/>
              <a:ext cx="0" cy="12502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A41F7D4-16AC-489C-B657-0944F25CED58}"/>
                </a:ext>
              </a:extLst>
            </p:cNvPr>
            <p:cNvCxnSpPr>
              <a:cxnSpLocks/>
            </p:cNvCxnSpPr>
            <p:nvPr/>
          </p:nvCxnSpPr>
          <p:spPr>
            <a:xfrm>
              <a:off x="8834083" y="1369635"/>
              <a:ext cx="0" cy="124123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EFC060C-F2EA-4542-9429-2463B4F98583}"/>
                </a:ext>
              </a:extLst>
            </p:cNvPr>
            <p:cNvCxnSpPr/>
            <p:nvPr/>
          </p:nvCxnSpPr>
          <p:spPr>
            <a:xfrm>
              <a:off x="7766923" y="1559858"/>
              <a:ext cx="0" cy="97416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422BC06-3AD9-451A-B049-DC10288D7DAA}"/>
                </a:ext>
              </a:extLst>
            </p:cNvPr>
            <p:cNvCxnSpPr/>
            <p:nvPr/>
          </p:nvCxnSpPr>
          <p:spPr>
            <a:xfrm>
              <a:off x="8128499" y="1559859"/>
              <a:ext cx="0" cy="97416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187A793-575A-4EE3-A4CF-AF40055BAE40}"/>
                </a:ext>
              </a:extLst>
            </p:cNvPr>
            <p:cNvCxnSpPr/>
            <p:nvPr/>
          </p:nvCxnSpPr>
          <p:spPr>
            <a:xfrm>
              <a:off x="8499039" y="1559857"/>
              <a:ext cx="0" cy="97416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EDC7F1-0552-4020-AAC4-5EE82F9D765B}"/>
                </a:ext>
              </a:extLst>
            </p:cNvPr>
            <p:cNvCxnSpPr/>
            <p:nvPr/>
          </p:nvCxnSpPr>
          <p:spPr>
            <a:xfrm>
              <a:off x="9154507" y="1559859"/>
              <a:ext cx="0" cy="97416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6CC4B5B-6585-4B02-9A25-2D0F922605DA}"/>
                </a:ext>
              </a:extLst>
            </p:cNvPr>
            <p:cNvSpPr/>
            <p:nvPr/>
          </p:nvSpPr>
          <p:spPr>
            <a:xfrm>
              <a:off x="7315461" y="1592849"/>
              <a:ext cx="179294" cy="17929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EB8B066-A38F-4F5F-8349-F3E28C5651DC}"/>
                </a:ext>
              </a:extLst>
            </p:cNvPr>
            <p:cNvSpPr/>
            <p:nvPr/>
          </p:nvSpPr>
          <p:spPr>
            <a:xfrm>
              <a:off x="8747062" y="1592849"/>
              <a:ext cx="179294" cy="17929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21B900A-8DD8-4A2F-8FE6-CB20BBFB7111}"/>
                </a:ext>
              </a:extLst>
            </p:cNvPr>
            <p:cNvCxnSpPr/>
            <p:nvPr/>
          </p:nvCxnSpPr>
          <p:spPr>
            <a:xfrm>
              <a:off x="7403258" y="1444692"/>
              <a:ext cx="1418831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75">
              <a:extLst>
                <a:ext uri="{FF2B5EF4-FFF2-40B4-BE49-F238E27FC236}">
                  <a16:creationId xmlns:a16="http://schemas.microsoft.com/office/drawing/2014/main" id="{BB25BF11-DC45-46C9-8476-8711DFEC382D}"/>
                </a:ext>
              </a:extLst>
            </p:cNvPr>
            <p:cNvSpPr txBox="1"/>
            <p:nvPr/>
          </p:nvSpPr>
          <p:spPr>
            <a:xfrm>
              <a:off x="7679834" y="1378975"/>
              <a:ext cx="890694" cy="1078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profiling window 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36D9329-D5E8-450D-958B-3F1BB6AB4BB3}"/>
                </a:ext>
              </a:extLst>
            </p:cNvPr>
            <p:cNvSpPr/>
            <p:nvPr/>
          </p:nvSpPr>
          <p:spPr>
            <a:xfrm>
              <a:off x="7700157" y="1614538"/>
              <a:ext cx="147568" cy="14756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801ACE4-FA18-448D-8CA1-5E44D83C657D}"/>
                </a:ext>
              </a:extLst>
            </p:cNvPr>
            <p:cNvSpPr/>
            <p:nvPr/>
          </p:nvSpPr>
          <p:spPr>
            <a:xfrm>
              <a:off x="8056423" y="1614538"/>
              <a:ext cx="147568" cy="14756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01C3599-CEEF-4B67-A9AB-0E9E71E9B5E4}"/>
                </a:ext>
              </a:extLst>
            </p:cNvPr>
            <p:cNvSpPr/>
            <p:nvPr/>
          </p:nvSpPr>
          <p:spPr>
            <a:xfrm>
              <a:off x="8430932" y="1614538"/>
              <a:ext cx="147568" cy="14756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11BDAEA-1F92-4738-918F-9D8A6BF8D8BA}"/>
                </a:ext>
              </a:extLst>
            </p:cNvPr>
            <p:cNvSpPr/>
            <p:nvPr/>
          </p:nvSpPr>
          <p:spPr>
            <a:xfrm>
              <a:off x="9082468" y="1611850"/>
              <a:ext cx="147568" cy="14756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C452D64-307F-40FC-9DAF-E01053C78A1F}"/>
                </a:ext>
              </a:extLst>
            </p:cNvPr>
            <p:cNvSpPr/>
            <p:nvPr/>
          </p:nvSpPr>
          <p:spPr>
            <a:xfrm>
              <a:off x="7692185" y="2074364"/>
              <a:ext cx="147568" cy="14756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EB96342-5B18-4F36-AF4C-98555332F5DC}"/>
                </a:ext>
              </a:extLst>
            </p:cNvPr>
            <p:cNvSpPr/>
            <p:nvPr/>
          </p:nvSpPr>
          <p:spPr>
            <a:xfrm>
              <a:off x="8048451" y="2074364"/>
              <a:ext cx="147568" cy="14756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CAE3331-C256-4AE0-9A34-82AC5DBB82B5}"/>
                </a:ext>
              </a:extLst>
            </p:cNvPr>
            <p:cNvSpPr/>
            <p:nvPr/>
          </p:nvSpPr>
          <p:spPr>
            <a:xfrm>
              <a:off x="8422960" y="2074364"/>
              <a:ext cx="147568" cy="14756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56B17E0-B0EE-40F8-BF0E-E79EF864547D}"/>
                </a:ext>
              </a:extLst>
            </p:cNvPr>
            <p:cNvSpPr/>
            <p:nvPr/>
          </p:nvSpPr>
          <p:spPr>
            <a:xfrm>
              <a:off x="9074496" y="2071676"/>
              <a:ext cx="147568" cy="14756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15D6E83-A090-44C7-9F0A-D8C1DCD7FA77}"/>
                </a:ext>
              </a:extLst>
            </p:cNvPr>
            <p:cNvSpPr/>
            <p:nvPr/>
          </p:nvSpPr>
          <p:spPr>
            <a:xfrm>
              <a:off x="7692185" y="2346807"/>
              <a:ext cx="147568" cy="14756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10795E9-4626-4F36-AEC0-1ACED813B2D5}"/>
                </a:ext>
              </a:extLst>
            </p:cNvPr>
            <p:cNvSpPr/>
            <p:nvPr/>
          </p:nvSpPr>
          <p:spPr>
            <a:xfrm>
              <a:off x="8048451" y="2346807"/>
              <a:ext cx="147568" cy="14756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1FC07CF-92E1-4885-ADC6-5DAA5D599709}"/>
                </a:ext>
              </a:extLst>
            </p:cNvPr>
            <p:cNvSpPr/>
            <p:nvPr/>
          </p:nvSpPr>
          <p:spPr>
            <a:xfrm>
              <a:off x="8422960" y="2346807"/>
              <a:ext cx="147568" cy="14756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2DD5A89-F1DE-4F76-A721-3D16B82303D5}"/>
                </a:ext>
              </a:extLst>
            </p:cNvPr>
            <p:cNvSpPr/>
            <p:nvPr/>
          </p:nvSpPr>
          <p:spPr>
            <a:xfrm>
              <a:off x="9084838" y="2344119"/>
              <a:ext cx="147568" cy="14756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B845CE4-3E1F-4BDF-8D86-50C69AD7948D}"/>
                </a:ext>
              </a:extLst>
            </p:cNvPr>
            <p:cNvSpPr/>
            <p:nvPr/>
          </p:nvSpPr>
          <p:spPr>
            <a:xfrm>
              <a:off x="7336874" y="2085003"/>
              <a:ext cx="147568" cy="14756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64B664C-D689-4FFA-A2F1-8096CB47DCE4}"/>
                </a:ext>
              </a:extLst>
            </p:cNvPr>
            <p:cNvSpPr/>
            <p:nvPr/>
          </p:nvSpPr>
          <p:spPr>
            <a:xfrm>
              <a:off x="7342323" y="2344360"/>
              <a:ext cx="147568" cy="14756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E04B2D0-8D34-4255-9228-E304008885C5}"/>
                </a:ext>
              </a:extLst>
            </p:cNvPr>
            <p:cNvSpPr/>
            <p:nvPr/>
          </p:nvSpPr>
          <p:spPr>
            <a:xfrm>
              <a:off x="8762312" y="2071676"/>
              <a:ext cx="147568" cy="14756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80A0EBA-AE4A-42FA-8AEA-CF420B5D4C77}"/>
                </a:ext>
              </a:extLst>
            </p:cNvPr>
            <p:cNvSpPr/>
            <p:nvPr/>
          </p:nvSpPr>
          <p:spPr>
            <a:xfrm>
              <a:off x="8762312" y="2352424"/>
              <a:ext cx="147568" cy="14756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38" name="Freeform: Shape 313">
              <a:extLst>
                <a:ext uri="{FF2B5EF4-FFF2-40B4-BE49-F238E27FC236}">
                  <a16:creationId xmlns:a16="http://schemas.microsoft.com/office/drawing/2014/main" id="{3C6BD038-EBB1-451F-808A-728AA359AE55}"/>
                </a:ext>
              </a:extLst>
            </p:cNvPr>
            <p:cNvSpPr/>
            <p:nvPr/>
          </p:nvSpPr>
          <p:spPr>
            <a:xfrm>
              <a:off x="7469689" y="1581074"/>
              <a:ext cx="252412" cy="52468"/>
            </a:xfrm>
            <a:custGeom>
              <a:avLst/>
              <a:gdLst>
                <a:gd name="connsiteX0" fmla="*/ 0 w 252412"/>
                <a:gd name="connsiteY0" fmla="*/ 42943 h 52468"/>
                <a:gd name="connsiteX1" fmla="*/ 123825 w 252412"/>
                <a:gd name="connsiteY1" fmla="*/ 80 h 52468"/>
                <a:gd name="connsiteX2" fmla="*/ 252412 w 252412"/>
                <a:gd name="connsiteY2" fmla="*/ 52468 h 5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412" h="52468">
                  <a:moveTo>
                    <a:pt x="0" y="42943"/>
                  </a:moveTo>
                  <a:cubicBezTo>
                    <a:pt x="40878" y="20718"/>
                    <a:pt x="81756" y="-1507"/>
                    <a:pt x="123825" y="80"/>
                  </a:cubicBezTo>
                  <a:cubicBezTo>
                    <a:pt x="165894" y="1667"/>
                    <a:pt x="209153" y="27067"/>
                    <a:pt x="252412" y="52468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39" name="Freeform: Shape 314">
              <a:extLst>
                <a:ext uri="{FF2B5EF4-FFF2-40B4-BE49-F238E27FC236}">
                  <a16:creationId xmlns:a16="http://schemas.microsoft.com/office/drawing/2014/main" id="{FCFB3D10-B7E2-46D3-B485-E9D65C6DB747}"/>
                </a:ext>
              </a:extLst>
            </p:cNvPr>
            <p:cNvSpPr/>
            <p:nvPr/>
          </p:nvSpPr>
          <p:spPr>
            <a:xfrm>
              <a:off x="7298066" y="1752600"/>
              <a:ext cx="57322" cy="347663"/>
            </a:xfrm>
            <a:custGeom>
              <a:avLst/>
              <a:gdLst>
                <a:gd name="connsiteX0" fmla="*/ 43034 w 57322"/>
                <a:gd name="connsiteY0" fmla="*/ 0 h 347663"/>
                <a:gd name="connsiteX1" fmla="*/ 172 w 57322"/>
                <a:gd name="connsiteY1" fmla="*/ 157163 h 347663"/>
                <a:gd name="connsiteX2" fmla="*/ 57322 w 57322"/>
                <a:gd name="connsiteY2" fmla="*/ 347663 h 34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322" h="347663">
                  <a:moveTo>
                    <a:pt x="43034" y="0"/>
                  </a:moveTo>
                  <a:cubicBezTo>
                    <a:pt x="20412" y="49609"/>
                    <a:pt x="-2209" y="99219"/>
                    <a:pt x="172" y="157163"/>
                  </a:cubicBezTo>
                  <a:cubicBezTo>
                    <a:pt x="2553" y="215107"/>
                    <a:pt x="29937" y="281385"/>
                    <a:pt x="57322" y="347663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40" name="Freeform: Shape 315">
              <a:extLst>
                <a:ext uri="{FF2B5EF4-FFF2-40B4-BE49-F238E27FC236}">
                  <a16:creationId xmlns:a16="http://schemas.microsoft.com/office/drawing/2014/main" id="{11F88866-4B92-4890-B437-BE28617D759A}"/>
                </a:ext>
              </a:extLst>
            </p:cNvPr>
            <p:cNvSpPr/>
            <p:nvPr/>
          </p:nvSpPr>
          <p:spPr>
            <a:xfrm>
              <a:off x="7257413" y="1752600"/>
              <a:ext cx="94756" cy="607889"/>
            </a:xfrm>
            <a:custGeom>
              <a:avLst/>
              <a:gdLst>
                <a:gd name="connsiteX0" fmla="*/ 43034 w 57322"/>
                <a:gd name="connsiteY0" fmla="*/ 0 h 347663"/>
                <a:gd name="connsiteX1" fmla="*/ 172 w 57322"/>
                <a:gd name="connsiteY1" fmla="*/ 157163 h 347663"/>
                <a:gd name="connsiteX2" fmla="*/ 57322 w 57322"/>
                <a:gd name="connsiteY2" fmla="*/ 347663 h 34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322" h="347663">
                  <a:moveTo>
                    <a:pt x="43034" y="0"/>
                  </a:moveTo>
                  <a:cubicBezTo>
                    <a:pt x="20412" y="49609"/>
                    <a:pt x="-2209" y="99219"/>
                    <a:pt x="172" y="157163"/>
                  </a:cubicBezTo>
                  <a:cubicBezTo>
                    <a:pt x="2553" y="215107"/>
                    <a:pt x="29937" y="281385"/>
                    <a:pt x="57322" y="347663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41" name="Freeform: Shape 316">
              <a:extLst>
                <a:ext uri="{FF2B5EF4-FFF2-40B4-BE49-F238E27FC236}">
                  <a16:creationId xmlns:a16="http://schemas.microsoft.com/office/drawing/2014/main" id="{4ACF62C1-7110-4952-918A-AA627DA25AD1}"/>
                </a:ext>
              </a:extLst>
            </p:cNvPr>
            <p:cNvSpPr/>
            <p:nvPr/>
          </p:nvSpPr>
          <p:spPr>
            <a:xfrm>
              <a:off x="8893408" y="1564703"/>
              <a:ext cx="252412" cy="52468"/>
            </a:xfrm>
            <a:custGeom>
              <a:avLst/>
              <a:gdLst>
                <a:gd name="connsiteX0" fmla="*/ 0 w 252412"/>
                <a:gd name="connsiteY0" fmla="*/ 42943 h 52468"/>
                <a:gd name="connsiteX1" fmla="*/ 123825 w 252412"/>
                <a:gd name="connsiteY1" fmla="*/ 80 h 52468"/>
                <a:gd name="connsiteX2" fmla="*/ 252412 w 252412"/>
                <a:gd name="connsiteY2" fmla="*/ 52468 h 5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412" h="52468">
                  <a:moveTo>
                    <a:pt x="0" y="42943"/>
                  </a:moveTo>
                  <a:cubicBezTo>
                    <a:pt x="40878" y="20718"/>
                    <a:pt x="81756" y="-1507"/>
                    <a:pt x="123825" y="80"/>
                  </a:cubicBezTo>
                  <a:cubicBezTo>
                    <a:pt x="165894" y="1667"/>
                    <a:pt x="209153" y="27067"/>
                    <a:pt x="252412" y="52468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42" name="TextBox 317">
              <a:extLst>
                <a:ext uri="{FF2B5EF4-FFF2-40B4-BE49-F238E27FC236}">
                  <a16:creationId xmlns:a16="http://schemas.microsoft.com/office/drawing/2014/main" id="{25E237C8-6A01-49F0-970C-5795C9EF5503}"/>
                </a:ext>
              </a:extLst>
            </p:cNvPr>
            <p:cNvSpPr txBox="1"/>
            <p:nvPr/>
          </p:nvSpPr>
          <p:spPr>
            <a:xfrm>
              <a:off x="7200172" y="1820033"/>
              <a:ext cx="538744" cy="1078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top-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configs</a:t>
              </a:r>
            </a:p>
          </p:txBody>
        </p:sp>
        <p:sp>
          <p:nvSpPr>
            <p:cNvPr id="43" name="Freeform: Shape 318">
              <a:extLst>
                <a:ext uri="{FF2B5EF4-FFF2-40B4-BE49-F238E27FC236}">
                  <a16:creationId xmlns:a16="http://schemas.microsoft.com/office/drawing/2014/main" id="{62503E47-0F78-4D6D-B33F-30C49AE280B5}"/>
                </a:ext>
              </a:extLst>
            </p:cNvPr>
            <p:cNvSpPr/>
            <p:nvPr/>
          </p:nvSpPr>
          <p:spPr>
            <a:xfrm>
              <a:off x="8720919" y="1750089"/>
              <a:ext cx="57322" cy="347663"/>
            </a:xfrm>
            <a:custGeom>
              <a:avLst/>
              <a:gdLst>
                <a:gd name="connsiteX0" fmla="*/ 43034 w 57322"/>
                <a:gd name="connsiteY0" fmla="*/ 0 h 347663"/>
                <a:gd name="connsiteX1" fmla="*/ 172 w 57322"/>
                <a:gd name="connsiteY1" fmla="*/ 157163 h 347663"/>
                <a:gd name="connsiteX2" fmla="*/ 57322 w 57322"/>
                <a:gd name="connsiteY2" fmla="*/ 347663 h 34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322" h="347663">
                  <a:moveTo>
                    <a:pt x="43034" y="0"/>
                  </a:moveTo>
                  <a:cubicBezTo>
                    <a:pt x="20412" y="49609"/>
                    <a:pt x="-2209" y="99219"/>
                    <a:pt x="172" y="157163"/>
                  </a:cubicBezTo>
                  <a:cubicBezTo>
                    <a:pt x="2553" y="215107"/>
                    <a:pt x="29937" y="281385"/>
                    <a:pt x="57322" y="347663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44" name="Freeform: Shape 319">
              <a:extLst>
                <a:ext uri="{FF2B5EF4-FFF2-40B4-BE49-F238E27FC236}">
                  <a16:creationId xmlns:a16="http://schemas.microsoft.com/office/drawing/2014/main" id="{2ABD4379-45A4-478C-A630-C4A1C4D4B20E}"/>
                </a:ext>
              </a:extLst>
            </p:cNvPr>
            <p:cNvSpPr/>
            <p:nvPr/>
          </p:nvSpPr>
          <p:spPr>
            <a:xfrm>
              <a:off x="8680266" y="1750089"/>
              <a:ext cx="94756" cy="607889"/>
            </a:xfrm>
            <a:custGeom>
              <a:avLst/>
              <a:gdLst>
                <a:gd name="connsiteX0" fmla="*/ 43034 w 57322"/>
                <a:gd name="connsiteY0" fmla="*/ 0 h 347663"/>
                <a:gd name="connsiteX1" fmla="*/ 172 w 57322"/>
                <a:gd name="connsiteY1" fmla="*/ 157163 h 347663"/>
                <a:gd name="connsiteX2" fmla="*/ 57322 w 57322"/>
                <a:gd name="connsiteY2" fmla="*/ 347663 h 34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322" h="347663">
                  <a:moveTo>
                    <a:pt x="43034" y="0"/>
                  </a:moveTo>
                  <a:cubicBezTo>
                    <a:pt x="20412" y="49609"/>
                    <a:pt x="-2209" y="99219"/>
                    <a:pt x="172" y="157163"/>
                  </a:cubicBezTo>
                  <a:cubicBezTo>
                    <a:pt x="2553" y="215107"/>
                    <a:pt x="29937" y="281385"/>
                    <a:pt x="57322" y="347663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46" name="TextBox 321">
              <a:extLst>
                <a:ext uri="{FF2B5EF4-FFF2-40B4-BE49-F238E27FC236}">
                  <a16:creationId xmlns:a16="http://schemas.microsoft.com/office/drawing/2014/main" id="{F0EBF4D5-9922-4B90-B20E-A56CAFA44FD7}"/>
                </a:ext>
              </a:extLst>
            </p:cNvPr>
            <p:cNvSpPr txBox="1"/>
            <p:nvPr/>
          </p:nvSpPr>
          <p:spPr>
            <a:xfrm>
              <a:off x="8852273" y="1274115"/>
              <a:ext cx="418280" cy="1630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  <p:sp>
          <p:nvSpPr>
            <p:cNvPr id="47" name="TextBox 322">
              <a:extLst>
                <a:ext uri="{FF2B5EF4-FFF2-40B4-BE49-F238E27FC236}">
                  <a16:creationId xmlns:a16="http://schemas.microsoft.com/office/drawing/2014/main" id="{D442AC24-8816-410A-A980-2D0C908AAA49}"/>
                </a:ext>
              </a:extLst>
            </p:cNvPr>
            <p:cNvSpPr txBox="1"/>
            <p:nvPr/>
          </p:nvSpPr>
          <p:spPr>
            <a:xfrm>
              <a:off x="6939436" y="1310514"/>
              <a:ext cx="418280" cy="1630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  <p:sp>
          <p:nvSpPr>
            <p:cNvPr id="48" name="Freeform: Shape 323">
              <a:extLst>
                <a:ext uri="{FF2B5EF4-FFF2-40B4-BE49-F238E27FC236}">
                  <a16:creationId xmlns:a16="http://schemas.microsoft.com/office/drawing/2014/main" id="{4CDBC57A-584B-40F6-BBF6-1541C850F0FE}"/>
                </a:ext>
              </a:extLst>
            </p:cNvPr>
            <p:cNvSpPr/>
            <p:nvPr/>
          </p:nvSpPr>
          <p:spPr>
            <a:xfrm>
              <a:off x="7822254" y="1576726"/>
              <a:ext cx="252412" cy="52468"/>
            </a:xfrm>
            <a:custGeom>
              <a:avLst/>
              <a:gdLst>
                <a:gd name="connsiteX0" fmla="*/ 0 w 252412"/>
                <a:gd name="connsiteY0" fmla="*/ 42943 h 52468"/>
                <a:gd name="connsiteX1" fmla="*/ 123825 w 252412"/>
                <a:gd name="connsiteY1" fmla="*/ 80 h 52468"/>
                <a:gd name="connsiteX2" fmla="*/ 252412 w 252412"/>
                <a:gd name="connsiteY2" fmla="*/ 52468 h 5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412" h="52468">
                  <a:moveTo>
                    <a:pt x="0" y="42943"/>
                  </a:moveTo>
                  <a:cubicBezTo>
                    <a:pt x="40878" y="20718"/>
                    <a:pt x="81756" y="-1507"/>
                    <a:pt x="123825" y="80"/>
                  </a:cubicBezTo>
                  <a:cubicBezTo>
                    <a:pt x="165894" y="1667"/>
                    <a:pt x="209153" y="27067"/>
                    <a:pt x="252412" y="52468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49" name="Freeform: Shape 324">
              <a:extLst>
                <a:ext uri="{FF2B5EF4-FFF2-40B4-BE49-F238E27FC236}">
                  <a16:creationId xmlns:a16="http://schemas.microsoft.com/office/drawing/2014/main" id="{7F7EE022-9C1F-4D51-88A9-4D83CA20E445}"/>
                </a:ext>
              </a:extLst>
            </p:cNvPr>
            <p:cNvSpPr/>
            <p:nvPr/>
          </p:nvSpPr>
          <p:spPr>
            <a:xfrm>
              <a:off x="8192624" y="1577982"/>
              <a:ext cx="252412" cy="52468"/>
            </a:xfrm>
            <a:custGeom>
              <a:avLst/>
              <a:gdLst>
                <a:gd name="connsiteX0" fmla="*/ 0 w 252412"/>
                <a:gd name="connsiteY0" fmla="*/ 42943 h 52468"/>
                <a:gd name="connsiteX1" fmla="*/ 123825 w 252412"/>
                <a:gd name="connsiteY1" fmla="*/ 80 h 52468"/>
                <a:gd name="connsiteX2" fmla="*/ 252412 w 252412"/>
                <a:gd name="connsiteY2" fmla="*/ 52468 h 5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412" h="52468">
                  <a:moveTo>
                    <a:pt x="0" y="42943"/>
                  </a:moveTo>
                  <a:cubicBezTo>
                    <a:pt x="40878" y="20718"/>
                    <a:pt x="81756" y="-1507"/>
                    <a:pt x="123825" y="80"/>
                  </a:cubicBezTo>
                  <a:cubicBezTo>
                    <a:pt x="165894" y="1667"/>
                    <a:pt x="209153" y="27067"/>
                    <a:pt x="252412" y="52468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50" name="Freeform: Shape 325">
              <a:extLst>
                <a:ext uri="{FF2B5EF4-FFF2-40B4-BE49-F238E27FC236}">
                  <a16:creationId xmlns:a16="http://schemas.microsoft.com/office/drawing/2014/main" id="{13B13BC7-EEE4-4847-BF24-BFB15D13FE4E}"/>
                </a:ext>
              </a:extLst>
            </p:cNvPr>
            <p:cNvSpPr/>
            <p:nvPr/>
          </p:nvSpPr>
          <p:spPr>
            <a:xfrm>
              <a:off x="7456377" y="2047036"/>
              <a:ext cx="252412" cy="52468"/>
            </a:xfrm>
            <a:custGeom>
              <a:avLst/>
              <a:gdLst>
                <a:gd name="connsiteX0" fmla="*/ 0 w 252412"/>
                <a:gd name="connsiteY0" fmla="*/ 42943 h 52468"/>
                <a:gd name="connsiteX1" fmla="*/ 123825 w 252412"/>
                <a:gd name="connsiteY1" fmla="*/ 80 h 52468"/>
                <a:gd name="connsiteX2" fmla="*/ 252412 w 252412"/>
                <a:gd name="connsiteY2" fmla="*/ 52468 h 5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412" h="52468">
                  <a:moveTo>
                    <a:pt x="0" y="42943"/>
                  </a:moveTo>
                  <a:cubicBezTo>
                    <a:pt x="40878" y="20718"/>
                    <a:pt x="81756" y="-1507"/>
                    <a:pt x="123825" y="80"/>
                  </a:cubicBezTo>
                  <a:cubicBezTo>
                    <a:pt x="165894" y="1667"/>
                    <a:pt x="209153" y="27067"/>
                    <a:pt x="252412" y="52468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51" name="Freeform: Shape 326">
              <a:extLst>
                <a:ext uri="{FF2B5EF4-FFF2-40B4-BE49-F238E27FC236}">
                  <a16:creationId xmlns:a16="http://schemas.microsoft.com/office/drawing/2014/main" id="{16708E53-A932-4690-8231-5C96BEE81FF3}"/>
                </a:ext>
              </a:extLst>
            </p:cNvPr>
            <p:cNvSpPr/>
            <p:nvPr/>
          </p:nvSpPr>
          <p:spPr>
            <a:xfrm>
              <a:off x="7808942" y="2042688"/>
              <a:ext cx="252412" cy="52468"/>
            </a:xfrm>
            <a:custGeom>
              <a:avLst/>
              <a:gdLst>
                <a:gd name="connsiteX0" fmla="*/ 0 w 252412"/>
                <a:gd name="connsiteY0" fmla="*/ 42943 h 52468"/>
                <a:gd name="connsiteX1" fmla="*/ 123825 w 252412"/>
                <a:gd name="connsiteY1" fmla="*/ 80 h 52468"/>
                <a:gd name="connsiteX2" fmla="*/ 252412 w 252412"/>
                <a:gd name="connsiteY2" fmla="*/ 52468 h 5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412" h="52468">
                  <a:moveTo>
                    <a:pt x="0" y="42943"/>
                  </a:moveTo>
                  <a:cubicBezTo>
                    <a:pt x="40878" y="20718"/>
                    <a:pt x="81756" y="-1507"/>
                    <a:pt x="123825" y="80"/>
                  </a:cubicBezTo>
                  <a:cubicBezTo>
                    <a:pt x="165894" y="1667"/>
                    <a:pt x="209153" y="27067"/>
                    <a:pt x="252412" y="52468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52" name="Freeform: Shape 327">
              <a:extLst>
                <a:ext uri="{FF2B5EF4-FFF2-40B4-BE49-F238E27FC236}">
                  <a16:creationId xmlns:a16="http://schemas.microsoft.com/office/drawing/2014/main" id="{FB980839-2F79-4A8F-BE51-6000DD7C6D34}"/>
                </a:ext>
              </a:extLst>
            </p:cNvPr>
            <p:cNvSpPr/>
            <p:nvPr/>
          </p:nvSpPr>
          <p:spPr>
            <a:xfrm>
              <a:off x="8179312" y="2043944"/>
              <a:ext cx="252412" cy="52468"/>
            </a:xfrm>
            <a:custGeom>
              <a:avLst/>
              <a:gdLst>
                <a:gd name="connsiteX0" fmla="*/ 0 w 252412"/>
                <a:gd name="connsiteY0" fmla="*/ 42943 h 52468"/>
                <a:gd name="connsiteX1" fmla="*/ 123825 w 252412"/>
                <a:gd name="connsiteY1" fmla="*/ 80 h 52468"/>
                <a:gd name="connsiteX2" fmla="*/ 252412 w 252412"/>
                <a:gd name="connsiteY2" fmla="*/ 52468 h 5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412" h="52468">
                  <a:moveTo>
                    <a:pt x="0" y="42943"/>
                  </a:moveTo>
                  <a:cubicBezTo>
                    <a:pt x="40878" y="20718"/>
                    <a:pt x="81756" y="-1507"/>
                    <a:pt x="123825" y="80"/>
                  </a:cubicBezTo>
                  <a:cubicBezTo>
                    <a:pt x="165894" y="1667"/>
                    <a:pt x="209153" y="27067"/>
                    <a:pt x="252412" y="52468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53" name="Freeform: Shape 328">
              <a:extLst>
                <a:ext uri="{FF2B5EF4-FFF2-40B4-BE49-F238E27FC236}">
                  <a16:creationId xmlns:a16="http://schemas.microsoft.com/office/drawing/2014/main" id="{40E81EAE-4168-47F5-9F58-CFF84F82C122}"/>
                </a:ext>
              </a:extLst>
            </p:cNvPr>
            <p:cNvSpPr/>
            <p:nvPr/>
          </p:nvSpPr>
          <p:spPr>
            <a:xfrm>
              <a:off x="7460380" y="2319460"/>
              <a:ext cx="252412" cy="52468"/>
            </a:xfrm>
            <a:custGeom>
              <a:avLst/>
              <a:gdLst>
                <a:gd name="connsiteX0" fmla="*/ 0 w 252412"/>
                <a:gd name="connsiteY0" fmla="*/ 42943 h 52468"/>
                <a:gd name="connsiteX1" fmla="*/ 123825 w 252412"/>
                <a:gd name="connsiteY1" fmla="*/ 80 h 52468"/>
                <a:gd name="connsiteX2" fmla="*/ 252412 w 252412"/>
                <a:gd name="connsiteY2" fmla="*/ 52468 h 5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412" h="52468">
                  <a:moveTo>
                    <a:pt x="0" y="42943"/>
                  </a:moveTo>
                  <a:cubicBezTo>
                    <a:pt x="40878" y="20718"/>
                    <a:pt x="81756" y="-1507"/>
                    <a:pt x="123825" y="80"/>
                  </a:cubicBezTo>
                  <a:cubicBezTo>
                    <a:pt x="165894" y="1667"/>
                    <a:pt x="209153" y="27067"/>
                    <a:pt x="252412" y="52468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54" name="Freeform: Shape 329">
              <a:extLst>
                <a:ext uri="{FF2B5EF4-FFF2-40B4-BE49-F238E27FC236}">
                  <a16:creationId xmlns:a16="http://schemas.microsoft.com/office/drawing/2014/main" id="{048E620E-B454-46EB-BB7B-7136A87C9E65}"/>
                </a:ext>
              </a:extLst>
            </p:cNvPr>
            <p:cNvSpPr/>
            <p:nvPr/>
          </p:nvSpPr>
          <p:spPr>
            <a:xfrm>
              <a:off x="7812945" y="2315112"/>
              <a:ext cx="252412" cy="52468"/>
            </a:xfrm>
            <a:custGeom>
              <a:avLst/>
              <a:gdLst>
                <a:gd name="connsiteX0" fmla="*/ 0 w 252412"/>
                <a:gd name="connsiteY0" fmla="*/ 42943 h 52468"/>
                <a:gd name="connsiteX1" fmla="*/ 123825 w 252412"/>
                <a:gd name="connsiteY1" fmla="*/ 80 h 52468"/>
                <a:gd name="connsiteX2" fmla="*/ 252412 w 252412"/>
                <a:gd name="connsiteY2" fmla="*/ 52468 h 5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412" h="52468">
                  <a:moveTo>
                    <a:pt x="0" y="42943"/>
                  </a:moveTo>
                  <a:cubicBezTo>
                    <a:pt x="40878" y="20718"/>
                    <a:pt x="81756" y="-1507"/>
                    <a:pt x="123825" y="80"/>
                  </a:cubicBezTo>
                  <a:cubicBezTo>
                    <a:pt x="165894" y="1667"/>
                    <a:pt x="209153" y="27067"/>
                    <a:pt x="252412" y="52468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55" name="Freeform: Shape 330">
              <a:extLst>
                <a:ext uri="{FF2B5EF4-FFF2-40B4-BE49-F238E27FC236}">
                  <a16:creationId xmlns:a16="http://schemas.microsoft.com/office/drawing/2014/main" id="{252B3E75-73E0-43DF-9298-E25FF9EC16C9}"/>
                </a:ext>
              </a:extLst>
            </p:cNvPr>
            <p:cNvSpPr/>
            <p:nvPr/>
          </p:nvSpPr>
          <p:spPr>
            <a:xfrm>
              <a:off x="8183315" y="2316368"/>
              <a:ext cx="252412" cy="52468"/>
            </a:xfrm>
            <a:custGeom>
              <a:avLst/>
              <a:gdLst>
                <a:gd name="connsiteX0" fmla="*/ 0 w 252412"/>
                <a:gd name="connsiteY0" fmla="*/ 42943 h 52468"/>
                <a:gd name="connsiteX1" fmla="*/ 123825 w 252412"/>
                <a:gd name="connsiteY1" fmla="*/ 80 h 52468"/>
                <a:gd name="connsiteX2" fmla="*/ 252412 w 252412"/>
                <a:gd name="connsiteY2" fmla="*/ 52468 h 5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412" h="52468">
                  <a:moveTo>
                    <a:pt x="0" y="42943"/>
                  </a:moveTo>
                  <a:cubicBezTo>
                    <a:pt x="40878" y="20718"/>
                    <a:pt x="81756" y="-1507"/>
                    <a:pt x="123825" y="80"/>
                  </a:cubicBezTo>
                  <a:cubicBezTo>
                    <a:pt x="165894" y="1667"/>
                    <a:pt x="209153" y="27067"/>
                    <a:pt x="252412" y="52468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56" name="Freeform: Shape 331">
              <a:extLst>
                <a:ext uri="{FF2B5EF4-FFF2-40B4-BE49-F238E27FC236}">
                  <a16:creationId xmlns:a16="http://schemas.microsoft.com/office/drawing/2014/main" id="{72D7D76C-670C-4C4E-9D80-109AC41A399E}"/>
                </a:ext>
              </a:extLst>
            </p:cNvPr>
            <p:cNvSpPr/>
            <p:nvPr/>
          </p:nvSpPr>
          <p:spPr>
            <a:xfrm>
              <a:off x="8862090" y="2027729"/>
              <a:ext cx="252412" cy="52468"/>
            </a:xfrm>
            <a:custGeom>
              <a:avLst/>
              <a:gdLst>
                <a:gd name="connsiteX0" fmla="*/ 0 w 252412"/>
                <a:gd name="connsiteY0" fmla="*/ 42943 h 52468"/>
                <a:gd name="connsiteX1" fmla="*/ 123825 w 252412"/>
                <a:gd name="connsiteY1" fmla="*/ 80 h 52468"/>
                <a:gd name="connsiteX2" fmla="*/ 252412 w 252412"/>
                <a:gd name="connsiteY2" fmla="*/ 52468 h 5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412" h="52468">
                  <a:moveTo>
                    <a:pt x="0" y="42943"/>
                  </a:moveTo>
                  <a:cubicBezTo>
                    <a:pt x="40878" y="20718"/>
                    <a:pt x="81756" y="-1507"/>
                    <a:pt x="123825" y="80"/>
                  </a:cubicBezTo>
                  <a:cubicBezTo>
                    <a:pt x="165894" y="1667"/>
                    <a:pt x="209153" y="27067"/>
                    <a:pt x="252412" y="52468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57" name="Freeform: Shape 332">
              <a:extLst>
                <a:ext uri="{FF2B5EF4-FFF2-40B4-BE49-F238E27FC236}">
                  <a16:creationId xmlns:a16="http://schemas.microsoft.com/office/drawing/2014/main" id="{238A87C5-5BF4-4D2D-9B08-00AEF6D6468A}"/>
                </a:ext>
              </a:extLst>
            </p:cNvPr>
            <p:cNvSpPr/>
            <p:nvPr/>
          </p:nvSpPr>
          <p:spPr>
            <a:xfrm>
              <a:off x="8867294" y="2313391"/>
              <a:ext cx="252412" cy="52468"/>
            </a:xfrm>
            <a:custGeom>
              <a:avLst/>
              <a:gdLst>
                <a:gd name="connsiteX0" fmla="*/ 0 w 252412"/>
                <a:gd name="connsiteY0" fmla="*/ 42943 h 52468"/>
                <a:gd name="connsiteX1" fmla="*/ 123825 w 252412"/>
                <a:gd name="connsiteY1" fmla="*/ 80 h 52468"/>
                <a:gd name="connsiteX2" fmla="*/ 252412 w 252412"/>
                <a:gd name="connsiteY2" fmla="*/ 52468 h 5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412" h="52468">
                  <a:moveTo>
                    <a:pt x="0" y="42943"/>
                  </a:moveTo>
                  <a:cubicBezTo>
                    <a:pt x="40878" y="20718"/>
                    <a:pt x="81756" y="-1507"/>
                    <a:pt x="123825" y="80"/>
                  </a:cubicBezTo>
                  <a:cubicBezTo>
                    <a:pt x="165894" y="1667"/>
                    <a:pt x="209153" y="27067"/>
                    <a:pt x="252412" y="52468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</p:grpSp>
      <p:sp>
        <p:nvSpPr>
          <p:cNvPr id="59" name="TextBox 320">
            <a:extLst>
              <a:ext uri="{FF2B5EF4-FFF2-40B4-BE49-F238E27FC236}">
                <a16:creationId xmlns:a16="http://schemas.microsoft.com/office/drawing/2014/main" id="{F2A0150C-D4A8-421D-A966-8BD83ECF583A}"/>
              </a:ext>
            </a:extLst>
          </p:cNvPr>
          <p:cNvSpPr txBox="1"/>
          <p:nvPr/>
        </p:nvSpPr>
        <p:spPr>
          <a:xfrm>
            <a:off x="5452610" y="5665328"/>
            <a:ext cx="169277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segments 1 - 4</a:t>
            </a:r>
          </a:p>
        </p:txBody>
      </p:sp>
    </p:spTree>
    <p:extLst>
      <p:ext uri="{BB962C8B-B14F-4D97-AF65-F5344CB8AC3E}">
        <p14:creationId xmlns:p14="http://schemas.microsoft.com/office/powerpoint/2010/main" val="414496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Idea #3: Independence of configurations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Reduce cost of a single profiling event </a:t>
            </a:r>
            <a:r>
              <a:rPr lang="en-US" dirty="0"/>
              <a:t>(</a:t>
            </a:r>
            <a:r>
              <a:rPr lang="en-US" dirty="0" smtClean="0"/>
              <a:t>including ground truth estimation via “golden configuration”)</a:t>
            </a:r>
          </a:p>
          <a:p>
            <a:pPr lvl="1"/>
            <a:r>
              <a:rPr lang="en-US" dirty="0" smtClean="0"/>
              <a:t>Leverage independence of knobs, monotonicity of knob value performance reduce search cost from exponential to linear (see paper)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57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 datasets</a:t>
            </a:r>
          </a:p>
          <a:p>
            <a:pPr lvl="1"/>
            <a:r>
              <a:rPr lang="en-US" dirty="0" smtClean="0"/>
              <a:t>5 traffic video cameras at different intersections in Bellevue, WA (120 video clips across 24 hours)</a:t>
            </a:r>
          </a:p>
          <a:p>
            <a:pPr lvl="1"/>
            <a:r>
              <a:rPr lang="en-US" dirty="0" smtClean="0"/>
              <a:t>10 cameras in indoor cafeteria (90 video clips across 3 days)</a:t>
            </a:r>
          </a:p>
          <a:p>
            <a:r>
              <a:rPr lang="en-US" dirty="0" smtClean="0"/>
              <a:t>2 pipelines</a:t>
            </a:r>
          </a:p>
          <a:p>
            <a:pPr lvl="1"/>
            <a:r>
              <a:rPr lang="en-US" dirty="0" smtClean="0"/>
              <a:t>Raw frames </a:t>
            </a:r>
            <a:r>
              <a:rPr lang="en-US" dirty="0" smtClean="0">
                <a:sym typeface="Symbol" panose="05050102010706020507" pitchFamily="18" charset="2"/>
              </a:rPr>
              <a:t> </a:t>
            </a:r>
            <a:r>
              <a:rPr lang="en-US" dirty="0" smtClean="0"/>
              <a:t>sampling/resizing </a:t>
            </a:r>
            <a:r>
              <a:rPr lang="en-US" dirty="0" smtClean="0">
                <a:sym typeface="Symbol" panose="05050102010706020507" pitchFamily="18" charset="2"/>
              </a:rPr>
              <a:t> </a:t>
            </a:r>
            <a:r>
              <a:rPr lang="en-US" dirty="0" smtClean="0"/>
              <a:t>object detection model</a:t>
            </a:r>
          </a:p>
          <a:p>
            <a:pPr lvl="1"/>
            <a:r>
              <a:rPr lang="en-US" dirty="0" smtClean="0"/>
              <a:t>Raw frames </a:t>
            </a:r>
            <a:r>
              <a:rPr lang="en-US" dirty="0" smtClean="0">
                <a:sym typeface="Symbol" panose="05050102010706020507" pitchFamily="18" charset="2"/>
              </a:rPr>
              <a:t></a:t>
            </a:r>
            <a:r>
              <a:rPr lang="en-US" dirty="0" smtClean="0"/>
              <a:t> regions of interest </a:t>
            </a:r>
            <a:r>
              <a:rPr lang="en-US" dirty="0" smtClean="0">
                <a:sym typeface="Symbol" panose="05050102010706020507" pitchFamily="18" charset="2"/>
              </a:rPr>
              <a:t></a:t>
            </a:r>
            <a:r>
              <a:rPr lang="en-US" dirty="0" smtClean="0"/>
              <a:t> NN classifier</a:t>
            </a:r>
            <a:endParaRPr lang="en-US" dirty="0"/>
          </a:p>
          <a:p>
            <a:r>
              <a:rPr lang="en-US" dirty="0" smtClean="0"/>
              <a:t>2 accuracy metrics</a:t>
            </a:r>
          </a:p>
          <a:p>
            <a:pPr lvl="1"/>
            <a:r>
              <a:rPr lang="en-US" dirty="0" smtClean="0"/>
              <a:t>Label-based: any object with same label matches</a:t>
            </a:r>
          </a:p>
          <a:p>
            <a:pPr lvl="1"/>
            <a:r>
              <a:rPr lang="en-US" dirty="0" smtClean="0"/>
              <a:t>Bounding box-based: object with same label and location matches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95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Chameleon improves accuracy + cost (traffic)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2171308"/>
            <a:ext cx="10515600" cy="4351338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20-50</a:t>
            </a:r>
            <a:r>
              <a:rPr lang="en-US" dirty="0"/>
              <a:t>% higher accuracy </a:t>
            </a:r>
            <a:r>
              <a:rPr lang="en-US" dirty="0" smtClean="0"/>
              <a:t>at same cost, or same accuracy at 30-50</a:t>
            </a:r>
            <a:r>
              <a:rPr lang="en-US" dirty="0"/>
              <a:t>% </a:t>
            </a:r>
            <a:r>
              <a:rPr lang="en-US" dirty="0" smtClean="0"/>
              <a:t>of the cost (2-3</a:t>
            </a:r>
            <a:r>
              <a:rPr lang="en-US" dirty="0"/>
              <a:t>× speedup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0414"/>
          <a:stretch/>
        </p:blipFill>
        <p:spPr>
          <a:xfrm>
            <a:off x="3349083" y="1690688"/>
            <a:ext cx="4858215" cy="387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3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Generalizes to different pipeline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747" y="1746444"/>
            <a:ext cx="5607902" cy="442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9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Generalizes to different dataset (cafeteria)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574" y="2425916"/>
            <a:ext cx="9252535" cy="309393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884235" y="3727558"/>
            <a:ext cx="1115120" cy="1697704"/>
            <a:chOff x="4884235" y="3727558"/>
            <a:chExt cx="1115120" cy="1697704"/>
          </a:xfrm>
        </p:grpSpPr>
        <p:sp>
          <p:nvSpPr>
            <p:cNvPr id="5" name="Oval 4"/>
            <p:cNvSpPr/>
            <p:nvPr/>
          </p:nvSpPr>
          <p:spPr>
            <a:xfrm>
              <a:off x="4884235" y="3727558"/>
              <a:ext cx="1115120" cy="446049"/>
            </a:xfrm>
            <a:prstGeom prst="ellipse">
              <a:avLst/>
            </a:prstGeom>
            <a:noFill/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4884235" y="4544981"/>
              <a:ext cx="1115120" cy="446049"/>
            </a:xfrm>
            <a:prstGeom prst="ellipse">
              <a:avLst/>
            </a:prstGeom>
            <a:noFill/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4884235" y="4979213"/>
              <a:ext cx="1115120" cy="446049"/>
            </a:xfrm>
            <a:prstGeom prst="ellipse">
              <a:avLst/>
            </a:prstGeom>
            <a:noFill/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Oval 7"/>
          <p:cNvSpPr/>
          <p:nvPr/>
        </p:nvSpPr>
        <p:spPr>
          <a:xfrm>
            <a:off x="8939560" y="4147587"/>
            <a:ext cx="1115120" cy="446049"/>
          </a:xfrm>
          <a:prstGeom prst="ellipse">
            <a:avLst/>
          </a:prstGeom>
          <a:noFill/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2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Benefit of similar cameras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968" y="1641028"/>
            <a:ext cx="4983085" cy="3981951"/>
          </a:xfrm>
          <a:prstGeom prst="rect">
            <a:avLst/>
          </a:prstGeom>
        </p:spPr>
      </p:pic>
      <p:sp>
        <p:nvSpPr>
          <p:cNvPr id="8" name="Content Placeholder 5"/>
          <p:cNvSpPr txBox="1">
            <a:spLocks/>
          </p:cNvSpPr>
          <p:nvPr/>
        </p:nvSpPr>
        <p:spPr>
          <a:xfrm>
            <a:off x="838200" y="217130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0" name="Rectangle 9"/>
          <p:cNvSpPr/>
          <p:nvPr/>
        </p:nvSpPr>
        <p:spPr>
          <a:xfrm>
            <a:off x="4152705" y="2085277"/>
            <a:ext cx="2816808" cy="2609283"/>
          </a:xfrm>
          <a:prstGeom prst="rect">
            <a:avLst/>
          </a:prstGeom>
          <a:solidFill>
            <a:srgbClr val="0070C0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969512" y="2085276"/>
            <a:ext cx="769434" cy="2609283"/>
          </a:xfrm>
          <a:prstGeom prst="rect">
            <a:avLst/>
          </a:prstGeom>
          <a:solidFill>
            <a:srgbClr val="0070C0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5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4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Benefit of similar cameras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968" y="1641028"/>
            <a:ext cx="4983085" cy="3981951"/>
          </a:xfrm>
          <a:prstGeom prst="rect">
            <a:avLst/>
          </a:prstGeom>
        </p:spPr>
      </p:pic>
      <p:sp>
        <p:nvSpPr>
          <p:cNvPr id="8" name="Content Placeholder 5"/>
          <p:cNvSpPr txBox="1">
            <a:spLocks/>
          </p:cNvSpPr>
          <p:nvPr/>
        </p:nvSpPr>
        <p:spPr>
          <a:xfrm>
            <a:off x="838200" y="212670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Grouping algorithm needs work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152705" y="2085277"/>
            <a:ext cx="2816808" cy="2609283"/>
          </a:xfrm>
          <a:prstGeom prst="rect">
            <a:avLst/>
          </a:prstGeom>
          <a:solidFill>
            <a:srgbClr val="0070C0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418055" y="1783288"/>
            <a:ext cx="4666780" cy="4460488"/>
            <a:chOff x="-366867" y="1828800"/>
            <a:chExt cx="3018888" cy="288544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66867" y="1828800"/>
              <a:ext cx="3018888" cy="288544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64160" y="2113280"/>
              <a:ext cx="222504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64160" y="3413760"/>
              <a:ext cx="2225040" cy="741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Contribution of each idea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87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418055" y="1783288"/>
            <a:ext cx="4666780" cy="4460488"/>
            <a:chOff x="3138333" y="1828800"/>
            <a:chExt cx="3018888" cy="288544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38333" y="1828800"/>
              <a:ext cx="3018888" cy="288544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3769621" y="3647440"/>
              <a:ext cx="2225040" cy="5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769621" y="2265680"/>
              <a:ext cx="222504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Contribution of each idea</a:t>
            </a:r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6675739" y="2310765"/>
            <a:ext cx="64008" cy="77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6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Current trends in video analytics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91035" y="1851101"/>
            <a:ext cx="3652746" cy="2446537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Trend #1: </a:t>
            </a:r>
          </a:p>
          <a:p>
            <a:pPr algn="ctr"/>
            <a:r>
              <a:rPr lang="en-US" sz="3200" dirty="0" smtClean="0"/>
              <a:t>Higher accuracy, higher cost</a:t>
            </a:r>
            <a:endParaRPr lang="en-US" sz="3200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4376369"/>
              </p:ext>
            </p:extLst>
          </p:nvPr>
        </p:nvGraphicFramePr>
        <p:xfrm>
          <a:off x="5770168" y="1690688"/>
          <a:ext cx="5758713" cy="3721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057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418055" y="1783288"/>
            <a:ext cx="4666780" cy="4460488"/>
            <a:chOff x="6643533" y="1828800"/>
            <a:chExt cx="3018888" cy="288544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43533" y="1828800"/>
              <a:ext cx="3018888" cy="288544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264661" y="2387600"/>
              <a:ext cx="2225040" cy="1828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264661" y="3921760"/>
              <a:ext cx="2225040" cy="233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Contribution of each idea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6675739" y="2310765"/>
            <a:ext cx="64008" cy="77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02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Contribution of each idea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055" y="1783288"/>
            <a:ext cx="4666780" cy="4460488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6675739" y="2310765"/>
            <a:ext cx="64008" cy="77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91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76779"/>
            <a:ext cx="11221720" cy="4572888"/>
          </a:xfrm>
        </p:spPr>
        <p:txBody>
          <a:bodyPr>
            <a:noAutofit/>
          </a:bodyPr>
          <a:lstStyle/>
          <a:p>
            <a:r>
              <a:rPr lang="en-US" sz="3000" dirty="0" smtClean="0"/>
              <a:t>Proliferation of cameras and video analysis apps </a:t>
            </a:r>
            <a:r>
              <a:rPr lang="en-US" sz="3000" dirty="0" smtClean="0">
                <a:sym typeface="Symbol" panose="05050102010706020507" pitchFamily="18" charset="2"/>
              </a:rPr>
              <a:t> need </a:t>
            </a:r>
            <a:r>
              <a:rPr lang="en-US" sz="3000" dirty="0" smtClean="0"/>
              <a:t>video analytics systems that scale</a:t>
            </a:r>
          </a:p>
          <a:p>
            <a:endParaRPr lang="en-US" sz="1800" dirty="0"/>
          </a:p>
          <a:p>
            <a:r>
              <a:rPr lang="en-US" sz="3000" dirty="0" smtClean="0"/>
              <a:t>Key observation: Video analytics pipelines must adapt over time</a:t>
            </a:r>
          </a:p>
          <a:p>
            <a:endParaRPr lang="en-US" sz="3000" dirty="0" smtClean="0"/>
          </a:p>
          <a:p>
            <a:r>
              <a:rPr lang="en-US" sz="3000" dirty="0" smtClean="0"/>
              <a:t>Key insight: Videos exhibits temporal/cross-camera correlations</a:t>
            </a:r>
            <a:endParaRPr lang="en-US" sz="1800" dirty="0"/>
          </a:p>
          <a:p>
            <a:r>
              <a:rPr lang="en-US" sz="3000" dirty="0" smtClean="0"/>
              <a:t>Technical contribution: Suite of techniques for cutting profiling cost</a:t>
            </a:r>
          </a:p>
          <a:p>
            <a:endParaRPr lang="en-US" sz="1800" dirty="0"/>
          </a:p>
          <a:p>
            <a:r>
              <a:rPr lang="en-US" sz="3000" dirty="0" smtClean="0"/>
              <a:t>Results: Substantially better accuracy (cost) at similar cost (accuracy)</a:t>
            </a:r>
          </a:p>
        </p:txBody>
      </p:sp>
    </p:spTree>
    <p:extLst>
      <p:ext uri="{BB962C8B-B14F-4D97-AF65-F5344CB8AC3E}">
        <p14:creationId xmlns:p14="http://schemas.microsoft.com/office/powerpoint/2010/main" val="177063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Current trends in video analytics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91035" y="1851101"/>
            <a:ext cx="3652746" cy="2446537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Trend #1: </a:t>
            </a:r>
          </a:p>
          <a:p>
            <a:pPr algn="ctr"/>
            <a:r>
              <a:rPr lang="en-US" sz="3200" dirty="0" smtClean="0"/>
              <a:t>Higher accuracy, higher cost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6872996" y="1851100"/>
            <a:ext cx="3652746" cy="2446537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Trend #2: </a:t>
            </a:r>
          </a:p>
          <a:p>
            <a:pPr algn="ctr"/>
            <a:r>
              <a:rPr lang="en-US" sz="3200" dirty="0" smtClean="0"/>
              <a:t>More cameras,  more content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1759944" y="4861435"/>
            <a:ext cx="8493760" cy="685802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High accuracy + low cost at scale?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401460" y="5941237"/>
            <a:ext cx="4861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Accuracy = Precision/Recall (F1 score)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906448" y="5941237"/>
            <a:ext cx="3677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Cost = GPU processing time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2445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 work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759944" y="3378325"/>
            <a:ext cx="8493760" cy="685802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Customize the video pipeline to the video content</a:t>
            </a:r>
          </a:p>
        </p:txBody>
      </p:sp>
    </p:spTree>
    <p:extLst>
      <p:ext uri="{BB962C8B-B14F-4D97-AF65-F5344CB8AC3E}">
        <p14:creationId xmlns:p14="http://schemas.microsoft.com/office/powerpoint/2010/main" val="22224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Video analytics pipelines are configurable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1144326" y="2025220"/>
            <a:ext cx="9903652" cy="3985286"/>
            <a:chOff x="642518" y="-1266679"/>
            <a:chExt cx="9942857" cy="4001065"/>
          </a:xfrm>
        </p:grpSpPr>
        <p:sp>
          <p:nvSpPr>
            <p:cNvPr id="5" name="Rectangle 4"/>
            <p:cNvSpPr/>
            <p:nvPr/>
          </p:nvSpPr>
          <p:spPr>
            <a:xfrm>
              <a:off x="642518" y="-1251269"/>
              <a:ext cx="9942857" cy="398565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16299" y="-1266679"/>
              <a:ext cx="2720658" cy="16611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 smtClean="0"/>
                <a:t>Configurations:</a:t>
              </a:r>
            </a:p>
            <a:p>
              <a:pPr marL="457200" indent="-457200">
                <a:buFont typeface="Arial" charset="0"/>
                <a:buChar char="•"/>
              </a:pPr>
              <a:r>
                <a:rPr lang="en-US" sz="2400" i="1" dirty="0" smtClean="0"/>
                <a:t>Resolution</a:t>
              </a:r>
            </a:p>
            <a:p>
              <a:pPr marL="457200" indent="-457200">
                <a:buFont typeface="Arial" charset="0"/>
                <a:buChar char="•"/>
              </a:pPr>
              <a:r>
                <a:rPr lang="en-US" sz="2400" i="1" dirty="0" smtClean="0"/>
                <a:t>Frames rate</a:t>
              </a:r>
            </a:p>
            <a:p>
              <a:pPr marL="457200" indent="-457200">
                <a:buFont typeface="Arial" charset="0"/>
                <a:buChar char="•"/>
              </a:pPr>
              <a:r>
                <a:rPr lang="en-US" sz="2400" i="1" dirty="0" smtClean="0"/>
                <a:t>Object detector</a:t>
              </a:r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5544627" y="1097768"/>
              <a:ext cx="1070119" cy="380720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09760" y="1620033"/>
              <a:ext cx="350541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DNN </a:t>
              </a:r>
              <a:r>
                <a:rPr lang="en-US" sz="2400" b="1" dirty="0"/>
                <a:t>O</a:t>
              </a:r>
              <a:r>
                <a:rPr lang="en-US" sz="2400" b="1" dirty="0" smtClean="0"/>
                <a:t>bject </a:t>
              </a:r>
              <a:r>
                <a:rPr lang="en-US" sz="2400" b="1" dirty="0"/>
                <a:t>D</a:t>
              </a:r>
              <a:r>
                <a:rPr lang="en-US" sz="2400" b="1" dirty="0" smtClean="0"/>
                <a:t>etection</a:t>
              </a:r>
            </a:p>
            <a:p>
              <a:pPr algn="ctr"/>
              <a:r>
                <a:rPr lang="en-US" sz="2400" dirty="0" smtClean="0"/>
                <a:t>(</a:t>
              </a:r>
              <a:r>
                <a:rPr lang="en-US" sz="2400" i="1" dirty="0"/>
                <a:t>e.g.</a:t>
              </a:r>
              <a:r>
                <a:rPr lang="en-US" sz="2400" dirty="0"/>
                <a:t>, </a:t>
              </a:r>
              <a:r>
                <a:rPr lang="en-US" sz="2400" dirty="0" smtClean="0"/>
                <a:t>YOLO)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89106" y="2073016"/>
              <a:ext cx="11047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1280p</a:t>
              </a:r>
              <a:endParaRPr lang="en-US" sz="2400" dirty="0"/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3075225" y="957220"/>
              <a:ext cx="579105" cy="885489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4865" t="28341" r="35739" b="39774"/>
            <a:stretch/>
          </p:blipFill>
          <p:spPr>
            <a:xfrm>
              <a:off x="1336133" y="659213"/>
              <a:ext cx="1323177" cy="122348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4865" t="28341" r="35739" b="39774"/>
            <a:stretch/>
          </p:blipFill>
          <p:spPr>
            <a:xfrm>
              <a:off x="1487899" y="796585"/>
              <a:ext cx="1323177" cy="122348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4865" t="28341" r="35739" b="39774"/>
            <a:stretch/>
          </p:blipFill>
          <p:spPr>
            <a:xfrm>
              <a:off x="1665463" y="949238"/>
              <a:ext cx="1323177" cy="122348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4865" t="28341" r="35739" b="39774"/>
            <a:stretch/>
          </p:blipFill>
          <p:spPr>
            <a:xfrm>
              <a:off x="5656483" y="477854"/>
              <a:ext cx="711442" cy="65784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589167" y="38346"/>
              <a:ext cx="9220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480p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 rot="2290779">
              <a:off x="857497" y="901760"/>
              <a:ext cx="595910" cy="7827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 sz="4000" dirty="0" smtClean="0"/>
                <a:t>…</a:t>
              </a:r>
              <a:endParaRPr lang="en-US" sz="4000" dirty="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bg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9593" y="578923"/>
              <a:ext cx="3243786" cy="1045298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3821811" y="715154"/>
              <a:ext cx="1542135" cy="132723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Resizing </a:t>
              </a:r>
              <a:r>
                <a:rPr lang="en-US" sz="2400" dirty="0" smtClean="0"/>
                <a:t>&amp;</a:t>
              </a:r>
              <a:r>
                <a:rPr lang="en-US" sz="2400" b="1" dirty="0" smtClean="0"/>
                <a:t> Frame Selection</a:t>
              </a:r>
              <a:endParaRPr lang="en-US" sz="2400" b="1" dirty="0"/>
            </a:p>
          </p:txBody>
        </p:sp>
      </p:grpSp>
      <p:sp>
        <p:nvSpPr>
          <p:cNvPr id="25" name="Oval Callout 24"/>
          <p:cNvSpPr/>
          <p:nvPr/>
        </p:nvSpPr>
        <p:spPr>
          <a:xfrm>
            <a:off x="3885094" y="2088260"/>
            <a:ext cx="2734070" cy="764275"/>
          </a:xfrm>
          <a:prstGeom prst="wedgeEllipseCallout">
            <a:avLst>
              <a:gd name="adj1" fmla="val -62281"/>
              <a:gd name="adj2" fmla="val 41072"/>
            </a:avLst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2000" dirty="0" smtClean="0"/>
              <a:t>(e.g., </a:t>
            </a:r>
            <a:r>
              <a:rPr lang="en-US" sz="2000" dirty="0" err="1" smtClean="0"/>
              <a:t>VideoStorm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26" name="Oval Callout 25"/>
          <p:cNvSpPr/>
          <p:nvPr/>
        </p:nvSpPr>
        <p:spPr>
          <a:xfrm>
            <a:off x="7819801" y="2622797"/>
            <a:ext cx="2734070" cy="764275"/>
          </a:xfrm>
          <a:prstGeom prst="wedgeEllipseCallout">
            <a:avLst>
              <a:gd name="adj1" fmla="val -16357"/>
              <a:gd name="adj2" fmla="val 96429"/>
            </a:avLst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2000" dirty="0" smtClean="0"/>
              <a:t>(e.g., </a:t>
            </a:r>
            <a:r>
              <a:rPr lang="en-US" sz="2000" dirty="0" err="1" smtClean="0"/>
              <a:t>NoScope</a:t>
            </a:r>
            <a:r>
              <a:rPr lang="en-US" sz="2000" dirty="0" smtClean="0"/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086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Lower frame rate </a:t>
            </a:r>
            <a:endParaRPr lang="en-US" dirty="0"/>
          </a:p>
        </p:txBody>
      </p:sp>
      <p:pic>
        <p:nvPicPr>
          <p:cNvPr id="6" name="demo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3418" y="1644903"/>
            <a:ext cx="8972548" cy="4766232"/>
          </a:xfrm>
        </p:spPr>
      </p:pic>
    </p:spTree>
    <p:extLst>
      <p:ext uri="{BB962C8B-B14F-4D97-AF65-F5344CB8AC3E}">
        <p14:creationId xmlns:p14="http://schemas.microsoft.com/office/powerpoint/2010/main" val="327230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7556" cy="1325563"/>
          </a:xfrm>
        </p:spPr>
        <p:txBody>
          <a:bodyPr/>
          <a:lstStyle/>
          <a:p>
            <a:r>
              <a:rPr lang="en-US" dirty="0" smtClean="0"/>
              <a:t>Problem: Best frame rate depends on content!</a:t>
            </a:r>
            <a:endParaRPr lang="en-US" dirty="0"/>
          </a:p>
        </p:txBody>
      </p:sp>
      <p:pic>
        <p:nvPicPr>
          <p:cNvPr id="7" name="demo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0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3418" y="1644903"/>
            <a:ext cx="8972548" cy="4766232"/>
          </a:xfrm>
        </p:spPr>
      </p:pic>
    </p:spTree>
    <p:extLst>
      <p:ext uri="{BB962C8B-B14F-4D97-AF65-F5344CB8AC3E}">
        <p14:creationId xmlns:p14="http://schemas.microsoft.com/office/powerpoint/2010/main" val="204402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5791</TotalTime>
  <Words>899</Words>
  <Application>Microsoft Office PowerPoint</Application>
  <PresentationFormat>Widescreen</PresentationFormat>
  <Paragraphs>236</Paragraphs>
  <Slides>42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Calibri</vt:lpstr>
      <vt:lpstr>Calibri Light</vt:lpstr>
      <vt:lpstr>Comic Sans MS</vt:lpstr>
      <vt:lpstr>Mangal</vt:lpstr>
      <vt:lpstr>Symbol</vt:lpstr>
      <vt:lpstr>Office Theme</vt:lpstr>
      <vt:lpstr>Chameleon: Scalable Adaptation of Video Analytics</vt:lpstr>
      <vt:lpstr>Credit: Junchen Jiang</vt:lpstr>
      <vt:lpstr>Cameras &amp; video analysis apps are pervasive</vt:lpstr>
      <vt:lpstr>Current trends in video analytics</vt:lpstr>
      <vt:lpstr>Current trends in video analytics</vt:lpstr>
      <vt:lpstr>Prior work</vt:lpstr>
      <vt:lpstr>Video analytics pipelines are configurable</vt:lpstr>
      <vt:lpstr>Example: Lower frame rate </vt:lpstr>
      <vt:lpstr>Problem: Best frame rate depends on content!</vt:lpstr>
      <vt:lpstr>Key observation</vt:lpstr>
      <vt:lpstr>Our approach: periodic reprofiling</vt:lpstr>
      <vt:lpstr>Our approach: periodic reprofiling</vt:lpstr>
      <vt:lpstr>Our approach: periodic reprofiling</vt:lpstr>
      <vt:lpstr>Potential win…</vt:lpstr>
      <vt:lpstr>Potential win… but at what cost?</vt:lpstr>
      <vt:lpstr>PowerPoint Presentation</vt:lpstr>
      <vt:lpstr>Idea #1: Temporal correlation</vt:lpstr>
      <vt:lpstr>Idea #1: Temporal correlation</vt:lpstr>
      <vt:lpstr>Idea #1: Temporal correlation</vt:lpstr>
      <vt:lpstr>Idea #2: Cross-camera correlation</vt:lpstr>
      <vt:lpstr>Idea #2: Cross-camera correlation</vt:lpstr>
      <vt:lpstr>Idea #2: Cross-camera correlation</vt:lpstr>
      <vt:lpstr>Some caveats</vt:lpstr>
      <vt:lpstr>Putting them together (Chameleon)</vt:lpstr>
      <vt:lpstr>Putting them together (Chameleon)</vt:lpstr>
      <vt:lpstr>Putting them together (Chameleon)</vt:lpstr>
      <vt:lpstr>Putting them together (Chameleon)</vt:lpstr>
      <vt:lpstr>Putting them together (Chameleon)</vt:lpstr>
      <vt:lpstr>Putting them together (Chameleon)</vt:lpstr>
      <vt:lpstr>Putting them together (Chameleon)</vt:lpstr>
      <vt:lpstr>Idea #3: Independence of configurations</vt:lpstr>
      <vt:lpstr>Evaluation</vt:lpstr>
      <vt:lpstr>Chameleon improves accuracy + cost (traffic)</vt:lpstr>
      <vt:lpstr>Generalizes to different pipeline</vt:lpstr>
      <vt:lpstr>Generalizes to different dataset (cafeteria)</vt:lpstr>
      <vt:lpstr>Benefit of similar cameras</vt:lpstr>
      <vt:lpstr>Benefit of similar cameras</vt:lpstr>
      <vt:lpstr>Contribution of each idea</vt:lpstr>
      <vt:lpstr>Contribution of each idea</vt:lpstr>
      <vt:lpstr>Contribution of each idea</vt:lpstr>
      <vt:lpstr>Contribution of each idea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Chameleon: Scalable Adaptation of Video Analytics</dc:title>
  <dc:creator>Microsoft Office User</dc:creator>
  <cp:lastModifiedBy>Siddhartha Sen</cp:lastModifiedBy>
  <cp:revision>143</cp:revision>
  <dcterms:created xsi:type="dcterms:W3CDTF">2018-08-15T00:43:06Z</dcterms:created>
  <dcterms:modified xsi:type="dcterms:W3CDTF">2018-08-31T17:36:44Z</dcterms:modified>
</cp:coreProperties>
</file>