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300" r:id="rId2"/>
    <p:sldId id="312" r:id="rId3"/>
    <p:sldId id="344" r:id="rId4"/>
    <p:sldId id="328" r:id="rId5"/>
    <p:sldId id="330" r:id="rId6"/>
    <p:sldId id="360" r:id="rId7"/>
    <p:sldId id="345" r:id="rId8"/>
    <p:sldId id="362" r:id="rId9"/>
    <p:sldId id="314" r:id="rId10"/>
    <p:sldId id="363" r:id="rId11"/>
    <p:sldId id="364" r:id="rId12"/>
    <p:sldId id="365" r:id="rId13"/>
    <p:sldId id="366" r:id="rId14"/>
    <p:sldId id="368" r:id="rId15"/>
    <p:sldId id="367" r:id="rId16"/>
    <p:sldId id="361" r:id="rId17"/>
    <p:sldId id="331" r:id="rId18"/>
    <p:sldId id="370" r:id="rId19"/>
    <p:sldId id="340" r:id="rId20"/>
    <p:sldId id="371" r:id="rId21"/>
    <p:sldId id="372" r:id="rId22"/>
    <p:sldId id="335" r:id="rId23"/>
    <p:sldId id="343" r:id="rId24"/>
  </p:sldIdLst>
  <p:sldSz cx="9144000" cy="6858000" type="screen4x3"/>
  <p:notesSz cx="6858000" cy="9947275"/>
  <p:defaultTextStyle>
    <a:defPPr>
      <a:defRPr lang="zh-CN"/>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07">
          <p15:clr>
            <a:srgbClr val="A4A3A4"/>
          </p15:clr>
        </p15:guide>
        <p15:guide id="2" pos="29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p:restoredTop sz="89636" autoAdjust="0"/>
  </p:normalViewPr>
  <p:slideViewPr>
    <p:cSldViewPr showGuides="1">
      <p:cViewPr>
        <p:scale>
          <a:sx n="149" d="100"/>
          <a:sy n="149" d="100"/>
        </p:scale>
        <p:origin x="640" y="16"/>
      </p:cViewPr>
      <p:guideLst>
        <p:guide orient="horz" pos="2107"/>
        <p:guide pos="2947"/>
      </p:guideLst>
    </p:cSldViewPr>
  </p:slideViewPr>
  <p:outlineViewPr>
    <p:cViewPr>
      <p:scale>
        <a:sx n="33" d="100"/>
        <a:sy n="33" d="100"/>
      </p:scale>
      <p:origin x="0" y="0"/>
    </p:cViewPr>
  </p:outlineViewPr>
  <p:notesTextViewPr>
    <p:cViewPr>
      <p:scale>
        <a:sx n="1" d="1"/>
        <a:sy n="1" d="1"/>
      </p:scale>
      <p:origin x="0" y="0"/>
    </p:cViewPr>
  </p:notesTextViewPr>
  <p:sorterViewPr showFormatting="0">
    <p:cViewPr>
      <p:scale>
        <a:sx n="100" d="100"/>
        <a:sy n="100" d="100"/>
      </p:scale>
      <p:origin x="0" y="-34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96888"/>
          </a:xfrm>
          <a:prstGeom prst="rect">
            <a:avLst/>
          </a:prstGeom>
        </p:spPr>
        <p:txBody>
          <a:bodyPr vert="horz" lIns="91440" tIns="45720" rIns="91440" bIns="45720" rtlCol="0"/>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日期占位符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3"/>
          </p:nvPr>
        </p:nvSpPr>
        <p:spPr>
          <a:xfrm>
            <a:off x="3884613" y="9448800"/>
            <a:ext cx="2971800" cy="496888"/>
          </a:xfrm>
          <a:prstGeom prst="rect">
            <a:avLst/>
          </a:prstGeom>
        </p:spPr>
        <p:txBody>
          <a:bodyPr vert="horz" wrap="square" lIns="91440" tIns="45720" rIns="91440" bIns="45720" numCol="1" anchor="b" anchorCtr="0" compatLnSpc="1"/>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FD431761-9579-4FEC-8DF8-B899FDA86C46}" type="slidenum">
              <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rPr>
              <a:t>‹#›</a:t>
            </a:fld>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96888"/>
          </a:xfrm>
          <a:prstGeom prst="rect">
            <a:avLst/>
          </a:prstGeom>
        </p:spPr>
        <p:txBody>
          <a:bodyPr vert="horz" lIns="91440" tIns="45720" rIns="91440" bIns="45720" rtlCol="0"/>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96888"/>
          </a:xfrm>
          <a:prstGeom prst="rect">
            <a:avLst/>
          </a:prstGeom>
        </p:spPr>
        <p:txBody>
          <a:bodyPr vert="horz" lIns="91440" tIns="45720" rIns="91440" bIns="45720" rtlCol="0"/>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724400"/>
            <a:ext cx="5486400" cy="447675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p>
        </p:txBody>
      </p:sp>
      <p:sp>
        <p:nvSpPr>
          <p:cNvPr id="6" name="页脚占位符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eaLnBrk="1" hangingPunct="1">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9448800"/>
            <a:ext cx="2971800" cy="496888"/>
          </a:xfrm>
          <a:prstGeom prst="rect">
            <a:avLst/>
          </a:prstGeom>
        </p:spPr>
        <p:txBody>
          <a:bodyPr vert="horz" wrap="square" lIns="91440" tIns="45720" rIns="91440" bIns="45720" numCol="1" anchor="b" anchorCtr="0" compatLnSpc="1"/>
          <a:lstStyle>
            <a:lvl1pPr algn="r" eaLnBrk="1" hangingPunct="1">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B40106C9-ED6B-4445-BAD1-2F007E4F5E56}" type="slidenum">
              <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rPr>
              <a:t>‹#›</a:t>
            </a:fld>
            <a:endPar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a:solidFill>
              <a:srgbClr val="000000">
                <a:alpha val="100000"/>
              </a:srgbClr>
            </a:solidFill>
            <a:miter lim="800000"/>
          </a:ln>
        </p:spPr>
      </p:sp>
      <p:sp>
        <p:nvSpPr>
          <p:cNvPr id="5123" name="备注占位符 2"/>
          <p:cNvSpPr>
            <a:spLocks noGrp="1"/>
          </p:cNvSpPr>
          <p:nvPr>
            <p:ph type="body" idx="1"/>
          </p:nvPr>
        </p:nvSpPr>
        <p:spPr>
          <a:noFill/>
          <a:ln>
            <a:noFill/>
          </a:ln>
        </p:spPr>
        <p:txBody>
          <a:bodyPr wrap="square" lIns="91440" tIns="45720" rIns="91440" bIns="45720" anchor="t"/>
          <a:lstStyle/>
          <a:p>
            <a:pPr lvl="0"/>
            <a:r>
              <a:rPr lang="en-US" altLang="zh-CN" dirty="0"/>
              <a:t>Hello, everyone, I’m Bo Bai, from Future Network Theory Lab, Huawei Hong Kong. On behalf of my collaborators, I will present our joint work IFS-RL: An Integllignet Forwarding Strategy Based on Reinforcement Learning in Named-Data Networking.</a:t>
            </a:r>
          </a:p>
          <a:p>
            <a:pPr lvl="0"/>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CN" dirty="0"/>
              <a:t>Although I am the presenter and the second author of this work, actually I have to say I’m not a fan of NDN. My collaborator, Prof. Lei is a strong supporter of NDN, he has worked in this area for many years. He believes NDN will be the future and change the architecture of the network. But I really doubt his point. We have a long discussion on this problem. Because in NDN, the smart thing is we separate content with its source server. P2P and CDN also use the similar idea, but they work in application layer. In NDN, it is supposed to work in IP layer. We need to name each piece data, so that the receiver can locate them. In my opinion, the amount of data could be thousand times of nodes in networks. So how to find the interested data is a very </a:t>
            </a:r>
            <a:r>
              <a:rPr lang="en-US" altLang="zh-CN" dirty="0" err="1"/>
              <a:t>very</a:t>
            </a:r>
            <a:r>
              <a:rPr lang="en-US" altLang="zh-CN" dirty="0"/>
              <a:t> challenging issue. Prof. Lei agreed with me on this point, but he believed that maybe machine learning approach could help us out from this problem. That’s why we came out with this work. This is only very preliminary attempt to this very challenging problem.</a:t>
            </a:r>
          </a:p>
          <a:p>
            <a:pPr lvl="0"/>
            <a:endParaRPr lang="zh-CN" altLang="en-US" dirty="0"/>
          </a:p>
        </p:txBody>
      </p:sp>
      <p:sp>
        <p:nvSpPr>
          <p:cNvPr id="512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a:t>
            </a:fld>
            <a:endParaRPr lang="zh-CN"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ln>
            <a:solidFill>
              <a:srgbClr val="000000">
                <a:alpha val="100000"/>
              </a:srgbClr>
            </a:solidFill>
            <a:miter lim="800000"/>
          </a:ln>
        </p:spPr>
      </p:sp>
      <p:sp>
        <p:nvSpPr>
          <p:cNvPr id="15363" name="备注占位符 2"/>
          <p:cNvSpPr>
            <a:spLocks noGrp="1"/>
          </p:cNvSpPr>
          <p:nvPr>
            <p:ph type="body" idx="1"/>
          </p:nvPr>
        </p:nvSpPr>
        <p:spPr>
          <a:noFill/>
          <a:ln>
            <a:noFill/>
          </a:ln>
        </p:spPr>
        <p:txBody>
          <a:bodyPr wrap="square" lIns="91440" tIns="45720" rIns="91440" bIns="45720" anchor="t"/>
          <a:lstStyle/>
          <a:p>
            <a:pPr lvl="0"/>
            <a:r>
              <a:rPr lang="en-US" altLang="zh-CN" dirty="0"/>
              <a:t>In our model, the avergae delay and the number of forwarded packets are used as the states observed by the agent. It is easy to understand we will choose the one with small delay. Also, it an interface forwards the most number of interest packet, the hit ratio of this interface could be high. We use the</a:t>
            </a:r>
            <a:r>
              <a:rPr lang="zh-CN" altLang="en-US" dirty="0"/>
              <a:t> </a:t>
            </a:r>
            <a:r>
              <a:rPr lang="en-US" altLang="zh-CN" dirty="0"/>
              <a:t>vector </a:t>
            </a:r>
            <a:r>
              <a:rPr lang="en-US" altLang="zh-CN" dirty="0" err="1"/>
              <a:t>D_t</a:t>
            </a:r>
            <a:r>
              <a:rPr lang="en-US" altLang="zh-CN" dirty="0"/>
              <a:t> to represent the delay of different avaible interfaces in a router. Here, we use Round-trip Time as the approximated metric of delay. The vector </a:t>
            </a:r>
            <a:r>
              <a:rPr lang="en-US" altLang="zh-CN" dirty="0" err="1"/>
              <a:t>N_t</a:t>
            </a:r>
            <a:r>
              <a:rPr lang="en-US" altLang="zh-CN" dirty="0"/>
              <a:t> is used to describe the number of packets forwarded by different interface during a certain time step. </a:t>
            </a:r>
          </a:p>
        </p:txBody>
      </p:sp>
      <p:sp>
        <p:nvSpPr>
          <p:cNvPr id="1536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10</a:t>
            </a:fld>
            <a:endParaRPr lang="zh-CN"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ln>
            <a:solidFill>
              <a:srgbClr val="000000">
                <a:alpha val="100000"/>
              </a:srgbClr>
            </a:solidFill>
            <a:miter lim="800000"/>
          </a:ln>
        </p:spPr>
      </p:sp>
      <p:sp>
        <p:nvSpPr>
          <p:cNvPr id="15363" name="备注占位符 2"/>
          <p:cNvSpPr>
            <a:spLocks noGrp="1"/>
          </p:cNvSpPr>
          <p:nvPr>
            <p:ph type="body" idx="1"/>
          </p:nvPr>
        </p:nvSpPr>
        <p:spPr>
          <a:noFill/>
          <a:ln>
            <a:noFill/>
          </a:ln>
        </p:spPr>
        <p:txBody>
          <a:bodyPr wrap="square" lIns="91440" tIns="45720" rIns="91440" bIns="45720" anchor="t"/>
          <a:lstStyle/>
          <a:p>
            <a:pPr lvl="0"/>
            <a:r>
              <a:rPr lang="en-US" altLang="zh-CN" dirty="0"/>
              <a:t>In our RL model, the action of the agent is quite clearly,  i.e., choose an intetface based on the policy learned by the neural network. For simplicity, the reward here is the negative average RTT of all the packets forwarded by a router between two continuous actions.</a:t>
            </a:r>
          </a:p>
        </p:txBody>
      </p:sp>
      <p:sp>
        <p:nvSpPr>
          <p:cNvPr id="1536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11</a:t>
            </a:fld>
            <a:endParaRPr lang="zh-CN" alt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p:cNvSpPr>
            <a:spLocks noGrp="1" noRot="1" noChangeAspect="1" noTextEdit="1"/>
          </p:cNvSpPr>
          <p:nvPr>
            <p:ph type="sldImg"/>
          </p:nvPr>
        </p:nvSpPr>
        <p:spPr>
          <a:ln>
            <a:solidFill>
              <a:srgbClr val="000000">
                <a:alpha val="100000"/>
              </a:srgbClr>
            </a:solidFill>
            <a:miter lim="800000"/>
          </a:ln>
        </p:spPr>
      </p:sp>
      <p:sp>
        <p:nvSpPr>
          <p:cNvPr id="19459" name="备注占位符 2"/>
          <p:cNvSpPr>
            <a:spLocks noGrp="1"/>
          </p:cNvSpPr>
          <p:nvPr>
            <p:ph type="body" idx="1"/>
          </p:nvPr>
        </p:nvSpPr>
        <p:spPr>
          <a:noFill/>
          <a:ln>
            <a:noFill/>
          </a:ln>
        </p:spPr>
        <p:txBody>
          <a:bodyPr wrap="square" lIns="91440" tIns="45720" rIns="91440" bIns="45720" anchor="t"/>
          <a:lstStyle/>
          <a:p>
            <a:pPr lvl="0"/>
            <a:r>
              <a:rPr lang="en-US" altLang="zh-CN" sz="1100" dirty="0">
                <a:ea typeface="Times New Roman" panose="02020603050405020304" pitchFamily="18" charset="0"/>
              </a:rPr>
              <a:t>As the RTT state observed by the agent is in a continuous domain, we dopt the DDPG algorithm solve this continuous reforcement learning problem. DDPG is an actor-critic method, which includes an actor network and a critic network. For both neural networks in our model, there is one convolutional layer, one full-connected hidden layer and one output layer. </a:t>
            </a:r>
            <a:r>
              <a:rPr lang="en-US" altLang="zh-CN" sz="1100" dirty="0">
                <a:ea typeface="宋体" panose="02010600030101010101" pitchFamily="2" charset="-122"/>
              </a:rPr>
              <a:t>The actor network will generate the policy to determine the agent's acton, while the cirtic network is used to obtain the action-value function.</a:t>
            </a:r>
          </a:p>
        </p:txBody>
      </p:sp>
      <p:sp>
        <p:nvSpPr>
          <p:cNvPr id="19460"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12</a:t>
            </a:fld>
            <a:endParaRPr lang="zh-CN" alt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ln>
            <a:solidFill>
              <a:srgbClr val="000000">
                <a:alpha val="100000"/>
              </a:srgbClr>
            </a:solidFill>
            <a:miter lim="800000"/>
          </a:ln>
        </p:spPr>
      </p:sp>
      <p:sp>
        <p:nvSpPr>
          <p:cNvPr id="21507" name="备注占位符 2"/>
          <p:cNvSpPr>
            <a:spLocks noGrp="1"/>
          </p:cNvSpPr>
          <p:nvPr>
            <p:ph type="body" idx="1"/>
          </p:nvPr>
        </p:nvSpPr>
        <p:spPr>
          <a:noFill/>
          <a:ln>
            <a:noFill/>
          </a:ln>
        </p:spPr>
        <p:txBody>
          <a:bodyPr wrap="square" lIns="91440" tIns="45720" rIns="91440" bIns="45720" anchor="t"/>
          <a:lstStyle/>
          <a:p>
            <a:pPr lvl="0"/>
            <a:r>
              <a:rPr lang="en-US" altLang="zh-CN" dirty="0"/>
              <a:t>Besides the standard setting we discussed before, there is another important issues which should be considered, which is the learning granularity. In other words, we need to decide how much time do we need to observe until we take a new action. We consider this issue, because the router need to process massive number of packets in every second. We should let the calculation of the model keep up with the packet arrival.</a:t>
            </a:r>
          </a:p>
          <a:p>
            <a:pPr lvl="0"/>
            <a:endParaRPr lang="en-US" altLang="zh-CN" dirty="0"/>
          </a:p>
          <a:p>
            <a:pPr lvl="0"/>
            <a:r>
              <a:rPr lang="en-US" altLang="zh-CN" dirty="0"/>
              <a:t>To enable the model to automatically determine the learning granularity, we try to put it as a part of the action space. In this case, the action of the agent becomes the combination of the selected forwarding interface and the time intervals for current training process.</a:t>
            </a:r>
          </a:p>
        </p:txBody>
      </p:sp>
      <p:sp>
        <p:nvSpPr>
          <p:cNvPr id="21508"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13</a:t>
            </a:fld>
            <a:endParaRPr lang="zh-CN" alt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a:ln>
            <a:solidFill>
              <a:srgbClr val="000000">
                <a:alpha val="100000"/>
              </a:srgbClr>
            </a:solidFill>
            <a:miter lim="800000"/>
          </a:ln>
        </p:spPr>
      </p:sp>
      <p:sp>
        <p:nvSpPr>
          <p:cNvPr id="23555" name="备注占位符 2"/>
          <p:cNvSpPr>
            <a:spLocks noGrp="1"/>
          </p:cNvSpPr>
          <p:nvPr>
            <p:ph type="body" idx="1"/>
          </p:nvPr>
        </p:nvSpPr>
        <p:spPr>
          <a:noFill/>
          <a:ln>
            <a:noFill/>
          </a:ln>
        </p:spPr>
        <p:txBody>
          <a:bodyPr wrap="square" lIns="91440" tIns="45720" rIns="91440" bIns="45720" anchor="t"/>
          <a:lstStyle/>
          <a:p>
            <a:pPr lvl="0"/>
            <a:r>
              <a:rPr lang="en-US" altLang="zh-CN" dirty="0"/>
              <a:t>With the learning granularity, the overall algorithm can be summarized as follow.</a:t>
            </a:r>
          </a:p>
          <a:p>
            <a:pPr lvl="0"/>
            <a:endParaRPr lang="en-US" altLang="zh-CN" dirty="0"/>
          </a:p>
          <a:p>
            <a:pPr lvl="0"/>
            <a:r>
              <a:rPr lang="en-US" altLang="zh-CN" dirty="0"/>
              <a:t>First, the agent observe the state information of delay and number packets, and take action according to the policy generated by the actor network.</a:t>
            </a:r>
          </a:p>
          <a:p>
            <a:pPr lvl="0"/>
            <a:endParaRPr lang="en-US" altLang="zh-CN" dirty="0"/>
          </a:p>
          <a:p>
            <a:pPr lvl="0"/>
            <a:r>
              <a:rPr lang="en-US" altLang="zh-CN" dirty="0"/>
              <a:t>Note that the action includes the selection of the optimal interface i and determination of the learn granularity T_lg.</a:t>
            </a:r>
          </a:p>
          <a:p>
            <a:pPr lvl="0"/>
            <a:endParaRPr lang="en-US" altLang="zh-CN" dirty="0"/>
          </a:p>
          <a:p>
            <a:pPr lvl="0"/>
            <a:r>
              <a:rPr lang="en-US" altLang="zh-CN" dirty="0"/>
              <a:t>Then, during the period of time determined by the learning granularity </a:t>
            </a:r>
            <a:r>
              <a:rPr lang="en-US" altLang="zh-CN" dirty="0" err="1"/>
              <a:t>T_lg</a:t>
            </a:r>
            <a:r>
              <a:rPr lang="en-US" altLang="zh-CN" dirty="0"/>
              <a:t>, all the interest packets are forwarded through the selected interface </a:t>
            </a:r>
            <a:r>
              <a:rPr lang="en-US" altLang="zh-CN" dirty="0" err="1"/>
              <a:t>i</a:t>
            </a:r>
            <a:r>
              <a:rPr lang="en-US" altLang="zh-CN" dirty="0"/>
              <a:t>.</a:t>
            </a:r>
          </a:p>
          <a:p>
            <a:pPr lvl="0"/>
            <a:endParaRPr lang="en-US" altLang="zh-CN" dirty="0"/>
          </a:p>
          <a:p>
            <a:pPr lvl="0"/>
            <a:r>
              <a:rPr lang="en-US" altLang="zh-CN" dirty="0"/>
              <a:t>After the time of </a:t>
            </a:r>
            <a:r>
              <a:rPr lang="en-US" altLang="zh-CN" dirty="0" err="1"/>
              <a:t>T_lg</a:t>
            </a:r>
            <a:r>
              <a:rPr lang="en-US" altLang="zh-CN" dirty="0"/>
              <a:t>, the agent receive the reward and update the parameters of the neural networks according to the state, action as well as reward,and a new learning process will start. </a:t>
            </a:r>
          </a:p>
          <a:p>
            <a:pPr lvl="0"/>
            <a:endParaRPr lang="en-US" altLang="zh-CN" dirty="0"/>
          </a:p>
          <a:p>
            <a:pPr lvl="0"/>
            <a:endParaRPr lang="en-US" altLang="zh-CN" dirty="0"/>
          </a:p>
          <a:p>
            <a:pPr lvl="0"/>
            <a:endParaRPr lang="en-US" altLang="zh-CN" dirty="0"/>
          </a:p>
        </p:txBody>
      </p:sp>
      <p:sp>
        <p:nvSpPr>
          <p:cNvPr id="23556"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14</a:t>
            </a:fld>
            <a:endParaRPr lang="zh-CN" alt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a:ln>
            <a:solidFill>
              <a:srgbClr val="000000">
                <a:alpha val="100000"/>
              </a:srgbClr>
            </a:solidFill>
            <a:miter lim="800000"/>
          </a:ln>
        </p:spPr>
      </p:sp>
      <p:sp>
        <p:nvSpPr>
          <p:cNvPr id="23555" name="备注占位符 2"/>
          <p:cNvSpPr>
            <a:spLocks noGrp="1"/>
          </p:cNvSpPr>
          <p:nvPr>
            <p:ph type="body" idx="1"/>
          </p:nvPr>
        </p:nvSpPr>
        <p:spPr>
          <a:noFill/>
          <a:ln>
            <a:noFill/>
          </a:ln>
        </p:spPr>
        <p:txBody>
          <a:bodyPr wrap="square" lIns="91440" tIns="45720" rIns="91440" bIns="45720" anchor="t"/>
          <a:lstStyle/>
          <a:p>
            <a:pPr lvl="0"/>
            <a:r>
              <a:rPr lang="en-US" altLang="zh-CN" dirty="0"/>
              <a:t>The network topolgy changes is also another important problem. For the NDN router, the change of the topology may lead to the dimensional changes of the state and action. For example, if there is one router is added, the interface of its neighbor should be added by one. Of course, if one router is down, some router will need to decrease the number of interface. In this case, a simple way can be used to handle this problem. Specifically,  we set the canonical input and output formats of the model to span the maximum number of interface in a router in practice, such as 48 for ordinary routers. Then, we can zero out the unavailable interfaces according to current network topology.</a:t>
            </a:r>
          </a:p>
          <a:p>
            <a:pPr lvl="0"/>
            <a:endParaRPr lang="en-US" altLang="zh-CN" dirty="0"/>
          </a:p>
          <a:p>
            <a:pPr lvl="0"/>
            <a:r>
              <a:rPr lang="en-US" altLang="zh-CN" dirty="0"/>
              <a:t>Moreover, for the actor network's output, we should also consider this modification. So we can then apply a 0-1 value mask to the softmax output layer of the actor network. Then, we normalize the probability  based on this mask.</a:t>
            </a:r>
          </a:p>
          <a:p>
            <a:pPr lvl="0"/>
            <a:endParaRPr lang="en-US" altLang="zh-CN" dirty="0"/>
          </a:p>
          <a:p>
            <a:pPr lvl="0"/>
            <a:r>
              <a:rPr lang="en-US" altLang="zh-CN" dirty="0"/>
              <a:t>Undr such circumstance, the standard back propagation of the gradient in the NN still holds, so the original training process can be dircetly applied without other modification</a:t>
            </a:r>
          </a:p>
        </p:txBody>
      </p:sp>
      <p:sp>
        <p:nvSpPr>
          <p:cNvPr id="23556"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15</a:t>
            </a:fld>
            <a:endParaRPr lang="zh-CN" altLang="en-US" sz="12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a:solidFill>
              <a:srgbClr val="000000">
                <a:alpha val="100000"/>
              </a:srgbClr>
            </a:solidFill>
            <a:miter lim="800000"/>
          </a:ln>
        </p:spPr>
      </p:sp>
      <p:sp>
        <p:nvSpPr>
          <p:cNvPr id="5123" name="备注占位符 2"/>
          <p:cNvSpPr>
            <a:spLocks noGrp="1"/>
          </p:cNvSpPr>
          <p:nvPr>
            <p:ph type="body" idx="1"/>
          </p:nvPr>
        </p:nvSpPr>
        <p:spPr>
          <a:noFill/>
          <a:ln>
            <a:noFill/>
          </a:ln>
        </p:spPr>
        <p:txBody>
          <a:bodyPr wrap="square" lIns="91440" tIns="45720" rIns="91440" bIns="45720" anchor="t"/>
          <a:lstStyle/>
          <a:p>
            <a:pPr lvl="0"/>
            <a:endParaRPr lang="zh-CN" altLang="en-US" dirty="0"/>
          </a:p>
        </p:txBody>
      </p:sp>
      <p:sp>
        <p:nvSpPr>
          <p:cNvPr id="512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16</a:t>
            </a:fld>
            <a:endParaRPr lang="zh-CN" altLang="en-US" sz="12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a:ln>
            <a:solidFill>
              <a:srgbClr val="000000">
                <a:alpha val="100000"/>
              </a:srgbClr>
            </a:solidFill>
            <a:miter lim="800000"/>
          </a:ln>
        </p:spPr>
      </p:sp>
      <p:sp>
        <p:nvSpPr>
          <p:cNvPr id="25603" name="备注占位符 2"/>
          <p:cNvSpPr>
            <a:spLocks noGrp="1"/>
          </p:cNvSpPr>
          <p:nvPr>
            <p:ph type="body" idx="1"/>
          </p:nvPr>
        </p:nvSpPr>
        <p:spPr>
          <a:noFill/>
          <a:ln>
            <a:noFill/>
          </a:ln>
        </p:spPr>
        <p:txBody>
          <a:bodyPr wrap="square" lIns="91440" tIns="45720" rIns="91440" bIns="45720" anchor="t"/>
          <a:lstStyle/>
          <a:p>
            <a:pPr lvl="0"/>
            <a:r>
              <a:rPr lang="en-US" altLang="zh-CN" dirty="0"/>
              <a:t>We also conduct simulation experiments in NDNsim, where we adopted the throughput as well as drop rate as the metrics and use two state-of-the-art approach </a:t>
            </a:r>
            <a:r>
              <a:rPr lang="en-US" altLang="zh-CN" dirty="0" err="1"/>
              <a:t>BestRoute</a:t>
            </a:r>
            <a:r>
              <a:rPr lang="en-US" altLang="zh-CN" dirty="0"/>
              <a:t> and EPF as the comparative methods.</a:t>
            </a:r>
          </a:p>
          <a:p>
            <a:pPr lvl="0"/>
            <a:endParaRPr lang="en-US" altLang="zh-CN" dirty="0"/>
          </a:p>
          <a:p>
            <a:pPr lvl="0"/>
            <a:r>
              <a:rPr lang="en-US" altLang="zh-CN" dirty="0"/>
              <a:t>The simulaton topolgy is as follow. </a:t>
            </a:r>
          </a:p>
          <a:p>
            <a:pPr lvl="0"/>
            <a:endParaRPr lang="en-US" altLang="zh-CN" dirty="0"/>
          </a:p>
          <a:p>
            <a:pPr lvl="0"/>
            <a:r>
              <a:rPr lang="en-US" altLang="zh-CN" dirty="0"/>
              <a:t>There are 4 alternative links between the consumer and the producer, and we set the bandwidth of all the alternative links to be the same.</a:t>
            </a:r>
          </a:p>
          <a:p>
            <a:pPr lvl="0"/>
            <a:endParaRPr lang="en-US" altLang="zh-CN" sz="1200" b="0" i="0" u="none" strike="noStrike" kern="1200" baseline="0" dirty="0">
              <a:solidFill>
                <a:schemeClr val="tx1"/>
              </a:solidFill>
              <a:latin typeface="+mn-lt"/>
              <a:ea typeface="+mn-ea"/>
              <a:cs typeface="+mn-cs"/>
            </a:endParaRPr>
          </a:p>
          <a:p>
            <a:pPr lvl="0"/>
            <a:r>
              <a:rPr lang="en-US" altLang="zh-CN" sz="1200" b="0" i="0" u="none" strike="noStrike" kern="1200" baseline="0" dirty="0" err="1">
                <a:solidFill>
                  <a:schemeClr val="tx1"/>
                </a:solidFill>
                <a:latin typeface="+mn-lt"/>
                <a:ea typeface="+mn-ea"/>
                <a:cs typeface="+mn-cs"/>
              </a:rPr>
              <a:t>BestRoute</a:t>
            </a:r>
            <a:r>
              <a:rPr lang="en-US" altLang="zh-CN" sz="1200" b="0" i="0" u="none" strike="noStrike" kern="1200" baseline="0" dirty="0">
                <a:solidFill>
                  <a:schemeClr val="tx1"/>
                </a:solidFill>
                <a:latin typeface="+mn-lt"/>
                <a:ea typeface="+mn-ea"/>
                <a:cs typeface="+mn-cs"/>
              </a:rPr>
              <a:t>: It uses three colors to mark the status of the interfaces. Green marks that the interface can bring data back, Yellow marks that whether data can be accessed through this interface is unknown, and Red means data cannot be found through this interface.</a:t>
            </a:r>
          </a:p>
          <a:p>
            <a:pPr lvl="0"/>
            <a:endParaRPr lang="en-US" altLang="zh-CN" dirty="0"/>
          </a:p>
          <a:p>
            <a:r>
              <a:rPr lang="en-US" altLang="zh-CN" sz="1200" b="0" i="0" u="none" strike="noStrike" kern="1200" baseline="0" dirty="0">
                <a:solidFill>
                  <a:schemeClr val="tx1"/>
                </a:solidFill>
                <a:latin typeface="+mn-lt"/>
                <a:ea typeface="+mn-ea"/>
                <a:cs typeface="+mn-cs"/>
              </a:rPr>
              <a:t>EPF: entropy-based probabilistic forwarding (EPF) strategy to calculate the probability of each interface. EPF counts the probability of each interface every time when an Interest is forwarded, thus leading to high time complexity</a:t>
            </a:r>
          </a:p>
        </p:txBody>
      </p:sp>
      <p:sp>
        <p:nvSpPr>
          <p:cNvPr id="2560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17</a:t>
            </a:fld>
            <a:endParaRPr lang="zh-CN" altLang="en-US" sz="12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a:ln>
            <a:solidFill>
              <a:srgbClr val="000000">
                <a:alpha val="100000"/>
              </a:srgbClr>
            </a:solidFill>
            <a:miter lim="800000"/>
          </a:ln>
        </p:spPr>
      </p:sp>
      <p:sp>
        <p:nvSpPr>
          <p:cNvPr id="25603" name="备注占位符 2"/>
          <p:cNvSpPr>
            <a:spLocks noGrp="1"/>
          </p:cNvSpPr>
          <p:nvPr>
            <p:ph type="body" idx="1"/>
          </p:nvPr>
        </p:nvSpPr>
        <p:spPr>
          <a:noFill/>
          <a:ln>
            <a:noFill/>
          </a:ln>
        </p:spPr>
        <p:txBody>
          <a:bodyPr wrap="square" lIns="91440" tIns="45720" rIns="91440" bIns="45720" anchor="t"/>
          <a:lstStyle/>
          <a:p>
            <a:pPr lvl="0"/>
            <a:r>
              <a:rPr lang="en-US" altLang="zh-CN" dirty="0"/>
              <a:t>On the other hand, we set the link R1-R2-R6 to have smaller delay while we set the rest three links to have the same larger delay.</a:t>
            </a:r>
          </a:p>
        </p:txBody>
      </p:sp>
      <p:sp>
        <p:nvSpPr>
          <p:cNvPr id="2560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18</a:t>
            </a:fld>
            <a:endParaRPr lang="zh-CN" altLang="en-US" sz="12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a:ln>
            <a:solidFill>
              <a:srgbClr val="000000">
                <a:alpha val="100000"/>
              </a:srgbClr>
            </a:solidFill>
            <a:miter lim="800000"/>
          </a:ln>
        </p:spPr>
      </p:sp>
      <p:sp>
        <p:nvSpPr>
          <p:cNvPr id="3" name="备注占位符 2"/>
          <p:cNvSpPr>
            <a:spLocks noGrp="1"/>
          </p:cNvSpPr>
          <p:nvPr>
            <p:ph type="body" idx="1"/>
          </p:nvPr>
        </p:nvSpPr>
        <p:spPr/>
        <p:txBody>
          <a:bodyPr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dirty="0">
                <a:ln>
                  <a:noFill/>
                </a:ln>
                <a:solidFill>
                  <a:schemeClr val="tx1"/>
                </a:solidFill>
                <a:effectLst/>
                <a:uLnTx/>
                <a:uFillTx/>
                <a:latin typeface="+mn-lt"/>
                <a:ea typeface="+mn-ea"/>
                <a:cs typeface="+mn-cs"/>
              </a:rPr>
              <a:t>In the experiment, the consumer continuously sends interest packet at a constant rate of 1500 packets per second for totally 50 seconds.</a:t>
            </a:r>
          </a:p>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altLang="zh-CN" sz="1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dirty="0">
                <a:ln>
                  <a:noFill/>
                </a:ln>
                <a:solidFill>
                  <a:schemeClr val="tx1"/>
                </a:solidFill>
                <a:effectLst/>
                <a:uLnTx/>
                <a:uFillTx/>
                <a:latin typeface="+mn-lt"/>
                <a:ea typeface="+mn-ea"/>
                <a:cs typeface="+mn-cs"/>
              </a:rPr>
              <a:t>The evaluation result is as follow.</a:t>
            </a:r>
          </a:p>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altLang="zh-CN" sz="1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dirty="0">
                <a:ln>
                  <a:noFill/>
                </a:ln>
                <a:solidFill>
                  <a:schemeClr val="tx1"/>
                </a:solidFill>
                <a:effectLst/>
                <a:uLnTx/>
                <a:uFillTx/>
                <a:latin typeface="+mn-lt"/>
                <a:ea typeface="+mn-ea"/>
                <a:cs typeface="+mn-cs"/>
              </a:rPr>
              <a:t>As we can see from these two figures, the proposed forwarding strategy IFS-RL significantly has the best performance for both the metic of throughput and packet drop rate.</a:t>
            </a:r>
          </a:p>
        </p:txBody>
      </p:sp>
      <p:sp>
        <p:nvSpPr>
          <p:cNvPr id="27652"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19</a:t>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a:ln>
            <a:solidFill>
              <a:srgbClr val="000000">
                <a:alpha val="100000"/>
              </a:srgbClr>
            </a:solidFill>
            <a:miter lim="800000"/>
          </a:ln>
        </p:spPr>
      </p:sp>
      <p:sp>
        <p:nvSpPr>
          <p:cNvPr id="7171" name="备注占位符 2"/>
          <p:cNvSpPr>
            <a:spLocks noGrp="1"/>
          </p:cNvSpPr>
          <p:nvPr>
            <p:ph type="body" idx="1"/>
          </p:nvPr>
        </p:nvSpPr>
        <p:spPr>
          <a:noFill/>
          <a:ln>
            <a:noFill/>
          </a:ln>
        </p:spPr>
        <p:txBody>
          <a:bodyPr wrap="square" lIns="91440" tIns="45720" rIns="91440" bIns="45720" anchor="t"/>
          <a:lstStyle/>
          <a:p>
            <a:pPr lvl="0"/>
            <a:r>
              <a:rPr lang="en-US" altLang="zh-CN" dirty="0"/>
              <a:t>In this work, we focus on the packet forwarding in Name Data Network and introduce an intelligent forwarding strategy based on the powful framework of reinforcement learning.</a:t>
            </a:r>
          </a:p>
          <a:p>
            <a:pPr lvl="0"/>
            <a:endParaRPr lang="zh-CN" altLang="en-US" dirty="0"/>
          </a:p>
          <a:p>
            <a:pPr lvl="0"/>
            <a:r>
              <a:rPr lang="en-US" altLang="zh-CN" dirty="0"/>
              <a:t>My presentation consist of these 4 parts.</a:t>
            </a:r>
          </a:p>
        </p:txBody>
      </p:sp>
      <p:sp>
        <p:nvSpPr>
          <p:cNvPr id="7172"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2</a:t>
            </a:fld>
            <a:endParaRPr lang="zh-CN" alt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a:solidFill>
              <a:srgbClr val="000000">
                <a:alpha val="100000"/>
              </a:srgbClr>
            </a:solidFill>
            <a:miter lim="800000"/>
          </a:ln>
        </p:spPr>
      </p:sp>
      <p:sp>
        <p:nvSpPr>
          <p:cNvPr id="31747" name="备注占位符 2"/>
          <p:cNvSpPr>
            <a:spLocks noGrp="1"/>
          </p:cNvSpPr>
          <p:nvPr>
            <p:ph type="body" idx="1"/>
          </p:nvPr>
        </p:nvSpPr>
        <p:spPr>
          <a:noFill/>
          <a:ln>
            <a:noFill/>
          </a:ln>
        </p:spPr>
        <p:txBody>
          <a:bodyPr wrap="square" lIns="91440" tIns="45720" rIns="91440" bIns="45720" anchor="t"/>
          <a:lstStyle/>
          <a:p>
            <a:pPr lvl="0"/>
            <a:r>
              <a:rPr lang="en-US" altLang="zh-CN" dirty="0"/>
              <a:t>Furthermore, we also explore the link utilization of the three methods being evaluated.</a:t>
            </a:r>
          </a:p>
          <a:p>
            <a:pPr lvl="0"/>
            <a:endParaRPr lang="en-US" altLang="zh-CN" dirty="0"/>
          </a:p>
          <a:p>
            <a:pPr lvl="0"/>
            <a:r>
              <a:rPr lang="en-US" altLang="zh-CN" dirty="0"/>
              <a:t>However, the load balance of the IFS-RL is not the best according to our results. This is because the goal of the proposed model is to maximize the throughput and minimize the packet drop rate, so the router may tend to choose the interferce with minimal RTT, which may result in worse load balance.</a:t>
            </a:r>
          </a:p>
          <a:p>
            <a:pPr lvl="0"/>
            <a:endParaRPr lang="en-US" altLang="zh-CN" dirty="0"/>
          </a:p>
          <a:p>
            <a:pPr lvl="0"/>
            <a:r>
              <a:rPr lang="en-US" altLang="zh-CN" dirty="0"/>
              <a:t>And we intend to consider the load balance factor in our future work.</a:t>
            </a:r>
          </a:p>
        </p:txBody>
      </p:sp>
      <p:sp>
        <p:nvSpPr>
          <p:cNvPr id="31748"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20</a:t>
            </a:fld>
            <a:endParaRPr lang="zh-CN" altLang="en-US" sz="12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a:solidFill>
              <a:srgbClr val="000000">
                <a:alpha val="100000"/>
              </a:srgbClr>
            </a:solidFill>
            <a:miter lim="800000"/>
          </a:ln>
        </p:spPr>
      </p:sp>
      <p:sp>
        <p:nvSpPr>
          <p:cNvPr id="5123" name="备注占位符 2"/>
          <p:cNvSpPr>
            <a:spLocks noGrp="1"/>
          </p:cNvSpPr>
          <p:nvPr>
            <p:ph type="body" idx="1"/>
          </p:nvPr>
        </p:nvSpPr>
        <p:spPr>
          <a:noFill/>
          <a:ln>
            <a:noFill/>
          </a:ln>
        </p:spPr>
        <p:txBody>
          <a:bodyPr wrap="square" lIns="91440" tIns="45720" rIns="91440" bIns="45720" anchor="t"/>
          <a:lstStyle/>
          <a:p>
            <a:pPr lvl="0"/>
            <a:endParaRPr lang="zh-CN" altLang="en-US" dirty="0"/>
          </a:p>
        </p:txBody>
      </p:sp>
      <p:sp>
        <p:nvSpPr>
          <p:cNvPr id="512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21</a:t>
            </a:fld>
            <a:endParaRPr lang="zh-CN" altLang="en-US" sz="12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a:ln>
            <a:solidFill>
              <a:srgbClr val="000000">
                <a:alpha val="100000"/>
              </a:srgbClr>
            </a:solidFill>
            <a:miter lim="800000"/>
          </a:ln>
        </p:spPr>
      </p:sp>
      <p:sp>
        <p:nvSpPr>
          <p:cNvPr id="33795" name="备注占位符 2"/>
          <p:cNvSpPr>
            <a:spLocks noGrp="1"/>
          </p:cNvSpPr>
          <p:nvPr>
            <p:ph type="body" idx="1"/>
          </p:nvPr>
        </p:nvSpPr>
        <p:spPr>
          <a:noFill/>
          <a:ln>
            <a:noFill/>
          </a:ln>
        </p:spPr>
        <p:txBody>
          <a:bodyPr wrap="square" lIns="91440" tIns="45720" rIns="91440" bIns="45720" anchor="t"/>
          <a:lstStyle/>
          <a:p>
            <a:pPr lvl="0"/>
            <a:r>
              <a:rPr lang="en-US" altLang="zh-CN" dirty="0"/>
              <a:t>Here is the conclusion of this work.</a:t>
            </a:r>
          </a:p>
          <a:p>
            <a:pPr lvl="0"/>
            <a:endParaRPr lang="en-US" altLang="zh-CN" dirty="0"/>
          </a:p>
          <a:p>
            <a:pPr lvl="0"/>
            <a:r>
              <a:rPr lang="en-US" altLang="zh-CN" dirty="0"/>
              <a:t>We propose an intelligent forwarding strategy based on deep reinforcement leraning and adopt the DDPG framework to implement the neural networks.</a:t>
            </a:r>
          </a:p>
          <a:p>
            <a:pPr lvl="0"/>
            <a:endParaRPr lang="en-US" altLang="zh-CN" dirty="0"/>
          </a:p>
          <a:p>
            <a:pPr lvl="0"/>
            <a:r>
              <a:rPr lang="en-US" altLang="zh-CN" dirty="0"/>
              <a:t>Furthermore, we also modifiy the basic model to enable the proposed approach to adaptively determine the learning granularity and handel the network topology changes.</a:t>
            </a:r>
          </a:p>
          <a:p>
            <a:pPr lvl="0"/>
            <a:endParaRPr lang="en-US" altLang="zh-CN" dirty="0"/>
          </a:p>
          <a:p>
            <a:pPr lvl="0"/>
            <a:r>
              <a:rPr lang="en-US" altLang="zh-CN" dirty="0"/>
              <a:t>Simulation experiment results show that the proposed model can significantly achieve higher throughput and lower drop rate compared to other state-of-the-arts methods.</a:t>
            </a:r>
          </a:p>
          <a:p>
            <a:pPr lvl="0"/>
            <a:endParaRPr lang="en-US" altLang="zh-CN" dirty="0"/>
          </a:p>
        </p:txBody>
      </p:sp>
      <p:sp>
        <p:nvSpPr>
          <p:cNvPr id="33796"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22</a:t>
            </a:fld>
            <a:endParaRPr lang="zh-CN" altLang="en-US" sz="120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a:solidFill>
              <a:srgbClr val="000000">
                <a:alpha val="100000"/>
              </a:srgbClr>
            </a:solidFill>
            <a:miter lim="800000"/>
          </a:ln>
        </p:spPr>
      </p:sp>
      <p:sp>
        <p:nvSpPr>
          <p:cNvPr id="5123" name="备注占位符 2"/>
          <p:cNvSpPr>
            <a:spLocks noGrp="1"/>
          </p:cNvSpPr>
          <p:nvPr>
            <p:ph type="body" idx="1"/>
          </p:nvPr>
        </p:nvSpPr>
        <p:spPr>
          <a:noFill/>
          <a:ln>
            <a:noFill/>
          </a:ln>
        </p:spPr>
        <p:txBody>
          <a:bodyPr wrap="square" lIns="91440" tIns="45720" rIns="91440" bIns="45720" anchor="t"/>
          <a:lstStyle/>
          <a:p>
            <a:pPr lvl="0"/>
            <a:r>
              <a:rPr lang="en-US" altLang="zh-CN" dirty="0"/>
              <a:t>This is the end of my presentation, and I will try my best to answer your questions. For implementation details, please contact Yi Zhang.</a:t>
            </a:r>
          </a:p>
        </p:txBody>
      </p:sp>
      <p:sp>
        <p:nvSpPr>
          <p:cNvPr id="512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23</a:t>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a:solidFill>
              <a:srgbClr val="000000">
                <a:alpha val="100000"/>
              </a:srgbClr>
            </a:solidFill>
            <a:miter lim="800000"/>
          </a:ln>
        </p:spPr>
      </p:sp>
      <p:sp>
        <p:nvSpPr>
          <p:cNvPr id="5123" name="备注占位符 2"/>
          <p:cNvSpPr>
            <a:spLocks noGrp="1"/>
          </p:cNvSpPr>
          <p:nvPr>
            <p:ph type="body" idx="1"/>
          </p:nvPr>
        </p:nvSpPr>
        <p:spPr>
          <a:noFill/>
          <a:ln>
            <a:noFill/>
          </a:ln>
        </p:spPr>
        <p:txBody>
          <a:bodyPr wrap="square" lIns="91440" tIns="45720" rIns="91440" bIns="45720" anchor="t"/>
          <a:lstStyle/>
          <a:p>
            <a:pPr lvl="0"/>
            <a:endParaRPr lang="zh-CN" altLang="en-US" dirty="0"/>
          </a:p>
        </p:txBody>
      </p:sp>
      <p:sp>
        <p:nvSpPr>
          <p:cNvPr id="512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3</a:t>
            </a:fld>
            <a:endParaRPr lang="zh-CN"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幻灯片图像占位符 1"/>
          <p:cNvSpPr>
            <a:spLocks noGrp="1" noRot="1" noChangeAspect="1" noTextEdit="1"/>
          </p:cNvSpPr>
          <p:nvPr>
            <p:ph type="sldImg"/>
          </p:nvPr>
        </p:nvSpPr>
        <p:spPr>
          <a:ln>
            <a:solidFill>
              <a:srgbClr val="000000">
                <a:alpha val="100000"/>
              </a:srgbClr>
            </a:solidFill>
            <a:miter lim="800000"/>
          </a:ln>
        </p:spPr>
      </p:sp>
      <p:sp>
        <p:nvSpPr>
          <p:cNvPr id="9219" name="备注占位符 2"/>
          <p:cNvSpPr>
            <a:spLocks noGrp="1"/>
          </p:cNvSpPr>
          <p:nvPr>
            <p:ph type="body" idx="1"/>
          </p:nvPr>
        </p:nvSpPr>
        <p:spPr>
          <a:noFill/>
          <a:ln>
            <a:noFill/>
          </a:ln>
        </p:spPr>
        <p:txBody>
          <a:bodyPr wrap="square" lIns="91440" tIns="45720" rIns="91440" bIns="45720" anchor="t">
            <a:normAutofit lnSpcReduction="10000"/>
          </a:bodyPr>
          <a:lstStyle/>
          <a:p>
            <a:pPr lvl="0"/>
            <a:r>
              <a:rPr lang="en-US" altLang="zh-CN" dirty="0">
                <a:cs typeface="Times New Roman" panose="02020603050405020304" pitchFamily="18" charset="0"/>
              </a:rPr>
              <a:t>The named-data networking is an information centric network architrave. From my personal point of view, the key of NDN or even ICN is the separation of information and its source. Because in many situation, the need of the users are information stored in some servers in the network, not the servers themselves. Based on this fundamental observation, there are different designs for ICN. NDN may be the most disruptive one. In NDN, we need to forget IP and TCP, the data is located by its name, and will be delivered in a</a:t>
            </a:r>
            <a:r>
              <a:rPr lang="zh-CN" altLang="en-US" dirty="0">
                <a:cs typeface="Times New Roman" panose="02020603050405020304" pitchFamily="18" charset="0"/>
              </a:rPr>
              <a:t> </a:t>
            </a:r>
            <a:r>
              <a:rPr lang="en-US" altLang="zh-CN" dirty="0">
                <a:cs typeface="Times New Roman" panose="02020603050405020304" pitchFamily="18" charset="0"/>
              </a:rPr>
              <a:t>pull-based manner which is triggered by users' requests.</a:t>
            </a:r>
          </a:p>
          <a:p>
            <a:pPr lvl="0"/>
            <a:endParaRPr lang="en-US" altLang="zh-CN" dirty="0">
              <a:cs typeface="Times New Roman" panose="02020603050405020304" pitchFamily="18" charset="0"/>
            </a:endParaRPr>
          </a:p>
          <a:p>
            <a:pPr lvl="0"/>
            <a:r>
              <a:rPr lang="en-US" altLang="zh-CN" dirty="0">
                <a:cs typeface="Times New Roman" panose="02020603050405020304" pitchFamily="18" charset="0"/>
              </a:rPr>
              <a:t>In NDN, if a user want to get some information, it will send out an interest packet to the network. When a NDN router receives this interest, it will check its cache. If this data is in its cache, the router will send data to this user directly. If the answer is no, the router will check pending interest table. If it is in PIT,</a:t>
            </a:r>
            <a:r>
              <a:rPr lang="zh-CN" altLang="en-US" dirty="0">
                <a:cs typeface="Times New Roman" panose="02020603050405020304" pitchFamily="18" charset="0"/>
              </a:rPr>
              <a:t> </a:t>
            </a:r>
            <a:r>
              <a:rPr lang="en-US" altLang="zh-CN" dirty="0">
                <a:cs typeface="Times New Roman" panose="02020603050405020304" pitchFamily="18" charset="0"/>
              </a:rPr>
              <a:t>we</a:t>
            </a:r>
            <a:r>
              <a:rPr lang="zh-CN" altLang="en-US" dirty="0">
                <a:cs typeface="Times New Roman" panose="02020603050405020304" pitchFamily="18" charset="0"/>
              </a:rPr>
              <a:t> </a:t>
            </a:r>
            <a:r>
              <a:rPr lang="en-US" altLang="zh-CN" dirty="0">
                <a:cs typeface="Times New Roman" panose="02020603050405020304" pitchFamily="18" charset="0"/>
              </a:rPr>
              <a:t>just to need to add the incoming interface for this interest. If it is not in PIT, we need the FIB to decide the next hop for this interest packet. </a:t>
            </a:r>
          </a:p>
          <a:p>
            <a:pPr lvl="0"/>
            <a:r>
              <a:rPr lang="en-US" altLang="zh-CN" dirty="0">
                <a:cs typeface="Times New Roman" panose="02020603050405020304" pitchFamily="18" charset="0"/>
              </a:rPr>
              <a:t>Of course, it is not possible to store the location information of each piece of data in the FIB. So it is very challenging to design FIB with high hit ratio and limited size.</a:t>
            </a:r>
          </a:p>
          <a:p>
            <a:pPr lvl="0"/>
            <a:endParaRPr lang="en-US" altLang="zh-CN" dirty="0"/>
          </a:p>
          <a:p>
            <a:pPr lvl="0"/>
            <a:r>
              <a:rPr lang="en-US" altLang="zh-CN" dirty="0"/>
              <a:t>According to the NDN architecture, the request forwarding process is driven by forwarding engines with the data sturcture of forwarding inforamtion base. </a:t>
            </a:r>
          </a:p>
          <a:p>
            <a:pPr lvl="0"/>
            <a:endParaRPr lang="en-US" altLang="zh-CN" dirty="0"/>
          </a:p>
          <a:p>
            <a:pPr lvl="0"/>
            <a:r>
              <a:rPr lang="en-US" altLang="zh-CN" dirty="0"/>
              <a:t>Typically, the FIB provides the reachabiltiy information of different content items in the network.</a:t>
            </a:r>
          </a:p>
        </p:txBody>
      </p:sp>
      <p:sp>
        <p:nvSpPr>
          <p:cNvPr id="9220"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4</a:t>
            </a:fld>
            <a:endParaRPr lang="zh-CN"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p:cNvSpPr>
            <a:spLocks noGrp="1" noRot="1" noChangeAspect="1" noTextEdit="1"/>
          </p:cNvSpPr>
          <p:nvPr>
            <p:ph type="sldImg"/>
          </p:nvPr>
        </p:nvSpPr>
        <p:spPr>
          <a:ln>
            <a:solidFill>
              <a:srgbClr val="000000">
                <a:alpha val="100000"/>
              </a:srgbClr>
            </a:solidFill>
            <a:miter lim="800000"/>
          </a:ln>
        </p:spPr>
      </p:sp>
      <p:sp>
        <p:nvSpPr>
          <p:cNvPr id="11267" name="备注占位符 2"/>
          <p:cNvSpPr>
            <a:spLocks noGrp="1"/>
          </p:cNvSpPr>
          <p:nvPr>
            <p:ph type="body" idx="1"/>
          </p:nvPr>
        </p:nvSpPr>
        <p:spPr>
          <a:noFill/>
          <a:ln>
            <a:noFill/>
          </a:ln>
        </p:spPr>
        <p:txBody>
          <a:bodyPr wrap="square" lIns="91440" tIns="45720" rIns="91440" bIns="45720" anchor="t"/>
          <a:lstStyle/>
          <a:p>
            <a:pPr lvl="0"/>
            <a:r>
              <a:rPr lang="en-US" altLang="zh-CN" dirty="0"/>
              <a:t>Let me explain the interest forwarding process in more details. Whatever the forwarding strategy is, the forwarding plane will use multiple alternative interfaces, and measure the performance of each path.  For each forwarding strategy, the FIB will determine the optimal interface of forwarding in some sense.</a:t>
            </a:r>
          </a:p>
          <a:p>
            <a:pPr lvl="0"/>
            <a:endParaRPr lang="en-US" altLang="zh-CN" dirty="0"/>
          </a:p>
          <a:p>
            <a:pPr lvl="0"/>
            <a:r>
              <a:rPr lang="en-US" altLang="zh-CN" dirty="0"/>
              <a:t>It can be seen that the routers rely on the carefully designed forwarding strategies to select the interface from multiple alternative interfaces for each interest packet with some kind of optimality.</a:t>
            </a:r>
          </a:p>
          <a:p>
            <a:pPr lvl="0"/>
            <a:endParaRPr lang="en-US" altLang="zh-CN" sz="1100" dirty="0">
              <a:ea typeface="Times New Roman" panose="02020603050405020304" pitchFamily="18" charset="0"/>
            </a:endParaRPr>
          </a:p>
        </p:txBody>
      </p:sp>
      <p:sp>
        <p:nvSpPr>
          <p:cNvPr id="11268"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5</a:t>
            </a:fld>
            <a:endParaRPr lang="zh-CN"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p:cNvSpPr>
            <a:spLocks noGrp="1" noRot="1" noChangeAspect="1" noTextEdit="1"/>
          </p:cNvSpPr>
          <p:nvPr>
            <p:ph type="sldImg"/>
          </p:nvPr>
        </p:nvSpPr>
        <p:spPr>
          <a:ln>
            <a:solidFill>
              <a:srgbClr val="000000">
                <a:alpha val="100000"/>
              </a:srgbClr>
            </a:solidFill>
            <a:miter lim="800000"/>
          </a:ln>
        </p:spPr>
      </p:sp>
      <p:sp>
        <p:nvSpPr>
          <p:cNvPr id="11267" name="备注占位符 2"/>
          <p:cNvSpPr>
            <a:spLocks noGrp="1"/>
          </p:cNvSpPr>
          <p:nvPr>
            <p:ph type="body" idx="1"/>
          </p:nvPr>
        </p:nvSpPr>
        <p:spPr>
          <a:noFill/>
          <a:ln>
            <a:noFill/>
          </a:ln>
        </p:spPr>
        <p:txBody>
          <a:bodyPr wrap="square" lIns="91440" tIns="45720" rIns="91440" bIns="45720" anchor="t"/>
          <a:lstStyle/>
          <a:p>
            <a:pPr lvl="0"/>
            <a:r>
              <a:rPr lang="en-US" altLang="zh-CN" dirty="0"/>
              <a:t>However, most of the existing forwarding strategies use fixed control rules based on simplified models of the network.  As a result, it is very difficult for these existing schemes to achieve optimal performance across a broad set of network conditions and application demands.</a:t>
            </a:r>
          </a:p>
          <a:p>
            <a:pPr lvl="0"/>
            <a:endParaRPr lang="en-US" altLang="zh-CN" sz="1100" dirty="0">
              <a:ea typeface="Times New Roman" panose="02020603050405020304" pitchFamily="18" charset="0"/>
            </a:endParaRPr>
          </a:p>
          <a:p>
            <a:pPr lvl="0"/>
            <a:r>
              <a:rPr lang="en-US" altLang="zh-CN" sz="1100" dirty="0">
                <a:ea typeface="Times New Roman" panose="02020603050405020304" pitchFamily="18" charset="0"/>
              </a:rPr>
              <a:t>To deal with this problem, this work propose a machine learning based intelligent forward strategy. We use the reinforcement learning here, which has shown its power in many challenging tasks. Our RL method can </a:t>
            </a:r>
            <a:r>
              <a:rPr lang="en-US" altLang="zh-CN" sz="1100" dirty="0">
                <a:sym typeface="+mn-ea"/>
              </a:rPr>
              <a:t>generate the forwarding decision of each router accoding to observations of each feedback. </a:t>
            </a:r>
            <a:r>
              <a:rPr lang="en-US" altLang="zh-CN" sz="1100" dirty="0">
                <a:ea typeface="Times New Roman" panose="02020603050405020304" pitchFamily="18" charset="0"/>
              </a:rPr>
              <a:t>Then, we also enhance the basic model with two aspects: a self-adaptive learning granularity and handle the topolgy changes in the network.</a:t>
            </a:r>
          </a:p>
        </p:txBody>
      </p:sp>
      <p:sp>
        <p:nvSpPr>
          <p:cNvPr id="11268"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6</a:t>
            </a:fld>
            <a:endParaRPr lang="zh-CN"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a:ln>
            <a:solidFill>
              <a:srgbClr val="000000">
                <a:alpha val="100000"/>
              </a:srgbClr>
            </a:solidFill>
            <a:miter lim="800000"/>
          </a:ln>
        </p:spPr>
      </p:sp>
      <p:sp>
        <p:nvSpPr>
          <p:cNvPr id="5123" name="备注占位符 2"/>
          <p:cNvSpPr>
            <a:spLocks noGrp="1"/>
          </p:cNvSpPr>
          <p:nvPr>
            <p:ph type="body" idx="1"/>
          </p:nvPr>
        </p:nvSpPr>
        <p:spPr>
          <a:noFill/>
          <a:ln>
            <a:noFill/>
          </a:ln>
        </p:spPr>
        <p:txBody>
          <a:bodyPr wrap="square" lIns="91440" tIns="45720" rIns="91440" bIns="45720" anchor="t"/>
          <a:lstStyle/>
          <a:p>
            <a:pPr lvl="0"/>
            <a:endParaRPr lang="zh-CN" altLang="en-US" dirty="0"/>
          </a:p>
        </p:txBody>
      </p:sp>
      <p:sp>
        <p:nvSpPr>
          <p:cNvPr id="512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7</a:t>
            </a:fld>
            <a:endParaRPr lang="zh-CN"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幻灯片图像占位符 1"/>
          <p:cNvSpPr>
            <a:spLocks noGrp="1" noRot="1" noChangeAspect="1" noTextEdit="1"/>
          </p:cNvSpPr>
          <p:nvPr>
            <p:ph type="sldImg"/>
          </p:nvPr>
        </p:nvSpPr>
        <p:spPr>
          <a:ln>
            <a:solidFill>
              <a:srgbClr val="000000">
                <a:alpha val="100000"/>
              </a:srgbClr>
            </a:solidFill>
            <a:miter lim="800000"/>
          </a:ln>
        </p:spPr>
      </p:sp>
      <p:sp>
        <p:nvSpPr>
          <p:cNvPr id="13315" name="备注占位符 2"/>
          <p:cNvSpPr>
            <a:spLocks noGrp="1"/>
          </p:cNvSpPr>
          <p:nvPr>
            <p:ph type="body" idx="1"/>
          </p:nvPr>
        </p:nvSpPr>
        <p:spPr>
          <a:noFill/>
          <a:ln>
            <a:noFill/>
          </a:ln>
        </p:spPr>
        <p:txBody>
          <a:bodyPr wrap="square" lIns="91440" tIns="45720" rIns="91440" bIns="45720" anchor="t"/>
          <a:lstStyle/>
          <a:p>
            <a:pPr lvl="0"/>
            <a:r>
              <a:rPr lang="en-US" altLang="zh-CN" dirty="0"/>
              <a:t>Our basic method is a standard reinforcement learning framework, which consists of the the agent and environment. For a certain a time step t, the agent observes the state </a:t>
            </a:r>
            <a:r>
              <a:rPr lang="en-US" altLang="zh-CN" dirty="0" err="1"/>
              <a:t>s_t</a:t>
            </a:r>
            <a:r>
              <a:rPr lang="en-US" altLang="zh-CN" dirty="0"/>
              <a:t> from the environment and choose an action </a:t>
            </a:r>
            <a:r>
              <a:rPr lang="en-US" altLang="zh-CN" dirty="0" err="1"/>
              <a:t>a_t</a:t>
            </a:r>
            <a:r>
              <a:rPr lang="en-US" altLang="zh-CN" dirty="0"/>
              <a:t>. The enviroment then transit its state while the agent will then receive a reward </a:t>
            </a:r>
            <a:r>
              <a:rPr lang="en-US" altLang="zh-CN" dirty="0" err="1"/>
              <a:t>r_t</a:t>
            </a:r>
            <a:r>
              <a:rPr lang="en-US" altLang="zh-CN" dirty="0"/>
              <a:t>. Based on the observed state of this time step, the goal of this RL framework is to choose an action </a:t>
            </a:r>
            <a:r>
              <a:rPr lang="en-US" altLang="zh-CN" dirty="0" err="1"/>
              <a:t>a_t</a:t>
            </a:r>
            <a:r>
              <a:rPr lang="en-US" altLang="zh-CN" dirty="0"/>
              <a:t> so as to maximize the expected cumulative disctounted reward of all the time steps,. The setting is pretty standard.</a:t>
            </a:r>
          </a:p>
          <a:p>
            <a:pPr lvl="0"/>
            <a:endParaRPr lang="en-US" altLang="zh-CN" sz="1100" dirty="0">
              <a:ea typeface="Times New Roman" panose="02020603050405020304" pitchFamily="18" charset="0"/>
            </a:endParaRPr>
          </a:p>
        </p:txBody>
      </p:sp>
      <p:sp>
        <p:nvSpPr>
          <p:cNvPr id="13316"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8</a:t>
            </a:fld>
            <a:endParaRPr lang="zh-CN"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p:cNvSpPr>
            <a:spLocks noGrp="1" noRot="1" noChangeAspect="1" noTextEdit="1"/>
          </p:cNvSpPr>
          <p:nvPr>
            <p:ph type="sldImg"/>
          </p:nvPr>
        </p:nvSpPr>
        <p:spPr>
          <a:ln>
            <a:solidFill>
              <a:srgbClr val="000000">
                <a:alpha val="100000"/>
              </a:srgbClr>
            </a:solidFill>
            <a:miter lim="800000"/>
          </a:ln>
        </p:spPr>
      </p:sp>
      <p:sp>
        <p:nvSpPr>
          <p:cNvPr id="15363" name="备注占位符 2"/>
          <p:cNvSpPr>
            <a:spLocks noGrp="1"/>
          </p:cNvSpPr>
          <p:nvPr>
            <p:ph type="body" idx="1"/>
          </p:nvPr>
        </p:nvSpPr>
        <p:spPr>
          <a:noFill/>
          <a:ln>
            <a:noFill/>
          </a:ln>
        </p:spPr>
        <p:txBody>
          <a:bodyPr wrap="square" lIns="91440" tIns="45720" rIns="91440" bIns="45720" anchor="t"/>
          <a:lstStyle/>
          <a:p>
            <a:pPr lvl="0"/>
            <a:r>
              <a:rPr lang="en-US" altLang="zh-CN" dirty="0"/>
              <a:t>In our IFS-RL model, the agent is embedded in each router and is implemented by neural networks,</a:t>
            </a:r>
            <a:r>
              <a:rPr lang="zh-CN" altLang="en-US" dirty="0"/>
              <a:t> </a:t>
            </a:r>
            <a:r>
              <a:rPr lang="en-US" altLang="zh-CN" dirty="0"/>
              <a:t>while</a:t>
            </a:r>
            <a:r>
              <a:rPr lang="en-US" altLang="zh-CN" dirty="0">
                <a:sym typeface="+mn-ea"/>
              </a:rPr>
              <a:t> the network condistions forms the environment. </a:t>
            </a:r>
            <a:r>
              <a:rPr lang="en-US" altLang="zh-CN" dirty="0"/>
              <a:t>In each time step, the agent observe the network state such as the RTT and number of forwarded packets of each interface, and then determine the optimal interface to forward the interest packets. Finally, the agent use the reward information provided by the environment to train the neual networks.</a:t>
            </a:r>
          </a:p>
          <a:p>
            <a:pPr lvl="0"/>
            <a:endParaRPr lang="zh-CN" altLang="en-US" dirty="0"/>
          </a:p>
        </p:txBody>
      </p:sp>
      <p:sp>
        <p:nvSpPr>
          <p:cNvPr id="15364" name="灯片编号占位符 3"/>
          <p:cNvSpPr txBox="1">
            <a:spLocks noGrp="1"/>
          </p:cNvSpPr>
          <p:nvPr>
            <p:ph type="sldNum" sz="quarter"/>
          </p:nvPr>
        </p:nvSpPr>
        <p:spPr>
          <a:xfrm>
            <a:off x="3884613" y="9448800"/>
            <a:ext cx="2971800" cy="496888"/>
          </a:xfrm>
          <a:prstGeom prst="rect">
            <a:avLst/>
          </a:prstGeom>
          <a:noFill/>
          <a:ln w="9525">
            <a:noFill/>
          </a:ln>
        </p:spPr>
        <p:txBody>
          <a:bodyPr anchor="b"/>
          <a:lstStyle/>
          <a:p>
            <a:pPr lvl="0" algn="r" eaLnBrk="1" hangingPunct="1"/>
            <a:fld id="{9A0DB2DC-4C9A-4742-B13C-FB6460FD3503}" type="slidenum">
              <a:rPr lang="zh-CN" altLang="en-US" sz="1200" dirty="0"/>
              <a:t>9</a:t>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正文-内容分级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5" name="内容占位符 2"/>
          <p:cNvSpPr>
            <a:spLocks noGrp="1"/>
          </p:cNvSpPr>
          <p:nvPr>
            <p:ph idx="1"/>
          </p:nvPr>
        </p:nvSpPr>
        <p:spPr>
          <a:xfrm>
            <a:off x="428625" y="765146"/>
            <a:ext cx="8358188" cy="5521355"/>
          </a:xfrm>
          <a:prstGeom prst="rect">
            <a:avLst/>
          </a:prstGeom>
        </p:spPr>
        <p:txBody>
          <a:bodyPr/>
          <a:lstStyle>
            <a:lvl1pPr>
              <a:defRPr sz="2800">
                <a:effectLst/>
              </a:defRPr>
            </a:lvl1pPr>
            <a:lvl2pPr>
              <a:defRPr>
                <a:effectLst/>
              </a:defRPr>
            </a:lvl2pPr>
            <a:lvl3pPr>
              <a:defRPr>
                <a:effectLst/>
              </a:defRPr>
            </a:lvl3pPr>
            <a:lvl4pPr>
              <a:defRPr>
                <a:effectLst/>
              </a:defRPr>
            </a:lvl4pPr>
            <a:lvl5pPr>
              <a:defRPr>
                <a:effectLst/>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灯片编号占位符 2"/>
          <p:cNvSpPr>
            <a:spLocks noGrp="1"/>
          </p:cNvSpPr>
          <p:nvPr>
            <p:ph type="sldNum" sz="quarter" idx="10"/>
          </p:nvPr>
        </p:nvSpPr>
        <p:spPr>
          <a:xfrm>
            <a:off x="34925" y="6553200"/>
            <a:ext cx="1407795" cy="220980"/>
          </a:xfrm>
        </p:spPr>
        <p:txBody>
          <a:bodyPr/>
          <a:lstStyle>
            <a:lvl1pPr>
              <a:defRPr sz="2000" b="1">
                <a:solidFill>
                  <a:srgbClr val="C00000"/>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C818990-662D-455B-8A1D-D2D0B55B85D4}" type="slidenum">
              <a:rPr kumimoji="1" lang="zh-CN" altLang="en-US" i="0" u="none" strike="noStrike" kern="1200" cap="none" spc="0" normalizeH="0" baseline="0" noProof="0">
                <a:ln>
                  <a:noFill/>
                </a:ln>
                <a:effectLst/>
                <a:uLnTx/>
                <a:uFillTx/>
                <a:latin typeface="Times New Roman" panose="02020603050405020304" pitchFamily="18" charset="0"/>
                <a:ea typeface="宋体" panose="02010600030101010101" pitchFamily="2" charset="-122"/>
                <a:cs typeface="+mn-cs"/>
              </a:rPr>
              <a:t>‹#›</a:t>
            </a:fld>
            <a:r>
              <a:rPr kumimoji="1" lang="en-US" altLang="zh-CN"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rPr>
              <a:t>/</a:t>
            </a:r>
            <a:r>
              <a:rPr kumimoji="1" lang="en-US" altLang="zh-CN"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rPr>
              <a:t>20</a:t>
            </a:r>
            <a:endParaRPr kumimoji="1" lang="zh-CN" altLang="en-US" b="0"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正文-空白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4" name="灯片编号占位符 3"/>
          <p:cNvSpPr>
            <a:spLocks noGrp="1"/>
          </p:cNvSpPr>
          <p:nvPr>
            <p:ph type="sldNum" sz="quarter" idx="10"/>
          </p:nvPr>
        </p:nvSpPr>
        <p:spPr>
          <a:xfrm>
            <a:off x="34925" y="6553200"/>
            <a:ext cx="1407795" cy="220980"/>
          </a:xfrm>
        </p:spPr>
        <p:txBody>
          <a:bodyPr/>
          <a:lstStyle>
            <a:lvl1pPr>
              <a:defRPr sz="2000" b="1">
                <a:solidFill>
                  <a:srgbClr val="C00000"/>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C818990-662D-455B-8A1D-D2D0B55B85D4}" type="slidenum">
              <a:rPr kumimoji="1" lang="zh-CN" altLang="en-US" i="0" u="none" strike="noStrike" kern="1200" cap="none" spc="0" normalizeH="0" baseline="0" noProof="0">
                <a:ln>
                  <a:noFill/>
                </a:ln>
                <a:effectLst/>
                <a:uLnTx/>
                <a:uFillTx/>
                <a:latin typeface="Times New Roman" panose="02020603050405020304" pitchFamily="18" charset="0"/>
                <a:ea typeface="宋体" panose="02010600030101010101" pitchFamily="2" charset="-122"/>
                <a:cs typeface="+mn-cs"/>
              </a:rPr>
              <a:t>‹#›</a:t>
            </a:fld>
            <a:r>
              <a:rPr kumimoji="1" lang="en-US" altLang="zh-CN"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rPr>
              <a:t>/</a:t>
            </a:r>
            <a:r>
              <a:rPr kumimoji="1" lang="en-US" altLang="zh-CN"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rPr>
              <a:t>20</a:t>
            </a:r>
            <a:endParaRPr kumimoji="1" lang="zh-CN" altLang="en-US" b="0"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正文-双栏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4" name="内容占位符 3"/>
          <p:cNvSpPr>
            <a:spLocks noGrp="1"/>
          </p:cNvSpPr>
          <p:nvPr>
            <p:ph sz="half" idx="2"/>
          </p:nvPr>
        </p:nvSpPr>
        <p:spPr>
          <a:xfrm>
            <a:off x="609600" y="1565176"/>
            <a:ext cx="4040188" cy="4744144"/>
          </a:xfrm>
          <a:prstGeom prst="rect">
            <a:avLst/>
          </a:prstGeom>
        </p:spPr>
        <p:style>
          <a:lnRef idx="1">
            <a:schemeClr val="accent3"/>
          </a:lnRef>
          <a:fillRef idx="2">
            <a:schemeClr val="accent3"/>
          </a:fillRef>
          <a:effectRef idx="1">
            <a:schemeClr val="accent3"/>
          </a:effectRef>
          <a:fontRef idx="none"/>
        </p:style>
        <p:txBody>
          <a:bodyPr/>
          <a:lstStyle>
            <a:lvl1pPr>
              <a:defRPr sz="2400">
                <a:effectLst/>
              </a:defRPr>
            </a:lvl1pPr>
            <a:lvl2pPr>
              <a:defRPr sz="2000">
                <a:effectLst/>
              </a:defRPr>
            </a:lvl2pPr>
            <a:lvl3pPr>
              <a:defRPr sz="1800">
                <a:effectLst/>
              </a:defRPr>
            </a:lvl3pPr>
            <a:lvl4pPr>
              <a:defRPr sz="1600">
                <a:effectLst/>
              </a:defRPr>
            </a:lvl4pPr>
            <a:lvl5pPr>
              <a:defRPr sz="1600">
                <a:effectLst/>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4797425" y="976734"/>
            <a:ext cx="4041775" cy="474067"/>
          </a:xfrm>
          <a:prstGeom prst="rect">
            <a:avLst/>
          </a:prstGeom>
        </p:spPr>
        <p:style>
          <a:lnRef idx="3">
            <a:schemeClr val="lt1"/>
          </a:lnRef>
          <a:fillRef idx="1">
            <a:schemeClr val="accent3"/>
          </a:fillRef>
          <a:effectRef idx="1">
            <a:schemeClr val="accent3"/>
          </a:effectRef>
          <a:fontRef idx="none"/>
        </p:style>
        <p:txBody>
          <a:bodyPr anchor="b"/>
          <a:lstStyle>
            <a:lvl1pPr marL="0" indent="0">
              <a:buNone/>
              <a:defRPr sz="2400" b="1">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4797425" y="1565176"/>
            <a:ext cx="4041775" cy="4744144"/>
          </a:xfrm>
          <a:prstGeom prst="rect">
            <a:avLst/>
          </a:prstGeom>
        </p:spPr>
        <p:style>
          <a:lnRef idx="3">
            <a:schemeClr val="lt1"/>
          </a:lnRef>
          <a:fillRef idx="1">
            <a:schemeClr val="accent3"/>
          </a:fillRef>
          <a:effectRef idx="1">
            <a:schemeClr val="accent3"/>
          </a:effectRef>
          <a:fontRef idx="none"/>
        </p:style>
        <p:txBody>
          <a:bodyPr/>
          <a:lstStyle>
            <a:lvl1pPr>
              <a:defRPr sz="2400">
                <a:effectLst/>
              </a:defRPr>
            </a:lvl1pPr>
            <a:lvl2pPr>
              <a:defRPr sz="2000">
                <a:effectLst/>
              </a:defRPr>
            </a:lvl2pPr>
            <a:lvl3pPr>
              <a:defRPr sz="1800">
                <a:effectLst/>
              </a:defRPr>
            </a:lvl3pPr>
            <a:lvl4pPr>
              <a:defRPr sz="1600">
                <a:effectLst/>
              </a:defRPr>
            </a:lvl4pPr>
            <a:lvl5pPr>
              <a:defRPr sz="1600">
                <a:effectLst/>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7" name="文本占位符 2"/>
          <p:cNvSpPr>
            <a:spLocks noGrp="1"/>
          </p:cNvSpPr>
          <p:nvPr>
            <p:ph type="body" idx="11"/>
          </p:nvPr>
        </p:nvSpPr>
        <p:spPr>
          <a:xfrm>
            <a:off x="609600" y="970765"/>
            <a:ext cx="4040188" cy="496508"/>
          </a:xfrm>
          <a:prstGeom prst="rect">
            <a:avLst/>
          </a:prstGeom>
        </p:spPr>
        <p:style>
          <a:lnRef idx="3">
            <a:schemeClr val="lt1"/>
          </a:lnRef>
          <a:fillRef idx="1">
            <a:schemeClr val="accent3"/>
          </a:fillRef>
          <a:effectRef idx="1">
            <a:schemeClr val="accent3"/>
          </a:effectRef>
          <a:fontRef idx="none"/>
        </p:style>
        <p:txBody>
          <a:bodyPr anchor="b"/>
          <a:lstStyle>
            <a:lvl1pPr marL="0" indent="0">
              <a:buNone/>
              <a:defRPr sz="2400" b="1">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9" name="灯片编号占位符 8"/>
          <p:cNvSpPr>
            <a:spLocks noGrp="1"/>
          </p:cNvSpPr>
          <p:nvPr>
            <p:ph type="sldNum" sz="quarter" idx="10"/>
          </p:nvPr>
        </p:nvSpPr>
        <p:spPr>
          <a:xfrm>
            <a:off x="34925" y="6553200"/>
            <a:ext cx="1407795" cy="220980"/>
          </a:xfrm>
        </p:spPr>
        <p:txBody>
          <a:bodyPr/>
          <a:lstStyle>
            <a:lvl1pPr>
              <a:defRPr sz="2000" b="1">
                <a:solidFill>
                  <a:srgbClr val="C00000"/>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C818990-662D-455B-8A1D-D2D0B55B85D4}" type="slidenum">
              <a:rPr kumimoji="1" lang="zh-CN" altLang="en-US" i="0" u="none" strike="noStrike" kern="1200" cap="none" spc="0" normalizeH="0" baseline="0" noProof="0">
                <a:ln>
                  <a:noFill/>
                </a:ln>
                <a:effectLst/>
                <a:uLnTx/>
                <a:uFillTx/>
                <a:latin typeface="Times New Roman" panose="02020603050405020304" pitchFamily="18" charset="0"/>
                <a:ea typeface="宋体" panose="02010600030101010101" pitchFamily="2" charset="-122"/>
                <a:cs typeface="+mn-cs"/>
              </a:rPr>
              <a:t>‹#›</a:t>
            </a:fld>
            <a:r>
              <a:rPr kumimoji="1" lang="en-US" altLang="zh-CN"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rPr>
              <a:t>/</a:t>
            </a:r>
            <a:r>
              <a:rPr kumimoji="1" lang="en-US" altLang="zh-CN"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rPr>
              <a:t>20</a:t>
            </a:r>
            <a:endParaRPr kumimoji="1" lang="zh-CN" altLang="en-US" b="0"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分节页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4" name="文本占位符 2"/>
          <p:cNvSpPr>
            <a:spLocks noGrp="1"/>
          </p:cNvSpPr>
          <p:nvPr>
            <p:ph type="body" idx="1"/>
          </p:nvPr>
        </p:nvSpPr>
        <p:spPr>
          <a:xfrm>
            <a:off x="722313" y="2906713"/>
            <a:ext cx="7772400" cy="1500187"/>
          </a:xfrm>
          <a:prstGeom prst="rect">
            <a:avLst/>
          </a:prstGeom>
        </p:spPr>
        <p:txBody>
          <a:bodyPr anchor="b"/>
          <a:lstStyle>
            <a:lvl1pPr marL="0" indent="0">
              <a:buNone/>
              <a:defRPr sz="2800">
                <a:effectLs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dirty="0"/>
              <a:t>单击此处编辑母版文本样式</a:t>
            </a:r>
          </a:p>
        </p:txBody>
      </p:sp>
      <p:sp>
        <p:nvSpPr>
          <p:cNvPr id="6" name="灯片编号占位符 5"/>
          <p:cNvSpPr>
            <a:spLocks noGrp="1"/>
          </p:cNvSpPr>
          <p:nvPr>
            <p:ph type="sldNum" sz="quarter" idx="10"/>
          </p:nvPr>
        </p:nvSpPr>
        <p:spPr>
          <a:xfrm>
            <a:off x="34925" y="6553200"/>
            <a:ext cx="1407795" cy="220980"/>
          </a:xfrm>
        </p:spPr>
        <p:txBody>
          <a:bodyPr/>
          <a:lstStyle>
            <a:lvl1pPr>
              <a:defRPr sz="2000" b="1">
                <a:solidFill>
                  <a:srgbClr val="C00000"/>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C818990-662D-455B-8A1D-D2D0B55B85D4}" type="slidenum">
              <a:rPr kumimoji="1" lang="zh-CN" altLang="en-US" i="0" u="none" strike="noStrike" kern="1200" cap="none" spc="0" normalizeH="0" baseline="0" noProof="0">
                <a:ln>
                  <a:noFill/>
                </a:ln>
                <a:effectLst/>
                <a:uLnTx/>
                <a:uFillTx/>
                <a:latin typeface="Times New Roman" panose="02020603050405020304" pitchFamily="18" charset="0"/>
                <a:ea typeface="宋体" panose="02010600030101010101" pitchFamily="2" charset="-122"/>
                <a:cs typeface="+mn-cs"/>
              </a:rPr>
              <a:t>‹#›</a:t>
            </a:fld>
            <a:r>
              <a:rPr kumimoji="1" lang="en-US" altLang="zh-CN"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rPr>
              <a:t>/</a:t>
            </a:r>
            <a:r>
              <a:rPr kumimoji="1" lang="en-US" altLang="zh-CN"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rPr>
              <a:t>20</a:t>
            </a:r>
            <a:endParaRPr kumimoji="1" lang="zh-CN" altLang="en-US" b="0"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netlab.pkusz.edu.cn/" TargetMode="External"/><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18"/>
          <p:cNvSpPr/>
          <p:nvPr userDrawn="1"/>
        </p:nvSpPr>
        <p:spPr>
          <a:xfrm>
            <a:off x="428625" y="692150"/>
            <a:ext cx="7199313" cy="0"/>
          </a:xfrm>
          <a:prstGeom prst="line">
            <a:avLst/>
          </a:prstGeom>
          <a:ln w="76200" cap="flat" cmpd="sng">
            <a:solidFill>
              <a:srgbClr val="CC0000"/>
            </a:solidFill>
            <a:prstDash val="solid"/>
            <a:headEnd type="none" w="med" len="med"/>
            <a:tailEnd type="none" w="med" len="med"/>
          </a:ln>
          <a:effectLst>
            <a:outerShdw dist="35921" dir="2699999" algn="ctr" rotWithShape="0">
              <a:schemeClr val="bg2"/>
            </a:outerShdw>
          </a:effectLst>
        </p:spPr>
      </p:sp>
      <p:pic>
        <p:nvPicPr>
          <p:cNvPr id="1027" name="Picture 7" descr="D:\szpku\szlab\文档模板与图片\netlabsz-logo-透明1.png"/>
          <p:cNvPicPr>
            <a:picLocks noChangeAspect="1"/>
          </p:cNvPicPr>
          <p:nvPr userDrawn="1"/>
        </p:nvPicPr>
        <p:blipFill>
          <a:blip r:embed="rId6"/>
          <a:stretch>
            <a:fillRect/>
          </a:stretch>
        </p:blipFill>
        <p:spPr>
          <a:xfrm>
            <a:off x="6838950" y="6356350"/>
            <a:ext cx="647700" cy="434975"/>
          </a:xfrm>
          <a:prstGeom prst="rect">
            <a:avLst/>
          </a:prstGeom>
          <a:noFill/>
          <a:ln w="9525">
            <a:noFill/>
          </a:ln>
        </p:spPr>
      </p:pic>
      <p:pic>
        <p:nvPicPr>
          <p:cNvPr id="1028" name="图片 2"/>
          <p:cNvPicPr>
            <a:picLocks noChangeAspect="1"/>
          </p:cNvPicPr>
          <p:nvPr userDrawn="1"/>
        </p:nvPicPr>
        <p:blipFill>
          <a:blip r:embed="rId7"/>
          <a:stretch>
            <a:fillRect/>
          </a:stretch>
        </p:blipFill>
        <p:spPr>
          <a:xfrm>
            <a:off x="7627938" y="6375400"/>
            <a:ext cx="1335087" cy="420688"/>
          </a:xfrm>
          <a:prstGeom prst="rect">
            <a:avLst/>
          </a:prstGeom>
          <a:noFill/>
          <a:ln w="9525">
            <a:noFill/>
          </a:ln>
        </p:spPr>
      </p:pic>
      <p:sp>
        <p:nvSpPr>
          <p:cNvPr id="1029" name="Text Box 13"/>
          <p:cNvSpPr txBox="1">
            <a:spLocks noChangeArrowheads="1"/>
          </p:cNvSpPr>
          <p:nvPr userDrawn="1"/>
        </p:nvSpPr>
        <p:spPr bwMode="auto">
          <a:xfrm>
            <a:off x="1157288" y="6524625"/>
            <a:ext cx="55753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r" defTabSz="914400" rtl="0" eaLnBrk="1" fontAlgn="base" latinLnBrk="0" hangingPunct="1">
              <a:lnSpc>
                <a:spcPct val="100000"/>
              </a:lnSpc>
              <a:spcBef>
                <a:spcPct val="50000"/>
              </a:spcBef>
              <a:spcAft>
                <a:spcPct val="0"/>
              </a:spcAft>
              <a:buClrTx/>
              <a:buSzTx/>
              <a:buFontTx/>
              <a:buNone/>
              <a:defRPr/>
            </a:pPr>
            <a:r>
              <a:rPr kumimoji="0" lang="en-US" altLang="zh-CN" sz="1200" b="0" i="1" u="none" strike="noStrike" kern="1200" cap="none" spc="0" normalizeH="0" baseline="0" noProof="0">
                <a:ln>
                  <a:noFill/>
                </a:ln>
                <a:solidFill>
                  <a:srgbClr val="C00000"/>
                </a:solidFill>
                <a:effectLst/>
                <a:uLnTx/>
                <a:uFillTx/>
                <a:latin typeface="Arial" panose="020B0604020202020204" pitchFamily="34" charset="0"/>
                <a:ea typeface="华文行楷" panose="02010800040101010101" pitchFamily="2" charset="-122"/>
                <a:cs typeface="Arial" panose="020B0604020202020204" pitchFamily="34" charset="0"/>
              </a:rPr>
              <a:t>Center for Internet Research and Engineering (</a:t>
            </a:r>
            <a:r>
              <a:rPr kumimoji="0" lang="en-US" altLang="zh-CN" sz="1200" b="0" i="1" u="none" strike="noStrike" kern="1200" cap="none" spc="0" normalizeH="0" baseline="0" noProof="0">
                <a:ln>
                  <a:noFill/>
                </a:ln>
                <a:solidFill>
                  <a:srgbClr val="C00000"/>
                </a:solidFill>
                <a:effectLst/>
                <a:uLnTx/>
                <a:uFillTx/>
                <a:latin typeface="Arial" panose="020B0604020202020204" pitchFamily="34" charset="0"/>
                <a:ea typeface="华文行楷" panose="02010800040101010101" pitchFamily="2" charset="-122"/>
                <a:cs typeface="Arial" panose="020B0604020202020204" pitchFamily="34" charset="0"/>
                <a:hlinkClick r:id="rId8"/>
              </a:rPr>
              <a:t>http://netlab.pkusz.edu.cn</a:t>
            </a:r>
            <a:r>
              <a:rPr kumimoji="0" lang="en-US" altLang="zh-CN" sz="1200" b="0" i="1" u="none" strike="noStrike" kern="1200" cap="none" spc="0" normalizeH="0" baseline="0" noProof="0">
                <a:ln>
                  <a:noFill/>
                </a:ln>
                <a:solidFill>
                  <a:srgbClr val="C00000"/>
                </a:solidFill>
                <a:effectLst/>
                <a:uLnTx/>
                <a:uFillTx/>
                <a:latin typeface="Arial" panose="020B0604020202020204" pitchFamily="34" charset="0"/>
                <a:ea typeface="华文行楷" panose="02010800040101010101" pitchFamily="2" charset="-122"/>
                <a:cs typeface="Arial" panose="020B0604020202020204" pitchFamily="34" charset="0"/>
              </a:rPr>
              <a:t>)</a:t>
            </a:r>
            <a:endParaRPr kumimoji="0" lang="zh-CN" altLang="en-US" sz="1200" b="0" i="1" u="none" strike="noStrike" kern="1200" cap="none" spc="0" normalizeH="0" baseline="0" noProof="0">
              <a:ln>
                <a:noFill/>
              </a:ln>
              <a:solidFill>
                <a:srgbClr val="C00000"/>
              </a:solidFill>
              <a:effectLst/>
              <a:uLnTx/>
              <a:uFillTx/>
              <a:latin typeface="Arial" panose="020B0604020202020204" pitchFamily="34" charset="0"/>
              <a:ea typeface="华文行楷" panose="02010800040101010101" pitchFamily="2" charset="-122"/>
              <a:cs typeface="Arial" panose="020B0604020202020204" pitchFamily="34" charset="0"/>
            </a:endParaRPr>
          </a:p>
        </p:txBody>
      </p:sp>
      <p:sp>
        <p:nvSpPr>
          <p:cNvPr id="7" name="标题占位符 6"/>
          <p:cNvSpPr>
            <a:spLocks noGrp="1"/>
          </p:cNvSpPr>
          <p:nvPr>
            <p:ph type="title"/>
          </p:nvPr>
        </p:nvSpPr>
        <p:spPr>
          <a:xfrm>
            <a:off x="428625" y="0"/>
            <a:ext cx="6464300" cy="638175"/>
          </a:xfrm>
          <a:prstGeom prst="rect">
            <a:avLst/>
          </a:prstGeom>
        </p:spPr>
        <p:txBody>
          <a:bodyPr vert="horz" lIns="91440" tIns="45720" rIns="91440" bIns="45720" rtlCol="0" anchor="ctr">
            <a:noAutofit/>
          </a:bodyPr>
          <a:lstStyle/>
          <a:p>
            <a:r>
              <a:rPr lang="zh-CN" altLang="en-US" dirty="0"/>
              <a:t>单击此处编辑母版标题样式</a:t>
            </a:r>
          </a:p>
        </p:txBody>
      </p:sp>
      <p:sp>
        <p:nvSpPr>
          <p:cNvPr id="24" name="Rectangle 3"/>
          <p:cNvSpPr>
            <a:spLocks noGrp="1" noChangeArrowheads="1"/>
          </p:cNvSpPr>
          <p:nvPr>
            <p:ph type="body" idx="1"/>
          </p:nvPr>
        </p:nvSpPr>
        <p:spPr bwMode="auto">
          <a:xfrm>
            <a:off x="428625" y="836613"/>
            <a:ext cx="8358188" cy="5618163"/>
          </a:xfrm>
          <a:prstGeom prst="rect">
            <a:avLst/>
          </a:prstGeom>
          <a:noFill/>
          <a:ln w="9525">
            <a:noFill/>
            <a:miter lim="800000"/>
          </a:ln>
          <a:effectLst/>
        </p:spPr>
        <p:txBody>
          <a:bodyPr vert="horz" wrap="square" lIns="91440" tIns="45720" rIns="91440" bIns="45720" numCol="1" anchor="t" anchorCtr="0" compatLnSpc="1"/>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灯片编号占位符 2"/>
          <p:cNvSpPr>
            <a:spLocks noGrp="1"/>
          </p:cNvSpPr>
          <p:nvPr>
            <p:ph type="sldNum" sz="quarter" idx="10"/>
          </p:nvPr>
        </p:nvSpPr>
        <p:spPr>
          <a:xfrm>
            <a:off x="34925" y="6553200"/>
            <a:ext cx="1407795" cy="220980"/>
          </a:xfrm>
        </p:spPr>
        <p:txBody>
          <a:bodyPr/>
          <a:lstStyle>
            <a:lvl1pPr>
              <a:defRPr sz="2000" b="1">
                <a:solidFill>
                  <a:srgbClr val="C00000"/>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C818990-662D-455B-8A1D-D2D0B55B85D4}" type="slidenum">
              <a:rPr kumimoji="1" lang="zh-CN" altLang="en-US" i="0" u="none" strike="noStrike" kern="1200" cap="none" spc="0" normalizeH="0" baseline="0" noProof="0">
                <a:ln>
                  <a:noFill/>
                </a:ln>
                <a:effectLst/>
                <a:uLnTx/>
                <a:uFillTx/>
                <a:latin typeface="Times New Roman" panose="02020603050405020304" pitchFamily="18" charset="0"/>
                <a:ea typeface="宋体" panose="02010600030101010101" pitchFamily="2" charset="-122"/>
                <a:cs typeface="+mn-cs"/>
              </a:rPr>
              <a:t>‹#›</a:t>
            </a:fld>
            <a:r>
              <a:rPr kumimoji="1" lang="en-US" altLang="zh-CN"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rPr>
              <a:t>/</a:t>
            </a:r>
            <a:r>
              <a:rPr kumimoji="1" lang="en-US" altLang="zh-CN"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rPr>
              <a:t>20</a:t>
            </a:r>
            <a:endParaRPr kumimoji="1" lang="zh-CN" altLang="en-US" b="0" i="0" u="none" strike="noStrike" kern="1200" cap="none" spc="0" normalizeH="0" baseline="0" noProof="0">
              <a:ln>
                <a:noFill/>
              </a:ln>
              <a:solidFill>
                <a:srgbClr val="C00000"/>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lvl1pPr algn="l" rtl="0" eaLnBrk="0" fontAlgn="base" hangingPunct="0">
        <a:spcBef>
          <a:spcPct val="0"/>
        </a:spcBef>
        <a:spcAft>
          <a:spcPct val="0"/>
        </a:spcAft>
        <a:defRPr sz="3600" b="1">
          <a:solidFill>
            <a:srgbClr val="C00000"/>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b="1">
          <a:solidFill>
            <a:srgbClr val="C00000"/>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2pPr>
      <a:lvl3pPr algn="l" rtl="0" eaLnBrk="0" fontAlgn="base" hangingPunct="0">
        <a:spcBef>
          <a:spcPct val="0"/>
        </a:spcBef>
        <a:spcAft>
          <a:spcPct val="0"/>
        </a:spcAft>
        <a:defRPr sz="3600" b="1">
          <a:solidFill>
            <a:srgbClr val="C00000"/>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3pPr>
      <a:lvl4pPr algn="l" rtl="0" eaLnBrk="0" fontAlgn="base" hangingPunct="0">
        <a:spcBef>
          <a:spcPct val="0"/>
        </a:spcBef>
        <a:spcAft>
          <a:spcPct val="0"/>
        </a:spcAft>
        <a:defRPr sz="3600" b="1">
          <a:solidFill>
            <a:srgbClr val="C00000"/>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4pPr>
      <a:lvl5pPr algn="l" rtl="0" eaLnBrk="0" fontAlgn="base" hangingPunct="0">
        <a:spcBef>
          <a:spcPct val="0"/>
        </a:spcBef>
        <a:spcAft>
          <a:spcPct val="0"/>
        </a:spcAft>
        <a:defRPr sz="3600" b="1">
          <a:solidFill>
            <a:srgbClr val="C00000"/>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5pPr>
      <a:lvl6pPr marL="457200" algn="l" rtl="0" eaLnBrk="1" fontAlgn="base" hangingPunct="1">
        <a:spcBef>
          <a:spcPct val="0"/>
        </a:spcBef>
        <a:spcAft>
          <a:spcPct val="0"/>
        </a:spcAft>
        <a:defRPr sz="4400" b="1">
          <a:solidFill>
            <a:schemeClr val="tx1"/>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6pPr>
      <a:lvl7pPr marL="914400" algn="l" rtl="0" eaLnBrk="1" fontAlgn="base" hangingPunct="1">
        <a:spcBef>
          <a:spcPct val="0"/>
        </a:spcBef>
        <a:spcAft>
          <a:spcPct val="0"/>
        </a:spcAft>
        <a:defRPr sz="4400" b="1">
          <a:solidFill>
            <a:schemeClr val="tx1"/>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7pPr>
      <a:lvl8pPr marL="1371600" algn="l" rtl="0" eaLnBrk="1" fontAlgn="base" hangingPunct="1">
        <a:spcBef>
          <a:spcPct val="0"/>
        </a:spcBef>
        <a:spcAft>
          <a:spcPct val="0"/>
        </a:spcAft>
        <a:defRPr sz="4400" b="1">
          <a:solidFill>
            <a:schemeClr val="tx1"/>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8pPr>
      <a:lvl9pPr marL="1828800" algn="l" rtl="0" eaLnBrk="1" fontAlgn="base" hangingPunct="1">
        <a:spcBef>
          <a:spcPct val="0"/>
        </a:spcBef>
        <a:spcAft>
          <a:spcPct val="0"/>
        </a:spcAft>
        <a:defRPr sz="4400" b="1">
          <a:solidFill>
            <a:schemeClr val="tx1"/>
          </a:solidFill>
          <a:effectLst>
            <a:outerShdw blurRad="38100" dist="38100" dir="2700000" algn="tl">
              <a:srgbClr val="C0C0C0"/>
            </a:outerShdw>
          </a:effectLst>
          <a:latin typeface="Monotype Corsiva" panose="03010101010201010101" pitchFamily="66" charset="0"/>
          <a:ea typeface="华文新魏" panose="02010800040101010101" pitchFamily="2" charset="-122"/>
        </a:defRPr>
      </a:lvl9pPr>
    </p:titleStyle>
    <p:bodyStyle>
      <a:lvl1pPr marL="360680" indent="-360680" algn="l" rtl="0" eaLnBrk="0" fontAlgn="base" hangingPunct="0">
        <a:spcBef>
          <a:spcPct val="20000"/>
        </a:spcBef>
        <a:spcAft>
          <a:spcPct val="0"/>
        </a:spcAft>
        <a:buClr>
          <a:srgbClr val="CC0000"/>
        </a:buClr>
        <a:buSzPct val="80000"/>
        <a:buFont typeface="Wingdings" panose="05000000000000000000" pitchFamily="2" charset="2"/>
        <a:buChar char="o"/>
        <a:defRPr sz="3200">
          <a:solidFill>
            <a:schemeClr val="tx1"/>
          </a:solidFill>
          <a:effectLst>
            <a:outerShdw blurRad="38100" dist="38100" dir="2700000" algn="tl">
              <a:srgbClr val="C0C0C0"/>
            </a:outerShdw>
          </a:effectLst>
          <a:latin typeface="+mn-lt"/>
          <a:ea typeface="+mn-ea"/>
          <a:cs typeface="隶书" panose="02010509060101010101" pitchFamily="49" charset="-122"/>
        </a:defRPr>
      </a:lvl1pPr>
      <a:lvl2pPr marL="900430" indent="-360680" algn="l" rtl="0" eaLnBrk="0" fontAlgn="base" hangingPunct="0">
        <a:spcBef>
          <a:spcPct val="20000"/>
        </a:spcBef>
        <a:spcAft>
          <a:spcPct val="0"/>
        </a:spcAft>
        <a:buClr>
          <a:srgbClr val="CC0000"/>
        </a:buClr>
        <a:buFont typeface="Wingdings" panose="05000000000000000000" pitchFamily="2" charset="2"/>
        <a:buChar char="n"/>
        <a:defRPr sz="2400">
          <a:solidFill>
            <a:schemeClr val="tx1"/>
          </a:solidFill>
          <a:effectLst>
            <a:outerShdw blurRad="38100" dist="38100" dir="2700000" algn="tl">
              <a:srgbClr val="C0C0C0"/>
            </a:outerShdw>
          </a:effectLst>
          <a:latin typeface="Arial" panose="020B0604020202020204" pitchFamily="34" charset="0"/>
          <a:ea typeface="楷体_GB2312" pitchFamily="49" charset="-122"/>
          <a:cs typeface="楷体_GB2312"/>
        </a:defRPr>
      </a:lvl2pPr>
      <a:lvl3pPr marL="1487805" indent="-228600" algn="l" rtl="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楷体_GB2312"/>
        </a:defRPr>
      </a:lvl3pPr>
      <a:lvl4pPr marL="1895475" indent="-228600" algn="l" rtl="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楷体_GB2312"/>
        </a:defRPr>
      </a:lvl4pPr>
      <a:lvl5pPr marL="2303780" indent="-228600" algn="l" rtl="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楷体_GB2312"/>
        </a:defRPr>
      </a:lvl5pPr>
      <a:lvl6pPr marL="2760980" indent="-228600" algn="l" rtl="0" eaLnBrk="1" fontAlgn="base" hangingPunct="1">
        <a:spcBef>
          <a:spcPct val="20000"/>
        </a:spcBef>
        <a:spcAft>
          <a:spcPct val="0"/>
        </a:spcAft>
        <a:buChar char="»"/>
        <a:defRPr>
          <a:solidFill>
            <a:schemeClr val="tx1"/>
          </a:solidFill>
          <a:latin typeface="Arial" panose="020B0604020202020204" pitchFamily="34" charset="0"/>
          <a:ea typeface="宋体" panose="02010600030101010101" pitchFamily="2" charset="-122"/>
        </a:defRPr>
      </a:lvl6pPr>
      <a:lvl7pPr marL="3218180" indent="-228600" algn="l" rtl="0" eaLnBrk="1" fontAlgn="base" hangingPunct="1">
        <a:spcBef>
          <a:spcPct val="20000"/>
        </a:spcBef>
        <a:spcAft>
          <a:spcPct val="0"/>
        </a:spcAft>
        <a:buChar char="»"/>
        <a:defRPr>
          <a:solidFill>
            <a:schemeClr val="tx1"/>
          </a:solidFill>
          <a:latin typeface="Arial" panose="020B0604020202020204" pitchFamily="34" charset="0"/>
          <a:ea typeface="宋体" panose="02010600030101010101" pitchFamily="2" charset="-122"/>
        </a:defRPr>
      </a:lvl7pPr>
      <a:lvl8pPr marL="3675380" indent="-228600" algn="l" rtl="0" eaLnBrk="1" fontAlgn="base" hangingPunct="1">
        <a:spcBef>
          <a:spcPct val="20000"/>
        </a:spcBef>
        <a:spcAft>
          <a:spcPct val="0"/>
        </a:spcAft>
        <a:buChar char="»"/>
        <a:defRPr>
          <a:solidFill>
            <a:schemeClr val="tx1"/>
          </a:solidFill>
          <a:latin typeface="Arial" panose="020B0604020202020204" pitchFamily="34" charset="0"/>
          <a:ea typeface="宋体" panose="02010600030101010101" pitchFamily="2" charset="-122"/>
        </a:defRPr>
      </a:lvl8pPr>
      <a:lvl9pPr marL="4132580" indent="-228600" algn="l" rtl="0" eaLnBrk="1" fontAlgn="base" hangingPunct="1">
        <a:spcBef>
          <a:spcPct val="20000"/>
        </a:spcBef>
        <a:spcAft>
          <a:spcPct val="0"/>
        </a:spcAft>
        <a:buChar char="»"/>
        <a:defRPr>
          <a:solidFill>
            <a:schemeClr val="tx1"/>
          </a:solidFill>
          <a:latin typeface="Arial" panose="020B0604020202020204" pitchFamily="34" charset="0"/>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2.bin"/><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12.xml"/><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2.png"/><Relationship Id="rId5" Type="http://schemas.openxmlformats.org/officeDocument/2006/relationships/image" Target="../media/image10.wmf"/><Relationship Id="rId4" Type="http://schemas.openxmlformats.org/officeDocument/2006/relationships/oleObject" Target="../embeddings/oleObject3.bin"/><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3.png"/><Relationship Id="rId5" Type="http://schemas.openxmlformats.org/officeDocument/2006/relationships/image" Target="../media/image13.wmf"/><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19.png"/><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8625" y="0"/>
            <a:ext cx="6644005" cy="638175"/>
          </a:xfrm>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en-US" altLang="zh-CN" sz="3200" b="0" i="1">
                <a:solidFill>
                  <a:schemeClr val="tx1"/>
                </a:solidFill>
                <a:latin typeface="Times New Roman" panose="02020603050405020304" pitchFamily="18" charset="0"/>
                <a:cs typeface="Times New Roman" panose="02020603050405020304" pitchFamily="18" charset="0"/>
                <a:sym typeface="+mn-ea"/>
              </a:rPr>
              <a:t>NetAI 2018</a:t>
            </a:r>
            <a:r>
              <a:rPr lang="en-US" altLang="zh-CN" sz="3200" b="0">
                <a:solidFill>
                  <a:schemeClr val="tx1"/>
                </a:solidFill>
                <a:latin typeface="Times New Roman" panose="02020603050405020304" pitchFamily="18" charset="0"/>
                <a:cs typeface="Times New Roman" panose="02020603050405020304" pitchFamily="18" charset="0"/>
                <a:sym typeface="+mn-ea"/>
              </a:rPr>
              <a:t>, Budapest, Hungary</a:t>
            </a:r>
            <a:endParaRPr kumimoji="0" lang="en-US" altLang="zh-CN"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sym typeface="+mn-ea"/>
            </a:endParaRPr>
          </a:p>
        </p:txBody>
      </p:sp>
      <p:sp>
        <p:nvSpPr>
          <p:cNvPr id="4099" name="内容占位符 10"/>
          <p:cNvSpPr>
            <a:spLocks noGrp="1"/>
          </p:cNvSpPr>
          <p:nvPr>
            <p:ph idx="1"/>
          </p:nvPr>
        </p:nvSpPr>
        <p:spPr>
          <a:xfrm>
            <a:off x="428625" y="765175"/>
            <a:ext cx="8464550" cy="5521325"/>
          </a:xfrm>
        </p:spPr>
        <p:txBody>
          <a:bodyPr vert="horz" wrap="square" lIns="91440" tIns="45720" rIns="91440" bIns="45720" anchor="t"/>
          <a:lstStyle/>
          <a:p>
            <a:pPr marL="0" indent="0" algn="ctr" eaLnBrk="1" hangingPunct="1">
              <a:spcBef>
                <a:spcPct val="0"/>
              </a:spcBef>
              <a:buClr>
                <a:srgbClr val="CC0000"/>
              </a:buClr>
              <a:buSzPct val="80000"/>
              <a:buFont typeface="Wingdings" panose="05000000000000000000" pitchFamily="2" charset="2"/>
              <a:buNone/>
            </a:pPr>
            <a:endParaRPr lang="en-US" altLang="zh-CN" sz="4000" b="1" dirty="0">
              <a:solidFill>
                <a:srgbClr val="9F3131"/>
              </a:solidFill>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endParaRPr lang="en-US" altLang="zh-CN" sz="4000" b="1" dirty="0">
              <a:solidFill>
                <a:srgbClr val="9F3131"/>
              </a:solidFill>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r>
              <a:rPr lang="en-US" altLang="zh-CN" b="1" dirty="0">
                <a:solidFill>
                  <a:srgbClr val="9F3131"/>
                </a:solidFill>
                <a:latin typeface="Times New Roman" panose="02020603050405020304" pitchFamily="18" charset="0"/>
                <a:ea typeface="MS PGothic" panose="020B0600070205080204" pitchFamily="34" charset="-128"/>
                <a:cs typeface="隶书" panose="02010509060101010101" pitchFamily="49" charset="-122"/>
              </a:rPr>
              <a:t>IFS-RL: An Intelligent Forwarding Strategy Based on Reinforcement Learning in Named-Data Networking</a:t>
            </a: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r>
              <a:rPr lang="en-US" altLang="zh-CN"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Yi Zhang</a:t>
            </a:r>
            <a:r>
              <a:rPr lang="en-US" altLang="zh-CN" baseline="30000"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1</a:t>
            </a:r>
            <a:r>
              <a:rPr lang="en-US" altLang="zh-CN"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 </a:t>
            </a:r>
            <a:r>
              <a:rPr lang="en-US" altLang="zh-CN" b="1"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Bo Bai</a:t>
            </a:r>
            <a:r>
              <a:rPr lang="en-US" altLang="zh-CN" baseline="30000"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2</a:t>
            </a:r>
            <a:r>
              <a:rPr lang="en-US" altLang="zh-CN"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 Kuai Xu</a:t>
            </a:r>
            <a:r>
              <a:rPr lang="en-US" altLang="zh-CN" baseline="30000"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3</a:t>
            </a:r>
            <a:r>
              <a:rPr lang="en-US" altLang="zh-CN"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 Kai Lei</a:t>
            </a:r>
            <a:r>
              <a:rPr lang="en-US" altLang="zh-CN" baseline="30000" dirty="0">
                <a:effectLst>
                  <a:outerShdw blurRad="38100" dist="38100" dir="2700000" algn="tl">
                    <a:srgbClr val="000000">
                      <a:alpha val="43137"/>
                    </a:srgbClr>
                  </a:outerShdw>
                </a:effectLst>
                <a:latin typeface="Times New Roman" panose="02020603050405020304" pitchFamily="18" charset="0"/>
                <a:ea typeface="MS PGothic" panose="020B0600070205080204" pitchFamily="34" charset="-128"/>
                <a:cs typeface="隶书" panose="02010509060101010101" pitchFamily="49" charset="-122"/>
              </a:rPr>
              <a:t>1,*</a:t>
            </a:r>
          </a:p>
          <a:p>
            <a:pPr marL="0" indent="0" algn="ctr" eaLnBrk="1" hangingPunct="1">
              <a:spcBef>
                <a:spcPct val="0"/>
              </a:spcBef>
              <a:buNone/>
            </a:pPr>
            <a:r>
              <a:rPr lang="en-US" altLang="zh-CN" sz="2200" baseline="30000" dirty="0">
                <a:latin typeface="Times New Roman" panose="02020603050405020304" pitchFamily="18" charset="0"/>
                <a:ea typeface="MS PGothic" panose="020B0600070205080204" pitchFamily="34" charset="-128"/>
              </a:rPr>
              <a:t>1</a:t>
            </a:r>
            <a:r>
              <a:rPr lang="en-US" altLang="zh-CN" sz="2200" dirty="0">
                <a:latin typeface="Times New Roman" panose="02020603050405020304" pitchFamily="18" charset="0"/>
                <a:ea typeface="MS PGothic" panose="020B0600070205080204" pitchFamily="34" charset="-128"/>
              </a:rPr>
              <a:t>ICNLAB, SECE, Peking University</a:t>
            </a:r>
          </a:p>
          <a:p>
            <a:pPr marL="0" indent="0" algn="ctr" eaLnBrk="1" hangingPunct="1">
              <a:spcBef>
                <a:spcPct val="0"/>
              </a:spcBef>
              <a:buNone/>
            </a:pPr>
            <a:r>
              <a:rPr lang="en-US" altLang="zh-CN" sz="2200" baseline="30000" dirty="0">
                <a:latin typeface="Times New Roman" panose="02020603050405020304" pitchFamily="18" charset="0"/>
                <a:ea typeface="MS PGothic" panose="020B0600070205080204" pitchFamily="34" charset="-128"/>
              </a:rPr>
              <a:t>2</a:t>
            </a:r>
            <a:r>
              <a:rPr lang="en-US" altLang="zh-CN" sz="2200" dirty="0">
                <a:latin typeface="Times New Roman" panose="02020603050405020304" pitchFamily="18" charset="0"/>
                <a:ea typeface="MS PGothic" panose="020B0600070205080204" pitchFamily="34" charset="-128"/>
              </a:rPr>
              <a:t>Future Network Theory Lab, 2012 Labs, Huawei</a:t>
            </a:r>
            <a:endParaRPr lang="en-US" altLang="zh-CN" sz="22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None/>
            </a:pPr>
            <a:r>
              <a:rPr lang="en-US" altLang="zh-CN" sz="2200" baseline="30000" dirty="0">
                <a:latin typeface="Times New Roman" panose="02020603050405020304" pitchFamily="18" charset="0"/>
                <a:ea typeface="MS PGothic" panose="020B0600070205080204" pitchFamily="34" charset="-128"/>
              </a:rPr>
              <a:t>3</a:t>
            </a:r>
            <a:r>
              <a:rPr lang="en-US" altLang="zh-CN" sz="2200" dirty="0">
                <a:latin typeface="Times New Roman" panose="02020603050405020304" pitchFamily="18" charset="0"/>
                <a:ea typeface="MS PGothic" panose="020B0600070205080204" pitchFamily="34" charset="-128"/>
              </a:rPr>
              <a:t>Arizona </a:t>
            </a:r>
            <a:r>
              <a:rPr lang="en-US" altLang="zh-CN" sz="2200" dirty="0">
                <a:latin typeface="Times New Roman" panose="02020603050405020304" pitchFamily="18" charset="0"/>
                <a:ea typeface="MS PGothic" panose="020B0600070205080204" pitchFamily="34" charset="-128"/>
                <a:cs typeface="隶书" panose="02010509060101010101" pitchFamily="49" charset="-122"/>
              </a:rPr>
              <a:t>State University</a:t>
            </a: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p:txBody>
      </p:sp>
      <p:pic>
        <p:nvPicPr>
          <p:cNvPr id="8" name="图片 7">
            <a:extLst>
              <a:ext uri="{FF2B5EF4-FFF2-40B4-BE49-F238E27FC236}">
                <a16:creationId xmlns:a16="http://schemas.microsoft.com/office/drawing/2014/main" id="{F417833E-BE2A-4C54-81E3-498B2B8646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Basic Training Algorithm (Cont)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pic>
        <p:nvPicPr>
          <p:cNvPr id="14340" name="内容占位符 5"/>
          <p:cNvPicPr>
            <a:picLocks noGrp="1" noChangeAspect="1"/>
          </p:cNvPicPr>
          <p:nvPr>
            <p:ph idx="1"/>
          </p:nvPr>
        </p:nvPicPr>
        <p:blipFill>
          <a:blip r:embed="rId3"/>
          <a:stretch>
            <a:fillRect/>
          </a:stretch>
        </p:blipFill>
        <p:spPr>
          <a:xfrm>
            <a:off x="1309143" y="3645024"/>
            <a:ext cx="6525714" cy="2742857"/>
          </a:xfrm>
        </p:spPr>
      </p:pic>
      <p:sp>
        <p:nvSpPr>
          <p:cNvPr id="4" name="灯片编号占位符 3"/>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10</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sp>
        <p:nvSpPr>
          <p:cNvPr id="5" name="文本框 4"/>
          <p:cNvSpPr txBox="1"/>
          <p:nvPr/>
        </p:nvSpPr>
        <p:spPr>
          <a:xfrm>
            <a:off x="251520" y="887472"/>
            <a:ext cx="8463855" cy="2739211"/>
          </a:xfrm>
          <a:prstGeom prst="rect">
            <a:avLst/>
          </a:prstGeom>
          <a:noFill/>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800" dirty="0">
                <a:ea typeface="+mn-ea"/>
                <a:cs typeface="Times New Roman" panose="02020603050405020304" pitchFamily="18" charset="0"/>
              </a:rPr>
              <a:t>The </a:t>
            </a:r>
            <a:r>
              <a:rPr kumimoji="1" lang="en-US" altLang="zh-CN" sz="2800" b="1" dirty="0">
                <a:effectLst>
                  <a:outerShdw blurRad="38100" dist="38100" dir="2700000" algn="tl">
                    <a:srgbClr val="000000">
                      <a:alpha val="43137"/>
                    </a:srgbClr>
                  </a:outerShdw>
                </a:effectLst>
                <a:ea typeface="+mn-ea"/>
                <a:cs typeface="Times New Roman" panose="02020603050405020304" pitchFamily="18" charset="0"/>
              </a:rPr>
              <a:t>IFS-RL</a:t>
            </a:r>
            <a:r>
              <a:rPr kumimoji="1" lang="en-US" altLang="zh-CN" sz="2800" dirty="0">
                <a:ea typeface="+mn-ea"/>
                <a:cs typeface="Times New Roman" panose="02020603050405020304" pitchFamily="18" charset="0"/>
              </a:rPr>
              <a:t> Model (</a:t>
            </a:r>
            <a:r>
              <a:rPr kumimoji="1" lang="en-US" altLang="zh-CN" sz="2800" dirty="0" err="1">
                <a:ea typeface="+mn-ea"/>
                <a:cs typeface="Times New Roman" panose="02020603050405020304" pitchFamily="18" charset="0"/>
              </a:rPr>
              <a:t>Cont</a:t>
            </a:r>
            <a:r>
              <a:rPr kumimoji="1" lang="en-US" altLang="zh-CN" sz="2800" dirty="0">
                <a:ea typeface="+mn-ea"/>
                <a:cs typeface="Times New Roman" panose="02020603050405020304" pitchFamily="18" charset="0"/>
              </a:rPr>
              <a:t>)</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cs typeface="Times New Roman" panose="02020603050405020304" pitchFamily="18" charset="0"/>
              </a:rPr>
              <a:t>State</a:t>
            </a:r>
            <a:r>
              <a:rPr kumimoji="1" lang="en-US" altLang="zh-CN" dirty="0">
                <a:cs typeface="Times New Roman" panose="02020603050405020304" pitchFamily="18" charset="0"/>
              </a:rPr>
              <a:t>: </a:t>
            </a:r>
            <a:r>
              <a:rPr kumimoji="1" lang="en-US" altLang="zh-CN" i="1" dirty="0" err="1">
                <a:cs typeface="Times New Roman" panose="02020603050405020304" pitchFamily="18" charset="0"/>
              </a:rPr>
              <a:t>s</a:t>
            </a:r>
            <a:r>
              <a:rPr kumimoji="1" lang="en-US" altLang="zh-CN" i="1" baseline="-25000" dirty="0" err="1">
                <a:cs typeface="Times New Roman" panose="02020603050405020304" pitchFamily="18" charset="0"/>
              </a:rPr>
              <a:t>t</a:t>
            </a:r>
            <a:r>
              <a:rPr kumimoji="1" lang="en-US" altLang="zh-CN" dirty="0">
                <a:cs typeface="Times New Roman" panose="02020603050405020304" pitchFamily="18" charset="0"/>
              </a:rPr>
              <a:t> = (</a:t>
            </a:r>
            <a:r>
              <a:rPr kumimoji="1" lang="en-US" altLang="zh-CN" b="1" dirty="0">
                <a:cs typeface="Times New Roman" panose="02020603050405020304" pitchFamily="18" charset="0"/>
              </a:rPr>
              <a:t>D</a:t>
            </a:r>
            <a:r>
              <a:rPr kumimoji="1" lang="en-US" altLang="zh-CN" i="1" baseline="-25000" dirty="0">
                <a:cs typeface="Times New Roman" panose="02020603050405020304" pitchFamily="18" charset="0"/>
              </a:rPr>
              <a:t>t</a:t>
            </a:r>
            <a:r>
              <a:rPr kumimoji="1" lang="en-US" altLang="zh-CN" dirty="0">
                <a:cs typeface="Times New Roman" panose="02020603050405020304" pitchFamily="18" charset="0"/>
              </a:rPr>
              <a:t>, </a:t>
            </a:r>
            <a:r>
              <a:rPr kumimoji="1" lang="en-US" altLang="zh-CN" b="1" dirty="0" err="1">
                <a:cs typeface="Times New Roman" panose="02020603050405020304" pitchFamily="18" charset="0"/>
              </a:rPr>
              <a:t>N</a:t>
            </a:r>
            <a:r>
              <a:rPr kumimoji="1" lang="en-US" altLang="zh-CN" i="1" baseline="-25000" dirty="0" err="1">
                <a:cs typeface="Times New Roman" panose="02020603050405020304" pitchFamily="18" charset="0"/>
              </a:rPr>
              <a:t>t</a:t>
            </a:r>
            <a:r>
              <a:rPr kumimoji="1" lang="en-US" altLang="zh-CN" dirty="0">
                <a:cs typeface="Times New Roman" panose="02020603050405020304" pitchFamily="18" charset="0"/>
              </a:rPr>
              <a:t>) (</a:t>
            </a:r>
            <a:r>
              <a:rPr kumimoji="1" lang="en-US" altLang="zh-CN" b="1" dirty="0">
                <a:effectLst>
                  <a:outerShdw blurRad="38100" dist="38100" dir="2700000" algn="tl">
                    <a:srgbClr val="000000">
                      <a:alpha val="43137"/>
                    </a:srgbClr>
                  </a:outerShdw>
                </a:effectLst>
                <a:cs typeface="Times New Roman" panose="02020603050405020304" pitchFamily="18" charset="0"/>
              </a:rPr>
              <a:t>Average Delay</a:t>
            </a:r>
            <a:r>
              <a:rPr kumimoji="1" lang="en-US" altLang="zh-CN" dirty="0">
                <a:cs typeface="Times New Roman" panose="02020603050405020304" pitchFamily="18" charset="0"/>
              </a:rPr>
              <a:t>, </a:t>
            </a:r>
            <a:r>
              <a:rPr kumimoji="1" lang="en-US" altLang="zh-CN" b="1" dirty="0">
                <a:effectLst>
                  <a:outerShdw blurRad="38100" dist="38100" dir="2700000" algn="tl">
                    <a:srgbClr val="000000">
                      <a:alpha val="43137"/>
                    </a:srgbClr>
                  </a:outerShdw>
                </a:effectLst>
                <a:cs typeface="Times New Roman" panose="02020603050405020304" pitchFamily="18" charset="0"/>
              </a:rPr>
              <a:t># of Interest Pkt</a:t>
            </a:r>
            <a:r>
              <a:rPr kumimoji="1" lang="en-US" altLang="zh-CN" dirty="0">
                <a:cs typeface="Times New Roman" panose="02020603050405020304" pitchFamily="18" charset="0"/>
              </a:rPr>
              <a:t>.)</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cs typeface="Times New Roman" panose="02020603050405020304" pitchFamily="18" charset="0"/>
              </a:rPr>
              <a:t>D</a:t>
            </a:r>
            <a:r>
              <a:rPr kumimoji="1" lang="en-US" altLang="zh-CN" i="1" baseline="-25000" dirty="0">
                <a:cs typeface="Times New Roman" panose="02020603050405020304" pitchFamily="18" charset="0"/>
              </a:rPr>
              <a:t>t</a:t>
            </a:r>
            <a:r>
              <a:rPr kumimoji="1" lang="en-US" altLang="zh-CN" dirty="0">
                <a:cs typeface="Times New Roman" panose="02020603050405020304" pitchFamily="18" charset="0"/>
              </a:rPr>
              <a:t> = (</a:t>
            </a:r>
            <a:r>
              <a:rPr kumimoji="1" lang="en-US" altLang="zh-CN" i="1" dirty="0">
                <a:cs typeface="Times New Roman" panose="02020603050405020304" pitchFamily="18" charset="0"/>
              </a:rPr>
              <a:t>d</a:t>
            </a:r>
            <a:r>
              <a:rPr kumimoji="1" lang="en-US" altLang="zh-CN" baseline="-25000" dirty="0">
                <a:cs typeface="Times New Roman" panose="02020603050405020304" pitchFamily="18" charset="0"/>
              </a:rPr>
              <a:t>1</a:t>
            </a:r>
            <a:r>
              <a:rPr kumimoji="1" lang="en-US" altLang="zh-CN" dirty="0">
                <a:cs typeface="Times New Roman" panose="02020603050405020304" pitchFamily="18" charset="0"/>
              </a:rPr>
              <a:t>,</a:t>
            </a:r>
            <a:r>
              <a:rPr kumimoji="1" lang="zh-CN" altLang="en-US" dirty="0">
                <a:cs typeface="Times New Roman" panose="02020603050405020304" pitchFamily="18" charset="0"/>
              </a:rPr>
              <a:t> </a:t>
            </a:r>
            <a:r>
              <a:rPr kumimoji="1" lang="en-US" altLang="zh-CN" i="1" dirty="0">
                <a:cs typeface="Times New Roman" panose="02020603050405020304" pitchFamily="18" charset="0"/>
              </a:rPr>
              <a:t>d</a:t>
            </a:r>
            <a:r>
              <a:rPr kumimoji="1" lang="en-US" altLang="zh-CN" baseline="-25000" dirty="0">
                <a:cs typeface="Times New Roman" panose="02020603050405020304" pitchFamily="18" charset="0"/>
              </a:rPr>
              <a:t>2</a:t>
            </a:r>
            <a:r>
              <a:rPr kumimoji="1" lang="en-US" altLang="zh-CN" dirty="0">
                <a:cs typeface="Times New Roman" panose="02020603050405020304" pitchFamily="18" charset="0"/>
              </a:rPr>
              <a:t>, …, </a:t>
            </a:r>
            <a:r>
              <a:rPr kumimoji="1" lang="en-US" altLang="zh-CN" i="1" dirty="0" err="1">
                <a:cs typeface="Times New Roman" panose="02020603050405020304" pitchFamily="18" charset="0"/>
              </a:rPr>
              <a:t>d</a:t>
            </a:r>
            <a:r>
              <a:rPr kumimoji="1" lang="en-US" altLang="zh-CN" i="1" baseline="-25000" dirty="0" err="1">
                <a:cs typeface="Times New Roman" panose="02020603050405020304" pitchFamily="18" charset="0"/>
              </a:rPr>
              <a:t>K</a:t>
            </a:r>
            <a:r>
              <a:rPr kumimoji="1" lang="en-US" altLang="zh-CN" dirty="0">
                <a:cs typeface="Times New Roman" panose="02020603050405020304" pitchFamily="18" charset="0"/>
              </a:rPr>
              <a:t>); </a:t>
            </a:r>
          </a:p>
          <a:p>
            <a:pPr marL="1732280" lvl="3" indent="-360680" algn="just" eaLnBrk="1" hangingPunct="1">
              <a:spcBef>
                <a:spcPct val="20000"/>
              </a:spcBef>
              <a:buClr>
                <a:srgbClr val="CC0000"/>
              </a:buClr>
              <a:buSzPct val="80000"/>
              <a:buFont typeface="Wingdings" panose="05000000000000000000" pitchFamily="2" charset="2"/>
              <a:buChar char="o"/>
              <a:defRPr/>
            </a:pPr>
            <a:r>
              <a:rPr kumimoji="1" lang="en-US" altLang="zh-CN" i="1" dirty="0">
                <a:cs typeface="Times New Roman" panose="02020603050405020304" pitchFamily="18" charset="0"/>
              </a:rPr>
              <a:t>d</a:t>
            </a:r>
            <a:r>
              <a:rPr kumimoji="1" lang="en-US" altLang="zh-CN" i="1" baseline="-25000" dirty="0">
                <a:cs typeface="Times New Roman" panose="02020603050405020304" pitchFamily="18" charset="0"/>
              </a:rPr>
              <a:t>i</a:t>
            </a:r>
            <a:r>
              <a:rPr kumimoji="1" lang="en-US" altLang="zh-CN" dirty="0">
                <a:cs typeface="Times New Roman" panose="02020603050405020304" pitchFamily="18" charset="0"/>
              </a:rPr>
              <a:t>: </a:t>
            </a:r>
            <a:r>
              <a:rPr kumimoji="1" lang="en-US" altLang="zh-CN" b="1" dirty="0">
                <a:effectLst>
                  <a:outerShdw blurRad="38100" dist="38100" dir="2700000" algn="tl">
                    <a:srgbClr val="000000">
                      <a:alpha val="43137"/>
                    </a:srgbClr>
                  </a:outerShdw>
                </a:effectLst>
                <a:cs typeface="Times New Roman" panose="02020603050405020304" pitchFamily="18" charset="0"/>
              </a:rPr>
              <a:t>Avg. delay</a:t>
            </a:r>
            <a:r>
              <a:rPr kumimoji="1" lang="en-US" altLang="zh-CN" dirty="0">
                <a:cs typeface="Times New Roman" panose="02020603050405020304" pitchFamily="18" charset="0"/>
              </a:rPr>
              <a:t> of interface </a:t>
            </a:r>
            <a:r>
              <a:rPr kumimoji="1" lang="en-US" altLang="zh-CN" i="1" dirty="0" err="1">
                <a:cs typeface="Times New Roman" panose="02020603050405020304" pitchFamily="18" charset="0"/>
              </a:rPr>
              <a:t>i</a:t>
            </a:r>
            <a:r>
              <a:rPr kumimoji="1" lang="en-US" altLang="zh-CN" i="1" dirty="0">
                <a:cs typeface="Times New Roman" panose="02020603050405020304" pitchFamily="18" charset="0"/>
              </a:rPr>
              <a:t> </a:t>
            </a:r>
            <a:r>
              <a:rPr kumimoji="1" lang="en-US" altLang="zh-CN" dirty="0">
                <a:cs typeface="Times New Roman" panose="02020603050405020304" pitchFamily="18" charset="0"/>
              </a:rPr>
              <a:t>(</a:t>
            </a:r>
            <a:r>
              <a:rPr kumimoji="1" lang="en-US" altLang="zh-CN" b="1" dirty="0">
                <a:cs typeface="Times New Roman" panose="02020603050405020304" pitchFamily="18" charset="0"/>
              </a:rPr>
              <a:t>Approximated by </a:t>
            </a:r>
            <a:r>
              <a:rPr kumimoji="1" lang="en-US" altLang="zh-CN" b="1" dirty="0">
                <a:effectLst>
                  <a:outerShdw blurRad="38100" dist="38100" dir="2700000" algn="tl">
                    <a:srgbClr val="000000">
                      <a:alpha val="43137"/>
                    </a:srgbClr>
                  </a:outerShdw>
                </a:effectLst>
                <a:cs typeface="Times New Roman" panose="02020603050405020304" pitchFamily="18" charset="0"/>
              </a:rPr>
              <a:t>RTT</a:t>
            </a:r>
            <a:r>
              <a:rPr kumimoji="1" lang="en-US" altLang="zh-CN" dirty="0">
                <a:cs typeface="Times New Roman" panose="02020603050405020304" pitchFamily="18" charset="0"/>
              </a:rPr>
              <a:t>)</a:t>
            </a:r>
            <a:endParaRPr kumimoji="1" lang="en-US" altLang="zh-CN" sz="500" dirty="0">
              <a:cs typeface="Times New Roman" panose="02020603050405020304" pitchFamily="18" charset="0"/>
            </a:endParaRP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err="1">
                <a:cs typeface="Times New Roman" panose="02020603050405020304" pitchFamily="18" charset="0"/>
              </a:rPr>
              <a:t>N</a:t>
            </a:r>
            <a:r>
              <a:rPr kumimoji="1" lang="en-US" altLang="zh-CN" i="1" baseline="-25000" dirty="0" err="1">
                <a:cs typeface="Times New Roman" panose="02020603050405020304" pitchFamily="18" charset="0"/>
              </a:rPr>
              <a:t>t</a:t>
            </a:r>
            <a:r>
              <a:rPr kumimoji="1" lang="en-US" altLang="zh-CN" dirty="0">
                <a:cs typeface="Times New Roman" panose="02020603050405020304" pitchFamily="18" charset="0"/>
              </a:rPr>
              <a:t> = (</a:t>
            </a:r>
            <a:r>
              <a:rPr kumimoji="1" lang="en-US" altLang="zh-CN" i="1" dirty="0">
                <a:cs typeface="Times New Roman" panose="02020603050405020304" pitchFamily="18" charset="0"/>
              </a:rPr>
              <a:t>n</a:t>
            </a:r>
            <a:r>
              <a:rPr kumimoji="1" lang="en-US" altLang="zh-CN" baseline="-25000" dirty="0">
                <a:cs typeface="Times New Roman" panose="02020603050405020304" pitchFamily="18" charset="0"/>
              </a:rPr>
              <a:t>1</a:t>
            </a:r>
            <a:r>
              <a:rPr kumimoji="1" lang="en-US" altLang="zh-CN" dirty="0">
                <a:cs typeface="Times New Roman" panose="02020603050405020304" pitchFamily="18" charset="0"/>
              </a:rPr>
              <a:t>, </a:t>
            </a:r>
            <a:r>
              <a:rPr kumimoji="1" lang="en-US" altLang="zh-CN" i="1" dirty="0">
                <a:cs typeface="Times New Roman" panose="02020603050405020304" pitchFamily="18" charset="0"/>
              </a:rPr>
              <a:t>n</a:t>
            </a:r>
            <a:r>
              <a:rPr kumimoji="1" lang="en-US" altLang="zh-CN" baseline="-25000" dirty="0">
                <a:cs typeface="Times New Roman" panose="02020603050405020304" pitchFamily="18" charset="0"/>
              </a:rPr>
              <a:t>2</a:t>
            </a:r>
            <a:r>
              <a:rPr kumimoji="1" lang="en-US" altLang="zh-CN" dirty="0">
                <a:cs typeface="Times New Roman" panose="02020603050405020304" pitchFamily="18" charset="0"/>
              </a:rPr>
              <a:t>, …, </a:t>
            </a:r>
            <a:r>
              <a:rPr kumimoji="1" lang="en-US" altLang="zh-CN" i="1" dirty="0" err="1">
                <a:cs typeface="Times New Roman" panose="02020603050405020304" pitchFamily="18" charset="0"/>
              </a:rPr>
              <a:t>n</a:t>
            </a:r>
            <a:r>
              <a:rPr kumimoji="1" lang="en-US" altLang="zh-CN" i="1" baseline="-25000" dirty="0" err="1">
                <a:cs typeface="Times New Roman" panose="02020603050405020304" pitchFamily="18" charset="0"/>
              </a:rPr>
              <a:t>K</a:t>
            </a:r>
            <a:r>
              <a:rPr kumimoji="1" lang="en-US" altLang="zh-CN" dirty="0">
                <a:cs typeface="Times New Roman" panose="02020603050405020304" pitchFamily="18" charset="0"/>
              </a:rPr>
              <a:t>); </a:t>
            </a:r>
          </a:p>
          <a:p>
            <a:pPr marL="1732280" lvl="3" indent="-360680" algn="just" eaLnBrk="1" hangingPunct="1">
              <a:spcBef>
                <a:spcPct val="20000"/>
              </a:spcBef>
              <a:buClr>
                <a:srgbClr val="CC0000"/>
              </a:buClr>
              <a:buSzPct val="80000"/>
              <a:buFont typeface="Wingdings" panose="05000000000000000000" pitchFamily="2" charset="2"/>
              <a:buChar char="o"/>
              <a:defRPr/>
            </a:pPr>
            <a:r>
              <a:rPr kumimoji="1" lang="en-US" altLang="zh-CN" i="1" dirty="0" err="1">
                <a:cs typeface="Times New Roman" panose="02020603050405020304" pitchFamily="18" charset="0"/>
              </a:rPr>
              <a:t>n</a:t>
            </a:r>
            <a:r>
              <a:rPr kumimoji="1" lang="en-US" altLang="zh-CN" i="1" baseline="-25000" dirty="0" err="1">
                <a:cs typeface="Times New Roman" panose="02020603050405020304" pitchFamily="18" charset="0"/>
              </a:rPr>
              <a:t>i</a:t>
            </a:r>
            <a:r>
              <a:rPr kumimoji="1" lang="en-US" altLang="zh-CN" dirty="0">
                <a:cs typeface="Times New Roman" panose="02020603050405020304" pitchFamily="18" charset="0"/>
              </a:rPr>
              <a:t>: </a:t>
            </a:r>
            <a:r>
              <a:rPr kumimoji="1" lang="en-US" altLang="zh-CN" b="1" dirty="0">
                <a:effectLst>
                  <a:outerShdw blurRad="38100" dist="38100" dir="2700000" algn="tl">
                    <a:srgbClr val="000000">
                      <a:alpha val="43137"/>
                    </a:srgbClr>
                  </a:outerShdw>
                </a:effectLst>
                <a:cs typeface="Times New Roman" panose="02020603050405020304" pitchFamily="18" charset="0"/>
              </a:rPr>
              <a:t># of  Interest Pkt</a:t>
            </a:r>
            <a:r>
              <a:rPr kumimoji="1" lang="en-US" altLang="zh-CN" dirty="0">
                <a:cs typeface="Times New Roman" panose="02020603050405020304" pitchFamily="18" charset="0"/>
              </a:rPr>
              <a:t>. forwarded by interface </a:t>
            </a:r>
            <a:r>
              <a:rPr kumimoji="1" lang="en-US" altLang="zh-CN" i="1" dirty="0" err="1">
                <a:cs typeface="Times New Roman" panose="02020603050405020304" pitchFamily="18" charset="0"/>
              </a:rPr>
              <a:t>i</a:t>
            </a:r>
            <a:endParaRPr kumimoji="1" lang="en-US" altLang="zh-CN" i="1" dirty="0">
              <a:cs typeface="Times New Roman" panose="02020603050405020304" pitchFamily="18" charset="0"/>
            </a:endParaRPr>
          </a:p>
        </p:txBody>
      </p:sp>
      <p:sp>
        <p:nvSpPr>
          <p:cNvPr id="6" name="矩形 5"/>
          <p:cNvSpPr/>
          <p:nvPr/>
        </p:nvSpPr>
        <p:spPr bwMode="auto">
          <a:xfrm>
            <a:off x="1309143" y="4509120"/>
            <a:ext cx="2182737" cy="1008112"/>
          </a:xfrm>
          <a:prstGeom prst="rect">
            <a:avLst/>
          </a:prstGeom>
          <a:noFill/>
          <a:ln w="25400" cap="flat" cmpd="sng" algn="ctr">
            <a:solidFill>
              <a:srgbClr val="002060">
                <a:alpha val="80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sp>
        <p:nvSpPr>
          <p:cNvPr id="7" name="文本框 6"/>
          <p:cNvSpPr txBox="1"/>
          <p:nvPr/>
        </p:nvSpPr>
        <p:spPr>
          <a:xfrm>
            <a:off x="818810" y="4621363"/>
            <a:ext cx="477195" cy="400110"/>
          </a:xfrm>
          <a:prstGeom prst="rect">
            <a:avLst/>
          </a:prstGeom>
          <a:noFill/>
        </p:spPr>
        <p:txBody>
          <a:bodyPr wrap="square" rtlCol="0">
            <a:spAutoFit/>
          </a:bodyPr>
          <a:lstStyle/>
          <a:p>
            <a:pPr algn="ctr"/>
            <a:r>
              <a:rPr lang="en-US" altLang="zh-CN" sz="2000" b="1" dirty="0">
                <a:solidFill>
                  <a:srgbClr val="002060"/>
                </a:solidFill>
              </a:rPr>
              <a:t>D</a:t>
            </a:r>
            <a:r>
              <a:rPr lang="en-US" altLang="zh-CN" sz="2000" i="1" baseline="-25000" dirty="0">
                <a:solidFill>
                  <a:srgbClr val="002060"/>
                </a:solidFill>
              </a:rPr>
              <a:t>t</a:t>
            </a:r>
            <a:endParaRPr lang="zh-CN" altLang="en-US" sz="2000" i="1" baseline="-25000" dirty="0">
              <a:solidFill>
                <a:srgbClr val="002060"/>
              </a:solidFill>
            </a:endParaRPr>
          </a:p>
        </p:txBody>
      </p:sp>
      <p:sp>
        <p:nvSpPr>
          <p:cNvPr id="8" name="文本框 7"/>
          <p:cNvSpPr txBox="1"/>
          <p:nvPr/>
        </p:nvSpPr>
        <p:spPr>
          <a:xfrm>
            <a:off x="799449" y="5117122"/>
            <a:ext cx="481559" cy="400110"/>
          </a:xfrm>
          <a:prstGeom prst="rect">
            <a:avLst/>
          </a:prstGeom>
          <a:noFill/>
        </p:spPr>
        <p:txBody>
          <a:bodyPr wrap="square" rtlCol="0">
            <a:spAutoFit/>
          </a:bodyPr>
          <a:lstStyle/>
          <a:p>
            <a:pPr algn="ctr"/>
            <a:r>
              <a:rPr lang="en-US" altLang="zh-CN" sz="2000" b="1" dirty="0" err="1">
                <a:solidFill>
                  <a:srgbClr val="002060"/>
                </a:solidFill>
              </a:rPr>
              <a:t>N</a:t>
            </a:r>
            <a:r>
              <a:rPr lang="en-US" altLang="zh-CN" sz="2000" i="1" baseline="-25000" dirty="0" err="1">
                <a:solidFill>
                  <a:srgbClr val="002060"/>
                </a:solidFill>
              </a:rPr>
              <a:t>t</a:t>
            </a:r>
            <a:endParaRPr lang="zh-CN" altLang="en-US" sz="2000" i="1" baseline="-25000" dirty="0">
              <a:solidFill>
                <a:srgbClr val="002060"/>
              </a:solidFill>
            </a:endParaRPr>
          </a:p>
        </p:txBody>
      </p:sp>
      <p:pic>
        <p:nvPicPr>
          <p:cNvPr id="9" name="图片 8">
            <a:extLst>
              <a:ext uri="{FF2B5EF4-FFF2-40B4-BE49-F238E27FC236}">
                <a16:creationId xmlns:a16="http://schemas.microsoft.com/office/drawing/2014/main" id="{4FCE236F-5BE0-4B3F-8714-053E05DA1A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Basic Training Algorithm (</a:t>
            </a:r>
            <a:r>
              <a:rPr kumimoji="0" lang="en-US" altLang="zh-CN" sz="3600" b="1" i="0" u="none" strike="noStrike" kern="0" cap="none" spc="0" normalizeH="0" baseline="0" noProof="0" dirty="0" err="1">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Cont</a:t>
            </a: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pic>
        <p:nvPicPr>
          <p:cNvPr id="14340" name="内容占位符 5"/>
          <p:cNvPicPr>
            <a:picLocks noGrp="1" noChangeAspect="1"/>
          </p:cNvPicPr>
          <p:nvPr>
            <p:ph idx="1"/>
          </p:nvPr>
        </p:nvPicPr>
        <p:blipFill>
          <a:blip r:embed="rId4"/>
          <a:stretch>
            <a:fillRect/>
          </a:stretch>
        </p:blipFill>
        <p:spPr>
          <a:xfrm>
            <a:off x="1309143" y="3854495"/>
            <a:ext cx="6525714" cy="2742857"/>
          </a:xfrm>
        </p:spPr>
      </p:pic>
      <p:sp>
        <p:nvSpPr>
          <p:cNvPr id="4" name="灯片编号占位符 3"/>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11</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sp>
        <p:nvSpPr>
          <p:cNvPr id="5" name="文本框 4"/>
          <p:cNvSpPr txBox="1"/>
          <p:nvPr/>
        </p:nvSpPr>
        <p:spPr>
          <a:xfrm>
            <a:off x="428625" y="802663"/>
            <a:ext cx="8102600" cy="2560701"/>
          </a:xfrm>
          <a:prstGeom prst="rect">
            <a:avLst/>
          </a:prstGeom>
          <a:noFill/>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800" dirty="0">
                <a:ea typeface="+mn-ea"/>
                <a:cs typeface="Times New Roman" panose="02020603050405020304" pitchFamily="18" charset="0"/>
              </a:rPr>
              <a:t>The </a:t>
            </a:r>
            <a:r>
              <a:rPr kumimoji="1" lang="en-US" altLang="zh-CN" sz="2800" b="1" dirty="0">
                <a:effectLst>
                  <a:outerShdw blurRad="38100" dist="38100" dir="2700000" algn="tl">
                    <a:srgbClr val="000000">
                      <a:alpha val="43137"/>
                    </a:srgbClr>
                  </a:outerShdw>
                </a:effectLst>
                <a:ea typeface="+mn-ea"/>
                <a:cs typeface="Times New Roman" panose="02020603050405020304" pitchFamily="18" charset="0"/>
              </a:rPr>
              <a:t>IFS-RL</a:t>
            </a:r>
            <a:r>
              <a:rPr kumimoji="1" lang="en-US" altLang="zh-CN" sz="2800" dirty="0">
                <a:ea typeface="+mn-ea"/>
                <a:cs typeface="Times New Roman" panose="02020603050405020304" pitchFamily="18" charset="0"/>
              </a:rPr>
              <a:t> Model (</a:t>
            </a:r>
            <a:r>
              <a:rPr kumimoji="1" lang="en-US" altLang="zh-CN" sz="2800" dirty="0" err="1">
                <a:ea typeface="+mn-ea"/>
                <a:cs typeface="Times New Roman" panose="02020603050405020304" pitchFamily="18" charset="0"/>
              </a:rPr>
              <a:t>Cont</a:t>
            </a:r>
            <a:r>
              <a:rPr kumimoji="1" lang="en-US" altLang="zh-CN" sz="2800" dirty="0">
                <a:ea typeface="+mn-ea"/>
                <a:cs typeface="Times New Roman" panose="02020603050405020304" pitchFamily="18" charset="0"/>
              </a:rPr>
              <a:t>)</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cs typeface="Times New Roman" panose="02020603050405020304" pitchFamily="18" charset="0"/>
              </a:rPr>
              <a:t>Action</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b="1" dirty="0">
                <a:cs typeface="Times New Roman" panose="02020603050405020304" pitchFamily="18" charset="0"/>
              </a:rPr>
              <a:t>Choose an interface</a:t>
            </a:r>
            <a:r>
              <a:rPr kumimoji="1" lang="en-US" altLang="zh-CN" sz="2200" dirty="0">
                <a:cs typeface="Times New Roman" panose="02020603050405020304" pitchFamily="18" charset="0"/>
              </a:rPr>
              <a:t> based on the learned </a:t>
            </a:r>
            <a:r>
              <a:rPr kumimoji="1" lang="en-US" altLang="zh-CN" sz="2200" b="1" dirty="0">
                <a:cs typeface="Times New Roman" panose="02020603050405020304" pitchFamily="18" charset="0"/>
              </a:rPr>
              <a:t>policy</a:t>
            </a:r>
            <a:r>
              <a:rPr kumimoji="1" lang="en-US" altLang="zh-CN" sz="2200" dirty="0">
                <a:cs typeface="Times New Roman" panose="02020603050405020304" pitchFamily="18" charset="0"/>
              </a:rPr>
              <a:t> </a:t>
            </a:r>
            <a:r>
              <a:rPr kumimoji="1" lang="el-GR" altLang="zh-CN" sz="2200" i="1" dirty="0">
                <a:cs typeface="Times New Roman" panose="02020603050405020304" pitchFamily="18" charset="0"/>
              </a:rPr>
              <a:t>μ</a:t>
            </a:r>
            <a:endParaRPr kumimoji="1" lang="en-US" altLang="zh-CN" sz="2200" b="1" i="1" dirty="0">
              <a:cs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cs typeface="Times New Roman" panose="02020603050405020304" pitchFamily="18" charset="0"/>
              </a:rPr>
              <a:t>Reward</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b="1" dirty="0">
                <a:cs typeface="Times New Roman" panose="02020603050405020304" pitchFamily="18" charset="0"/>
              </a:rPr>
              <a:t>Negative Average RTTs</a:t>
            </a:r>
            <a:r>
              <a:rPr kumimoji="1" lang="en-US" altLang="zh-CN" sz="2200" dirty="0">
                <a:cs typeface="Times New Roman" panose="02020603050405020304" pitchFamily="18" charset="0"/>
              </a:rPr>
              <a:t> of all packets between two continuous actions</a:t>
            </a:r>
          </a:p>
        </p:txBody>
      </p:sp>
      <p:graphicFrame>
        <p:nvGraphicFramePr>
          <p:cNvPr id="6" name="对象 5"/>
          <p:cNvGraphicFramePr>
            <a:graphicFrameLocks noChangeAspect="1"/>
          </p:cNvGraphicFramePr>
          <p:nvPr>
            <p:extLst>
              <p:ext uri="{D42A27DB-BD31-4B8C-83A1-F6EECF244321}">
                <p14:modId xmlns:p14="http://schemas.microsoft.com/office/powerpoint/2010/main" val="2369559498"/>
              </p:ext>
            </p:extLst>
          </p:nvPr>
        </p:nvGraphicFramePr>
        <p:xfrm>
          <a:off x="2346547" y="3284984"/>
          <a:ext cx="4457701" cy="777875"/>
        </p:xfrm>
        <a:graphic>
          <a:graphicData uri="http://schemas.openxmlformats.org/presentationml/2006/ole">
            <mc:AlternateContent xmlns:mc="http://schemas.openxmlformats.org/markup-compatibility/2006">
              <mc:Choice xmlns:v="urn:schemas-microsoft-com:vml" Requires="v">
                <p:oleObj spid="_x0000_s4313" name="Equation" r:id="rId5" imgW="59436000" imgH="10363200" progId="Equation.DSMT4">
                  <p:embed/>
                </p:oleObj>
              </mc:Choice>
              <mc:Fallback>
                <p:oleObj name="Equation" r:id="rId5" imgW="59436000" imgH="10363200" progId="Equation.DSMT4">
                  <p:embed/>
                  <p:pic>
                    <p:nvPicPr>
                      <p:cNvPr id="0" name="对象 2"/>
                      <p:cNvPicPr/>
                      <p:nvPr/>
                    </p:nvPicPr>
                    <p:blipFill>
                      <a:blip r:embed="rId6"/>
                      <a:stretch>
                        <a:fillRect/>
                      </a:stretch>
                    </p:blipFill>
                    <p:spPr>
                      <a:xfrm>
                        <a:off x="2346547" y="3284984"/>
                        <a:ext cx="4457701" cy="777875"/>
                      </a:xfrm>
                      <a:prstGeom prst="rect">
                        <a:avLst/>
                      </a:prstGeom>
                    </p:spPr>
                  </p:pic>
                </p:oleObj>
              </mc:Fallback>
            </mc:AlternateContent>
          </a:graphicData>
        </a:graphic>
      </p:graphicFrame>
      <p:sp>
        <p:nvSpPr>
          <p:cNvPr id="3" name="矩形 2"/>
          <p:cNvSpPr/>
          <p:nvPr/>
        </p:nvSpPr>
        <p:spPr bwMode="auto">
          <a:xfrm>
            <a:off x="4932040" y="4509120"/>
            <a:ext cx="1656184" cy="1368152"/>
          </a:xfrm>
          <a:prstGeom prst="rect">
            <a:avLst/>
          </a:prstGeom>
          <a:noFill/>
          <a:ln w="25400" cap="flat" cmpd="sng" algn="ctr">
            <a:solidFill>
              <a:srgbClr val="C00000">
                <a:alpha val="80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sp>
        <p:nvSpPr>
          <p:cNvPr id="7" name="矩形 6"/>
          <p:cNvSpPr/>
          <p:nvPr/>
        </p:nvSpPr>
        <p:spPr bwMode="auto">
          <a:xfrm>
            <a:off x="4178373" y="3861048"/>
            <a:ext cx="3129931" cy="648072"/>
          </a:xfrm>
          <a:prstGeom prst="rect">
            <a:avLst/>
          </a:prstGeom>
          <a:noFill/>
          <a:ln w="25400" cap="flat" cmpd="sng" algn="ctr">
            <a:solidFill>
              <a:srgbClr val="002060">
                <a:alpha val="80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pic>
        <p:nvPicPr>
          <p:cNvPr id="9" name="图片 8">
            <a:extLst>
              <a:ext uri="{FF2B5EF4-FFF2-40B4-BE49-F238E27FC236}">
                <a16:creationId xmlns:a16="http://schemas.microsoft.com/office/drawing/2014/main" id="{D1348570-1DB7-416D-8B45-96A4542B0A5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Basic Training Algorithm(Cont)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5" name="文本框 4"/>
          <p:cNvSpPr txBox="1"/>
          <p:nvPr/>
        </p:nvSpPr>
        <p:spPr>
          <a:xfrm>
            <a:off x="416008" y="830640"/>
            <a:ext cx="8404464" cy="2055947"/>
          </a:xfrm>
          <a:prstGeom prst="rect">
            <a:avLst/>
          </a:prstGeom>
          <a:noFill/>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800" dirty="0">
                <a:cs typeface="Times New Roman" panose="02020603050405020304" pitchFamily="18" charset="0"/>
              </a:rPr>
              <a:t>The </a:t>
            </a:r>
            <a:r>
              <a:rPr kumimoji="1" lang="en-US" altLang="zh-CN" sz="2800" b="1" dirty="0">
                <a:effectLst>
                  <a:outerShdw blurRad="38100" dist="38100" dir="2700000" algn="tl">
                    <a:srgbClr val="000000">
                      <a:alpha val="43137"/>
                    </a:srgbClr>
                  </a:outerShdw>
                </a:effectLst>
                <a:cs typeface="Times New Roman" panose="02020603050405020304" pitchFamily="18" charset="0"/>
              </a:rPr>
              <a:t>IFS-RL</a:t>
            </a:r>
            <a:r>
              <a:rPr kumimoji="1" lang="en-US" altLang="zh-CN" sz="2800" dirty="0">
                <a:cs typeface="Times New Roman" panose="02020603050405020304" pitchFamily="18" charset="0"/>
              </a:rPr>
              <a:t> Model (</a:t>
            </a:r>
            <a:r>
              <a:rPr kumimoji="1" lang="en-US" altLang="zh-CN" sz="2800" dirty="0" err="1">
                <a:cs typeface="Times New Roman" panose="02020603050405020304" pitchFamily="18" charset="0"/>
              </a:rPr>
              <a:t>Cont</a:t>
            </a:r>
            <a:r>
              <a:rPr kumimoji="1" lang="en-US" altLang="zh-CN" sz="2800" dirty="0">
                <a:cs typeface="Times New Roman" panose="02020603050405020304" pitchFamily="18" charset="0"/>
              </a:rPr>
              <a:t>)</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cs typeface="Times New Roman" panose="02020603050405020304" pitchFamily="18" charset="0"/>
              </a:rPr>
              <a:t>Policy</a:t>
            </a:r>
            <a:r>
              <a:rPr kumimoji="1" lang="en-US" altLang="zh-CN" dirty="0">
                <a:cs typeface="Times New Roman" panose="02020603050405020304" pitchFamily="18" charset="0"/>
              </a:rPr>
              <a:t> </a:t>
            </a:r>
            <a:r>
              <a:rPr kumimoji="1" lang="el-GR" altLang="zh-CN" i="1" dirty="0">
                <a:cs typeface="Times New Roman" panose="02020603050405020304" pitchFamily="18" charset="0"/>
              </a:rPr>
              <a:t>π</a:t>
            </a:r>
            <a:r>
              <a:rPr kumimoji="1" lang="en-US" altLang="zh-CN" dirty="0">
                <a:cs typeface="Times New Roman" panose="02020603050405020304" pitchFamily="18" charset="0"/>
              </a:rPr>
              <a:t>(</a:t>
            </a:r>
            <a:r>
              <a:rPr kumimoji="1" lang="en-US" altLang="zh-CN" i="1" dirty="0" err="1">
                <a:cs typeface="Times New Roman" panose="02020603050405020304" pitchFamily="18" charset="0"/>
              </a:rPr>
              <a:t>s</a:t>
            </a:r>
            <a:r>
              <a:rPr kumimoji="1" lang="en-US" altLang="zh-CN" i="1" baseline="-25000" dirty="0" err="1">
                <a:cs typeface="Times New Roman" panose="02020603050405020304" pitchFamily="18" charset="0"/>
              </a:rPr>
              <a:t>t</a:t>
            </a:r>
            <a:r>
              <a:rPr kumimoji="1" lang="en-US" altLang="zh-CN" dirty="0">
                <a:cs typeface="Times New Roman" panose="02020603050405020304" pitchFamily="18" charset="0"/>
              </a:rPr>
              <a:t>, </a:t>
            </a:r>
            <a:r>
              <a:rPr kumimoji="1" lang="en-US" altLang="zh-CN" i="1" dirty="0">
                <a:cs typeface="Times New Roman" panose="02020603050405020304" pitchFamily="18" charset="0"/>
              </a:rPr>
              <a:t>a</a:t>
            </a:r>
            <a:r>
              <a:rPr kumimoji="1" lang="en-US" altLang="zh-CN" i="1" baseline="-25000" dirty="0">
                <a:cs typeface="Times New Roman" panose="02020603050405020304" pitchFamily="18" charset="0"/>
              </a:rPr>
              <a:t>t</a:t>
            </a:r>
            <a:r>
              <a:rPr kumimoji="1" lang="en-US" altLang="zh-CN" dirty="0">
                <a:cs typeface="Times New Roman" panose="02020603050405020304" pitchFamily="18" charset="0"/>
              </a:rPr>
              <a:t>) (</a:t>
            </a:r>
            <a:r>
              <a:rPr kumimoji="1" lang="en-US" altLang="zh-CN" b="1" dirty="0">
                <a:effectLst>
                  <a:outerShdw blurRad="38100" dist="38100" dir="2700000" algn="tl">
                    <a:srgbClr val="000000">
                      <a:alpha val="43137"/>
                    </a:srgbClr>
                  </a:outerShdw>
                </a:effectLst>
                <a:cs typeface="Times New Roman" panose="02020603050405020304" pitchFamily="18" charset="0"/>
              </a:rPr>
              <a:t>continuous</a:t>
            </a:r>
            <a:r>
              <a:rPr kumimoji="1" lang="en-US" altLang="zh-CN" b="1" dirty="0">
                <a:cs typeface="Times New Roman" panose="02020603050405020304" pitchFamily="18" charset="0"/>
              </a:rPr>
              <a:t> domain</a:t>
            </a:r>
            <a:r>
              <a:rPr kumimoji="1" lang="en-US" altLang="zh-CN" dirty="0">
                <a:cs typeface="Times New Roman" panose="02020603050405020304" pitchFamily="18" charset="0"/>
              </a:rPr>
              <a:t>)</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b="1" dirty="0">
                <a:cs typeface="Times New Roman" panose="02020603050405020304" pitchFamily="18" charset="0"/>
              </a:rPr>
              <a:t>Deep Deterministic Policy Gradient</a:t>
            </a:r>
            <a:r>
              <a:rPr kumimoji="1" lang="en-US" altLang="zh-CN" sz="2200" dirty="0">
                <a:cs typeface="Times New Roman" panose="02020603050405020304" pitchFamily="18" charset="0"/>
              </a:rPr>
              <a:t> (</a:t>
            </a:r>
            <a:r>
              <a:rPr kumimoji="1" lang="en-US" altLang="zh-CN" sz="2200" b="1" dirty="0">
                <a:effectLst>
                  <a:outerShdw blurRad="38100" dist="38100" dir="2700000" algn="tl">
                    <a:srgbClr val="000000">
                      <a:alpha val="43137"/>
                    </a:srgbClr>
                  </a:outerShdw>
                </a:effectLst>
                <a:cs typeface="Times New Roman" panose="02020603050405020304" pitchFamily="18" charset="0"/>
              </a:rPr>
              <a:t>DDPG</a:t>
            </a:r>
            <a:r>
              <a:rPr kumimoji="1" lang="en-US" altLang="zh-CN" sz="2200" dirty="0">
                <a:cs typeface="Times New Roman" panose="02020603050405020304" pitchFamily="18" charset="0"/>
              </a:rPr>
              <a:t>) </a:t>
            </a:r>
            <a:r>
              <a:rPr kumimoji="1" lang="da-DK" altLang="zh-CN" sz="1800" dirty="0">
                <a:cs typeface="Times New Roman" panose="02020603050405020304" pitchFamily="18" charset="0"/>
              </a:rPr>
              <a:t>[Timothy P. et al. '15]</a:t>
            </a:r>
            <a:endParaRPr kumimoji="1" lang="en-US" altLang="zh-CN" sz="1800" dirty="0">
              <a:cs typeface="Times New Roman" panose="02020603050405020304" pitchFamily="18" charset="0"/>
            </a:endParaRP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b="1" dirty="0">
                <a:cs typeface="Times New Roman" panose="02020603050405020304" pitchFamily="18" charset="0"/>
              </a:rPr>
              <a:t>Actor-critic</a:t>
            </a:r>
            <a:r>
              <a:rPr kumimoji="1" lang="en-US" altLang="zh-CN" sz="2200" dirty="0">
                <a:cs typeface="Times New Roman" panose="02020603050405020304" pitchFamily="18" charset="0"/>
              </a:rPr>
              <a:t> method</a:t>
            </a:r>
          </a:p>
        </p:txBody>
      </p:sp>
      <p:sp>
        <p:nvSpPr>
          <p:cNvPr id="4" name="灯片编号占位符 3"/>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12</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graphicFrame>
        <p:nvGraphicFramePr>
          <p:cNvPr id="10" name="对象 9"/>
          <p:cNvGraphicFramePr>
            <a:graphicFrameLocks noChangeAspect="1"/>
          </p:cNvGraphicFramePr>
          <p:nvPr>
            <p:extLst>
              <p:ext uri="{D42A27DB-BD31-4B8C-83A1-F6EECF244321}">
                <p14:modId xmlns:p14="http://schemas.microsoft.com/office/powerpoint/2010/main" val="1106165995"/>
              </p:ext>
            </p:extLst>
          </p:nvPr>
        </p:nvGraphicFramePr>
        <p:xfrm>
          <a:off x="6778575" y="4116172"/>
          <a:ext cx="1393825" cy="455613"/>
        </p:xfrm>
        <a:graphic>
          <a:graphicData uri="http://schemas.openxmlformats.org/presentationml/2006/ole">
            <mc:AlternateContent xmlns:mc="http://schemas.openxmlformats.org/markup-compatibility/2006">
              <mc:Choice xmlns:v="urn:schemas-microsoft-com:vml" Requires="v">
                <p:oleObj spid="_x0000_s5700" name="Equation" r:id="rId4" imgW="18592800" imgH="6096000" progId="Equation.DSMT4">
                  <p:embed/>
                </p:oleObj>
              </mc:Choice>
              <mc:Fallback>
                <p:oleObj name="Equation" r:id="rId4" imgW="18592800" imgH="6096000" progId="Equation.DSMT4">
                  <p:embed/>
                  <p:pic>
                    <p:nvPicPr>
                      <p:cNvPr id="0" name="图片 5370"/>
                      <p:cNvPicPr/>
                      <p:nvPr/>
                    </p:nvPicPr>
                    <p:blipFill>
                      <a:blip r:embed="rId5"/>
                      <a:stretch>
                        <a:fillRect/>
                      </a:stretch>
                    </p:blipFill>
                    <p:spPr>
                      <a:xfrm>
                        <a:off x="6778575" y="4116172"/>
                        <a:ext cx="1393825" cy="455613"/>
                      </a:xfrm>
                      <a:prstGeom prst="rect">
                        <a:avLst/>
                      </a:prstGeom>
                    </p:spPr>
                  </p:pic>
                </p:oleObj>
              </mc:Fallback>
            </mc:AlternateContent>
          </a:graphicData>
        </a:graphic>
      </p:graphicFrame>
      <p:pic>
        <p:nvPicPr>
          <p:cNvPr id="18437" name="图片 3"/>
          <p:cNvPicPr>
            <a:picLocks noChangeAspect="1"/>
          </p:cNvPicPr>
          <p:nvPr/>
        </p:nvPicPr>
        <p:blipFill>
          <a:blip r:embed="rId6"/>
          <a:stretch>
            <a:fillRect/>
          </a:stretch>
        </p:blipFill>
        <p:spPr>
          <a:xfrm>
            <a:off x="897764" y="3468003"/>
            <a:ext cx="4497070" cy="3056890"/>
          </a:xfrm>
          <a:prstGeom prst="rect">
            <a:avLst/>
          </a:prstGeom>
          <a:noFill/>
          <a:ln w="9525">
            <a:noFill/>
          </a:ln>
        </p:spPr>
      </p:pic>
      <p:grpSp>
        <p:nvGrpSpPr>
          <p:cNvPr id="6" name="组合 5"/>
          <p:cNvGrpSpPr/>
          <p:nvPr/>
        </p:nvGrpSpPr>
        <p:grpSpPr>
          <a:xfrm>
            <a:off x="1247014" y="3034933"/>
            <a:ext cx="2221865" cy="669290"/>
            <a:chOff x="1205" y="4687"/>
            <a:chExt cx="3499" cy="1054"/>
          </a:xfrm>
        </p:grpSpPr>
        <p:sp>
          <p:nvSpPr>
            <p:cNvPr id="3" name="文本框 2"/>
            <p:cNvSpPr txBox="1"/>
            <p:nvPr/>
          </p:nvSpPr>
          <p:spPr>
            <a:xfrm>
              <a:off x="1205" y="4687"/>
              <a:ext cx="3011" cy="582"/>
            </a:xfrm>
            <a:prstGeom prst="rect">
              <a:avLst/>
            </a:prstGeom>
            <a:noFill/>
            <a:ln w="25400">
              <a:solidFill>
                <a:srgbClr val="002060">
                  <a:alpha val="80000"/>
                </a:srgbClr>
              </a:solidFill>
              <a:prstDash val="sysDash"/>
            </a:ln>
          </p:spPr>
          <p:txBody>
            <a:bodyPr wrap="square" rtlCol="0">
              <a:spAutoFit/>
            </a:bodyPr>
            <a:lstStyle/>
            <a:p>
              <a:pPr algn="ctr"/>
              <a:r>
                <a:rPr lang="en-US" altLang="zh-CN" sz="1800" dirty="0"/>
                <a:t>1-D </a:t>
              </a:r>
              <a:r>
                <a:rPr lang="en-US" altLang="zh-CN" sz="1800" b="1" dirty="0"/>
                <a:t>Conv</a:t>
              </a:r>
              <a:r>
                <a:rPr lang="en-US" altLang="zh-CN" sz="1800" dirty="0"/>
                <a:t>. Layer</a:t>
              </a:r>
              <a:endParaRPr lang="zh-CN" altLang="en-US" sz="1800" dirty="0"/>
            </a:p>
          </p:txBody>
        </p:sp>
        <p:cxnSp>
          <p:nvCxnSpPr>
            <p:cNvPr id="12" name="直接箭头连接符 11"/>
            <p:cNvCxnSpPr>
              <a:endCxn id="3" idx="2"/>
            </p:cNvCxnSpPr>
            <p:nvPr/>
          </p:nvCxnSpPr>
          <p:spPr bwMode="auto">
            <a:xfrm flipH="1" flipV="1">
              <a:off x="2710" y="5269"/>
              <a:ext cx="1995" cy="472"/>
            </a:xfrm>
            <a:prstGeom prst="straightConnector1">
              <a:avLst/>
            </a:prstGeom>
            <a:solidFill>
              <a:schemeClr val="accent1"/>
            </a:solidFill>
            <a:ln w="25400" cap="flat" cmpd="sng" algn="ctr">
              <a:solidFill>
                <a:srgbClr val="002060">
                  <a:alpha val="80000"/>
                </a:srgbClr>
              </a:solidFill>
              <a:prstDash val="sysDash"/>
              <a:round/>
              <a:headEnd type="none" w="med" len="med"/>
              <a:tailEnd type="stealth" w="lg" len="lg"/>
            </a:ln>
          </p:spPr>
        </p:cxnSp>
      </p:grpSp>
      <p:grpSp>
        <p:nvGrpSpPr>
          <p:cNvPr id="8" name="组合 7"/>
          <p:cNvGrpSpPr/>
          <p:nvPr/>
        </p:nvGrpSpPr>
        <p:grpSpPr>
          <a:xfrm>
            <a:off x="3253614" y="3034933"/>
            <a:ext cx="1926590" cy="669290"/>
            <a:chOff x="4365" y="4687"/>
            <a:chExt cx="3034" cy="1054"/>
          </a:xfrm>
        </p:grpSpPr>
        <p:sp>
          <p:nvSpPr>
            <p:cNvPr id="7" name="文本框 6"/>
            <p:cNvSpPr txBox="1"/>
            <p:nvPr/>
          </p:nvSpPr>
          <p:spPr>
            <a:xfrm>
              <a:off x="4365" y="4687"/>
              <a:ext cx="3035" cy="582"/>
            </a:xfrm>
            <a:prstGeom prst="rect">
              <a:avLst/>
            </a:prstGeom>
            <a:noFill/>
            <a:ln w="25400">
              <a:solidFill>
                <a:srgbClr val="002060">
                  <a:alpha val="80000"/>
                </a:srgbClr>
              </a:solidFill>
              <a:prstDash val="sysDash"/>
            </a:ln>
          </p:spPr>
          <p:txBody>
            <a:bodyPr wrap="square" rtlCol="0">
              <a:spAutoFit/>
            </a:bodyPr>
            <a:lstStyle/>
            <a:p>
              <a:pPr algn="ctr"/>
              <a:r>
                <a:rPr lang="en-US" altLang="zh-CN" sz="1800" b="1" dirty="0"/>
                <a:t>Dense</a:t>
              </a:r>
              <a:r>
                <a:rPr lang="en-US" altLang="zh-CN" sz="1800" dirty="0"/>
                <a:t> Hid. Layer</a:t>
              </a:r>
              <a:endParaRPr lang="zh-CN" altLang="en-US" sz="1800" dirty="0"/>
            </a:p>
          </p:txBody>
        </p:sp>
        <p:cxnSp>
          <p:nvCxnSpPr>
            <p:cNvPr id="14" name="直接箭头连接符 13"/>
            <p:cNvCxnSpPr>
              <a:endCxn id="7" idx="2"/>
            </p:cNvCxnSpPr>
            <p:nvPr/>
          </p:nvCxnSpPr>
          <p:spPr bwMode="auto">
            <a:xfrm flipV="1">
              <a:off x="5883" y="5269"/>
              <a:ext cx="0" cy="472"/>
            </a:xfrm>
            <a:prstGeom prst="straightConnector1">
              <a:avLst/>
            </a:prstGeom>
            <a:solidFill>
              <a:schemeClr val="accent1"/>
            </a:solidFill>
            <a:ln w="25400" cap="flat" cmpd="sng" algn="ctr">
              <a:solidFill>
                <a:srgbClr val="002060">
                  <a:alpha val="80000"/>
                </a:srgbClr>
              </a:solidFill>
              <a:prstDash val="sysDash"/>
              <a:round/>
              <a:headEnd type="none" w="med" len="med"/>
              <a:tailEnd type="stealth" w="lg" len="lg"/>
            </a:ln>
          </p:spPr>
        </p:cxnSp>
      </p:grpSp>
      <p:grpSp>
        <p:nvGrpSpPr>
          <p:cNvPr id="16" name="组合 15"/>
          <p:cNvGrpSpPr/>
          <p:nvPr/>
        </p:nvGrpSpPr>
        <p:grpSpPr>
          <a:xfrm>
            <a:off x="5161154" y="3034933"/>
            <a:ext cx="1677670" cy="848360"/>
            <a:chOff x="7369" y="4687"/>
            <a:chExt cx="2642" cy="1336"/>
          </a:xfrm>
        </p:grpSpPr>
        <p:sp>
          <p:nvSpPr>
            <p:cNvPr id="9" name="文本框 8"/>
            <p:cNvSpPr txBox="1"/>
            <p:nvPr/>
          </p:nvSpPr>
          <p:spPr>
            <a:xfrm>
              <a:off x="7549" y="4687"/>
              <a:ext cx="2462" cy="582"/>
            </a:xfrm>
            <a:prstGeom prst="rect">
              <a:avLst/>
            </a:prstGeom>
            <a:noFill/>
            <a:ln w="25400">
              <a:solidFill>
                <a:srgbClr val="002060">
                  <a:alpha val="80000"/>
                </a:srgbClr>
              </a:solidFill>
              <a:prstDash val="sysDash"/>
            </a:ln>
          </p:spPr>
          <p:txBody>
            <a:bodyPr wrap="square" rtlCol="0">
              <a:spAutoFit/>
            </a:bodyPr>
            <a:lstStyle/>
            <a:p>
              <a:pPr algn="ctr"/>
              <a:r>
                <a:rPr lang="en-US" altLang="zh-CN" sz="1800" b="1" dirty="0"/>
                <a:t>Output</a:t>
              </a:r>
              <a:r>
                <a:rPr lang="en-US" altLang="zh-CN" sz="1800" dirty="0"/>
                <a:t> Layer</a:t>
              </a:r>
              <a:endParaRPr lang="zh-CN" altLang="en-US" sz="1800" dirty="0"/>
            </a:p>
          </p:txBody>
        </p:sp>
        <p:cxnSp>
          <p:nvCxnSpPr>
            <p:cNvPr id="17" name="直接箭头连接符 16"/>
            <p:cNvCxnSpPr>
              <a:endCxn id="9" idx="2"/>
            </p:cNvCxnSpPr>
            <p:nvPr/>
          </p:nvCxnSpPr>
          <p:spPr bwMode="auto">
            <a:xfrm flipV="1">
              <a:off x="7369" y="5269"/>
              <a:ext cx="1411" cy="754"/>
            </a:xfrm>
            <a:prstGeom prst="straightConnector1">
              <a:avLst/>
            </a:prstGeom>
            <a:solidFill>
              <a:schemeClr val="accent1"/>
            </a:solidFill>
            <a:ln w="25400" cap="flat" cmpd="sng" algn="ctr">
              <a:solidFill>
                <a:srgbClr val="002060">
                  <a:alpha val="80000"/>
                </a:srgbClr>
              </a:solidFill>
              <a:prstDash val="sysDash"/>
              <a:round/>
              <a:headEnd type="none" w="med" len="med"/>
              <a:tailEnd type="stealth" w="lg" len="lg"/>
            </a:ln>
          </p:spPr>
        </p:cxnSp>
      </p:grpSp>
      <p:graphicFrame>
        <p:nvGraphicFramePr>
          <p:cNvPr id="18" name="对象 17"/>
          <p:cNvGraphicFramePr>
            <a:graphicFrameLocks noChangeAspect="1"/>
          </p:cNvGraphicFramePr>
          <p:nvPr>
            <p:extLst>
              <p:ext uri="{D42A27DB-BD31-4B8C-83A1-F6EECF244321}">
                <p14:modId xmlns:p14="http://schemas.microsoft.com/office/powerpoint/2010/main" val="456634960"/>
              </p:ext>
            </p:extLst>
          </p:nvPr>
        </p:nvGraphicFramePr>
        <p:xfrm>
          <a:off x="6769292" y="5248543"/>
          <a:ext cx="1166812" cy="457200"/>
        </p:xfrm>
        <a:graphic>
          <a:graphicData uri="http://schemas.openxmlformats.org/presentationml/2006/ole">
            <mc:AlternateContent xmlns:mc="http://schemas.openxmlformats.org/markup-compatibility/2006">
              <mc:Choice xmlns:v="urn:schemas-microsoft-com:vml" Requires="v">
                <p:oleObj spid="_x0000_s5701" name="Equation" r:id="rId7" imgW="15544800" imgH="6096000" progId="Equation.DSMT4">
                  <p:embed/>
                </p:oleObj>
              </mc:Choice>
              <mc:Fallback>
                <p:oleObj name="Equation" r:id="rId7" imgW="15544800" imgH="6096000" progId="Equation.DSMT4">
                  <p:embed/>
                  <p:pic>
                    <p:nvPicPr>
                      <p:cNvPr id="0" name="图片 5371"/>
                      <p:cNvPicPr/>
                      <p:nvPr/>
                    </p:nvPicPr>
                    <p:blipFill>
                      <a:blip r:embed="rId8"/>
                      <a:stretch>
                        <a:fillRect/>
                      </a:stretch>
                    </p:blipFill>
                    <p:spPr>
                      <a:xfrm>
                        <a:off x="6769292" y="5248543"/>
                        <a:ext cx="1166812" cy="457200"/>
                      </a:xfrm>
                      <a:prstGeom prst="rect">
                        <a:avLst/>
                      </a:prstGeom>
                    </p:spPr>
                  </p:pic>
                </p:oleObj>
              </mc:Fallback>
            </mc:AlternateContent>
          </a:graphicData>
        </a:graphic>
      </p:graphicFrame>
      <p:sp>
        <p:nvSpPr>
          <p:cNvPr id="11" name="文本框 10"/>
          <p:cNvSpPr txBox="1"/>
          <p:nvPr/>
        </p:nvSpPr>
        <p:spPr>
          <a:xfrm>
            <a:off x="5407534" y="4144913"/>
            <a:ext cx="1368425" cy="398780"/>
          </a:xfrm>
          <a:prstGeom prst="rect">
            <a:avLst/>
          </a:prstGeom>
          <a:noFill/>
        </p:spPr>
        <p:txBody>
          <a:bodyPr wrap="square" rtlCol="0">
            <a:spAutoFit/>
          </a:bodyPr>
          <a:lstStyle/>
          <a:p>
            <a:pPr algn="ctr"/>
            <a:r>
              <a:rPr lang="en-US" altLang="zh-CN" sz="2000" b="1">
                <a:effectLst>
                  <a:outerShdw blurRad="38100" dist="38100" dir="2700000" algn="tl">
                    <a:srgbClr val="000000">
                      <a:alpha val="43137"/>
                    </a:srgbClr>
                  </a:outerShdw>
                </a:effectLst>
              </a:rPr>
              <a:t>Actor Net.</a:t>
            </a:r>
          </a:p>
        </p:txBody>
      </p:sp>
      <p:sp>
        <p:nvSpPr>
          <p:cNvPr id="13" name="文本框 12"/>
          <p:cNvSpPr txBox="1"/>
          <p:nvPr/>
        </p:nvSpPr>
        <p:spPr>
          <a:xfrm>
            <a:off x="5407534" y="5248543"/>
            <a:ext cx="1370965" cy="398780"/>
          </a:xfrm>
          <a:prstGeom prst="rect">
            <a:avLst/>
          </a:prstGeom>
          <a:noFill/>
        </p:spPr>
        <p:txBody>
          <a:bodyPr wrap="square" rtlCol="0">
            <a:spAutoFit/>
          </a:bodyPr>
          <a:lstStyle/>
          <a:p>
            <a:pPr algn="ctr"/>
            <a:r>
              <a:rPr lang="en-US" altLang="zh-CN" sz="2000" b="1">
                <a:effectLst>
                  <a:outerShdw blurRad="38100" dist="38100" dir="2700000" algn="tl">
                    <a:srgbClr val="000000">
                      <a:alpha val="43137"/>
                    </a:srgbClr>
                  </a:outerShdw>
                </a:effectLst>
              </a:rPr>
              <a:t>Critic Net.</a:t>
            </a:r>
          </a:p>
        </p:txBody>
      </p:sp>
      <p:pic>
        <p:nvPicPr>
          <p:cNvPr id="20" name="图片 19">
            <a:extLst>
              <a:ext uri="{FF2B5EF4-FFF2-40B4-BE49-F238E27FC236}">
                <a16:creationId xmlns:a16="http://schemas.microsoft.com/office/drawing/2014/main" id="{DD930D45-9E6E-46C2-B6A4-5A7123A7646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vert="horz" lIns="91440" tIns="45720" rIns="91440" bIns="45720" rtlCol="0" anchor="ctr">
            <a:noAutofit/>
          </a:bodyPr>
          <a:lstStyle/>
          <a:p>
            <a:pPr eaLnBrk="1" hangingPunct="1"/>
            <a:r>
              <a:rPr lang="en-US" altLang="zh-CN" dirty="0">
                <a:effectLst>
                  <a:outerShdw blurRad="38100" dist="38100" dir="2700000">
                    <a:srgbClr val="C0C0C0"/>
                  </a:outerShdw>
                </a:effectLst>
                <a:latin typeface="Times New Roman" panose="02020603050405020304" pitchFamily="18" charset="0"/>
                <a:cs typeface="Tahoma" panose="020B0604030504040204" pitchFamily="34" charset="0"/>
              </a:rPr>
              <a:t>Learning Granularity</a:t>
            </a:r>
            <a:endParaRPr lang="zh-CN" altLang="en-US" dirty="0">
              <a:effectLst>
                <a:outerShdw blurRad="38100" dist="38100" dir="2700000">
                  <a:srgbClr val="C0C0C0"/>
                </a:outerShdw>
              </a:effectLst>
              <a:latin typeface="Times New Roman" panose="02020603050405020304" pitchFamily="18" charset="0"/>
              <a:ea typeface="Tahoma" panose="020B0604030504040204" pitchFamily="34" charset="0"/>
            </a:endParaRPr>
          </a:p>
        </p:txBody>
      </p:sp>
      <p:sp>
        <p:nvSpPr>
          <p:cNvPr id="20484" name="文本框 5"/>
          <p:cNvSpPr txBox="1"/>
          <p:nvPr/>
        </p:nvSpPr>
        <p:spPr>
          <a:xfrm>
            <a:off x="392635" y="765513"/>
            <a:ext cx="8389937" cy="2590165"/>
          </a:xfrm>
          <a:prstGeom prst="rect">
            <a:avLst/>
          </a:prstGeom>
          <a:noFill/>
          <a:ln w="9525">
            <a:noFill/>
          </a:ln>
        </p:spPr>
        <p:txBody>
          <a:bodyPr>
            <a:spAutoFit/>
          </a:bodyPr>
          <a:lstStyle/>
          <a:p>
            <a:pPr marL="360680" indent="-360680" algn="just" eaLnBrk="1" hangingPunct="1">
              <a:spcBef>
                <a:spcPct val="20000"/>
              </a:spcBef>
              <a:buClr>
                <a:srgbClr val="CC0000"/>
              </a:buClr>
              <a:buSzPct val="80000"/>
              <a:buFont typeface="Wingdings" panose="05000000000000000000" pitchFamily="2" charset="2"/>
              <a:buChar char="o"/>
            </a:pPr>
            <a:r>
              <a:rPr lang="en-US" altLang="zh-CN" sz="2800" dirty="0"/>
              <a:t>Setting of </a:t>
            </a:r>
            <a:r>
              <a:rPr lang="en-US" altLang="zh-CN" sz="2800" b="1" dirty="0"/>
              <a:t>learning granularity</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Massive packets to be processed</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Let </a:t>
            </a:r>
            <a:r>
              <a:rPr lang="en-US" altLang="zh-CN" b="1" dirty="0">
                <a:effectLst>
                  <a:outerShdw blurRad="38100" dist="38100" dir="2700000" algn="tl">
                    <a:srgbClr val="000000">
                      <a:alpha val="43137"/>
                    </a:srgbClr>
                  </a:outerShdw>
                </a:effectLst>
              </a:rPr>
              <a:t>calculation</a:t>
            </a:r>
            <a:r>
              <a:rPr lang="en-US" altLang="zh-CN" dirty="0"/>
              <a:t> keep up with </a:t>
            </a:r>
            <a:r>
              <a:rPr lang="en-US" altLang="zh-CN" b="1" dirty="0">
                <a:effectLst>
                  <a:outerShdw blurRad="38100" dist="38100" dir="2700000" algn="tl">
                    <a:srgbClr val="000000">
                      <a:alpha val="43137"/>
                    </a:srgbClr>
                  </a:outerShdw>
                </a:effectLst>
              </a:rPr>
              <a:t>pkt. arrival</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Put the </a:t>
            </a:r>
            <a:r>
              <a:rPr lang="en-US" altLang="zh-CN" b="1" dirty="0">
                <a:effectLst>
                  <a:outerShdw blurRad="38100" dist="38100" dir="2700000" algn="tl">
                    <a:srgbClr val="000000">
                      <a:alpha val="43137"/>
                    </a:srgbClr>
                  </a:outerShdw>
                </a:effectLst>
              </a:rPr>
              <a:t>learning granularity</a:t>
            </a:r>
            <a:r>
              <a:rPr lang="en-US" altLang="zh-CN" dirty="0"/>
              <a:t> as a part of </a:t>
            </a:r>
            <a:r>
              <a:rPr lang="en-US" altLang="zh-CN" b="1" dirty="0">
                <a:effectLst>
                  <a:outerShdw blurRad="38100" dist="38100" dir="2700000" algn="tl">
                    <a:srgbClr val="000000">
                      <a:alpha val="43137"/>
                    </a:srgbClr>
                  </a:outerShdw>
                </a:effectLst>
              </a:rPr>
              <a:t>action space</a:t>
            </a:r>
          </a:p>
          <a:p>
            <a:pPr marL="1275080" lvl="2" indent="-360680" algn="just" eaLnBrk="1" hangingPunct="1">
              <a:spcBef>
                <a:spcPct val="20000"/>
              </a:spcBef>
              <a:buClr>
                <a:srgbClr val="CC0000"/>
              </a:buClr>
              <a:buSzPct val="80000"/>
              <a:buFont typeface="Wingdings" panose="05000000000000000000" pitchFamily="2" charset="2"/>
              <a:buChar char="o"/>
            </a:pPr>
            <a:r>
              <a:rPr lang="en-US" altLang="zh-CN" sz="2000" dirty="0"/>
              <a:t>Use the </a:t>
            </a:r>
            <a:r>
              <a:rPr lang="en-US" altLang="zh-CN" sz="2000" b="1" dirty="0">
                <a:effectLst>
                  <a:outerShdw blurRad="38100" dist="38100" dir="2700000" algn="tl">
                    <a:srgbClr val="000000">
                      <a:alpha val="43137"/>
                    </a:srgbClr>
                  </a:outerShdw>
                </a:effectLst>
              </a:rPr>
              <a:t>combination</a:t>
            </a:r>
            <a:r>
              <a:rPr lang="en-US" altLang="zh-CN" sz="2000" dirty="0"/>
              <a:t> of </a:t>
            </a:r>
            <a:r>
              <a:rPr lang="en-US" altLang="zh-CN" sz="2000" b="1" dirty="0">
                <a:effectLst>
                  <a:outerShdw blurRad="38100" dist="38100" dir="2700000" algn="tl">
                    <a:srgbClr val="000000">
                      <a:alpha val="43137"/>
                    </a:srgbClr>
                  </a:outerShdw>
                </a:effectLst>
              </a:rPr>
              <a:t>Selected interface</a:t>
            </a:r>
            <a:r>
              <a:rPr lang="en-US" altLang="zh-CN" sz="2000" dirty="0"/>
              <a:t> &amp; </a:t>
            </a:r>
            <a:r>
              <a:rPr lang="en-US" altLang="zh-CN" sz="2000" b="1" dirty="0">
                <a:effectLst>
                  <a:outerShdw blurRad="38100" dist="38100" dir="2700000" algn="tl">
                    <a:srgbClr val="000000">
                      <a:alpha val="43137"/>
                    </a:srgbClr>
                  </a:outerShdw>
                </a:effectLst>
              </a:rPr>
              <a:t>Num. of time intervals</a:t>
            </a:r>
          </a:p>
        </p:txBody>
      </p:sp>
      <p:sp>
        <p:nvSpPr>
          <p:cNvPr id="2" name="灯片编号占位符 1"/>
          <p:cNvSpPr txBox="1">
            <a:spLocks noGrp="1"/>
          </p:cNvSpPr>
          <p:nvPr>
            <p:ph type="sldNum" sz="quarter" idx="10"/>
          </p:nvPr>
        </p:nvSpPr>
        <p:spPr>
          <a:xfrm>
            <a:off x="34925" y="6553200"/>
            <a:ext cx="1407795" cy="220980"/>
          </a:xfrm>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13</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grpSp>
        <p:nvGrpSpPr>
          <p:cNvPr id="6" name="组合 5"/>
          <p:cNvGrpSpPr/>
          <p:nvPr/>
        </p:nvGrpSpPr>
        <p:grpSpPr>
          <a:xfrm>
            <a:off x="428625" y="3429000"/>
            <a:ext cx="8353425" cy="3056890"/>
            <a:chOff x="675" y="5400"/>
            <a:chExt cx="13155" cy="4814"/>
          </a:xfrm>
        </p:grpSpPr>
        <p:pic>
          <p:nvPicPr>
            <p:cNvPr id="5" name="图片 3"/>
            <p:cNvPicPr>
              <a:picLocks noChangeAspect="1"/>
            </p:cNvPicPr>
            <p:nvPr/>
          </p:nvPicPr>
          <p:blipFill>
            <a:blip r:embed="rId3"/>
            <a:stretch>
              <a:fillRect/>
            </a:stretch>
          </p:blipFill>
          <p:spPr>
            <a:xfrm>
              <a:off x="675" y="5400"/>
              <a:ext cx="7082" cy="4814"/>
            </a:xfrm>
            <a:prstGeom prst="rect">
              <a:avLst/>
            </a:prstGeom>
            <a:noFill/>
            <a:ln w="9525">
              <a:noFill/>
            </a:ln>
          </p:spPr>
        </p:pic>
        <p:sp>
          <p:nvSpPr>
            <p:cNvPr id="3" name="矩形 2"/>
            <p:cNvSpPr/>
            <p:nvPr/>
          </p:nvSpPr>
          <p:spPr bwMode="auto">
            <a:xfrm>
              <a:off x="6934" y="5906"/>
              <a:ext cx="454" cy="1928"/>
            </a:xfrm>
            <a:prstGeom prst="rect">
              <a:avLst/>
            </a:prstGeom>
            <a:noFill/>
            <a:ln w="25400" cap="flat" cmpd="sng" algn="ctr">
              <a:solidFill>
                <a:srgbClr val="002060">
                  <a:alpha val="80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sp>
          <p:nvSpPr>
            <p:cNvPr id="7" name="文本框 6"/>
            <p:cNvSpPr txBox="1"/>
            <p:nvPr/>
          </p:nvSpPr>
          <p:spPr>
            <a:xfrm>
              <a:off x="7840" y="6555"/>
              <a:ext cx="5990" cy="630"/>
            </a:xfrm>
            <a:prstGeom prst="rect">
              <a:avLst/>
            </a:prstGeom>
            <a:noFill/>
            <a:ln w="25400">
              <a:solidFill>
                <a:srgbClr val="002060">
                  <a:alpha val="80000"/>
                </a:srgbClr>
              </a:solidFill>
              <a:prstDash val="sysDash"/>
            </a:ln>
          </p:spPr>
          <p:txBody>
            <a:bodyPr wrap="square" rtlCol="0">
              <a:spAutoFit/>
            </a:bodyPr>
            <a:lstStyle/>
            <a:p>
              <a:pPr algn="ctr"/>
              <a:r>
                <a:rPr lang="en-US" altLang="zh-CN" sz="2000" dirty="0"/>
                <a:t>Action (Interface, #Time intervals)</a:t>
              </a:r>
              <a:endParaRPr lang="zh-CN" altLang="en-US" sz="2000" dirty="0"/>
            </a:p>
          </p:txBody>
        </p:sp>
        <p:cxnSp>
          <p:nvCxnSpPr>
            <p:cNvPr id="9" name="直接箭头连接符 8"/>
            <p:cNvCxnSpPr>
              <a:endCxn id="7" idx="1"/>
            </p:cNvCxnSpPr>
            <p:nvPr/>
          </p:nvCxnSpPr>
          <p:spPr bwMode="auto">
            <a:xfrm flipV="1">
              <a:off x="7388" y="6870"/>
              <a:ext cx="453" cy="4"/>
            </a:xfrm>
            <a:prstGeom prst="straightConnector1">
              <a:avLst/>
            </a:prstGeom>
            <a:solidFill>
              <a:schemeClr val="accent1"/>
            </a:solidFill>
            <a:ln w="25400" cap="flat" cmpd="sng" algn="ctr">
              <a:solidFill>
                <a:srgbClr val="002060">
                  <a:alpha val="80000"/>
                </a:srgbClr>
              </a:solidFill>
              <a:prstDash val="sysDash"/>
              <a:round/>
              <a:headEnd type="none" w="med" len="med"/>
              <a:tailEnd type="stealth" w="lg" len="lg"/>
            </a:ln>
          </p:spPr>
        </p:cxnSp>
      </p:grpSp>
      <p:pic>
        <p:nvPicPr>
          <p:cNvPr id="10" name="图片 9">
            <a:extLst>
              <a:ext uri="{FF2B5EF4-FFF2-40B4-BE49-F238E27FC236}">
                <a16:creationId xmlns:a16="http://schemas.microsoft.com/office/drawing/2014/main" id="{47D57C83-5954-49E6-B0D8-2802D693EA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vert="horz" lIns="91440" tIns="45720" rIns="91440" bIns="45720" rtlCol="0" anchor="ctr">
            <a:noAutofit/>
          </a:bodyPr>
          <a:lstStyle/>
          <a:p>
            <a:pPr eaLnBrk="1" hangingPunct="1"/>
            <a:r>
              <a:rPr lang="en-US" altLang="zh-CN" dirty="0">
                <a:effectLst>
                  <a:outerShdw blurRad="38100" dist="38100" dir="2700000">
                    <a:srgbClr val="C0C0C0"/>
                  </a:outerShdw>
                </a:effectLst>
                <a:latin typeface="Times New Roman" panose="02020603050405020304" pitchFamily="18" charset="0"/>
                <a:cs typeface="Tahoma" panose="020B0604030504040204" pitchFamily="34" charset="0"/>
              </a:rPr>
              <a:t>Learning Granularity (Cont)</a:t>
            </a:r>
            <a:endParaRPr lang="zh-CN" altLang="en-US" dirty="0">
              <a:effectLst>
                <a:outerShdw blurRad="38100" dist="38100" dir="2700000">
                  <a:srgbClr val="C0C0C0"/>
                </a:outerShdw>
              </a:effectLst>
              <a:latin typeface="Times New Roman" panose="02020603050405020304" pitchFamily="18" charset="0"/>
              <a:ea typeface="Tahoma" panose="020B0604030504040204" pitchFamily="34" charset="0"/>
            </a:endParaRPr>
          </a:p>
        </p:txBody>
      </p:sp>
      <p:sp>
        <p:nvSpPr>
          <p:cNvPr id="22532" name="文本框 5"/>
          <p:cNvSpPr txBox="1"/>
          <p:nvPr/>
        </p:nvSpPr>
        <p:spPr>
          <a:xfrm>
            <a:off x="420688" y="764704"/>
            <a:ext cx="8391525" cy="5248275"/>
          </a:xfrm>
          <a:prstGeom prst="rect">
            <a:avLst/>
          </a:prstGeom>
          <a:noFill/>
          <a:ln w="9525">
            <a:noFill/>
          </a:ln>
        </p:spPr>
        <p:txBody>
          <a:bodyPr>
            <a:spAutoFit/>
          </a:bodyPr>
          <a:lstStyle/>
          <a:p>
            <a:pPr marL="360680" indent="-360680" algn="just" eaLnBrk="1" hangingPunct="1">
              <a:spcBef>
                <a:spcPct val="20000"/>
              </a:spcBef>
              <a:buClr>
                <a:srgbClr val="CC0000"/>
              </a:buClr>
              <a:buSzPct val="80000"/>
              <a:buFont typeface="Wingdings" panose="05000000000000000000" pitchFamily="2" charset="2"/>
              <a:buChar char="o"/>
            </a:pPr>
            <a:r>
              <a:rPr lang="en-US" altLang="zh-CN" sz="2800" dirty="0">
                <a:effectLst>
                  <a:outerShdw blurRad="38100" dist="38100" dir="2700000">
                    <a:srgbClr val="C0C0C0"/>
                  </a:outerShdw>
                </a:effectLst>
                <a:cs typeface="Tahoma" panose="020B0604030504040204" pitchFamily="34" charset="0"/>
              </a:rPr>
              <a:t>IFS-</a:t>
            </a:r>
            <a:r>
              <a:rPr lang="en-US" altLang="zh-CN" sz="2800" dirty="0">
                <a:effectLst>
                  <a:outerShdw blurRad="38100" dist="38100" dir="2700000">
                    <a:srgbClr val="C0C0C0"/>
                  </a:outerShdw>
                </a:effectLst>
                <a:latin typeface="Times New Roman" panose="02020603050405020304" pitchFamily="18" charset="0"/>
                <a:cs typeface="Tahoma" panose="020B0604030504040204" pitchFamily="34" charset="0"/>
              </a:rPr>
              <a:t>RL Algo</a:t>
            </a:r>
            <a:r>
              <a:rPr lang="en-US" altLang="zh-CN" sz="2800" dirty="0">
                <a:effectLst>
                  <a:outerShdw blurRad="38100" dist="38100" dir="2700000">
                    <a:srgbClr val="C0C0C0"/>
                  </a:outerShdw>
                </a:effectLst>
                <a:cs typeface="Tahoma" panose="020B0604030504040204" pitchFamily="34" charset="0"/>
              </a:rPr>
              <a:t>rithm </a:t>
            </a:r>
            <a:r>
              <a:rPr lang="en-US" altLang="zh-CN" sz="2000" dirty="0">
                <a:effectLst>
                  <a:outerShdw blurRad="38100" dist="38100" dir="2700000">
                    <a:srgbClr val="C0C0C0"/>
                  </a:outerShdw>
                </a:effectLst>
                <a:cs typeface="Tahoma" panose="020B0604030504040204" pitchFamily="34" charset="0"/>
              </a:rPr>
              <a:t>(Consider the </a:t>
            </a:r>
            <a:r>
              <a:rPr lang="en-US" altLang="zh-CN" sz="2000" b="1" dirty="0">
                <a:effectLst>
                  <a:outerShdw blurRad="38100" dist="38100" dir="2700000">
                    <a:srgbClr val="C0C0C0"/>
                  </a:outerShdw>
                </a:effectLst>
                <a:cs typeface="Tahoma" panose="020B0604030504040204" pitchFamily="34" charset="0"/>
              </a:rPr>
              <a:t>learning Granularity</a:t>
            </a:r>
            <a:r>
              <a:rPr lang="en-US" altLang="zh-CN" sz="2000" dirty="0">
                <a:effectLst>
                  <a:outerShdw blurRad="38100" dist="38100" dir="2700000">
                    <a:srgbClr val="C0C0C0"/>
                  </a:outerShdw>
                </a:effectLst>
                <a:cs typeface="Tahoma" panose="020B0604030504040204" pitchFamily="34" charset="0"/>
              </a:rPr>
              <a:t>)</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Observe </a:t>
            </a:r>
            <a:r>
              <a:rPr lang="en-US" altLang="zh-CN" b="1" dirty="0">
                <a:effectLst>
                  <a:outerShdw blurRad="38100" dist="38100" dir="2700000" algn="tl">
                    <a:srgbClr val="000000">
                      <a:alpha val="43137"/>
                    </a:srgbClr>
                  </a:outerShdw>
                </a:effectLst>
              </a:rPr>
              <a:t>state information </a:t>
            </a:r>
            <a:r>
              <a:rPr lang="en-US" altLang="zh-CN" i="1" dirty="0" err="1"/>
              <a:t>s</a:t>
            </a:r>
            <a:r>
              <a:rPr lang="en-US" altLang="zh-CN" i="1" baseline="-25000" dirty="0" err="1"/>
              <a:t>t</a:t>
            </a:r>
            <a:r>
              <a:rPr lang="en-US" altLang="zh-CN" dirty="0"/>
              <a:t> = (</a:t>
            </a:r>
            <a:r>
              <a:rPr lang="en-US" altLang="zh-CN" b="1" dirty="0"/>
              <a:t>D</a:t>
            </a:r>
            <a:r>
              <a:rPr lang="en-US" altLang="zh-CN" i="1" baseline="-25000" dirty="0"/>
              <a:t>t</a:t>
            </a:r>
            <a:r>
              <a:rPr lang="en-US" altLang="zh-CN" dirty="0"/>
              <a:t>, </a:t>
            </a:r>
            <a:r>
              <a:rPr lang="en-US" altLang="zh-CN" b="1" dirty="0" err="1"/>
              <a:t>N</a:t>
            </a:r>
            <a:r>
              <a:rPr lang="en-US" altLang="zh-CN" i="1" baseline="-25000" dirty="0" err="1"/>
              <a:t>t</a:t>
            </a:r>
            <a:r>
              <a:rPr lang="en-US" altLang="zh-CN" dirty="0"/>
              <a:t>)</a:t>
            </a:r>
          </a:p>
          <a:p>
            <a:pPr lvl="1" algn="just" eaLnBrk="1" hangingPunct="1">
              <a:spcBef>
                <a:spcPct val="20000"/>
              </a:spcBef>
              <a:buClr>
                <a:srgbClr val="CC0000"/>
              </a:buClr>
              <a:buSzPct val="80000"/>
            </a:pPr>
            <a:endParaRPr lang="en-US" altLang="zh-CN" sz="1000" dirty="0"/>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Take </a:t>
            </a:r>
            <a:r>
              <a:rPr lang="en-US" altLang="zh-CN" b="1" dirty="0">
                <a:effectLst>
                  <a:outerShdw blurRad="38100" dist="38100" dir="2700000" algn="tl">
                    <a:srgbClr val="000000">
                      <a:alpha val="43137"/>
                    </a:srgbClr>
                  </a:outerShdw>
                </a:effectLst>
              </a:rPr>
              <a:t>action</a:t>
            </a:r>
            <a:r>
              <a:rPr lang="en-US" altLang="zh-CN" dirty="0"/>
              <a:t> </a:t>
            </a:r>
            <a:r>
              <a:rPr lang="en-US" altLang="zh-CN" i="1" dirty="0"/>
              <a:t>a</a:t>
            </a:r>
            <a:r>
              <a:rPr lang="en-US" altLang="zh-CN" i="1" baseline="-25000" dirty="0"/>
              <a:t>t</a:t>
            </a:r>
            <a:r>
              <a:rPr lang="en-US" altLang="zh-CN" dirty="0"/>
              <a:t> according to the learned </a:t>
            </a:r>
            <a:r>
              <a:rPr lang="en-US" altLang="zh-CN" b="1" dirty="0">
                <a:effectLst>
                  <a:outerShdw blurRad="38100" dist="38100" dir="2700000" algn="tl">
                    <a:srgbClr val="000000">
                      <a:alpha val="43137"/>
                    </a:srgbClr>
                  </a:outerShdw>
                </a:effectLst>
              </a:rPr>
              <a:t>policy</a:t>
            </a:r>
            <a:r>
              <a:rPr lang="en-US" altLang="zh-CN" dirty="0"/>
              <a:t> </a:t>
            </a:r>
            <a:r>
              <a:rPr lang="el-GR" altLang="zh-CN" i="1" dirty="0"/>
              <a:t>μ</a:t>
            </a:r>
            <a:endParaRPr lang="en-US" altLang="zh-CN" i="1" dirty="0"/>
          </a:p>
          <a:p>
            <a:pPr marL="1275080" lvl="2" indent="-360680" algn="just" eaLnBrk="1" hangingPunct="1">
              <a:spcBef>
                <a:spcPct val="20000"/>
              </a:spcBef>
              <a:buClr>
                <a:srgbClr val="CC0000"/>
              </a:buClr>
              <a:buSzPct val="80000"/>
              <a:buFont typeface="Wingdings" panose="05000000000000000000" pitchFamily="2" charset="2"/>
              <a:buChar char="o"/>
            </a:pPr>
            <a:r>
              <a:rPr lang="en-US" altLang="zh-CN" b="1" dirty="0">
                <a:effectLst>
                  <a:outerShdw blurRad="38100" dist="38100" dir="2700000" algn="tl">
                    <a:srgbClr val="000000">
                      <a:alpha val="43137"/>
                    </a:srgbClr>
                  </a:outerShdw>
                </a:effectLst>
              </a:rPr>
              <a:t>Selected interface</a:t>
            </a:r>
            <a:r>
              <a:rPr lang="en-US" altLang="zh-CN" dirty="0"/>
              <a:t> </a:t>
            </a:r>
            <a:r>
              <a:rPr lang="en-US" altLang="zh-CN" i="1" dirty="0"/>
              <a:t>i</a:t>
            </a:r>
          </a:p>
          <a:p>
            <a:pPr marL="1275080" lvl="2" indent="-360680" algn="just" eaLnBrk="1" hangingPunct="1">
              <a:spcBef>
                <a:spcPct val="20000"/>
              </a:spcBef>
              <a:buClr>
                <a:srgbClr val="CC0000"/>
              </a:buClr>
              <a:buSzPct val="80000"/>
              <a:buFont typeface="Wingdings" panose="05000000000000000000" pitchFamily="2" charset="2"/>
              <a:buChar char="o"/>
            </a:pPr>
            <a:r>
              <a:rPr lang="en-US" altLang="zh-CN" b="1" dirty="0">
                <a:effectLst>
                  <a:outerShdw blurRad="38100" dist="38100" dir="2700000" algn="tl">
                    <a:srgbClr val="000000">
                      <a:alpha val="43137"/>
                    </a:srgbClr>
                  </a:outerShdw>
                </a:effectLst>
              </a:rPr>
              <a:t>Learning granularity</a:t>
            </a:r>
            <a:r>
              <a:rPr lang="en-US" altLang="zh-CN" dirty="0"/>
              <a:t> </a:t>
            </a:r>
            <a:r>
              <a:rPr lang="en-US" altLang="zh-CN" i="1" dirty="0" err="1"/>
              <a:t>T</a:t>
            </a:r>
            <a:r>
              <a:rPr lang="en-US" altLang="zh-CN" i="1" baseline="-25000" dirty="0" err="1"/>
              <a:t>lg</a:t>
            </a:r>
            <a:endParaRPr lang="en-US" altLang="zh-CN" i="1" baseline="-25000" dirty="0"/>
          </a:p>
          <a:p>
            <a:pPr lvl="1" algn="just" eaLnBrk="1" hangingPunct="1">
              <a:spcBef>
                <a:spcPct val="20000"/>
              </a:spcBef>
              <a:buClr>
                <a:srgbClr val="CC0000"/>
              </a:buClr>
              <a:buSzPct val="80000"/>
            </a:pPr>
            <a:endParaRPr lang="en-US" altLang="zh-CN" sz="1000" dirty="0">
              <a:latin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During the period of </a:t>
            </a:r>
            <a:r>
              <a:rPr lang="en-US" altLang="zh-CN" b="1" dirty="0"/>
              <a:t>time</a:t>
            </a:r>
            <a:r>
              <a:rPr lang="en-US" altLang="zh-CN" dirty="0"/>
              <a:t> </a:t>
            </a:r>
            <a:r>
              <a:rPr lang="en-US" altLang="zh-CN" i="1" dirty="0" err="1"/>
              <a:t>T</a:t>
            </a:r>
            <a:r>
              <a:rPr lang="en-US" altLang="zh-CN" i="1" baseline="-25000" dirty="0" err="1"/>
              <a:t>lg</a:t>
            </a:r>
            <a:endParaRPr lang="en-US" altLang="zh-CN" dirty="0"/>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Forward </a:t>
            </a:r>
            <a:r>
              <a:rPr lang="en-US" altLang="zh-CN" b="1" dirty="0">
                <a:effectLst>
                  <a:outerShdw blurRad="38100" dist="38100" dir="2700000" algn="tl">
                    <a:srgbClr val="000000">
                      <a:alpha val="43137"/>
                    </a:srgbClr>
                  </a:outerShdw>
                </a:effectLst>
              </a:rPr>
              <a:t>all</a:t>
            </a:r>
            <a:r>
              <a:rPr lang="en-US" altLang="zh-CN" b="1" dirty="0"/>
              <a:t> the </a:t>
            </a:r>
            <a:r>
              <a:rPr lang="en-US" altLang="zh-CN" b="1" dirty="0">
                <a:effectLst>
                  <a:outerShdw blurRad="38100" dist="38100" dir="2700000" algn="tl">
                    <a:srgbClr val="000000">
                      <a:alpha val="43137"/>
                    </a:srgbClr>
                  </a:outerShdw>
                </a:effectLst>
              </a:rPr>
              <a:t>Interest Pkt. </a:t>
            </a:r>
            <a:r>
              <a:rPr lang="en-US" altLang="zh-CN" dirty="0"/>
              <a:t>through </a:t>
            </a:r>
            <a:r>
              <a:rPr lang="en-US" altLang="zh-CN" b="1" dirty="0">
                <a:effectLst>
                  <a:outerShdw blurRad="38100" dist="38100" dir="2700000" algn="tl">
                    <a:srgbClr val="000000">
                      <a:alpha val="43137"/>
                    </a:srgbClr>
                  </a:outerShdw>
                </a:effectLst>
              </a:rPr>
              <a:t>interface</a:t>
            </a:r>
            <a:r>
              <a:rPr lang="en-US" altLang="zh-CN" dirty="0"/>
              <a:t> </a:t>
            </a:r>
            <a:r>
              <a:rPr lang="en-US" altLang="zh-CN" i="1" dirty="0" err="1"/>
              <a:t>i</a:t>
            </a:r>
            <a:endParaRPr lang="en-US" altLang="zh-CN" i="1" dirty="0">
              <a:latin typeface="Times New Roman" panose="02020603050405020304" pitchFamily="18" charset="0"/>
            </a:endParaRPr>
          </a:p>
          <a:p>
            <a:pPr lvl="1" algn="just" eaLnBrk="1" hangingPunct="1">
              <a:spcBef>
                <a:spcPct val="20000"/>
              </a:spcBef>
              <a:buClr>
                <a:srgbClr val="CC0000"/>
              </a:buClr>
              <a:buSzPct val="80000"/>
            </a:pPr>
            <a:endParaRPr lang="en-US" altLang="zh-CN" sz="1000" dirty="0">
              <a:latin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Calculate </a:t>
            </a:r>
            <a:r>
              <a:rPr lang="en-US" altLang="zh-CN" b="1" dirty="0">
                <a:effectLst>
                  <a:outerShdw blurRad="38100" dist="38100" dir="2700000" algn="tl">
                    <a:srgbClr val="000000">
                      <a:alpha val="43137"/>
                    </a:srgbClr>
                  </a:outerShdw>
                </a:effectLst>
              </a:rPr>
              <a:t>reward</a:t>
            </a:r>
            <a:r>
              <a:rPr lang="en-US" altLang="zh-CN" dirty="0"/>
              <a:t> </a:t>
            </a:r>
            <a:r>
              <a:rPr lang="en-US" altLang="zh-CN" i="1" dirty="0"/>
              <a:t>r</a:t>
            </a:r>
            <a:r>
              <a:rPr lang="en-US" altLang="zh-CN" i="1" baseline="-25000" dirty="0"/>
              <a:t>t</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Update the </a:t>
            </a:r>
            <a:r>
              <a:rPr lang="en-US" altLang="zh-CN" b="1" dirty="0">
                <a:effectLst>
                  <a:outerShdw blurRad="38100" dist="38100" dir="2700000" algn="tl">
                    <a:srgbClr val="000000">
                      <a:alpha val="43137"/>
                    </a:srgbClr>
                  </a:outerShdw>
                </a:effectLst>
              </a:rPr>
              <a:t>NNs’ parameters</a:t>
            </a:r>
            <a:r>
              <a:rPr lang="en-US" altLang="zh-CN" b="1" dirty="0"/>
              <a:t> </a:t>
            </a:r>
            <a:r>
              <a:rPr lang="en-US" altLang="zh-CN" dirty="0"/>
              <a:t>according to (</a:t>
            </a:r>
            <a:r>
              <a:rPr lang="en-US" altLang="zh-CN" i="1" dirty="0" err="1"/>
              <a:t>s</a:t>
            </a:r>
            <a:r>
              <a:rPr lang="en-US" altLang="zh-CN" i="1" baseline="-25000" dirty="0" err="1"/>
              <a:t>t</a:t>
            </a:r>
            <a:r>
              <a:rPr lang="en-US" altLang="zh-CN" dirty="0"/>
              <a:t>, </a:t>
            </a:r>
            <a:r>
              <a:rPr lang="en-US" altLang="zh-CN" i="1" dirty="0"/>
              <a:t>a</a:t>
            </a:r>
            <a:r>
              <a:rPr lang="en-US" altLang="zh-CN" i="1" baseline="-25000" dirty="0"/>
              <a:t>t</a:t>
            </a:r>
            <a:r>
              <a:rPr lang="en-US" altLang="zh-CN" dirty="0"/>
              <a:t>, </a:t>
            </a:r>
            <a:r>
              <a:rPr lang="en-US" altLang="zh-CN" i="1" dirty="0"/>
              <a:t>r</a:t>
            </a:r>
            <a:r>
              <a:rPr lang="en-US" altLang="zh-CN" i="1" baseline="-25000" dirty="0"/>
              <a:t>t</a:t>
            </a:r>
            <a:r>
              <a:rPr lang="en-US" altLang="zh-CN" dirty="0"/>
              <a:t>)</a:t>
            </a:r>
          </a:p>
          <a:p>
            <a:pPr lvl="1" algn="just" eaLnBrk="1" hangingPunct="1">
              <a:spcBef>
                <a:spcPct val="20000"/>
              </a:spcBef>
              <a:buClr>
                <a:srgbClr val="CC0000"/>
              </a:buClr>
              <a:buSzPct val="80000"/>
            </a:pPr>
            <a:endParaRPr lang="en-US" altLang="zh-CN" sz="1000" dirty="0">
              <a:latin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Start the </a:t>
            </a:r>
            <a:r>
              <a:rPr lang="en-US" altLang="zh-CN" b="1" dirty="0">
                <a:effectLst>
                  <a:outerShdw blurRad="38100" dist="38100" dir="2700000" algn="tl">
                    <a:srgbClr val="000000">
                      <a:alpha val="43137"/>
                    </a:srgbClr>
                  </a:outerShdw>
                </a:effectLst>
              </a:rPr>
              <a:t>next round of learning</a:t>
            </a:r>
          </a:p>
        </p:txBody>
      </p:sp>
      <p:sp>
        <p:nvSpPr>
          <p:cNvPr id="2" name="灯片编号占位符 1"/>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14</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5" name="图片 4">
            <a:extLst>
              <a:ext uri="{FF2B5EF4-FFF2-40B4-BE49-F238E27FC236}">
                <a16:creationId xmlns:a16="http://schemas.microsoft.com/office/drawing/2014/main" id="{A77608EB-9AC4-4BD0-BAEB-8CE94C7EBD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vert="horz" lIns="91440" tIns="45720" rIns="91440" bIns="45720" rtlCol="0" anchor="ctr">
            <a:noAutofit/>
          </a:bodyPr>
          <a:lstStyle/>
          <a:p>
            <a:pPr eaLnBrk="1" hangingPunct="1"/>
            <a:r>
              <a:rPr lang="en-US" altLang="zh-CN" dirty="0">
                <a:effectLst>
                  <a:outerShdw blurRad="38100" dist="38100" dir="2700000">
                    <a:srgbClr val="C0C0C0"/>
                  </a:outerShdw>
                </a:effectLst>
                <a:latin typeface="Times New Roman" panose="02020603050405020304" pitchFamily="18" charset="0"/>
                <a:cs typeface="Tahoma" panose="020B0604030504040204" pitchFamily="34" charset="0"/>
              </a:rPr>
              <a:t>Enhancement for Topo. Change</a:t>
            </a:r>
            <a:endParaRPr lang="zh-CN" altLang="en-US" dirty="0">
              <a:effectLst>
                <a:outerShdw blurRad="38100" dist="38100" dir="2700000">
                  <a:srgbClr val="C0C0C0"/>
                </a:outerShdw>
              </a:effectLst>
              <a:latin typeface="Times New Roman" panose="02020603050405020304" pitchFamily="18" charset="0"/>
              <a:ea typeface="Tahoma" panose="020B0604030504040204" pitchFamily="34" charset="0"/>
            </a:endParaRPr>
          </a:p>
        </p:txBody>
      </p:sp>
      <p:sp>
        <p:nvSpPr>
          <p:cNvPr id="22532" name="文本框 5"/>
          <p:cNvSpPr txBox="1"/>
          <p:nvPr/>
        </p:nvSpPr>
        <p:spPr>
          <a:xfrm>
            <a:off x="417432" y="836712"/>
            <a:ext cx="8391525" cy="4398645"/>
          </a:xfrm>
          <a:prstGeom prst="rect">
            <a:avLst/>
          </a:prstGeom>
          <a:noFill/>
          <a:ln w="9525">
            <a:noFill/>
          </a:ln>
        </p:spPr>
        <p:txBody>
          <a:bodyPr>
            <a:spAutoFit/>
          </a:bodyPr>
          <a:lstStyle/>
          <a:p>
            <a:pPr marL="360680" indent="-360680" algn="just" eaLnBrk="1" hangingPunct="1">
              <a:spcBef>
                <a:spcPct val="20000"/>
              </a:spcBef>
              <a:buClr>
                <a:srgbClr val="CC0000"/>
              </a:buClr>
              <a:buSzPct val="80000"/>
              <a:buFont typeface="Wingdings" panose="05000000000000000000" pitchFamily="2" charset="2"/>
              <a:buChar char="o"/>
            </a:pPr>
            <a:r>
              <a:rPr lang="en-US" altLang="zh-CN" sz="2800" b="1" dirty="0"/>
              <a:t>Network Topology Changes</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Lead to </a:t>
            </a:r>
            <a:r>
              <a:rPr lang="en-US" altLang="zh-CN" b="1" dirty="0">
                <a:effectLst>
                  <a:outerShdw blurRad="38100" dist="38100" dir="2700000" algn="tl">
                    <a:srgbClr val="000000">
                      <a:alpha val="43137"/>
                    </a:srgbClr>
                  </a:outerShdw>
                </a:effectLst>
              </a:rPr>
              <a:t>dimensional changes</a:t>
            </a:r>
            <a:r>
              <a:rPr lang="en-US" altLang="zh-CN" dirty="0"/>
              <a:t> of </a:t>
            </a:r>
            <a:r>
              <a:rPr lang="en-US" altLang="zh-CN" i="1" dirty="0" err="1"/>
              <a:t>s</a:t>
            </a:r>
            <a:r>
              <a:rPr lang="en-US" altLang="zh-CN" i="1" baseline="-25000" dirty="0" err="1"/>
              <a:t>t</a:t>
            </a:r>
            <a:r>
              <a:rPr lang="en-US" altLang="zh-CN" dirty="0"/>
              <a:t> and </a:t>
            </a:r>
            <a:r>
              <a:rPr lang="en-US" altLang="zh-CN" i="1" dirty="0"/>
              <a:t>a</a:t>
            </a:r>
            <a:r>
              <a:rPr lang="en-US" altLang="zh-CN" i="1" baseline="-25000" dirty="0"/>
              <a:t>t</a:t>
            </a:r>
          </a:p>
          <a:p>
            <a:pPr lvl="1" algn="just" eaLnBrk="1" hangingPunct="1">
              <a:spcBef>
                <a:spcPct val="20000"/>
              </a:spcBef>
              <a:buClr>
                <a:srgbClr val="CC0000"/>
              </a:buClr>
              <a:buSzPct val="80000"/>
            </a:pPr>
            <a:endParaRPr lang="en-US" altLang="zh-CN" sz="1000" dirty="0">
              <a:latin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Set </a:t>
            </a:r>
            <a:r>
              <a:rPr lang="en-US" altLang="zh-CN" b="1" dirty="0">
                <a:effectLst>
                  <a:outerShdw blurRad="38100" dist="38100" dir="2700000" algn="tl">
                    <a:srgbClr val="000000">
                      <a:alpha val="43137"/>
                    </a:srgbClr>
                  </a:outerShdw>
                </a:effectLst>
              </a:rPr>
              <a:t>input</a:t>
            </a:r>
            <a:r>
              <a:rPr lang="en-US" altLang="zh-CN" dirty="0"/>
              <a:t> and </a:t>
            </a:r>
            <a:r>
              <a:rPr lang="en-US" altLang="zh-CN" b="1" dirty="0">
                <a:effectLst>
                  <a:outerShdw blurRad="38100" dist="38100" dir="2700000" algn="tl">
                    <a:srgbClr val="000000">
                      <a:alpha val="43137"/>
                    </a:srgbClr>
                  </a:outerShdw>
                </a:effectLst>
              </a:rPr>
              <a:t>output</a:t>
            </a:r>
            <a:r>
              <a:rPr lang="en-US" altLang="zh-CN" dirty="0"/>
              <a:t> formats span the </a:t>
            </a:r>
            <a:r>
              <a:rPr lang="en-US" altLang="zh-CN" b="1" dirty="0">
                <a:effectLst>
                  <a:outerShdw blurRad="38100" dist="38100" dir="2700000" algn="tl">
                    <a:srgbClr val="000000">
                      <a:alpha val="43137"/>
                    </a:srgbClr>
                  </a:outerShdw>
                </a:effectLst>
              </a:rPr>
              <a:t>max. # of interface</a:t>
            </a:r>
          </a:p>
          <a:p>
            <a:pPr marL="1275080" lvl="2" indent="-360680" algn="just" eaLnBrk="1" hangingPunct="1">
              <a:spcBef>
                <a:spcPct val="20000"/>
              </a:spcBef>
              <a:buClr>
                <a:srgbClr val="CC0000"/>
              </a:buClr>
              <a:buSzPct val="80000"/>
              <a:buFont typeface="Wingdings" panose="05000000000000000000" pitchFamily="2" charset="2"/>
              <a:buChar char="o"/>
            </a:pPr>
            <a:r>
              <a:rPr lang="en-US" altLang="zh-CN" sz="2200" dirty="0"/>
              <a:t>E.g., ordinary routers with </a:t>
            </a:r>
            <a:r>
              <a:rPr lang="en-US" altLang="zh-CN" sz="2200" b="1" dirty="0"/>
              <a:t>max. # of interfaces</a:t>
            </a:r>
            <a:r>
              <a:rPr lang="en-US" altLang="zh-CN" sz="2200" dirty="0"/>
              <a:t> of </a:t>
            </a:r>
            <a:r>
              <a:rPr lang="en-US" altLang="zh-CN" sz="2200" b="1" dirty="0"/>
              <a:t>48</a:t>
            </a:r>
            <a:r>
              <a:rPr lang="en-US" altLang="zh-CN" sz="2200" dirty="0"/>
              <a:t> </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b="1" dirty="0"/>
              <a:t>Zero out </a:t>
            </a:r>
            <a:r>
              <a:rPr lang="en-US" altLang="zh-CN" b="1" dirty="0">
                <a:effectLst>
                  <a:outerShdw blurRad="38100" dist="38100" dir="2700000" algn="tl">
                    <a:srgbClr val="000000">
                      <a:alpha val="43137"/>
                    </a:srgbClr>
                  </a:outerShdw>
                </a:effectLst>
              </a:rPr>
              <a:t>unavailable interfaces</a:t>
            </a:r>
          </a:p>
          <a:p>
            <a:pPr lvl="1" algn="just" eaLnBrk="1" hangingPunct="1">
              <a:spcBef>
                <a:spcPct val="20000"/>
              </a:spcBef>
              <a:buClr>
                <a:srgbClr val="CC0000"/>
              </a:buClr>
              <a:buSzPct val="80000"/>
            </a:pPr>
            <a:endParaRPr lang="en-US" altLang="zh-CN" sz="1000" dirty="0">
              <a:latin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Interpretation of </a:t>
            </a:r>
            <a:r>
              <a:rPr lang="en-US" altLang="zh-CN" b="1" dirty="0">
                <a:effectLst>
                  <a:outerShdw blurRad="38100" dist="38100" dir="2700000" algn="tl">
                    <a:srgbClr val="000000">
                      <a:alpha val="43137"/>
                    </a:srgbClr>
                  </a:outerShdw>
                </a:effectLst>
              </a:rPr>
              <a:t>actor network’s</a:t>
            </a:r>
            <a:r>
              <a:rPr lang="en-US" altLang="zh-CN" b="1" dirty="0"/>
              <a:t> </a:t>
            </a:r>
            <a:r>
              <a:rPr lang="en-US" altLang="zh-CN" b="1" dirty="0">
                <a:effectLst>
                  <a:outerShdw blurRad="38100" dist="38100" dir="2700000" algn="tl">
                    <a:srgbClr val="000000">
                      <a:alpha val="43137"/>
                    </a:srgbClr>
                  </a:outerShdw>
                </a:effectLst>
              </a:rPr>
              <a:t>output</a:t>
            </a:r>
          </a:p>
          <a:p>
            <a:pPr marL="1275080" lvl="2" indent="-360680" algn="just" eaLnBrk="1" hangingPunct="1">
              <a:spcBef>
                <a:spcPct val="20000"/>
              </a:spcBef>
              <a:buClr>
                <a:srgbClr val="CC0000"/>
              </a:buClr>
              <a:buSzPct val="80000"/>
              <a:buFont typeface="Wingdings" panose="05000000000000000000" pitchFamily="2" charset="2"/>
              <a:buChar char="o"/>
            </a:pPr>
            <a:r>
              <a:rPr lang="en-US" altLang="zh-CN" dirty="0"/>
              <a:t>Apply a </a:t>
            </a:r>
            <a:r>
              <a:rPr lang="en-US" altLang="zh-CN" b="1" dirty="0">
                <a:effectLst>
                  <a:outerShdw blurRad="38100" dist="38100" dir="2700000" algn="tl">
                    <a:srgbClr val="000000">
                      <a:alpha val="43137"/>
                    </a:srgbClr>
                  </a:outerShdw>
                </a:effectLst>
              </a:rPr>
              <a:t>mask</a:t>
            </a:r>
            <a:r>
              <a:rPr lang="en-US" altLang="zh-CN" dirty="0"/>
              <a:t> to the (</a:t>
            </a:r>
            <a:r>
              <a:rPr lang="en-US" altLang="zh-CN" dirty="0" err="1"/>
              <a:t>softmax</a:t>
            </a:r>
            <a:r>
              <a:rPr lang="en-US" altLang="zh-CN" dirty="0"/>
              <a:t>) actor net.'s </a:t>
            </a:r>
            <a:r>
              <a:rPr lang="en-US" altLang="zh-CN" b="1" dirty="0"/>
              <a:t>output layer</a:t>
            </a:r>
            <a:endParaRPr lang="en-US" altLang="zh-CN" dirty="0"/>
          </a:p>
          <a:p>
            <a:pPr marL="1732280" lvl="3" indent="-360680" algn="just" eaLnBrk="1" hangingPunct="1">
              <a:spcBef>
                <a:spcPct val="20000"/>
              </a:spcBef>
              <a:buClr>
                <a:srgbClr val="CC0000"/>
              </a:buClr>
              <a:buSzPct val="80000"/>
              <a:buFont typeface="Wingdings" panose="05000000000000000000" pitchFamily="2" charset="2"/>
              <a:buChar char="o"/>
            </a:pPr>
            <a:r>
              <a:rPr lang="en-US" altLang="zh-CN" dirty="0"/>
              <a:t>0-1 vector [</a:t>
            </a:r>
            <a:r>
              <a:rPr lang="en-US" altLang="zh-CN" i="1" dirty="0"/>
              <a:t>m</a:t>
            </a:r>
            <a:r>
              <a:rPr lang="en-US" altLang="zh-CN" baseline="-25000" dirty="0"/>
              <a:t>1</a:t>
            </a:r>
            <a:r>
              <a:rPr lang="en-US" altLang="zh-CN" dirty="0"/>
              <a:t>, </a:t>
            </a:r>
            <a:r>
              <a:rPr lang="en-US" altLang="zh-CN" i="1" dirty="0"/>
              <a:t>m</a:t>
            </a:r>
            <a:r>
              <a:rPr lang="en-US" altLang="zh-CN" baseline="-25000" dirty="0"/>
              <a:t>2</a:t>
            </a:r>
            <a:r>
              <a:rPr lang="en-US" altLang="zh-CN" dirty="0"/>
              <a:t>, …, </a:t>
            </a:r>
            <a:r>
              <a:rPr lang="en-US" altLang="zh-CN" i="1" dirty="0" err="1"/>
              <a:t>m</a:t>
            </a:r>
            <a:r>
              <a:rPr lang="en-US" altLang="zh-CN" i="1" baseline="-25000" dirty="0" err="1"/>
              <a:t>k</a:t>
            </a:r>
            <a:r>
              <a:rPr lang="en-US" altLang="zh-CN" dirty="0"/>
              <a:t>]</a:t>
            </a:r>
          </a:p>
          <a:p>
            <a:pPr marL="1732280" lvl="3" indent="-360680" algn="just" eaLnBrk="1" hangingPunct="1">
              <a:spcBef>
                <a:spcPct val="20000"/>
              </a:spcBef>
              <a:buClr>
                <a:srgbClr val="CC0000"/>
              </a:buClr>
              <a:buSzPct val="80000"/>
              <a:buFont typeface="Wingdings" panose="05000000000000000000" pitchFamily="2" charset="2"/>
              <a:buChar char="o"/>
            </a:pPr>
            <a:r>
              <a:rPr lang="en-US" altLang="zh-CN" i="1" dirty="0"/>
              <a:t>p</a:t>
            </a:r>
            <a:r>
              <a:rPr lang="en-US" altLang="zh-CN" i="1" baseline="-25000" dirty="0"/>
              <a:t>i</a:t>
            </a:r>
            <a:r>
              <a:rPr lang="en-US" altLang="zh-CN" dirty="0"/>
              <a:t>: normalized probability for action </a:t>
            </a:r>
            <a:r>
              <a:rPr lang="en-US" altLang="zh-CN" i="1" dirty="0" err="1"/>
              <a:t>i</a:t>
            </a:r>
            <a:endParaRPr lang="en-US" altLang="zh-CN" i="1" dirty="0"/>
          </a:p>
        </p:txBody>
      </p:sp>
      <p:sp>
        <p:nvSpPr>
          <p:cNvPr id="2" name="灯片编号占位符 1"/>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15</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graphicFrame>
        <p:nvGraphicFramePr>
          <p:cNvPr id="3" name="对象 2"/>
          <p:cNvGraphicFramePr>
            <a:graphicFrameLocks noChangeAspect="1"/>
          </p:cNvGraphicFramePr>
          <p:nvPr>
            <p:extLst>
              <p:ext uri="{D42A27DB-BD31-4B8C-83A1-F6EECF244321}">
                <p14:modId xmlns:p14="http://schemas.microsoft.com/office/powerpoint/2010/main" val="3663960225"/>
              </p:ext>
            </p:extLst>
          </p:nvPr>
        </p:nvGraphicFramePr>
        <p:xfrm>
          <a:off x="3014752" y="5237917"/>
          <a:ext cx="2565360" cy="583920"/>
        </p:xfrm>
        <a:graphic>
          <a:graphicData uri="http://schemas.openxmlformats.org/presentationml/2006/ole">
            <mc:AlternateContent xmlns:mc="http://schemas.openxmlformats.org/markup-compatibility/2006">
              <mc:Choice xmlns:v="urn:schemas-microsoft-com:vml" Requires="v">
                <p:oleObj spid="_x0000_s6327" name="Equation" r:id="rId4" imgW="30784800" imgH="7010400" progId="Equation.DSMT4">
                  <p:embed/>
                </p:oleObj>
              </mc:Choice>
              <mc:Fallback>
                <p:oleObj name="Equation" r:id="rId4" imgW="30784800" imgH="7010400" progId="Equation.DSMT4">
                  <p:embed/>
                  <p:pic>
                    <p:nvPicPr>
                      <p:cNvPr id="0" name="图片 6184"/>
                      <p:cNvPicPr/>
                      <p:nvPr/>
                    </p:nvPicPr>
                    <p:blipFill>
                      <a:blip r:embed="rId5"/>
                      <a:stretch>
                        <a:fillRect/>
                      </a:stretch>
                    </p:blipFill>
                    <p:spPr>
                      <a:xfrm>
                        <a:off x="3014752" y="5237917"/>
                        <a:ext cx="2565360" cy="583920"/>
                      </a:xfrm>
                      <a:prstGeom prst="rect">
                        <a:avLst/>
                      </a:prstGeom>
                    </p:spPr>
                  </p:pic>
                </p:oleObj>
              </mc:Fallback>
            </mc:AlternateContent>
          </a:graphicData>
        </a:graphic>
      </p:graphicFrame>
      <p:pic>
        <p:nvPicPr>
          <p:cNvPr id="6" name="图片 5">
            <a:extLst>
              <a:ext uri="{FF2B5EF4-FFF2-40B4-BE49-F238E27FC236}">
                <a16:creationId xmlns:a16="http://schemas.microsoft.com/office/drawing/2014/main" id="{65012550-6034-42F0-B0D3-234068BAC1B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8625" y="0"/>
            <a:ext cx="6644005" cy="638175"/>
          </a:xfrm>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en-US" altLang="zh-CN" sz="3200" b="0" i="1" dirty="0">
                <a:solidFill>
                  <a:schemeClr val="tx1"/>
                </a:solidFill>
                <a:latin typeface="Times New Roman" panose="02020603050405020304" pitchFamily="18" charset="0"/>
                <a:cs typeface="Times New Roman" panose="02020603050405020304" pitchFamily="18" charset="0"/>
                <a:sym typeface="+mn-ea"/>
              </a:rPr>
              <a:t>NetAI 2018</a:t>
            </a:r>
            <a:r>
              <a:rPr lang="en-US" altLang="zh-CN" sz="3200" b="0" dirty="0">
                <a:solidFill>
                  <a:schemeClr val="tx1"/>
                </a:solidFill>
                <a:latin typeface="Times New Roman" panose="02020603050405020304" pitchFamily="18" charset="0"/>
                <a:cs typeface="Times New Roman" panose="02020603050405020304" pitchFamily="18" charset="0"/>
                <a:sym typeface="+mn-ea"/>
              </a:rPr>
              <a:t>, Budapest, Hungary</a:t>
            </a:r>
            <a:endParaRPr kumimoji="0" lang="en-US" altLang="zh-CN"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sym typeface="+mn-ea"/>
            </a:endParaRPr>
          </a:p>
        </p:txBody>
      </p:sp>
      <p:sp>
        <p:nvSpPr>
          <p:cNvPr id="4099" name="内容占位符 10"/>
          <p:cNvSpPr>
            <a:spLocks noGrp="1"/>
          </p:cNvSpPr>
          <p:nvPr>
            <p:ph idx="1"/>
          </p:nvPr>
        </p:nvSpPr>
        <p:spPr>
          <a:xfrm>
            <a:off x="0" y="2780928"/>
            <a:ext cx="9143999" cy="1296144"/>
          </a:xfrm>
        </p:spPr>
        <p:txBody>
          <a:bodyPr vert="horz" wrap="square" lIns="91440" tIns="45720" rIns="91440" bIns="45720" anchor="t"/>
          <a:lstStyle/>
          <a:p>
            <a:pPr marL="0" indent="0" algn="ctr" eaLnBrk="1" hangingPunct="1">
              <a:spcBef>
                <a:spcPct val="0"/>
              </a:spcBef>
              <a:buNone/>
            </a:pPr>
            <a:r>
              <a:rPr lang="en-US" altLang="zh-CN" sz="4800" b="1" dirty="0">
                <a:latin typeface="Times New Roman" panose="02020603050405020304" pitchFamily="18" charset="0"/>
                <a:ea typeface="MS PGothic" panose="020B0600070205080204" pitchFamily="34" charset="-128"/>
              </a:rPr>
              <a:t>Preliminary</a:t>
            </a:r>
            <a:r>
              <a:rPr lang="en-US" altLang="zh-CN" sz="4800" b="1" dirty="0">
                <a:latin typeface="Times New Roman" panose="02020603050405020304" pitchFamily="18" charset="0"/>
                <a:ea typeface="MS PGothic" panose="020B0600070205080204" pitchFamily="34" charset="-128"/>
                <a:cs typeface="隶书" panose="02010509060101010101" pitchFamily="49" charset="-122"/>
              </a:rPr>
              <a:t> Experiments</a:t>
            </a:r>
          </a:p>
        </p:txBody>
      </p:sp>
      <p:sp>
        <p:nvSpPr>
          <p:cNvPr id="2" name="灯片编号占位符 1"/>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16</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5" name="图片 4">
            <a:extLst>
              <a:ext uri="{FF2B5EF4-FFF2-40B4-BE49-F238E27FC236}">
                <a16:creationId xmlns:a16="http://schemas.microsoft.com/office/drawing/2014/main" id="{22F8E77E-B8E6-46E8-B879-D8147D97C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Experiment Results</a:t>
            </a:r>
          </a:p>
        </p:txBody>
      </p:sp>
      <p:sp>
        <p:nvSpPr>
          <p:cNvPr id="5" name="文本框 4"/>
          <p:cNvSpPr txBox="1"/>
          <p:nvPr/>
        </p:nvSpPr>
        <p:spPr>
          <a:xfrm>
            <a:off x="357186" y="772947"/>
            <a:ext cx="8535988" cy="2294255"/>
          </a:xfrm>
          <a:prstGeom prst="rect">
            <a:avLst/>
          </a:prstGeom>
          <a:noFill/>
        </p:spPr>
        <p:txBody>
          <a:bodyPr wrap="square">
            <a:spAutoFit/>
          </a:bodyPr>
          <a:lstStyle/>
          <a:p>
            <a:pPr marL="360680" marR="0" indent="-360680" algn="just" defTabSz="914400" eaLnBrk="1" hangingPunct="1">
              <a:spcBef>
                <a:spcPct val="20000"/>
              </a:spcBef>
              <a:buClr>
                <a:srgbClr val="CC0000"/>
              </a:buClr>
              <a:buSzPct val="80000"/>
              <a:buFont typeface="Wingdings" panose="05000000000000000000" pitchFamily="2" charset="2"/>
              <a:buChar char="o"/>
              <a:defRPr/>
            </a:pPr>
            <a:r>
              <a:rPr kumimoji="1" lang="en-US" altLang="zh-CN" sz="2800" b="1" dirty="0">
                <a:ea typeface="+mn-ea"/>
                <a:cs typeface="Times New Roman" panose="02020603050405020304" pitchFamily="18" charset="0"/>
              </a:rPr>
              <a:t>Experiment setting</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Simulation experiments in </a:t>
            </a:r>
            <a:r>
              <a:rPr kumimoji="1" lang="en-US" altLang="zh-CN" b="1" kern="1200" cap="none" spc="0" normalizeH="0" baseline="0" noProof="0"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NDN</a:t>
            </a:r>
            <a:r>
              <a:rPr kumimoji="1" lang="en-US" altLang="zh-CN" b="1" dirty="0">
                <a:effectLst>
                  <a:outerShdw blurRad="38100" dist="38100" dir="2700000" algn="tl">
                    <a:srgbClr val="000000">
                      <a:alpha val="43137"/>
                    </a:srgbClr>
                  </a:outerShdw>
                </a:effectLst>
                <a:ea typeface="+mn-ea"/>
                <a:cs typeface="Times New Roman" panose="02020603050405020304" pitchFamily="18" charset="0"/>
              </a:rPr>
              <a:t>Sim</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kern="1200" cap="none" spc="0" normalizeH="0" baseline="0" noProof="0"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Throughput</a:t>
            </a: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 &amp; </a:t>
            </a:r>
            <a:r>
              <a:rPr kumimoji="1" lang="en-US" altLang="zh-CN" b="1" kern="1200" cap="none" spc="0" normalizeH="0" baseline="0" noProof="0"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Drop rate</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dirty="0">
                <a:ea typeface="+mn-ea"/>
                <a:cs typeface="Times New Roman" panose="02020603050405020304" pitchFamily="18" charset="0"/>
              </a:rPr>
              <a:t>Comp. with </a:t>
            </a:r>
            <a:r>
              <a:rPr kumimoji="1" lang="en-US" altLang="zh-CN" b="1" dirty="0" err="1">
                <a:effectLst>
                  <a:outerShdw blurRad="38100" dist="38100" dir="2700000" algn="tl">
                    <a:srgbClr val="000000">
                      <a:alpha val="43137"/>
                    </a:srgbClr>
                  </a:outerShdw>
                </a:effectLst>
                <a:ea typeface="+mn-ea"/>
                <a:cs typeface="Times New Roman" panose="02020603050405020304" pitchFamily="18" charset="0"/>
              </a:rPr>
              <a:t>BestRoute</a:t>
            </a:r>
            <a:r>
              <a:rPr kumimoji="1" lang="en-US" altLang="zh-CN" dirty="0">
                <a:ea typeface="+mn-ea"/>
                <a:cs typeface="Times New Roman" panose="02020603050405020304" pitchFamily="18" charset="0"/>
              </a:rPr>
              <a:t>  </a:t>
            </a:r>
            <a:r>
              <a:rPr kumimoji="1" lang="en-US" altLang="zh-CN" sz="1800" dirty="0">
                <a:ea typeface="+mn-ea"/>
                <a:cs typeface="Times New Roman" panose="02020603050405020304" pitchFamily="18" charset="0"/>
              </a:rPr>
              <a:t>[</a:t>
            </a:r>
            <a:r>
              <a:rPr kumimoji="1" lang="da-DK" altLang="zh-CN" sz="1800" dirty="0">
                <a:ea typeface="+mn-ea"/>
                <a:cs typeface="Times New Roman" panose="02020603050405020304" pitchFamily="18" charset="0"/>
              </a:rPr>
              <a:t>A. Afana et al.'12</a:t>
            </a:r>
            <a:r>
              <a:rPr kumimoji="1" lang="en-US" altLang="zh-CN" sz="1800" dirty="0">
                <a:ea typeface="+mn-ea"/>
                <a:cs typeface="Times New Roman" panose="02020603050405020304" pitchFamily="18" charset="0"/>
              </a:rPr>
              <a:t>]  </a:t>
            </a:r>
            <a:r>
              <a:rPr kumimoji="1" lang="en-US" altLang="zh-CN" dirty="0">
                <a:ea typeface="+mn-ea"/>
                <a:cs typeface="Times New Roman" panose="02020603050405020304" pitchFamily="18" charset="0"/>
              </a:rPr>
              <a:t>&amp; </a:t>
            </a:r>
            <a:r>
              <a:rPr kumimoji="1" lang="en-US" altLang="zh-CN" b="1" dirty="0">
                <a:effectLst>
                  <a:outerShdw blurRad="38100" dist="38100" dir="2700000" algn="tl">
                    <a:srgbClr val="000000">
                      <a:alpha val="43137"/>
                    </a:srgbClr>
                  </a:outerShdw>
                </a:effectLst>
                <a:ea typeface="+mn-ea"/>
                <a:cs typeface="Times New Roman" panose="02020603050405020304" pitchFamily="18" charset="0"/>
              </a:rPr>
              <a:t>EPF</a:t>
            </a:r>
            <a:r>
              <a:rPr kumimoji="1" lang="en-US" altLang="zh-CN" dirty="0">
                <a:ea typeface="+mn-ea"/>
                <a:cs typeface="Times New Roman" panose="02020603050405020304" pitchFamily="18" charset="0"/>
              </a:rPr>
              <a:t> </a:t>
            </a:r>
            <a:r>
              <a:rPr kumimoji="1" lang="en-US" altLang="zh-CN" sz="1800" dirty="0">
                <a:ea typeface="+mn-ea"/>
                <a:cs typeface="Times New Roman" panose="02020603050405020304" pitchFamily="18" charset="0"/>
              </a:rPr>
              <a:t>[K. Lei et al.</a:t>
            </a:r>
            <a:r>
              <a:rPr kumimoji="1" lang="da-DK" altLang="zh-CN" sz="1800" dirty="0">
                <a:cs typeface="Times New Roman" panose="02020603050405020304" pitchFamily="18" charset="0"/>
              </a:rPr>
              <a:t>'</a:t>
            </a:r>
            <a:r>
              <a:rPr kumimoji="1" lang="en-US" altLang="zh-CN" sz="1800" dirty="0">
                <a:ea typeface="+mn-ea"/>
                <a:cs typeface="Times New Roman" panose="02020603050405020304" pitchFamily="18" charset="0"/>
              </a:rPr>
              <a:t>15]</a:t>
            </a:r>
            <a:endParaRPr kumimoji="1" lang="en-US" altLang="zh-CN" sz="1800" kern="1200" cap="none" spc="0" normalizeH="0" baseline="0" noProof="0" dirty="0">
              <a:latin typeface="Times New Roman" panose="02020603050405020304" pitchFamily="18" charset="0"/>
              <a:ea typeface="+mn-ea"/>
              <a:cs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Simulation </a:t>
            </a:r>
            <a:r>
              <a:rPr kumimoji="1" lang="en-US" altLang="zh-CN" b="1" kern="1200" cap="none" spc="0" normalizeH="0" baseline="0" noProof="0" dirty="0">
                <a:latin typeface="Times New Roman" panose="02020603050405020304" pitchFamily="18" charset="0"/>
                <a:ea typeface="+mn-ea"/>
                <a:cs typeface="Times New Roman" panose="02020603050405020304" pitchFamily="18" charset="0"/>
              </a:rPr>
              <a:t>topology</a:t>
            </a: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 </a:t>
            </a:r>
          </a:p>
        </p:txBody>
      </p:sp>
      <p:sp>
        <p:nvSpPr>
          <p:cNvPr id="3" name="灯片编号占位符 2"/>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17</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grpSp>
        <p:nvGrpSpPr>
          <p:cNvPr id="19" name="组合 18"/>
          <p:cNvGrpSpPr/>
          <p:nvPr/>
        </p:nvGrpSpPr>
        <p:grpSpPr>
          <a:xfrm>
            <a:off x="894801" y="3071178"/>
            <a:ext cx="7460758" cy="3147471"/>
            <a:chOff x="894801" y="3071178"/>
            <a:chExt cx="7460758" cy="3147471"/>
          </a:xfrm>
        </p:grpSpPr>
        <p:pic>
          <p:nvPicPr>
            <p:cNvPr id="24581" name="图片 5"/>
            <p:cNvPicPr>
              <a:picLocks noChangeAspect="1"/>
            </p:cNvPicPr>
            <p:nvPr/>
          </p:nvPicPr>
          <p:blipFill>
            <a:blip r:embed="rId3"/>
            <a:stretch>
              <a:fillRect/>
            </a:stretch>
          </p:blipFill>
          <p:spPr>
            <a:xfrm>
              <a:off x="1168037" y="3142459"/>
              <a:ext cx="6914286" cy="3076190"/>
            </a:xfrm>
            <a:prstGeom prst="rect">
              <a:avLst/>
            </a:prstGeom>
            <a:noFill/>
            <a:ln w="9525">
              <a:noFill/>
            </a:ln>
          </p:spPr>
        </p:pic>
        <p:sp>
          <p:nvSpPr>
            <p:cNvPr id="6" name="文本框 5"/>
            <p:cNvSpPr txBox="1"/>
            <p:nvPr/>
          </p:nvSpPr>
          <p:spPr>
            <a:xfrm>
              <a:off x="894801" y="4045134"/>
              <a:ext cx="1407795"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Consumer</a:t>
              </a:r>
              <a:endParaRPr lang="zh-CN" altLang="en-US" sz="2000" b="1" dirty="0">
                <a:solidFill>
                  <a:srgbClr val="002060"/>
                </a:solidFill>
                <a:effectLst>
                  <a:outerShdw blurRad="38100" dist="38100" dir="2700000" algn="tl">
                    <a:srgbClr val="000000">
                      <a:alpha val="43137"/>
                    </a:srgbClr>
                  </a:outerShdw>
                </a:effectLst>
              </a:endParaRPr>
            </a:p>
          </p:txBody>
        </p:sp>
        <p:sp>
          <p:nvSpPr>
            <p:cNvPr id="7" name="文本框 6"/>
            <p:cNvSpPr txBox="1"/>
            <p:nvPr/>
          </p:nvSpPr>
          <p:spPr>
            <a:xfrm>
              <a:off x="7077484" y="4045134"/>
              <a:ext cx="1278075"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Producer</a:t>
              </a:r>
              <a:endParaRPr lang="zh-CN" altLang="en-US" sz="2000" b="1" dirty="0">
                <a:solidFill>
                  <a:srgbClr val="002060"/>
                </a:solidFill>
                <a:effectLst>
                  <a:outerShdw blurRad="38100" dist="38100" dir="2700000" algn="tl">
                    <a:srgbClr val="000000">
                      <a:alpha val="43137"/>
                    </a:srgbClr>
                  </a:outerShdw>
                </a:effectLst>
              </a:endParaRPr>
            </a:p>
          </p:txBody>
        </p:sp>
        <p:sp>
          <p:nvSpPr>
            <p:cNvPr id="8" name="文本框 7"/>
            <p:cNvSpPr txBox="1"/>
            <p:nvPr/>
          </p:nvSpPr>
          <p:spPr>
            <a:xfrm>
              <a:off x="2752212" y="4149080"/>
              <a:ext cx="523644" cy="400110"/>
            </a:xfrm>
            <a:prstGeom prst="rect">
              <a:avLst/>
            </a:prstGeom>
            <a:noFill/>
          </p:spPr>
          <p:txBody>
            <a:bodyPr wrap="square" rtlCol="0">
              <a:spAutoFit/>
            </a:bodyPr>
            <a:lstStyle/>
            <a:p>
              <a:pPr algn="ctr"/>
              <a:r>
                <a:rPr lang="en-US" altLang="zh-CN" sz="2000" b="1" dirty="0">
                  <a:solidFill>
                    <a:srgbClr val="002060"/>
                  </a:solidFill>
                </a:rPr>
                <a:t>R1</a:t>
              </a:r>
              <a:endParaRPr lang="zh-CN" altLang="en-US" sz="2000" b="1" dirty="0">
                <a:solidFill>
                  <a:srgbClr val="002060"/>
                </a:solidFill>
              </a:endParaRPr>
            </a:p>
          </p:txBody>
        </p:sp>
        <p:sp>
          <p:nvSpPr>
            <p:cNvPr id="9" name="文本框 8"/>
            <p:cNvSpPr txBox="1"/>
            <p:nvPr/>
          </p:nvSpPr>
          <p:spPr>
            <a:xfrm>
              <a:off x="5836454" y="4149080"/>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R6</a:t>
              </a:r>
              <a:endParaRPr lang="zh-CN" altLang="en-US" sz="2000" b="1" dirty="0">
                <a:solidFill>
                  <a:srgbClr val="002060"/>
                </a:solidFill>
                <a:effectLst>
                  <a:outerShdw blurRad="38100" dist="38100" dir="2700000" algn="tl">
                    <a:srgbClr val="000000">
                      <a:alpha val="43137"/>
                    </a:srgbClr>
                  </a:outerShdw>
                </a:effectLst>
              </a:endParaRPr>
            </a:p>
          </p:txBody>
        </p:sp>
        <p:sp>
          <p:nvSpPr>
            <p:cNvPr id="11" name="文本框 10"/>
            <p:cNvSpPr txBox="1"/>
            <p:nvPr/>
          </p:nvSpPr>
          <p:spPr>
            <a:xfrm>
              <a:off x="4526506" y="3071178"/>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R2</a:t>
              </a:r>
              <a:endParaRPr lang="zh-CN" altLang="en-US" sz="2000" b="1" dirty="0">
                <a:solidFill>
                  <a:srgbClr val="002060"/>
                </a:solidFill>
                <a:effectLst>
                  <a:outerShdw blurRad="38100" dist="38100" dir="2700000" algn="tl">
                    <a:srgbClr val="000000">
                      <a:alpha val="43137"/>
                    </a:srgbClr>
                  </a:outerShdw>
                </a:effectLst>
              </a:endParaRPr>
            </a:p>
          </p:txBody>
        </p:sp>
        <p:sp>
          <p:nvSpPr>
            <p:cNvPr id="12" name="文本框 11"/>
            <p:cNvSpPr txBox="1"/>
            <p:nvPr/>
          </p:nvSpPr>
          <p:spPr>
            <a:xfrm>
              <a:off x="4526506" y="3872828"/>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R3</a:t>
              </a:r>
              <a:endParaRPr lang="zh-CN" altLang="en-US" sz="2000" b="1" dirty="0">
                <a:solidFill>
                  <a:srgbClr val="002060"/>
                </a:solidFill>
                <a:effectLst>
                  <a:outerShdw blurRad="38100" dist="38100" dir="2700000" algn="tl">
                    <a:srgbClr val="000000">
                      <a:alpha val="43137"/>
                    </a:srgbClr>
                  </a:outerShdw>
                </a:effectLst>
              </a:endParaRPr>
            </a:p>
          </p:txBody>
        </p:sp>
        <p:sp>
          <p:nvSpPr>
            <p:cNvPr id="13" name="文本框 12"/>
            <p:cNvSpPr txBox="1"/>
            <p:nvPr/>
          </p:nvSpPr>
          <p:spPr>
            <a:xfrm>
              <a:off x="4526506" y="4642702"/>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R4</a:t>
              </a:r>
              <a:endParaRPr lang="zh-CN" altLang="en-US" sz="2000" b="1" dirty="0">
                <a:solidFill>
                  <a:srgbClr val="002060"/>
                </a:solidFill>
                <a:effectLst>
                  <a:outerShdw blurRad="38100" dist="38100" dir="2700000" algn="tl">
                    <a:srgbClr val="000000">
                      <a:alpha val="43137"/>
                    </a:srgbClr>
                  </a:outerShdw>
                </a:effectLst>
              </a:endParaRPr>
            </a:p>
          </p:txBody>
        </p:sp>
        <p:sp>
          <p:nvSpPr>
            <p:cNvPr id="14" name="文本框 13"/>
            <p:cNvSpPr txBox="1"/>
            <p:nvPr/>
          </p:nvSpPr>
          <p:spPr>
            <a:xfrm>
              <a:off x="4526506" y="5373216"/>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R5</a:t>
              </a:r>
              <a:endParaRPr lang="zh-CN" altLang="en-US" sz="2000" b="1" dirty="0">
                <a:solidFill>
                  <a:srgbClr val="002060"/>
                </a:solidFill>
                <a:effectLst>
                  <a:outerShdw blurRad="38100" dist="38100" dir="2700000" algn="tl">
                    <a:srgbClr val="000000">
                      <a:alpha val="43137"/>
                    </a:srgbClr>
                  </a:outerShdw>
                </a:effectLst>
              </a:endParaRPr>
            </a:p>
          </p:txBody>
        </p:sp>
      </p:grpSp>
      <p:sp>
        <p:nvSpPr>
          <p:cNvPr id="18" name="文本框 17"/>
          <p:cNvSpPr txBox="1"/>
          <p:nvPr/>
        </p:nvSpPr>
        <p:spPr>
          <a:xfrm>
            <a:off x="3301643" y="3855691"/>
            <a:ext cx="1025238" cy="369332"/>
          </a:xfrm>
          <a:prstGeom prst="rect">
            <a:avLst/>
          </a:prstGeom>
          <a:noFill/>
        </p:spPr>
        <p:txBody>
          <a:bodyPr wrap="square" rtlCol="0">
            <a:spAutoFit/>
          </a:bodyPr>
          <a:lstStyle/>
          <a:p>
            <a:pPr algn="ctr"/>
            <a:r>
              <a:rPr lang="en-US" altLang="zh-CN" sz="1800" b="1" dirty="0">
                <a:solidFill>
                  <a:srgbClr val="C00000">
                    <a:alpha val="60000"/>
                  </a:srgbClr>
                </a:solidFill>
              </a:rPr>
              <a:t>4 Mbps</a:t>
            </a:r>
            <a:endParaRPr lang="zh-CN" altLang="en-US" sz="1800" b="1" dirty="0">
              <a:solidFill>
                <a:srgbClr val="C00000">
                  <a:alpha val="60000"/>
                </a:srgbClr>
              </a:solidFill>
            </a:endParaRPr>
          </a:p>
        </p:txBody>
      </p:sp>
      <p:sp>
        <p:nvSpPr>
          <p:cNvPr id="24" name="文本框 23"/>
          <p:cNvSpPr txBox="1"/>
          <p:nvPr/>
        </p:nvSpPr>
        <p:spPr>
          <a:xfrm>
            <a:off x="4779758" y="3793031"/>
            <a:ext cx="1056696" cy="369332"/>
          </a:xfrm>
          <a:prstGeom prst="rect">
            <a:avLst/>
          </a:prstGeom>
          <a:noFill/>
        </p:spPr>
        <p:txBody>
          <a:bodyPr wrap="square" rtlCol="0">
            <a:spAutoFit/>
          </a:bodyPr>
          <a:lstStyle/>
          <a:p>
            <a:pPr algn="ctr"/>
            <a:r>
              <a:rPr lang="en-US" altLang="zh-CN" sz="1800" b="1" dirty="0">
                <a:solidFill>
                  <a:srgbClr val="C00000">
                    <a:alpha val="60000"/>
                  </a:srgbClr>
                </a:solidFill>
              </a:rPr>
              <a:t>7 Mbps</a:t>
            </a:r>
            <a:endParaRPr lang="zh-CN" altLang="en-US" sz="1800" b="1" dirty="0">
              <a:solidFill>
                <a:srgbClr val="C00000">
                  <a:alpha val="60000"/>
                </a:srgbClr>
              </a:solidFill>
            </a:endParaRPr>
          </a:p>
        </p:txBody>
      </p:sp>
      <p:sp>
        <p:nvSpPr>
          <p:cNvPr id="22" name="文本框 21"/>
          <p:cNvSpPr txBox="1"/>
          <p:nvPr/>
        </p:nvSpPr>
        <p:spPr>
          <a:xfrm>
            <a:off x="2106189" y="3395413"/>
            <a:ext cx="1815690" cy="461665"/>
          </a:xfrm>
          <a:prstGeom prst="rect">
            <a:avLst/>
          </a:prstGeom>
          <a:noFill/>
        </p:spPr>
        <p:txBody>
          <a:bodyPr wrap="square" rtlCol="0">
            <a:spAutoFit/>
          </a:bodyPr>
          <a:lstStyle/>
          <a:p>
            <a:pPr algn="ctr"/>
            <a:r>
              <a:rPr lang="en-US" altLang="zh-CN" b="1" dirty="0">
                <a:solidFill>
                  <a:srgbClr val="C00000"/>
                </a:solidFill>
                <a:effectLst>
                  <a:outerShdw blurRad="38100" dist="38100" dir="2700000" algn="tl">
                    <a:srgbClr val="000000">
                      <a:alpha val="43137"/>
                    </a:srgbClr>
                  </a:outerShdw>
                </a:effectLst>
              </a:rPr>
              <a:t>Bandwidth</a:t>
            </a:r>
            <a:endParaRPr lang="zh-CN" altLang="en-US" b="1" dirty="0">
              <a:solidFill>
                <a:srgbClr val="C00000"/>
              </a:solidFill>
              <a:effectLst>
                <a:outerShdw blurRad="38100" dist="38100" dir="2700000" algn="tl">
                  <a:srgbClr val="000000">
                    <a:alpha val="43137"/>
                  </a:srgbClr>
                </a:outerShdw>
              </a:effectLst>
            </a:endParaRPr>
          </a:p>
        </p:txBody>
      </p:sp>
      <p:sp>
        <p:nvSpPr>
          <p:cNvPr id="26" name="文本框 25"/>
          <p:cNvSpPr txBox="1"/>
          <p:nvPr/>
        </p:nvSpPr>
        <p:spPr>
          <a:xfrm>
            <a:off x="3307547" y="4311222"/>
            <a:ext cx="1025238" cy="369332"/>
          </a:xfrm>
          <a:prstGeom prst="rect">
            <a:avLst/>
          </a:prstGeom>
          <a:noFill/>
        </p:spPr>
        <p:txBody>
          <a:bodyPr wrap="square" rtlCol="0">
            <a:spAutoFit/>
          </a:bodyPr>
          <a:lstStyle/>
          <a:p>
            <a:pPr algn="ctr"/>
            <a:r>
              <a:rPr lang="en-US" altLang="zh-CN" sz="1800" b="1" dirty="0">
                <a:solidFill>
                  <a:srgbClr val="C00000">
                    <a:alpha val="60000"/>
                  </a:srgbClr>
                </a:solidFill>
              </a:rPr>
              <a:t>4 Mbps</a:t>
            </a:r>
            <a:endParaRPr lang="zh-CN" altLang="en-US" sz="1800" b="1" dirty="0">
              <a:solidFill>
                <a:srgbClr val="C00000">
                  <a:alpha val="60000"/>
                </a:srgbClr>
              </a:solidFill>
            </a:endParaRPr>
          </a:p>
        </p:txBody>
      </p:sp>
      <p:sp>
        <p:nvSpPr>
          <p:cNvPr id="27" name="文本框 26"/>
          <p:cNvSpPr txBox="1"/>
          <p:nvPr/>
        </p:nvSpPr>
        <p:spPr>
          <a:xfrm>
            <a:off x="3275856" y="4713620"/>
            <a:ext cx="1025238" cy="369332"/>
          </a:xfrm>
          <a:prstGeom prst="rect">
            <a:avLst/>
          </a:prstGeom>
          <a:noFill/>
        </p:spPr>
        <p:txBody>
          <a:bodyPr wrap="square" rtlCol="0">
            <a:spAutoFit/>
          </a:bodyPr>
          <a:lstStyle/>
          <a:p>
            <a:pPr algn="ctr"/>
            <a:r>
              <a:rPr lang="en-US" altLang="zh-CN" sz="1800" b="1" dirty="0">
                <a:solidFill>
                  <a:srgbClr val="C00000">
                    <a:alpha val="60000"/>
                  </a:srgbClr>
                </a:solidFill>
              </a:rPr>
              <a:t>4 Mbps</a:t>
            </a:r>
            <a:endParaRPr lang="zh-CN" altLang="en-US" sz="1800" b="1" dirty="0">
              <a:solidFill>
                <a:srgbClr val="C00000">
                  <a:alpha val="60000"/>
                </a:srgbClr>
              </a:solidFill>
            </a:endParaRPr>
          </a:p>
        </p:txBody>
      </p:sp>
      <p:sp>
        <p:nvSpPr>
          <p:cNvPr id="28" name="文本框 27"/>
          <p:cNvSpPr txBox="1"/>
          <p:nvPr/>
        </p:nvSpPr>
        <p:spPr>
          <a:xfrm>
            <a:off x="3307547" y="5115481"/>
            <a:ext cx="1025238" cy="369332"/>
          </a:xfrm>
          <a:prstGeom prst="rect">
            <a:avLst/>
          </a:prstGeom>
          <a:noFill/>
        </p:spPr>
        <p:txBody>
          <a:bodyPr wrap="square" rtlCol="0">
            <a:spAutoFit/>
          </a:bodyPr>
          <a:lstStyle/>
          <a:p>
            <a:pPr algn="ctr"/>
            <a:r>
              <a:rPr lang="en-US" altLang="zh-CN" sz="1800" b="1" dirty="0">
                <a:solidFill>
                  <a:srgbClr val="C00000">
                    <a:alpha val="60000"/>
                  </a:srgbClr>
                </a:solidFill>
              </a:rPr>
              <a:t>4 Mbps</a:t>
            </a:r>
            <a:endParaRPr lang="zh-CN" altLang="en-US" sz="1800" b="1" dirty="0">
              <a:solidFill>
                <a:srgbClr val="C00000">
                  <a:alpha val="60000"/>
                </a:srgbClr>
              </a:solidFill>
            </a:endParaRPr>
          </a:p>
        </p:txBody>
      </p:sp>
      <p:sp>
        <p:nvSpPr>
          <p:cNvPr id="29" name="文本框 28"/>
          <p:cNvSpPr txBox="1"/>
          <p:nvPr/>
        </p:nvSpPr>
        <p:spPr>
          <a:xfrm>
            <a:off x="4765909" y="4256253"/>
            <a:ext cx="1056696" cy="369332"/>
          </a:xfrm>
          <a:prstGeom prst="rect">
            <a:avLst/>
          </a:prstGeom>
          <a:noFill/>
        </p:spPr>
        <p:txBody>
          <a:bodyPr wrap="square" rtlCol="0">
            <a:spAutoFit/>
          </a:bodyPr>
          <a:lstStyle/>
          <a:p>
            <a:pPr algn="ctr"/>
            <a:r>
              <a:rPr lang="en-US" altLang="zh-CN" sz="1800" b="1" dirty="0">
                <a:solidFill>
                  <a:srgbClr val="C00000">
                    <a:alpha val="60000"/>
                  </a:srgbClr>
                </a:solidFill>
              </a:rPr>
              <a:t>7 Mbps</a:t>
            </a:r>
            <a:endParaRPr lang="zh-CN" altLang="en-US" sz="1800" b="1" dirty="0">
              <a:solidFill>
                <a:srgbClr val="C00000">
                  <a:alpha val="60000"/>
                </a:srgbClr>
              </a:solidFill>
            </a:endParaRPr>
          </a:p>
        </p:txBody>
      </p:sp>
      <p:sp>
        <p:nvSpPr>
          <p:cNvPr id="30" name="文本框 29"/>
          <p:cNvSpPr txBox="1"/>
          <p:nvPr/>
        </p:nvSpPr>
        <p:spPr>
          <a:xfrm>
            <a:off x="4779758" y="4771323"/>
            <a:ext cx="1056696" cy="369332"/>
          </a:xfrm>
          <a:prstGeom prst="rect">
            <a:avLst/>
          </a:prstGeom>
          <a:noFill/>
        </p:spPr>
        <p:txBody>
          <a:bodyPr wrap="square" rtlCol="0">
            <a:spAutoFit/>
          </a:bodyPr>
          <a:lstStyle/>
          <a:p>
            <a:pPr algn="ctr"/>
            <a:r>
              <a:rPr lang="en-US" altLang="zh-CN" sz="1800" b="1" dirty="0">
                <a:solidFill>
                  <a:srgbClr val="C00000">
                    <a:alpha val="60000"/>
                  </a:srgbClr>
                </a:solidFill>
              </a:rPr>
              <a:t>7 Mbps</a:t>
            </a:r>
            <a:endParaRPr lang="zh-CN" altLang="en-US" sz="1800" b="1" dirty="0">
              <a:solidFill>
                <a:srgbClr val="C00000">
                  <a:alpha val="60000"/>
                </a:srgbClr>
              </a:solidFill>
            </a:endParaRPr>
          </a:p>
        </p:txBody>
      </p:sp>
      <p:sp>
        <p:nvSpPr>
          <p:cNvPr id="31" name="文本框 30"/>
          <p:cNvSpPr txBox="1"/>
          <p:nvPr/>
        </p:nvSpPr>
        <p:spPr>
          <a:xfrm>
            <a:off x="4779758" y="5156280"/>
            <a:ext cx="1056696" cy="369332"/>
          </a:xfrm>
          <a:prstGeom prst="rect">
            <a:avLst/>
          </a:prstGeom>
          <a:noFill/>
        </p:spPr>
        <p:txBody>
          <a:bodyPr wrap="square" rtlCol="0">
            <a:spAutoFit/>
          </a:bodyPr>
          <a:lstStyle/>
          <a:p>
            <a:pPr algn="ctr"/>
            <a:r>
              <a:rPr lang="en-US" altLang="zh-CN" sz="1800" b="1" dirty="0">
                <a:solidFill>
                  <a:srgbClr val="C00000">
                    <a:alpha val="60000"/>
                  </a:srgbClr>
                </a:solidFill>
              </a:rPr>
              <a:t>7 Mbps</a:t>
            </a:r>
            <a:endParaRPr lang="zh-CN" altLang="en-US" sz="1800" b="1" dirty="0">
              <a:solidFill>
                <a:srgbClr val="C00000">
                  <a:alpha val="60000"/>
                </a:srgbClr>
              </a:solidFill>
            </a:endParaRPr>
          </a:p>
        </p:txBody>
      </p:sp>
      <p:sp>
        <p:nvSpPr>
          <p:cNvPr id="32" name="文本框 31"/>
          <p:cNvSpPr txBox="1"/>
          <p:nvPr/>
        </p:nvSpPr>
        <p:spPr>
          <a:xfrm>
            <a:off x="1737394" y="4737246"/>
            <a:ext cx="1109878" cy="369332"/>
          </a:xfrm>
          <a:prstGeom prst="rect">
            <a:avLst/>
          </a:prstGeom>
          <a:noFill/>
        </p:spPr>
        <p:txBody>
          <a:bodyPr wrap="square" rtlCol="0">
            <a:spAutoFit/>
          </a:bodyPr>
          <a:lstStyle/>
          <a:p>
            <a:pPr algn="ctr"/>
            <a:r>
              <a:rPr lang="en-US" altLang="zh-CN" sz="1800" b="1" dirty="0">
                <a:solidFill>
                  <a:srgbClr val="C00000">
                    <a:alpha val="60000"/>
                  </a:srgbClr>
                </a:solidFill>
              </a:rPr>
              <a:t>10 Mbps</a:t>
            </a:r>
            <a:endParaRPr lang="zh-CN" altLang="en-US" sz="1800" b="1" dirty="0">
              <a:solidFill>
                <a:srgbClr val="C00000">
                  <a:alpha val="60000"/>
                </a:srgbClr>
              </a:solidFill>
            </a:endParaRPr>
          </a:p>
        </p:txBody>
      </p:sp>
      <p:sp>
        <p:nvSpPr>
          <p:cNvPr id="33" name="文本框 32"/>
          <p:cNvSpPr txBox="1"/>
          <p:nvPr/>
        </p:nvSpPr>
        <p:spPr>
          <a:xfrm>
            <a:off x="6337986" y="4737246"/>
            <a:ext cx="1109878" cy="369332"/>
          </a:xfrm>
          <a:prstGeom prst="rect">
            <a:avLst/>
          </a:prstGeom>
          <a:noFill/>
        </p:spPr>
        <p:txBody>
          <a:bodyPr wrap="square" rtlCol="0">
            <a:spAutoFit/>
          </a:bodyPr>
          <a:lstStyle/>
          <a:p>
            <a:pPr algn="ctr"/>
            <a:r>
              <a:rPr lang="en-US" altLang="zh-CN" sz="1800" b="1" dirty="0">
                <a:solidFill>
                  <a:srgbClr val="C00000">
                    <a:alpha val="60000"/>
                  </a:srgbClr>
                </a:solidFill>
              </a:rPr>
              <a:t>10 Mbps</a:t>
            </a:r>
            <a:endParaRPr lang="zh-CN" altLang="en-US" sz="1800" b="1" dirty="0">
              <a:solidFill>
                <a:srgbClr val="C00000">
                  <a:alpha val="60000"/>
                </a:srgbClr>
              </a:solidFill>
            </a:endParaRPr>
          </a:p>
        </p:txBody>
      </p:sp>
      <p:pic>
        <p:nvPicPr>
          <p:cNvPr id="34" name="图片 33">
            <a:extLst>
              <a:ext uri="{FF2B5EF4-FFF2-40B4-BE49-F238E27FC236}">
                <a16:creationId xmlns:a16="http://schemas.microsoft.com/office/drawing/2014/main" id="{532DF353-7845-4F90-B3CC-7ED884996D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lvl="0">
              <a:defRPr/>
            </a:pPr>
            <a:r>
              <a:rPr lang="en-US" altLang="zh-CN" dirty="0">
                <a:latin typeface="Times New Roman" panose="02020603050405020304" pitchFamily="18" charset="0"/>
                <a:cs typeface="Times New Roman" panose="02020603050405020304" pitchFamily="18" charset="0"/>
              </a:rPr>
              <a:t>Experiment Results </a:t>
            </a: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(Cont)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5" name="文本框 4"/>
          <p:cNvSpPr txBox="1"/>
          <p:nvPr/>
        </p:nvSpPr>
        <p:spPr>
          <a:xfrm>
            <a:off x="357186" y="764704"/>
            <a:ext cx="8535988" cy="2148280"/>
          </a:xfrm>
          <a:prstGeom prst="rect">
            <a:avLst/>
          </a:prstGeom>
          <a:noFill/>
        </p:spPr>
        <p:txBody>
          <a:bodyPr wrap="square">
            <a:spAutoFit/>
          </a:bodyPr>
          <a:lstStyle/>
          <a:p>
            <a:pPr marL="360680" marR="0" indent="-360680" algn="just" defTabSz="914400" eaLnBrk="1" hangingPunct="1">
              <a:spcBef>
                <a:spcPct val="20000"/>
              </a:spcBef>
              <a:buClr>
                <a:srgbClr val="CC0000"/>
              </a:buClr>
              <a:buSzPct val="80000"/>
              <a:buFont typeface="Wingdings" panose="05000000000000000000" pitchFamily="2" charset="2"/>
              <a:buChar char="o"/>
              <a:defRPr/>
            </a:pPr>
            <a:r>
              <a:rPr kumimoji="1" lang="en-US" altLang="zh-CN" sz="2800" b="1" dirty="0">
                <a:ea typeface="+mn-ea"/>
                <a:cs typeface="Times New Roman" panose="02020603050405020304" pitchFamily="18" charset="0"/>
              </a:rPr>
              <a:t>Simulation experiment</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Simulation </a:t>
            </a:r>
            <a:r>
              <a:rPr kumimoji="1" lang="en-US" altLang="zh-CN" b="1" kern="1200" cap="none" spc="0" normalizeH="0" baseline="0" noProof="0" dirty="0">
                <a:latin typeface="Times New Roman" panose="02020603050405020304" pitchFamily="18" charset="0"/>
                <a:ea typeface="+mn-ea"/>
                <a:cs typeface="Times New Roman" panose="02020603050405020304" pitchFamily="18" charset="0"/>
              </a:rPr>
              <a:t>topology</a:t>
            </a:r>
            <a:endParaRPr kumimoji="1" lang="en-US" altLang="zh-CN" b="1" dirty="0">
              <a:ea typeface="+mn-ea"/>
              <a:cs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 </a:t>
            </a:r>
            <a:r>
              <a:rPr kumimoji="1" lang="en-US" altLang="zh-CN" b="1" kern="1200" cap="none" spc="0" normalizeH="0" baseline="0" noProof="0" dirty="0">
                <a:latin typeface="Times New Roman" panose="02020603050405020304" pitchFamily="18" charset="0"/>
                <a:ea typeface="+mn-ea"/>
                <a:cs typeface="Times New Roman" panose="02020603050405020304" pitchFamily="18" charset="0"/>
              </a:rPr>
              <a:t>Pkt Size</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000" b="1" kern="1200" cap="none" spc="0" normalizeH="0" baseline="0" noProof="0"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Interest Pkt</a:t>
            </a:r>
            <a:r>
              <a:rPr kumimoji="1" lang="en-US" altLang="zh-CN" sz="2000" kern="1200" cap="none" spc="0" normalizeH="0" baseline="0" noProof="0" dirty="0">
                <a:latin typeface="Times New Roman" panose="02020603050405020304" pitchFamily="18" charset="0"/>
                <a:ea typeface="+mn-ea"/>
                <a:cs typeface="Times New Roman" panose="02020603050405020304" pitchFamily="18" charset="0"/>
              </a:rPr>
              <a:t>: </a:t>
            </a:r>
            <a:r>
              <a:rPr kumimoji="1" lang="en-US" altLang="zh-CN" sz="2000" dirty="0"/>
              <a:t>40 bytes</a:t>
            </a:r>
            <a:endParaRPr kumimoji="1" lang="en-US" altLang="zh-CN" sz="2000" kern="1200" cap="none" spc="0" normalizeH="0" baseline="0" noProof="0" dirty="0">
              <a:latin typeface="Times New Roman" panose="02020603050405020304" pitchFamily="18" charset="0"/>
              <a:ea typeface="+mn-ea"/>
              <a:cs typeface="Times New Roman" panose="02020603050405020304" pitchFamily="18" charset="0"/>
            </a:endParaRP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000" b="1" dirty="0">
                <a:effectLst>
                  <a:outerShdw blurRad="38100" dist="38100" dir="2700000" algn="tl">
                    <a:srgbClr val="000000">
                      <a:alpha val="43137"/>
                    </a:srgbClr>
                  </a:outerShdw>
                </a:effectLst>
                <a:ea typeface="+mn-ea"/>
                <a:cs typeface="Times New Roman" panose="02020603050405020304" pitchFamily="18" charset="0"/>
              </a:rPr>
              <a:t>Data Pkt</a:t>
            </a:r>
            <a:r>
              <a:rPr kumimoji="1" lang="en-US" altLang="zh-CN" sz="2000" dirty="0">
                <a:ea typeface="+mn-ea"/>
                <a:cs typeface="Times New Roman" panose="02020603050405020304" pitchFamily="18" charset="0"/>
              </a:rPr>
              <a:t>: </a:t>
            </a:r>
            <a:r>
              <a:rPr kumimoji="1" lang="en-US" altLang="zh-CN" sz="2000" dirty="0"/>
              <a:t>1024 bytes</a:t>
            </a:r>
            <a:endParaRPr kumimoji="1" lang="en-US" altLang="zh-CN" sz="2000" kern="1200" cap="none" spc="0" normalizeH="0" baseline="0" noProof="0" dirty="0">
              <a:latin typeface="Times New Roman" panose="02020603050405020304" pitchFamily="18" charset="0"/>
              <a:ea typeface="+mn-ea"/>
              <a:cs typeface="Times New Roman" panose="02020603050405020304" pitchFamily="18" charset="0"/>
            </a:endParaRPr>
          </a:p>
        </p:txBody>
      </p:sp>
      <p:sp>
        <p:nvSpPr>
          <p:cNvPr id="3" name="灯片编号占位符 2"/>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18</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grpSp>
        <p:nvGrpSpPr>
          <p:cNvPr id="6" name="组合 5"/>
          <p:cNvGrpSpPr/>
          <p:nvPr/>
        </p:nvGrpSpPr>
        <p:grpSpPr>
          <a:xfrm>
            <a:off x="894801" y="3071178"/>
            <a:ext cx="7460758" cy="3147471"/>
            <a:chOff x="894801" y="3071178"/>
            <a:chExt cx="7460758" cy="3147471"/>
          </a:xfrm>
        </p:grpSpPr>
        <p:pic>
          <p:nvPicPr>
            <p:cNvPr id="7" name="图片 5"/>
            <p:cNvPicPr>
              <a:picLocks noChangeAspect="1"/>
            </p:cNvPicPr>
            <p:nvPr/>
          </p:nvPicPr>
          <p:blipFill>
            <a:blip r:embed="rId3"/>
            <a:stretch>
              <a:fillRect/>
            </a:stretch>
          </p:blipFill>
          <p:spPr>
            <a:xfrm>
              <a:off x="1168037" y="3142459"/>
              <a:ext cx="6914286" cy="3076190"/>
            </a:xfrm>
            <a:prstGeom prst="rect">
              <a:avLst/>
            </a:prstGeom>
            <a:noFill/>
            <a:ln w="9525">
              <a:noFill/>
            </a:ln>
          </p:spPr>
        </p:pic>
        <p:sp>
          <p:nvSpPr>
            <p:cNvPr id="8" name="文本框 7"/>
            <p:cNvSpPr txBox="1"/>
            <p:nvPr/>
          </p:nvSpPr>
          <p:spPr>
            <a:xfrm>
              <a:off x="894801" y="4045134"/>
              <a:ext cx="1407795"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Consumer</a:t>
              </a:r>
              <a:endParaRPr lang="zh-CN" altLang="en-US" sz="2000" b="1" dirty="0">
                <a:solidFill>
                  <a:srgbClr val="002060"/>
                </a:solidFill>
                <a:effectLst>
                  <a:outerShdw blurRad="38100" dist="38100" dir="2700000" algn="tl">
                    <a:srgbClr val="000000">
                      <a:alpha val="43137"/>
                    </a:srgbClr>
                  </a:outerShdw>
                </a:effectLst>
              </a:endParaRPr>
            </a:p>
          </p:txBody>
        </p:sp>
        <p:sp>
          <p:nvSpPr>
            <p:cNvPr id="9" name="文本框 8"/>
            <p:cNvSpPr txBox="1"/>
            <p:nvPr/>
          </p:nvSpPr>
          <p:spPr>
            <a:xfrm>
              <a:off x="7077484" y="4045134"/>
              <a:ext cx="1278075"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Producer</a:t>
              </a:r>
              <a:endParaRPr lang="zh-CN" altLang="en-US" sz="2000" b="1" dirty="0">
                <a:solidFill>
                  <a:srgbClr val="002060"/>
                </a:solidFill>
                <a:effectLst>
                  <a:outerShdw blurRad="38100" dist="38100" dir="2700000" algn="tl">
                    <a:srgbClr val="000000">
                      <a:alpha val="43137"/>
                    </a:srgbClr>
                  </a:outerShdw>
                </a:effectLst>
              </a:endParaRPr>
            </a:p>
          </p:txBody>
        </p:sp>
        <p:sp>
          <p:nvSpPr>
            <p:cNvPr id="10" name="文本框 9"/>
            <p:cNvSpPr txBox="1"/>
            <p:nvPr/>
          </p:nvSpPr>
          <p:spPr>
            <a:xfrm>
              <a:off x="2752212" y="4149080"/>
              <a:ext cx="523644" cy="400110"/>
            </a:xfrm>
            <a:prstGeom prst="rect">
              <a:avLst/>
            </a:prstGeom>
            <a:noFill/>
          </p:spPr>
          <p:txBody>
            <a:bodyPr wrap="square" rtlCol="0">
              <a:spAutoFit/>
            </a:bodyPr>
            <a:lstStyle/>
            <a:p>
              <a:pPr algn="ctr"/>
              <a:r>
                <a:rPr lang="en-US" altLang="zh-CN" sz="2000" b="1" dirty="0">
                  <a:solidFill>
                    <a:srgbClr val="002060"/>
                  </a:solidFill>
                </a:rPr>
                <a:t>R1</a:t>
              </a:r>
              <a:endParaRPr lang="zh-CN" altLang="en-US" sz="2000" b="1" dirty="0">
                <a:solidFill>
                  <a:srgbClr val="002060"/>
                </a:solidFill>
              </a:endParaRPr>
            </a:p>
          </p:txBody>
        </p:sp>
        <p:sp>
          <p:nvSpPr>
            <p:cNvPr id="11" name="文本框 10"/>
            <p:cNvSpPr txBox="1"/>
            <p:nvPr/>
          </p:nvSpPr>
          <p:spPr>
            <a:xfrm>
              <a:off x="5836454" y="4149080"/>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R6</a:t>
              </a:r>
              <a:endParaRPr lang="zh-CN" altLang="en-US" sz="2000" b="1" dirty="0">
                <a:solidFill>
                  <a:srgbClr val="002060"/>
                </a:solidFill>
                <a:effectLst>
                  <a:outerShdw blurRad="38100" dist="38100" dir="2700000" algn="tl">
                    <a:srgbClr val="000000">
                      <a:alpha val="43137"/>
                    </a:srgbClr>
                  </a:outerShdw>
                </a:effectLst>
              </a:endParaRPr>
            </a:p>
          </p:txBody>
        </p:sp>
        <p:sp>
          <p:nvSpPr>
            <p:cNvPr id="12" name="文本框 11"/>
            <p:cNvSpPr txBox="1"/>
            <p:nvPr/>
          </p:nvSpPr>
          <p:spPr>
            <a:xfrm>
              <a:off x="4526506" y="3071178"/>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R2</a:t>
              </a:r>
              <a:endParaRPr lang="zh-CN" altLang="en-US" sz="2000" b="1" dirty="0">
                <a:solidFill>
                  <a:srgbClr val="002060"/>
                </a:solidFill>
                <a:effectLst>
                  <a:outerShdw blurRad="38100" dist="38100" dir="2700000" algn="tl">
                    <a:srgbClr val="000000">
                      <a:alpha val="43137"/>
                    </a:srgbClr>
                  </a:outerShdw>
                </a:effectLst>
              </a:endParaRPr>
            </a:p>
          </p:txBody>
        </p:sp>
        <p:sp>
          <p:nvSpPr>
            <p:cNvPr id="13" name="文本框 12"/>
            <p:cNvSpPr txBox="1"/>
            <p:nvPr/>
          </p:nvSpPr>
          <p:spPr>
            <a:xfrm>
              <a:off x="4526506" y="3872828"/>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R3</a:t>
              </a:r>
              <a:endParaRPr lang="zh-CN" altLang="en-US" sz="2000" b="1" dirty="0">
                <a:solidFill>
                  <a:srgbClr val="002060"/>
                </a:solidFill>
                <a:effectLst>
                  <a:outerShdw blurRad="38100" dist="38100" dir="2700000" algn="tl">
                    <a:srgbClr val="000000">
                      <a:alpha val="43137"/>
                    </a:srgbClr>
                  </a:outerShdw>
                </a:effectLst>
              </a:endParaRPr>
            </a:p>
          </p:txBody>
        </p:sp>
        <p:sp>
          <p:nvSpPr>
            <p:cNvPr id="14" name="文本框 13"/>
            <p:cNvSpPr txBox="1"/>
            <p:nvPr/>
          </p:nvSpPr>
          <p:spPr>
            <a:xfrm>
              <a:off x="4526506" y="4642702"/>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R4</a:t>
              </a:r>
              <a:endParaRPr lang="zh-CN" altLang="en-US" sz="2000" b="1" dirty="0">
                <a:solidFill>
                  <a:srgbClr val="002060"/>
                </a:solidFill>
                <a:effectLst>
                  <a:outerShdw blurRad="38100" dist="38100" dir="2700000" algn="tl">
                    <a:srgbClr val="000000">
                      <a:alpha val="43137"/>
                    </a:srgbClr>
                  </a:outerShdw>
                </a:effectLst>
              </a:endParaRPr>
            </a:p>
          </p:txBody>
        </p:sp>
        <p:sp>
          <p:nvSpPr>
            <p:cNvPr id="15" name="文本框 14"/>
            <p:cNvSpPr txBox="1"/>
            <p:nvPr/>
          </p:nvSpPr>
          <p:spPr>
            <a:xfrm>
              <a:off x="4526506" y="5373216"/>
              <a:ext cx="518852" cy="400110"/>
            </a:xfrm>
            <a:prstGeom prst="rect">
              <a:avLst/>
            </a:prstGeom>
            <a:noFill/>
          </p:spPr>
          <p:txBody>
            <a:bodyPr wrap="square" rtlCol="0">
              <a:spAutoFit/>
            </a:bodyPr>
            <a:lstStyle/>
            <a:p>
              <a:pPr algn="ctr"/>
              <a:r>
                <a:rPr lang="en-US" altLang="zh-CN" sz="2000" b="1" dirty="0">
                  <a:solidFill>
                    <a:srgbClr val="002060"/>
                  </a:solidFill>
                  <a:effectLst>
                    <a:outerShdw blurRad="38100" dist="38100" dir="2700000" algn="tl">
                      <a:srgbClr val="000000">
                        <a:alpha val="43137"/>
                      </a:srgbClr>
                    </a:outerShdw>
                  </a:effectLst>
                </a:rPr>
                <a:t>R5</a:t>
              </a:r>
              <a:endParaRPr lang="zh-CN" altLang="en-US" sz="2000" b="1" dirty="0">
                <a:solidFill>
                  <a:srgbClr val="002060"/>
                </a:solidFill>
                <a:effectLst>
                  <a:outerShdw blurRad="38100" dist="38100" dir="2700000" algn="tl">
                    <a:srgbClr val="000000">
                      <a:alpha val="43137"/>
                    </a:srgbClr>
                  </a:outerShdw>
                </a:effectLst>
              </a:endParaRPr>
            </a:p>
          </p:txBody>
        </p:sp>
      </p:grpSp>
      <p:sp>
        <p:nvSpPr>
          <p:cNvPr id="16" name="文本框 15"/>
          <p:cNvSpPr txBox="1"/>
          <p:nvPr/>
        </p:nvSpPr>
        <p:spPr>
          <a:xfrm>
            <a:off x="2716026" y="3382704"/>
            <a:ext cx="1102128" cy="461665"/>
          </a:xfrm>
          <a:prstGeom prst="rect">
            <a:avLst/>
          </a:prstGeom>
          <a:noFill/>
        </p:spPr>
        <p:txBody>
          <a:bodyPr wrap="square" rtlCol="0">
            <a:spAutoFit/>
          </a:bodyPr>
          <a:lstStyle/>
          <a:p>
            <a:pPr algn="ctr"/>
            <a:r>
              <a:rPr lang="en-US" altLang="zh-CN" b="1" dirty="0">
                <a:solidFill>
                  <a:srgbClr val="C00000"/>
                </a:solidFill>
                <a:effectLst>
                  <a:outerShdw blurRad="38100" dist="38100" dir="2700000" algn="tl">
                    <a:srgbClr val="000000">
                      <a:alpha val="43137"/>
                    </a:srgbClr>
                  </a:outerShdw>
                </a:effectLst>
              </a:rPr>
              <a:t>Delay</a:t>
            </a:r>
            <a:endParaRPr lang="zh-CN" altLang="en-US" b="1" dirty="0">
              <a:solidFill>
                <a:srgbClr val="C00000"/>
              </a:solidFill>
              <a:effectLst>
                <a:outerShdw blurRad="38100" dist="38100" dir="2700000" algn="tl">
                  <a:srgbClr val="000000">
                    <a:alpha val="43137"/>
                  </a:srgbClr>
                </a:outerShdw>
              </a:effectLst>
            </a:endParaRPr>
          </a:p>
        </p:txBody>
      </p:sp>
      <p:sp>
        <p:nvSpPr>
          <p:cNvPr id="17" name="文本框 16"/>
          <p:cNvSpPr txBox="1"/>
          <p:nvPr/>
        </p:nvSpPr>
        <p:spPr>
          <a:xfrm>
            <a:off x="3393293" y="3860468"/>
            <a:ext cx="807794" cy="369332"/>
          </a:xfrm>
          <a:prstGeom prst="rect">
            <a:avLst/>
          </a:prstGeom>
          <a:noFill/>
        </p:spPr>
        <p:txBody>
          <a:bodyPr wrap="square" rtlCol="0">
            <a:spAutoFit/>
          </a:bodyPr>
          <a:lstStyle/>
          <a:p>
            <a:pPr algn="ctr"/>
            <a:r>
              <a:rPr lang="en-US" altLang="zh-CN" sz="1800" b="1" dirty="0">
                <a:solidFill>
                  <a:srgbClr val="C00000">
                    <a:alpha val="60000"/>
                  </a:srgbClr>
                </a:solidFill>
              </a:rPr>
              <a:t>40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18" name="文本框 17"/>
          <p:cNvSpPr txBox="1"/>
          <p:nvPr/>
        </p:nvSpPr>
        <p:spPr>
          <a:xfrm>
            <a:off x="3393293" y="4706679"/>
            <a:ext cx="807794" cy="369332"/>
          </a:xfrm>
          <a:prstGeom prst="rect">
            <a:avLst/>
          </a:prstGeom>
          <a:noFill/>
        </p:spPr>
        <p:txBody>
          <a:bodyPr wrap="square" rtlCol="0">
            <a:spAutoFit/>
          </a:bodyPr>
          <a:lstStyle/>
          <a:p>
            <a:pPr algn="ctr"/>
            <a:r>
              <a:rPr lang="en-US" altLang="zh-CN" sz="1800" b="1" dirty="0">
                <a:solidFill>
                  <a:srgbClr val="C00000">
                    <a:alpha val="60000"/>
                  </a:srgbClr>
                </a:solidFill>
              </a:rPr>
              <a:t>40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19" name="文本框 18"/>
          <p:cNvSpPr txBox="1"/>
          <p:nvPr/>
        </p:nvSpPr>
        <p:spPr>
          <a:xfrm>
            <a:off x="3393293" y="5120820"/>
            <a:ext cx="807794" cy="369332"/>
          </a:xfrm>
          <a:prstGeom prst="rect">
            <a:avLst/>
          </a:prstGeom>
          <a:noFill/>
        </p:spPr>
        <p:txBody>
          <a:bodyPr wrap="square" rtlCol="0">
            <a:spAutoFit/>
          </a:bodyPr>
          <a:lstStyle/>
          <a:p>
            <a:pPr algn="ctr"/>
            <a:r>
              <a:rPr lang="en-US" altLang="zh-CN" sz="1800" b="1" dirty="0">
                <a:solidFill>
                  <a:srgbClr val="C00000">
                    <a:alpha val="60000"/>
                  </a:srgbClr>
                </a:solidFill>
              </a:rPr>
              <a:t>40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20" name="文本框 19"/>
          <p:cNvSpPr txBox="1"/>
          <p:nvPr/>
        </p:nvSpPr>
        <p:spPr>
          <a:xfrm>
            <a:off x="3373988" y="4349135"/>
            <a:ext cx="807794" cy="369332"/>
          </a:xfrm>
          <a:prstGeom prst="rect">
            <a:avLst/>
          </a:prstGeom>
          <a:noFill/>
        </p:spPr>
        <p:txBody>
          <a:bodyPr wrap="square" rtlCol="0">
            <a:spAutoFit/>
          </a:bodyPr>
          <a:lstStyle/>
          <a:p>
            <a:pPr algn="ctr"/>
            <a:r>
              <a:rPr lang="en-US" altLang="zh-CN" sz="1800" b="1" dirty="0">
                <a:solidFill>
                  <a:srgbClr val="C00000">
                    <a:alpha val="60000"/>
                  </a:srgbClr>
                </a:solidFill>
              </a:rPr>
              <a:t>10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21" name="文本框 20"/>
          <p:cNvSpPr txBox="1"/>
          <p:nvPr/>
        </p:nvSpPr>
        <p:spPr>
          <a:xfrm>
            <a:off x="4917810" y="3872828"/>
            <a:ext cx="807794" cy="369332"/>
          </a:xfrm>
          <a:prstGeom prst="rect">
            <a:avLst/>
          </a:prstGeom>
          <a:noFill/>
        </p:spPr>
        <p:txBody>
          <a:bodyPr wrap="square" rtlCol="0">
            <a:spAutoFit/>
          </a:bodyPr>
          <a:lstStyle/>
          <a:p>
            <a:pPr algn="ctr"/>
            <a:r>
              <a:rPr lang="en-US" altLang="zh-CN" sz="1800" b="1" dirty="0">
                <a:solidFill>
                  <a:srgbClr val="C00000">
                    <a:alpha val="60000"/>
                  </a:srgbClr>
                </a:solidFill>
              </a:rPr>
              <a:t>7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22" name="文本框 21"/>
          <p:cNvSpPr txBox="1"/>
          <p:nvPr/>
        </p:nvSpPr>
        <p:spPr>
          <a:xfrm>
            <a:off x="4917810" y="4305146"/>
            <a:ext cx="807794" cy="369332"/>
          </a:xfrm>
          <a:prstGeom prst="rect">
            <a:avLst/>
          </a:prstGeom>
          <a:noFill/>
        </p:spPr>
        <p:txBody>
          <a:bodyPr wrap="square" rtlCol="0">
            <a:spAutoFit/>
          </a:bodyPr>
          <a:lstStyle/>
          <a:p>
            <a:pPr algn="ctr"/>
            <a:r>
              <a:rPr lang="en-US" altLang="zh-CN" sz="1800" b="1" dirty="0">
                <a:solidFill>
                  <a:srgbClr val="C00000">
                    <a:alpha val="60000"/>
                  </a:srgbClr>
                </a:solidFill>
              </a:rPr>
              <a:t>7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23" name="文本框 22"/>
          <p:cNvSpPr txBox="1"/>
          <p:nvPr/>
        </p:nvSpPr>
        <p:spPr>
          <a:xfrm>
            <a:off x="4917810" y="4751488"/>
            <a:ext cx="807794" cy="369332"/>
          </a:xfrm>
          <a:prstGeom prst="rect">
            <a:avLst/>
          </a:prstGeom>
          <a:noFill/>
        </p:spPr>
        <p:txBody>
          <a:bodyPr wrap="square" rtlCol="0">
            <a:spAutoFit/>
          </a:bodyPr>
          <a:lstStyle/>
          <a:p>
            <a:pPr algn="ctr"/>
            <a:r>
              <a:rPr lang="en-US" altLang="zh-CN" sz="1800" b="1" dirty="0">
                <a:solidFill>
                  <a:srgbClr val="C00000">
                    <a:alpha val="60000"/>
                  </a:srgbClr>
                </a:solidFill>
              </a:rPr>
              <a:t>7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24" name="文本框 23"/>
          <p:cNvSpPr txBox="1"/>
          <p:nvPr/>
        </p:nvSpPr>
        <p:spPr>
          <a:xfrm>
            <a:off x="4911775" y="5195702"/>
            <a:ext cx="807794" cy="369332"/>
          </a:xfrm>
          <a:prstGeom prst="rect">
            <a:avLst/>
          </a:prstGeom>
          <a:noFill/>
        </p:spPr>
        <p:txBody>
          <a:bodyPr wrap="square" rtlCol="0">
            <a:spAutoFit/>
          </a:bodyPr>
          <a:lstStyle/>
          <a:p>
            <a:pPr algn="ctr"/>
            <a:r>
              <a:rPr lang="en-US" altLang="zh-CN" sz="1800" b="1" dirty="0">
                <a:solidFill>
                  <a:srgbClr val="C00000">
                    <a:alpha val="60000"/>
                  </a:srgbClr>
                </a:solidFill>
              </a:rPr>
              <a:t>7 </a:t>
            </a:r>
            <a:r>
              <a:rPr lang="en-US" altLang="zh-CN" sz="1800" b="1" dirty="0" err="1">
                <a:solidFill>
                  <a:srgbClr val="C00000">
                    <a:alpha val="60000"/>
                  </a:srgbClr>
                </a:solidFill>
              </a:rPr>
              <a:t>ms</a:t>
            </a:r>
            <a:endParaRPr lang="zh-CN" altLang="en-US" sz="1800" b="1" dirty="0">
              <a:solidFill>
                <a:srgbClr val="C00000">
                  <a:alpha val="60000"/>
                </a:srgbClr>
              </a:solidFill>
            </a:endParaRPr>
          </a:p>
        </p:txBody>
      </p:sp>
      <p:sp>
        <p:nvSpPr>
          <p:cNvPr id="26" name="文本框 25"/>
          <p:cNvSpPr txBox="1"/>
          <p:nvPr/>
        </p:nvSpPr>
        <p:spPr>
          <a:xfrm>
            <a:off x="4093583" y="1753535"/>
            <a:ext cx="4942913" cy="1243417"/>
          </a:xfrm>
          <a:prstGeom prst="rect">
            <a:avLst/>
          </a:prstGeom>
          <a:noFill/>
          <a:ln w="25400">
            <a:solidFill>
              <a:srgbClr val="002060">
                <a:alpha val="70000"/>
              </a:srgbClr>
            </a:solidFill>
            <a:prstDash val="sysDash"/>
          </a:ln>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ea typeface="+mn-ea"/>
                <a:cs typeface="Times New Roman" panose="02020603050405020304" pitchFamily="18" charset="0"/>
              </a:rPr>
              <a:t>4 links between consumer &amp; producer</a:t>
            </a:r>
          </a:p>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ea typeface="+mn-ea"/>
                <a:cs typeface="Times New Roman" panose="02020603050405020304" pitchFamily="18" charset="0"/>
              </a:rPr>
              <a:t>With 1 link having </a:t>
            </a:r>
            <a:r>
              <a:rPr kumimoji="1" lang="en-US" altLang="zh-CN" sz="2200" b="1" dirty="0">
                <a:ea typeface="+mn-ea"/>
                <a:cs typeface="Times New Roman" panose="02020603050405020304" pitchFamily="18" charset="0"/>
              </a:rPr>
              <a:t>smaller delay</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sz="2000" b="1" dirty="0">
                <a:effectLst>
                  <a:outerShdw blurRad="38100" dist="38100" dir="2700000" algn="tl">
                    <a:srgbClr val="000000">
                      <a:alpha val="43137"/>
                    </a:srgbClr>
                  </a:outerShdw>
                </a:effectLst>
                <a:ea typeface="+mn-ea"/>
                <a:cs typeface="Times New Roman" panose="02020603050405020304" pitchFamily="18" charset="0"/>
              </a:rPr>
              <a:t>R1</a:t>
            </a:r>
            <a:r>
              <a:rPr kumimoji="1" lang="en-US" altLang="zh-CN" sz="2000" b="1" dirty="0">
                <a:ea typeface="+mn-ea"/>
                <a:cs typeface="Times New Roman" panose="02020603050405020304" pitchFamily="18" charset="0"/>
              </a:rPr>
              <a:t>-</a:t>
            </a:r>
            <a:r>
              <a:rPr kumimoji="1" lang="en-US" altLang="zh-CN" sz="2000" b="1" dirty="0">
                <a:effectLst>
                  <a:outerShdw blurRad="38100" dist="38100" dir="2700000" algn="tl">
                    <a:srgbClr val="000000">
                      <a:alpha val="43137"/>
                    </a:srgbClr>
                  </a:outerShdw>
                </a:effectLst>
                <a:ea typeface="+mn-ea"/>
                <a:cs typeface="Times New Roman" panose="02020603050405020304" pitchFamily="18" charset="0"/>
              </a:rPr>
              <a:t>R3</a:t>
            </a:r>
            <a:r>
              <a:rPr kumimoji="1" lang="en-US" altLang="zh-CN" sz="2000" b="1" dirty="0">
                <a:ea typeface="+mn-ea"/>
                <a:cs typeface="Times New Roman" panose="02020603050405020304" pitchFamily="18" charset="0"/>
              </a:rPr>
              <a:t>-</a:t>
            </a:r>
            <a:r>
              <a:rPr kumimoji="1" lang="en-US" altLang="zh-CN" sz="2000" b="1" dirty="0">
                <a:effectLst>
                  <a:outerShdw blurRad="38100" dist="38100" dir="2700000" algn="tl">
                    <a:srgbClr val="000000">
                      <a:alpha val="43137"/>
                    </a:srgbClr>
                  </a:outerShdw>
                </a:effectLst>
                <a:ea typeface="+mn-ea"/>
                <a:cs typeface="Times New Roman" panose="02020603050405020304" pitchFamily="18" charset="0"/>
              </a:rPr>
              <a:t>R6</a:t>
            </a:r>
          </a:p>
        </p:txBody>
      </p:sp>
      <p:cxnSp>
        <p:nvCxnSpPr>
          <p:cNvPr id="27" name="直接箭头连接符 26"/>
          <p:cNvCxnSpPr/>
          <p:nvPr/>
        </p:nvCxnSpPr>
        <p:spPr bwMode="auto">
          <a:xfrm flipV="1">
            <a:off x="3238531" y="4459275"/>
            <a:ext cx="1074529" cy="247404"/>
          </a:xfrm>
          <a:prstGeom prst="straightConnector1">
            <a:avLst/>
          </a:prstGeom>
          <a:solidFill>
            <a:schemeClr val="accent1"/>
          </a:solidFill>
          <a:ln w="25400" cap="flat" cmpd="sng" algn="ctr">
            <a:solidFill>
              <a:srgbClr val="002060"/>
            </a:solidFill>
            <a:prstDash val="sysDash"/>
            <a:round/>
            <a:headEnd type="none" w="med" len="med"/>
            <a:tailEnd type="stealth" w="lg" len="lg"/>
          </a:ln>
        </p:spPr>
      </p:cxnSp>
      <p:cxnSp>
        <p:nvCxnSpPr>
          <p:cNvPr id="31" name="直接箭头连接符 30"/>
          <p:cNvCxnSpPr/>
          <p:nvPr/>
        </p:nvCxnSpPr>
        <p:spPr bwMode="auto">
          <a:xfrm>
            <a:off x="4785932" y="4434410"/>
            <a:ext cx="981604" cy="267670"/>
          </a:xfrm>
          <a:prstGeom prst="straightConnector1">
            <a:avLst/>
          </a:prstGeom>
          <a:solidFill>
            <a:schemeClr val="accent1"/>
          </a:solidFill>
          <a:ln w="25400" cap="flat" cmpd="sng" algn="ctr">
            <a:solidFill>
              <a:srgbClr val="002060"/>
            </a:solidFill>
            <a:prstDash val="sysDash"/>
            <a:round/>
            <a:headEnd type="none" w="med" len="med"/>
            <a:tailEnd type="stealth" w="lg" len="lg"/>
          </a:ln>
        </p:spPr>
      </p:cxnSp>
      <p:pic>
        <p:nvPicPr>
          <p:cNvPr id="28" name="图片 27">
            <a:extLst>
              <a:ext uri="{FF2B5EF4-FFF2-40B4-BE49-F238E27FC236}">
                <a16:creationId xmlns:a16="http://schemas.microsoft.com/office/drawing/2014/main" id="{E118F337-E304-4D9C-8137-83195C9369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lvl="0">
              <a:defRPr/>
            </a:pPr>
            <a:r>
              <a:rPr lang="en-US" altLang="zh-CN" dirty="0">
                <a:latin typeface="Times New Roman" panose="02020603050405020304" pitchFamily="18" charset="0"/>
                <a:cs typeface="Times New Roman" panose="02020603050405020304" pitchFamily="18" charset="0"/>
              </a:rPr>
              <a:t>Experiment Results (</a:t>
            </a: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Cont)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26628" name="文本框 4"/>
          <p:cNvSpPr txBox="1"/>
          <p:nvPr/>
        </p:nvSpPr>
        <p:spPr>
          <a:xfrm>
            <a:off x="304005" y="856898"/>
            <a:ext cx="8535987" cy="1268039"/>
          </a:xfrm>
          <a:prstGeom prst="rect">
            <a:avLst/>
          </a:prstGeom>
          <a:noFill/>
          <a:ln w="9525">
            <a:noFill/>
          </a:ln>
        </p:spPr>
        <p:txBody>
          <a:bodyPr>
            <a:spAutoFit/>
          </a:bodyPr>
          <a:lstStyle/>
          <a:p>
            <a:pPr marL="360680" indent="-360680" algn="just" eaLnBrk="1" hangingPunct="1">
              <a:spcBef>
                <a:spcPct val="20000"/>
              </a:spcBef>
              <a:buClr>
                <a:srgbClr val="CC0000"/>
              </a:buClr>
              <a:buSzPct val="80000"/>
              <a:buFont typeface="Wingdings" panose="05000000000000000000" pitchFamily="2" charset="2"/>
              <a:buChar char="o"/>
            </a:pPr>
            <a:r>
              <a:rPr lang="en-US" altLang="zh-CN" sz="2800" b="1" dirty="0">
                <a:latin typeface="Times New Roman" panose="02020603050405020304" pitchFamily="18" charset="0"/>
              </a:rPr>
              <a:t>Experimental Results</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sz="2200" b="1" dirty="0"/>
              <a:t>Consumer</a:t>
            </a:r>
            <a:r>
              <a:rPr lang="en-US" altLang="zh-CN" sz="2200" dirty="0"/>
              <a:t> sends </a:t>
            </a:r>
            <a:r>
              <a:rPr lang="en-US" altLang="zh-CN" sz="2200" b="1" dirty="0"/>
              <a:t>Interest Pkt. </a:t>
            </a:r>
            <a:r>
              <a:rPr lang="en-US" altLang="zh-CN" sz="2200" dirty="0"/>
              <a:t>at a constant rate of </a:t>
            </a:r>
            <a:r>
              <a:rPr lang="en-US" altLang="zh-CN" sz="2200" b="1" dirty="0"/>
              <a:t>1500 Pkt./sec </a:t>
            </a:r>
            <a:r>
              <a:rPr lang="en-US" altLang="zh-CN" sz="2200" dirty="0"/>
              <a:t>for </a:t>
            </a:r>
            <a:r>
              <a:rPr lang="en-US" altLang="zh-CN" sz="2200" b="1" dirty="0"/>
              <a:t>50 Sec</a:t>
            </a:r>
            <a:endParaRPr lang="en-US" altLang="zh-CN" sz="2200" b="1" dirty="0">
              <a:latin typeface="Times New Roman" panose="02020603050405020304" pitchFamily="18" charset="0"/>
            </a:endParaRPr>
          </a:p>
        </p:txBody>
      </p:sp>
      <p:pic>
        <p:nvPicPr>
          <p:cNvPr id="26629" name="图片 6"/>
          <p:cNvPicPr>
            <a:picLocks noChangeAspect="1"/>
          </p:cNvPicPr>
          <p:nvPr/>
        </p:nvPicPr>
        <p:blipFill rotWithShape="1">
          <a:blip r:embed="rId3"/>
          <a:srcRect r="3748" b="12208"/>
          <a:stretch>
            <a:fillRect/>
          </a:stretch>
        </p:blipFill>
        <p:spPr>
          <a:xfrm>
            <a:off x="206922" y="2852936"/>
            <a:ext cx="4321175" cy="3240360"/>
          </a:xfrm>
          <a:prstGeom prst="rect">
            <a:avLst/>
          </a:prstGeom>
          <a:noFill/>
          <a:ln w="9525">
            <a:noFill/>
          </a:ln>
        </p:spPr>
      </p:pic>
      <p:sp>
        <p:nvSpPr>
          <p:cNvPr id="3" name="灯片编号占位符 2"/>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19</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6" name="图片 2"/>
          <p:cNvPicPr>
            <a:picLocks noChangeAspect="1"/>
          </p:cNvPicPr>
          <p:nvPr/>
        </p:nvPicPr>
        <p:blipFill rotWithShape="1">
          <a:blip r:embed="rId4"/>
          <a:srcRect b="10910"/>
          <a:stretch>
            <a:fillRect/>
          </a:stretch>
        </p:blipFill>
        <p:spPr>
          <a:xfrm>
            <a:off x="4571999" y="2852936"/>
            <a:ext cx="4321175" cy="3272724"/>
          </a:xfrm>
          <a:prstGeom prst="rect">
            <a:avLst/>
          </a:prstGeom>
          <a:noFill/>
          <a:ln w="9525">
            <a:noFill/>
          </a:ln>
        </p:spPr>
      </p:pic>
      <p:sp>
        <p:nvSpPr>
          <p:cNvPr id="4" name="文本框 3"/>
          <p:cNvSpPr txBox="1"/>
          <p:nvPr/>
        </p:nvSpPr>
        <p:spPr>
          <a:xfrm>
            <a:off x="1731966" y="2452826"/>
            <a:ext cx="1872208" cy="461665"/>
          </a:xfrm>
          <a:prstGeom prst="rect">
            <a:avLst/>
          </a:prstGeom>
          <a:noFill/>
        </p:spPr>
        <p:txBody>
          <a:bodyPr wrap="square" rtlCol="0">
            <a:spAutoFit/>
          </a:bodyPr>
          <a:lstStyle/>
          <a:p>
            <a:pPr algn="ctr"/>
            <a:r>
              <a:rPr lang="en-US" altLang="zh-CN" b="1" dirty="0">
                <a:solidFill>
                  <a:srgbClr val="002060"/>
                </a:solidFill>
                <a:effectLst>
                  <a:outerShdw blurRad="38100" dist="38100" dir="2700000" algn="tl">
                    <a:srgbClr val="000000">
                      <a:alpha val="43137"/>
                    </a:srgbClr>
                  </a:outerShdw>
                </a:effectLst>
              </a:rPr>
              <a:t>Throughput</a:t>
            </a:r>
            <a:endParaRPr lang="zh-CN" altLang="en-US" b="1" dirty="0">
              <a:solidFill>
                <a:srgbClr val="002060"/>
              </a:solidFill>
              <a:effectLst>
                <a:outerShdw blurRad="38100" dist="38100" dir="2700000" algn="tl">
                  <a:srgbClr val="000000">
                    <a:alpha val="43137"/>
                  </a:srgbClr>
                </a:outerShdw>
              </a:effectLst>
            </a:endParaRPr>
          </a:p>
        </p:txBody>
      </p:sp>
      <p:sp>
        <p:nvSpPr>
          <p:cNvPr id="8" name="文本框 7"/>
          <p:cNvSpPr txBox="1"/>
          <p:nvPr/>
        </p:nvSpPr>
        <p:spPr>
          <a:xfrm>
            <a:off x="6156176" y="2452826"/>
            <a:ext cx="1872208" cy="461665"/>
          </a:xfrm>
          <a:prstGeom prst="rect">
            <a:avLst/>
          </a:prstGeom>
          <a:noFill/>
        </p:spPr>
        <p:txBody>
          <a:bodyPr wrap="square" rtlCol="0">
            <a:spAutoFit/>
          </a:bodyPr>
          <a:lstStyle/>
          <a:p>
            <a:pPr algn="ctr"/>
            <a:r>
              <a:rPr lang="en-US" altLang="zh-CN" b="1" dirty="0">
                <a:solidFill>
                  <a:srgbClr val="002060"/>
                </a:solidFill>
                <a:effectLst>
                  <a:outerShdw blurRad="38100" dist="38100" dir="2700000" algn="tl">
                    <a:srgbClr val="000000">
                      <a:alpha val="43137"/>
                    </a:srgbClr>
                  </a:outerShdw>
                </a:effectLst>
              </a:rPr>
              <a:t>Drop Rate</a:t>
            </a:r>
            <a:endParaRPr lang="zh-CN" altLang="en-US" b="1" dirty="0">
              <a:solidFill>
                <a:srgbClr val="002060"/>
              </a:solidFill>
              <a:effectLst>
                <a:outerShdw blurRad="38100" dist="38100" dir="2700000" algn="tl">
                  <a:srgbClr val="000000">
                    <a:alpha val="43137"/>
                  </a:srgbClr>
                </a:outerShdw>
              </a:effectLst>
            </a:endParaRPr>
          </a:p>
        </p:txBody>
      </p:sp>
      <p:sp>
        <p:nvSpPr>
          <p:cNvPr id="5" name="文本框 4"/>
          <p:cNvSpPr txBox="1"/>
          <p:nvPr/>
        </p:nvSpPr>
        <p:spPr>
          <a:xfrm>
            <a:off x="4058393" y="2451224"/>
            <a:ext cx="1129958" cy="400110"/>
          </a:xfrm>
          <a:prstGeom prst="rect">
            <a:avLst/>
          </a:prstGeom>
          <a:noFill/>
        </p:spPr>
        <p:txBody>
          <a:bodyPr wrap="square" rtlCol="0">
            <a:spAutoFit/>
          </a:bodyPr>
          <a:lstStyle/>
          <a:p>
            <a:pPr algn="ctr"/>
            <a:r>
              <a:rPr lang="en-US" altLang="zh-CN" sz="2000" b="1" dirty="0">
                <a:solidFill>
                  <a:srgbClr val="002060"/>
                </a:solidFill>
              </a:rPr>
              <a:t>IFS-RL</a:t>
            </a:r>
          </a:p>
        </p:txBody>
      </p:sp>
      <p:cxnSp>
        <p:nvCxnSpPr>
          <p:cNvPr id="9" name="直接箭头连接符 8"/>
          <p:cNvCxnSpPr/>
          <p:nvPr/>
        </p:nvCxnSpPr>
        <p:spPr bwMode="auto">
          <a:xfrm flipH="1">
            <a:off x="3851920" y="2683658"/>
            <a:ext cx="360040" cy="385302"/>
          </a:xfrm>
          <a:prstGeom prst="straightConnector1">
            <a:avLst/>
          </a:prstGeom>
          <a:solidFill>
            <a:schemeClr val="accent1"/>
          </a:solidFill>
          <a:ln w="25400" cap="flat" cmpd="sng" algn="ctr">
            <a:solidFill>
              <a:srgbClr val="002060"/>
            </a:solidFill>
            <a:prstDash val="sysDash"/>
            <a:round/>
            <a:headEnd type="none" w="med" len="med"/>
            <a:tailEnd type="stealth" w="lg" len="lg"/>
          </a:ln>
        </p:spPr>
      </p:cxnSp>
      <p:sp>
        <p:nvSpPr>
          <p:cNvPr id="12" name="文本框 11"/>
          <p:cNvSpPr txBox="1"/>
          <p:nvPr/>
        </p:nvSpPr>
        <p:spPr>
          <a:xfrm>
            <a:off x="4561052" y="6015437"/>
            <a:ext cx="1129958" cy="400110"/>
          </a:xfrm>
          <a:prstGeom prst="rect">
            <a:avLst/>
          </a:prstGeom>
          <a:noFill/>
        </p:spPr>
        <p:txBody>
          <a:bodyPr wrap="square" rtlCol="0">
            <a:spAutoFit/>
          </a:bodyPr>
          <a:lstStyle/>
          <a:p>
            <a:pPr algn="ctr"/>
            <a:r>
              <a:rPr lang="en-US" altLang="zh-CN" sz="2000" b="1" dirty="0">
                <a:solidFill>
                  <a:srgbClr val="002060"/>
                </a:solidFill>
              </a:rPr>
              <a:t>IFS-RL</a:t>
            </a:r>
          </a:p>
        </p:txBody>
      </p:sp>
      <p:cxnSp>
        <p:nvCxnSpPr>
          <p:cNvPr id="11" name="直接箭头连接符 10"/>
          <p:cNvCxnSpPr/>
          <p:nvPr/>
        </p:nvCxnSpPr>
        <p:spPr bwMode="auto">
          <a:xfrm flipV="1">
            <a:off x="5292080" y="5589240"/>
            <a:ext cx="398930" cy="504056"/>
          </a:xfrm>
          <a:prstGeom prst="straightConnector1">
            <a:avLst/>
          </a:prstGeom>
          <a:solidFill>
            <a:schemeClr val="accent1"/>
          </a:solidFill>
          <a:ln w="25400" cap="flat" cmpd="sng" algn="ctr">
            <a:solidFill>
              <a:srgbClr val="002060"/>
            </a:solidFill>
            <a:prstDash val="sysDash"/>
            <a:round/>
            <a:headEnd type="none" w="med" len="med"/>
            <a:tailEnd type="stealth" w="lg" len="lg"/>
          </a:ln>
        </p:spPr>
      </p:cxnSp>
      <p:pic>
        <p:nvPicPr>
          <p:cNvPr id="13" name="图片 12">
            <a:extLst>
              <a:ext uri="{FF2B5EF4-FFF2-40B4-BE49-F238E27FC236}">
                <a16:creationId xmlns:a16="http://schemas.microsoft.com/office/drawing/2014/main" id="{56F918D8-18A9-4F04-820B-F4DFEBEB99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Outline</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3" name="灯片编号占位符 2"/>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2</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sp>
        <p:nvSpPr>
          <p:cNvPr id="6148" name="内容占位符 3"/>
          <p:cNvSpPr>
            <a:spLocks noGrp="1"/>
          </p:cNvSpPr>
          <p:nvPr>
            <p:ph idx="1"/>
          </p:nvPr>
        </p:nvSpPr>
        <p:spPr>
          <a:xfrm>
            <a:off x="428625" y="765175"/>
            <a:ext cx="8358505" cy="3594735"/>
          </a:xfrm>
        </p:spPr>
        <p:txBody>
          <a:bodyPr vert="horz" wrap="square" lIns="91440" tIns="45720" rIns="91440" bIns="45720" anchor="t"/>
          <a:lstStyle/>
          <a:p>
            <a:pPr eaLnBrk="1" hangingPunct="1">
              <a:buSzPct val="80000"/>
            </a:pPr>
            <a:r>
              <a:rPr lang="en-US" altLang="zh-CN" b="1" dirty="0">
                <a:latin typeface="Times New Roman" panose="02020603050405020304" pitchFamily="18" charset="0"/>
                <a:ea typeface="+mn-ea"/>
                <a:cs typeface="Tahoma" panose="020B0604030504040204" pitchFamily="34" charset="0"/>
              </a:rPr>
              <a:t>Introduction</a:t>
            </a:r>
            <a:endParaRPr lang="en-US" altLang="zh-CN" sz="1000" b="1" dirty="0">
              <a:latin typeface="Times New Roman" panose="02020603050405020304" pitchFamily="18" charset="0"/>
              <a:ea typeface="+mn-ea"/>
              <a:cs typeface="Tahoma" panose="020B0604030504040204" pitchFamily="34" charset="0"/>
            </a:endParaRPr>
          </a:p>
          <a:p>
            <a:pPr eaLnBrk="1" hangingPunct="1"/>
            <a:r>
              <a:rPr lang="en-US" altLang="zh-CN" b="1" dirty="0">
                <a:latin typeface="Times New Roman" panose="02020603050405020304" pitchFamily="18" charset="0"/>
                <a:cs typeface="Tahoma" panose="020B0604030504040204" pitchFamily="34" charset="0"/>
              </a:rPr>
              <a:t>Methodology</a:t>
            </a:r>
            <a:endParaRPr lang="en-US" altLang="zh-CN" b="1" dirty="0">
              <a:latin typeface="Times New Roman" panose="02020603050405020304" pitchFamily="18" charset="0"/>
              <a:ea typeface="+mn-ea"/>
              <a:cs typeface="Tahoma" panose="020B0604030504040204" pitchFamily="34" charset="0"/>
            </a:endParaRPr>
          </a:p>
          <a:p>
            <a:pPr lvl="1" eaLnBrk="1" hangingPunct="1">
              <a:buSzPct val="80000"/>
            </a:pPr>
            <a:r>
              <a:rPr lang="en-US" altLang="zh-CN" dirty="0">
                <a:latin typeface="Times New Roman" panose="02020603050405020304" pitchFamily="18" charset="0"/>
                <a:ea typeface="+mn-ea"/>
                <a:cs typeface="Tahoma" panose="020B0604030504040204" pitchFamily="34" charset="0"/>
              </a:rPr>
              <a:t>Basic Training Algorithm</a:t>
            </a:r>
          </a:p>
          <a:p>
            <a:pPr lvl="1" eaLnBrk="1" hangingPunct="1">
              <a:buSzPct val="80000"/>
            </a:pPr>
            <a:r>
              <a:rPr lang="en-US" altLang="zh-CN" dirty="0">
                <a:latin typeface="Times New Roman" panose="02020603050405020304" pitchFamily="18" charset="0"/>
                <a:ea typeface="+mn-ea"/>
                <a:cs typeface="Tahoma" panose="020B0604030504040204" pitchFamily="34" charset="0"/>
              </a:rPr>
              <a:t>Learning Granularity</a:t>
            </a:r>
          </a:p>
          <a:p>
            <a:pPr lvl="1" eaLnBrk="1" hangingPunct="1">
              <a:buSzPct val="80000"/>
            </a:pPr>
            <a:r>
              <a:rPr lang="en-US" altLang="zh-CN" dirty="0">
                <a:latin typeface="Times New Roman" panose="02020603050405020304" pitchFamily="18" charset="0"/>
                <a:ea typeface="+mn-ea"/>
                <a:cs typeface="Tahoma" panose="020B0604030504040204" pitchFamily="34" charset="0"/>
              </a:rPr>
              <a:t>Enhancement for Topology Change</a:t>
            </a:r>
            <a:endParaRPr lang="en-US" altLang="zh-CN" sz="1000" dirty="0">
              <a:latin typeface="Times New Roman" panose="02020603050405020304" pitchFamily="18" charset="0"/>
              <a:ea typeface="+mn-ea"/>
              <a:cs typeface="Tahoma" panose="020B0604030504040204" pitchFamily="34" charset="0"/>
            </a:endParaRPr>
          </a:p>
          <a:p>
            <a:pPr eaLnBrk="1" hangingPunct="1">
              <a:buSzPct val="80000"/>
            </a:pPr>
            <a:r>
              <a:rPr lang="en-US" altLang="zh-CN" b="1" dirty="0">
                <a:latin typeface="Times New Roman" panose="02020603050405020304" pitchFamily="18" charset="0"/>
                <a:cs typeface="Tahoma" panose="020B0604030504040204" pitchFamily="34" charset="0"/>
              </a:rPr>
              <a:t>Preliminary</a:t>
            </a:r>
            <a:r>
              <a:rPr lang="en-US" altLang="zh-CN" b="1" dirty="0">
                <a:latin typeface="Times New Roman" panose="02020603050405020304" pitchFamily="18" charset="0"/>
                <a:ea typeface="+mn-ea"/>
                <a:cs typeface="Tahoma" panose="020B0604030504040204" pitchFamily="34" charset="0"/>
              </a:rPr>
              <a:t> Experiments</a:t>
            </a:r>
            <a:endParaRPr lang="en-US" altLang="zh-CN" sz="1000" b="1" dirty="0">
              <a:latin typeface="Times New Roman" panose="02020603050405020304" pitchFamily="18" charset="0"/>
              <a:ea typeface="+mn-ea"/>
              <a:cs typeface="Tahoma" panose="020B0604030504040204" pitchFamily="34" charset="0"/>
            </a:endParaRPr>
          </a:p>
          <a:p>
            <a:pPr eaLnBrk="1" hangingPunct="1">
              <a:buSzPct val="80000"/>
            </a:pPr>
            <a:r>
              <a:rPr lang="en-US" altLang="zh-CN" b="1" dirty="0">
                <a:latin typeface="Times New Roman" panose="02020603050405020304" pitchFamily="18" charset="0"/>
                <a:ea typeface="+mn-ea"/>
                <a:cs typeface="Tahoma" panose="020B0604030504040204" pitchFamily="34" charset="0"/>
              </a:rPr>
              <a:t>Conclusions</a:t>
            </a:r>
            <a:endParaRPr lang="zh-CN" altLang="en-US" b="1" dirty="0">
              <a:latin typeface="Times New Roman" panose="02020603050405020304" pitchFamily="18" charset="0"/>
              <a:ea typeface="Tahoma" panose="020B0604030504040204" pitchFamily="34" charset="0"/>
              <a:cs typeface="隶书" panose="02010509060101010101" pitchFamily="49" charset="-122"/>
            </a:endParaRPr>
          </a:p>
        </p:txBody>
      </p:sp>
      <p:sp>
        <p:nvSpPr>
          <p:cNvPr id="4" name="文本框 3"/>
          <p:cNvSpPr txBox="1"/>
          <p:nvPr/>
        </p:nvSpPr>
        <p:spPr>
          <a:xfrm>
            <a:off x="2298382" y="4256722"/>
            <a:ext cx="4547235" cy="460375"/>
          </a:xfrm>
          <a:prstGeom prst="rect">
            <a:avLst/>
          </a:prstGeom>
          <a:noFill/>
          <a:ln w="25400">
            <a:solidFill>
              <a:srgbClr val="002060"/>
            </a:solidFill>
            <a:prstDash val="sysDash"/>
          </a:ln>
        </p:spPr>
        <p:txBody>
          <a:bodyPr wrap="square" rtlCol="0" anchor="t">
            <a:spAutoFit/>
          </a:bodyPr>
          <a:lstStyle/>
          <a:p>
            <a:pPr algn="ctr"/>
            <a:r>
              <a:rPr lang="zh-CN" altLang="en-US" b="1" dirty="0">
                <a:solidFill>
                  <a:srgbClr val="002060"/>
                </a:solidFill>
                <a:effectLst>
                  <a:outerShdw blurRad="38100" dist="38100" dir="2700000" algn="tl">
                    <a:srgbClr val="000000">
                      <a:alpha val="43137"/>
                    </a:srgbClr>
                  </a:outerShdw>
                </a:effectLst>
                <a:cs typeface="Times New Roman" panose="02020603050405020304" pitchFamily="18" charset="0"/>
              </a:rPr>
              <a:t>Name</a:t>
            </a:r>
            <a:r>
              <a:rPr lang="en-US" altLang="zh-CN" b="1" dirty="0">
                <a:solidFill>
                  <a:srgbClr val="002060"/>
                </a:solidFill>
                <a:effectLst>
                  <a:outerShdw blurRad="38100" dist="38100" dir="2700000" algn="tl">
                    <a:srgbClr val="000000">
                      <a:alpha val="43137"/>
                    </a:srgbClr>
                  </a:outerShdw>
                </a:effectLst>
                <a:cs typeface="Times New Roman" panose="02020603050405020304" pitchFamily="18" charset="0"/>
              </a:rPr>
              <a:t>d-</a:t>
            </a:r>
            <a:r>
              <a:rPr lang="zh-CN" altLang="en-US" b="1" dirty="0">
                <a:solidFill>
                  <a:srgbClr val="002060"/>
                </a:solidFill>
                <a:effectLst>
                  <a:outerShdw blurRad="38100" dist="38100" dir="2700000" algn="tl">
                    <a:srgbClr val="000000">
                      <a:alpha val="43137"/>
                    </a:srgbClr>
                  </a:outerShdw>
                </a:effectLst>
                <a:cs typeface="Times New Roman" panose="02020603050405020304" pitchFamily="18" charset="0"/>
              </a:rPr>
              <a:t>Data Networking </a:t>
            </a:r>
            <a:r>
              <a:rPr lang="en-US" altLang="zh-CN" b="1" dirty="0">
                <a:solidFill>
                  <a:srgbClr val="002060"/>
                </a:solidFill>
                <a:effectLst>
                  <a:outerShdw blurRad="38100" dist="38100" dir="2700000" algn="tl">
                    <a:srgbClr val="000000">
                      <a:alpha val="43137"/>
                    </a:srgbClr>
                  </a:outerShdw>
                </a:effectLst>
                <a:cs typeface="Times New Roman" panose="02020603050405020304" pitchFamily="18" charset="0"/>
              </a:rPr>
              <a:t>(N</a:t>
            </a:r>
            <a:r>
              <a:rPr lang="zh-CN" altLang="en-US" b="1" dirty="0">
                <a:solidFill>
                  <a:srgbClr val="002060"/>
                </a:solidFill>
                <a:effectLst>
                  <a:outerShdw blurRad="38100" dist="38100" dir="2700000" algn="tl">
                    <a:srgbClr val="000000">
                      <a:alpha val="43137"/>
                    </a:srgbClr>
                  </a:outerShdw>
                </a:effectLst>
                <a:cs typeface="Times New Roman" panose="02020603050405020304" pitchFamily="18" charset="0"/>
              </a:rPr>
              <a:t>DN)</a:t>
            </a:r>
          </a:p>
        </p:txBody>
      </p:sp>
      <p:sp>
        <p:nvSpPr>
          <p:cNvPr id="5" name="矩形 4"/>
          <p:cNvSpPr/>
          <p:nvPr/>
        </p:nvSpPr>
        <p:spPr>
          <a:xfrm>
            <a:off x="2268299" y="5036859"/>
            <a:ext cx="4599118" cy="461665"/>
          </a:xfrm>
          <a:prstGeom prst="rect">
            <a:avLst/>
          </a:prstGeom>
          <a:ln w="25400">
            <a:solidFill>
              <a:srgbClr val="002060"/>
            </a:solidFill>
            <a:prstDash val="sysDash"/>
          </a:ln>
        </p:spPr>
        <p:txBody>
          <a:bodyPr wrap="square">
            <a:spAutoFit/>
          </a:bodyPr>
          <a:lstStyle/>
          <a:p>
            <a:pPr algn="ctr"/>
            <a:r>
              <a:rPr lang="zh-CN" altLang="en-US" b="1" dirty="0">
                <a:solidFill>
                  <a:srgbClr val="002060"/>
                </a:solidFill>
                <a:effectLst>
                  <a:outerShdw blurRad="38100" dist="38100" dir="2700000" algn="tl">
                    <a:srgbClr val="000000">
                      <a:alpha val="43137"/>
                    </a:srgbClr>
                  </a:outerShdw>
                </a:effectLst>
              </a:rPr>
              <a:t>Intelligent Forwarding Strategy</a:t>
            </a:r>
          </a:p>
        </p:txBody>
      </p:sp>
      <p:sp>
        <p:nvSpPr>
          <p:cNvPr id="6" name="矩形 5"/>
          <p:cNvSpPr/>
          <p:nvPr/>
        </p:nvSpPr>
        <p:spPr>
          <a:xfrm>
            <a:off x="2504217" y="5793152"/>
            <a:ext cx="4127284" cy="461665"/>
          </a:xfrm>
          <a:prstGeom prst="rect">
            <a:avLst/>
          </a:prstGeom>
          <a:ln w="25400">
            <a:solidFill>
              <a:srgbClr val="002060"/>
            </a:solidFill>
            <a:prstDash val="sysDash"/>
          </a:ln>
        </p:spPr>
        <p:txBody>
          <a:bodyPr wrap="none">
            <a:spAutoFit/>
          </a:bodyPr>
          <a:lstStyle/>
          <a:p>
            <a:pPr algn="ctr"/>
            <a:r>
              <a:rPr lang="zh-CN" altLang="en-US" b="1" dirty="0">
                <a:solidFill>
                  <a:srgbClr val="002060"/>
                </a:solidFill>
                <a:effectLst>
                  <a:outerShdw blurRad="38100" dist="38100" dir="2700000" algn="tl">
                    <a:srgbClr val="000000">
                      <a:alpha val="43137"/>
                    </a:srgbClr>
                  </a:outerShdw>
                </a:effectLst>
                <a:cs typeface="Times New Roman" panose="02020603050405020304" pitchFamily="18" charset="0"/>
              </a:rPr>
              <a:t>Reinforcement Learning </a:t>
            </a:r>
            <a:r>
              <a:rPr lang="en-US" altLang="zh-CN" b="1" dirty="0">
                <a:solidFill>
                  <a:srgbClr val="002060"/>
                </a:solidFill>
                <a:effectLst>
                  <a:outerShdw blurRad="38100" dist="38100" dir="2700000" algn="tl">
                    <a:srgbClr val="000000">
                      <a:alpha val="43137"/>
                    </a:srgbClr>
                  </a:outerShdw>
                </a:effectLst>
                <a:cs typeface="Times New Roman" panose="02020603050405020304" pitchFamily="18" charset="0"/>
              </a:rPr>
              <a:t>(RL)</a:t>
            </a:r>
            <a:endParaRPr lang="zh-CN" altLang="en-US" b="1" dirty="0">
              <a:solidFill>
                <a:srgbClr val="002060"/>
              </a:solidFill>
              <a:cs typeface="Times New Roman" panose="02020603050405020304" pitchFamily="18" charset="0"/>
            </a:endParaRPr>
          </a:p>
        </p:txBody>
      </p:sp>
      <p:cxnSp>
        <p:nvCxnSpPr>
          <p:cNvPr id="10" name="直接箭头连接符 9"/>
          <p:cNvCxnSpPr>
            <a:stCxn id="4" idx="2"/>
            <a:endCxn id="5" idx="0"/>
          </p:cNvCxnSpPr>
          <p:nvPr/>
        </p:nvCxnSpPr>
        <p:spPr bwMode="auto">
          <a:xfrm flipH="1">
            <a:off x="4567858" y="4717097"/>
            <a:ext cx="4142" cy="319762"/>
          </a:xfrm>
          <a:prstGeom prst="straightConnector1">
            <a:avLst/>
          </a:prstGeom>
          <a:solidFill>
            <a:schemeClr val="accent1"/>
          </a:solidFill>
          <a:ln w="25400" cap="flat" cmpd="sng" algn="ctr">
            <a:solidFill>
              <a:srgbClr val="002060"/>
            </a:solidFill>
            <a:prstDash val="solid"/>
            <a:round/>
            <a:headEnd type="none" w="med" len="med"/>
            <a:tailEnd type="stealth" w="lg" len="lg"/>
          </a:ln>
        </p:spPr>
      </p:cxnSp>
      <p:cxnSp>
        <p:nvCxnSpPr>
          <p:cNvPr id="12" name="直接箭头连接符 11"/>
          <p:cNvCxnSpPr>
            <a:stCxn id="6" idx="0"/>
            <a:endCxn id="5" idx="2"/>
          </p:cNvCxnSpPr>
          <p:nvPr/>
        </p:nvCxnSpPr>
        <p:spPr bwMode="auto">
          <a:xfrm flipH="1" flipV="1">
            <a:off x="4567858" y="5498524"/>
            <a:ext cx="1" cy="294628"/>
          </a:xfrm>
          <a:prstGeom prst="straightConnector1">
            <a:avLst/>
          </a:prstGeom>
          <a:solidFill>
            <a:schemeClr val="accent1"/>
          </a:solidFill>
          <a:ln w="25400" cap="flat" cmpd="sng" algn="ctr">
            <a:solidFill>
              <a:srgbClr val="002060"/>
            </a:solidFill>
            <a:prstDash val="solid"/>
            <a:round/>
            <a:headEnd type="none" w="med" len="med"/>
            <a:tailEnd type="stealth" w="lg" len="lg"/>
          </a:ln>
        </p:spPr>
      </p:cxnSp>
      <p:pic>
        <p:nvPicPr>
          <p:cNvPr id="11" name="图片 10">
            <a:extLst>
              <a:ext uri="{FF2B5EF4-FFF2-40B4-BE49-F238E27FC236}">
                <a16:creationId xmlns:a16="http://schemas.microsoft.com/office/drawing/2014/main" id="{55F8B429-A8F8-41CB-9F7B-5DE6421C86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lvl="0">
              <a:defRPr/>
            </a:pPr>
            <a:r>
              <a:rPr lang="en-US" altLang="zh-CN" noProof="0" dirty="0">
                <a:ln>
                  <a:noFill/>
                </a:ln>
                <a:uLnTx/>
                <a:uFillTx/>
                <a:latin typeface="Times New Roman" panose="02020603050405020304" pitchFamily="18" charset="0"/>
                <a:cs typeface="Times New Roman" panose="02020603050405020304" pitchFamily="18" charset="0"/>
                <a:sym typeface="+mn-ea"/>
              </a:rPr>
              <a:t>Experiment</a:t>
            </a:r>
            <a:r>
              <a:rPr lang="en-US" altLang="zh-CN" dirty="0">
                <a:latin typeface="Times New Roman" panose="02020603050405020304" pitchFamily="18" charset="0"/>
                <a:cs typeface="Times New Roman" panose="02020603050405020304" pitchFamily="18" charset="0"/>
              </a:rPr>
              <a:t> Results</a:t>
            </a:r>
            <a:r>
              <a:rPr lang="en-US" altLang="zh-CN" noProof="0" dirty="0">
                <a:ln>
                  <a:noFill/>
                </a:ln>
                <a:uLnTx/>
                <a:uFillTx/>
                <a:latin typeface="Times New Roman" panose="02020603050405020304" pitchFamily="18" charset="0"/>
                <a:cs typeface="Times New Roman" panose="02020603050405020304" pitchFamily="18" charset="0"/>
                <a:sym typeface="+mn-ea"/>
              </a:rPr>
              <a:t> (Cont)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3" name="灯片编号占位符 2"/>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20</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sp>
        <p:nvSpPr>
          <p:cNvPr id="8" name="文本框 4"/>
          <p:cNvSpPr txBox="1"/>
          <p:nvPr/>
        </p:nvSpPr>
        <p:spPr>
          <a:xfrm>
            <a:off x="304005" y="856898"/>
            <a:ext cx="8535987" cy="1754326"/>
          </a:xfrm>
          <a:prstGeom prst="rect">
            <a:avLst/>
          </a:prstGeom>
          <a:noFill/>
          <a:ln w="9525">
            <a:noFill/>
          </a:ln>
        </p:spPr>
        <p:txBody>
          <a:bodyPr>
            <a:spAutoFit/>
          </a:bodyPr>
          <a:lstStyle/>
          <a:p>
            <a:pPr marL="360680" indent="-360680" algn="just" eaLnBrk="1" hangingPunct="1">
              <a:spcBef>
                <a:spcPct val="20000"/>
              </a:spcBef>
              <a:buClr>
                <a:srgbClr val="CC0000"/>
              </a:buClr>
              <a:buSzPct val="80000"/>
              <a:buFont typeface="Wingdings" panose="05000000000000000000" pitchFamily="2" charset="2"/>
              <a:buChar char="o"/>
            </a:pPr>
            <a:r>
              <a:rPr lang="en-US" altLang="zh-CN" b="1" dirty="0"/>
              <a:t>Link Utilization</a:t>
            </a:r>
          </a:p>
          <a:p>
            <a:pPr marL="360680" indent="-360680" algn="just" eaLnBrk="1" hangingPunct="1">
              <a:spcBef>
                <a:spcPct val="20000"/>
              </a:spcBef>
              <a:buClr>
                <a:srgbClr val="CC0000"/>
              </a:buClr>
              <a:buSzPct val="80000"/>
              <a:buFont typeface="Wingdings" panose="05000000000000000000" pitchFamily="2" charset="2"/>
              <a:buChar char="o"/>
            </a:pPr>
            <a:r>
              <a:rPr lang="en-US" altLang="zh-CN" b="1" dirty="0"/>
              <a:t>Load balance </a:t>
            </a:r>
            <a:r>
              <a:rPr lang="en-US" altLang="zh-CN" dirty="0"/>
              <a:t>of </a:t>
            </a:r>
            <a:r>
              <a:rPr lang="en-US" altLang="zh-CN" b="1" dirty="0"/>
              <a:t>IFS-RL</a:t>
            </a:r>
            <a:r>
              <a:rPr lang="en-US" altLang="zh-CN" dirty="0"/>
              <a:t> is </a:t>
            </a:r>
            <a:r>
              <a:rPr lang="en-US" altLang="zh-CN" b="1" u="sng" dirty="0"/>
              <a:t>not the best</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sz="2200" b="1" dirty="0"/>
              <a:t>Maximize throughput</a:t>
            </a:r>
            <a:r>
              <a:rPr lang="en-US" altLang="zh-CN" sz="2200" dirty="0"/>
              <a:t> &amp; </a:t>
            </a:r>
            <a:r>
              <a:rPr lang="en-US" altLang="zh-CN" sz="2200" b="1" dirty="0"/>
              <a:t>minimize Pkt. drop rate</a:t>
            </a:r>
          </a:p>
          <a:p>
            <a:pPr marL="817880" lvl="1" indent="-360680" algn="just" eaLnBrk="1" hangingPunct="1">
              <a:spcBef>
                <a:spcPct val="20000"/>
              </a:spcBef>
              <a:buClr>
                <a:srgbClr val="CC0000"/>
              </a:buClr>
              <a:buSzPct val="80000"/>
              <a:buFont typeface="Wingdings" panose="05000000000000000000" pitchFamily="2" charset="2"/>
              <a:buChar char="o"/>
            </a:pPr>
            <a:r>
              <a:rPr lang="en-US" altLang="zh-CN" dirty="0"/>
              <a:t>Tend to choose the </a:t>
            </a:r>
            <a:r>
              <a:rPr lang="en-US" altLang="zh-CN" b="1" dirty="0"/>
              <a:t>interface</a:t>
            </a:r>
            <a:r>
              <a:rPr lang="en-US" altLang="zh-CN" dirty="0"/>
              <a:t> with </a:t>
            </a:r>
            <a:r>
              <a:rPr lang="en-US" altLang="zh-CN" b="1" dirty="0"/>
              <a:t>minimum RTT</a:t>
            </a:r>
            <a:endParaRPr lang="en-US" altLang="zh-CN" sz="2200" b="1"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21" y="3624961"/>
            <a:ext cx="2996946" cy="2276856"/>
          </a:xfrm>
          <a:prstGeom prst="rect">
            <a:avLst/>
          </a:prstGeom>
        </p:spPr>
      </p:pic>
      <p:pic>
        <p:nvPicPr>
          <p:cNvPr id="7" name="图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66667" y="3624960"/>
            <a:ext cx="3010662" cy="2235708"/>
          </a:xfrm>
          <a:prstGeom prst="rect">
            <a:avLst/>
          </a:prstGeom>
        </p:spPr>
      </p:pic>
      <p:pic>
        <p:nvPicPr>
          <p:cNvPr id="10" name="图片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77329" y="3624960"/>
            <a:ext cx="2955798" cy="2249424"/>
          </a:xfrm>
          <a:prstGeom prst="rect">
            <a:avLst/>
          </a:prstGeom>
        </p:spPr>
      </p:pic>
      <p:sp>
        <p:nvSpPr>
          <p:cNvPr id="11" name="矩形 10"/>
          <p:cNvSpPr/>
          <p:nvPr/>
        </p:nvSpPr>
        <p:spPr>
          <a:xfrm>
            <a:off x="1115616" y="5901817"/>
            <a:ext cx="1309974" cy="400110"/>
          </a:xfrm>
          <a:prstGeom prst="rect">
            <a:avLst/>
          </a:prstGeom>
        </p:spPr>
        <p:txBody>
          <a:bodyPr wrap="none">
            <a:spAutoFit/>
          </a:bodyPr>
          <a:lstStyle/>
          <a:p>
            <a:pPr algn="ctr"/>
            <a:r>
              <a:rPr lang="zh-CN" altLang="en-US" sz="2000" b="1" dirty="0">
                <a:solidFill>
                  <a:srgbClr val="002060"/>
                </a:solidFill>
                <a:effectLst>
                  <a:outerShdw blurRad="38100" dist="38100" dir="2700000" algn="tl">
                    <a:srgbClr val="000000">
                      <a:alpha val="43137"/>
                    </a:srgbClr>
                  </a:outerShdw>
                </a:effectLst>
                <a:cs typeface="Times New Roman" panose="02020603050405020304" pitchFamily="18" charset="0"/>
              </a:rPr>
              <a:t>BestRoute</a:t>
            </a:r>
          </a:p>
        </p:txBody>
      </p:sp>
      <p:sp>
        <p:nvSpPr>
          <p:cNvPr id="12" name="矩形 11"/>
          <p:cNvSpPr/>
          <p:nvPr/>
        </p:nvSpPr>
        <p:spPr>
          <a:xfrm>
            <a:off x="4283968" y="5901817"/>
            <a:ext cx="1005702" cy="400110"/>
          </a:xfrm>
          <a:prstGeom prst="rect">
            <a:avLst/>
          </a:prstGeom>
        </p:spPr>
        <p:txBody>
          <a:bodyPr wrap="square">
            <a:spAutoFit/>
          </a:bodyPr>
          <a:lstStyle/>
          <a:p>
            <a:pPr algn="ctr"/>
            <a:r>
              <a:rPr lang="zh-CN" altLang="en-US" sz="2000" b="1" dirty="0">
                <a:solidFill>
                  <a:srgbClr val="002060"/>
                </a:solidFill>
                <a:effectLst>
                  <a:outerShdw blurRad="38100" dist="38100" dir="2700000" algn="tl">
                    <a:srgbClr val="000000">
                      <a:alpha val="43137"/>
                    </a:srgbClr>
                  </a:outerShdw>
                </a:effectLst>
                <a:cs typeface="Times New Roman" panose="02020603050405020304" pitchFamily="18" charset="0"/>
              </a:rPr>
              <a:t>EPF</a:t>
            </a:r>
          </a:p>
        </p:txBody>
      </p:sp>
      <p:sp>
        <p:nvSpPr>
          <p:cNvPr id="13" name="矩形 12"/>
          <p:cNvSpPr/>
          <p:nvPr/>
        </p:nvSpPr>
        <p:spPr>
          <a:xfrm>
            <a:off x="7175254" y="5898299"/>
            <a:ext cx="1194691" cy="400110"/>
          </a:xfrm>
          <a:prstGeom prst="rect">
            <a:avLst/>
          </a:prstGeom>
        </p:spPr>
        <p:txBody>
          <a:bodyPr wrap="square">
            <a:spAutoFit/>
          </a:bodyPr>
          <a:lstStyle/>
          <a:p>
            <a:pPr algn="ctr"/>
            <a:r>
              <a:rPr lang="en-US" altLang="zh-CN" sz="2000" b="1" dirty="0">
                <a:solidFill>
                  <a:srgbClr val="002060"/>
                </a:solidFill>
                <a:effectLst>
                  <a:outerShdw blurRad="38100" dist="38100" dir="2700000" algn="tl">
                    <a:srgbClr val="000000">
                      <a:alpha val="43137"/>
                    </a:srgbClr>
                  </a:outerShdw>
                </a:effectLst>
                <a:cs typeface="Times New Roman" panose="02020603050405020304" pitchFamily="18" charset="0"/>
              </a:rPr>
              <a:t>IFS-RL</a:t>
            </a:r>
            <a:endParaRPr lang="zh-CN" altLang="en-US" sz="2000" b="1" dirty="0">
              <a:solidFill>
                <a:srgbClr val="002060"/>
              </a:solidFill>
              <a:effectLst>
                <a:outerShdw blurRad="38100" dist="38100" dir="2700000" algn="tl">
                  <a:srgbClr val="000000">
                    <a:alpha val="43137"/>
                  </a:srgbClr>
                </a:outerShdw>
              </a:effectLst>
              <a:cs typeface="Times New Roman" panose="02020603050405020304" pitchFamily="18" charset="0"/>
            </a:endParaRPr>
          </a:p>
        </p:txBody>
      </p:sp>
      <p:sp>
        <p:nvSpPr>
          <p:cNvPr id="14" name="矩形 13"/>
          <p:cNvSpPr/>
          <p:nvPr/>
        </p:nvSpPr>
        <p:spPr>
          <a:xfrm>
            <a:off x="3350076" y="3163295"/>
            <a:ext cx="2873485" cy="461665"/>
          </a:xfrm>
          <a:prstGeom prst="rect">
            <a:avLst/>
          </a:prstGeom>
        </p:spPr>
        <p:txBody>
          <a:bodyPr wrap="square">
            <a:spAutoFit/>
          </a:bodyPr>
          <a:lstStyle/>
          <a:p>
            <a:pPr algn="ctr"/>
            <a:r>
              <a:rPr lang="zh-CN" altLang="en-US" b="1" dirty="0">
                <a:solidFill>
                  <a:srgbClr val="002060"/>
                </a:solidFill>
                <a:effectLst>
                  <a:outerShdw blurRad="38100" dist="38100" dir="2700000" algn="tl">
                    <a:srgbClr val="000000">
                      <a:alpha val="43137"/>
                    </a:srgbClr>
                  </a:outerShdw>
                </a:effectLst>
              </a:rPr>
              <a:t>Link utilization</a:t>
            </a:r>
          </a:p>
        </p:txBody>
      </p:sp>
      <p:pic>
        <p:nvPicPr>
          <p:cNvPr id="15" name="图片 14">
            <a:extLst>
              <a:ext uri="{FF2B5EF4-FFF2-40B4-BE49-F238E27FC236}">
                <a16:creationId xmlns:a16="http://schemas.microsoft.com/office/drawing/2014/main" id="{E2D5B8AC-D1F7-4D6A-B336-43450537612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8625" y="0"/>
            <a:ext cx="6644005" cy="638175"/>
          </a:xfrm>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en-US" altLang="zh-CN" sz="3200" b="0" i="1" dirty="0">
                <a:solidFill>
                  <a:schemeClr val="tx1"/>
                </a:solidFill>
                <a:latin typeface="Times New Roman" panose="02020603050405020304" pitchFamily="18" charset="0"/>
                <a:cs typeface="Times New Roman" panose="02020603050405020304" pitchFamily="18" charset="0"/>
                <a:sym typeface="+mn-ea"/>
              </a:rPr>
              <a:t>NetAI 2018</a:t>
            </a:r>
            <a:r>
              <a:rPr lang="en-US" altLang="zh-CN" sz="3200" b="0" dirty="0">
                <a:solidFill>
                  <a:schemeClr val="tx1"/>
                </a:solidFill>
                <a:latin typeface="Times New Roman" panose="02020603050405020304" pitchFamily="18" charset="0"/>
                <a:cs typeface="Times New Roman" panose="02020603050405020304" pitchFamily="18" charset="0"/>
                <a:sym typeface="+mn-ea"/>
              </a:rPr>
              <a:t>, Budapest, Hungary</a:t>
            </a:r>
            <a:endParaRPr kumimoji="0" lang="en-US" altLang="zh-CN"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sym typeface="+mn-ea"/>
            </a:endParaRPr>
          </a:p>
        </p:txBody>
      </p:sp>
      <p:sp>
        <p:nvSpPr>
          <p:cNvPr id="4099" name="内容占位符 10"/>
          <p:cNvSpPr>
            <a:spLocks noGrp="1"/>
          </p:cNvSpPr>
          <p:nvPr>
            <p:ph idx="1"/>
          </p:nvPr>
        </p:nvSpPr>
        <p:spPr>
          <a:xfrm>
            <a:off x="0" y="2780928"/>
            <a:ext cx="9143999" cy="1296144"/>
          </a:xfrm>
        </p:spPr>
        <p:txBody>
          <a:bodyPr vert="horz" wrap="square" lIns="91440" tIns="45720" rIns="91440" bIns="45720" anchor="t"/>
          <a:lstStyle/>
          <a:p>
            <a:pPr marL="0" indent="0" algn="ctr" eaLnBrk="1" hangingPunct="1">
              <a:spcBef>
                <a:spcPct val="0"/>
              </a:spcBef>
              <a:buNone/>
            </a:pPr>
            <a:r>
              <a:rPr lang="en-US" altLang="zh-CN" sz="4800" b="1" dirty="0">
                <a:latin typeface="Times New Roman" panose="02020603050405020304" pitchFamily="18" charset="0"/>
                <a:ea typeface="MS PGothic" panose="020B0600070205080204" pitchFamily="34" charset="-128"/>
                <a:cs typeface="隶书" panose="02010509060101010101" pitchFamily="49" charset="-122"/>
              </a:rPr>
              <a:t>C</a:t>
            </a:r>
            <a:r>
              <a:rPr lang="en-US" altLang="zh-CN" sz="4800" b="1" dirty="0">
                <a:latin typeface="Times New Roman" panose="02020603050405020304" pitchFamily="18" charset="0"/>
                <a:ea typeface="MS PGothic" panose="020B0600070205080204" pitchFamily="34" charset="-128"/>
              </a:rPr>
              <a:t>onclusion</a:t>
            </a:r>
            <a:endParaRPr lang="en-US" altLang="zh-CN" sz="4800" b="1" dirty="0">
              <a:latin typeface="Times New Roman" panose="02020603050405020304" pitchFamily="18" charset="0"/>
              <a:ea typeface="MS PGothic" panose="020B0600070205080204" pitchFamily="34" charset="-128"/>
              <a:cs typeface="隶书" panose="02010509060101010101" pitchFamily="49" charset="-122"/>
            </a:endParaRPr>
          </a:p>
        </p:txBody>
      </p:sp>
      <p:sp>
        <p:nvSpPr>
          <p:cNvPr id="2" name="灯片编号占位符 1"/>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21</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5" name="图片 4">
            <a:extLst>
              <a:ext uri="{FF2B5EF4-FFF2-40B4-BE49-F238E27FC236}">
                <a16:creationId xmlns:a16="http://schemas.microsoft.com/office/drawing/2014/main" id="{2CF0C018-FF73-4D32-A759-C737D1E4A0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Conclusion</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mj-lt"/>
              <a:ea typeface="+mj-ea"/>
              <a:cs typeface="+mj-cs"/>
            </a:endParaRPr>
          </a:p>
        </p:txBody>
      </p:sp>
      <p:sp>
        <p:nvSpPr>
          <p:cNvPr id="5" name="文本框 4"/>
          <p:cNvSpPr txBox="1"/>
          <p:nvPr/>
        </p:nvSpPr>
        <p:spPr>
          <a:xfrm>
            <a:off x="428625" y="981075"/>
            <a:ext cx="8247063" cy="5139869"/>
          </a:xfrm>
          <a:prstGeom prst="rect">
            <a:avLst/>
          </a:prstGeom>
          <a:noFill/>
        </p:spPr>
        <p:txBody>
          <a:bodyPr>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800" b="1" dirty="0">
                <a:effectLst>
                  <a:outerShdw blurRad="38100" dist="38100" dir="2700000" algn="tl">
                    <a:srgbClr val="000000">
                      <a:alpha val="43137"/>
                    </a:srgbClr>
                  </a:outerShdw>
                </a:effectLst>
              </a:rPr>
              <a:t>IFS-RL</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dirty="0"/>
              <a:t>An </a:t>
            </a:r>
            <a:r>
              <a:rPr kumimoji="1" lang="en-US" altLang="zh-CN" b="1" dirty="0"/>
              <a:t>intelligent forwarding strategy</a:t>
            </a:r>
            <a:endParaRPr kumimoji="1" lang="en-US" altLang="zh-CN" dirty="0"/>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b="1" dirty="0">
                <a:effectLst>
                  <a:outerShdw blurRad="38100" dist="38100" dir="2700000" algn="tl">
                    <a:srgbClr val="000000">
                      <a:alpha val="43137"/>
                    </a:srgbClr>
                  </a:outerShdw>
                </a:effectLst>
              </a:rPr>
              <a:t>Deep Reinforcement Learning</a:t>
            </a:r>
            <a:r>
              <a:rPr kumimoji="1" lang="en-US" altLang="zh-CN" sz="2200" dirty="0"/>
              <a:t> (</a:t>
            </a:r>
            <a:r>
              <a:rPr kumimoji="1" lang="en-US" altLang="zh-CN" sz="2200" dirty="0">
                <a:effectLst>
                  <a:outerShdw blurRad="38100" dist="38100" dir="2700000" algn="tl">
                    <a:srgbClr val="000000">
                      <a:alpha val="43137"/>
                    </a:srgbClr>
                  </a:outerShdw>
                </a:effectLst>
              </a:rPr>
              <a:t>DRL)</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b="1" dirty="0">
                <a:effectLst>
                  <a:outerShdw blurRad="38100" dist="38100" dir="2700000" algn="tl">
                    <a:srgbClr val="000000">
                      <a:alpha val="43137"/>
                    </a:srgbClr>
                  </a:outerShdw>
                </a:effectLst>
              </a:rPr>
              <a:t>Deep Deterministic Policy Gradient</a:t>
            </a:r>
            <a:r>
              <a:rPr kumimoji="1" lang="en-US" altLang="zh-CN" sz="2200" dirty="0">
                <a:effectLst>
                  <a:outerShdw blurRad="38100" dist="38100" dir="2700000" algn="tl">
                    <a:srgbClr val="000000">
                      <a:alpha val="43137"/>
                    </a:srgbClr>
                  </a:outerShdw>
                </a:effectLst>
              </a:rPr>
              <a:t> (DDPG)</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effectLst>
                  <a:outerShdw blurRad="38100" dist="38100" dir="2700000" algn="tl">
                    <a:srgbClr val="000000">
                      <a:alpha val="43137"/>
                    </a:srgbClr>
                  </a:outerShdw>
                </a:effectLst>
              </a:rPr>
              <a:t>Learning granularity</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t>Incorporate </a:t>
            </a:r>
            <a:r>
              <a:rPr kumimoji="1" lang="en-US" altLang="zh-CN" sz="2200" b="1" dirty="0">
                <a:effectLst>
                  <a:outerShdw blurRad="38100" dist="38100" dir="2700000" algn="tl">
                    <a:srgbClr val="000000">
                      <a:alpha val="43137"/>
                    </a:srgbClr>
                  </a:outerShdw>
                </a:effectLst>
              </a:rPr>
              <a:t>learning granularity</a:t>
            </a:r>
            <a:r>
              <a:rPr kumimoji="1" lang="en-US" altLang="zh-CN" sz="2200" dirty="0"/>
              <a:t> into the </a:t>
            </a:r>
            <a:r>
              <a:rPr kumimoji="1" lang="en-US" altLang="zh-CN" sz="2200" b="1" dirty="0">
                <a:effectLst>
                  <a:outerShdw blurRad="38100" dist="38100" dir="2700000" algn="tl">
                    <a:srgbClr val="000000">
                      <a:alpha val="43137"/>
                    </a:srgbClr>
                  </a:outerShdw>
                </a:effectLst>
              </a:rPr>
              <a:t>action space</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effectLst>
                  <a:outerShdw blurRad="38100" dist="38100" dir="2700000" algn="tl">
                    <a:srgbClr val="000000">
                      <a:alpha val="43137"/>
                    </a:srgbClr>
                  </a:outerShdw>
                </a:effectLst>
              </a:rPr>
              <a:t>Network topology changes</a:t>
            </a:r>
          </a:p>
          <a:p>
            <a:pPr marL="1275080" lvl="2" indent="-360680" algn="just" eaLnBrk="1" hangingPunct="1">
              <a:spcBef>
                <a:spcPct val="20000"/>
              </a:spcBef>
              <a:buClr>
                <a:srgbClr val="CC0000"/>
              </a:buClr>
              <a:buSzPct val="80000"/>
              <a:buFont typeface="Wingdings" panose="05000000000000000000" pitchFamily="2" charset="2"/>
              <a:buChar char="o"/>
              <a:defRPr/>
            </a:pPr>
            <a:r>
              <a:rPr lang="en-US" altLang="zh-CN" sz="2200" dirty="0">
                <a:sym typeface="+mn-ea"/>
              </a:rPr>
              <a:t>Set </a:t>
            </a:r>
            <a:r>
              <a:rPr lang="en-US" altLang="zh-CN" sz="2200" b="1" dirty="0">
                <a:effectLst>
                  <a:outerShdw blurRad="38100" dist="38100" dir="2700000" algn="tl">
                    <a:srgbClr val="000000">
                      <a:alpha val="43137"/>
                    </a:srgbClr>
                  </a:outerShdw>
                </a:effectLst>
                <a:sym typeface="+mn-ea"/>
              </a:rPr>
              <a:t>input</a:t>
            </a:r>
            <a:r>
              <a:rPr lang="en-US" altLang="zh-CN" sz="2200" dirty="0">
                <a:sym typeface="+mn-ea"/>
              </a:rPr>
              <a:t> and </a:t>
            </a:r>
            <a:r>
              <a:rPr lang="en-US" altLang="zh-CN" sz="2200" b="1" dirty="0">
                <a:effectLst>
                  <a:outerShdw blurRad="38100" dist="38100" dir="2700000" algn="tl">
                    <a:srgbClr val="000000">
                      <a:alpha val="43137"/>
                    </a:srgbClr>
                  </a:outerShdw>
                </a:effectLst>
                <a:sym typeface="+mn-ea"/>
              </a:rPr>
              <a:t>output</a:t>
            </a:r>
            <a:r>
              <a:rPr lang="en-US" altLang="zh-CN" sz="2200" dirty="0">
                <a:sym typeface="+mn-ea"/>
              </a:rPr>
              <a:t> formats span the </a:t>
            </a:r>
            <a:r>
              <a:rPr lang="en-US" altLang="zh-CN" sz="2200" b="1" dirty="0">
                <a:effectLst>
                  <a:outerShdw blurRad="38100" dist="38100" dir="2700000" algn="tl">
                    <a:srgbClr val="000000">
                      <a:alpha val="43137"/>
                    </a:srgbClr>
                  </a:outerShdw>
                </a:effectLst>
                <a:sym typeface="+mn-ea"/>
              </a:rPr>
              <a:t>max. # interface</a:t>
            </a:r>
            <a:endParaRPr kumimoji="1" lang="en-US" altLang="zh-CN" sz="2200" dirty="0"/>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t>Introduce a </a:t>
            </a:r>
            <a:r>
              <a:rPr kumimoji="1" lang="en-US" altLang="zh-CN" sz="2200" b="1" dirty="0" err="1">
                <a:effectLst>
                  <a:outerShdw blurRad="38100" dist="38100" dir="2700000" algn="tl">
                    <a:srgbClr val="000000">
                      <a:alpha val="43137"/>
                    </a:srgbClr>
                  </a:outerShdw>
                </a:effectLst>
              </a:rPr>
              <a:t>softmax</a:t>
            </a:r>
            <a:r>
              <a:rPr kumimoji="1" lang="en-US" altLang="zh-CN" sz="2200" b="1" dirty="0">
                <a:effectLst>
                  <a:outerShdw blurRad="38100" dist="38100" dir="2700000" algn="tl">
                    <a:srgbClr val="000000">
                      <a:alpha val="43137"/>
                    </a:srgbClr>
                  </a:outerShdw>
                </a:effectLst>
              </a:rPr>
              <a:t> mask</a:t>
            </a:r>
            <a:endParaRPr kumimoji="1" lang="en-US" altLang="zh-CN" sz="1000" dirty="0"/>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t>Simulation experiment</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t>Achieve </a:t>
            </a:r>
            <a:r>
              <a:rPr kumimoji="1" lang="en-US" altLang="zh-CN" sz="2200" b="1" dirty="0"/>
              <a:t>higher </a:t>
            </a:r>
            <a:r>
              <a:rPr kumimoji="1" lang="en-US" altLang="zh-CN" sz="2200" b="1" dirty="0">
                <a:effectLst>
                  <a:outerShdw blurRad="38100" dist="38100" dir="2700000" algn="tl">
                    <a:srgbClr val="000000">
                      <a:alpha val="43137"/>
                    </a:srgbClr>
                  </a:outerShdw>
                </a:effectLst>
              </a:rPr>
              <a:t>throughput</a:t>
            </a:r>
            <a:r>
              <a:rPr kumimoji="1" lang="en-US" altLang="zh-CN" sz="2200" dirty="0"/>
              <a:t> &amp; </a:t>
            </a:r>
            <a:r>
              <a:rPr kumimoji="1" lang="en-US" altLang="zh-CN" sz="2200" b="1" dirty="0"/>
              <a:t>lower </a:t>
            </a:r>
            <a:r>
              <a:rPr kumimoji="1" lang="en-US" altLang="zh-CN" sz="2200" b="1" dirty="0">
                <a:effectLst>
                  <a:outerShdw blurRad="38100" dist="38100" dir="2700000" algn="tl">
                    <a:srgbClr val="000000">
                      <a:alpha val="43137"/>
                    </a:srgbClr>
                  </a:outerShdw>
                </a:effectLst>
              </a:rPr>
              <a:t>drop rate</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t>Need improvement in </a:t>
            </a:r>
            <a:r>
              <a:rPr kumimoji="1" lang="en-US" altLang="zh-CN" sz="2200" b="1" dirty="0">
                <a:effectLst>
                  <a:outerShdw blurRad="38100" dist="38100" dir="2700000" algn="tl">
                    <a:srgbClr val="000000">
                      <a:alpha val="43137"/>
                    </a:srgbClr>
                  </a:outerShdw>
                </a:effectLst>
              </a:rPr>
              <a:t>load balancing</a:t>
            </a:r>
            <a:endParaRPr kumimoji="1" lang="en-US" altLang="zh-CN" sz="2200" b="1" kern="1200" cap="none" spc="0" normalizeH="0" baseline="0" noProof="0" dirty="0">
              <a:effectLst>
                <a:outerShdw blurRad="38100" dist="38100" dir="2700000" algn="tl">
                  <a:srgbClr val="000000">
                    <a:alpha val="43137"/>
                  </a:srgbClr>
                </a:outerShdw>
              </a:effectLst>
            </a:endParaRPr>
          </a:p>
        </p:txBody>
      </p:sp>
      <p:sp>
        <p:nvSpPr>
          <p:cNvPr id="3" name="灯片编号占位符 2"/>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22</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6" name="图片 5">
            <a:extLst>
              <a:ext uri="{FF2B5EF4-FFF2-40B4-BE49-F238E27FC236}">
                <a16:creationId xmlns:a16="http://schemas.microsoft.com/office/drawing/2014/main" id="{7547667A-74BB-4D25-9204-EB15944607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8625" y="0"/>
            <a:ext cx="6644005" cy="638175"/>
          </a:xfrm>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en-US" altLang="zh-CN" sz="3200" b="0" i="1" dirty="0">
                <a:solidFill>
                  <a:schemeClr val="tx1"/>
                </a:solidFill>
                <a:latin typeface="Times New Roman" panose="02020603050405020304" pitchFamily="18" charset="0"/>
                <a:cs typeface="Times New Roman" panose="02020603050405020304" pitchFamily="18" charset="0"/>
                <a:sym typeface="+mn-ea"/>
              </a:rPr>
              <a:t>NetAI 2018</a:t>
            </a:r>
            <a:r>
              <a:rPr lang="en-US" altLang="zh-CN" sz="3200" b="0" dirty="0">
                <a:solidFill>
                  <a:schemeClr val="tx1"/>
                </a:solidFill>
                <a:latin typeface="Times New Roman" panose="02020603050405020304" pitchFamily="18" charset="0"/>
                <a:cs typeface="Times New Roman" panose="02020603050405020304" pitchFamily="18" charset="0"/>
                <a:sym typeface="+mn-ea"/>
              </a:rPr>
              <a:t>, Budapest, Hungary</a:t>
            </a:r>
            <a:endParaRPr kumimoji="0" lang="en-US" altLang="zh-CN"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sym typeface="+mn-ea"/>
            </a:endParaRPr>
          </a:p>
        </p:txBody>
      </p:sp>
      <p:sp>
        <p:nvSpPr>
          <p:cNvPr id="4099" name="内容占位符 10"/>
          <p:cNvSpPr>
            <a:spLocks noGrp="1"/>
          </p:cNvSpPr>
          <p:nvPr>
            <p:ph idx="1"/>
          </p:nvPr>
        </p:nvSpPr>
        <p:spPr>
          <a:xfrm>
            <a:off x="428625" y="765175"/>
            <a:ext cx="8464550" cy="5521325"/>
          </a:xfrm>
        </p:spPr>
        <p:txBody>
          <a:bodyPr vert="horz" wrap="square" lIns="91440" tIns="45720" rIns="91440" bIns="45720" anchor="t"/>
          <a:lstStyle/>
          <a:p>
            <a:pPr marL="0" indent="0" algn="ctr" eaLnBrk="1" hangingPunct="1">
              <a:spcBef>
                <a:spcPct val="0"/>
              </a:spcBef>
              <a:buClr>
                <a:srgbClr val="CC0000"/>
              </a:buClr>
              <a:buSzPct val="80000"/>
              <a:buFont typeface="Wingdings" panose="05000000000000000000" pitchFamily="2" charset="2"/>
              <a:buNone/>
            </a:pPr>
            <a:endParaRPr lang="en-US" altLang="zh-CN" sz="4000" b="1" dirty="0">
              <a:solidFill>
                <a:srgbClr val="9F3131"/>
              </a:solidFill>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r>
              <a:rPr lang="en-US" altLang="zh-CN" sz="4400" b="1" dirty="0">
                <a:latin typeface="Times New Roman" panose="02020603050405020304" pitchFamily="18" charset="0"/>
                <a:ea typeface="MS PGothic" panose="020B0600070205080204" pitchFamily="34" charset="-128"/>
                <a:cs typeface="隶书" panose="02010509060101010101" pitchFamily="49" charset="-122"/>
              </a:rPr>
              <a:t>Thank You!</a:t>
            </a:r>
            <a:endParaRPr lang="en-US" altLang="zh-CN" sz="3600" b="1"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r>
              <a:rPr lang="en-US" altLang="zh-CN" sz="4000" b="1" dirty="0">
                <a:latin typeface="Times New Roman" panose="02020603050405020304" pitchFamily="18" charset="0"/>
                <a:ea typeface="MS PGothic" panose="020B0600070205080204" pitchFamily="34" charset="-128"/>
              </a:rPr>
              <a:t>Q&amp;A</a:t>
            </a:r>
            <a:endParaRPr lang="en-US" altLang="zh-CN" sz="3200" b="1" dirty="0">
              <a:latin typeface="Times New Roman" panose="02020603050405020304" pitchFamily="18" charset="0"/>
              <a:ea typeface="MS PGothic" panose="020B0600070205080204" pitchFamily="34" charset="-128"/>
            </a:endParaRPr>
          </a:p>
          <a:p>
            <a:pPr marL="0" indent="0" algn="ctr" eaLnBrk="1" hangingPunct="1">
              <a:spcBef>
                <a:spcPct val="0"/>
              </a:spcBef>
              <a:buClr>
                <a:srgbClr val="CC0000"/>
              </a:buClr>
              <a:buSzPct val="80000"/>
              <a:buFont typeface="Wingdings" panose="05000000000000000000" pitchFamily="2" charset="2"/>
              <a:buNone/>
            </a:pPr>
            <a:endParaRPr lang="en-US" altLang="zh-CN" sz="2400" dirty="0">
              <a:latin typeface="Times New Roman" panose="02020603050405020304" pitchFamily="18" charset="0"/>
              <a:ea typeface="MS PGothic" panose="020B0600070205080204" pitchFamily="34" charset="-128"/>
              <a:cs typeface="隶书" panose="02010509060101010101" pitchFamily="49" charset="-122"/>
            </a:endParaRPr>
          </a:p>
          <a:p>
            <a:pPr marL="0" indent="0" algn="ctr" eaLnBrk="1" hangingPunct="1">
              <a:spcBef>
                <a:spcPct val="0"/>
              </a:spcBef>
              <a:buClr>
                <a:srgbClr val="CC0000"/>
              </a:buClr>
              <a:buSzPct val="80000"/>
              <a:buFont typeface="Wingdings" panose="05000000000000000000" pitchFamily="2" charset="2"/>
              <a:buNone/>
            </a:pPr>
            <a:r>
              <a:rPr lang="en-US" altLang="zh-CN" sz="2400" dirty="0">
                <a:latin typeface="Times New Roman" panose="02020603050405020304" pitchFamily="18" charset="0"/>
                <a:ea typeface="MS PGothic" panose="020B0600070205080204" pitchFamily="34" charset="-128"/>
                <a:cs typeface="隶书" panose="02010509060101010101" pitchFamily="49" charset="-122"/>
              </a:rPr>
              <a:t>For implementation details, please contact </a:t>
            </a:r>
            <a:r>
              <a:rPr lang="en-US" altLang="zh-CN" sz="2400" b="1" dirty="0">
                <a:latin typeface="Times New Roman" panose="02020603050405020304" pitchFamily="18" charset="0"/>
                <a:ea typeface="MS PGothic" panose="020B0600070205080204" pitchFamily="34" charset="-128"/>
                <a:cs typeface="隶书" panose="02010509060101010101" pitchFamily="49" charset="-122"/>
              </a:rPr>
              <a:t>Yi Zhang</a:t>
            </a:r>
            <a:r>
              <a:rPr lang="en-US" altLang="zh-CN" sz="2400" dirty="0">
                <a:latin typeface="Times New Roman" panose="02020603050405020304" pitchFamily="18" charset="0"/>
                <a:ea typeface="MS PGothic" panose="020B0600070205080204" pitchFamily="34" charset="-128"/>
                <a:cs typeface="隶书" panose="02010509060101010101" pitchFamily="49" charset="-122"/>
              </a:rPr>
              <a:t> </a:t>
            </a:r>
          </a:p>
          <a:p>
            <a:pPr marL="0" indent="0" algn="ctr" eaLnBrk="1" hangingPunct="1">
              <a:spcBef>
                <a:spcPct val="0"/>
              </a:spcBef>
              <a:buClr>
                <a:srgbClr val="CC0000"/>
              </a:buClr>
              <a:buSzPct val="80000"/>
              <a:buFont typeface="Wingdings" panose="05000000000000000000" pitchFamily="2" charset="2"/>
              <a:buNone/>
            </a:pPr>
            <a:r>
              <a:rPr lang="en-US" altLang="zh-CN" sz="2000" dirty="0">
                <a:latin typeface="Times New Roman" panose="02020603050405020304" pitchFamily="18" charset="0"/>
                <a:ea typeface="MS PGothic" panose="020B0600070205080204" pitchFamily="34" charset="-128"/>
                <a:cs typeface="隶书" panose="02010509060101010101" pitchFamily="49" charset="-122"/>
              </a:rPr>
              <a:t>(</a:t>
            </a:r>
            <a:r>
              <a:rPr lang="en-US" altLang="zh-CN" sz="2000" u="sng" dirty="0">
                <a:latin typeface="Times New Roman" panose="02020603050405020304" pitchFamily="18" charset="0"/>
                <a:ea typeface="MS PGothic" panose="020B0600070205080204" pitchFamily="34" charset="-128"/>
                <a:cs typeface="隶书" panose="02010509060101010101" pitchFamily="49" charset="-122"/>
              </a:rPr>
              <a:t>1601214039@sz.pku.edu.cn</a:t>
            </a:r>
            <a:r>
              <a:rPr lang="en-US" altLang="zh-CN" sz="2000" dirty="0">
                <a:latin typeface="Times New Roman" panose="02020603050405020304" pitchFamily="18" charset="0"/>
                <a:ea typeface="MS PGothic" panose="020B0600070205080204" pitchFamily="34" charset="-128"/>
                <a:cs typeface="隶书" panose="02010509060101010101" pitchFamily="49" charset="-122"/>
              </a:rPr>
              <a:t>)</a:t>
            </a:r>
          </a:p>
        </p:txBody>
      </p:sp>
      <p:sp>
        <p:nvSpPr>
          <p:cNvPr id="2" name="灯片编号占位符 1"/>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23</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5" name="图片 4">
            <a:extLst>
              <a:ext uri="{FF2B5EF4-FFF2-40B4-BE49-F238E27FC236}">
                <a16:creationId xmlns:a16="http://schemas.microsoft.com/office/drawing/2014/main" id="{C399A0BD-9AA3-4FA1-A767-0D9098EE5F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8625" y="0"/>
            <a:ext cx="6644005" cy="638175"/>
          </a:xfrm>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en-US" altLang="zh-CN" sz="3200" b="0" i="1" dirty="0">
                <a:solidFill>
                  <a:schemeClr val="tx1"/>
                </a:solidFill>
                <a:latin typeface="Times New Roman" panose="02020603050405020304" pitchFamily="18" charset="0"/>
                <a:cs typeface="Times New Roman" panose="02020603050405020304" pitchFamily="18" charset="0"/>
                <a:sym typeface="+mn-ea"/>
              </a:rPr>
              <a:t>NetAI 2018</a:t>
            </a:r>
            <a:r>
              <a:rPr lang="en-US" altLang="zh-CN" sz="3200" b="0" dirty="0">
                <a:solidFill>
                  <a:schemeClr val="tx1"/>
                </a:solidFill>
                <a:latin typeface="Times New Roman" panose="02020603050405020304" pitchFamily="18" charset="0"/>
                <a:cs typeface="Times New Roman" panose="02020603050405020304" pitchFamily="18" charset="0"/>
                <a:sym typeface="+mn-ea"/>
              </a:rPr>
              <a:t>, Budapest, Hungary</a:t>
            </a:r>
            <a:endParaRPr kumimoji="0" lang="en-US" altLang="zh-CN"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sym typeface="+mn-ea"/>
            </a:endParaRPr>
          </a:p>
        </p:txBody>
      </p:sp>
      <p:sp>
        <p:nvSpPr>
          <p:cNvPr id="4099" name="内容占位符 10"/>
          <p:cNvSpPr>
            <a:spLocks noGrp="1"/>
          </p:cNvSpPr>
          <p:nvPr>
            <p:ph idx="1"/>
          </p:nvPr>
        </p:nvSpPr>
        <p:spPr>
          <a:xfrm>
            <a:off x="0" y="2780928"/>
            <a:ext cx="9143999" cy="1296144"/>
          </a:xfrm>
        </p:spPr>
        <p:txBody>
          <a:bodyPr vert="horz" wrap="square" lIns="91440" tIns="45720" rIns="91440" bIns="45720" anchor="t"/>
          <a:lstStyle/>
          <a:p>
            <a:pPr marL="0" indent="0" algn="ctr" eaLnBrk="1" hangingPunct="1">
              <a:spcBef>
                <a:spcPct val="0"/>
              </a:spcBef>
              <a:buClr>
                <a:srgbClr val="CC0000"/>
              </a:buClr>
              <a:buSzPct val="80000"/>
              <a:buFont typeface="Wingdings" panose="05000000000000000000" pitchFamily="2" charset="2"/>
              <a:buNone/>
            </a:pPr>
            <a:r>
              <a:rPr lang="en-US" altLang="zh-CN" sz="4800" b="1" dirty="0">
                <a:latin typeface="Times New Roman" panose="02020603050405020304" pitchFamily="18" charset="0"/>
                <a:ea typeface="MS PGothic" panose="020B0600070205080204" pitchFamily="34" charset="-128"/>
                <a:cs typeface="隶书" panose="02010509060101010101" pitchFamily="49" charset="-122"/>
              </a:rPr>
              <a:t>Introduction</a:t>
            </a:r>
          </a:p>
        </p:txBody>
      </p:sp>
      <p:sp>
        <p:nvSpPr>
          <p:cNvPr id="2" name="灯片编号占位符 1"/>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3</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5" name="图片 4">
            <a:extLst>
              <a:ext uri="{FF2B5EF4-FFF2-40B4-BE49-F238E27FC236}">
                <a16:creationId xmlns:a16="http://schemas.microsoft.com/office/drawing/2014/main" id="{0BE759D8-5C6C-40A3-804B-C65B22BF88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Introduction</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5" name="文本框 4"/>
          <p:cNvSpPr txBox="1"/>
          <p:nvPr/>
        </p:nvSpPr>
        <p:spPr>
          <a:xfrm>
            <a:off x="428624" y="764704"/>
            <a:ext cx="8031807" cy="3071610"/>
          </a:xfrm>
          <a:prstGeom prst="rect">
            <a:avLst/>
          </a:prstGeom>
          <a:noFill/>
        </p:spPr>
        <p:txBody>
          <a:bodyPr wrap="square">
            <a:spAutoFit/>
          </a:bodyPr>
          <a:lstStyle/>
          <a:p>
            <a:pPr marL="360680" marR="0" indent="-360680" defTabSz="914400" eaLnBrk="1" hangingPunct="1">
              <a:spcBef>
                <a:spcPct val="20000"/>
              </a:spcBef>
              <a:buClr>
                <a:srgbClr val="CC0000"/>
              </a:buClr>
              <a:buSzPct val="80000"/>
              <a:buFont typeface="Wingdings" panose="05000000000000000000" pitchFamily="2" charset="2"/>
              <a:buChar char="o"/>
              <a:defRPr/>
            </a:pPr>
            <a:r>
              <a:rPr kumimoji="1" lang="en-US" altLang="zh-CN" sz="2800" b="1" kern="1200" cap="none" spc="0" normalizeH="0" baseline="0" noProof="0" dirty="0">
                <a:latin typeface="Times New Roman" panose="02020603050405020304" pitchFamily="18" charset="0"/>
                <a:ea typeface="+mn-ea"/>
                <a:cs typeface="Times New Roman" panose="02020603050405020304" pitchFamily="18" charset="0"/>
              </a:rPr>
              <a:t>Named-Data Networking </a:t>
            </a:r>
            <a:r>
              <a:rPr kumimoji="1" lang="en-US" altLang="zh-CN" sz="2800" b="1" dirty="0">
                <a:ea typeface="+mn-ea"/>
                <a:cs typeface="Times New Roman" panose="02020603050405020304" pitchFamily="18" charset="0"/>
              </a:rPr>
              <a:t>(NDN)</a:t>
            </a:r>
            <a:endParaRPr kumimoji="1" lang="en-US" altLang="zh-CN" sz="2800" kern="1200" cap="none" spc="0" normalizeH="0" baseline="0" noProof="0" dirty="0">
              <a:latin typeface="Times New Roman" panose="02020603050405020304" pitchFamily="18" charset="0"/>
              <a:ea typeface="+mn-ea"/>
              <a:cs typeface="Times New Roman" panose="02020603050405020304" pitchFamily="18" charset="0"/>
            </a:endParaRPr>
          </a:p>
          <a:p>
            <a:pPr marL="817880" marR="0" lvl="1" indent="-360680" algn="l" defTabSz="914400" rtl="0" eaLnBrk="1" fontAlgn="base" latinLnBrk="0" hangingPunct="1">
              <a:lnSpc>
                <a:spcPct val="100000"/>
              </a:lnSpc>
              <a:spcBef>
                <a:spcPct val="20000"/>
              </a:spcBef>
              <a:spcAft>
                <a:spcPct val="0"/>
              </a:spcAft>
              <a:buClr>
                <a:srgbClr val="CC0000"/>
              </a:buClr>
              <a:buSzPct val="80000"/>
              <a:buFont typeface="Wingdings" panose="05000000000000000000" pitchFamily="2" charset="2"/>
              <a:buChar char="o"/>
              <a:defRPr/>
            </a:pPr>
            <a:r>
              <a:rPr kumimoji="1" lang="en-US" altLang="zh-CN" dirty="0">
                <a:ea typeface="+mn-ea"/>
                <a:cs typeface="Times New Roman" panose="02020603050405020304" pitchFamily="18" charset="0"/>
              </a:rPr>
              <a:t>A</a:t>
            </a:r>
            <a:r>
              <a:rPr kumimoji="1" lang="en-US" altLang="zh-CN"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n </a:t>
            </a:r>
            <a:r>
              <a:rPr kumimoji="1" lang="en-US" altLang="zh-CN"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Information Centric Network </a:t>
            </a:r>
            <a:r>
              <a:rPr kumimoji="1" lang="en-US" altLang="zh-CN"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(ICN) architecture</a:t>
            </a:r>
          </a:p>
          <a:p>
            <a:pPr marL="817880" lvl="1" indent="-360680" eaLnBrk="1" hangingPunct="1">
              <a:spcBef>
                <a:spcPct val="20000"/>
              </a:spcBef>
              <a:buClr>
                <a:srgbClr val="CC0000"/>
              </a:buClr>
              <a:buSzPct val="80000"/>
              <a:buFont typeface="Wingdings" panose="05000000000000000000" pitchFamily="2" charset="2"/>
              <a:buChar char="o"/>
              <a:defRPr/>
            </a:pPr>
            <a:r>
              <a:rPr kumimoji="1" lang="en-US" altLang="zh-CN" b="1" dirty="0">
                <a:cs typeface="Times New Roman" panose="02020603050405020304" pitchFamily="18" charset="0"/>
              </a:rPr>
              <a:t>Pull-based</a:t>
            </a:r>
            <a:r>
              <a:rPr kumimoji="1" lang="en-US" altLang="zh-CN" dirty="0">
                <a:cs typeface="Times New Roman" panose="02020603050405020304" pitchFamily="18" charset="0"/>
              </a:rPr>
              <a:t> </a:t>
            </a:r>
            <a:r>
              <a:rPr kumimoji="1" lang="en-US" altLang="zh-CN" dirty="0">
                <a:ea typeface="+mn-ea"/>
                <a:cs typeface="Times New Roman" panose="02020603050405020304" pitchFamily="18" charset="0"/>
              </a:rPr>
              <a:t>data</a:t>
            </a:r>
            <a:r>
              <a:rPr kumimoji="1" lang="en-US" altLang="zh-CN"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delivery process</a:t>
            </a:r>
          </a:p>
          <a:p>
            <a:pPr marL="1275080" lvl="2" indent="-360680" eaLnBrk="1" hangingPunct="1">
              <a:spcBef>
                <a:spcPct val="20000"/>
              </a:spcBef>
              <a:buClr>
                <a:srgbClr val="CC0000"/>
              </a:buClr>
              <a:buSzPct val="80000"/>
              <a:buFont typeface="Wingdings" panose="05000000000000000000" pitchFamily="2" charset="2"/>
              <a:buChar char="o"/>
              <a:defRPr/>
            </a:pPr>
            <a:r>
              <a:rPr kumimoji="1" lang="en-US" altLang="zh-CN"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Triggered by </a:t>
            </a:r>
            <a:r>
              <a:rPr kumimoji="1" lang="en-US" altLang="zh-CN" sz="2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user requests</a:t>
            </a:r>
            <a:r>
              <a:rPr kumimoji="1" lang="en-US" altLang="zh-CN" sz="20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i.e., Interest Pkt.</a:t>
            </a:r>
            <a:endParaRPr kumimoji="1" lang="en-US" altLang="zh-CN" sz="10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817880" marR="0" lvl="1" indent="-360680" algn="l" defTabSz="914400" rtl="0" eaLnBrk="1" fontAlgn="base" latinLnBrk="0" hangingPunct="1">
              <a:lnSpc>
                <a:spcPct val="100000"/>
              </a:lnSpc>
              <a:spcBef>
                <a:spcPct val="20000"/>
              </a:spcBef>
              <a:spcAft>
                <a:spcPct val="0"/>
              </a:spcAft>
              <a:buClr>
                <a:srgbClr val="CC0000"/>
              </a:buClr>
              <a:buSzPct val="80000"/>
              <a:buFont typeface="Wingdings" panose="05000000000000000000" pitchFamily="2" charset="2"/>
              <a:buChar char="o"/>
              <a:defRPr/>
            </a:pPr>
            <a:r>
              <a:rPr kumimoji="1" lang="en-US" altLang="zh-CN"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Request forwarding is driven by </a:t>
            </a:r>
            <a:r>
              <a:rPr kumimoji="1" lang="en-US" altLang="zh-CN"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forwarding engines</a:t>
            </a:r>
            <a:endParaRPr kumimoji="1" lang="en-US" altLang="zh-CN"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817880" marR="0" lvl="1" indent="-360680" algn="l" defTabSz="914400" rtl="0" eaLnBrk="1" fontAlgn="base" latinLnBrk="0" hangingPunct="1">
              <a:lnSpc>
                <a:spcPct val="100000"/>
              </a:lnSpc>
              <a:spcBef>
                <a:spcPct val="20000"/>
              </a:spcBef>
              <a:spcAft>
                <a:spcPct val="0"/>
              </a:spcAft>
              <a:buClr>
                <a:srgbClr val="CC0000"/>
              </a:buClr>
              <a:buSzPct val="80000"/>
              <a:buFont typeface="Wingdings" panose="05000000000000000000" pitchFamily="2" charset="2"/>
              <a:buChar char="o"/>
              <a:defRPr/>
            </a:pPr>
            <a:r>
              <a:rPr kumimoji="1" lang="en-US" altLang="zh-CN"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Reachability information</a:t>
            </a:r>
            <a:r>
              <a:rPr kumimoji="1" lang="en-US" altLang="zh-CN"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about different content items</a:t>
            </a:r>
          </a:p>
          <a:p>
            <a:pPr marL="1275080" lvl="2" indent="-360680" eaLnBrk="1" hangingPunct="1">
              <a:spcBef>
                <a:spcPct val="20000"/>
              </a:spcBef>
              <a:buClr>
                <a:srgbClr val="CC0000"/>
              </a:buClr>
              <a:buSzPct val="80000"/>
              <a:buFont typeface="Wingdings" panose="05000000000000000000" pitchFamily="2" charset="2"/>
              <a:buChar char="o"/>
              <a:defRPr/>
            </a:pPr>
            <a:r>
              <a:rPr kumimoji="1" lang="en-US" altLang="zh-CN" sz="2200" b="1" dirty="0">
                <a:cs typeface="Times New Roman" panose="02020603050405020304" pitchFamily="18" charset="0"/>
              </a:rPr>
              <a:t>Forwarding Information Base</a:t>
            </a:r>
            <a:r>
              <a:rPr kumimoji="1" lang="en-US" altLang="zh-CN" sz="2200" dirty="0">
                <a:cs typeface="Times New Roman" panose="02020603050405020304" pitchFamily="18" charset="0"/>
              </a:rPr>
              <a:t> (FIB)</a:t>
            </a:r>
            <a:endParaRPr kumimoji="1" lang="en-US" altLang="zh-CN" sz="2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4" name="灯片编号占位符 3"/>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4</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360" y="3848100"/>
            <a:ext cx="3342640" cy="2504440"/>
          </a:xfrm>
          <a:prstGeom prst="rect">
            <a:avLst/>
          </a:prstGeom>
        </p:spPr>
      </p:pic>
      <p:grpSp>
        <p:nvGrpSpPr>
          <p:cNvPr id="6" name="组合 5"/>
          <p:cNvGrpSpPr/>
          <p:nvPr/>
        </p:nvGrpSpPr>
        <p:grpSpPr>
          <a:xfrm>
            <a:off x="3347720" y="3848100"/>
            <a:ext cx="3564255" cy="2076450"/>
            <a:chOff x="5272" y="6060"/>
            <a:chExt cx="5613" cy="3270"/>
          </a:xfrm>
        </p:grpSpPr>
        <p:pic>
          <p:nvPicPr>
            <p:cNvPr id="8197" name="图片 5"/>
            <p:cNvPicPr>
              <a:picLocks noChangeAspect="1"/>
            </p:cNvPicPr>
            <p:nvPr/>
          </p:nvPicPr>
          <p:blipFill>
            <a:blip r:embed="rId4"/>
            <a:stretch>
              <a:fillRect/>
            </a:stretch>
          </p:blipFill>
          <p:spPr>
            <a:xfrm>
              <a:off x="7931" y="6060"/>
              <a:ext cx="2955" cy="3270"/>
            </a:xfrm>
            <a:prstGeom prst="rect">
              <a:avLst/>
            </a:prstGeom>
            <a:noFill/>
            <a:ln w="9525">
              <a:noFill/>
            </a:ln>
          </p:spPr>
        </p:pic>
        <p:sp>
          <p:nvSpPr>
            <p:cNvPr id="8" name="矩形 7"/>
            <p:cNvSpPr/>
            <p:nvPr/>
          </p:nvSpPr>
          <p:spPr bwMode="auto">
            <a:xfrm>
              <a:off x="5272" y="6406"/>
              <a:ext cx="567" cy="469"/>
            </a:xfrm>
            <a:prstGeom prst="rect">
              <a:avLst/>
            </a:prstGeom>
            <a:noFill/>
            <a:ln w="25400" cap="flat" cmpd="sng" algn="ctr">
              <a:solidFill>
                <a:srgbClr val="002060">
                  <a:alpha val="51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cxnSp>
          <p:nvCxnSpPr>
            <p:cNvPr id="10" name="直接连接符 9"/>
            <p:cNvCxnSpPr/>
            <p:nvPr/>
          </p:nvCxnSpPr>
          <p:spPr bwMode="auto">
            <a:xfrm>
              <a:off x="5839" y="6406"/>
              <a:ext cx="2268" cy="469"/>
            </a:xfrm>
            <a:prstGeom prst="line">
              <a:avLst/>
            </a:prstGeom>
            <a:solidFill>
              <a:schemeClr val="accent1"/>
            </a:solidFill>
            <a:ln w="25400" cap="flat" cmpd="sng" algn="ctr">
              <a:solidFill>
                <a:srgbClr val="002060">
                  <a:alpha val="50000"/>
                </a:srgbClr>
              </a:solidFill>
              <a:prstDash val="sysDash"/>
              <a:round/>
              <a:headEnd type="none" w="med" len="med"/>
              <a:tailEnd type="none" w="med" len="med"/>
            </a:ln>
          </p:spPr>
        </p:cxnSp>
        <p:cxnSp>
          <p:nvCxnSpPr>
            <p:cNvPr id="13" name="直接连接符 12"/>
            <p:cNvCxnSpPr/>
            <p:nvPr/>
          </p:nvCxnSpPr>
          <p:spPr bwMode="auto">
            <a:xfrm>
              <a:off x="5839" y="6874"/>
              <a:ext cx="2268" cy="2455"/>
            </a:xfrm>
            <a:prstGeom prst="line">
              <a:avLst/>
            </a:prstGeom>
            <a:solidFill>
              <a:schemeClr val="accent1"/>
            </a:solidFill>
            <a:ln w="25400" cap="flat" cmpd="sng" algn="ctr">
              <a:solidFill>
                <a:srgbClr val="002060">
                  <a:alpha val="53000"/>
                </a:srgbClr>
              </a:solidFill>
              <a:prstDash val="sysDash"/>
              <a:round/>
              <a:headEnd type="none" w="med" len="med"/>
              <a:tailEnd type="none" w="med" len="med"/>
            </a:ln>
          </p:spPr>
        </p:cxnSp>
      </p:grpSp>
      <p:pic>
        <p:nvPicPr>
          <p:cNvPr id="11" name="图片 10">
            <a:extLst>
              <a:ext uri="{FF2B5EF4-FFF2-40B4-BE49-F238E27FC236}">
                <a16:creationId xmlns:a16="http://schemas.microsoft.com/office/drawing/2014/main" id="{D84A9D6D-3D25-45EC-BE90-0C48E67F19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Introduction (</a:t>
            </a:r>
            <a:r>
              <a:rPr kumimoji="0" lang="en-US" altLang="zh-CN" sz="3600" b="1" i="0" u="none" strike="noStrike" kern="0" cap="none" spc="0" normalizeH="0" baseline="0" noProof="0" dirty="0" err="1">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Cont</a:t>
            </a: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5" name="文本框 4"/>
          <p:cNvSpPr txBox="1"/>
          <p:nvPr/>
        </p:nvSpPr>
        <p:spPr>
          <a:xfrm>
            <a:off x="428308" y="867410"/>
            <a:ext cx="7672388" cy="3071610"/>
          </a:xfrm>
          <a:prstGeom prst="rect">
            <a:avLst/>
          </a:prstGeom>
          <a:noFill/>
        </p:spPr>
        <p:txBody>
          <a:bodyPr>
            <a:spAutoFit/>
          </a:bodyPr>
          <a:lstStyle/>
          <a:p>
            <a:pPr marL="360680" marR="0" indent="-360680" defTabSz="914400" eaLnBrk="1" hangingPunct="1">
              <a:spcBef>
                <a:spcPct val="20000"/>
              </a:spcBef>
              <a:buClr>
                <a:srgbClr val="CC0000"/>
              </a:buClr>
              <a:buSzPct val="80000"/>
              <a:buFont typeface="Wingdings" panose="05000000000000000000" pitchFamily="2" charset="2"/>
              <a:buChar char="o"/>
              <a:defRPr/>
            </a:pPr>
            <a:r>
              <a:rPr kumimoji="1" lang="en-US" altLang="zh-CN" sz="2800" b="1" kern="1200" cap="none" spc="0" normalizeH="0" baseline="0" noProof="0" dirty="0">
                <a:latin typeface="Times New Roman" panose="02020603050405020304" pitchFamily="18" charset="0"/>
                <a:ea typeface="+mn-ea"/>
                <a:cs typeface="Times New Roman" panose="02020603050405020304" pitchFamily="18" charset="0"/>
              </a:rPr>
              <a:t>Interest Forwarding </a:t>
            </a:r>
            <a:r>
              <a:rPr kumimoji="1" lang="en-US" altLang="zh-CN" sz="2800" b="1" dirty="0">
                <a:ea typeface="+mn-ea"/>
                <a:cs typeface="Times New Roman" panose="02020603050405020304" pitchFamily="18" charset="0"/>
              </a:rPr>
              <a:t>P</a:t>
            </a:r>
            <a:r>
              <a:rPr kumimoji="1" lang="en-US" altLang="zh-CN" sz="2800" b="1" kern="1200" cap="none" spc="0" normalizeH="0" baseline="0" noProof="0" dirty="0" err="1">
                <a:latin typeface="Times New Roman" panose="02020603050405020304" pitchFamily="18" charset="0"/>
                <a:ea typeface="+mn-ea"/>
                <a:cs typeface="Times New Roman" panose="02020603050405020304" pitchFamily="18" charset="0"/>
              </a:rPr>
              <a:t>rocess</a:t>
            </a:r>
            <a:r>
              <a:rPr kumimoji="1" lang="en-US" altLang="zh-CN" sz="2800" b="1" kern="1200" cap="none" spc="0" normalizeH="0" baseline="0" noProof="0" dirty="0">
                <a:latin typeface="Times New Roman" panose="02020603050405020304" pitchFamily="18" charset="0"/>
                <a:ea typeface="+mn-ea"/>
                <a:cs typeface="Times New Roman" panose="02020603050405020304" pitchFamily="18" charset="0"/>
              </a:rPr>
              <a:t> in NDN</a:t>
            </a:r>
          </a:p>
          <a:p>
            <a:pPr marL="817880" lvl="1" indent="-360680" eaLnBrk="1" hangingPunct="1">
              <a:spcBef>
                <a:spcPct val="20000"/>
              </a:spcBef>
              <a:buClr>
                <a:srgbClr val="CC0000"/>
              </a:buClr>
              <a:buSzPct val="80000"/>
              <a:buFont typeface="Wingdings" panose="05000000000000000000" pitchFamily="2" charset="2"/>
              <a:buChar char="o"/>
              <a:defRPr/>
            </a:pPr>
            <a:r>
              <a:rPr kumimoji="1" lang="en-US" altLang="zh-CN" sz="2200" kern="1200" cap="none" spc="0" normalizeH="0" baseline="0" noProof="0" dirty="0">
                <a:latin typeface="Times New Roman" panose="02020603050405020304" pitchFamily="18" charset="0"/>
                <a:ea typeface="+mn-ea"/>
                <a:cs typeface="Times New Roman" panose="02020603050405020304" pitchFamily="18" charset="0"/>
              </a:rPr>
              <a:t>The </a:t>
            </a:r>
            <a:r>
              <a:rPr kumimoji="1" lang="en-US" altLang="zh-CN" sz="2200" b="1" kern="1200" cap="none" spc="0" normalizeH="0" baseline="0" noProof="0" dirty="0">
                <a:latin typeface="Times New Roman" panose="02020603050405020304" pitchFamily="18" charset="0"/>
                <a:ea typeface="+mn-ea"/>
                <a:cs typeface="Times New Roman" panose="02020603050405020304" pitchFamily="18" charset="0"/>
              </a:rPr>
              <a:t>forwarding plane</a:t>
            </a:r>
            <a:r>
              <a:rPr kumimoji="1" lang="en-US" altLang="zh-CN" sz="2200" kern="1200" cap="none" spc="0" normalizeH="0" baseline="0" noProof="0" dirty="0">
                <a:latin typeface="Times New Roman" panose="02020603050405020304" pitchFamily="18" charset="0"/>
                <a:ea typeface="+mn-ea"/>
                <a:cs typeface="Times New Roman" panose="02020603050405020304" pitchFamily="18" charset="0"/>
              </a:rPr>
              <a:t> enables each router to </a:t>
            </a:r>
          </a:p>
          <a:p>
            <a:pPr marL="1371600" lvl="2" indent="-457200" eaLnBrk="1" hangingPunct="1">
              <a:spcBef>
                <a:spcPct val="20000"/>
              </a:spcBef>
              <a:buClr>
                <a:srgbClr val="CC0000"/>
              </a:buClr>
              <a:buSzPct val="80000"/>
              <a:buAutoNum type="arabicPeriod"/>
              <a:defRPr/>
            </a:pPr>
            <a:r>
              <a:rPr kumimoji="1" lang="en-US" altLang="zh-CN" sz="2200" kern="1200" cap="none" spc="0" normalizeH="0" baseline="0" noProof="0" dirty="0">
                <a:latin typeface="Times New Roman" panose="02020603050405020304" pitchFamily="18" charset="0"/>
                <a:ea typeface="+mn-ea"/>
                <a:cs typeface="Times New Roman" panose="02020603050405020304" pitchFamily="18" charset="0"/>
              </a:rPr>
              <a:t>Utilize </a:t>
            </a:r>
            <a:r>
              <a:rPr kumimoji="1" lang="en-US" altLang="zh-CN" sz="2200" b="1" kern="1200" cap="none" spc="0" normalizeH="0" baseline="0" noProof="0" dirty="0">
                <a:latin typeface="Times New Roman" panose="02020603050405020304" pitchFamily="18" charset="0"/>
                <a:ea typeface="+mn-ea"/>
                <a:cs typeface="Times New Roman" panose="02020603050405020304" pitchFamily="18" charset="0"/>
              </a:rPr>
              <a:t>multiple alternative interfaces</a:t>
            </a:r>
            <a:r>
              <a:rPr kumimoji="1" lang="en-US" altLang="zh-CN" sz="2200" kern="1200" cap="none" spc="0" normalizeH="0" baseline="0" noProof="0" dirty="0">
                <a:latin typeface="Times New Roman" panose="02020603050405020304" pitchFamily="18" charset="0"/>
                <a:ea typeface="+mn-ea"/>
                <a:cs typeface="Times New Roman" panose="02020603050405020304" pitchFamily="18" charset="0"/>
              </a:rPr>
              <a:t> </a:t>
            </a:r>
          </a:p>
          <a:p>
            <a:pPr marL="1371600" lvl="2" indent="-457200" eaLnBrk="1" hangingPunct="1">
              <a:spcBef>
                <a:spcPct val="20000"/>
              </a:spcBef>
              <a:buClr>
                <a:srgbClr val="CC0000"/>
              </a:buClr>
              <a:buSzPct val="80000"/>
              <a:buAutoNum type="arabicPeriod"/>
              <a:defRPr/>
            </a:pPr>
            <a:r>
              <a:rPr kumimoji="1" lang="en-US" altLang="zh-CN" sz="2200" b="1" kern="1200" cap="none" spc="0" normalizeH="0" baseline="0" noProof="0" dirty="0">
                <a:latin typeface="Times New Roman" panose="02020603050405020304" pitchFamily="18" charset="0"/>
                <a:ea typeface="+mn-ea"/>
                <a:cs typeface="Times New Roman" panose="02020603050405020304" pitchFamily="18" charset="0"/>
              </a:rPr>
              <a:t>Measure the performance</a:t>
            </a:r>
            <a:r>
              <a:rPr kumimoji="1" lang="en-US" altLang="zh-CN" sz="2200" kern="1200" cap="none" spc="0" normalizeH="0" baseline="0" noProof="0" dirty="0">
                <a:latin typeface="Times New Roman" panose="02020603050405020304" pitchFamily="18" charset="0"/>
                <a:ea typeface="+mn-ea"/>
                <a:cs typeface="Times New Roman" panose="02020603050405020304" pitchFamily="18" charset="0"/>
              </a:rPr>
              <a:t> of each path</a:t>
            </a:r>
            <a:endParaRPr kumimoji="1" lang="en-US" altLang="zh-CN" sz="1000" kern="1200" cap="none" spc="0" normalizeH="0" baseline="0" noProof="0" dirty="0">
              <a:latin typeface="Times New Roman" panose="02020603050405020304" pitchFamily="18" charset="0"/>
              <a:ea typeface="+mn-ea"/>
              <a:cs typeface="Times New Roman" panose="02020603050405020304" pitchFamily="18" charset="0"/>
            </a:endParaRPr>
          </a:p>
          <a:p>
            <a:pPr marL="360680" marR="0" indent="-360680" defTabSz="914400" eaLnBrk="1" hangingPunct="1">
              <a:spcBef>
                <a:spcPct val="20000"/>
              </a:spcBef>
              <a:buClr>
                <a:srgbClr val="CC0000"/>
              </a:buClr>
              <a:buSzPct val="80000"/>
              <a:buFont typeface="Wingdings" panose="05000000000000000000" pitchFamily="2" charset="2"/>
              <a:buChar char="o"/>
              <a:defRPr/>
            </a:pPr>
            <a:r>
              <a:rPr kumimoji="1" lang="en-US" altLang="zh-CN" sz="2800" b="1" kern="1200" cap="none" spc="0" normalizeH="0" baseline="0" noProof="0" dirty="0">
                <a:latin typeface="Times New Roman" panose="02020603050405020304" pitchFamily="18" charset="0"/>
                <a:ea typeface="+mn-ea"/>
                <a:cs typeface="Times New Roman" panose="02020603050405020304" pitchFamily="18" charset="0"/>
              </a:rPr>
              <a:t>Forwarding Strategy</a:t>
            </a:r>
          </a:p>
          <a:p>
            <a:pPr marL="817880" marR="0" lvl="1" indent="-360680" defTabSz="914400" eaLnBrk="1" hangingPunct="1">
              <a:spcBef>
                <a:spcPct val="20000"/>
              </a:spcBef>
              <a:buClr>
                <a:srgbClr val="CC0000"/>
              </a:buClr>
              <a:buSzPct val="80000"/>
              <a:buFont typeface="Wingdings" panose="05000000000000000000" pitchFamily="2" charset="2"/>
              <a:buChar char="o"/>
              <a:defRPr/>
            </a:pPr>
            <a:r>
              <a:rPr kumimoji="1" lang="en-US" altLang="zh-CN" noProof="0" dirty="0">
                <a:ea typeface="+mn-ea"/>
                <a:cs typeface="Times New Roman" panose="02020603050405020304" pitchFamily="18" charset="0"/>
                <a:sym typeface="+mn-ea"/>
              </a:rPr>
              <a:t>For each </a:t>
            </a:r>
            <a:r>
              <a:rPr kumimoji="1" lang="en-US" altLang="zh-CN" b="1" noProof="0" dirty="0">
                <a:ea typeface="+mn-ea"/>
                <a:cs typeface="Times New Roman" panose="02020603050405020304" pitchFamily="18" charset="0"/>
                <a:sym typeface="+mn-ea"/>
              </a:rPr>
              <a:t>Interest Pkt</a:t>
            </a:r>
            <a:r>
              <a:rPr kumimoji="1" lang="en-US" altLang="zh-CN" noProof="0" dirty="0">
                <a:ea typeface="+mn-ea"/>
                <a:cs typeface="Times New Roman" panose="02020603050405020304" pitchFamily="18" charset="0"/>
                <a:sym typeface="+mn-ea"/>
              </a:rPr>
              <a:t>., s</a:t>
            </a: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elect the </a:t>
            </a:r>
            <a:r>
              <a:rPr kumimoji="1" lang="en-US" altLang="zh-CN" b="1" kern="1200" cap="none" spc="0" normalizeH="0" baseline="0" noProof="0"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optimal interface</a:t>
            </a:r>
            <a:r>
              <a:rPr kumimoji="1" lang="en-US" altLang="zh-CN" kern="1200" cap="none" spc="0" normalizeH="0" baseline="0" noProof="0"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a:t>
            </a:r>
            <a:r>
              <a:rPr kumimoji="1" lang="en-US" altLang="zh-CN" dirty="0">
                <a:ea typeface="+mn-ea"/>
                <a:cs typeface="Times New Roman" panose="02020603050405020304" pitchFamily="18" charset="0"/>
              </a:rPr>
              <a:t>f</a:t>
            </a: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rom </a:t>
            </a:r>
            <a:r>
              <a:rPr kumimoji="1" lang="en-US" altLang="zh-CN" b="1" kern="1200" cap="none" spc="0" normalizeH="0" baseline="0" noProof="0" dirty="0">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multiple alternative interfaces</a:t>
            </a:r>
          </a:p>
        </p:txBody>
      </p:sp>
      <p:sp>
        <p:nvSpPr>
          <p:cNvPr id="4" name="灯片编号占位符 3"/>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5</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grpSp>
        <p:nvGrpSpPr>
          <p:cNvPr id="3" name="组合 2"/>
          <p:cNvGrpSpPr/>
          <p:nvPr/>
        </p:nvGrpSpPr>
        <p:grpSpPr>
          <a:xfrm>
            <a:off x="1360805" y="4296410"/>
            <a:ext cx="6883400" cy="1565910"/>
            <a:chOff x="2143" y="6766"/>
            <a:chExt cx="10840" cy="2466"/>
          </a:xfrm>
        </p:grpSpPr>
        <p:grpSp>
          <p:nvGrpSpPr>
            <p:cNvPr id="15" name="组合 14"/>
            <p:cNvGrpSpPr/>
            <p:nvPr/>
          </p:nvGrpSpPr>
          <p:grpSpPr>
            <a:xfrm>
              <a:off x="2143" y="6766"/>
              <a:ext cx="7172" cy="2381"/>
              <a:chOff x="1360944" y="4296199"/>
              <a:chExt cx="4554027" cy="1512171"/>
            </a:xfrm>
          </p:grpSpPr>
          <p:pic>
            <p:nvPicPr>
              <p:cNvPr id="6" name="图片 5"/>
              <p:cNvPicPr>
                <a:picLocks noChangeAspect="1"/>
              </p:cNvPicPr>
              <p:nvPr/>
            </p:nvPicPr>
            <p:blipFill rotWithShape="1">
              <a:blip r:embed="rId3">
                <a:extLst>
                  <a:ext uri="{28A0092B-C50C-407E-A947-70E740481C1C}">
                    <a14:useLocalDpi xmlns:a14="http://schemas.microsoft.com/office/drawing/2010/main" val="0"/>
                  </a:ext>
                </a:extLst>
              </a:blip>
              <a:srcRect r="19424" b="55716"/>
              <a:stretch>
                <a:fillRect/>
              </a:stretch>
            </p:blipFill>
            <p:spPr>
              <a:xfrm>
                <a:off x="1360944" y="4296199"/>
                <a:ext cx="3672408" cy="1512171"/>
              </a:xfrm>
              <a:prstGeom prst="rect">
                <a:avLst/>
              </a:prstGeom>
            </p:spPr>
          </p:pic>
          <p:sp>
            <p:nvSpPr>
              <p:cNvPr id="7" name="矩形 6"/>
              <p:cNvSpPr/>
              <p:nvPr/>
            </p:nvSpPr>
            <p:spPr bwMode="auto">
              <a:xfrm>
                <a:off x="5385297" y="4425326"/>
                <a:ext cx="288032" cy="288032"/>
              </a:xfrm>
              <a:prstGeom prst="rect">
                <a:avLst/>
              </a:prstGeom>
              <a:solidFill>
                <a:schemeClr val="accent6">
                  <a:lumMod val="20000"/>
                  <a:lumOff val="80000"/>
                </a:schemeClr>
              </a:solidFill>
              <a:ln w="9525" cap="flat" cmpd="sng" algn="ctr">
                <a:solidFill>
                  <a:schemeClr val="accent6">
                    <a:lumMod val="50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endParaRPr>
              </a:p>
            </p:txBody>
          </p:sp>
          <p:sp>
            <p:nvSpPr>
              <p:cNvPr id="8" name="矩形 7"/>
              <p:cNvSpPr/>
              <p:nvPr/>
            </p:nvSpPr>
            <p:spPr bwMode="auto">
              <a:xfrm>
                <a:off x="5385297" y="4830051"/>
                <a:ext cx="288032" cy="288032"/>
              </a:xfrm>
              <a:prstGeom prst="rect">
                <a:avLst/>
              </a:prstGeom>
              <a:solidFill>
                <a:schemeClr val="accent6">
                  <a:lumMod val="60000"/>
                  <a:lumOff val="40000"/>
                </a:schemeClr>
              </a:solidFill>
              <a:ln w="9525" cap="flat" cmpd="sng" algn="ctr">
                <a:solidFill>
                  <a:schemeClr val="accent6">
                    <a:lumMod val="50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endParaRPr>
              </a:p>
            </p:txBody>
          </p:sp>
          <p:sp>
            <p:nvSpPr>
              <p:cNvPr id="9" name="矩形 8"/>
              <p:cNvSpPr/>
              <p:nvPr/>
            </p:nvSpPr>
            <p:spPr bwMode="auto">
              <a:xfrm>
                <a:off x="5385297" y="5517232"/>
                <a:ext cx="288032" cy="288032"/>
              </a:xfrm>
              <a:prstGeom prst="rect">
                <a:avLst/>
              </a:prstGeom>
              <a:solidFill>
                <a:schemeClr val="accent6">
                  <a:lumMod val="40000"/>
                  <a:lumOff val="60000"/>
                </a:schemeClr>
              </a:solidFill>
              <a:ln w="9525" cap="flat" cmpd="sng" algn="ctr">
                <a:solidFill>
                  <a:schemeClr val="accent6">
                    <a:lumMod val="50000"/>
                  </a:schemeClr>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dirty="0">
                  <a:ln>
                    <a:noFill/>
                  </a:ln>
                  <a:solidFill>
                    <a:schemeClr val="tx1"/>
                  </a:solidFill>
                  <a:effectLst/>
                  <a:latin typeface="Times New Roman" panose="02020603050405020304" pitchFamily="18" charset="0"/>
                  <a:ea typeface="宋体" panose="02010600030101010101" pitchFamily="2" charset="-122"/>
                </a:endParaRPr>
              </a:p>
            </p:txBody>
          </p:sp>
          <p:cxnSp>
            <p:nvCxnSpPr>
              <p:cNvPr id="11" name="直接连接符 10"/>
              <p:cNvCxnSpPr/>
              <p:nvPr/>
            </p:nvCxnSpPr>
            <p:spPr bwMode="auto">
              <a:xfrm flipV="1">
                <a:off x="4932040" y="4425326"/>
                <a:ext cx="453257" cy="144016"/>
              </a:xfrm>
              <a:prstGeom prst="line">
                <a:avLst/>
              </a:prstGeom>
              <a:solidFill>
                <a:schemeClr val="accent1"/>
              </a:solidFill>
              <a:ln w="25400" cap="flat" cmpd="sng" algn="ctr">
                <a:solidFill>
                  <a:schemeClr val="accent6">
                    <a:lumMod val="50000"/>
                    <a:alpha val="49000"/>
                  </a:schemeClr>
                </a:solidFill>
                <a:prstDash val="sysDash"/>
                <a:round/>
                <a:headEnd type="none" w="med" len="med"/>
                <a:tailEnd type="none" w="med" len="med"/>
              </a:ln>
            </p:spPr>
          </p:cxnSp>
          <p:cxnSp>
            <p:nvCxnSpPr>
              <p:cNvPr id="13" name="直接连接符 12"/>
              <p:cNvCxnSpPr/>
              <p:nvPr/>
            </p:nvCxnSpPr>
            <p:spPr bwMode="auto">
              <a:xfrm>
                <a:off x="4932040" y="4974067"/>
                <a:ext cx="453257" cy="831197"/>
              </a:xfrm>
              <a:prstGeom prst="line">
                <a:avLst/>
              </a:prstGeom>
              <a:solidFill>
                <a:schemeClr val="accent1"/>
              </a:solidFill>
              <a:ln w="25400" cap="flat" cmpd="sng" algn="ctr">
                <a:solidFill>
                  <a:schemeClr val="accent6">
                    <a:lumMod val="50000"/>
                    <a:alpha val="53000"/>
                  </a:schemeClr>
                </a:solidFill>
                <a:prstDash val="sysDash"/>
                <a:round/>
                <a:headEnd type="none" w="med" len="med"/>
                <a:tailEnd type="none" w="med" len="med"/>
              </a:ln>
            </p:spPr>
          </p:cxnSp>
          <p:sp>
            <p:nvSpPr>
              <p:cNvPr id="14" name="文本框 13"/>
              <p:cNvSpPr txBox="1"/>
              <p:nvPr/>
            </p:nvSpPr>
            <p:spPr>
              <a:xfrm>
                <a:off x="5411336" y="5052284"/>
                <a:ext cx="503635" cy="548741"/>
              </a:xfrm>
              <a:prstGeom prst="rect">
                <a:avLst/>
              </a:prstGeom>
              <a:noFill/>
            </p:spPr>
            <p:txBody>
              <a:bodyPr vert="eaVert" wrap="square" rtlCol="0">
                <a:spAutoFit/>
              </a:bodyPr>
              <a:lstStyle/>
              <a:p>
                <a:pPr algn="ctr"/>
                <a:r>
                  <a:rPr lang="en-US" altLang="zh-CN" b="1" dirty="0"/>
                  <a:t>…</a:t>
                </a:r>
                <a:endParaRPr lang="zh-CN" altLang="en-US" b="1" dirty="0"/>
              </a:p>
            </p:txBody>
          </p:sp>
        </p:grpSp>
        <p:sp>
          <p:nvSpPr>
            <p:cNvPr id="16" name="文本框 15"/>
            <p:cNvSpPr txBox="1"/>
            <p:nvPr/>
          </p:nvSpPr>
          <p:spPr>
            <a:xfrm>
              <a:off x="9035" y="6881"/>
              <a:ext cx="2134" cy="630"/>
            </a:xfrm>
            <a:prstGeom prst="rect">
              <a:avLst/>
            </a:prstGeom>
            <a:noFill/>
          </p:spPr>
          <p:txBody>
            <a:bodyPr wrap="square" rtlCol="0">
              <a:spAutoFit/>
            </a:bodyPr>
            <a:lstStyle/>
            <a:p>
              <a:r>
                <a:rPr lang="en-US" altLang="zh-CN" sz="2000" b="1" dirty="0"/>
                <a:t>interface 1</a:t>
              </a:r>
              <a:endParaRPr lang="zh-CN" altLang="en-US" sz="2000" b="1" dirty="0"/>
            </a:p>
          </p:txBody>
        </p:sp>
        <p:sp>
          <p:nvSpPr>
            <p:cNvPr id="17" name="文本框 16"/>
            <p:cNvSpPr txBox="1"/>
            <p:nvPr/>
          </p:nvSpPr>
          <p:spPr>
            <a:xfrm>
              <a:off x="9035" y="7447"/>
              <a:ext cx="2134" cy="630"/>
            </a:xfrm>
            <a:prstGeom prst="rect">
              <a:avLst/>
            </a:prstGeom>
            <a:noFill/>
          </p:spPr>
          <p:txBody>
            <a:bodyPr wrap="square" rtlCol="0">
              <a:spAutoFit/>
            </a:bodyPr>
            <a:lstStyle/>
            <a:p>
              <a:r>
                <a:rPr lang="en-US" altLang="zh-CN" sz="2000" b="1" dirty="0"/>
                <a:t>interface 2</a:t>
              </a:r>
              <a:endParaRPr lang="zh-CN" altLang="en-US" sz="2000" b="1" dirty="0"/>
            </a:p>
          </p:txBody>
        </p:sp>
        <p:sp>
          <p:nvSpPr>
            <p:cNvPr id="18" name="文本框 17"/>
            <p:cNvSpPr txBox="1"/>
            <p:nvPr/>
          </p:nvSpPr>
          <p:spPr>
            <a:xfrm>
              <a:off x="9025" y="8602"/>
              <a:ext cx="2144" cy="630"/>
            </a:xfrm>
            <a:prstGeom prst="rect">
              <a:avLst/>
            </a:prstGeom>
            <a:noFill/>
          </p:spPr>
          <p:txBody>
            <a:bodyPr wrap="square" rtlCol="0">
              <a:spAutoFit/>
            </a:bodyPr>
            <a:lstStyle/>
            <a:p>
              <a:r>
                <a:rPr lang="en-US" altLang="zh-CN" sz="2000" b="1" dirty="0"/>
                <a:t>interface </a:t>
              </a:r>
              <a:r>
                <a:rPr lang="en-US" altLang="zh-CN" sz="2000" b="1" i="1" dirty="0"/>
                <a:t>k</a:t>
              </a:r>
              <a:endParaRPr lang="zh-CN" altLang="en-US" sz="2000" b="1" i="1" dirty="0"/>
            </a:p>
          </p:txBody>
        </p:sp>
        <p:cxnSp>
          <p:nvCxnSpPr>
            <p:cNvPr id="22" name="直接箭头连接符 21"/>
            <p:cNvCxnSpPr>
              <a:stCxn id="17" idx="3"/>
            </p:cNvCxnSpPr>
            <p:nvPr/>
          </p:nvCxnSpPr>
          <p:spPr bwMode="auto">
            <a:xfrm>
              <a:off x="11169" y="7762"/>
              <a:ext cx="1088" cy="0"/>
            </a:xfrm>
            <a:prstGeom prst="straightConnector1">
              <a:avLst/>
            </a:prstGeom>
            <a:solidFill>
              <a:schemeClr val="accent1"/>
            </a:solidFill>
            <a:ln w="25400" cap="flat" cmpd="sng" algn="ctr">
              <a:solidFill>
                <a:srgbClr val="002060"/>
              </a:solidFill>
              <a:prstDash val="solid"/>
              <a:round/>
              <a:headEnd type="none" w="med" len="med"/>
              <a:tailEnd type="stealth" w="lg" len="lg"/>
            </a:ln>
          </p:spPr>
        </p:cxnSp>
        <p:sp>
          <p:nvSpPr>
            <p:cNvPr id="24" name="文本框 23"/>
            <p:cNvSpPr txBox="1"/>
            <p:nvPr/>
          </p:nvSpPr>
          <p:spPr>
            <a:xfrm>
              <a:off x="11169" y="7132"/>
              <a:ext cx="1814" cy="630"/>
            </a:xfrm>
            <a:prstGeom prst="rect">
              <a:avLst/>
            </a:prstGeom>
            <a:noFill/>
          </p:spPr>
          <p:txBody>
            <a:bodyPr wrap="square" rtlCol="0">
              <a:spAutoFit/>
            </a:bodyPr>
            <a:lstStyle/>
            <a:p>
              <a:pPr algn="ctr"/>
              <a:r>
                <a:rPr lang="en-US" altLang="zh-CN" sz="2000" b="1" dirty="0"/>
                <a:t>forward</a:t>
              </a:r>
              <a:endParaRPr lang="zh-CN" altLang="en-US" sz="2000" b="1" dirty="0"/>
            </a:p>
          </p:txBody>
        </p:sp>
        <p:sp>
          <p:nvSpPr>
            <p:cNvPr id="25" name="矩形 24"/>
            <p:cNvSpPr/>
            <p:nvPr/>
          </p:nvSpPr>
          <p:spPr bwMode="auto">
            <a:xfrm>
              <a:off x="6860" y="7196"/>
              <a:ext cx="907" cy="637"/>
            </a:xfrm>
            <a:prstGeom prst="rect">
              <a:avLst/>
            </a:prstGeom>
            <a:noFill/>
            <a:ln w="25400" cap="flat" cmpd="sng" algn="ctr">
              <a:solidFill>
                <a:srgbClr val="C00000">
                  <a:alpha val="49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grpSp>
      <p:pic>
        <p:nvPicPr>
          <p:cNvPr id="20" name="图片 19">
            <a:extLst>
              <a:ext uri="{FF2B5EF4-FFF2-40B4-BE49-F238E27FC236}">
                <a16:creationId xmlns:a16="http://schemas.microsoft.com/office/drawing/2014/main" id="{9EBF26E5-469B-402A-A674-CA38F4D0F9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Introduction (</a:t>
            </a:r>
            <a:r>
              <a:rPr kumimoji="0" lang="en-US" altLang="zh-CN" sz="3600" b="1" i="0" u="none" strike="noStrike" kern="0" cap="none" spc="0" normalizeH="0" baseline="0" noProof="0" dirty="0" err="1">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Cont</a:t>
            </a: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rPr>
              <a: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5" name="文本框 4"/>
          <p:cNvSpPr txBox="1"/>
          <p:nvPr/>
        </p:nvSpPr>
        <p:spPr>
          <a:xfrm>
            <a:off x="179512" y="908720"/>
            <a:ext cx="8784976" cy="2283702"/>
          </a:xfrm>
          <a:prstGeom prst="rect">
            <a:avLst/>
          </a:prstGeom>
          <a:noFill/>
        </p:spPr>
        <p:txBody>
          <a:bodyPr wrap="square">
            <a:spAutoFit/>
          </a:bodyPr>
          <a:lstStyle/>
          <a:p>
            <a:pPr marL="360680" indent="-360680" eaLnBrk="1" hangingPunct="1">
              <a:spcBef>
                <a:spcPct val="20000"/>
              </a:spcBef>
              <a:buClr>
                <a:srgbClr val="CC0000"/>
              </a:buClr>
              <a:buSzPct val="80000"/>
              <a:buFont typeface="Wingdings" panose="05000000000000000000" pitchFamily="2" charset="2"/>
              <a:buChar char="o"/>
              <a:defRPr/>
            </a:pPr>
            <a:r>
              <a:rPr kumimoji="1" lang="en-US" altLang="zh-CN" sz="2800" b="1" dirty="0"/>
              <a:t>Existing forwarding strategies </a:t>
            </a:r>
          </a:p>
          <a:p>
            <a:pPr marL="817880" lvl="1" indent="-360680" eaLnBrk="1" hangingPunct="1">
              <a:spcBef>
                <a:spcPct val="20000"/>
              </a:spcBef>
              <a:buClr>
                <a:srgbClr val="CC0000"/>
              </a:buClr>
              <a:buSzPct val="80000"/>
              <a:buFont typeface="Wingdings" panose="05000000000000000000" pitchFamily="2" charset="2"/>
              <a:buChar char="o"/>
              <a:defRPr/>
            </a:pPr>
            <a:r>
              <a:rPr kumimoji="1" lang="en-US" altLang="zh-CN" sz="2200" b="1" dirty="0"/>
              <a:t>Fixed control rules</a:t>
            </a:r>
          </a:p>
          <a:p>
            <a:pPr marL="817880" lvl="1" indent="-360680" eaLnBrk="1" hangingPunct="1">
              <a:spcBef>
                <a:spcPct val="20000"/>
              </a:spcBef>
              <a:buClr>
                <a:srgbClr val="CC0000"/>
              </a:buClr>
              <a:buSzPct val="80000"/>
              <a:buFont typeface="Wingdings" panose="05000000000000000000" pitchFamily="2" charset="2"/>
              <a:buChar char="o"/>
              <a:defRPr/>
            </a:pPr>
            <a:r>
              <a:rPr kumimoji="1" lang="en-US" altLang="zh-CN" sz="2200" b="1" dirty="0">
                <a:effectLst/>
              </a:rPr>
              <a:t>S</a:t>
            </a:r>
            <a:r>
              <a:rPr kumimoji="1" lang="en-US" altLang="zh-CN" sz="2200" b="1" dirty="0">
                <a:effectLst>
                  <a:outerShdw blurRad="38100" dist="38100" dir="2700000" algn="tl">
                    <a:srgbClr val="000000">
                      <a:alpha val="43137"/>
                    </a:srgbClr>
                  </a:outerShdw>
                </a:effectLst>
              </a:rPr>
              <a:t>i</a:t>
            </a:r>
            <a:r>
              <a:rPr kumimoji="1" lang="en-US" altLang="zh-CN" sz="2200" b="1" dirty="0"/>
              <a:t>mplified</a:t>
            </a:r>
            <a:r>
              <a:rPr kumimoji="1" lang="en-US" altLang="zh-CN" sz="2200" dirty="0"/>
              <a:t> </a:t>
            </a:r>
            <a:r>
              <a:rPr kumimoji="1" lang="en-US" altLang="zh-CN" sz="2200" b="1" dirty="0"/>
              <a:t>models </a:t>
            </a:r>
            <a:r>
              <a:rPr kumimoji="1" lang="en-US" altLang="zh-CN" sz="2200" dirty="0"/>
              <a:t>of the </a:t>
            </a:r>
            <a:r>
              <a:rPr kumimoji="1" lang="en-US" altLang="zh-CN" sz="2200" dirty="0">
                <a:effectLst/>
              </a:rPr>
              <a:t>deployed environment</a:t>
            </a:r>
            <a:endParaRPr kumimoji="1" lang="en-US" altLang="zh-CN" sz="2200" dirty="0"/>
          </a:p>
          <a:p>
            <a:pPr marL="360680" indent="-360680" eaLnBrk="1" hangingPunct="1">
              <a:spcBef>
                <a:spcPct val="20000"/>
              </a:spcBef>
              <a:buClr>
                <a:srgbClr val="CC0000"/>
              </a:buClr>
              <a:buSzPct val="80000"/>
              <a:buFont typeface="Wingdings" panose="05000000000000000000" pitchFamily="2" charset="2"/>
              <a:buChar char="o"/>
              <a:defRPr/>
            </a:pPr>
            <a:r>
              <a:rPr kumimoji="1" lang="en-US" altLang="zh-CN" sz="2800" b="1" dirty="0"/>
              <a:t>Fail to achieve </a:t>
            </a:r>
            <a:r>
              <a:rPr kumimoji="1" lang="en-US" altLang="zh-CN" sz="2800" b="1" dirty="0">
                <a:effectLst>
                  <a:outerShdw blurRad="38100" dist="38100" dir="2700000" algn="tl">
                    <a:srgbClr val="000000">
                      <a:alpha val="43137"/>
                    </a:srgbClr>
                  </a:outerShdw>
                </a:effectLst>
              </a:rPr>
              <a:t>optimal performance</a:t>
            </a:r>
            <a:r>
              <a:rPr kumimoji="1" lang="en-US" altLang="zh-CN" sz="2800" dirty="0"/>
              <a:t> across a broad set of </a:t>
            </a:r>
            <a:r>
              <a:rPr kumimoji="1" lang="en-US" altLang="zh-CN" sz="2800" b="1" dirty="0">
                <a:effectLst>
                  <a:outerShdw blurRad="38100" dist="38100" dir="2700000" algn="tl">
                    <a:srgbClr val="000000">
                      <a:alpha val="43137"/>
                    </a:srgbClr>
                  </a:outerShdw>
                </a:effectLst>
              </a:rPr>
              <a:t>network conditions </a:t>
            </a:r>
            <a:r>
              <a:rPr kumimoji="1" lang="en-US" altLang="zh-CN" sz="2800" dirty="0"/>
              <a:t>&amp; </a:t>
            </a:r>
            <a:r>
              <a:rPr kumimoji="1" lang="en-US" altLang="zh-CN" sz="2800" b="1" dirty="0">
                <a:effectLst>
                  <a:outerShdw blurRad="38100" dist="38100" dir="2700000" algn="tl">
                    <a:srgbClr val="000000">
                      <a:alpha val="43137"/>
                    </a:srgbClr>
                  </a:outerShdw>
                </a:effectLst>
              </a:rPr>
              <a:t>application demands</a:t>
            </a:r>
            <a:endParaRPr kumimoji="1" lang="en-US" altLang="zh-CN" sz="2800" b="0" i="0" u="none" strike="noStrike" kern="1200" cap="none" spc="0" normalizeH="0" baseline="0" noProof="0" dirty="0">
              <a:ln>
                <a:noFill/>
              </a:ln>
              <a:solidFill>
                <a:schemeClr val="tx1"/>
              </a:solidFill>
              <a:effectLst/>
              <a:uLnTx/>
              <a:uFillTx/>
              <a:latin typeface="+mn-lt"/>
              <a:ea typeface="+mn-ea"/>
              <a:cs typeface="隶书" panose="02010509060101010101" pitchFamily="49" charset="-122"/>
            </a:endParaRPr>
          </a:p>
        </p:txBody>
      </p:sp>
      <p:sp>
        <p:nvSpPr>
          <p:cNvPr id="4" name="灯片编号占位符 3"/>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6</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sp>
        <p:nvSpPr>
          <p:cNvPr id="3" name="矩形 2"/>
          <p:cNvSpPr/>
          <p:nvPr/>
        </p:nvSpPr>
        <p:spPr>
          <a:xfrm>
            <a:off x="1060450" y="3711416"/>
            <a:ext cx="6624955" cy="831215"/>
          </a:xfrm>
          <a:prstGeom prst="rect">
            <a:avLst/>
          </a:prstGeom>
          <a:ln w="25400">
            <a:solidFill>
              <a:srgbClr val="002060"/>
            </a:solidFill>
            <a:prstDash val="sysDash"/>
          </a:ln>
        </p:spPr>
        <p:txBody>
          <a:bodyPr wrap="square">
            <a:spAutoFit/>
          </a:bodyPr>
          <a:lstStyle/>
          <a:p>
            <a:pPr algn="ctr"/>
            <a:r>
              <a:rPr lang="zh-CN" altLang="en-US" dirty="0"/>
              <a:t>Propose </a:t>
            </a:r>
            <a:r>
              <a:rPr lang="zh-CN" altLang="en-US" b="1" dirty="0">
                <a:effectLst>
                  <a:outerShdw blurRad="38100" dist="38100" dir="2700000" algn="tl">
                    <a:srgbClr val="000000">
                      <a:alpha val="43137"/>
                    </a:srgbClr>
                  </a:outerShdw>
                </a:effectLst>
              </a:rPr>
              <a:t>IFS-RL</a:t>
            </a:r>
            <a:r>
              <a:rPr lang="zh-CN" altLang="en-US" dirty="0"/>
              <a:t>: </a:t>
            </a:r>
            <a:endParaRPr lang="en-US" altLang="zh-CN" dirty="0"/>
          </a:p>
          <a:p>
            <a:pPr algn="ctr"/>
            <a:r>
              <a:rPr lang="en-US" altLang="zh-CN" dirty="0"/>
              <a:t>A</a:t>
            </a:r>
            <a:r>
              <a:rPr lang="zh-CN" altLang="en-US" dirty="0"/>
              <a:t>n </a:t>
            </a:r>
            <a:r>
              <a:rPr lang="zh-CN" altLang="en-US" b="1" dirty="0">
                <a:effectLst>
                  <a:outerShdw blurRad="38100" dist="38100" dir="2700000" algn="tl">
                    <a:srgbClr val="000000">
                      <a:alpha val="43137"/>
                    </a:srgbClr>
                  </a:outerShdw>
                </a:effectLst>
              </a:rPr>
              <a:t>intelligent forwarding strategy</a:t>
            </a:r>
            <a:r>
              <a:rPr lang="zh-CN" altLang="en-US" dirty="0"/>
              <a:t> based on </a:t>
            </a:r>
            <a:r>
              <a:rPr lang="zh-CN" altLang="en-US" b="1" dirty="0">
                <a:effectLst>
                  <a:outerShdw blurRad="38100" dist="38100" dir="2700000" algn="tl">
                    <a:srgbClr val="000000">
                      <a:alpha val="43137"/>
                    </a:srgbClr>
                  </a:outerShdw>
                </a:effectLst>
              </a:rPr>
              <a:t>RL</a:t>
            </a:r>
          </a:p>
        </p:txBody>
      </p:sp>
      <p:grpSp>
        <p:nvGrpSpPr>
          <p:cNvPr id="9" name="组合 8"/>
          <p:cNvGrpSpPr/>
          <p:nvPr/>
        </p:nvGrpSpPr>
        <p:grpSpPr>
          <a:xfrm>
            <a:off x="400685" y="4542879"/>
            <a:ext cx="8478520" cy="1622425"/>
            <a:chOff x="631" y="6422"/>
            <a:chExt cx="13352" cy="2555"/>
          </a:xfrm>
        </p:grpSpPr>
        <p:sp>
          <p:nvSpPr>
            <p:cNvPr id="6" name="矩形 5"/>
            <p:cNvSpPr/>
            <p:nvPr/>
          </p:nvSpPr>
          <p:spPr>
            <a:xfrm>
              <a:off x="631" y="7668"/>
              <a:ext cx="5940" cy="1309"/>
            </a:xfrm>
            <a:prstGeom prst="rect">
              <a:avLst/>
            </a:prstGeom>
            <a:ln w="25400">
              <a:solidFill>
                <a:srgbClr val="002060"/>
              </a:solidFill>
              <a:prstDash val="sysDash"/>
            </a:ln>
          </p:spPr>
          <p:txBody>
            <a:bodyPr wrap="square">
              <a:spAutoFit/>
            </a:bodyPr>
            <a:lstStyle/>
            <a:p>
              <a:pPr algn="ctr"/>
              <a:r>
                <a:rPr lang="zh-CN" altLang="en-US" dirty="0"/>
                <a:t>Determine a </a:t>
              </a:r>
              <a:r>
                <a:rPr lang="zh-CN" altLang="en-US" b="1" dirty="0"/>
                <a:t>self-adaptive </a:t>
              </a:r>
              <a:r>
                <a:rPr lang="zh-CN" altLang="en-US" b="1" dirty="0">
                  <a:effectLst>
                    <a:outerShdw blurRad="38100" dist="38100" dir="2700000" algn="tl">
                      <a:srgbClr val="000000">
                        <a:alpha val="43137"/>
                      </a:srgbClr>
                    </a:outerShdw>
                  </a:effectLst>
                </a:rPr>
                <a:t>learning granularity</a:t>
              </a:r>
            </a:p>
          </p:txBody>
        </p:sp>
        <p:sp>
          <p:nvSpPr>
            <p:cNvPr id="7" name="矩形 6"/>
            <p:cNvSpPr/>
            <p:nvPr/>
          </p:nvSpPr>
          <p:spPr>
            <a:xfrm>
              <a:off x="7785" y="7668"/>
              <a:ext cx="6198" cy="1309"/>
            </a:xfrm>
            <a:prstGeom prst="rect">
              <a:avLst/>
            </a:prstGeom>
            <a:ln w="25400">
              <a:solidFill>
                <a:srgbClr val="002060"/>
              </a:solidFill>
              <a:prstDash val="sysDash"/>
            </a:ln>
          </p:spPr>
          <p:txBody>
            <a:bodyPr wrap="square">
              <a:spAutoFit/>
            </a:bodyPr>
            <a:lstStyle/>
            <a:p>
              <a:pPr algn="ctr"/>
              <a:r>
                <a:rPr lang="zh-CN" altLang="en-US" dirty="0"/>
                <a:t>Enhance the basic model to </a:t>
              </a:r>
              <a:r>
                <a:rPr lang="zh-CN" altLang="en-US" b="1" dirty="0"/>
                <a:t>handle </a:t>
              </a:r>
              <a:r>
                <a:rPr lang="zh-CN" altLang="en-US" b="1" dirty="0">
                  <a:effectLst>
                    <a:outerShdw blurRad="38100" dist="38100" dir="2700000" algn="tl">
                      <a:srgbClr val="000000">
                        <a:alpha val="43137"/>
                      </a:srgbClr>
                    </a:outerShdw>
                  </a:effectLst>
                </a:rPr>
                <a:t>topology change</a:t>
              </a:r>
              <a:r>
                <a:rPr lang="en-US" altLang="zh-CN" b="1" dirty="0">
                  <a:effectLst>
                    <a:outerShdw blurRad="38100" dist="38100" dir="2700000" algn="tl">
                      <a:srgbClr val="000000">
                        <a:alpha val="43137"/>
                      </a:srgbClr>
                    </a:outerShdw>
                  </a:effectLst>
                </a:rPr>
                <a:t>s</a:t>
              </a:r>
              <a:endParaRPr lang="zh-CN" altLang="en-US" b="1" dirty="0">
                <a:effectLst>
                  <a:outerShdw blurRad="38100" dist="38100" dir="2700000" algn="tl">
                    <a:srgbClr val="000000">
                      <a:alpha val="43137"/>
                    </a:srgbClr>
                  </a:outerShdw>
                </a:effectLst>
              </a:endParaRPr>
            </a:p>
          </p:txBody>
        </p:sp>
        <p:cxnSp>
          <p:nvCxnSpPr>
            <p:cNvPr id="13" name="直接箭头连接符 12"/>
            <p:cNvCxnSpPr>
              <a:cxnSpLocks/>
              <a:stCxn id="3" idx="2"/>
              <a:endCxn id="6" idx="0"/>
            </p:cNvCxnSpPr>
            <p:nvPr/>
          </p:nvCxnSpPr>
          <p:spPr bwMode="auto">
            <a:xfrm flipH="1">
              <a:off x="3601" y="6422"/>
              <a:ext cx="3286" cy="1246"/>
            </a:xfrm>
            <a:prstGeom prst="straightConnector1">
              <a:avLst/>
            </a:prstGeom>
            <a:solidFill>
              <a:schemeClr val="accent1"/>
            </a:solidFill>
            <a:ln w="25400" cap="flat" cmpd="sng" algn="ctr">
              <a:solidFill>
                <a:srgbClr val="002060"/>
              </a:solidFill>
              <a:prstDash val="solid"/>
              <a:round/>
              <a:headEnd type="none" w="med" len="med"/>
              <a:tailEnd type="stealth" w="lg" len="lg"/>
            </a:ln>
          </p:spPr>
        </p:cxnSp>
        <p:cxnSp>
          <p:nvCxnSpPr>
            <p:cNvPr id="15" name="直接箭头连接符 14"/>
            <p:cNvCxnSpPr>
              <a:cxnSpLocks/>
              <a:stCxn id="3" idx="2"/>
              <a:endCxn id="7" idx="0"/>
            </p:cNvCxnSpPr>
            <p:nvPr/>
          </p:nvCxnSpPr>
          <p:spPr bwMode="auto">
            <a:xfrm>
              <a:off x="6887" y="6422"/>
              <a:ext cx="3997" cy="1246"/>
            </a:xfrm>
            <a:prstGeom prst="straightConnector1">
              <a:avLst/>
            </a:prstGeom>
            <a:solidFill>
              <a:schemeClr val="accent1"/>
            </a:solidFill>
            <a:ln w="25400" cap="flat" cmpd="sng" algn="ctr">
              <a:solidFill>
                <a:srgbClr val="002060"/>
              </a:solidFill>
              <a:prstDash val="solid"/>
              <a:round/>
              <a:headEnd type="none" w="med" len="med"/>
              <a:tailEnd type="stealth" w="lg" len="lg"/>
            </a:ln>
          </p:spPr>
        </p:cxnSp>
      </p:grpSp>
      <p:pic>
        <p:nvPicPr>
          <p:cNvPr id="17" name="图片 16">
            <a:extLst>
              <a:ext uri="{FF2B5EF4-FFF2-40B4-BE49-F238E27FC236}">
                <a16:creationId xmlns:a16="http://schemas.microsoft.com/office/drawing/2014/main" id="{840280B3-A67C-4B66-B311-9F995BD467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28625" y="0"/>
            <a:ext cx="6644005" cy="638175"/>
          </a:xfrm>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lang="en-US" altLang="zh-CN" sz="3200" b="0" i="1" dirty="0">
                <a:solidFill>
                  <a:schemeClr val="tx1"/>
                </a:solidFill>
                <a:latin typeface="Times New Roman" panose="02020603050405020304" pitchFamily="18" charset="0"/>
                <a:cs typeface="Times New Roman" panose="02020603050405020304" pitchFamily="18" charset="0"/>
                <a:sym typeface="+mn-ea"/>
              </a:rPr>
              <a:t>NetAI 2018</a:t>
            </a:r>
            <a:r>
              <a:rPr lang="en-US" altLang="zh-CN" sz="3200" b="0" dirty="0">
                <a:solidFill>
                  <a:schemeClr val="tx1"/>
                </a:solidFill>
                <a:latin typeface="Times New Roman" panose="02020603050405020304" pitchFamily="18" charset="0"/>
                <a:cs typeface="Times New Roman" panose="02020603050405020304" pitchFamily="18" charset="0"/>
                <a:sym typeface="+mn-ea"/>
              </a:rPr>
              <a:t>, Budapest, Hungary</a:t>
            </a:r>
            <a:endParaRPr kumimoji="0" lang="en-US" altLang="zh-CN" sz="3200" b="0" i="0" u="none" strike="noStrike" kern="0" cap="none" spc="0" normalizeH="0" baseline="0" noProof="0" dirty="0">
              <a:ln>
                <a:noFill/>
              </a:ln>
              <a:solidFill>
                <a:schemeClr val="tx1"/>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sym typeface="+mn-ea"/>
            </a:endParaRPr>
          </a:p>
        </p:txBody>
      </p:sp>
      <p:sp>
        <p:nvSpPr>
          <p:cNvPr id="4099" name="内容占位符 10"/>
          <p:cNvSpPr>
            <a:spLocks noGrp="1"/>
          </p:cNvSpPr>
          <p:nvPr>
            <p:ph idx="1"/>
          </p:nvPr>
        </p:nvSpPr>
        <p:spPr>
          <a:xfrm>
            <a:off x="0" y="2780928"/>
            <a:ext cx="9143999" cy="1296144"/>
          </a:xfrm>
        </p:spPr>
        <p:txBody>
          <a:bodyPr vert="horz" wrap="square" lIns="91440" tIns="45720" rIns="91440" bIns="45720" anchor="t"/>
          <a:lstStyle/>
          <a:p>
            <a:pPr marL="0" indent="0" algn="ctr" eaLnBrk="1" hangingPunct="1">
              <a:spcBef>
                <a:spcPct val="0"/>
              </a:spcBef>
              <a:buNone/>
            </a:pPr>
            <a:r>
              <a:rPr lang="en-US" altLang="zh-CN" sz="4800" b="1" dirty="0">
                <a:latin typeface="Times New Roman" panose="02020603050405020304" pitchFamily="18" charset="0"/>
                <a:ea typeface="MS PGothic" panose="020B0600070205080204" pitchFamily="34" charset="-128"/>
              </a:rPr>
              <a:t>Methodology</a:t>
            </a:r>
            <a:endParaRPr lang="en-US" altLang="zh-CN" sz="4800" b="1" dirty="0">
              <a:latin typeface="Times New Roman" panose="02020603050405020304" pitchFamily="18" charset="0"/>
              <a:ea typeface="MS PGothic" panose="020B0600070205080204" pitchFamily="34" charset="-128"/>
              <a:cs typeface="隶书" panose="02010509060101010101" pitchFamily="49" charset="-122"/>
            </a:endParaRPr>
          </a:p>
        </p:txBody>
      </p:sp>
      <p:sp>
        <p:nvSpPr>
          <p:cNvPr id="2" name="灯片编号占位符 1"/>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7</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pic>
        <p:nvPicPr>
          <p:cNvPr id="5" name="图片 4">
            <a:extLst>
              <a:ext uri="{FF2B5EF4-FFF2-40B4-BE49-F238E27FC236}">
                <a16:creationId xmlns:a16="http://schemas.microsoft.com/office/drawing/2014/main" id="{E11D92E3-D107-456B-81C8-10E2E19BA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Basic Training Algorithm</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sp>
        <p:nvSpPr>
          <p:cNvPr id="5" name="文本框 4"/>
          <p:cNvSpPr txBox="1"/>
          <p:nvPr/>
        </p:nvSpPr>
        <p:spPr>
          <a:xfrm>
            <a:off x="357188" y="908050"/>
            <a:ext cx="8102600" cy="1409617"/>
          </a:xfrm>
          <a:prstGeom prst="rect">
            <a:avLst/>
          </a:prstGeom>
          <a:noFill/>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800" b="1" dirty="0">
                <a:effectLst>
                  <a:outerShdw blurRad="38100" dist="38100" dir="2700000" algn="tl">
                    <a:srgbClr val="000000">
                      <a:alpha val="43137"/>
                    </a:srgbClr>
                  </a:outerShdw>
                </a:effectLst>
                <a:ea typeface="+mn-ea"/>
                <a:cs typeface="Times New Roman" panose="02020603050405020304" pitchFamily="18" charset="0"/>
              </a:rPr>
              <a:t>Reinforcement Learning</a:t>
            </a:r>
            <a:r>
              <a:rPr kumimoji="1" lang="en-US" altLang="zh-CN" sz="2800" dirty="0">
                <a:ea typeface="+mn-ea"/>
                <a:cs typeface="Times New Roman" panose="02020603050405020304" pitchFamily="18" charset="0"/>
              </a:rPr>
              <a:t> (RL) Framework</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dirty="0">
                <a:ea typeface="+mn-ea"/>
                <a:cs typeface="Times New Roman" panose="02020603050405020304" pitchFamily="18" charset="0"/>
              </a:rPr>
              <a:t>Consist of </a:t>
            </a:r>
            <a:r>
              <a:rPr kumimoji="1" lang="en-US" altLang="zh-CN" b="1" dirty="0">
                <a:effectLst>
                  <a:outerShdw blurRad="38100" dist="38100" dir="2700000" algn="tl">
                    <a:srgbClr val="000000">
                      <a:alpha val="43137"/>
                    </a:srgbClr>
                  </a:outerShdw>
                </a:effectLst>
                <a:ea typeface="+mn-ea"/>
                <a:cs typeface="Times New Roman" panose="02020603050405020304" pitchFamily="18" charset="0"/>
              </a:rPr>
              <a:t>Agent</a:t>
            </a:r>
            <a:r>
              <a:rPr kumimoji="1" lang="en-US" altLang="zh-CN" dirty="0">
                <a:ea typeface="+mn-ea"/>
                <a:cs typeface="Times New Roman" panose="02020603050405020304" pitchFamily="18" charset="0"/>
              </a:rPr>
              <a:t> &amp; </a:t>
            </a:r>
            <a:r>
              <a:rPr kumimoji="1" lang="en-US" altLang="zh-CN" b="1" dirty="0">
                <a:effectLst>
                  <a:outerShdw blurRad="38100" dist="38100" dir="2700000" algn="tl">
                    <a:srgbClr val="000000">
                      <a:alpha val="43137"/>
                    </a:srgbClr>
                  </a:outerShdw>
                </a:effectLst>
                <a:ea typeface="+mn-ea"/>
                <a:cs typeface="Times New Roman" panose="02020603050405020304" pitchFamily="18" charset="0"/>
              </a:rPr>
              <a:t>Environment</a:t>
            </a:r>
            <a:endParaRPr kumimoji="1" lang="en-US" altLang="zh-CN" b="1" kern="1200" cap="none" spc="0" normalizeH="0" baseline="0" noProof="0" dirty="0">
              <a:effectLst>
                <a:outerShdw blurRad="38100" dist="38100" dir="2700000" algn="tl">
                  <a:srgbClr val="000000">
                    <a:alpha val="43137"/>
                  </a:srgbClr>
                </a:outerShdw>
              </a:effectLst>
              <a:ea typeface="+mn-ea"/>
              <a:cs typeface="Times New Roman" panose="02020603050405020304" pitchFamily="18" charset="0"/>
            </a:endParaRP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kern="1200" cap="none" spc="0" normalizeH="0" baseline="0" noProof="0" dirty="0">
                <a:latin typeface="Times New Roman" panose="02020603050405020304" pitchFamily="18" charset="0"/>
                <a:ea typeface="+mn-ea"/>
                <a:cs typeface="Times New Roman" panose="02020603050405020304" pitchFamily="18" charset="0"/>
              </a:rPr>
              <a:t>F</a:t>
            </a:r>
            <a:r>
              <a:rPr kumimoji="1" lang="en-US" altLang="zh-CN" dirty="0">
                <a:ea typeface="+mn-ea"/>
                <a:cs typeface="Times New Roman" panose="02020603050405020304" pitchFamily="18" charset="0"/>
              </a:rPr>
              <a:t>or</a:t>
            </a:r>
            <a:r>
              <a:rPr kumimoji="1" lang="zh-CN" altLang="en-US" dirty="0">
                <a:ea typeface="+mn-ea"/>
                <a:cs typeface="Times New Roman" panose="02020603050405020304" pitchFamily="18" charset="0"/>
              </a:rPr>
              <a:t> </a:t>
            </a:r>
            <a:r>
              <a:rPr kumimoji="1" lang="en-US" altLang="zh-CN" dirty="0">
                <a:ea typeface="+mn-ea"/>
                <a:cs typeface="Times New Roman" panose="02020603050405020304" pitchFamily="18" charset="0"/>
              </a:rPr>
              <a:t>a</a:t>
            </a:r>
            <a:r>
              <a:rPr kumimoji="1" lang="zh-CN" altLang="en-US" dirty="0">
                <a:ea typeface="+mn-ea"/>
                <a:cs typeface="Times New Roman" panose="02020603050405020304" pitchFamily="18" charset="0"/>
              </a:rPr>
              <a:t> </a:t>
            </a:r>
            <a:r>
              <a:rPr kumimoji="1" lang="en-US" altLang="zh-CN" dirty="0">
                <a:ea typeface="+mn-ea"/>
                <a:cs typeface="Times New Roman" panose="02020603050405020304" pitchFamily="18" charset="0"/>
              </a:rPr>
              <a:t>certain time step </a:t>
            </a:r>
            <a:r>
              <a:rPr kumimoji="1" lang="en-US" altLang="zh-CN" i="1" dirty="0">
                <a:ea typeface="+mn-ea"/>
                <a:cs typeface="Times New Roman" panose="02020603050405020304" pitchFamily="18" charset="0"/>
              </a:rPr>
              <a:t>t</a:t>
            </a:r>
          </a:p>
        </p:txBody>
      </p:sp>
      <p:pic>
        <p:nvPicPr>
          <p:cNvPr id="12293" name="图片 3"/>
          <p:cNvPicPr>
            <a:picLocks noChangeAspect="1"/>
          </p:cNvPicPr>
          <p:nvPr/>
        </p:nvPicPr>
        <p:blipFill>
          <a:blip r:embed="rId4"/>
          <a:stretch>
            <a:fillRect/>
          </a:stretch>
        </p:blipFill>
        <p:spPr>
          <a:xfrm>
            <a:off x="2597714" y="2682717"/>
            <a:ext cx="3948571" cy="1588571"/>
          </a:xfrm>
          <a:prstGeom prst="rect">
            <a:avLst/>
          </a:prstGeom>
          <a:noFill/>
          <a:ln w="9525">
            <a:noFill/>
          </a:ln>
        </p:spPr>
      </p:pic>
      <p:graphicFrame>
        <p:nvGraphicFramePr>
          <p:cNvPr id="4" name="对象 3"/>
          <p:cNvGraphicFramePr>
            <a:graphicFrameLocks noChangeAspect="1"/>
          </p:cNvGraphicFramePr>
          <p:nvPr/>
        </p:nvGraphicFramePr>
        <p:xfrm>
          <a:off x="3179304" y="5553572"/>
          <a:ext cx="2458368" cy="528192"/>
        </p:xfrm>
        <a:graphic>
          <a:graphicData uri="http://schemas.openxmlformats.org/presentationml/2006/ole">
            <mc:AlternateContent xmlns:mc="http://schemas.openxmlformats.org/markup-compatibility/2006">
              <mc:Choice xmlns:v="urn:schemas-microsoft-com:vml" Requires="v">
                <p:oleObj spid="_x0000_s2284" name="Equation" r:id="rId5" imgW="36880800" imgH="7924800" progId="Equation.DSMT4">
                  <p:embed/>
                </p:oleObj>
              </mc:Choice>
              <mc:Fallback>
                <p:oleObj name="Equation" r:id="rId5" imgW="36880800" imgH="7924800" progId="Equation.DSMT4">
                  <p:embed/>
                  <p:pic>
                    <p:nvPicPr>
                      <p:cNvPr id="0" name="对象 3"/>
                      <p:cNvPicPr/>
                      <p:nvPr/>
                    </p:nvPicPr>
                    <p:blipFill>
                      <a:blip r:embed="rId6"/>
                      <a:stretch>
                        <a:fillRect/>
                      </a:stretch>
                    </p:blipFill>
                    <p:spPr>
                      <a:xfrm>
                        <a:off x="3179304" y="5553572"/>
                        <a:ext cx="2458368" cy="528192"/>
                      </a:xfrm>
                      <a:prstGeom prst="rect">
                        <a:avLst/>
                      </a:prstGeom>
                    </p:spPr>
                  </p:pic>
                </p:oleObj>
              </mc:Fallback>
            </mc:AlternateContent>
          </a:graphicData>
        </a:graphic>
      </p:graphicFrame>
      <p:sp>
        <p:nvSpPr>
          <p:cNvPr id="6" name="灯片编号占位符 5"/>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8</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grpSp>
        <p:nvGrpSpPr>
          <p:cNvPr id="10" name="组合 9"/>
          <p:cNvGrpSpPr/>
          <p:nvPr/>
        </p:nvGrpSpPr>
        <p:grpSpPr>
          <a:xfrm>
            <a:off x="4572000" y="2827020"/>
            <a:ext cx="4367530" cy="1682115"/>
            <a:chOff x="7200" y="4452"/>
            <a:chExt cx="6878" cy="2649"/>
          </a:xfrm>
        </p:grpSpPr>
        <p:sp>
          <p:nvSpPr>
            <p:cNvPr id="8" name="文本框 7"/>
            <p:cNvSpPr txBox="1"/>
            <p:nvPr/>
          </p:nvSpPr>
          <p:spPr>
            <a:xfrm>
              <a:off x="9782" y="4452"/>
              <a:ext cx="4296" cy="630"/>
            </a:xfrm>
            <a:prstGeom prst="rect">
              <a:avLst/>
            </a:prstGeom>
            <a:noFill/>
            <a:ln w="25400">
              <a:solidFill>
                <a:srgbClr val="C00000">
                  <a:alpha val="51000"/>
                </a:srgbClr>
              </a:solidFill>
              <a:prstDash val="sysDash"/>
            </a:ln>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000" b="1" dirty="0">
                  <a:ea typeface="+mn-ea"/>
                  <a:cs typeface="Times New Roman" panose="02020603050405020304" pitchFamily="18" charset="0"/>
                </a:rPr>
                <a:t>Transit state</a:t>
              </a:r>
              <a:r>
                <a:rPr kumimoji="1" lang="en-US" altLang="zh-CN" sz="2000" dirty="0">
                  <a:ea typeface="+mn-ea"/>
                  <a:cs typeface="Times New Roman" panose="02020603050405020304" pitchFamily="18" charset="0"/>
                </a:rPr>
                <a:t> </a:t>
              </a:r>
              <a:r>
                <a:rPr kumimoji="1" lang="en-US" altLang="zh-CN" sz="2000" i="1" dirty="0">
                  <a:ea typeface="+mn-ea"/>
                  <a:cs typeface="Times New Roman" panose="02020603050405020304" pitchFamily="18" charset="0"/>
                </a:rPr>
                <a:t>s</a:t>
              </a:r>
              <a:r>
                <a:rPr kumimoji="1" lang="en-US" altLang="zh-CN" sz="2000" i="1" baseline="-25000" dirty="0">
                  <a:ea typeface="+mn-ea"/>
                  <a:cs typeface="Times New Roman" panose="02020603050405020304" pitchFamily="18" charset="0"/>
                </a:rPr>
                <a:t>t</a:t>
              </a:r>
              <a:r>
                <a:rPr kumimoji="1" lang="en-US" altLang="zh-CN" sz="2000" dirty="0">
                  <a:ea typeface="+mn-ea"/>
                  <a:cs typeface="Times New Roman" panose="02020603050405020304" pitchFamily="18" charset="0"/>
                </a:rPr>
                <a:t>→</a:t>
              </a:r>
              <a:r>
                <a:rPr kumimoji="1" lang="en-US" altLang="zh-CN" sz="2000" i="1" dirty="0">
                  <a:ea typeface="+mn-ea"/>
                  <a:cs typeface="Times New Roman" panose="02020603050405020304" pitchFamily="18" charset="0"/>
                </a:rPr>
                <a:t>s</a:t>
              </a:r>
              <a:r>
                <a:rPr kumimoji="1" lang="en-US" altLang="zh-CN" sz="2000" i="1" baseline="-25000" dirty="0">
                  <a:ea typeface="+mn-ea"/>
                  <a:cs typeface="Times New Roman" panose="02020603050405020304" pitchFamily="18" charset="0"/>
                </a:rPr>
                <a:t>t</a:t>
              </a:r>
              <a:r>
                <a:rPr kumimoji="1" lang="en-US" altLang="zh-CN" sz="2000" baseline="-25000" dirty="0">
                  <a:ea typeface="+mn-ea"/>
                  <a:cs typeface="Times New Roman" panose="02020603050405020304" pitchFamily="18" charset="0"/>
                </a:rPr>
                <a:t>+1</a:t>
              </a:r>
            </a:p>
          </p:txBody>
        </p:sp>
        <p:cxnSp>
          <p:nvCxnSpPr>
            <p:cNvPr id="9" name="直接连接符 8"/>
            <p:cNvCxnSpPr/>
            <p:nvPr/>
          </p:nvCxnSpPr>
          <p:spPr bwMode="auto">
            <a:xfrm flipH="1">
              <a:off x="7200" y="6675"/>
              <a:ext cx="0" cy="426"/>
            </a:xfrm>
            <a:prstGeom prst="line">
              <a:avLst/>
            </a:prstGeom>
            <a:solidFill>
              <a:schemeClr val="accent1"/>
            </a:solidFill>
            <a:ln w="25400" cap="flat" cmpd="sng" algn="ctr">
              <a:solidFill>
                <a:srgbClr val="C00000">
                  <a:alpha val="47000"/>
                </a:srgbClr>
              </a:solidFill>
              <a:prstDash val="sysDash"/>
              <a:round/>
              <a:headEnd type="none" w="med" len="med"/>
              <a:tailEnd type="none" w="med" len="med"/>
            </a:ln>
          </p:spPr>
        </p:cxnSp>
        <p:cxnSp>
          <p:nvCxnSpPr>
            <p:cNvPr id="11" name="直接连接符 10"/>
            <p:cNvCxnSpPr/>
            <p:nvPr/>
          </p:nvCxnSpPr>
          <p:spPr bwMode="auto">
            <a:xfrm>
              <a:off x="7200" y="7101"/>
              <a:ext cx="4793" cy="0"/>
            </a:xfrm>
            <a:prstGeom prst="line">
              <a:avLst/>
            </a:prstGeom>
            <a:solidFill>
              <a:schemeClr val="accent1"/>
            </a:solidFill>
            <a:ln w="25400" cap="flat" cmpd="sng" algn="ctr">
              <a:solidFill>
                <a:srgbClr val="C00000">
                  <a:alpha val="51000"/>
                </a:srgbClr>
              </a:solidFill>
              <a:prstDash val="sysDash"/>
              <a:round/>
              <a:headEnd type="none" w="med" len="med"/>
              <a:tailEnd type="none" w="med" len="med"/>
            </a:ln>
          </p:spPr>
        </p:cxnSp>
        <p:cxnSp>
          <p:nvCxnSpPr>
            <p:cNvPr id="17" name="直接箭头连接符 16"/>
            <p:cNvCxnSpPr>
              <a:endCxn id="8" idx="2"/>
            </p:cNvCxnSpPr>
            <p:nvPr/>
          </p:nvCxnSpPr>
          <p:spPr bwMode="auto">
            <a:xfrm flipV="1">
              <a:off x="11930" y="5082"/>
              <a:ext cx="0" cy="2019"/>
            </a:xfrm>
            <a:prstGeom prst="straightConnector1">
              <a:avLst/>
            </a:prstGeom>
            <a:solidFill>
              <a:schemeClr val="accent1"/>
            </a:solidFill>
            <a:ln w="25400" cap="flat" cmpd="sng" algn="ctr">
              <a:solidFill>
                <a:srgbClr val="C00000">
                  <a:alpha val="50000"/>
                </a:srgbClr>
              </a:solidFill>
              <a:prstDash val="sysDash"/>
              <a:round/>
              <a:headEnd type="none" w="med" len="med"/>
              <a:tailEnd type="stealth" w="lg" len="lg"/>
            </a:ln>
          </p:spPr>
        </p:cxnSp>
      </p:grpSp>
      <p:grpSp>
        <p:nvGrpSpPr>
          <p:cNvPr id="3" name="组合 2"/>
          <p:cNvGrpSpPr/>
          <p:nvPr/>
        </p:nvGrpSpPr>
        <p:grpSpPr>
          <a:xfrm>
            <a:off x="211455" y="2494280"/>
            <a:ext cx="4360545" cy="1470660"/>
            <a:chOff x="333" y="3928"/>
            <a:chExt cx="6867" cy="2316"/>
          </a:xfrm>
        </p:grpSpPr>
        <p:sp>
          <p:nvSpPr>
            <p:cNvPr id="7" name="文本框 6"/>
            <p:cNvSpPr txBox="1"/>
            <p:nvPr/>
          </p:nvSpPr>
          <p:spPr>
            <a:xfrm>
              <a:off x="333" y="4452"/>
              <a:ext cx="3878" cy="1793"/>
            </a:xfrm>
            <a:prstGeom prst="rect">
              <a:avLst/>
            </a:prstGeom>
            <a:noFill/>
            <a:ln w="25400">
              <a:solidFill>
                <a:srgbClr val="C00000">
                  <a:alpha val="51000"/>
                </a:srgbClr>
              </a:solidFill>
              <a:prstDash val="sysDash"/>
            </a:ln>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000" b="1" dirty="0">
                  <a:ea typeface="+mn-ea"/>
                  <a:cs typeface="Times New Roman" panose="02020603050405020304" pitchFamily="18" charset="0"/>
                </a:rPr>
                <a:t>Observe state</a:t>
              </a:r>
              <a:r>
                <a:rPr kumimoji="1" lang="en-US" altLang="zh-CN" sz="2000" dirty="0">
                  <a:ea typeface="+mn-ea"/>
                  <a:cs typeface="Times New Roman" panose="02020603050405020304" pitchFamily="18" charset="0"/>
                </a:rPr>
                <a:t> </a:t>
              </a:r>
              <a:r>
                <a:rPr kumimoji="1" lang="en-US" altLang="zh-CN" sz="2000" i="1" dirty="0" err="1">
                  <a:ea typeface="+mn-ea"/>
                  <a:cs typeface="Times New Roman" panose="02020603050405020304" pitchFamily="18" charset="0"/>
                </a:rPr>
                <a:t>s</a:t>
              </a:r>
              <a:r>
                <a:rPr kumimoji="1" lang="en-US" altLang="zh-CN" sz="2000" i="1" baseline="-25000" dirty="0" err="1">
                  <a:ea typeface="+mn-ea"/>
                  <a:cs typeface="Times New Roman" panose="02020603050405020304" pitchFamily="18" charset="0"/>
                </a:rPr>
                <a:t>t</a:t>
              </a:r>
              <a:endParaRPr kumimoji="1" lang="en-US" altLang="zh-CN" sz="2000" i="1" baseline="-25000" dirty="0">
                <a:ea typeface="+mn-ea"/>
                <a:cs typeface="Times New Roman" panose="02020603050405020304" pitchFamily="18" charset="0"/>
              </a:endParaRPr>
            </a:p>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000" b="1" dirty="0">
                  <a:ea typeface="+mn-ea"/>
                  <a:cs typeface="Times New Roman" panose="02020603050405020304" pitchFamily="18" charset="0"/>
                </a:rPr>
                <a:t>Choose action</a:t>
              </a:r>
              <a:r>
                <a:rPr kumimoji="1" lang="en-US" altLang="zh-CN" sz="2000" dirty="0">
                  <a:ea typeface="+mn-ea"/>
                  <a:cs typeface="Times New Roman" panose="02020603050405020304" pitchFamily="18" charset="0"/>
                </a:rPr>
                <a:t> </a:t>
              </a:r>
              <a:r>
                <a:rPr kumimoji="1" lang="en-US" altLang="zh-CN" sz="2000" i="1" dirty="0">
                  <a:ea typeface="+mn-ea"/>
                  <a:cs typeface="Times New Roman" panose="02020603050405020304" pitchFamily="18" charset="0"/>
                </a:rPr>
                <a:t>a</a:t>
              </a:r>
              <a:r>
                <a:rPr kumimoji="1" lang="en-US" altLang="zh-CN" sz="2000" i="1" baseline="-25000" dirty="0">
                  <a:ea typeface="+mn-ea"/>
                  <a:cs typeface="Times New Roman" panose="02020603050405020304" pitchFamily="18" charset="0"/>
                </a:rPr>
                <a:t>t</a:t>
              </a:r>
            </a:p>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000" b="1" dirty="0">
                  <a:ea typeface="+mn-ea"/>
                  <a:cs typeface="Times New Roman" panose="02020603050405020304" pitchFamily="18" charset="0"/>
                </a:rPr>
                <a:t>Receive reward</a:t>
              </a:r>
              <a:r>
                <a:rPr kumimoji="1" lang="en-US" altLang="zh-CN" sz="2000" dirty="0">
                  <a:ea typeface="+mn-ea"/>
                  <a:cs typeface="Times New Roman" panose="02020603050405020304" pitchFamily="18" charset="0"/>
                </a:rPr>
                <a:t> </a:t>
              </a:r>
              <a:r>
                <a:rPr kumimoji="1" lang="en-US" altLang="zh-CN" sz="2000" i="1" dirty="0">
                  <a:ea typeface="+mn-ea"/>
                  <a:cs typeface="Times New Roman" panose="02020603050405020304" pitchFamily="18" charset="0"/>
                </a:rPr>
                <a:t>r</a:t>
              </a:r>
              <a:r>
                <a:rPr kumimoji="1" lang="en-US" altLang="zh-CN" sz="2000" i="1" baseline="-25000" dirty="0">
                  <a:ea typeface="+mn-ea"/>
                  <a:cs typeface="Times New Roman" panose="02020603050405020304" pitchFamily="18" charset="0"/>
                </a:rPr>
                <a:t>t</a:t>
              </a:r>
            </a:p>
          </p:txBody>
        </p:sp>
        <p:cxnSp>
          <p:nvCxnSpPr>
            <p:cNvPr id="20" name="直接连接符 19"/>
            <p:cNvCxnSpPr>
              <a:stCxn id="12293" idx="0"/>
            </p:cNvCxnSpPr>
            <p:nvPr/>
          </p:nvCxnSpPr>
          <p:spPr bwMode="auto">
            <a:xfrm flipH="1" flipV="1">
              <a:off x="7200" y="3928"/>
              <a:ext cx="0" cy="297"/>
            </a:xfrm>
            <a:prstGeom prst="line">
              <a:avLst/>
            </a:prstGeom>
            <a:solidFill>
              <a:schemeClr val="accent1"/>
            </a:solidFill>
            <a:ln w="25400" cap="flat" cmpd="sng" algn="ctr">
              <a:solidFill>
                <a:srgbClr val="C00000">
                  <a:alpha val="50000"/>
                </a:srgbClr>
              </a:solidFill>
              <a:prstDash val="sysDash"/>
              <a:round/>
              <a:headEnd type="none" w="med" len="med"/>
              <a:tailEnd type="none" w="med" len="med"/>
            </a:ln>
          </p:spPr>
        </p:cxnSp>
        <p:cxnSp>
          <p:nvCxnSpPr>
            <p:cNvPr id="22" name="直接连接符 21"/>
            <p:cNvCxnSpPr/>
            <p:nvPr/>
          </p:nvCxnSpPr>
          <p:spPr bwMode="auto">
            <a:xfrm flipH="1">
              <a:off x="2272" y="3928"/>
              <a:ext cx="4928" cy="0"/>
            </a:xfrm>
            <a:prstGeom prst="line">
              <a:avLst/>
            </a:prstGeom>
            <a:solidFill>
              <a:schemeClr val="accent1"/>
            </a:solidFill>
            <a:ln w="25400" cap="flat" cmpd="sng" algn="ctr">
              <a:solidFill>
                <a:srgbClr val="C00000">
                  <a:alpha val="51000"/>
                </a:srgbClr>
              </a:solidFill>
              <a:prstDash val="sysDash"/>
              <a:round/>
              <a:headEnd type="none" w="med" len="med"/>
              <a:tailEnd type="none" w="med" len="med"/>
            </a:ln>
          </p:spPr>
        </p:cxnSp>
        <p:cxnSp>
          <p:nvCxnSpPr>
            <p:cNvPr id="24" name="直接箭头连接符 23"/>
            <p:cNvCxnSpPr>
              <a:endCxn id="7" idx="0"/>
            </p:cNvCxnSpPr>
            <p:nvPr/>
          </p:nvCxnSpPr>
          <p:spPr bwMode="auto">
            <a:xfrm>
              <a:off x="2272" y="3928"/>
              <a:ext cx="0" cy="523"/>
            </a:xfrm>
            <a:prstGeom prst="straightConnector1">
              <a:avLst/>
            </a:prstGeom>
            <a:solidFill>
              <a:schemeClr val="accent1"/>
            </a:solidFill>
            <a:ln w="25400" cap="flat" cmpd="sng" algn="ctr">
              <a:solidFill>
                <a:srgbClr val="C00000">
                  <a:alpha val="46000"/>
                </a:srgbClr>
              </a:solidFill>
              <a:prstDash val="solid"/>
              <a:round/>
              <a:headEnd type="none" w="med" len="med"/>
              <a:tailEnd type="stealth" w="lg" len="lg"/>
            </a:ln>
          </p:spPr>
        </p:cxnSp>
      </p:grpSp>
      <p:sp>
        <p:nvSpPr>
          <p:cNvPr id="26" name="文本框 25"/>
          <p:cNvSpPr txBox="1"/>
          <p:nvPr/>
        </p:nvSpPr>
        <p:spPr>
          <a:xfrm>
            <a:off x="520698" y="4618749"/>
            <a:ext cx="8102600" cy="866140"/>
          </a:xfrm>
          <a:prstGeom prst="rect">
            <a:avLst/>
          </a:prstGeom>
          <a:noFill/>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effectLst>
                  <a:outerShdw blurRad="38100" dist="38100" dir="2700000" algn="tl">
                    <a:srgbClr val="000000">
                      <a:alpha val="43137"/>
                    </a:srgbClr>
                  </a:outerShdw>
                </a:effectLst>
                <a:ea typeface="+mn-ea"/>
                <a:cs typeface="Times New Roman" panose="02020603050405020304" pitchFamily="18" charset="0"/>
              </a:rPr>
              <a:t>The goal</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ea typeface="+mn-ea"/>
                <a:cs typeface="Times New Roman" panose="02020603050405020304" pitchFamily="18" charset="0"/>
              </a:rPr>
              <a:t>Maximize the </a:t>
            </a:r>
            <a:r>
              <a:rPr kumimoji="1" lang="en-US" altLang="zh-CN" sz="2200" b="1" dirty="0">
                <a:effectLst>
                  <a:outerShdw blurRad="38100" dist="38100" dir="2700000" algn="tl">
                    <a:srgbClr val="000000">
                      <a:alpha val="43137"/>
                    </a:srgbClr>
                  </a:outerShdw>
                </a:effectLst>
                <a:ea typeface="+mn-ea"/>
                <a:cs typeface="Times New Roman" panose="02020603050405020304" pitchFamily="18" charset="0"/>
              </a:rPr>
              <a:t>expected cumulative discounted reward</a:t>
            </a:r>
          </a:p>
        </p:txBody>
      </p:sp>
      <p:pic>
        <p:nvPicPr>
          <p:cNvPr id="18" name="图片 17">
            <a:extLst>
              <a:ext uri="{FF2B5EF4-FFF2-40B4-BE49-F238E27FC236}">
                <a16:creationId xmlns:a16="http://schemas.microsoft.com/office/drawing/2014/main" id="{89B54D81-F204-4EA7-B55F-15B0BB8494A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Tahoma" panose="020B0604030504040204" pitchFamily="34" charset="0"/>
                <a:cs typeface="Times New Roman" panose="02020603050405020304" pitchFamily="18" charset="0"/>
              </a:rPr>
              <a:t>Basic Training Algorithm (Cont)</a:t>
            </a:r>
            <a:endParaRPr kumimoji="0" lang="zh-CN" altLang="en-US" sz="3600" b="1" i="0" u="none" strike="noStrike" kern="0" cap="none" spc="0" normalizeH="0" baseline="0" noProof="0" dirty="0">
              <a:ln>
                <a:noFill/>
              </a:ln>
              <a:solidFill>
                <a:srgbClr val="C00000"/>
              </a:solidFill>
              <a:effectLst>
                <a:outerShdw blurRad="38100" dist="38100" dir="2700000" algn="tl">
                  <a:srgbClr val="C0C0C0"/>
                </a:outerShdw>
              </a:effectLst>
              <a:uLnTx/>
              <a:uFillTx/>
              <a:latin typeface="Times New Roman" panose="02020603050405020304" pitchFamily="18" charset="0"/>
              <a:ea typeface="+mj-ea"/>
              <a:cs typeface="Times New Roman" panose="02020603050405020304" pitchFamily="18" charset="0"/>
            </a:endParaRPr>
          </a:p>
        </p:txBody>
      </p:sp>
      <p:pic>
        <p:nvPicPr>
          <p:cNvPr id="14340" name="内容占位符 5"/>
          <p:cNvPicPr>
            <a:picLocks noGrp="1" noChangeAspect="1"/>
          </p:cNvPicPr>
          <p:nvPr>
            <p:ph idx="1"/>
          </p:nvPr>
        </p:nvPicPr>
        <p:blipFill>
          <a:blip r:embed="rId3"/>
          <a:stretch>
            <a:fillRect/>
          </a:stretch>
        </p:blipFill>
        <p:spPr>
          <a:xfrm>
            <a:off x="1309143" y="3789040"/>
            <a:ext cx="6525714" cy="2742857"/>
          </a:xfrm>
        </p:spPr>
      </p:pic>
      <p:sp>
        <p:nvSpPr>
          <p:cNvPr id="4" name="灯片编号占位符 3"/>
          <p:cNvSpPr txBox="1">
            <a:spLocks noGrp="1"/>
          </p:cNvSpPr>
          <p:nvPr>
            <p:ph type="sldNum" sz="quarter" idx="10"/>
          </p:nvPr>
        </p:nvSpPr>
        <p:spPr>
          <a:noFill/>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defRPr/>
            </a:pPr>
            <a:fld id="{8EBBBAA9-D1B1-4BEA-97D9-C5A731D0D02A}" type="slidenum">
              <a:rPr kumimoji="1" lang="zh-CN" altLang="en-US" i="0" u="none" strike="noStrike" kern="1200" cap="none" spc="0" normalizeH="0" baseline="0" noProof="0">
                <a:ln>
                  <a:noFill/>
                </a:ln>
                <a:solidFill>
                  <a:srgbClr val="C00000"/>
                </a:solidFill>
                <a:effectLst/>
                <a:uLnTx/>
                <a:uFillTx/>
                <a:ea typeface="宋体" panose="02010600030101010101" pitchFamily="2" charset="-122"/>
                <a:cs typeface="Times New Roman" panose="02020603050405020304" pitchFamily="18" charset="0"/>
              </a:rPr>
              <a:t>9</a:t>
            </a:fld>
            <a:r>
              <a:rPr kumimoji="1" lang="en-US" altLang="zh-CN" i="0" u="none" strike="noStrike" kern="1200" cap="none" spc="0" normalizeH="0" baseline="0" noProof="0" dirty="0">
                <a:ln>
                  <a:noFill/>
                </a:ln>
                <a:solidFill>
                  <a:srgbClr val="C00000"/>
                </a:solidFill>
                <a:effectLst/>
                <a:uLnTx/>
                <a:uFillTx/>
                <a:ea typeface="宋体" panose="02010600030101010101" pitchFamily="2" charset="-122"/>
                <a:cs typeface="Times New Roman" panose="02020603050405020304" pitchFamily="18" charset="0"/>
              </a:rPr>
              <a:t>/23</a:t>
            </a:r>
          </a:p>
        </p:txBody>
      </p:sp>
      <p:sp>
        <p:nvSpPr>
          <p:cNvPr id="5" name="文本框 4"/>
          <p:cNvSpPr txBox="1"/>
          <p:nvPr/>
        </p:nvSpPr>
        <p:spPr>
          <a:xfrm>
            <a:off x="428625" y="802663"/>
            <a:ext cx="8102600" cy="3373231"/>
          </a:xfrm>
          <a:prstGeom prst="rect">
            <a:avLst/>
          </a:prstGeom>
          <a:noFill/>
        </p:spPr>
        <p:txBody>
          <a:bodyPr wrap="square">
            <a:spAutoFit/>
          </a:bodyPr>
          <a:lstStyle/>
          <a:p>
            <a:pPr marL="360680" indent="-360680" algn="just" eaLnBrk="1" hangingPunct="1">
              <a:spcBef>
                <a:spcPct val="20000"/>
              </a:spcBef>
              <a:buClr>
                <a:srgbClr val="CC0000"/>
              </a:buClr>
              <a:buSzPct val="80000"/>
              <a:buFont typeface="Wingdings" panose="05000000000000000000" pitchFamily="2" charset="2"/>
              <a:buChar char="o"/>
              <a:defRPr/>
            </a:pPr>
            <a:r>
              <a:rPr kumimoji="1" lang="en-US" altLang="zh-CN" sz="2800" dirty="0">
                <a:ea typeface="+mn-ea"/>
                <a:cs typeface="Times New Roman" panose="02020603050405020304" pitchFamily="18" charset="0"/>
              </a:rPr>
              <a:t>The </a:t>
            </a:r>
            <a:r>
              <a:rPr kumimoji="1" lang="en-US" altLang="zh-CN" sz="2800" b="1" dirty="0">
                <a:effectLst>
                  <a:outerShdw blurRad="38100" dist="38100" dir="2700000" algn="tl">
                    <a:srgbClr val="000000">
                      <a:alpha val="43137"/>
                    </a:srgbClr>
                  </a:outerShdw>
                </a:effectLst>
                <a:ea typeface="+mn-ea"/>
                <a:cs typeface="Times New Roman" panose="02020603050405020304" pitchFamily="18" charset="0"/>
              </a:rPr>
              <a:t>IFS-RL</a:t>
            </a:r>
            <a:r>
              <a:rPr kumimoji="1" lang="en-US" altLang="zh-CN" sz="2800" dirty="0">
                <a:ea typeface="+mn-ea"/>
                <a:cs typeface="Times New Roman" panose="02020603050405020304" pitchFamily="18" charset="0"/>
              </a:rPr>
              <a:t> Model</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kern="1200" cap="none" spc="0" normalizeH="0" baseline="0" noProof="0" dirty="0">
                <a:ea typeface="+mn-ea"/>
                <a:cs typeface="Times New Roman" panose="02020603050405020304" pitchFamily="18" charset="0"/>
              </a:rPr>
              <a:t>Agent</a:t>
            </a:r>
            <a:r>
              <a:rPr kumimoji="1" lang="en-US" altLang="zh-CN" kern="1200" cap="none" spc="0" normalizeH="0" baseline="0" noProof="0" dirty="0">
                <a:ea typeface="+mn-ea"/>
                <a:cs typeface="Times New Roman" panose="02020603050405020304" pitchFamily="18" charset="0"/>
              </a:rPr>
              <a:t> - Router</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kern="1200" cap="none" spc="0" normalizeH="0" baseline="0" noProof="0" dirty="0">
                <a:ea typeface="+mn-ea"/>
                <a:cs typeface="Times New Roman" panose="02020603050405020304" pitchFamily="18" charset="0"/>
              </a:rPr>
              <a:t>Implemented by </a:t>
            </a:r>
            <a:r>
              <a:rPr kumimoji="1" lang="en-US" altLang="zh-CN" sz="2200" b="1" kern="1200" cap="none" spc="0" normalizeH="0" baseline="0" noProof="0" dirty="0">
                <a:effectLst>
                  <a:outerShdw blurRad="38100" dist="38100" dir="2700000" algn="tl">
                    <a:srgbClr val="000000">
                      <a:alpha val="43137"/>
                    </a:srgbClr>
                  </a:outerShdw>
                </a:effectLst>
                <a:ea typeface="+mn-ea"/>
                <a:cs typeface="Times New Roman" panose="02020603050405020304" pitchFamily="18" charset="0"/>
              </a:rPr>
              <a:t>Neural Networks</a:t>
            </a:r>
            <a:r>
              <a:rPr kumimoji="1" lang="en-US" altLang="zh-CN" sz="2200" kern="1200" cap="none" spc="0" normalizeH="0" baseline="0" noProof="0" dirty="0">
                <a:ea typeface="+mn-ea"/>
                <a:cs typeface="Times New Roman" panose="02020603050405020304" pitchFamily="18" charset="0"/>
              </a:rPr>
              <a:t> (NNs)</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dirty="0">
                <a:ea typeface="+mn-ea"/>
                <a:cs typeface="Times New Roman" panose="02020603050405020304" pitchFamily="18" charset="0"/>
              </a:rPr>
              <a:t>Observe the </a:t>
            </a:r>
            <a:r>
              <a:rPr kumimoji="1" lang="en-US" altLang="zh-CN" sz="2200" b="1" dirty="0">
                <a:effectLst>
                  <a:outerShdw blurRad="38100" dist="38100" dir="2700000" algn="tl">
                    <a:srgbClr val="000000">
                      <a:alpha val="43137"/>
                    </a:srgbClr>
                  </a:outerShdw>
                </a:effectLst>
                <a:ea typeface="+mn-ea"/>
                <a:cs typeface="Times New Roman" panose="02020603050405020304" pitchFamily="18" charset="0"/>
              </a:rPr>
              <a:t>network state</a:t>
            </a:r>
            <a:r>
              <a:rPr kumimoji="1" lang="en-US" altLang="zh-CN" sz="2200" dirty="0">
                <a:ea typeface="+mn-ea"/>
                <a:cs typeface="Times New Roman" panose="02020603050405020304" pitchFamily="18" charset="0"/>
              </a:rPr>
              <a:t> (e.g., RTT &amp; # Pkt for each interface)</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kern="1200" cap="none" spc="0" normalizeH="0" baseline="0" noProof="0" dirty="0">
                <a:ea typeface="+mn-ea"/>
                <a:cs typeface="Times New Roman" panose="02020603050405020304" pitchFamily="18" charset="0"/>
              </a:rPr>
              <a:t>Determine the </a:t>
            </a:r>
            <a:r>
              <a:rPr kumimoji="1" lang="en-US" altLang="zh-CN" sz="2200" b="1" kern="1200" cap="none" spc="0" normalizeH="0" baseline="0" noProof="0" dirty="0">
                <a:effectLst>
                  <a:outerShdw blurRad="38100" dist="38100" dir="2700000" algn="tl">
                    <a:srgbClr val="000000">
                      <a:alpha val="43137"/>
                    </a:srgbClr>
                  </a:outerShdw>
                </a:effectLst>
                <a:ea typeface="+mn-ea"/>
                <a:cs typeface="Times New Roman" panose="02020603050405020304" pitchFamily="18" charset="0"/>
              </a:rPr>
              <a:t>optimal forwarding interface</a:t>
            </a:r>
          </a:p>
          <a:p>
            <a:pPr marL="1275080" lvl="2" indent="-360680" algn="just" eaLnBrk="1" hangingPunct="1">
              <a:spcBef>
                <a:spcPct val="20000"/>
              </a:spcBef>
              <a:buClr>
                <a:srgbClr val="CC0000"/>
              </a:buClr>
              <a:buSzPct val="80000"/>
              <a:buFont typeface="Wingdings" panose="05000000000000000000" pitchFamily="2" charset="2"/>
              <a:buChar char="o"/>
              <a:defRPr/>
            </a:pPr>
            <a:r>
              <a:rPr kumimoji="1" lang="en-US" altLang="zh-CN" sz="2200" kern="1200" cap="none" spc="0" normalizeH="0" baseline="0" noProof="0" dirty="0">
                <a:ea typeface="+mn-ea"/>
                <a:cs typeface="Times New Roman" panose="02020603050405020304" pitchFamily="18" charset="0"/>
              </a:rPr>
              <a:t>Use </a:t>
            </a:r>
            <a:r>
              <a:rPr kumimoji="1" lang="en-US" altLang="zh-CN" sz="2200" b="1" kern="1200" cap="none" spc="0" normalizeH="0" baseline="0" noProof="0" dirty="0">
                <a:effectLst>
                  <a:outerShdw blurRad="38100" dist="38100" dir="2700000" algn="tl">
                    <a:srgbClr val="000000">
                      <a:alpha val="43137"/>
                    </a:srgbClr>
                  </a:outerShdw>
                </a:effectLst>
                <a:ea typeface="+mn-ea"/>
                <a:cs typeface="Times New Roman" panose="02020603050405020304" pitchFamily="18" charset="0"/>
              </a:rPr>
              <a:t>reward information</a:t>
            </a:r>
            <a:r>
              <a:rPr kumimoji="1" lang="en-US" altLang="zh-CN" sz="2200" kern="1200" cap="none" spc="0" normalizeH="0" baseline="0" noProof="0" dirty="0">
                <a:ea typeface="+mn-ea"/>
                <a:cs typeface="Times New Roman" panose="02020603050405020304" pitchFamily="18" charset="0"/>
              </a:rPr>
              <a:t> to </a:t>
            </a:r>
            <a:r>
              <a:rPr kumimoji="1" lang="en-US" altLang="zh-CN" sz="2200" b="1" kern="1200" cap="none" spc="0" normalizeH="0" baseline="0" noProof="0" dirty="0">
                <a:effectLst>
                  <a:outerShdw blurRad="38100" dist="38100" dir="2700000" algn="tl">
                    <a:srgbClr val="000000">
                      <a:alpha val="43137"/>
                    </a:srgbClr>
                  </a:outerShdw>
                </a:effectLst>
                <a:ea typeface="+mn-ea"/>
                <a:cs typeface="Times New Roman" panose="02020603050405020304" pitchFamily="18" charset="0"/>
              </a:rPr>
              <a:t>train the NNs</a:t>
            </a:r>
          </a:p>
          <a:p>
            <a:pPr marL="817880" lvl="1" indent="-360680" algn="just" eaLnBrk="1" hangingPunct="1">
              <a:spcBef>
                <a:spcPct val="20000"/>
              </a:spcBef>
              <a:buClr>
                <a:srgbClr val="CC0000"/>
              </a:buClr>
              <a:buSzPct val="80000"/>
              <a:buFont typeface="Wingdings" panose="05000000000000000000" pitchFamily="2" charset="2"/>
              <a:buChar char="o"/>
              <a:defRPr/>
            </a:pPr>
            <a:r>
              <a:rPr kumimoji="1" lang="en-US" altLang="zh-CN" b="1" dirty="0">
                <a:ea typeface="+mn-ea"/>
                <a:cs typeface="Times New Roman" panose="02020603050405020304" pitchFamily="18" charset="0"/>
              </a:rPr>
              <a:t>Environment</a:t>
            </a:r>
            <a:r>
              <a:rPr kumimoji="1" lang="en-US" altLang="zh-CN" dirty="0">
                <a:ea typeface="+mn-ea"/>
                <a:cs typeface="Times New Roman" panose="02020603050405020304" pitchFamily="18" charset="0"/>
              </a:rPr>
              <a:t> - Network</a:t>
            </a:r>
          </a:p>
        </p:txBody>
      </p:sp>
      <p:sp>
        <p:nvSpPr>
          <p:cNvPr id="3" name="矩形 2"/>
          <p:cNvSpPr/>
          <p:nvPr/>
        </p:nvSpPr>
        <p:spPr bwMode="auto">
          <a:xfrm>
            <a:off x="2393950" y="4217541"/>
            <a:ext cx="3880485" cy="1864360"/>
          </a:xfrm>
          <a:prstGeom prst="rect">
            <a:avLst/>
          </a:prstGeom>
          <a:noFill/>
          <a:ln w="25400" cap="flat" cmpd="sng" algn="ctr">
            <a:solidFill>
              <a:srgbClr val="C00000">
                <a:alpha val="80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sp>
        <p:nvSpPr>
          <p:cNvPr id="6" name="矩形 5"/>
          <p:cNvSpPr/>
          <p:nvPr/>
        </p:nvSpPr>
        <p:spPr bwMode="auto">
          <a:xfrm>
            <a:off x="6444208" y="3981356"/>
            <a:ext cx="1224136" cy="2410313"/>
          </a:xfrm>
          <a:prstGeom prst="rect">
            <a:avLst/>
          </a:prstGeom>
          <a:noFill/>
          <a:ln w="25400" cap="flat" cmpd="sng" algn="ctr">
            <a:solidFill>
              <a:srgbClr val="002060">
                <a:alpha val="80000"/>
              </a:srgbClr>
            </a:solidFill>
            <a:prstDash val="sysDash"/>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1" lang="zh-CN" altLang="en-US" sz="2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endParaRPr>
          </a:p>
        </p:txBody>
      </p:sp>
      <p:pic>
        <p:nvPicPr>
          <p:cNvPr id="8" name="图片 7">
            <a:extLst>
              <a:ext uri="{FF2B5EF4-FFF2-40B4-BE49-F238E27FC236}">
                <a16:creationId xmlns:a16="http://schemas.microsoft.com/office/drawing/2014/main" id="{70A3EBA6-1807-4495-AF11-EABEDEDEAB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57817"/>
            <a:ext cx="2095963" cy="522539"/>
          </a:xfrm>
          <a:prstGeom prst="rect">
            <a:avLst/>
          </a:prstGeom>
        </p:spPr>
      </p:pic>
    </p:spTree>
  </p:cSld>
  <p:clrMapOvr>
    <a:masterClrMapping/>
  </p:clrMapOvr>
</p:sld>
</file>

<file path=ppt/theme/theme1.xml><?xml version="1.0" encoding="utf-8"?>
<a:theme xmlns:a="http://schemas.openxmlformats.org/drawingml/2006/main" name="CIRE-模板-20140719">
  <a:themeElements>
    <a:clrScheme name="">
      <a:dk1>
        <a:srgbClr val="000000"/>
      </a:dk1>
      <a:lt1>
        <a:srgbClr val="FFFFFF"/>
      </a:lt1>
      <a:dk2>
        <a:srgbClr val="000000"/>
      </a:dk2>
      <a:lt2>
        <a:srgbClr val="DDDDDD"/>
      </a:lt2>
      <a:accent1>
        <a:srgbClr val="CCFFFF"/>
      </a:accent1>
      <a:accent2>
        <a:srgbClr val="CC0000"/>
      </a:accent2>
      <a:accent3>
        <a:srgbClr val="FFFFFF"/>
      </a:accent3>
      <a:accent4>
        <a:srgbClr val="000000"/>
      </a:accent4>
      <a:accent5>
        <a:srgbClr val="E2FFFF"/>
      </a:accent5>
      <a:accent6>
        <a:srgbClr val="B90000"/>
      </a:accent6>
      <a:hlink>
        <a:srgbClr val="006699"/>
      </a:hlink>
      <a:folHlink>
        <a:srgbClr val="003366"/>
      </a:folHlink>
    </a:clrScheme>
    <a:fontScheme name="北京大学211办公室模板-中文5">
      <a:majorFont>
        <a:latin typeface="Monotype Corsiva"/>
        <a:ea typeface="华文新魏"/>
        <a:cs typeface=""/>
      </a:majorFont>
      <a:minorFont>
        <a:latin typeface="Comic Sans MS"/>
        <a:ea typeface="隶书"/>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北京大学211办公室模板-中文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北京大学211办公室模板-中文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北京大学211办公室模板-中文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北京大学211办公室模板-中文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北京大学211办公室模板-中文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北京大学211办公室模板-中文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北京大学211办公室模板-中文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北京大学211办公室模板-中文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北京大学211办公室模板-中文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北京大学211办公室模板-中文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北京大学211办公室模板-中文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北京大学211办公室模板-中文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北京大学211办公室模板-中文5 13">
        <a:dk1>
          <a:srgbClr val="000000"/>
        </a:dk1>
        <a:lt1>
          <a:srgbClr val="FFFFFF"/>
        </a:lt1>
        <a:dk2>
          <a:srgbClr val="000000"/>
        </a:dk2>
        <a:lt2>
          <a:srgbClr val="808080"/>
        </a:lt2>
        <a:accent1>
          <a:srgbClr val="3399FF"/>
        </a:accent1>
        <a:accent2>
          <a:srgbClr val="333399"/>
        </a:accent2>
        <a:accent3>
          <a:srgbClr val="FFFFFF"/>
        </a:accent3>
        <a:accent4>
          <a:srgbClr val="000000"/>
        </a:accent4>
        <a:accent5>
          <a:srgbClr val="ADCAFF"/>
        </a:accent5>
        <a:accent6>
          <a:srgbClr val="2D2D8A"/>
        </a:accent6>
        <a:hlink>
          <a:srgbClr val="009999"/>
        </a:hlink>
        <a:folHlink>
          <a:srgbClr val="333399"/>
        </a:folHlink>
      </a:clrScheme>
      <a:clrMap bg1="lt1" tx1="dk1" bg2="lt2" tx2="dk2" accent1="accent1" accent2="accent2" accent3="accent3" accent4="accent4" accent5="accent5" accent6="accent6" hlink="hlink" folHlink="folHlink"/>
    </a:extraClrScheme>
    <a:extraClrScheme>
      <a:clrScheme name="北京大学211办公室模板-中文5 14">
        <a:dk1>
          <a:srgbClr val="000000"/>
        </a:dk1>
        <a:lt1>
          <a:srgbClr val="FFFFFF"/>
        </a:lt1>
        <a:dk2>
          <a:srgbClr val="000000"/>
        </a:dk2>
        <a:lt2>
          <a:srgbClr val="808080"/>
        </a:lt2>
        <a:accent1>
          <a:srgbClr val="66CCFF"/>
        </a:accent1>
        <a:accent2>
          <a:srgbClr val="333399"/>
        </a:accent2>
        <a:accent3>
          <a:srgbClr val="FFFFFF"/>
        </a:accent3>
        <a:accent4>
          <a:srgbClr val="000000"/>
        </a:accent4>
        <a:accent5>
          <a:srgbClr val="B8E2FF"/>
        </a:accent5>
        <a:accent6>
          <a:srgbClr val="2D2D8A"/>
        </a:accent6>
        <a:hlink>
          <a:srgbClr val="009999"/>
        </a:hlink>
        <a:folHlink>
          <a:srgbClr val="000066"/>
        </a:folHlink>
      </a:clrScheme>
      <a:clrMap bg1="lt1" tx1="dk1" bg2="lt2" tx2="dk2" accent1="accent1" accent2="accent2" accent3="accent3" accent4="accent4" accent5="accent5" accent6="accent6" hlink="hlink" folHlink="folHlink"/>
    </a:extraClrScheme>
    <a:extraClrScheme>
      <a:clrScheme name="北京大学211办公室模板-中文5 15">
        <a:dk1>
          <a:srgbClr val="000000"/>
        </a:dk1>
        <a:lt1>
          <a:srgbClr val="FFFFFF"/>
        </a:lt1>
        <a:dk2>
          <a:srgbClr val="000000"/>
        </a:dk2>
        <a:lt2>
          <a:srgbClr val="808080"/>
        </a:lt2>
        <a:accent1>
          <a:srgbClr val="CCFFFF"/>
        </a:accent1>
        <a:accent2>
          <a:srgbClr val="333399"/>
        </a:accent2>
        <a:accent3>
          <a:srgbClr val="FFFFFF"/>
        </a:accent3>
        <a:accent4>
          <a:srgbClr val="000000"/>
        </a:accent4>
        <a:accent5>
          <a:srgbClr val="E2FFFF"/>
        </a:accent5>
        <a:accent6>
          <a:srgbClr val="2D2D8A"/>
        </a:accent6>
        <a:hlink>
          <a:srgbClr val="009999"/>
        </a:hlink>
        <a:folHlink>
          <a:srgbClr val="3366FF"/>
        </a:folHlink>
      </a:clrScheme>
      <a:clrMap bg1="lt1" tx1="dk1" bg2="lt2" tx2="dk2" accent1="accent1" accent2="accent2" accent3="accent3" accent4="accent4" accent5="accent5" accent6="accent6" hlink="hlink" folHlink="folHlink"/>
    </a:extraClrScheme>
    <a:extraClrScheme>
      <a:clrScheme name="北京大学211办公室模板-中文5 16">
        <a:dk1>
          <a:srgbClr val="000000"/>
        </a:dk1>
        <a:lt1>
          <a:srgbClr val="FFFFFF"/>
        </a:lt1>
        <a:dk2>
          <a:srgbClr val="000000"/>
        </a:dk2>
        <a:lt2>
          <a:srgbClr val="808080"/>
        </a:lt2>
        <a:accent1>
          <a:srgbClr val="CCFFFF"/>
        </a:accent1>
        <a:accent2>
          <a:srgbClr val="333399"/>
        </a:accent2>
        <a:accent3>
          <a:srgbClr val="FFFFFF"/>
        </a:accent3>
        <a:accent4>
          <a:srgbClr val="000000"/>
        </a:accent4>
        <a:accent5>
          <a:srgbClr val="E2FFFF"/>
        </a:accent5>
        <a:accent6>
          <a:srgbClr val="2D2D8A"/>
        </a:accent6>
        <a:hlink>
          <a:srgbClr val="009999"/>
        </a:hlink>
        <a:folHlink>
          <a:srgbClr val="0033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 ICC 2015, London Excel</Template>
  <TotalTime>458</TotalTime>
  <Words>3232</Words>
  <Application>Microsoft Office PowerPoint</Application>
  <PresentationFormat>全屏显示(4:3)</PresentationFormat>
  <Paragraphs>345</Paragraphs>
  <Slides>23</Slides>
  <Notes>23</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8" baseType="lpstr">
      <vt:lpstr>MS PGothic</vt:lpstr>
      <vt:lpstr>华文行楷</vt:lpstr>
      <vt:lpstr>华文新魏</vt:lpstr>
      <vt:lpstr>楷体_GB2312</vt:lpstr>
      <vt:lpstr>隶书</vt:lpstr>
      <vt:lpstr>宋体</vt:lpstr>
      <vt:lpstr>Arial</vt:lpstr>
      <vt:lpstr>Calibri</vt:lpstr>
      <vt:lpstr>Comic Sans MS</vt:lpstr>
      <vt:lpstr>Monotype Corsiva</vt:lpstr>
      <vt:lpstr>Tahoma</vt:lpstr>
      <vt:lpstr>Times New Roman</vt:lpstr>
      <vt:lpstr>Wingdings</vt:lpstr>
      <vt:lpstr>CIRE-模板-20140719</vt:lpstr>
      <vt:lpstr>Equation</vt:lpstr>
      <vt:lpstr>NetAI 2018, Budapest, Hungary</vt:lpstr>
      <vt:lpstr>Outline</vt:lpstr>
      <vt:lpstr>NetAI 2018, Budapest, Hungary</vt:lpstr>
      <vt:lpstr>Introduction</vt:lpstr>
      <vt:lpstr>Introduction (Cont)</vt:lpstr>
      <vt:lpstr>Introduction (Cont)</vt:lpstr>
      <vt:lpstr>NetAI 2018, Budapest, Hungary</vt:lpstr>
      <vt:lpstr>Basic Training Algorithm</vt:lpstr>
      <vt:lpstr>Basic Training Algorithm (Cont)</vt:lpstr>
      <vt:lpstr>Basic Training Algorithm (Cont)</vt:lpstr>
      <vt:lpstr>Basic Training Algorithm (Cont)</vt:lpstr>
      <vt:lpstr>Basic Training Algorithm(Cont)</vt:lpstr>
      <vt:lpstr>Learning Granularity</vt:lpstr>
      <vt:lpstr>Learning Granularity (Cont)</vt:lpstr>
      <vt:lpstr>Enhancement for Topo. Change</vt:lpstr>
      <vt:lpstr>NetAI 2018, Budapest, Hungary</vt:lpstr>
      <vt:lpstr>Experiment Results</vt:lpstr>
      <vt:lpstr>Experiment Results (Cont)</vt:lpstr>
      <vt:lpstr>Experiment Results (Cont)</vt:lpstr>
      <vt:lpstr>Experiment Results (Cont)</vt:lpstr>
      <vt:lpstr>NetAI 2018, Budapest, Hungary</vt:lpstr>
      <vt:lpstr>Conclusion</vt:lpstr>
      <vt:lpstr>NetAI 2018, Budapest, Hungary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ICPP 2015, Beijing, China</dc:title>
  <dc:creator>fangxing zhu</dc:creator>
  <cp:lastModifiedBy>100232</cp:lastModifiedBy>
  <cp:revision>587</cp:revision>
  <dcterms:created xsi:type="dcterms:W3CDTF">2015-06-10T02:07:00Z</dcterms:created>
  <dcterms:modified xsi:type="dcterms:W3CDTF">2018-08-24T14:10:08Z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