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88" r:id="rId3"/>
    <p:sldId id="292" r:id="rId4"/>
    <p:sldId id="370" r:id="rId5"/>
    <p:sldId id="369" r:id="rId6"/>
    <p:sldId id="380" r:id="rId7"/>
    <p:sldId id="381" r:id="rId8"/>
    <p:sldId id="373" r:id="rId9"/>
    <p:sldId id="383" r:id="rId10"/>
    <p:sldId id="257" r:id="rId11"/>
    <p:sldId id="375" r:id="rId12"/>
    <p:sldId id="258" r:id="rId13"/>
    <p:sldId id="282" r:id="rId14"/>
    <p:sldId id="283" r:id="rId15"/>
    <p:sldId id="385" r:id="rId16"/>
    <p:sldId id="382" r:id="rId17"/>
    <p:sldId id="376" r:id="rId18"/>
    <p:sldId id="276" r:id="rId19"/>
    <p:sldId id="377" r:id="rId20"/>
    <p:sldId id="277" r:id="rId21"/>
    <p:sldId id="278" r:id="rId22"/>
    <p:sldId id="286" r:id="rId23"/>
    <p:sldId id="378" r:id="rId24"/>
    <p:sldId id="371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jeev Kaushik R" initials="SKR" lastIdx="12" clrIdx="0">
    <p:extLst>
      <p:ext uri="{19B8F6BF-5375-455C-9EA6-DF929625EA0E}">
        <p15:presenceInfo xmlns:p15="http://schemas.microsoft.com/office/powerpoint/2012/main" userId="S::skaus004@fiu.edu::14d07bbe-5abe-4fa3-bcf2-437f1176d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35"/>
    <p:restoredTop sz="87225"/>
  </p:normalViewPr>
  <p:slideViewPr>
    <p:cSldViewPr snapToGrid="0" snapToObjects="1">
      <p:cViewPr varScale="1">
        <p:scale>
          <a:sx n="139" d="100"/>
          <a:sy n="139" d="100"/>
        </p:scale>
        <p:origin x="736" y="176"/>
      </p:cViewPr>
      <p:guideLst/>
    </p:cSldViewPr>
  </p:slideViewPr>
  <p:outlineViewPr>
    <p:cViewPr>
      <p:scale>
        <a:sx n="33" d="100"/>
        <a:sy n="33" d="100"/>
      </p:scale>
      <p:origin x="0" y="-8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925D6-86B7-9A45-B88C-D20776777E70}" type="datetimeFigureOut">
              <a:rPr lang="en-US" smtClean="0"/>
              <a:t>9/28/19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361EF-3666-C34D-8A66-99C69D837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5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8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2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25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75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21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75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33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4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28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34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37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26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18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21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39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77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2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13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84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1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1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7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361EF-3666-C34D-8A66-99C69D8375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03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51244" y="802300"/>
            <a:ext cx="10289512" cy="2573947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9403" y="3889798"/>
            <a:ext cx="7491353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400" b="0" cap="none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2D60B-6579-F44A-A5A1-5550E5664929}" type="datetime1">
              <a:rPr lang="en-US" smtClean="0"/>
              <a:t>9/28/19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286189" y="3528543"/>
            <a:ext cx="9400256" cy="2663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89F998-4DD3-2140-8E3A-55B7DED08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979" y="6338421"/>
            <a:ext cx="106099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800" baseline="0">
                <a:solidFill>
                  <a:schemeClr val="accent1"/>
                </a:solidFill>
              </a:defRPr>
            </a:lvl1pPr>
          </a:lstStyle>
          <a:p>
            <a:fld id="{665CC8C1-DF8F-F749-B708-921585B2FF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0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3936" y="6513551"/>
            <a:ext cx="1028331" cy="328448"/>
          </a:xfrm>
        </p:spPr>
        <p:txBody>
          <a:bodyPr/>
          <a:lstStyle/>
          <a:p>
            <a:fld id="{E5ABF84D-5334-D549-BDD0-F9196347826C}" type="datetime1">
              <a:rPr lang="en-US" smtClean="0"/>
              <a:t>9/28/19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31259" y="6458572"/>
            <a:ext cx="6021532" cy="344449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22288" y="676275"/>
            <a:ext cx="11039475" cy="5662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602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1FAA6-635F-5546-A8BF-722473C00874}" type="datetime1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655" y="1756130"/>
            <a:ext cx="7489336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4656" y="3806197"/>
            <a:ext cx="748933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D85E-A0B6-F94E-B9A4-88E10DF8D842}" type="datetime1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4655" y="3672195"/>
            <a:ext cx="748933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13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515" y="826183"/>
            <a:ext cx="5202424" cy="551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2747" y="826183"/>
            <a:ext cx="5605669" cy="551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C68F-F4AA-4343-9DD6-C0516CA3AA90}" type="datetime1">
              <a:rPr lang="en-US" smtClean="0"/>
              <a:t>9/28/19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522514" y="115522"/>
            <a:ext cx="11039787" cy="5557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91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DA69B-5D84-CD4E-A70B-2F6E6F8B349E}" type="datetime1">
              <a:rPr lang="en-US" smtClean="0"/>
              <a:t>9/28/19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2514" y="54016"/>
            <a:ext cx="11039787" cy="55571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917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146DE-998B-9D48-AC42-DB885B2F7CDF}" type="datetime1">
              <a:rPr lang="en-US" smtClean="0"/>
              <a:t>9/28/19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7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E7FE6-DDA0-C64E-A36B-6F2684FE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9956F-BA94-BF47-A1A9-ADFB18BF8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4E05-8C6E-3844-9D73-1C32555FD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EFD26-BEF7-F14E-84BF-F048E22DFDE4}" type="datetime1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3A6A4-BFD4-4842-AD54-5D03DA72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D154F-B596-C34D-988D-0473BEFE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6586B-7F13-3543-B17D-55686713F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9907-31A0-2140-A353-301ACEDBF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238F3-8AFC-694D-8CFB-870BACE7A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86D5A-FB82-7B45-ACFA-0D183DE4D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55A47-09C9-3D46-93E7-DE95E5EF1CF6}" type="datetime1">
              <a:rPr lang="en-US" smtClean="0"/>
              <a:t>9/28/19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D2D4A-05FD-B747-8519-BFC9CAB9D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C24F7-CBD2-8F43-9962-DFB1D877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8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423" y="134706"/>
            <a:ext cx="11039787" cy="5557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516" y="715616"/>
            <a:ext cx="11039787" cy="5622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936" y="6513551"/>
            <a:ext cx="1282331" cy="34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40447-2CB9-794F-8489-B487270E1F5F}" type="datetime1">
              <a:rPr lang="en-US" smtClean="0"/>
              <a:t>9/28/19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3072" y="6494783"/>
            <a:ext cx="537867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3979" y="6338421"/>
            <a:ext cx="106099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800" baseline="0">
                <a:solidFill>
                  <a:schemeClr val="accent1"/>
                </a:solidFill>
              </a:defRPr>
            </a:lvl1pPr>
          </a:lstStyle>
          <a:p>
            <a:fld id="{665CC8C1-DF8F-F749-B708-921585B2FF6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22515" y="712953"/>
            <a:ext cx="9400256" cy="2663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0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11" Type="http://schemas.openxmlformats.org/officeDocument/2006/relationships/image" Target="../media/image42.tiff"/><Relationship Id="rId5" Type="http://schemas.openxmlformats.org/officeDocument/2006/relationships/image" Target="../media/image30.png"/><Relationship Id="rId10" Type="http://schemas.openxmlformats.org/officeDocument/2006/relationships/image" Target="../media/image41.svg"/><Relationship Id="rId4" Type="http://schemas.openxmlformats.org/officeDocument/2006/relationships/image" Target="../media/image19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3" Type="http://schemas.openxmlformats.org/officeDocument/2006/relationships/image" Target="../media/image43.png"/><Relationship Id="rId21" Type="http://schemas.openxmlformats.org/officeDocument/2006/relationships/image" Target="../media/image18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6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24" Type="http://schemas.openxmlformats.org/officeDocument/2006/relationships/image" Target="../media/image61.sv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0.png"/><Relationship Id="rId10" Type="http://schemas.openxmlformats.org/officeDocument/2006/relationships/image" Target="../media/image50.svg"/><Relationship Id="rId19" Type="http://schemas.openxmlformats.org/officeDocument/2006/relationships/image" Target="../media/image34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anjeevr93/PyNDNAB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Relationship Id="rId9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hyperlink" Target="https://github.com/zeutro/openabe" TargetMode="External"/><Relationship Id="rId7" Type="http://schemas.openxmlformats.org/officeDocument/2006/relationships/hyperlink" Target="https://github.com/junwei-wang/cpab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agrawal87/ABE/blob/master/bsw07.py" TargetMode="External"/><Relationship Id="rId5" Type="http://schemas.openxmlformats.org/officeDocument/2006/relationships/hyperlink" Target="http://acsc.cs.utexas.edu/cpabe/" TargetMode="External"/><Relationship Id="rId4" Type="http://schemas.openxmlformats.org/officeDocument/2006/relationships/hyperlink" Target="https://github.com/sagrawal87/ABE/blob/master/ac17.py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em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6.tiff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tiff"/><Relationship Id="rId5" Type="http://schemas.microsoft.com/office/2007/relationships/hdphoto" Target="../media/hdphoto1.wdp"/><Relationship Id="rId10" Type="http://schemas.openxmlformats.org/officeDocument/2006/relationships/image" Target="../media/image22.tiff"/><Relationship Id="rId4" Type="http://schemas.openxmlformats.org/officeDocument/2006/relationships/image" Target="../media/image17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11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27.svg"/><Relationship Id="rId4" Type="http://schemas.openxmlformats.org/officeDocument/2006/relationships/image" Target="../media/image33.sv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BE32-AE02-8B40-8896-B2B5338B8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162" y="1306287"/>
            <a:ext cx="6397742" cy="1511150"/>
          </a:xfrm>
        </p:spPr>
        <p:txBody>
          <a:bodyPr>
            <a:normAutofit/>
          </a:bodyPr>
          <a:lstStyle/>
          <a:p>
            <a:r>
              <a:rPr lang="en-US" sz="4000" b="1" dirty="0"/>
              <a:t>NDN-ABS: </a:t>
            </a:r>
            <a:r>
              <a:rPr lang="en-US" sz="4000" b="0" dirty="0"/>
              <a:t>Attribute-Based Signature Scheme for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F6DB0-67A7-1F43-AF2C-2FCE93AA9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26457"/>
            <a:ext cx="9144000" cy="2387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Sanjeev Kaushik Ramani,  Alexander Afanasyev (FIU)</a:t>
            </a:r>
          </a:p>
          <a:p>
            <a:pPr>
              <a:spcBef>
                <a:spcPts val="0"/>
              </a:spcBef>
            </a:pPr>
            <a:r>
              <a:rPr lang="en-US" dirty="0"/>
              <a:t>Reza Tourani (SLU)</a:t>
            </a:r>
          </a:p>
          <a:p>
            <a:pPr>
              <a:spcBef>
                <a:spcPts val="0"/>
              </a:spcBef>
            </a:pPr>
            <a:r>
              <a:rPr lang="en-US" dirty="0"/>
              <a:t>George Torres, Jay Misra (NMSU)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8F5022-9015-844A-82F1-19277BE45487}"/>
              </a:ext>
            </a:extLst>
          </p:cNvPr>
          <p:cNvSpPr/>
          <p:nvPr/>
        </p:nvSpPr>
        <p:spPr>
          <a:xfrm>
            <a:off x="3136135" y="5604649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ACM Conference on Information Centric Networking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Macau, China</a:t>
            </a: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September 26,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F3B1A0-D5A7-914F-A179-F99DDB8D8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135" y="2289488"/>
            <a:ext cx="3275440" cy="105589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5732D-33E2-9141-815A-33A616A46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0EEFB2-F6CF-6C46-828A-0BB63C230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13" y="289025"/>
            <a:ext cx="1364561" cy="1020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1DAA2C-34F7-3545-8BB7-DEA7D32A1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602" y="235175"/>
            <a:ext cx="898209" cy="1020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33FEF-FAA2-9C4A-8A8F-CC2E2B875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6376" y="259179"/>
            <a:ext cx="898210" cy="105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6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F84B-8B9C-184B-A0FB-1260717C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NDN-ABS Design: Signing Process</a:t>
            </a:r>
          </a:p>
        </p:txBody>
      </p:sp>
      <p:pic>
        <p:nvPicPr>
          <p:cNvPr id="5" name="Graphic 4" descr="Female Profile">
            <a:extLst>
              <a:ext uri="{FF2B5EF4-FFF2-40B4-BE49-F238E27FC236}">
                <a16:creationId xmlns:a16="http://schemas.microsoft.com/office/drawing/2014/main" id="{D4340A95-2F70-EB4F-ADA0-3B8362E4B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2412" y="2131143"/>
            <a:ext cx="1270692" cy="1270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700D00-F003-8C45-8E97-CF725F1D3E52}"/>
              </a:ext>
            </a:extLst>
          </p:cNvPr>
          <p:cNvSpPr txBox="1"/>
          <p:nvPr/>
        </p:nvSpPr>
        <p:spPr>
          <a:xfrm>
            <a:off x="3968720" y="320861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C20AFC7-D1F8-AA48-874E-CE9E07EB57A9}"/>
              </a:ext>
            </a:extLst>
          </p:cNvPr>
          <p:cNvSpPr/>
          <p:nvPr/>
        </p:nvSpPr>
        <p:spPr>
          <a:xfrm>
            <a:off x="1532610" y="2083507"/>
            <a:ext cx="341376" cy="3340485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DD35EB19-CA8F-7E43-A664-19A8B3F7A344}"/>
              </a:ext>
            </a:extLst>
          </p:cNvPr>
          <p:cNvSpPr/>
          <p:nvPr/>
        </p:nvSpPr>
        <p:spPr>
          <a:xfrm>
            <a:off x="3235473" y="2083508"/>
            <a:ext cx="341376" cy="334048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B23A3-9F6D-1C48-AABB-12B1C9E3EA64}"/>
              </a:ext>
            </a:extLst>
          </p:cNvPr>
          <p:cNvSpPr txBox="1"/>
          <p:nvPr/>
        </p:nvSpPr>
        <p:spPr>
          <a:xfrm>
            <a:off x="1773976" y="2260538"/>
            <a:ext cx="1690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ICNGuest;</a:t>
            </a:r>
          </a:p>
          <a:p>
            <a:r>
              <a:rPr lang="en-US" dirty="0"/>
              <a:t>UnivMacau;</a:t>
            </a:r>
          </a:p>
          <a:p>
            <a:r>
              <a:rPr lang="en-US" dirty="0"/>
              <a:t>RegID;</a:t>
            </a:r>
          </a:p>
          <a:p>
            <a:r>
              <a:rPr lang="en-US" dirty="0"/>
              <a:t>Alice;</a:t>
            </a:r>
          </a:p>
          <a:p>
            <a:r>
              <a:rPr lang="en-US" dirty="0"/>
              <a:t>Researcher;</a:t>
            </a:r>
          </a:p>
          <a:p>
            <a:r>
              <a:rPr lang="en-US" dirty="0"/>
              <a:t>NDN;</a:t>
            </a:r>
          </a:p>
          <a:p>
            <a:r>
              <a:rPr lang="en-US" dirty="0"/>
              <a:t>Editor;</a:t>
            </a:r>
          </a:p>
          <a:p>
            <a:r>
              <a:rPr lang="en-US" dirty="0"/>
              <a:t>ICNPC;</a:t>
            </a:r>
          </a:p>
          <a:p>
            <a:r>
              <a:rPr lang="en-US" dirty="0"/>
              <a:t>…</a:t>
            </a:r>
          </a:p>
          <a:p>
            <a:r>
              <a:rPr lang="en-US" dirty="0" err="1"/>
              <a:t>Alice@um.edu</a:t>
            </a:r>
            <a:r>
              <a:rPr lang="en-US" dirty="0"/>
              <a:t>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25374-AFEA-084D-B139-7698585BB9F7}"/>
              </a:ext>
            </a:extLst>
          </p:cNvPr>
          <p:cNvSpPr txBox="1"/>
          <p:nvPr/>
        </p:nvSpPr>
        <p:spPr>
          <a:xfrm>
            <a:off x="4024058" y="1216342"/>
            <a:ext cx="495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{Researcher; ICNGuest; UnivMacau; NDN}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8F44DE-2192-A04A-989F-F8FB9C046952}"/>
              </a:ext>
            </a:extLst>
          </p:cNvPr>
          <p:cNvSpPr txBox="1"/>
          <p:nvPr/>
        </p:nvSpPr>
        <p:spPr>
          <a:xfrm rot="20831007">
            <a:off x="3004483" y="139573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Select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8E9BF2-B083-A74C-89F3-28F67B986BE3}"/>
              </a:ext>
            </a:extLst>
          </p:cNvPr>
          <p:cNvSpPr txBox="1"/>
          <p:nvPr/>
        </p:nvSpPr>
        <p:spPr>
          <a:xfrm>
            <a:off x="4864650" y="3095853"/>
            <a:ext cx="6277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(ICNGuest &amp; NDN) | (UnivMacau &amp; Researcher &amp; NDN)</a:t>
            </a:r>
          </a:p>
        </p:txBody>
      </p:sp>
      <p:pic>
        <p:nvPicPr>
          <p:cNvPr id="28" name="Graphic 27" descr="Open envelope">
            <a:extLst>
              <a:ext uri="{FF2B5EF4-FFF2-40B4-BE49-F238E27FC236}">
                <a16:creationId xmlns:a16="http://schemas.microsoft.com/office/drawing/2014/main" id="{652860FD-3A2C-5243-A080-FC9EFB0C9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6776" y="4385519"/>
            <a:ext cx="583432" cy="5834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0970D-CE11-9A44-B137-90F0E73E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10</a:t>
            </a:fld>
            <a:endParaRPr lang="en-US"/>
          </a:p>
        </p:txBody>
      </p:sp>
      <p:pic>
        <p:nvPicPr>
          <p:cNvPr id="27" name="Graphic 26" descr="Line arrow: Clockwise curve">
            <a:extLst>
              <a:ext uri="{FF2B5EF4-FFF2-40B4-BE49-F238E27FC236}">
                <a16:creationId xmlns:a16="http://schemas.microsoft.com/office/drawing/2014/main" id="{3F0AF52C-A7D4-4F4C-84BD-A8A6BF635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022256">
            <a:off x="2860725" y="950523"/>
            <a:ext cx="914400" cy="1914590"/>
          </a:xfrm>
          <a:prstGeom prst="rect">
            <a:avLst/>
          </a:prstGeom>
        </p:spPr>
      </p:pic>
      <p:pic>
        <p:nvPicPr>
          <p:cNvPr id="36" name="Graphic 35" descr="Line arrow: Clockwise curve">
            <a:extLst>
              <a:ext uri="{FF2B5EF4-FFF2-40B4-BE49-F238E27FC236}">
                <a16:creationId xmlns:a16="http://schemas.microsoft.com/office/drawing/2014/main" id="{B9461B25-9A1C-A44E-987D-F0260292D2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293974">
            <a:off x="6208226" y="1530430"/>
            <a:ext cx="823179" cy="172358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1AC0B87-442F-9E41-8150-4642DFDBA3CB}"/>
              </a:ext>
            </a:extLst>
          </p:cNvPr>
          <p:cNvSpPr txBox="1"/>
          <p:nvPr/>
        </p:nvSpPr>
        <p:spPr>
          <a:xfrm>
            <a:off x="6733000" y="1820907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Generate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Policy</a:t>
            </a:r>
          </a:p>
        </p:txBody>
      </p:sp>
      <p:pic>
        <p:nvPicPr>
          <p:cNvPr id="33" name="Graphic 32" descr="Line arrow: Straight">
            <a:extLst>
              <a:ext uri="{FF2B5EF4-FFF2-40B4-BE49-F238E27FC236}">
                <a16:creationId xmlns:a16="http://schemas.microsoft.com/office/drawing/2014/main" id="{2AC87053-609D-3D44-821E-61532D5CE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6172366" y="3471119"/>
            <a:ext cx="914400" cy="9144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06C113-D50B-8F4D-9F49-665C8541EF84}"/>
              </a:ext>
            </a:extLst>
          </p:cNvPr>
          <p:cNvSpPr txBox="1"/>
          <p:nvPr/>
        </p:nvSpPr>
        <p:spPr>
          <a:xfrm>
            <a:off x="6697344" y="3577946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Policy + </a:t>
            </a:r>
          </a:p>
          <a:p>
            <a:r>
              <a:rPr lang="en-US" dirty="0">
                <a:solidFill>
                  <a:srgbClr val="C00000"/>
                </a:solidFill>
              </a:rPr>
              <a:t>Public Params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4D89D05-330F-D14D-B89E-2E44FA7EE9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9057" y="4732214"/>
            <a:ext cx="862771" cy="68473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DDFDE3-E96C-564F-BE13-426417DFC2A8}"/>
              </a:ext>
            </a:extLst>
          </p:cNvPr>
          <p:cNvCxnSpPr>
            <a:cxnSpLocks/>
          </p:cNvCxnSpPr>
          <p:nvPr/>
        </p:nvCxnSpPr>
        <p:spPr>
          <a:xfrm>
            <a:off x="2274849" y="1348398"/>
            <a:ext cx="616661" cy="25416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CDD5EBE-E55C-1A4C-91B2-57FDA4800A65}"/>
              </a:ext>
            </a:extLst>
          </p:cNvPr>
          <p:cNvSpPr txBox="1"/>
          <p:nvPr/>
        </p:nvSpPr>
        <p:spPr>
          <a:xfrm rot="20957684">
            <a:off x="1107517" y="833364"/>
            <a:ext cx="1489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Define Policy requirements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5899600-33F8-3E49-926E-DAA4299C4225}"/>
              </a:ext>
            </a:extLst>
          </p:cNvPr>
          <p:cNvGrpSpPr/>
          <p:nvPr/>
        </p:nvGrpSpPr>
        <p:grpSpPr>
          <a:xfrm>
            <a:off x="8369606" y="3531313"/>
            <a:ext cx="3508142" cy="3339593"/>
            <a:chOff x="7769585" y="3150713"/>
            <a:chExt cx="3756600" cy="333959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8C9E8DF-3586-8840-AFD4-92FECD989636}"/>
                </a:ext>
              </a:extLst>
            </p:cNvPr>
            <p:cNvSpPr txBox="1"/>
            <p:nvPr/>
          </p:nvSpPr>
          <p:spPr>
            <a:xfrm>
              <a:off x="7807901" y="5105311"/>
              <a:ext cx="37182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/>
            </a:p>
            <a:p>
              <a:r>
                <a:rPr lang="en-US" sz="1400" dirty="0"/>
                <a:t>Signature Info</a:t>
              </a:r>
            </a:p>
            <a:p>
              <a:r>
                <a:rPr lang="en-US" sz="1400" dirty="0">
                  <a:solidFill>
                    <a:srgbClr val="C00000"/>
                  </a:solidFill>
                </a:rPr>
                <a:t>  </a:t>
              </a:r>
              <a:r>
                <a:rPr lang="en-US" sz="1400" dirty="0" err="1">
                  <a:solidFill>
                    <a:srgbClr val="C00000"/>
                  </a:solidFill>
                </a:rPr>
                <a:t>Keylocator</a:t>
              </a:r>
              <a:r>
                <a:rPr lang="en-US" sz="1400" dirty="0">
                  <a:solidFill>
                    <a:srgbClr val="C00000"/>
                  </a:solidFill>
                </a:rPr>
                <a:t>:</a:t>
              </a:r>
              <a:r>
                <a:rPr lang="en-US" sz="1400" dirty="0"/>
                <a:t> </a:t>
              </a:r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/campus/edu/ABS/42=pp/(ICNGuest &amp; NDN) | (UnivMacau &amp; Researcher &amp; NDN)</a:t>
              </a:r>
            </a:p>
            <a:p>
              <a:endParaRPr lang="en-US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CBFB625-B509-F049-B3E6-5B29F0E0BCAA}"/>
                </a:ext>
              </a:extLst>
            </p:cNvPr>
            <p:cNvSpPr/>
            <p:nvPr/>
          </p:nvSpPr>
          <p:spPr>
            <a:xfrm>
              <a:off x="7781941" y="3150713"/>
              <a:ext cx="3718285" cy="31317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F543E8-89E4-2E4D-99AE-0F4D0B50E076}"/>
                </a:ext>
              </a:extLst>
            </p:cNvPr>
            <p:cNvCxnSpPr>
              <a:cxnSpLocks/>
            </p:cNvCxnSpPr>
            <p:nvPr/>
          </p:nvCxnSpPr>
          <p:spPr>
            <a:xfrm>
              <a:off x="7781942" y="3577378"/>
              <a:ext cx="37182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C1176EE-64B4-894B-BF8D-5FDF2E4932C0}"/>
                </a:ext>
              </a:extLst>
            </p:cNvPr>
            <p:cNvCxnSpPr>
              <a:cxnSpLocks/>
            </p:cNvCxnSpPr>
            <p:nvPr/>
          </p:nvCxnSpPr>
          <p:spPr>
            <a:xfrm>
              <a:off x="7769585" y="4177347"/>
              <a:ext cx="3756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DA44EBC-275B-4443-8092-8D851EACDE63}"/>
                </a:ext>
              </a:extLst>
            </p:cNvPr>
            <p:cNvCxnSpPr>
              <a:cxnSpLocks/>
            </p:cNvCxnSpPr>
            <p:nvPr/>
          </p:nvCxnSpPr>
          <p:spPr>
            <a:xfrm>
              <a:off x="7774635" y="4780531"/>
              <a:ext cx="37182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72BF8CC-5E27-3D46-834A-5BE58EB1664A}"/>
                </a:ext>
              </a:extLst>
            </p:cNvPr>
            <p:cNvSpPr txBox="1"/>
            <p:nvPr/>
          </p:nvSpPr>
          <p:spPr>
            <a:xfrm>
              <a:off x="8899044" y="3190162"/>
              <a:ext cx="1535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Content name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BFFD700-B927-0A4E-9FE2-546E306F0345}"/>
                </a:ext>
              </a:extLst>
            </p:cNvPr>
            <p:cNvSpPr txBox="1"/>
            <p:nvPr/>
          </p:nvSpPr>
          <p:spPr>
            <a:xfrm>
              <a:off x="9102082" y="3675014"/>
              <a:ext cx="1004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MetaInfo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48FC88E-6A7B-5F4C-B21E-4A68DAE4F04C}"/>
              </a:ext>
            </a:extLst>
          </p:cNvPr>
          <p:cNvSpPr txBox="1"/>
          <p:nvPr/>
        </p:nvSpPr>
        <p:spPr>
          <a:xfrm>
            <a:off x="6033507" y="5458319"/>
            <a:ext cx="2468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Signed NDN data packet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E7AFB-BE6C-EE46-9504-72C9AA1287FB}"/>
              </a:ext>
            </a:extLst>
          </p:cNvPr>
          <p:cNvSpPr txBox="1"/>
          <p:nvPr/>
        </p:nvSpPr>
        <p:spPr>
          <a:xfrm>
            <a:off x="9656499" y="4680185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75AD8E-9D58-0E49-86EA-1D29F78B93AD}"/>
              </a:ext>
            </a:extLst>
          </p:cNvPr>
          <p:cNvSpPr txBox="1"/>
          <p:nvPr/>
        </p:nvSpPr>
        <p:spPr>
          <a:xfrm>
            <a:off x="9602444" y="5272257"/>
            <a:ext cx="104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1244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/>
      <p:bldP spid="16" grpId="0"/>
      <p:bldP spid="18" grpId="0"/>
      <p:bldP spid="21" grpId="0"/>
      <p:bldP spid="37" grpId="0"/>
      <p:bldP spid="40" grpId="0"/>
      <p:bldP spid="9" grpId="0"/>
      <p:bldP spid="85" grpId="0"/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A33EC6-475B-B349-A5AB-7D521A0E7EBD}"/>
              </a:ext>
            </a:extLst>
          </p:cNvPr>
          <p:cNvCxnSpPr>
            <a:cxnSpLocks/>
          </p:cNvCxnSpPr>
          <p:nvPr/>
        </p:nvCxnSpPr>
        <p:spPr>
          <a:xfrm>
            <a:off x="2430343" y="3553428"/>
            <a:ext cx="36286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DCDC04-51A5-B044-B837-8066893B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6" y="130216"/>
            <a:ext cx="11039787" cy="555718"/>
          </a:xfrm>
        </p:spPr>
        <p:txBody>
          <a:bodyPr/>
          <a:lstStyle/>
          <a:p>
            <a:r>
              <a:rPr lang="en-US" dirty="0"/>
              <a:t>NDN-ABS Design: Verification Process</a:t>
            </a:r>
          </a:p>
        </p:txBody>
      </p:sp>
      <p:pic>
        <p:nvPicPr>
          <p:cNvPr id="3" name="Graphic 2" descr="Programmer">
            <a:extLst>
              <a:ext uri="{FF2B5EF4-FFF2-40B4-BE49-F238E27FC236}">
                <a16:creationId xmlns:a16="http://schemas.microsoft.com/office/drawing/2014/main" id="{EF32A5D6-E7AB-3941-A365-91D3FA4EA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4420" y="2793903"/>
            <a:ext cx="853540" cy="853540"/>
          </a:xfrm>
          <a:prstGeom prst="rect">
            <a:avLst/>
          </a:prstGeom>
        </p:spPr>
      </p:pic>
      <p:pic>
        <p:nvPicPr>
          <p:cNvPr id="4" name="Graphic 3" descr="Server">
            <a:extLst>
              <a:ext uri="{FF2B5EF4-FFF2-40B4-BE49-F238E27FC236}">
                <a16:creationId xmlns:a16="http://schemas.microsoft.com/office/drawing/2014/main" id="{3BD5332B-2A6D-E34F-A0BD-B75BA11A2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9367" y="3713322"/>
            <a:ext cx="837880" cy="837880"/>
          </a:xfrm>
          <a:prstGeom prst="rect">
            <a:avLst/>
          </a:prstGeom>
        </p:spPr>
      </p:pic>
      <p:pic>
        <p:nvPicPr>
          <p:cNvPr id="5" name="Graphic 4" descr="Smart Phone">
            <a:extLst>
              <a:ext uri="{FF2B5EF4-FFF2-40B4-BE49-F238E27FC236}">
                <a16:creationId xmlns:a16="http://schemas.microsoft.com/office/drawing/2014/main" id="{9008E5C2-CE24-AB4B-8780-077D97B660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4519" y="3670745"/>
            <a:ext cx="837880" cy="8378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236441F-7851-D04B-816C-449882EE836D}"/>
              </a:ext>
            </a:extLst>
          </p:cNvPr>
          <p:cNvSpPr txBox="1"/>
          <p:nvPr/>
        </p:nvSpPr>
        <p:spPr>
          <a:xfrm>
            <a:off x="3075639" y="3625204"/>
            <a:ext cx="2827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Signed NDN data packet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E74291-0CCB-1943-9141-C87C6DD2C38B}"/>
              </a:ext>
            </a:extLst>
          </p:cNvPr>
          <p:cNvSpPr txBox="1"/>
          <p:nvPr/>
        </p:nvSpPr>
        <p:spPr>
          <a:xfrm>
            <a:off x="7888844" y="3765570"/>
            <a:ext cx="3880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 err="1"/>
              <a:t>Retrive</a:t>
            </a:r>
            <a:r>
              <a:rPr lang="en-US" dirty="0"/>
              <a:t> the signature info</a:t>
            </a:r>
          </a:p>
          <a:p>
            <a:pPr marL="342900" indent="-342900">
              <a:buAutoNum type="arabicPeriod"/>
            </a:pPr>
            <a:r>
              <a:rPr lang="en-US" dirty="0"/>
              <a:t>Extract the policy</a:t>
            </a:r>
          </a:p>
          <a:p>
            <a:pPr marL="342900" indent="-342900">
              <a:buAutoNum type="arabicPeriod"/>
            </a:pPr>
            <a:r>
              <a:rPr lang="en-US" dirty="0"/>
              <a:t>Generate required crypto material</a:t>
            </a:r>
          </a:p>
          <a:p>
            <a:pPr marL="342900" indent="-342900">
              <a:buAutoNum type="arabicPeriod"/>
            </a:pPr>
            <a:r>
              <a:rPr lang="en-US" dirty="0"/>
              <a:t>Verify the signature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C2E41B-C80D-0640-B261-C384A590292F}"/>
              </a:ext>
            </a:extLst>
          </p:cNvPr>
          <p:cNvSpPr txBox="1"/>
          <p:nvPr/>
        </p:nvSpPr>
        <p:spPr>
          <a:xfrm>
            <a:off x="2229201" y="5143274"/>
            <a:ext cx="6471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From KeyLocator info: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AA9A08-4DAD-1A4D-BB02-AA265879D409}"/>
              </a:ext>
            </a:extLst>
          </p:cNvPr>
          <p:cNvSpPr txBox="1"/>
          <p:nvPr/>
        </p:nvSpPr>
        <p:spPr>
          <a:xfrm>
            <a:off x="6059025" y="4541303"/>
            <a:ext cx="131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002060"/>
                </a:solidFill>
              </a:defRPr>
            </a:lvl1pPr>
          </a:lstStyle>
          <a:p>
            <a:r>
              <a:rPr lang="en-US" sz="1800" dirty="0"/>
              <a:t>Consumers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9BA6336-71B8-C34F-B2B4-BA7B43AE3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11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7B544A-9630-5F44-8BB2-D596D3862F76}"/>
              </a:ext>
            </a:extLst>
          </p:cNvPr>
          <p:cNvSpPr txBox="1"/>
          <p:nvPr/>
        </p:nvSpPr>
        <p:spPr>
          <a:xfrm>
            <a:off x="7750239" y="3270767"/>
            <a:ext cx="217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Signature Verification: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0EF60A-026A-824A-922F-67C75C609B85}"/>
              </a:ext>
            </a:extLst>
          </p:cNvPr>
          <p:cNvSpPr/>
          <p:nvPr/>
        </p:nvSpPr>
        <p:spPr>
          <a:xfrm>
            <a:off x="2456937" y="5607312"/>
            <a:ext cx="845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/campus/edu/ABS/42=pp/(ICNGuest &amp; NDN) | (UnivMacau &amp; Researcher &amp; NDN)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D507E85-1E30-F24B-8675-589CD9D31A1D}"/>
              </a:ext>
            </a:extLst>
          </p:cNvPr>
          <p:cNvSpPr/>
          <p:nvPr/>
        </p:nvSpPr>
        <p:spPr>
          <a:xfrm rot="16200000">
            <a:off x="3252050" y="5190155"/>
            <a:ext cx="232284" cy="1676477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657479D5-39AA-224B-AE62-0AC22C68E0A6}"/>
              </a:ext>
            </a:extLst>
          </p:cNvPr>
          <p:cNvSpPr/>
          <p:nvPr/>
        </p:nvSpPr>
        <p:spPr>
          <a:xfrm rot="16200000">
            <a:off x="7440167" y="3361178"/>
            <a:ext cx="176479" cy="5343020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4E367D-CEC8-F646-B59E-36292810C72C}"/>
              </a:ext>
            </a:extLst>
          </p:cNvPr>
          <p:cNvSpPr txBox="1"/>
          <p:nvPr/>
        </p:nvSpPr>
        <p:spPr>
          <a:xfrm>
            <a:off x="2850131" y="6162263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Authority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CFCDBA-5FE1-F94A-A3B0-7B6480A9620D}"/>
              </a:ext>
            </a:extLst>
          </p:cNvPr>
          <p:cNvSpPr txBox="1"/>
          <p:nvPr/>
        </p:nvSpPr>
        <p:spPr>
          <a:xfrm>
            <a:off x="7206075" y="6162263"/>
            <a:ext cx="72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Policy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46F0BB-1AF4-3B49-86BF-B951ACA82DC4}"/>
              </a:ext>
            </a:extLst>
          </p:cNvPr>
          <p:cNvSpPr/>
          <p:nvPr/>
        </p:nvSpPr>
        <p:spPr>
          <a:xfrm>
            <a:off x="6287194" y="1488724"/>
            <a:ext cx="1953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install pub params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21B9B3-7E2E-964B-82EF-F7AD36794695}"/>
              </a:ext>
            </a:extLst>
          </p:cNvPr>
          <p:cNvSpPr txBox="1"/>
          <p:nvPr/>
        </p:nvSpPr>
        <p:spPr>
          <a:xfrm>
            <a:off x="8511527" y="764683"/>
            <a:ext cx="2647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Bootstrap public parameters of authority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DB8A4E-F52C-5346-8541-03CE34C68698}"/>
              </a:ext>
            </a:extLst>
          </p:cNvPr>
          <p:cNvCxnSpPr>
            <a:cxnSpLocks/>
          </p:cNvCxnSpPr>
          <p:nvPr/>
        </p:nvCxnSpPr>
        <p:spPr>
          <a:xfrm flipH="1">
            <a:off x="7093459" y="1405276"/>
            <a:ext cx="2049539" cy="17024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loud 32">
            <a:extLst>
              <a:ext uri="{FF2B5EF4-FFF2-40B4-BE49-F238E27FC236}">
                <a16:creationId xmlns:a16="http://schemas.microsoft.com/office/drawing/2014/main" id="{781A4202-4F9F-D940-8729-3E8E2747E0AE}"/>
              </a:ext>
            </a:extLst>
          </p:cNvPr>
          <p:cNvSpPr/>
          <p:nvPr/>
        </p:nvSpPr>
        <p:spPr>
          <a:xfrm>
            <a:off x="7512399" y="1826264"/>
            <a:ext cx="1626612" cy="817673"/>
          </a:xfrm>
          <a:prstGeom prst="cloud">
            <a:avLst/>
          </a:prstGeom>
          <a:ln w="222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FF0EBD-B4E4-EB45-BF72-9781E8E89D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858" y="1908305"/>
            <a:ext cx="1782744" cy="1596865"/>
          </a:xfrm>
          <a:prstGeom prst="rect">
            <a:avLst/>
          </a:prstGeom>
        </p:spPr>
      </p:pic>
      <p:sp>
        <p:nvSpPr>
          <p:cNvPr id="35" name="Cloud 34">
            <a:extLst>
              <a:ext uri="{FF2B5EF4-FFF2-40B4-BE49-F238E27FC236}">
                <a16:creationId xmlns:a16="http://schemas.microsoft.com/office/drawing/2014/main" id="{6915E52F-2D8B-F342-91E0-9884F30976BB}"/>
              </a:ext>
            </a:extLst>
          </p:cNvPr>
          <p:cNvSpPr/>
          <p:nvPr/>
        </p:nvSpPr>
        <p:spPr>
          <a:xfrm rot="20185892">
            <a:off x="522313" y="2601391"/>
            <a:ext cx="2427953" cy="1753121"/>
          </a:xfrm>
          <a:prstGeom prst="cloud">
            <a:avLst/>
          </a:prstGeom>
          <a:ln w="222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E776A6A-B9C9-3C47-B857-E951A1F2776C}"/>
              </a:ext>
            </a:extLst>
          </p:cNvPr>
          <p:cNvSpPr/>
          <p:nvPr/>
        </p:nvSpPr>
        <p:spPr>
          <a:xfrm>
            <a:off x="2121877" y="5143274"/>
            <a:ext cx="8417169" cy="1550603"/>
          </a:xfrm>
          <a:prstGeom prst="roundRect">
            <a:avLst/>
          </a:prstGeom>
          <a:noFill/>
          <a:ln w="349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8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18" grpId="0"/>
      <p:bldP spid="7" grpId="0"/>
      <p:bldP spid="8" grpId="0" animBg="1"/>
      <p:bldP spid="20" grpId="0" animBg="1"/>
      <p:bldP spid="9" grpId="0"/>
      <p:bldP spid="22" grpId="0"/>
      <p:bldP spid="23" grpId="0"/>
      <p:bldP spid="24" grpId="0"/>
      <p:bldP spid="33" grpId="0" animBg="1"/>
      <p:bldP spid="35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16EA-1ABF-254F-9452-F661C0484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 I : Signer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C8254-BCD2-104E-BFB2-952F14B34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Signature does not reveal</a:t>
            </a:r>
          </a:p>
          <a:p>
            <a:pPr lvl="1"/>
            <a:r>
              <a:rPr lang="en-US" dirty="0"/>
              <a:t>identity of the signer</a:t>
            </a:r>
          </a:p>
        </p:txBody>
      </p:sp>
      <p:pic>
        <p:nvPicPr>
          <p:cNvPr id="6" name="Graphic 5" descr="Car">
            <a:extLst>
              <a:ext uri="{FF2B5EF4-FFF2-40B4-BE49-F238E27FC236}">
                <a16:creationId xmlns:a16="http://schemas.microsoft.com/office/drawing/2014/main" id="{09E77D33-4B02-8C49-A17F-9A55A0940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0599" y="3529117"/>
            <a:ext cx="833385" cy="833385"/>
          </a:xfrm>
          <a:prstGeom prst="rect">
            <a:avLst/>
          </a:prstGeom>
        </p:spPr>
      </p:pic>
      <p:pic>
        <p:nvPicPr>
          <p:cNvPr id="8" name="Graphic 7" descr="Electric car">
            <a:extLst>
              <a:ext uri="{FF2B5EF4-FFF2-40B4-BE49-F238E27FC236}">
                <a16:creationId xmlns:a16="http://schemas.microsoft.com/office/drawing/2014/main" id="{3A455EF0-9E75-A14D-B45A-794179D34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662" y="2857241"/>
            <a:ext cx="914400" cy="914400"/>
          </a:xfrm>
          <a:prstGeom prst="rect">
            <a:avLst/>
          </a:prstGeom>
        </p:spPr>
      </p:pic>
      <p:pic>
        <p:nvPicPr>
          <p:cNvPr id="10" name="Graphic 9" descr="Truck">
            <a:extLst>
              <a:ext uri="{FF2B5EF4-FFF2-40B4-BE49-F238E27FC236}">
                <a16:creationId xmlns:a16="http://schemas.microsoft.com/office/drawing/2014/main" id="{6ABEC548-4F0E-1241-ACBE-2158BF860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1812" y="4225996"/>
            <a:ext cx="914400" cy="914400"/>
          </a:xfrm>
          <a:prstGeom prst="rect">
            <a:avLst/>
          </a:prstGeom>
        </p:spPr>
      </p:pic>
      <p:pic>
        <p:nvPicPr>
          <p:cNvPr id="12" name="Graphic 11" descr="Motorcycle">
            <a:extLst>
              <a:ext uri="{FF2B5EF4-FFF2-40B4-BE49-F238E27FC236}">
                <a16:creationId xmlns:a16="http://schemas.microsoft.com/office/drawing/2014/main" id="{A93E5119-DF7A-6248-9D2E-E7C039D41C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30415" y="3357021"/>
            <a:ext cx="914400" cy="914400"/>
          </a:xfrm>
          <a:prstGeom prst="rect">
            <a:avLst/>
          </a:prstGeom>
        </p:spPr>
      </p:pic>
      <p:pic>
        <p:nvPicPr>
          <p:cNvPr id="14" name="Graphic 13" descr="Scooter">
            <a:extLst>
              <a:ext uri="{FF2B5EF4-FFF2-40B4-BE49-F238E27FC236}">
                <a16:creationId xmlns:a16="http://schemas.microsoft.com/office/drawing/2014/main" id="{298A49A3-81C1-D14A-89B9-E310CA2A7C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33988" y="2857241"/>
            <a:ext cx="914400" cy="914400"/>
          </a:xfrm>
          <a:prstGeom prst="rect">
            <a:avLst/>
          </a:prstGeom>
        </p:spPr>
      </p:pic>
      <p:pic>
        <p:nvPicPr>
          <p:cNvPr id="20" name="Graphic 19" descr="Dump truck">
            <a:extLst>
              <a:ext uri="{FF2B5EF4-FFF2-40B4-BE49-F238E27FC236}">
                <a16:creationId xmlns:a16="http://schemas.microsoft.com/office/drawing/2014/main" id="{3E0520F4-17C0-7E44-945C-E248BAB886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84842" y="4865249"/>
            <a:ext cx="914400" cy="914400"/>
          </a:xfrm>
          <a:prstGeom prst="rect">
            <a:avLst/>
          </a:prstGeom>
        </p:spPr>
      </p:pic>
      <p:pic>
        <p:nvPicPr>
          <p:cNvPr id="22" name="Graphic 21" descr="Cement truck">
            <a:extLst>
              <a:ext uri="{FF2B5EF4-FFF2-40B4-BE49-F238E27FC236}">
                <a16:creationId xmlns:a16="http://schemas.microsoft.com/office/drawing/2014/main" id="{982DADD1-66C5-C949-A95A-68BD74F38D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0611" y="4162903"/>
            <a:ext cx="914400" cy="914400"/>
          </a:xfrm>
          <a:prstGeom prst="rect">
            <a:avLst/>
          </a:prstGeom>
        </p:spPr>
      </p:pic>
      <p:pic>
        <p:nvPicPr>
          <p:cNvPr id="25" name="Graphic 24" descr="Map with pin">
            <a:extLst>
              <a:ext uri="{FF2B5EF4-FFF2-40B4-BE49-F238E27FC236}">
                <a16:creationId xmlns:a16="http://schemas.microsoft.com/office/drawing/2014/main" id="{9BC3AEA6-76A3-CE4F-8373-D5AE18BEC6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88774" y="3390546"/>
            <a:ext cx="914400" cy="914400"/>
          </a:xfrm>
          <a:prstGeom prst="rect">
            <a:avLst/>
          </a:prstGeom>
        </p:spPr>
      </p:pic>
      <p:pic>
        <p:nvPicPr>
          <p:cNvPr id="27" name="Graphic 26" descr="Server">
            <a:extLst>
              <a:ext uri="{FF2B5EF4-FFF2-40B4-BE49-F238E27FC236}">
                <a16:creationId xmlns:a16="http://schemas.microsoft.com/office/drawing/2014/main" id="{0DDD6DB9-E082-2643-8902-DDBC5E5838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173428" y="2799800"/>
            <a:ext cx="1458635" cy="1458635"/>
          </a:xfrm>
          <a:prstGeom prst="rect">
            <a:avLst/>
          </a:prstGeom>
        </p:spPr>
      </p:pic>
      <p:pic>
        <p:nvPicPr>
          <p:cNvPr id="29" name="Graphic 28" descr="Female Profile">
            <a:extLst>
              <a:ext uri="{FF2B5EF4-FFF2-40B4-BE49-F238E27FC236}">
                <a16:creationId xmlns:a16="http://schemas.microsoft.com/office/drawing/2014/main" id="{0B3A4692-5D48-D64C-988B-72A1AEE958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120943" y="4430090"/>
            <a:ext cx="914400" cy="914400"/>
          </a:xfrm>
          <a:prstGeom prst="rect">
            <a:avLst/>
          </a:prstGeom>
        </p:spPr>
      </p:pic>
      <p:pic>
        <p:nvPicPr>
          <p:cNvPr id="31" name="Graphic 30" descr="Male profile">
            <a:extLst>
              <a:ext uri="{FF2B5EF4-FFF2-40B4-BE49-F238E27FC236}">
                <a16:creationId xmlns:a16="http://schemas.microsoft.com/office/drawing/2014/main" id="{6FBBAA1A-F46F-5746-A5ED-ED36D4CCCE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035343" y="4430090"/>
            <a:ext cx="914400" cy="914400"/>
          </a:xfrm>
          <a:prstGeom prst="rect">
            <a:avLst/>
          </a:prstGeom>
        </p:spPr>
      </p:pic>
      <p:sp>
        <p:nvSpPr>
          <p:cNvPr id="32" name="Rounded Rectangular Callout 31">
            <a:extLst>
              <a:ext uri="{FF2B5EF4-FFF2-40B4-BE49-F238E27FC236}">
                <a16:creationId xmlns:a16="http://schemas.microsoft.com/office/drawing/2014/main" id="{9E9843F9-D96F-364D-ACB1-E986BB81E681}"/>
              </a:ext>
            </a:extLst>
          </p:cNvPr>
          <p:cNvSpPr/>
          <p:nvPr/>
        </p:nvSpPr>
        <p:spPr>
          <a:xfrm>
            <a:off x="10492543" y="1512541"/>
            <a:ext cx="1227689" cy="949569"/>
          </a:xfrm>
          <a:prstGeom prst="wedgeRoundRectCallout">
            <a:avLst>
              <a:gd name="adj1" fmla="val -54254"/>
              <a:gd name="adj2" fmla="val 970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Signed by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A740330-6D5F-0B4E-BE23-53AABE161852}"/>
              </a:ext>
            </a:extLst>
          </p:cNvPr>
          <p:cNvCxnSpPr>
            <a:cxnSpLocks/>
          </p:cNvCxnSpPr>
          <p:nvPr/>
        </p:nvCxnSpPr>
        <p:spPr>
          <a:xfrm flipV="1">
            <a:off x="4907695" y="4225996"/>
            <a:ext cx="4163557" cy="3243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B7B7F52-5FE4-B049-B140-2AB40A9CFB95}"/>
              </a:ext>
            </a:extLst>
          </p:cNvPr>
          <p:cNvSpPr txBox="1"/>
          <p:nvPr/>
        </p:nvSpPr>
        <p:spPr>
          <a:xfrm>
            <a:off x="1608010" y="6008550"/>
            <a:ext cx="152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Producer Pool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5C969B-BCBC-D947-AAB5-BD6FD6BF77DD}"/>
              </a:ext>
            </a:extLst>
          </p:cNvPr>
          <p:cNvSpPr txBox="1"/>
          <p:nvPr/>
        </p:nvSpPr>
        <p:spPr>
          <a:xfrm>
            <a:off x="9539077" y="5565481"/>
            <a:ext cx="953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Verifiers</a:t>
            </a:r>
          </a:p>
          <a:p>
            <a:pPr algn="ctr"/>
            <a:r>
              <a:rPr lang="en-US" dirty="0"/>
              <a:t>(LBS)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3D65B8-FE80-4C42-9334-3E057AF6F16F}"/>
              </a:ext>
            </a:extLst>
          </p:cNvPr>
          <p:cNvSpPr txBox="1"/>
          <p:nvPr/>
        </p:nvSpPr>
        <p:spPr>
          <a:xfrm>
            <a:off x="5554072" y="2882786"/>
            <a:ext cx="3021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Policy: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‘Vehicle’ &amp; ‘NH1’ &amp; ‘34Mile’ …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8DD5A7-4DA4-C943-83A3-4C1E32B41A34}"/>
              </a:ext>
            </a:extLst>
          </p:cNvPr>
          <p:cNvSpPr txBox="1"/>
          <p:nvPr/>
        </p:nvSpPr>
        <p:spPr>
          <a:xfrm>
            <a:off x="5617871" y="4801688"/>
            <a:ext cx="2894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Policy: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‘Truck’ &amp; ‘NH1’ &amp; ‘34Mile’ …</a:t>
            </a:r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ED134797-444B-0A4F-B35E-EA92B3CDE82B}"/>
              </a:ext>
            </a:extLst>
          </p:cNvPr>
          <p:cNvSpPr/>
          <p:nvPr/>
        </p:nvSpPr>
        <p:spPr>
          <a:xfrm>
            <a:off x="10651190" y="2993157"/>
            <a:ext cx="1379445" cy="949569"/>
          </a:xfrm>
          <a:prstGeom prst="wedgeRoundRectCallout">
            <a:avLst>
              <a:gd name="adj1" fmla="val -54254"/>
              <a:gd name="adj2" fmla="val 970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Vehicle = Truck </a:t>
            </a:r>
            <a:r>
              <a:rPr lang="en-US" dirty="0">
                <a:solidFill>
                  <a:srgbClr val="FF0000"/>
                </a:solidFill>
              </a:rPr>
              <a:t>(but which one)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CD2DC-B764-5B4A-A6A3-4C4E6483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3979" y="6338421"/>
            <a:ext cx="1060995" cy="503578"/>
          </a:xfrm>
        </p:spPr>
        <p:txBody>
          <a:bodyPr/>
          <a:lstStyle/>
          <a:p>
            <a:fld id="{665CC8C1-DF8F-F749-B708-921585B2FF6F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346ADC-08E9-9943-B695-D227CA7993CF}"/>
              </a:ext>
            </a:extLst>
          </p:cNvPr>
          <p:cNvGrpSpPr/>
          <p:nvPr/>
        </p:nvGrpSpPr>
        <p:grpSpPr>
          <a:xfrm>
            <a:off x="407316" y="2956096"/>
            <a:ext cx="4344839" cy="2765464"/>
            <a:chOff x="493379" y="3321859"/>
            <a:chExt cx="4344839" cy="276546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2FA5FE3-3C77-8A4E-ABF3-E85D17C417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516" y="3321859"/>
              <a:ext cx="4315702" cy="8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E801788-E95D-124B-B291-198D4AC5D4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379" y="4012554"/>
              <a:ext cx="4315702" cy="8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E669DEC-1856-DB45-840C-5956BE3B34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900" y="4632988"/>
              <a:ext cx="4315702" cy="8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84029ED-4540-BF43-8B35-226A7134CC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516" y="5340160"/>
              <a:ext cx="4315702" cy="8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29A8E0F-BD17-3A44-9954-FFFB961E9A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900" y="6078932"/>
              <a:ext cx="4315702" cy="8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AA1FF8-49EC-8342-9F7A-EC8F9D874C11}"/>
              </a:ext>
            </a:extLst>
          </p:cNvPr>
          <p:cNvCxnSpPr>
            <a:cxnSpLocks/>
          </p:cNvCxnSpPr>
          <p:nvPr/>
        </p:nvCxnSpPr>
        <p:spPr>
          <a:xfrm flipV="1">
            <a:off x="4899786" y="4738957"/>
            <a:ext cx="4163557" cy="32439"/>
          </a:xfrm>
          <a:prstGeom prst="straightConnector1">
            <a:avLst/>
          </a:prstGeom>
          <a:ln w="34925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20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  <p:bldP spid="40" grpId="0"/>
      <p:bldP spid="41" grpId="0"/>
      <p:bldP spid="42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10BC-9D87-0D4A-BDB8-2216F32E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 II : Direct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4089B-AC0E-B140-917B-AEC1094A9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23" y="886353"/>
            <a:ext cx="11039787" cy="3635759"/>
          </a:xfrm>
        </p:spPr>
        <p:txBody>
          <a:bodyPr>
            <a:normAutofit/>
          </a:bodyPr>
          <a:lstStyle/>
          <a:p>
            <a:r>
              <a:rPr lang="en-US" dirty="0"/>
              <a:t>Verification does not require all entities to be online</a:t>
            </a:r>
          </a:p>
          <a:p>
            <a:pPr lvl="1"/>
            <a:r>
              <a:rPr lang="en-US" dirty="0"/>
              <a:t>Nothing needs to be fetched specific to the signature </a:t>
            </a:r>
            <a:br>
              <a:rPr lang="en-US" dirty="0"/>
            </a:br>
            <a:r>
              <a:rPr lang="en-US" dirty="0"/>
              <a:t>(only public parameters of the ABS authority)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63622-BE1B-F84F-A4E1-337263894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248" y="3054968"/>
            <a:ext cx="7706083" cy="29010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50451-A2E3-3A4A-8C58-7F63D9F93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78CB3F-E1C9-D44F-BD5C-5ACB4CE7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NDN-ABS Prototype Implementation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B1362D-FE21-004F-A45B-C21ABC1B2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the best of our knowledge we designed the first comprehensive prototype implementation of ABS</a:t>
            </a:r>
          </a:p>
          <a:p>
            <a:r>
              <a:rPr lang="en-US" dirty="0"/>
              <a:t>Python library called PyNDNABS is available in </a:t>
            </a:r>
            <a:r>
              <a:rPr lang="en-US" dirty="0">
                <a:hlinkClick r:id="rId3"/>
              </a:rPr>
              <a:t>https://github.com/sanjeevr93/PyNDNABS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F5CAA1-7F92-6849-9089-9A906EAD02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6" b="3813"/>
          <a:stretch/>
        </p:blipFill>
        <p:spPr>
          <a:xfrm>
            <a:off x="9373860" y="2074359"/>
            <a:ext cx="1558004" cy="1523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14F05E-D431-3D44-8787-B68F68356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110" y="3832261"/>
            <a:ext cx="10822318" cy="24644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EC7788-1F4A-DF42-B28F-D33858D6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0C14B-3074-C847-9149-C312A7BA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Snippets from PyNDNABS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9F3F8-B7A0-6F4B-9F79-8193A420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6DB193-1C71-024D-9006-582C745BF8EC}"/>
              </a:ext>
            </a:extLst>
          </p:cNvPr>
          <p:cNvSpPr/>
          <p:nvPr/>
        </p:nvSpPr>
        <p:spPr>
          <a:xfrm>
            <a:off x="260804" y="896344"/>
            <a:ext cx="539085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def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authSetup</a:t>
            </a:r>
            <a:r>
              <a:rPr lang="en-US" sz="1400" dirty="0"/>
              <a:t>(): </a:t>
            </a:r>
          </a:p>
          <a:p>
            <a:r>
              <a:rPr lang="en-US" sz="1400" dirty="0"/>
              <a:t>       apk = {}</a:t>
            </a:r>
          </a:p>
          <a:p>
            <a:r>
              <a:rPr lang="en-US" sz="1400" dirty="0"/>
              <a:t>       ask = {}</a:t>
            </a:r>
          </a:p>
          <a:p>
            <a:r>
              <a:rPr lang="en-US" sz="1400" dirty="0"/>
              <a:t>       tmax = n</a:t>
            </a:r>
          </a:p>
          <a:p>
            <a:endParaRPr lang="en-US" sz="1400" dirty="0"/>
          </a:p>
          <a:p>
            <a:r>
              <a:rPr lang="en-US" sz="1400" dirty="0"/>
              <a:t>       apk['g'] = group.random(G1)</a:t>
            </a:r>
          </a:p>
          <a:p>
            <a:r>
              <a:rPr lang="en-US" sz="1400" dirty="0"/>
              <a:t>       for </a:t>
            </a:r>
            <a:r>
              <a:rPr lang="en-US" sz="1400" dirty="0" err="1"/>
              <a:t>i</a:t>
            </a:r>
            <a:r>
              <a:rPr lang="en-US" sz="1400" dirty="0"/>
              <a:t> in range(tmax + 1):</a:t>
            </a:r>
          </a:p>
          <a:p>
            <a:r>
              <a:rPr lang="en-US" sz="1400" dirty="0"/>
              <a:t>           apk['h{}'.format(</a:t>
            </a:r>
            <a:r>
              <a:rPr lang="en-US" sz="1400" dirty="0" err="1"/>
              <a:t>i</a:t>
            </a:r>
            <a:r>
              <a:rPr lang="en-US" sz="1400" dirty="0"/>
              <a:t>)] = group.random(G2)</a:t>
            </a:r>
          </a:p>
          <a:p>
            <a:endParaRPr lang="en-US" sz="1400" dirty="0">
              <a:solidFill>
                <a:srgbClr val="C00000"/>
              </a:solidFill>
            </a:endParaRPr>
          </a:p>
          <a:p>
            <a:r>
              <a:rPr lang="en-US" sz="1400" dirty="0">
                <a:solidFill>
                  <a:srgbClr val="C00000"/>
                </a:solidFill>
              </a:rPr>
              <a:t>        #Authority Private key</a:t>
            </a:r>
          </a:p>
          <a:p>
            <a:r>
              <a:rPr lang="en-US" sz="1400" dirty="0"/>
              <a:t>        a0,a,b = group.random(ZR), group.random(ZR), group.random(ZR)</a:t>
            </a:r>
          </a:p>
          <a:p>
            <a:r>
              <a:rPr lang="en-US" sz="1400" dirty="0"/>
              <a:t>        ask['a0'] = a0</a:t>
            </a:r>
          </a:p>
          <a:p>
            <a:r>
              <a:rPr lang="en-US" sz="1400" dirty="0"/>
              <a:t>        ask['a'] = a</a:t>
            </a:r>
          </a:p>
          <a:p>
            <a:r>
              <a:rPr lang="en-US" sz="1400" dirty="0"/>
              <a:t>        ask['b'] = b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C00000"/>
                </a:solidFill>
              </a:rPr>
              <a:t>        #Authority Public Parameters</a:t>
            </a:r>
          </a:p>
          <a:p>
            <a:r>
              <a:rPr lang="en-US" sz="1400" dirty="0"/>
              <a:t>        apk['A0'] = apk['h0'] ** a0</a:t>
            </a:r>
          </a:p>
          <a:p>
            <a:r>
              <a:rPr lang="en-US" sz="1400" dirty="0"/>
              <a:t>        for </a:t>
            </a:r>
            <a:r>
              <a:rPr lang="en-US" sz="1400" dirty="0" err="1"/>
              <a:t>i</a:t>
            </a:r>
            <a:r>
              <a:rPr lang="en-US" sz="1400" dirty="0"/>
              <a:t> in range(1, tmax + 1):</a:t>
            </a:r>
          </a:p>
          <a:p>
            <a:r>
              <a:rPr lang="en-US" sz="1400" dirty="0"/>
              <a:t>            apk['A{}'.format(</a:t>
            </a:r>
            <a:r>
              <a:rPr lang="en-US" sz="1400" dirty="0" err="1"/>
              <a:t>i</a:t>
            </a:r>
            <a:r>
              <a:rPr lang="en-US" sz="1400" dirty="0"/>
              <a:t>)] = apk['h{}'.format(</a:t>
            </a:r>
            <a:r>
              <a:rPr lang="en-US" sz="1400" dirty="0" err="1"/>
              <a:t>i</a:t>
            </a:r>
            <a:r>
              <a:rPr lang="en-US" sz="1400" dirty="0"/>
              <a:t>)] ** a</a:t>
            </a:r>
          </a:p>
          <a:p>
            <a:endParaRPr lang="en-US" sz="1400" dirty="0"/>
          </a:p>
          <a:p>
            <a:r>
              <a:rPr lang="en-US" sz="1400" dirty="0"/>
              <a:t>        for </a:t>
            </a:r>
            <a:r>
              <a:rPr lang="en-US" sz="1400" dirty="0" err="1"/>
              <a:t>i</a:t>
            </a:r>
            <a:r>
              <a:rPr lang="en-US" sz="1400" dirty="0"/>
              <a:t> in range(1,tmax+1):</a:t>
            </a:r>
          </a:p>
          <a:p>
            <a:r>
              <a:rPr lang="en-US" sz="1400" dirty="0"/>
              <a:t>            apk['B{}'.format(</a:t>
            </a:r>
            <a:r>
              <a:rPr lang="en-US" sz="1400" dirty="0" err="1"/>
              <a:t>i</a:t>
            </a:r>
            <a:r>
              <a:rPr lang="en-US" sz="1400" dirty="0"/>
              <a:t>)] = apk['h{}'.format(</a:t>
            </a:r>
            <a:r>
              <a:rPr lang="en-US" sz="1400" dirty="0" err="1"/>
              <a:t>i</a:t>
            </a:r>
            <a:r>
              <a:rPr lang="en-US" sz="1400" dirty="0"/>
              <a:t>)] ** b</a:t>
            </a:r>
          </a:p>
          <a:p>
            <a:endParaRPr lang="en-US" sz="1400" dirty="0"/>
          </a:p>
          <a:p>
            <a:r>
              <a:rPr lang="en-US" sz="1400" dirty="0"/>
              <a:t>        apk['C'] = apk['g'] ** group.random(ZR)</a:t>
            </a:r>
          </a:p>
          <a:p>
            <a:endParaRPr lang="en-US" sz="1400" dirty="0"/>
          </a:p>
          <a:p>
            <a:r>
              <a:rPr lang="en-US" sz="1400" dirty="0"/>
              <a:t>        return apk, ask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49F44-98A2-0C49-B2F6-4135DFF0A002}"/>
              </a:ext>
            </a:extLst>
          </p:cNvPr>
          <p:cNvSpPr/>
          <p:nvPr/>
        </p:nvSpPr>
        <p:spPr>
          <a:xfrm>
            <a:off x="6096000" y="1011030"/>
            <a:ext cx="6096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def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generateattribute</a:t>
            </a:r>
            <a:r>
              <a:rPr lang="en-US" sz="1400" dirty="0"/>
              <a:t>s(ask, attributes):</a:t>
            </a:r>
          </a:p>
          <a:p>
            <a:r>
              <a:rPr lang="en-US" sz="1400" dirty="0"/>
              <a:t>        ska = {}</a:t>
            </a:r>
          </a:p>
          <a:p>
            <a:endParaRPr lang="en-US" sz="1400" dirty="0"/>
          </a:p>
          <a:p>
            <a:r>
              <a:rPr lang="en-US" sz="1400" dirty="0"/>
              <a:t>        Kbase = group.random(G1)</a:t>
            </a:r>
          </a:p>
          <a:p>
            <a:endParaRPr lang="en-US" sz="1400" dirty="0"/>
          </a:p>
          <a:p>
            <a:r>
              <a:rPr lang="en-US" sz="1400" dirty="0"/>
              <a:t>        ska['Kbase'] = Kbase</a:t>
            </a:r>
          </a:p>
          <a:p>
            <a:r>
              <a:rPr lang="en-US" sz="1400" dirty="0"/>
              <a:t>        ska['K0'] = Kbase ** (1 / ask['a0’])</a:t>
            </a:r>
          </a:p>
          <a:p>
            <a:endParaRPr lang="en-US" sz="1400" dirty="0"/>
          </a:p>
          <a:p>
            <a:r>
              <a:rPr lang="en-US" sz="1400" dirty="0"/>
              <a:t>        </a:t>
            </a:r>
            <a:r>
              <a:rPr lang="en-US" sz="1400" dirty="0">
                <a:solidFill>
                  <a:srgbClr val="C00000"/>
                </a:solidFill>
              </a:rPr>
              <a:t>#Attribute Secret key generation</a:t>
            </a:r>
            <a:endParaRPr lang="en-US" sz="1400" dirty="0"/>
          </a:p>
          <a:p>
            <a:r>
              <a:rPr lang="en-US" sz="1400" dirty="0"/>
              <a:t>        ska['attributes'] = attributes</a:t>
            </a:r>
          </a:p>
          <a:p>
            <a:r>
              <a:rPr lang="en-US" sz="1400" dirty="0"/>
              <a:t>        for </a:t>
            </a:r>
            <a:r>
              <a:rPr lang="en-US" sz="1400" dirty="0" err="1"/>
              <a:t>i</a:t>
            </a:r>
            <a:r>
              <a:rPr lang="en-US" sz="1400" dirty="0"/>
              <a:t> in attributes:</a:t>
            </a:r>
          </a:p>
          <a:p>
            <a:r>
              <a:rPr lang="en-US" sz="1400" dirty="0"/>
              <a:t>            u = group.hash(</a:t>
            </a:r>
            <a:r>
              <a:rPr lang="en-US" sz="1400" dirty="0" err="1"/>
              <a:t>i</a:t>
            </a:r>
            <a:r>
              <a:rPr lang="en-US" sz="1400" dirty="0"/>
              <a:t>)</a:t>
            </a:r>
          </a:p>
          <a:p>
            <a:r>
              <a:rPr lang="en-US" sz="1400" dirty="0"/>
              <a:t>            ska['K{}'.format(u)] = Kbase ** (1 / (ask['a'] + u * ask['b']))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0FBDDC-E196-074A-AA79-1E345535707A}"/>
              </a:ext>
            </a:extLst>
          </p:cNvPr>
          <p:cNvSpPr/>
          <p:nvPr/>
        </p:nvSpPr>
        <p:spPr>
          <a:xfrm>
            <a:off x="6096000" y="4240561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</a:t>
            </a:r>
            <a:r>
              <a:rPr lang="en-US" sz="1400" dirty="0"/>
              <a:t>def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getMsp</a:t>
            </a:r>
            <a:r>
              <a:rPr lang="en-US" sz="1400" dirty="0"/>
              <a:t>(message, attributes):</a:t>
            </a:r>
          </a:p>
          <a:p>
            <a:endParaRPr lang="en-US" sz="1400" dirty="0"/>
          </a:p>
          <a:p>
            <a:r>
              <a:rPr lang="en-US" sz="1400" dirty="0"/>
              <a:t>        </a:t>
            </a:r>
            <a:r>
              <a:rPr lang="en-US" sz="1400" dirty="0">
                <a:solidFill>
                  <a:srgbClr val="C00000"/>
                </a:solidFill>
              </a:rPr>
              <a:t>#Monotone span program built using attributes in policy</a:t>
            </a:r>
            <a:endParaRPr lang="en-US" sz="1400" dirty="0"/>
          </a:p>
          <a:p>
            <a:r>
              <a:rPr lang="en-US" sz="1400" dirty="0"/>
              <a:t>        M = M[len(attributes)]</a:t>
            </a:r>
          </a:p>
          <a:p>
            <a:r>
              <a:rPr lang="en-US" sz="1400" dirty="0"/>
              <a:t>        u = [group.hash(</a:t>
            </a:r>
            <a:r>
              <a:rPr lang="en-US" sz="1400" dirty="0" err="1"/>
              <a:t>i</a:t>
            </a:r>
            <a:r>
              <a:rPr lang="en-US" sz="1400" dirty="0"/>
              <a:t>) for </a:t>
            </a:r>
            <a:r>
              <a:rPr lang="en-US" sz="1400" dirty="0" err="1"/>
              <a:t>i</a:t>
            </a:r>
            <a:r>
              <a:rPr lang="en-US" sz="1400" dirty="0"/>
              <a:t> in attributes]</a:t>
            </a:r>
          </a:p>
          <a:p>
            <a:r>
              <a:rPr lang="en-US" sz="1400" dirty="0"/>
              <a:t>        mu = group.hash(message + b' AND '.join(attributes))</a:t>
            </a:r>
          </a:p>
          <a:p>
            <a:r>
              <a:rPr lang="en-US" sz="1400" dirty="0"/>
              <a:t>        return M, u, mu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1322F-9BAC-824B-82B7-EAAC382CC732}"/>
              </a:ext>
            </a:extLst>
          </p:cNvPr>
          <p:cNvSpPr txBox="1"/>
          <p:nvPr/>
        </p:nvSpPr>
        <p:spPr>
          <a:xfrm>
            <a:off x="2686391" y="1414307"/>
            <a:ext cx="205020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Attribute Authority setup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757FA61E-F723-4B42-810A-9B0026210554}"/>
              </a:ext>
            </a:extLst>
          </p:cNvPr>
          <p:cNvSpPr/>
          <p:nvPr/>
        </p:nvSpPr>
        <p:spPr>
          <a:xfrm>
            <a:off x="2034560" y="1466105"/>
            <a:ext cx="651831" cy="204180"/>
          </a:xfrm>
          <a:prstGeom prst="lef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C87000-AC1A-E94B-BC84-BBC602E6750A}"/>
              </a:ext>
            </a:extLst>
          </p:cNvPr>
          <p:cNvSpPr txBox="1"/>
          <p:nvPr/>
        </p:nvSpPr>
        <p:spPr>
          <a:xfrm>
            <a:off x="9505609" y="1364193"/>
            <a:ext cx="151291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Attribute creation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75C1694C-7076-AC4B-8A27-162C4570975A}"/>
              </a:ext>
            </a:extLst>
          </p:cNvPr>
          <p:cNvSpPr/>
          <p:nvPr/>
        </p:nvSpPr>
        <p:spPr>
          <a:xfrm>
            <a:off x="8853778" y="1415991"/>
            <a:ext cx="651831" cy="204180"/>
          </a:xfrm>
          <a:prstGeom prst="lef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F183F-D213-8647-925B-A545CC068E26}"/>
              </a:ext>
            </a:extLst>
          </p:cNvPr>
          <p:cNvSpPr txBox="1"/>
          <p:nvPr/>
        </p:nvSpPr>
        <p:spPr>
          <a:xfrm>
            <a:off x="9601068" y="4196939"/>
            <a:ext cx="233012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Manipulating Policy to be used in signing &amp; Verification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8EA4A17C-E75C-9243-A6E4-582585F53011}"/>
              </a:ext>
            </a:extLst>
          </p:cNvPr>
          <p:cNvSpPr/>
          <p:nvPr/>
        </p:nvSpPr>
        <p:spPr>
          <a:xfrm>
            <a:off x="8949237" y="4356459"/>
            <a:ext cx="651831" cy="204180"/>
          </a:xfrm>
          <a:prstGeom prst="lef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43E5F-AE8F-5B49-9768-040E5ABA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Snippets from PyNDNABS (contd.)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0B641-A437-7D4E-B2E3-E170FA57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3D2000-4D09-9643-8A13-4CC895167EFF}"/>
              </a:ext>
            </a:extLst>
          </p:cNvPr>
          <p:cNvSpPr/>
          <p:nvPr/>
        </p:nvSpPr>
        <p:spPr>
          <a:xfrm>
            <a:off x="345195" y="938596"/>
            <a:ext cx="6096000" cy="63401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def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sign</a:t>
            </a:r>
            <a:r>
              <a:rPr lang="en-US" sz="1400" dirty="0"/>
              <a:t>(pk, ska, message, attributes):</a:t>
            </a:r>
          </a:p>
          <a:p>
            <a:r>
              <a:rPr lang="en-US" sz="1400" dirty="0"/>
              <a:t>        signature = {}</a:t>
            </a:r>
          </a:p>
          <a:p>
            <a:endParaRPr lang="en-US" sz="1400" dirty="0"/>
          </a:p>
          <a:p>
            <a:r>
              <a:rPr lang="en-US" sz="1400" dirty="0"/>
              <a:t>        M, u, mu = getMsp(message, attributes)</a:t>
            </a:r>
          </a:p>
          <a:p>
            <a:r>
              <a:rPr lang="en-US" sz="1400" dirty="0"/>
              <a:t>        r = []</a:t>
            </a:r>
          </a:p>
          <a:p>
            <a:r>
              <a:rPr lang="en-US" sz="1400" dirty="0"/>
              <a:t>        for </a:t>
            </a:r>
            <a:r>
              <a:rPr lang="en-US" sz="1400" dirty="0" err="1"/>
              <a:t>i</a:t>
            </a:r>
            <a:r>
              <a:rPr lang="en-US" sz="1400" dirty="0"/>
              <a:t> in range(len(M) + 1):</a:t>
            </a:r>
          </a:p>
          <a:p>
            <a:r>
              <a:rPr lang="en-US" sz="1400" dirty="0"/>
              <a:t>            r.append(group.random(ZR))</a:t>
            </a:r>
          </a:p>
          <a:p>
            <a:endParaRPr lang="en-US" sz="1400" dirty="0"/>
          </a:p>
          <a:p>
            <a:r>
              <a:rPr lang="en-US" sz="1400" dirty="0"/>
              <a:t>        signature['Y'] = ska['</a:t>
            </a:r>
            <a:r>
              <a:rPr lang="en-US" sz="1400" dirty="0" err="1"/>
              <a:t>Kbase</a:t>
            </a:r>
            <a:r>
              <a:rPr lang="en-US" sz="1400" dirty="0"/>
              <a:t>'] ** r[0]</a:t>
            </a:r>
          </a:p>
          <a:p>
            <a:r>
              <a:rPr lang="en-US" sz="1400" dirty="0"/>
              <a:t>        signature['W'] = ska['K0'] ** r[0]</a:t>
            </a:r>
          </a:p>
          <a:p>
            <a:endParaRPr lang="en-US" sz="1400" dirty="0"/>
          </a:p>
          <a:p>
            <a:r>
              <a:rPr lang="en-US" sz="1400" dirty="0"/>
              <a:t>        for </a:t>
            </a:r>
            <a:r>
              <a:rPr lang="en-US" sz="1400" dirty="0" err="1"/>
              <a:t>i</a:t>
            </a:r>
            <a:r>
              <a:rPr lang="en-US" sz="1400" dirty="0"/>
              <a:t> in range(1, len(M) + 1):</a:t>
            </a:r>
          </a:p>
          <a:p>
            <a:r>
              <a:rPr lang="en-US" sz="1400" dirty="0"/>
              <a:t>            end = 0</a:t>
            </a:r>
          </a:p>
          <a:p>
            <a:r>
              <a:rPr lang="en-US" sz="1400" dirty="0"/>
              <a:t>            multi = ((pk['C'] * (pk['g'] ** mu)) ** r[</a:t>
            </a:r>
            <a:r>
              <a:rPr lang="en-US" sz="1400" dirty="0" err="1"/>
              <a:t>i</a:t>
            </a:r>
            <a:r>
              <a:rPr lang="en-US" sz="1400" dirty="0"/>
              <a:t>])</a:t>
            </a:r>
          </a:p>
          <a:p>
            <a:r>
              <a:rPr lang="en-US" sz="1400" dirty="0"/>
              <a:t>            try: </a:t>
            </a:r>
          </a:p>
          <a:p>
            <a:r>
              <a:rPr lang="en-US" sz="1400" dirty="0"/>
              <a:t>                end = multi * (ska['K{}'.format(u[i-1])] ** r[0])</a:t>
            </a:r>
          </a:p>
          <a:p>
            <a:endParaRPr lang="en-US" sz="1400" dirty="0"/>
          </a:p>
          <a:p>
            <a:r>
              <a:rPr lang="en-US" sz="1400" dirty="0"/>
              <a:t>        for j in range(1,len(M[0])+1):</a:t>
            </a:r>
          </a:p>
          <a:p>
            <a:r>
              <a:rPr lang="en-US" sz="1400" dirty="0"/>
              <a:t>            end = 0</a:t>
            </a:r>
          </a:p>
          <a:p>
            <a:r>
              <a:rPr lang="en-US" sz="1400" dirty="0"/>
              <a:t>            for </a:t>
            </a:r>
            <a:r>
              <a:rPr lang="en-US" sz="1400" dirty="0" err="1"/>
              <a:t>i</a:t>
            </a:r>
            <a:r>
              <a:rPr lang="en-US" sz="1400" dirty="0"/>
              <a:t> in range(1,len(M)+1):</a:t>
            </a:r>
          </a:p>
          <a:p>
            <a:r>
              <a:rPr lang="en-US" sz="1400" dirty="0"/>
              <a:t>                base = pk['A{}'.format(j)] * (pk['B{}'.format(j)] ** u[i-1])</a:t>
            </a:r>
          </a:p>
          <a:p>
            <a:r>
              <a:rPr lang="en-US" sz="1400" dirty="0"/>
              <a:t>                exp = M[i-1][j-1] * r[</a:t>
            </a:r>
            <a:r>
              <a:rPr lang="en-US" sz="1400" dirty="0" err="1"/>
              <a:t>i</a:t>
            </a:r>
            <a:r>
              <a:rPr lang="en-US" sz="1400" dirty="0"/>
              <a:t>]</a:t>
            </a:r>
          </a:p>
          <a:p>
            <a:r>
              <a:rPr lang="en-US" sz="1400" dirty="0"/>
              <a:t>                end = end * (base ** exp)</a:t>
            </a:r>
          </a:p>
          <a:p>
            <a:r>
              <a:rPr lang="en-US" sz="1400" dirty="0"/>
              <a:t>            signature['P{}'.format(j)] = end</a:t>
            </a:r>
          </a:p>
          <a:p>
            <a:endParaRPr lang="en-US" sz="1400" dirty="0"/>
          </a:p>
          <a:p>
            <a:r>
              <a:rPr lang="en-US" sz="1400" dirty="0"/>
              <a:t>        return signature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7D417-BAB0-7B4A-910B-CDF178170A61}"/>
              </a:ext>
            </a:extLst>
          </p:cNvPr>
          <p:cNvSpPr/>
          <p:nvPr/>
        </p:nvSpPr>
        <p:spPr>
          <a:xfrm>
            <a:off x="5934419" y="905545"/>
            <a:ext cx="60960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def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verify</a:t>
            </a:r>
            <a:r>
              <a:rPr lang="en-US" sz="1400" dirty="0"/>
              <a:t>(self, pk, sign, message, attributes):</a:t>
            </a:r>
          </a:p>
          <a:p>
            <a:r>
              <a:rPr lang="en-US" sz="1400" dirty="0"/>
              <a:t>      </a:t>
            </a:r>
          </a:p>
          <a:p>
            <a:r>
              <a:rPr lang="en-US" sz="1400" dirty="0"/>
              <a:t>        M, u, mu = getMsp(message, attributes)</a:t>
            </a:r>
          </a:p>
          <a:p>
            <a:endParaRPr lang="en-US" sz="1400" dirty="0"/>
          </a:p>
          <a:p>
            <a:r>
              <a:rPr lang="en-US" sz="1400" dirty="0"/>
              <a:t>        if sign['Y']==0 or pair(sign['Y'], pk['h0']) != pair(sign['W'], pk['A0']):</a:t>
            </a:r>
          </a:p>
          <a:p>
            <a:r>
              <a:rPr lang="en-US" sz="1400" dirty="0"/>
              <a:t>            return False</a:t>
            </a:r>
          </a:p>
          <a:p>
            <a:r>
              <a:rPr lang="en-US" sz="1400" dirty="0"/>
              <a:t>        else:</a:t>
            </a:r>
          </a:p>
          <a:p>
            <a:r>
              <a:rPr lang="en-US" sz="1400" dirty="0"/>
              <a:t>            sentence = True</a:t>
            </a:r>
          </a:p>
          <a:p>
            <a:r>
              <a:rPr lang="en-US" sz="1400" dirty="0"/>
              <a:t>            for j in range(1,len(M[0])+1):</a:t>
            </a:r>
          </a:p>
          <a:p>
            <a:r>
              <a:rPr lang="en-US" sz="1400" dirty="0"/>
              <a:t>                multi = 0</a:t>
            </a:r>
          </a:p>
          <a:p>
            <a:r>
              <a:rPr lang="en-US" sz="1400" dirty="0"/>
              <a:t>                for </a:t>
            </a:r>
            <a:r>
              <a:rPr lang="en-US" sz="1400" dirty="0" err="1"/>
              <a:t>i</a:t>
            </a:r>
            <a:r>
              <a:rPr lang="en-US" sz="1400" dirty="0"/>
              <a:t> in range(1,len(M)+1):</a:t>
            </a:r>
          </a:p>
          <a:p>
            <a:r>
              <a:rPr lang="en-US" sz="1400" dirty="0"/>
              <a:t>                    a = sign['S{}'.format(</a:t>
            </a:r>
            <a:r>
              <a:rPr lang="en-US" sz="1400" dirty="0" err="1"/>
              <a:t>i</a:t>
            </a:r>
            <a:r>
              <a:rPr lang="en-US" sz="1400" dirty="0"/>
              <a:t>)]</a:t>
            </a:r>
          </a:p>
          <a:p>
            <a:r>
              <a:rPr lang="en-US" sz="1400" dirty="0"/>
              <a:t>                    b = (pk['A{}'.format(j)] * (pk['B{}'.format(j)] ** u[i-1])) ** M[i-1][j-1]</a:t>
            </a:r>
          </a:p>
          <a:p>
            <a:r>
              <a:rPr lang="en-US" sz="1400" dirty="0"/>
              <a:t>                    multi = multi * pair(</a:t>
            </a:r>
            <a:r>
              <a:rPr lang="en-US" sz="1400" dirty="0" err="1"/>
              <a:t>a,b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                after = pair(pk['C'] * pk['g'] ** mu, sign['P{}'.format(j)])</a:t>
            </a:r>
          </a:p>
          <a:p>
            <a:r>
              <a:rPr lang="en-US" sz="1400" dirty="0"/>
              <a:t>                pre = pair(sign['Y'], pk['h{}'.format(j)])</a:t>
            </a:r>
          </a:p>
          <a:p>
            <a:r>
              <a:rPr lang="en-US" sz="1400" dirty="0"/>
              <a:t>                if j == 1:</a:t>
            </a:r>
          </a:p>
          <a:p>
            <a:r>
              <a:rPr lang="en-US" sz="1400" dirty="0"/>
              <a:t>                    if multi != (pre * after):</a:t>
            </a:r>
          </a:p>
          <a:p>
            <a:r>
              <a:rPr lang="en-US" sz="1400" dirty="0"/>
              <a:t>                        sentence = False</a:t>
            </a:r>
          </a:p>
          <a:p>
            <a:r>
              <a:rPr lang="en-US" sz="1400" dirty="0"/>
              <a:t>                else:</a:t>
            </a:r>
          </a:p>
          <a:p>
            <a:r>
              <a:rPr lang="en-US" sz="1400" dirty="0"/>
              <a:t>                    if multi != (after):</a:t>
            </a:r>
          </a:p>
          <a:p>
            <a:r>
              <a:rPr lang="en-US" sz="1400" dirty="0"/>
              <a:t>                        sentence = False</a:t>
            </a:r>
          </a:p>
          <a:p>
            <a:r>
              <a:rPr lang="en-US" sz="1400" dirty="0"/>
              <a:t>            return sentence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016C7-2CB5-BE4E-96C9-AA0B01C2D666}"/>
              </a:ext>
            </a:extLst>
          </p:cNvPr>
          <p:cNvSpPr txBox="1"/>
          <p:nvPr/>
        </p:nvSpPr>
        <p:spPr>
          <a:xfrm>
            <a:off x="3291708" y="1187405"/>
            <a:ext cx="17100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Generating Signature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5C0BC5D0-21D6-A54B-95C4-9CB29CA319AD}"/>
              </a:ext>
            </a:extLst>
          </p:cNvPr>
          <p:cNvSpPr/>
          <p:nvPr/>
        </p:nvSpPr>
        <p:spPr>
          <a:xfrm>
            <a:off x="2639877" y="1247499"/>
            <a:ext cx="651831" cy="204180"/>
          </a:xfrm>
          <a:prstGeom prst="lef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21D92-F1D7-BB4F-9BB8-BDD0DC9FAB79}"/>
              </a:ext>
            </a:extLst>
          </p:cNvPr>
          <p:cNvSpPr txBox="1"/>
          <p:nvPr/>
        </p:nvSpPr>
        <p:spPr>
          <a:xfrm>
            <a:off x="9662028" y="5289707"/>
            <a:ext cx="152108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Verifying Signature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D2173E9E-DCE4-CD41-8B12-3B8654DEE51E}"/>
              </a:ext>
            </a:extLst>
          </p:cNvPr>
          <p:cNvSpPr/>
          <p:nvPr/>
        </p:nvSpPr>
        <p:spPr>
          <a:xfrm>
            <a:off x="9010197" y="5349801"/>
            <a:ext cx="651831" cy="204180"/>
          </a:xfrm>
          <a:prstGeom prst="leftArrow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1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01A4-C31B-A341-A951-8408F88FE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F67EC-497B-6C45-9F6A-F4E2AD4AA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6" y="715616"/>
            <a:ext cx="11039787" cy="600767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Check the feasibility of NDN-ABS</a:t>
            </a:r>
          </a:p>
          <a:p>
            <a:pPr lvl="1"/>
            <a:r>
              <a:rPr lang="en-US" sz="2400" dirty="0"/>
              <a:t>Identify performance of NDN-ABS compared to traditional signature schemes</a:t>
            </a:r>
          </a:p>
          <a:p>
            <a:r>
              <a:rPr lang="en-US" sz="2800" dirty="0"/>
              <a:t>Evaluated metrics - Impact of policy size  </a:t>
            </a:r>
          </a:p>
          <a:p>
            <a:pPr lvl="1"/>
            <a:r>
              <a:rPr lang="en-US" sz="2400" dirty="0"/>
              <a:t>Signing and verification times</a:t>
            </a:r>
          </a:p>
          <a:p>
            <a:pPr lvl="1"/>
            <a:r>
              <a:rPr lang="en-US" sz="2400" dirty="0"/>
              <a:t>Signature size</a:t>
            </a:r>
          </a:p>
          <a:p>
            <a:r>
              <a:rPr lang="en-US" sz="2800" dirty="0"/>
              <a:t>Recorded performance on different platforms</a:t>
            </a:r>
          </a:p>
          <a:p>
            <a:pPr lvl="1"/>
            <a:r>
              <a:rPr lang="en-US" sz="2400" dirty="0"/>
              <a:t>Server</a:t>
            </a:r>
          </a:p>
          <a:p>
            <a:pPr lvl="2"/>
            <a:r>
              <a:rPr lang="en-US" sz="2000" dirty="0"/>
              <a:t>Intel i7 4.00GHz, 62.8 GB RAM </a:t>
            </a:r>
          </a:p>
          <a:p>
            <a:pPr lvl="1"/>
            <a:r>
              <a:rPr lang="en-US" sz="2400" dirty="0"/>
              <a:t>MacBook Pro</a:t>
            </a:r>
          </a:p>
          <a:p>
            <a:pPr lvl="2"/>
            <a:r>
              <a:rPr lang="en-US" sz="2000" dirty="0"/>
              <a:t>Intel i9 2.9GHz, 32 GB RAM </a:t>
            </a:r>
          </a:p>
          <a:p>
            <a:pPr lvl="1"/>
            <a:r>
              <a:rPr lang="en-US" sz="2400" dirty="0"/>
              <a:t>Laptop</a:t>
            </a:r>
          </a:p>
          <a:p>
            <a:pPr lvl="2"/>
            <a:r>
              <a:rPr lang="en-US" sz="2000" dirty="0"/>
              <a:t>Intel T2300 1.66GHz, 2.4 GB RAM</a:t>
            </a:r>
          </a:p>
          <a:p>
            <a:pPr lvl="1"/>
            <a:r>
              <a:rPr lang="en-US" sz="2400" dirty="0"/>
              <a:t>Raspberry Pi 3</a:t>
            </a:r>
          </a:p>
          <a:p>
            <a:pPr lvl="2"/>
            <a:r>
              <a:rPr lang="en-US" sz="2000" dirty="0"/>
              <a:t>Raspbian, ARM v7 1.4GHz, 0.9 GB 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61133-FA0F-F54B-A015-CD0C1F6B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90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42F7E-2CF7-6948-A323-989D79391938}"/>
              </a:ext>
            </a:extLst>
          </p:cNvPr>
          <p:cNvSpPr txBox="1">
            <a:spLocks/>
          </p:cNvSpPr>
          <p:nvPr/>
        </p:nvSpPr>
        <p:spPr>
          <a:xfrm>
            <a:off x="704484" y="561149"/>
            <a:ext cx="1098764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C421E-FB8A-6C4B-A7D2-F0119C89D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489" y="1516284"/>
            <a:ext cx="6647982" cy="453816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D86C8AE-E913-7343-A908-FC4798D9E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Evaluation (For every data packet)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41D775-FF19-584C-A8B1-64CF5A681C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001" y="892175"/>
            <a:ext cx="4859624" cy="5662613"/>
          </a:xfrm>
        </p:spPr>
        <p:txBody>
          <a:bodyPr>
            <a:normAutofit/>
          </a:bodyPr>
          <a:lstStyle/>
          <a:p>
            <a:r>
              <a:rPr lang="en-US" sz="2400" dirty="0"/>
              <a:t>Costly but feasible when data generated slowly.</a:t>
            </a:r>
          </a:p>
          <a:p>
            <a:r>
              <a:rPr lang="en-US" sz="2400" dirty="0"/>
              <a:t>Substantial cost on limited resource platforms like the Raspberry Pi 3.</a:t>
            </a:r>
          </a:p>
          <a:p>
            <a:r>
              <a:rPr lang="en-US" sz="2400" dirty="0"/>
              <a:t>Signing/verification is at least two orders of magnitude slower than using RSA. </a:t>
            </a:r>
          </a:p>
          <a:p>
            <a:r>
              <a:rPr lang="en-US" sz="2400" dirty="0"/>
              <a:t>Improve efficiency by</a:t>
            </a:r>
          </a:p>
          <a:p>
            <a:pPr lvl="1"/>
            <a:r>
              <a:rPr lang="en-US" sz="2000" dirty="0"/>
              <a:t>L</a:t>
            </a:r>
            <a:r>
              <a:rPr lang="en-US" sz="2100" dirty="0"/>
              <a:t>imited policy size (2-3 attributes)</a:t>
            </a:r>
          </a:p>
          <a:p>
            <a:pPr lvl="1"/>
            <a:r>
              <a:rPr lang="en-US" sz="2100" dirty="0"/>
              <a:t>Aggregated signing </a:t>
            </a:r>
          </a:p>
          <a:p>
            <a:pPr lvl="1"/>
            <a:r>
              <a:rPr lang="en-US" sz="2100" dirty="0"/>
              <a:t>Implementation optimizations, 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9EFE2-00BC-DF47-A27C-4D3C189E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86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F93B-AE9E-D044-81EA-704591B7B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Optimizations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26E63-CCCB-5146-B252-ADABE896BE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0583" y="823745"/>
            <a:ext cx="5780610" cy="5662613"/>
          </a:xfrm>
        </p:spPr>
        <p:txBody>
          <a:bodyPr>
            <a:normAutofit/>
          </a:bodyPr>
          <a:lstStyle/>
          <a:p>
            <a:r>
              <a:rPr lang="en-US" dirty="0"/>
              <a:t>Signing hash of every data packet - not be a practical choice</a:t>
            </a:r>
          </a:p>
          <a:p>
            <a:r>
              <a:rPr lang="en-US" dirty="0"/>
              <a:t>Aggregate hashes of several packets into a manifest</a:t>
            </a:r>
          </a:p>
          <a:p>
            <a:pPr lvl="1"/>
            <a:r>
              <a:rPr lang="en-US" dirty="0"/>
              <a:t>Variable number of packet hashes. </a:t>
            </a:r>
          </a:p>
          <a:p>
            <a:pPr lvl="1"/>
            <a:r>
              <a:rPr lang="en-US" dirty="0"/>
              <a:t>Experiments were run on MacBook Pro (Intel i9 2.9GHz, 32 GB RAM) with10MB input files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E1DC2-B886-7849-9274-BD7B7C03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19</a:t>
            </a:fld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B1D2D75-06AF-A84A-8C74-A625AE7BF44B}"/>
              </a:ext>
            </a:extLst>
          </p:cNvPr>
          <p:cNvCxnSpPr>
            <a:cxnSpLocks/>
          </p:cNvCxnSpPr>
          <p:nvPr/>
        </p:nvCxnSpPr>
        <p:spPr>
          <a:xfrm flipV="1">
            <a:off x="7957463" y="1870962"/>
            <a:ext cx="894383" cy="9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16D3653-2A5D-074D-96B1-1442F3DD85F7}"/>
              </a:ext>
            </a:extLst>
          </p:cNvPr>
          <p:cNvSpPr txBox="1"/>
          <p:nvPr/>
        </p:nvSpPr>
        <p:spPr>
          <a:xfrm>
            <a:off x="8078251" y="1516532"/>
            <a:ext cx="65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</a:t>
            </a:r>
          </a:p>
        </p:txBody>
      </p:sp>
      <p:pic>
        <p:nvPicPr>
          <p:cNvPr id="41" name="Graphic 40" descr="Playbook">
            <a:extLst>
              <a:ext uri="{FF2B5EF4-FFF2-40B4-BE49-F238E27FC236}">
                <a16:creationId xmlns:a16="http://schemas.microsoft.com/office/drawing/2014/main" id="{B490BBB4-296B-8B4B-9781-A4DB09DA8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2597" y="1331866"/>
            <a:ext cx="1028758" cy="1028758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AF097C0-A5F7-564A-8E5D-97618D848EAD}"/>
              </a:ext>
            </a:extLst>
          </p:cNvPr>
          <p:cNvCxnSpPr>
            <a:cxnSpLocks/>
          </p:cNvCxnSpPr>
          <p:nvPr/>
        </p:nvCxnSpPr>
        <p:spPr>
          <a:xfrm>
            <a:off x="9687963" y="1834650"/>
            <a:ext cx="8485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370F20F-5822-EA4F-B770-8BA9AC47B398}"/>
              </a:ext>
            </a:extLst>
          </p:cNvPr>
          <p:cNvSpPr txBox="1"/>
          <p:nvPr/>
        </p:nvSpPr>
        <p:spPr>
          <a:xfrm>
            <a:off x="9834746" y="1456081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8975E5D-6139-4544-B5D1-02CCADC432B5}"/>
              </a:ext>
            </a:extLst>
          </p:cNvPr>
          <p:cNvGrpSpPr/>
          <p:nvPr/>
        </p:nvGrpSpPr>
        <p:grpSpPr>
          <a:xfrm>
            <a:off x="10703784" y="1497734"/>
            <a:ext cx="762439" cy="804563"/>
            <a:chOff x="8456377" y="1611683"/>
            <a:chExt cx="762439" cy="804563"/>
          </a:xfrm>
        </p:grpSpPr>
        <p:pic>
          <p:nvPicPr>
            <p:cNvPr id="44" name="Graphic 43" descr="Email">
              <a:extLst>
                <a:ext uri="{FF2B5EF4-FFF2-40B4-BE49-F238E27FC236}">
                  <a16:creationId xmlns:a16="http://schemas.microsoft.com/office/drawing/2014/main" id="{65ED6B25-A1DA-9342-8CD8-305A6E4EB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56377" y="1611683"/>
              <a:ext cx="555718" cy="555718"/>
            </a:xfrm>
            <a:prstGeom prst="rect">
              <a:avLst/>
            </a:prstGeom>
          </p:spPr>
        </p:pic>
        <p:pic>
          <p:nvPicPr>
            <p:cNvPr id="45" name="Graphic 44" descr="Link">
              <a:extLst>
                <a:ext uri="{FF2B5EF4-FFF2-40B4-BE49-F238E27FC236}">
                  <a16:creationId xmlns:a16="http://schemas.microsoft.com/office/drawing/2014/main" id="{B5BE2D47-1C67-D846-9B2A-32F6E3CB8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632657">
              <a:off x="8786916" y="1984346"/>
              <a:ext cx="431900" cy="431900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33EFFBB-6639-7345-B321-9A98E107FF49}"/>
              </a:ext>
            </a:extLst>
          </p:cNvPr>
          <p:cNvSpPr txBox="1"/>
          <p:nvPr/>
        </p:nvSpPr>
        <p:spPr>
          <a:xfrm rot="5400000">
            <a:off x="6549151" y="5302388"/>
            <a:ext cx="41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51" name="Graphic 50" descr="Playbook">
            <a:extLst>
              <a:ext uri="{FF2B5EF4-FFF2-40B4-BE49-F238E27FC236}">
                <a16:creationId xmlns:a16="http://schemas.microsoft.com/office/drawing/2014/main" id="{8128C18B-0893-B348-B930-5FD8BD96E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2943" y="3031681"/>
            <a:ext cx="735487" cy="735487"/>
          </a:xfrm>
          <a:prstGeom prst="rect">
            <a:avLst/>
          </a:prstGeom>
        </p:spPr>
      </p:pic>
      <p:pic>
        <p:nvPicPr>
          <p:cNvPr id="52" name="Graphic 51" descr="Playbook">
            <a:extLst>
              <a:ext uri="{FF2B5EF4-FFF2-40B4-BE49-F238E27FC236}">
                <a16:creationId xmlns:a16="http://schemas.microsoft.com/office/drawing/2014/main" id="{D67DC560-9B8D-6E47-9E3A-2E691F9DB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143" y="4449232"/>
            <a:ext cx="735487" cy="735487"/>
          </a:xfrm>
          <a:prstGeom prst="rect">
            <a:avLst/>
          </a:prstGeom>
        </p:spPr>
      </p:pic>
      <p:pic>
        <p:nvPicPr>
          <p:cNvPr id="53" name="Graphic 52" descr="Playbook">
            <a:extLst>
              <a:ext uri="{FF2B5EF4-FFF2-40B4-BE49-F238E27FC236}">
                <a16:creationId xmlns:a16="http://schemas.microsoft.com/office/drawing/2014/main" id="{9F79A190-047C-1B4E-AE64-0BC41FBD6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2043" y="3713745"/>
            <a:ext cx="735487" cy="73548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D38F105-BA79-304A-A5D3-E56DCB45E106}"/>
              </a:ext>
            </a:extLst>
          </p:cNvPr>
          <p:cNvSpPr txBox="1"/>
          <p:nvPr/>
        </p:nvSpPr>
        <p:spPr>
          <a:xfrm rot="5400000">
            <a:off x="8221420" y="5207802"/>
            <a:ext cx="41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55" name="Graphic 54" descr="Playbook">
            <a:extLst>
              <a:ext uri="{FF2B5EF4-FFF2-40B4-BE49-F238E27FC236}">
                <a16:creationId xmlns:a16="http://schemas.microsoft.com/office/drawing/2014/main" id="{060338EB-5B09-104A-BCC7-A83DDABFA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1142" y="5656312"/>
            <a:ext cx="735487" cy="735487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63B3A08-7EF9-8E40-B591-C4AB91925DE6}"/>
              </a:ext>
            </a:extLst>
          </p:cNvPr>
          <p:cNvCxnSpPr>
            <a:cxnSpLocks/>
          </p:cNvCxnSpPr>
          <p:nvPr/>
        </p:nvCxnSpPr>
        <p:spPr>
          <a:xfrm>
            <a:off x="7153205" y="3487026"/>
            <a:ext cx="8386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A249DDB-9C85-C844-A1F1-E1ACC84BB33B}"/>
              </a:ext>
            </a:extLst>
          </p:cNvPr>
          <p:cNvSpPr txBox="1"/>
          <p:nvPr/>
        </p:nvSpPr>
        <p:spPr>
          <a:xfrm>
            <a:off x="7206864" y="3115371"/>
            <a:ext cx="65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D054A9A-952B-3140-BD7C-24B804E77285}"/>
              </a:ext>
            </a:extLst>
          </p:cNvPr>
          <p:cNvCxnSpPr>
            <a:cxnSpLocks/>
          </p:cNvCxnSpPr>
          <p:nvPr/>
        </p:nvCxnSpPr>
        <p:spPr>
          <a:xfrm>
            <a:off x="7162280" y="4205789"/>
            <a:ext cx="8386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1A52126-BBB7-6E4F-AA28-44B522736082}"/>
              </a:ext>
            </a:extLst>
          </p:cNvPr>
          <p:cNvSpPr txBox="1"/>
          <p:nvPr/>
        </p:nvSpPr>
        <p:spPr>
          <a:xfrm>
            <a:off x="7215939" y="3834134"/>
            <a:ext cx="65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1738B88-A2EF-4346-BC60-EA5494E6C883}"/>
              </a:ext>
            </a:extLst>
          </p:cNvPr>
          <p:cNvCxnSpPr>
            <a:cxnSpLocks/>
          </p:cNvCxnSpPr>
          <p:nvPr/>
        </p:nvCxnSpPr>
        <p:spPr>
          <a:xfrm>
            <a:off x="7152755" y="4922147"/>
            <a:ext cx="8386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61A607F-5442-D24D-A041-319E192C1A4D}"/>
              </a:ext>
            </a:extLst>
          </p:cNvPr>
          <p:cNvSpPr txBox="1"/>
          <p:nvPr/>
        </p:nvSpPr>
        <p:spPr>
          <a:xfrm>
            <a:off x="7206414" y="4550492"/>
            <a:ext cx="65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1C5BC7D-8B03-B946-9B6B-473354FBD823}"/>
              </a:ext>
            </a:extLst>
          </p:cNvPr>
          <p:cNvCxnSpPr>
            <a:cxnSpLocks/>
          </p:cNvCxnSpPr>
          <p:nvPr/>
        </p:nvCxnSpPr>
        <p:spPr>
          <a:xfrm>
            <a:off x="7112134" y="6193778"/>
            <a:ext cx="8386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031AB1EE-2702-2A4B-B179-EB051EEF7715}"/>
              </a:ext>
            </a:extLst>
          </p:cNvPr>
          <p:cNvSpPr txBox="1"/>
          <p:nvPr/>
        </p:nvSpPr>
        <p:spPr>
          <a:xfrm>
            <a:off x="7165793" y="5822123"/>
            <a:ext cx="65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3D20C710-A8D0-8342-9EFA-EC10EA65466E}"/>
              </a:ext>
            </a:extLst>
          </p:cNvPr>
          <p:cNvSpPr/>
          <p:nvPr/>
        </p:nvSpPr>
        <p:spPr>
          <a:xfrm>
            <a:off x="8930946" y="3149866"/>
            <a:ext cx="465502" cy="3170583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0" name="Graphic 79" descr="Playbook">
            <a:extLst>
              <a:ext uri="{FF2B5EF4-FFF2-40B4-BE49-F238E27FC236}">
                <a16:creationId xmlns:a16="http://schemas.microsoft.com/office/drawing/2014/main" id="{02969235-2E02-854F-9F77-B700002AC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2393" y="4170453"/>
            <a:ext cx="1028758" cy="1028758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39603E3-0A07-8149-8492-7503D7A5408D}"/>
              </a:ext>
            </a:extLst>
          </p:cNvPr>
          <p:cNvCxnSpPr>
            <a:cxnSpLocks/>
          </p:cNvCxnSpPr>
          <p:nvPr/>
        </p:nvCxnSpPr>
        <p:spPr>
          <a:xfrm>
            <a:off x="10305557" y="4704609"/>
            <a:ext cx="8485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99766BD6-EB1F-9943-947F-4C10F91C173E}"/>
              </a:ext>
            </a:extLst>
          </p:cNvPr>
          <p:cNvSpPr txBox="1"/>
          <p:nvPr/>
        </p:nvSpPr>
        <p:spPr>
          <a:xfrm>
            <a:off x="10452340" y="4347074"/>
            <a:ext cx="55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642797B-DC11-E244-AF60-3EA909A9E309}"/>
              </a:ext>
            </a:extLst>
          </p:cNvPr>
          <p:cNvGrpSpPr/>
          <p:nvPr/>
        </p:nvGrpSpPr>
        <p:grpSpPr>
          <a:xfrm>
            <a:off x="11250273" y="4347074"/>
            <a:ext cx="762439" cy="804563"/>
            <a:chOff x="8456377" y="1611683"/>
            <a:chExt cx="762439" cy="804563"/>
          </a:xfrm>
        </p:grpSpPr>
        <p:pic>
          <p:nvPicPr>
            <p:cNvPr id="84" name="Graphic 83" descr="Email">
              <a:extLst>
                <a:ext uri="{FF2B5EF4-FFF2-40B4-BE49-F238E27FC236}">
                  <a16:creationId xmlns:a16="http://schemas.microsoft.com/office/drawing/2014/main" id="{80FF328B-BF2C-C94E-90C5-E8B29F0F5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56377" y="1611683"/>
              <a:ext cx="555718" cy="555718"/>
            </a:xfrm>
            <a:prstGeom prst="rect">
              <a:avLst/>
            </a:prstGeom>
          </p:spPr>
        </p:pic>
        <p:pic>
          <p:nvPicPr>
            <p:cNvPr id="85" name="Graphic 84" descr="Link">
              <a:extLst>
                <a:ext uri="{FF2B5EF4-FFF2-40B4-BE49-F238E27FC236}">
                  <a16:creationId xmlns:a16="http://schemas.microsoft.com/office/drawing/2014/main" id="{D11AB3AF-9125-4A4D-81BC-B8381E26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632657">
              <a:off x="8786916" y="1984346"/>
              <a:ext cx="431900" cy="4319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10864A-9821-DA4F-8110-291DF4300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286" y="1026432"/>
            <a:ext cx="1787151" cy="160081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95DC297-6C38-294D-9B5E-17F449F18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2258" y="3071849"/>
            <a:ext cx="797448" cy="7143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6D0AA22-E06F-EB4B-8624-A709BE58AC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5688" y="3829107"/>
            <a:ext cx="797448" cy="71430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B706923-E97C-1840-A1EE-3CFE3AADC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9746" y="4590893"/>
            <a:ext cx="797448" cy="71430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18E2CBF-0D98-0E41-8868-C5163FDA2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529" y="5681026"/>
            <a:ext cx="797448" cy="7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77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BA97-7007-6843-9883-12436428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486B0-ABA0-0746-B44F-374FF170B2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735" y="865119"/>
            <a:ext cx="11039475" cy="5662613"/>
          </a:xfrm>
        </p:spPr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Attribute Based System</a:t>
            </a:r>
          </a:p>
          <a:p>
            <a:r>
              <a:rPr lang="en-US" dirty="0"/>
              <a:t>NDN-ABS Design</a:t>
            </a:r>
          </a:p>
          <a:p>
            <a:r>
              <a:rPr lang="en-US" dirty="0"/>
              <a:t>Evaluation</a:t>
            </a:r>
          </a:p>
          <a:p>
            <a:r>
              <a:rPr lang="en-US" dirty="0"/>
              <a:t>Challenges </a:t>
            </a:r>
          </a:p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FBD1F-AE78-444C-A86A-162990FD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810BC-E9BB-974E-A884-668F877E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316" y="1419798"/>
            <a:ext cx="2630844" cy="1973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502E4D-D80B-D348-BF10-B57825CAB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025" y="3947610"/>
            <a:ext cx="2559724" cy="220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65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7FFD-590E-1644-B1CB-8AC5977AF2BE}"/>
              </a:ext>
            </a:extLst>
          </p:cNvPr>
          <p:cNvSpPr txBox="1">
            <a:spLocks/>
          </p:cNvSpPr>
          <p:nvPr/>
        </p:nvSpPr>
        <p:spPr>
          <a:xfrm>
            <a:off x="682183" y="5208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A9B552-3E59-324D-AA0F-087F3542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Evaluation (Optimized Signing and Verification)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C42774-B371-7C4E-BA2F-0525F8F35A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2288" y="1341783"/>
            <a:ext cx="5037264" cy="5313250"/>
          </a:xfrm>
        </p:spPr>
        <p:txBody>
          <a:bodyPr>
            <a:normAutofit/>
          </a:bodyPr>
          <a:lstStyle/>
          <a:p>
            <a:r>
              <a:rPr lang="en-US" dirty="0"/>
              <a:t>Manifests can effectively manage signing time</a:t>
            </a:r>
          </a:p>
          <a:p>
            <a:r>
              <a:rPr lang="en-US" dirty="0"/>
              <a:t>Optimization factors:</a:t>
            </a:r>
          </a:p>
          <a:p>
            <a:pPr lvl="1"/>
            <a:r>
              <a:rPr lang="en-US" dirty="0"/>
              <a:t>Hash group size</a:t>
            </a:r>
          </a:p>
          <a:p>
            <a:pPr lvl="1"/>
            <a:r>
              <a:rPr lang="en-US" dirty="0"/>
              <a:t>Policy size</a:t>
            </a:r>
          </a:p>
          <a:p>
            <a:pPr lvl="2"/>
            <a:r>
              <a:rPr lang="en-US" dirty="0"/>
              <a:t>2 attribute policy in graph</a:t>
            </a:r>
          </a:p>
          <a:p>
            <a:pPr lvl="1"/>
            <a:r>
              <a:rPr lang="en-US" dirty="0"/>
              <a:t>Implementation</a:t>
            </a:r>
          </a:p>
          <a:p>
            <a:pPr lvl="2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C5002C-F8E1-A846-AEE2-2706FD078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532" y="779263"/>
            <a:ext cx="5875770" cy="58757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C38B7-51BA-ED48-9B7A-7AFD69C8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4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9060925-DD0A-494B-BDB6-FAD3D03FC009}"/>
              </a:ext>
            </a:extLst>
          </p:cNvPr>
          <p:cNvSpPr/>
          <p:nvPr/>
        </p:nvSpPr>
        <p:spPr>
          <a:xfrm>
            <a:off x="522288" y="4168749"/>
            <a:ext cx="55284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CP-ABE libraries compared: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b="1" dirty="0"/>
              <a:t>OpenABE (C++</a:t>
            </a:r>
            <a:r>
              <a:rPr lang="en-US" sz="1600" dirty="0"/>
              <a:t>): </a:t>
            </a:r>
            <a:r>
              <a:rPr lang="en-US" sz="1600" dirty="0">
                <a:hlinkClick r:id="rId3"/>
              </a:rPr>
              <a:t>https://github.com/zeutro/openabe</a:t>
            </a:r>
            <a:r>
              <a:rPr lang="en-US" sz="1600" dirty="0"/>
              <a:t>  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b="1" dirty="0"/>
              <a:t>FAME (Python):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https://github.com/sagrawal87/ABE/blob/master/ac17.py</a:t>
            </a:r>
            <a:r>
              <a:rPr lang="en-US" sz="160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b="1" dirty="0"/>
              <a:t>Bethencourt CPABE (C): </a:t>
            </a:r>
            <a:r>
              <a:rPr lang="en-US" sz="1600" dirty="0">
                <a:hlinkClick r:id="rId5"/>
              </a:rPr>
              <a:t>http://acsc.cs.utexas.edu/cpabe/</a:t>
            </a:r>
            <a:r>
              <a:rPr lang="en-US" sz="160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b="1" dirty="0"/>
              <a:t>BSWABE (Python): </a:t>
            </a:r>
            <a:r>
              <a:rPr lang="en-US" sz="1600" dirty="0">
                <a:hlinkClick r:id="rId6"/>
              </a:rPr>
              <a:t>https://github.com/sagrawal87/ABE/blob/master/bsw07.py</a:t>
            </a:r>
            <a:r>
              <a:rPr lang="en-US" sz="160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b="1" dirty="0"/>
              <a:t>BSWABE (Java): </a:t>
            </a:r>
            <a:r>
              <a:rPr lang="en-US" sz="1600" dirty="0">
                <a:hlinkClick r:id="rId7"/>
              </a:rPr>
              <a:t>https://github.com/junwei-wang/cpabe/</a:t>
            </a:r>
            <a:r>
              <a:rPr lang="en-US" sz="16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76D6CB-D097-A14B-9EB7-2BB48760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Evaluation (Implementation Optimization)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D94B40-11A5-904C-90A6-2059F40874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2288" y="759553"/>
            <a:ext cx="5416175" cy="3188589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sz="2400" dirty="0">
                <a:latin typeface="LinLibertineTI"/>
              </a:rPr>
              <a:t>Lack of a reference ABS implementation to compare the NDN-ABS performance. </a:t>
            </a:r>
          </a:p>
          <a:p>
            <a:pPr marL="285750" indent="-285750"/>
            <a:r>
              <a:rPr lang="en-US" sz="2400" dirty="0">
                <a:latin typeface="LinLibertineTI"/>
              </a:rPr>
              <a:t>As a proxy, the performance of existing CP-ABE libraries was evaluated </a:t>
            </a:r>
          </a:p>
          <a:p>
            <a:pPr marL="285750" indent="-285750"/>
            <a:r>
              <a:rPr lang="en-US" sz="2400" dirty="0">
                <a:latin typeface="LinLibertineTI"/>
              </a:rPr>
              <a:t>The underlying computations of ABS and ABE are similar even though the specific constructs differ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09505-DF57-944C-A5E4-EF2B5A677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205" y="1154039"/>
            <a:ext cx="5657859" cy="51565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1E71FD-B61A-404F-BE5D-43A1B4D0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6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5D73-6E86-F943-9B4B-136C8696CF4E}"/>
              </a:ext>
            </a:extLst>
          </p:cNvPr>
          <p:cNvSpPr txBox="1">
            <a:spLocks/>
          </p:cNvSpPr>
          <p:nvPr/>
        </p:nvSpPr>
        <p:spPr>
          <a:xfrm>
            <a:off x="704485" y="36698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291C75-CB0B-114E-9C5A-DFEA2F8B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to deployment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92A185-9C46-1E47-B74C-4EFA736918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262" y="922703"/>
            <a:ext cx="10745859" cy="5662613"/>
          </a:xfrm>
        </p:spPr>
        <p:txBody>
          <a:bodyPr>
            <a:normAutofit/>
          </a:bodyPr>
          <a:lstStyle/>
          <a:p>
            <a:r>
              <a:rPr lang="en-US" dirty="0"/>
              <a:t>Revocation</a:t>
            </a:r>
          </a:p>
          <a:p>
            <a:pPr lvl="1"/>
            <a:r>
              <a:rPr lang="en-US" dirty="0"/>
              <a:t>revoking compromised attribute secret keys</a:t>
            </a:r>
          </a:p>
          <a:p>
            <a:pPr lvl="1"/>
            <a:r>
              <a:rPr lang="en-US" dirty="0"/>
              <a:t>revoking expired users’ attributes</a:t>
            </a:r>
          </a:p>
          <a:p>
            <a:r>
              <a:rPr lang="en-US" dirty="0"/>
              <a:t>Scalability</a:t>
            </a:r>
          </a:p>
          <a:p>
            <a:pPr lvl="1"/>
            <a:r>
              <a:rPr lang="en-US" dirty="0"/>
              <a:t>multiple attribute authorities</a:t>
            </a:r>
          </a:p>
          <a:p>
            <a:pPr lvl="1"/>
            <a:r>
              <a:rPr lang="en-US" dirty="0"/>
              <a:t>manipulate and update policies when the number of attributes is variable with frequent new additions </a:t>
            </a:r>
          </a:p>
          <a:p>
            <a:r>
              <a:rPr lang="en-US" dirty="0"/>
              <a:t>Performance </a:t>
            </a:r>
          </a:p>
          <a:p>
            <a:pPr lvl="1"/>
            <a:r>
              <a:rPr lang="en-US" dirty="0"/>
              <a:t>hardware acceleration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69A880-ECCE-2545-BDE3-54132C9F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97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DC90-9926-4C4B-9791-93BD0DD1F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16685-126C-CF41-8371-7570C9E82F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5735" y="803275"/>
            <a:ext cx="11039475" cy="5662613"/>
          </a:xfrm>
        </p:spPr>
        <p:txBody>
          <a:bodyPr>
            <a:normAutofit/>
          </a:bodyPr>
          <a:lstStyle/>
          <a:p>
            <a:r>
              <a:rPr lang="en-US" dirty="0"/>
              <a:t>ABS and NDN-ABS in the NDN context</a:t>
            </a:r>
          </a:p>
          <a:p>
            <a:pPr lvl="1"/>
            <a:r>
              <a:rPr lang="en-US" dirty="0"/>
              <a:t>provides producer (signer) anonymity</a:t>
            </a:r>
          </a:p>
          <a:p>
            <a:pPr lvl="1"/>
            <a:r>
              <a:rPr lang="en-US" dirty="0"/>
              <a:t>reduces network overhead</a:t>
            </a:r>
          </a:p>
          <a:p>
            <a:r>
              <a:rPr lang="en-US" dirty="0"/>
              <a:t>ABS has high computational cost</a:t>
            </a:r>
          </a:p>
          <a:p>
            <a:pPr lvl="1"/>
            <a:r>
              <a:rPr lang="en-US" dirty="0"/>
              <a:t>but can be optimized</a:t>
            </a:r>
          </a:p>
          <a:p>
            <a:r>
              <a:rPr lang="en-US" dirty="0"/>
              <a:t>Ease of packaging/retrieving using NDN naming conventions</a:t>
            </a:r>
          </a:p>
          <a:p>
            <a:pPr lvl="1"/>
            <a:r>
              <a:rPr lang="en-US" dirty="0"/>
              <a:t>public params</a:t>
            </a:r>
          </a:p>
          <a:p>
            <a:pPr lvl="1"/>
            <a:r>
              <a:rPr lang="en-US" dirty="0"/>
              <a:t>attribute secret signing keys</a:t>
            </a:r>
          </a:p>
          <a:p>
            <a:pPr lvl="1"/>
            <a:r>
              <a:rPr lang="en-US" dirty="0"/>
              <a:t>signed data packets with embedded policies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F19DE-3345-8749-B3A5-0FF8F46F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7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22DDB-F801-0A47-ADCD-1636B6E83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93566-D9B5-3B44-9D1D-2E764CCDC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662" y="4148015"/>
            <a:ext cx="14224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8DD8C-89A1-CE4B-8C20-E7F7DCC6A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416" y="1924539"/>
            <a:ext cx="1570892" cy="1570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40DE4-842E-3643-8697-A01356DAE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294" y="2050073"/>
            <a:ext cx="1752600" cy="1155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D33F70-8518-7B44-8CEC-4BB482538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394" y="4148015"/>
            <a:ext cx="1422400" cy="1422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279075-79AE-B242-9FAA-6511387B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83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2D7016-9326-7943-8A4E-A80AF7DFD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979" y="1179757"/>
            <a:ext cx="5715000" cy="42799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FA43FC-5FCA-4A4D-881F-D00CAFEF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91F73-0E09-A646-9B11-FC2A49A09319}"/>
              </a:ext>
            </a:extLst>
          </p:cNvPr>
          <p:cNvSpPr txBox="1"/>
          <p:nvPr/>
        </p:nvSpPr>
        <p:spPr>
          <a:xfrm>
            <a:off x="2122715" y="3066088"/>
            <a:ext cx="3526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98515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Current scenario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55C153-69AB-3241-BA73-3F13E0F5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3CB52-09FC-684E-BD1C-4A2F70D66723}" type="slidenum">
              <a:rPr lang="en-US" smtClean="0"/>
              <a:t>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15B548-4F0B-8942-B0E7-A4366AAF61B7}"/>
              </a:ext>
            </a:extLst>
          </p:cNvPr>
          <p:cNvGrpSpPr/>
          <p:nvPr/>
        </p:nvGrpSpPr>
        <p:grpSpPr>
          <a:xfrm>
            <a:off x="172767" y="897106"/>
            <a:ext cx="5831425" cy="4355199"/>
            <a:chOff x="150734" y="1143000"/>
            <a:chExt cx="3810000" cy="2805092"/>
          </a:xfrm>
        </p:grpSpPr>
        <p:sp>
          <p:nvSpPr>
            <p:cNvPr id="9" name="TextBox 8"/>
            <p:cNvSpPr txBox="1"/>
            <p:nvPr/>
          </p:nvSpPr>
          <p:spPr>
            <a:xfrm>
              <a:off x="1420945" y="3650743"/>
              <a:ext cx="1269577" cy="297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Mobile Health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338D4A2-E248-084F-AB33-1801A5B45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734" y="1143000"/>
              <a:ext cx="3810000" cy="22860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0495DB-F26E-B645-926B-951AE5210959}"/>
              </a:ext>
            </a:extLst>
          </p:cNvPr>
          <p:cNvGrpSpPr/>
          <p:nvPr/>
        </p:nvGrpSpPr>
        <p:grpSpPr>
          <a:xfrm>
            <a:off x="1077638" y="1531331"/>
            <a:ext cx="5018362" cy="4639892"/>
            <a:chOff x="3903302" y="2301060"/>
            <a:chExt cx="4257279" cy="3962131"/>
          </a:xfrm>
        </p:grpSpPr>
        <p:sp>
          <p:nvSpPr>
            <p:cNvPr id="11" name="TextBox 10"/>
            <p:cNvSpPr txBox="1"/>
            <p:nvPr/>
          </p:nvSpPr>
          <p:spPr>
            <a:xfrm>
              <a:off x="4455034" y="5432194"/>
              <a:ext cx="32819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Connected &amp; Autonomous Vehicles 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F92A1B-593E-E644-BF13-861A8183C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3302" y="2301060"/>
              <a:ext cx="4257279" cy="316103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1BEC251-CD62-A54F-AF5C-C1858E2C1DA2}"/>
              </a:ext>
            </a:extLst>
          </p:cNvPr>
          <p:cNvGrpSpPr/>
          <p:nvPr/>
        </p:nvGrpSpPr>
        <p:grpSpPr>
          <a:xfrm>
            <a:off x="1796119" y="2831334"/>
            <a:ext cx="5112944" cy="4113387"/>
            <a:chOff x="8224639" y="1474043"/>
            <a:chExt cx="3816626" cy="2954032"/>
          </a:xfrm>
        </p:grpSpPr>
        <p:sp>
          <p:nvSpPr>
            <p:cNvPr id="12" name="TextBox 11"/>
            <p:cNvSpPr txBox="1"/>
            <p:nvPr/>
          </p:nvSpPr>
          <p:spPr>
            <a:xfrm>
              <a:off x="8479452" y="3966410"/>
              <a:ext cx="34336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Smart Cities and Buildings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667A0E-2AE6-6B40-BA23-48D5DDE16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4639" y="1474043"/>
              <a:ext cx="3816626" cy="22860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3DBBA90-E6AE-D946-BC27-B30468CBF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8328" y="1679723"/>
            <a:ext cx="3943005" cy="3531886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D21681E-17DE-C14C-B2F1-C98892364785}"/>
              </a:ext>
            </a:extLst>
          </p:cNvPr>
          <p:cNvSpPr/>
          <p:nvPr/>
        </p:nvSpPr>
        <p:spPr>
          <a:xfrm>
            <a:off x="7965195" y="4219460"/>
            <a:ext cx="2577947" cy="844532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1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C89E-543B-924D-B945-BDA8BC43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I – Fetch multiple certificates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4FBB3-F3E8-7C4C-BE40-15837864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23" y="884631"/>
            <a:ext cx="5636094" cy="3297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C2A7D-B3A9-B447-BB30-0EEE4365C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825" y="1047101"/>
            <a:ext cx="4396154" cy="329711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085FD97-704C-6A47-8808-3DEE8ECA3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69" y="4344217"/>
            <a:ext cx="5525782" cy="231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AB8AE3-C6DE-984C-BA87-E92F0F0E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6A113-BFDD-8341-A517-C9474F38EEFF}"/>
              </a:ext>
            </a:extLst>
          </p:cNvPr>
          <p:cNvSpPr txBox="1"/>
          <p:nvPr/>
        </p:nvSpPr>
        <p:spPr>
          <a:xfrm>
            <a:off x="6938018" y="4780772"/>
            <a:ext cx="3955767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 signatures be verified successfully without additional information like keys in certification chain?</a:t>
            </a:r>
          </a:p>
        </p:txBody>
      </p:sp>
    </p:spTree>
    <p:extLst>
      <p:ext uri="{BB962C8B-B14F-4D97-AF65-F5344CB8AC3E}">
        <p14:creationId xmlns:p14="http://schemas.microsoft.com/office/powerpoint/2010/main" val="118279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6042-806E-A34C-B2E0-40FA7B01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 II – Signature tied to public key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685AC-09D7-1849-B89E-865815D7A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44" r="12977"/>
          <a:stretch/>
        </p:blipFill>
        <p:spPr>
          <a:xfrm>
            <a:off x="1255587" y="1069021"/>
            <a:ext cx="3708401" cy="2534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B7EBDD-130F-0E45-A099-EFFF29043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479" y="905219"/>
            <a:ext cx="4741986" cy="3926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6E5974-1370-3944-9195-23D5A18EE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22" y="3804119"/>
            <a:ext cx="4445733" cy="26970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43DF3F-4D4F-A84B-8CBE-D7FBA29D7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1B55C-A53C-BF49-92F9-3B80E2AC0B8B}"/>
              </a:ext>
            </a:extLst>
          </p:cNvPr>
          <p:cNvSpPr txBox="1"/>
          <p:nvPr/>
        </p:nvSpPr>
        <p:spPr>
          <a:xfrm>
            <a:off x="6581735" y="4998813"/>
            <a:ext cx="4701730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 a system provide configurable privacy, i.e., control over the amount of details a signature reveals about a data publisher?</a:t>
            </a:r>
          </a:p>
        </p:txBody>
      </p:sp>
    </p:spTree>
    <p:extLst>
      <p:ext uri="{BB962C8B-B14F-4D97-AF65-F5344CB8AC3E}">
        <p14:creationId xmlns:p14="http://schemas.microsoft.com/office/powerpoint/2010/main" val="179262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8C19-5E04-2345-839B-747327DC3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NDN-ABS to the rescue!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501C1-AD2B-3940-B9EB-AC21B5E06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23" y="944157"/>
            <a:ext cx="11039787" cy="56228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37D29-2A1B-7741-911E-52DDE8B3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CAD07-C88A-7641-A989-CFEE300F3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65" y="1388125"/>
            <a:ext cx="3125236" cy="2776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67BB22-9302-4B43-BDD9-FA6465CB6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753" y="4101913"/>
            <a:ext cx="2792623" cy="1668436"/>
          </a:xfrm>
          <a:prstGeom prst="rect">
            <a:avLst/>
          </a:prstGeom>
        </p:spPr>
      </p:pic>
      <p:pic>
        <p:nvPicPr>
          <p:cNvPr id="12" name="Graphic 11" descr="Female Profile">
            <a:extLst>
              <a:ext uri="{FF2B5EF4-FFF2-40B4-BE49-F238E27FC236}">
                <a16:creationId xmlns:a16="http://schemas.microsoft.com/office/drawing/2014/main" id="{695C85BC-B5AE-C345-B245-78958F623E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5999" y="1528590"/>
            <a:ext cx="1439537" cy="14395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061D32-224A-D54E-AA72-71C00E9F46F5}"/>
              </a:ext>
            </a:extLst>
          </p:cNvPr>
          <p:cNvSpPr txBox="1"/>
          <p:nvPr/>
        </p:nvSpPr>
        <p:spPr>
          <a:xfrm>
            <a:off x="7762430" y="1970370"/>
            <a:ext cx="210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Producer Anonymity</a:t>
            </a:r>
          </a:p>
        </p:txBody>
      </p:sp>
      <p:pic>
        <p:nvPicPr>
          <p:cNvPr id="15" name="Graphic 14" descr="Professor">
            <a:extLst>
              <a:ext uri="{FF2B5EF4-FFF2-40B4-BE49-F238E27FC236}">
                <a16:creationId xmlns:a16="http://schemas.microsoft.com/office/drawing/2014/main" id="{23E86C16-FCE2-6D4C-B3C8-49AD6E28B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7004" y="4164376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E902A6-4C23-1A4C-BC31-335A4EA446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6804" y="3728365"/>
            <a:ext cx="2041984" cy="204198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A10CCB-634D-FB48-B167-AD087B292B43}"/>
              </a:ext>
            </a:extLst>
          </p:cNvPr>
          <p:cNvCxnSpPr>
            <a:stCxn id="15" idx="1"/>
          </p:cNvCxnSpPr>
          <p:nvPr/>
        </p:nvCxnSpPr>
        <p:spPr>
          <a:xfrm flipH="1">
            <a:off x="7888788" y="4621576"/>
            <a:ext cx="1358216" cy="165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F049DE3D-14B8-FE44-8E9C-A8BC872DC6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6453" y="4180900"/>
            <a:ext cx="914401" cy="9144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DF6F009-2E42-A24D-A322-526854D24DB3}"/>
              </a:ext>
            </a:extLst>
          </p:cNvPr>
          <p:cNvSpPr txBox="1"/>
          <p:nvPr/>
        </p:nvSpPr>
        <p:spPr>
          <a:xfrm>
            <a:off x="8265872" y="5313436"/>
            <a:ext cx="2794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Ease of verification without </a:t>
            </a:r>
          </a:p>
          <a:p>
            <a:r>
              <a:rPr lang="en-US" dirty="0"/>
              <a:t>dependence on network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0A6612-9AEB-2D4F-BCB2-0F17EFA1DDC8}"/>
              </a:ext>
            </a:extLst>
          </p:cNvPr>
          <p:cNvSpPr/>
          <p:nvPr/>
        </p:nvSpPr>
        <p:spPr>
          <a:xfrm>
            <a:off x="3657292" y="3360144"/>
            <a:ext cx="1068636" cy="88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DC8402-F73B-5B46-9013-E289129BA4DA}"/>
              </a:ext>
            </a:extLst>
          </p:cNvPr>
          <p:cNvSpPr/>
          <p:nvPr/>
        </p:nvSpPr>
        <p:spPr>
          <a:xfrm>
            <a:off x="4737253" y="2248358"/>
            <a:ext cx="77118" cy="2290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CB2596E0-63DA-2D4D-8BA5-972597753C24}"/>
              </a:ext>
            </a:extLst>
          </p:cNvPr>
          <p:cNvSpPr/>
          <p:nvPr/>
        </p:nvSpPr>
        <p:spPr>
          <a:xfrm>
            <a:off x="4742761" y="2155036"/>
            <a:ext cx="944634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5EB3BE51-FD5E-FE4D-898F-718108FADA72}"/>
              </a:ext>
            </a:extLst>
          </p:cNvPr>
          <p:cNvSpPr/>
          <p:nvPr/>
        </p:nvSpPr>
        <p:spPr>
          <a:xfrm>
            <a:off x="4753778" y="4399468"/>
            <a:ext cx="944634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Arrow: Slight curve">
            <a:extLst>
              <a:ext uri="{FF2B5EF4-FFF2-40B4-BE49-F238E27FC236}">
                <a16:creationId xmlns:a16="http://schemas.microsoft.com/office/drawing/2014/main" id="{3BBDC03E-61DB-8A45-86CA-D5FB471DB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292031">
            <a:off x="1027183" y="4081749"/>
            <a:ext cx="133468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2B99-3D64-164C-B942-06F72013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Based Signatures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4F7FE-4C72-4C40-BF56-5B8412AC3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22" y="967405"/>
            <a:ext cx="11039787" cy="5622805"/>
          </a:xfrm>
        </p:spPr>
        <p:txBody>
          <a:bodyPr/>
          <a:lstStyle/>
          <a:p>
            <a:r>
              <a:rPr lang="en-US" dirty="0"/>
              <a:t>Signature generated using attribute secret signing keys</a:t>
            </a:r>
          </a:p>
          <a:p>
            <a:pPr lvl="1"/>
            <a:r>
              <a:rPr lang="en-US" dirty="0"/>
              <a:t>Attribute – String</a:t>
            </a:r>
          </a:p>
          <a:p>
            <a:pPr lvl="1"/>
            <a:r>
              <a:rPr lang="en-US" dirty="0"/>
              <a:t>Secret signing key – crypto material associated with the attribute</a:t>
            </a:r>
          </a:p>
          <a:p>
            <a:pPr lvl="2"/>
            <a:r>
              <a:rPr lang="en-US" dirty="0"/>
              <a:t>Generated by authority for the signer</a:t>
            </a:r>
          </a:p>
          <a:p>
            <a:r>
              <a:rPr lang="en-US" dirty="0"/>
              <a:t>Signature is associated with a “Policy”</a:t>
            </a:r>
          </a:p>
          <a:p>
            <a:pPr lvl="1"/>
            <a:r>
              <a:rPr lang="en-US" dirty="0"/>
              <a:t>Set of attributes combined with boolean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EDFA2-E916-CA49-897D-715DC2FC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D618-DA13-D84A-AF62-3A94DBD7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90592"/>
            <a:ext cx="11039787" cy="555718"/>
          </a:xfrm>
        </p:spPr>
        <p:txBody>
          <a:bodyPr>
            <a:normAutofit/>
          </a:bodyPr>
          <a:lstStyle/>
          <a:p>
            <a:r>
              <a:rPr lang="en-US" dirty="0"/>
              <a:t>NDN-ABS Design:  Authority Setup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0BE611-E819-B446-83CD-85CFFDBBE91F}"/>
              </a:ext>
            </a:extLst>
          </p:cNvPr>
          <p:cNvSpPr txBox="1"/>
          <p:nvPr/>
        </p:nvSpPr>
        <p:spPr>
          <a:xfrm>
            <a:off x="2018894" y="4704366"/>
            <a:ext cx="5678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Design data packet of Public parameters: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      /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UnivMacau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/edu/ABS/42=pp/v_25</a:t>
            </a:r>
          </a:p>
        </p:txBody>
      </p:sp>
      <p:pic>
        <p:nvPicPr>
          <p:cNvPr id="4" name="Graphic 3" descr="Detective">
            <a:extLst>
              <a:ext uri="{FF2B5EF4-FFF2-40B4-BE49-F238E27FC236}">
                <a16:creationId xmlns:a16="http://schemas.microsoft.com/office/drawing/2014/main" id="{AEB3514E-CA3B-2449-8164-2202D498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3842" y="1225984"/>
            <a:ext cx="1674673" cy="1674673"/>
          </a:xfrm>
          <a:prstGeom prst="rect">
            <a:avLst/>
          </a:prstGeom>
        </p:spPr>
      </p:pic>
      <p:pic>
        <p:nvPicPr>
          <p:cNvPr id="5" name="Graphic 4" descr="Line arrow: Rotate left">
            <a:extLst>
              <a:ext uri="{FF2B5EF4-FFF2-40B4-BE49-F238E27FC236}">
                <a16:creationId xmlns:a16="http://schemas.microsoft.com/office/drawing/2014/main" id="{F1E184C9-7D26-A946-9910-DE1409A95D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850734">
            <a:off x="5865318" y="1294313"/>
            <a:ext cx="1037698" cy="1037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F3F7F3-AAD9-0C48-88E7-1F3FAFB26D5A}"/>
              </a:ext>
            </a:extLst>
          </p:cNvPr>
          <p:cNvSpPr txBox="1"/>
          <p:nvPr/>
        </p:nvSpPr>
        <p:spPr>
          <a:xfrm>
            <a:off x="4524624" y="2723492"/>
            <a:ext cx="2333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Attribute Authority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FCBC6-DC39-FE45-A373-F7839EC0B86C}"/>
              </a:ext>
            </a:extLst>
          </p:cNvPr>
          <p:cNvSpPr txBox="1"/>
          <p:nvPr/>
        </p:nvSpPr>
        <p:spPr>
          <a:xfrm>
            <a:off x="7042975" y="1287821"/>
            <a:ext cx="2636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Setup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Input:</a:t>
            </a:r>
          </a:p>
          <a:p>
            <a:r>
              <a:rPr lang="en-US" sz="2000" dirty="0">
                <a:solidFill>
                  <a:srgbClr val="7030A0"/>
                </a:solidFill>
                <a:sym typeface="Wingdings" pitchFamily="2" charset="2"/>
              </a:rPr>
              <a:t>    /UnivMacau/edu/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77FE19-51FF-9947-8FFD-2301FD7BCF77}"/>
              </a:ext>
            </a:extLst>
          </p:cNvPr>
          <p:cNvSpPr/>
          <p:nvPr/>
        </p:nvSpPr>
        <p:spPr>
          <a:xfrm>
            <a:off x="1881273" y="3414561"/>
            <a:ext cx="8774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Output: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Authority Private key (ask) = (a</a:t>
            </a:r>
            <a:r>
              <a:rPr lang="en-US" sz="2000" baseline="-25000" dirty="0">
                <a:solidFill>
                  <a:srgbClr val="7030A0"/>
                </a:solidFill>
              </a:rPr>
              <a:t>0</a:t>
            </a:r>
            <a:r>
              <a:rPr lang="en-US" sz="2000" dirty="0">
                <a:solidFill>
                  <a:srgbClr val="7030A0"/>
                </a:solidFill>
              </a:rPr>
              <a:t>,a,b). 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Authority Public key (pk) = (g</a:t>
            </a:r>
            <a:r>
              <a:rPr lang="az-Cyrl-AZ" sz="2000" dirty="0">
                <a:solidFill>
                  <a:srgbClr val="7030A0"/>
                </a:solidFill>
              </a:rPr>
              <a:t>,</a:t>
            </a:r>
            <a:r>
              <a:rPr lang="en-US" sz="2000" dirty="0">
                <a:solidFill>
                  <a:srgbClr val="7030A0"/>
                </a:solidFill>
              </a:rPr>
              <a:t> h</a:t>
            </a:r>
            <a:r>
              <a:rPr lang="en-US" sz="2000" baseline="-25000" dirty="0">
                <a:solidFill>
                  <a:srgbClr val="7030A0"/>
                </a:solidFill>
              </a:rPr>
              <a:t>0</a:t>
            </a:r>
            <a:r>
              <a:rPr lang="en-US" sz="2000" dirty="0">
                <a:solidFill>
                  <a:srgbClr val="7030A0"/>
                </a:solidFill>
              </a:rPr>
              <a:t>,··· , h</a:t>
            </a:r>
            <a:r>
              <a:rPr lang="en-US" sz="2000" baseline="-25000" dirty="0">
                <a:solidFill>
                  <a:srgbClr val="7030A0"/>
                </a:solidFill>
              </a:rPr>
              <a:t>tmax</a:t>
            </a:r>
            <a:r>
              <a:rPr lang="en-US" sz="2000" dirty="0">
                <a:solidFill>
                  <a:srgbClr val="7030A0"/>
                </a:solidFill>
              </a:rPr>
              <a:t> , A</a:t>
            </a:r>
            <a:r>
              <a:rPr lang="en-US" sz="2000" baseline="-25000" dirty="0">
                <a:solidFill>
                  <a:srgbClr val="7030A0"/>
                </a:solidFill>
              </a:rPr>
              <a:t>0</a:t>
            </a:r>
            <a:r>
              <a:rPr lang="en-US" sz="2000" dirty="0">
                <a:solidFill>
                  <a:srgbClr val="7030A0"/>
                </a:solidFill>
              </a:rPr>
              <a:t>,··· ,A</a:t>
            </a:r>
            <a:r>
              <a:rPr lang="en-US" sz="2000" baseline="-25000" dirty="0">
                <a:solidFill>
                  <a:srgbClr val="7030A0"/>
                </a:solidFill>
              </a:rPr>
              <a:t>tmax</a:t>
            </a:r>
            <a:r>
              <a:rPr lang="en-US" sz="2000" dirty="0">
                <a:solidFill>
                  <a:srgbClr val="7030A0"/>
                </a:solidFill>
              </a:rPr>
              <a:t> ,B</a:t>
            </a:r>
            <a:r>
              <a:rPr lang="en-US" sz="2000" baseline="-25000" dirty="0">
                <a:solidFill>
                  <a:srgbClr val="7030A0"/>
                </a:solidFill>
              </a:rPr>
              <a:t>1</a:t>
            </a:r>
            <a:r>
              <a:rPr lang="en-US" sz="2000" dirty="0">
                <a:solidFill>
                  <a:srgbClr val="7030A0"/>
                </a:solidFill>
              </a:rPr>
              <a:t>,··· ,B</a:t>
            </a:r>
            <a:r>
              <a:rPr lang="en-US" sz="2000" baseline="-25000" dirty="0">
                <a:solidFill>
                  <a:srgbClr val="7030A0"/>
                </a:solidFill>
              </a:rPr>
              <a:t>tmax</a:t>
            </a:r>
            <a:r>
              <a:rPr lang="en-US" sz="2000" dirty="0">
                <a:solidFill>
                  <a:srgbClr val="7030A0"/>
                </a:solidFill>
              </a:rPr>
              <a:t> , C). </a:t>
            </a:r>
          </a:p>
        </p:txBody>
      </p:sp>
      <p:pic>
        <p:nvPicPr>
          <p:cNvPr id="11" name="Graphic 10" descr="Open envelope">
            <a:extLst>
              <a:ext uri="{FF2B5EF4-FFF2-40B4-BE49-F238E27FC236}">
                <a16:creationId xmlns:a16="http://schemas.microsoft.com/office/drawing/2014/main" id="{60CAB119-895E-F547-8ABC-2974A349F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08344" y="4590333"/>
            <a:ext cx="807076" cy="78154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53375F-7DA0-3F46-8CF1-000CAC81ABC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6130280" y="5371873"/>
            <a:ext cx="681602" cy="3358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5158783-BB42-EF48-93C4-787044BFE679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811882" y="5371873"/>
            <a:ext cx="689996" cy="2948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976E46E-55E6-3341-9AC6-DC080518924C}"/>
              </a:ext>
            </a:extLst>
          </p:cNvPr>
          <p:cNvSpPr/>
          <p:nvPr/>
        </p:nvSpPr>
        <p:spPr>
          <a:xfrm>
            <a:off x="4858230" y="5707697"/>
            <a:ext cx="233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Bootstrap </a:t>
            </a:r>
          </a:p>
          <a:p>
            <a:r>
              <a:rPr lang="en-US" dirty="0">
                <a:solidFill>
                  <a:srgbClr val="C00000"/>
                </a:solidFill>
              </a:rPr>
              <a:t>Signer / Producer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799267-DEA7-8C41-9EBA-0E8025093031}"/>
              </a:ext>
            </a:extLst>
          </p:cNvPr>
          <p:cNvSpPr/>
          <p:nvPr/>
        </p:nvSpPr>
        <p:spPr>
          <a:xfrm>
            <a:off x="7171495" y="5695190"/>
            <a:ext cx="233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Bootstrap</a:t>
            </a:r>
          </a:p>
          <a:p>
            <a:r>
              <a:rPr lang="en-US" dirty="0">
                <a:solidFill>
                  <a:srgbClr val="00B050"/>
                </a:solidFill>
              </a:rPr>
              <a:t>Consumer / Verifier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E87457-33ED-2545-ACDB-5907B07F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8</a:t>
            </a:fld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CDEA5C-D506-3749-9DBF-8528A6944DC0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4217570" y="4430224"/>
            <a:ext cx="640660" cy="274142"/>
          </a:xfrm>
          <a:prstGeom prst="straightConnector1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73B1F5B-1AD8-4B4D-BD13-0F7C09997DC1}"/>
              </a:ext>
            </a:extLst>
          </p:cNvPr>
          <p:cNvCxnSpPr>
            <a:cxnSpLocks/>
          </p:cNvCxnSpPr>
          <p:nvPr/>
        </p:nvCxnSpPr>
        <p:spPr>
          <a:xfrm flipV="1">
            <a:off x="2759128" y="4839200"/>
            <a:ext cx="7148817" cy="36147"/>
          </a:xfrm>
          <a:prstGeom prst="straightConnector1">
            <a:avLst/>
          </a:prstGeom>
          <a:ln w="38100">
            <a:prstDash val="dash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2C5CAC-4AD9-BD45-A852-0F5CBBAC6EB1}"/>
              </a:ext>
            </a:extLst>
          </p:cNvPr>
          <p:cNvCxnSpPr>
            <a:cxnSpLocks/>
          </p:cNvCxnSpPr>
          <p:nvPr/>
        </p:nvCxnSpPr>
        <p:spPr>
          <a:xfrm flipV="1">
            <a:off x="2641931" y="4064521"/>
            <a:ext cx="7266014" cy="772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82C9C5-4652-0E4F-8FFB-66C9B21B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C8C1-DF8F-F749-B708-921585B2FF6F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C4502-424D-7A4D-B2D9-17B9C71E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57" y="126205"/>
            <a:ext cx="11039787" cy="555718"/>
          </a:xfrm>
        </p:spPr>
        <p:txBody>
          <a:bodyPr/>
          <a:lstStyle/>
          <a:p>
            <a:r>
              <a:rPr lang="en-US" dirty="0"/>
              <a:t>NDN-ABS Design: Signer Setup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911106-811E-714B-9FE7-7A42213D46BC}"/>
              </a:ext>
            </a:extLst>
          </p:cNvPr>
          <p:cNvGrpSpPr/>
          <p:nvPr/>
        </p:nvGrpSpPr>
        <p:grpSpPr>
          <a:xfrm>
            <a:off x="936040" y="3471087"/>
            <a:ext cx="1823088" cy="2544077"/>
            <a:chOff x="5032505" y="1789873"/>
            <a:chExt cx="2046708" cy="2544077"/>
          </a:xfrm>
        </p:grpSpPr>
        <p:pic>
          <p:nvPicPr>
            <p:cNvPr id="6" name="Graphic 5" descr="Programmer">
              <a:extLst>
                <a:ext uri="{FF2B5EF4-FFF2-40B4-BE49-F238E27FC236}">
                  <a16:creationId xmlns:a16="http://schemas.microsoft.com/office/drawing/2014/main" id="{2046A96D-15AB-A54B-94BA-9753BF4F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45504" y="1789873"/>
              <a:ext cx="1089139" cy="1089139"/>
            </a:xfrm>
            <a:prstGeom prst="rect">
              <a:avLst/>
            </a:prstGeom>
          </p:spPr>
        </p:pic>
        <p:pic>
          <p:nvPicPr>
            <p:cNvPr id="7" name="Graphic 6" descr="Server">
              <a:extLst>
                <a:ext uri="{FF2B5EF4-FFF2-40B4-BE49-F238E27FC236}">
                  <a16:creationId xmlns:a16="http://schemas.microsoft.com/office/drawing/2014/main" id="{BBA98C54-88E1-CD44-A55F-3BCCACEBD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32505" y="2843414"/>
              <a:ext cx="1089138" cy="108913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80E85C-31C2-5945-B0DC-CAED31B073ED}"/>
                </a:ext>
              </a:extLst>
            </p:cNvPr>
            <p:cNvSpPr txBox="1"/>
            <p:nvPr/>
          </p:nvSpPr>
          <p:spPr>
            <a:xfrm>
              <a:off x="5330772" y="3964618"/>
              <a:ext cx="131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800">
                  <a:solidFill>
                    <a:srgbClr val="002060"/>
                  </a:solidFill>
                </a:defRPr>
              </a:lvl1pPr>
            </a:lstStyle>
            <a:p>
              <a:r>
                <a:rPr lang="en-US" sz="1800" dirty="0"/>
                <a:t>Producers</a:t>
              </a:r>
            </a:p>
          </p:txBody>
        </p:sp>
        <p:pic>
          <p:nvPicPr>
            <p:cNvPr id="9" name="Graphic 8" descr="Smart Phone">
              <a:extLst>
                <a:ext uri="{FF2B5EF4-FFF2-40B4-BE49-F238E27FC236}">
                  <a16:creationId xmlns:a16="http://schemas.microsoft.com/office/drawing/2014/main" id="{423FCCDC-FE09-DA4E-B33A-EC94BDC15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990074" y="2838188"/>
              <a:ext cx="1089139" cy="1089139"/>
            </a:xfrm>
            <a:prstGeom prst="rect">
              <a:avLst/>
            </a:prstGeom>
          </p:spPr>
        </p:pic>
      </p:grpSp>
      <p:sp>
        <p:nvSpPr>
          <p:cNvPr id="11" name="Cloud 10">
            <a:extLst>
              <a:ext uri="{FF2B5EF4-FFF2-40B4-BE49-F238E27FC236}">
                <a16:creationId xmlns:a16="http://schemas.microsoft.com/office/drawing/2014/main" id="{A0FC64C3-FA6B-574A-8550-A243C428BABF}"/>
              </a:ext>
            </a:extLst>
          </p:cNvPr>
          <p:cNvSpPr/>
          <p:nvPr/>
        </p:nvSpPr>
        <p:spPr>
          <a:xfrm>
            <a:off x="6298793" y="3225111"/>
            <a:ext cx="2647242" cy="2344572"/>
          </a:xfrm>
          <a:prstGeom prst="cloud">
            <a:avLst/>
          </a:prstGeom>
          <a:ln w="222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Detective">
            <a:extLst>
              <a:ext uri="{FF2B5EF4-FFF2-40B4-BE49-F238E27FC236}">
                <a16:creationId xmlns:a16="http://schemas.microsoft.com/office/drawing/2014/main" id="{EFE04E1E-B73B-1147-8C5B-9DB43E417C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8776" y="2538250"/>
            <a:ext cx="1491701" cy="16746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7E8209-E3CE-DD47-8E49-DE22925E61E9}"/>
              </a:ext>
            </a:extLst>
          </p:cNvPr>
          <p:cNvSpPr txBox="1"/>
          <p:nvPr/>
        </p:nvSpPr>
        <p:spPr>
          <a:xfrm>
            <a:off x="9742692" y="4141754"/>
            <a:ext cx="2078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Attribute Authority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CC5FBB-0D90-1F4C-A722-3255730EC933}"/>
              </a:ext>
            </a:extLst>
          </p:cNvPr>
          <p:cNvSpPr txBox="1"/>
          <p:nvPr/>
        </p:nvSpPr>
        <p:spPr>
          <a:xfrm>
            <a:off x="3338713" y="3402339"/>
            <a:ext cx="266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Request for </a:t>
            </a:r>
          </a:p>
          <a:p>
            <a:r>
              <a:rPr lang="en-US" dirty="0"/>
              <a:t>Attribute signing keys</a:t>
            </a:r>
          </a:p>
        </p:txBody>
      </p:sp>
      <p:pic>
        <p:nvPicPr>
          <p:cNvPr id="29" name="Graphic 28" descr="Open envelope">
            <a:extLst>
              <a:ext uri="{FF2B5EF4-FFF2-40B4-BE49-F238E27FC236}">
                <a16:creationId xmlns:a16="http://schemas.microsoft.com/office/drawing/2014/main" id="{61A3C929-878A-784E-B0BB-3502B4DBBC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46150" y="4425042"/>
            <a:ext cx="380315" cy="4269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5E1A637-D0D4-FC41-9D9C-72A6017FDF53}"/>
              </a:ext>
            </a:extLst>
          </p:cNvPr>
          <p:cNvSpPr txBox="1"/>
          <p:nvPr/>
        </p:nvSpPr>
        <p:spPr>
          <a:xfrm>
            <a:off x="2666739" y="5006432"/>
            <a:ext cx="38203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/UnivMacau/edu/ABS/prod1/&lt;attrs&gt;*/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ENCRYPTED-BY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</a:p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[user-RSA-key-or-ABE-policy]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91F9BE-5977-2C40-BC78-A106A49080C0}"/>
              </a:ext>
            </a:extLst>
          </p:cNvPr>
          <p:cNvSpPr/>
          <p:nvPr/>
        </p:nvSpPr>
        <p:spPr>
          <a:xfrm>
            <a:off x="1664091" y="1569106"/>
            <a:ext cx="1953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Install pub params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67C666-48D5-234D-886A-FCCF888EB22C}"/>
              </a:ext>
            </a:extLst>
          </p:cNvPr>
          <p:cNvSpPr txBox="1"/>
          <p:nvPr/>
        </p:nvSpPr>
        <p:spPr>
          <a:xfrm>
            <a:off x="3888424" y="845065"/>
            <a:ext cx="2647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Bootstrap public parameters of authority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3F624E-972C-8447-883B-E457CDC49A16}"/>
              </a:ext>
            </a:extLst>
          </p:cNvPr>
          <p:cNvCxnSpPr/>
          <p:nvPr/>
        </p:nvCxnSpPr>
        <p:spPr>
          <a:xfrm flipH="1">
            <a:off x="2163205" y="1565097"/>
            <a:ext cx="2217041" cy="20040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6B37F27E-0948-4D4A-9A86-D3716B8E0B15}"/>
              </a:ext>
            </a:extLst>
          </p:cNvPr>
          <p:cNvSpPr/>
          <p:nvPr/>
        </p:nvSpPr>
        <p:spPr>
          <a:xfrm>
            <a:off x="2525407" y="2180238"/>
            <a:ext cx="1626612" cy="817673"/>
          </a:xfrm>
          <a:prstGeom prst="cloud">
            <a:avLst/>
          </a:prstGeom>
          <a:ln w="222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7830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27" grpId="0"/>
      <p:bldP spid="30" grpId="0"/>
      <p:bldP spid="31" grpId="0"/>
      <p:bldP spid="34" grpId="0"/>
      <p:bldP spid="20" grpId="0" animBg="1"/>
    </p:bldLst>
  </p:timing>
</p:sld>
</file>

<file path=ppt/theme/theme1.xml><?xml version="1.0" encoding="utf-8"?>
<a:theme xmlns:a="http://schemas.openxmlformats.org/drawingml/2006/main" name="tcn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cn-theme" id="{AEA77C0F-340D-2B4A-B46E-41AE3EB39FC4}" vid="{29E80E49-6A30-BD4B-8E15-2620D350DB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tcn-theme</Template>
  <TotalTime>23368</TotalTime>
  <Words>1823</Words>
  <Application>Microsoft Macintosh PowerPoint</Application>
  <PresentationFormat>Widescreen</PresentationFormat>
  <Paragraphs>354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Gill Sans MT</vt:lpstr>
      <vt:lpstr>LinLibertineTI</vt:lpstr>
      <vt:lpstr>tcn-theme</vt:lpstr>
      <vt:lpstr>NDN-ABS: Attribute-Based Signature Scheme for</vt:lpstr>
      <vt:lpstr>Overview</vt:lpstr>
      <vt:lpstr>Motivation: Current scenario</vt:lpstr>
      <vt:lpstr>Issue I – Fetch multiple certificates</vt:lpstr>
      <vt:lpstr>Issue II – Signature tied to public key</vt:lpstr>
      <vt:lpstr>NDN-ABS to the rescue!</vt:lpstr>
      <vt:lpstr>Attribute Based Signatures</vt:lpstr>
      <vt:lpstr>NDN-ABS Design:  Authority Setup</vt:lpstr>
      <vt:lpstr>NDN-ABS Design: Signer Setup</vt:lpstr>
      <vt:lpstr>NDN-ABS Design: Signing Process</vt:lpstr>
      <vt:lpstr>NDN-ABS Design: Verification Process</vt:lpstr>
      <vt:lpstr>Advantage I : Signer Privacy</vt:lpstr>
      <vt:lpstr>Advantage II : Direct verification</vt:lpstr>
      <vt:lpstr>NDN-ABS Prototype Implementation</vt:lpstr>
      <vt:lpstr>Code Snippets from PyNDNABS</vt:lpstr>
      <vt:lpstr>Code Snippets from PyNDNABS (contd.)</vt:lpstr>
      <vt:lpstr>Experimental Setup</vt:lpstr>
      <vt:lpstr>Evaluation (For every data packet) </vt:lpstr>
      <vt:lpstr>Signing Optimizations</vt:lpstr>
      <vt:lpstr>Evaluation (Optimized Signing and Verification) </vt:lpstr>
      <vt:lpstr>Evaluation (Implementation Optimization) </vt:lpstr>
      <vt:lpstr>Challenges to deployment </vt:lpstr>
      <vt:lpstr>Conclusion</vt:lpstr>
      <vt:lpstr>Acknowledgements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Attribute Based Signatures  for Named Data Networking  (NDN-ABS)</dc:title>
  <dc:creator>Sanjeev Kaushik R</dc:creator>
  <cp:lastModifiedBy>Sanjeev Kaushik R</cp:lastModifiedBy>
  <cp:revision>299</cp:revision>
  <dcterms:created xsi:type="dcterms:W3CDTF">2019-02-12T18:13:16Z</dcterms:created>
  <dcterms:modified xsi:type="dcterms:W3CDTF">2019-09-29T01:36:01Z</dcterms:modified>
</cp:coreProperties>
</file>