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56" r:id="rId2"/>
    <p:sldId id="339" r:id="rId3"/>
    <p:sldId id="346" r:id="rId4"/>
    <p:sldId id="347" r:id="rId5"/>
    <p:sldId id="280" r:id="rId6"/>
    <p:sldId id="257" r:id="rId7"/>
    <p:sldId id="317" r:id="rId8"/>
    <p:sldId id="318" r:id="rId9"/>
    <p:sldId id="360" r:id="rId10"/>
    <p:sldId id="361" r:id="rId11"/>
    <p:sldId id="356" r:id="rId12"/>
    <p:sldId id="357" r:id="rId13"/>
    <p:sldId id="340" r:id="rId14"/>
    <p:sldId id="341" r:id="rId15"/>
    <p:sldId id="258" r:id="rId16"/>
    <p:sldId id="332" r:id="rId17"/>
    <p:sldId id="335" r:id="rId18"/>
    <p:sldId id="336" r:id="rId19"/>
    <p:sldId id="337" r:id="rId20"/>
    <p:sldId id="354" r:id="rId21"/>
    <p:sldId id="355" r:id="rId22"/>
    <p:sldId id="282" r:id="rId23"/>
    <p:sldId id="262" r:id="rId24"/>
    <p:sldId id="362" r:id="rId25"/>
    <p:sldId id="296" r:id="rId26"/>
    <p:sldId id="358" r:id="rId27"/>
    <p:sldId id="319" r:id="rId28"/>
    <p:sldId id="321" r:id="rId29"/>
    <p:sldId id="349" r:id="rId30"/>
    <p:sldId id="348" r:id="rId31"/>
    <p:sldId id="350" r:id="rId32"/>
    <p:sldId id="323" r:id="rId33"/>
    <p:sldId id="359" r:id="rId34"/>
    <p:sldId id="351" r:id="rId35"/>
    <p:sldId id="324" r:id="rId36"/>
    <p:sldId id="325" r:id="rId37"/>
    <p:sldId id="288" r:id="rId38"/>
    <p:sldId id="292" r:id="rId39"/>
    <p:sldId id="326" r:id="rId40"/>
    <p:sldId id="327" r:id="rId41"/>
    <p:sldId id="260" r:id="rId42"/>
    <p:sldId id="264" r:id="rId43"/>
    <p:sldId id="266" r:id="rId44"/>
    <p:sldId id="352" r:id="rId45"/>
    <p:sldId id="363" r:id="rId46"/>
    <p:sldId id="353" r:id="rId47"/>
    <p:sldId id="328" r:id="rId48"/>
    <p:sldId id="315" r:id="rId49"/>
    <p:sldId id="316" r:id="rId50"/>
    <p:sldId id="290" r:id="rId51"/>
    <p:sldId id="267" r:id="rId52"/>
    <p:sldId id="345" r:id="rId53"/>
    <p:sldId id="268" r:id="rId54"/>
    <p:sldId id="330" r:id="rId55"/>
    <p:sldId id="365" r:id="rId56"/>
    <p:sldId id="331" r:id="rId57"/>
    <p:sldId id="329" r:id="rId58"/>
    <p:sldId id="269" r:id="rId59"/>
    <p:sldId id="338" r:id="rId60"/>
    <p:sldId id="342" r:id="rId61"/>
    <p:sldId id="343" r:id="rId62"/>
    <p:sldId id="364" r:id="rId63"/>
    <p:sldId id="283" r:id="rId64"/>
    <p:sldId id="271"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5597"/>
    <a:srgbClr val="FFFFFF"/>
    <a:srgbClr val="EBC1BE"/>
    <a:srgbClr val="D0ABA8"/>
    <a:srgbClr val="ABC0E4"/>
    <a:srgbClr val="C03232"/>
    <a:srgbClr val="4472C4"/>
    <a:srgbClr val="D65C51"/>
    <a:srgbClr val="92D050"/>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623"/>
    <p:restoredTop sz="73498"/>
  </p:normalViewPr>
  <p:slideViewPr>
    <p:cSldViewPr snapToGrid="0" snapToObjects="1">
      <p:cViewPr varScale="1">
        <p:scale>
          <a:sx n="62" d="100"/>
          <a:sy n="62" d="100"/>
        </p:scale>
        <p:origin x="200" y="584"/>
      </p:cViewPr>
      <p:guideLst/>
    </p:cSldViewPr>
  </p:slideViewPr>
  <p:outlineViewPr>
    <p:cViewPr>
      <p:scale>
        <a:sx n="33" d="100"/>
        <a:sy n="33" d="100"/>
      </p:scale>
      <p:origin x="0" y="-1195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3" Type="http://schemas.openxmlformats.org/officeDocument/2006/relationships/oleObject" Target="file:////Users/mohammad/Downloads/network_trace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0969035403844"/>
          <c:y val="9.2178139300603298E-2"/>
          <c:w val="0.75701442058195001"/>
          <c:h val="0.77210129783836501"/>
        </c:manualLayout>
      </c:layout>
      <c:scatterChart>
        <c:scatterStyle val="lineMarker"/>
        <c:varyColors val="0"/>
        <c:ser>
          <c:idx val="0"/>
          <c:order val="0"/>
          <c:tx>
            <c:strRef>
              <c:f>Sheet1!$B$1</c:f>
              <c:strCache>
                <c:ptCount val="1"/>
                <c:pt idx="0">
                  <c:v>throughput (mbps)</c:v>
                </c:pt>
              </c:strCache>
            </c:strRef>
          </c:tx>
          <c:spPr>
            <a:ln w="19050" cap="rnd">
              <a:solidFill>
                <a:srgbClr val="0070C0"/>
              </a:solidFill>
              <a:round/>
            </a:ln>
            <a:effectLst/>
          </c:spPr>
          <c:marker>
            <c:symbol val="none"/>
          </c:marker>
          <c:xVal>
            <c:numRef>
              <c:f>Sheet1!$M$1:$M$266</c:f>
              <c:numCache>
                <c:formatCode>General</c:formatCode>
                <c:ptCount val="266"/>
                <c:pt idx="1">
                  <c:v>0</c:v>
                </c:pt>
                <c:pt idx="2">
                  <c:v>1.15999984741</c:v>
                </c:pt>
                <c:pt idx="3">
                  <c:v>1.8999998569500001</c:v>
                </c:pt>
                <c:pt idx="4">
                  <c:v>3.3399999141699981</c:v>
                </c:pt>
                <c:pt idx="5">
                  <c:v>5.07999992371</c:v>
                </c:pt>
                <c:pt idx="6">
                  <c:v>6.2699999809299998</c:v>
                </c:pt>
                <c:pt idx="7">
                  <c:v>6.82999992371</c:v>
                </c:pt>
                <c:pt idx="8">
                  <c:v>7.4299998283399997</c:v>
                </c:pt>
                <c:pt idx="9">
                  <c:v>8.1899998188000005</c:v>
                </c:pt>
                <c:pt idx="10">
                  <c:v>8.9599997997299994</c:v>
                </c:pt>
                <c:pt idx="11">
                  <c:v>9.5999999046299997</c:v>
                </c:pt>
                <c:pt idx="12">
                  <c:v>10.149999856899999</c:v>
                </c:pt>
                <c:pt idx="13">
                  <c:v>10.8699998856</c:v>
                </c:pt>
                <c:pt idx="14">
                  <c:v>11.509999990500001</c:v>
                </c:pt>
                <c:pt idx="15">
                  <c:v>12.169999837900001</c:v>
                </c:pt>
                <c:pt idx="16">
                  <c:v>12.6599998474</c:v>
                </c:pt>
                <c:pt idx="17">
                  <c:v>13.25</c:v>
                </c:pt>
                <c:pt idx="18">
                  <c:v>13.809999942799999</c:v>
                </c:pt>
                <c:pt idx="19">
                  <c:v>14.4299998283</c:v>
                </c:pt>
                <c:pt idx="20">
                  <c:v>14.9099998474</c:v>
                </c:pt>
                <c:pt idx="21">
                  <c:v>15.599999904600001</c:v>
                </c:pt>
                <c:pt idx="22">
                  <c:v>16.029999971399999</c:v>
                </c:pt>
                <c:pt idx="23">
                  <c:v>16.549999952299999</c:v>
                </c:pt>
                <c:pt idx="24">
                  <c:v>17.169999837900001</c:v>
                </c:pt>
                <c:pt idx="25">
                  <c:v>17.8599998951</c:v>
                </c:pt>
                <c:pt idx="26">
                  <c:v>18.569999933199998</c:v>
                </c:pt>
                <c:pt idx="27">
                  <c:v>19.299999952299999</c:v>
                </c:pt>
                <c:pt idx="28">
                  <c:v>19.739999771099999</c:v>
                </c:pt>
                <c:pt idx="29">
                  <c:v>20.449999809299999</c:v>
                </c:pt>
                <c:pt idx="30">
                  <c:v>21.119999885599999</c:v>
                </c:pt>
                <c:pt idx="31">
                  <c:v>21.819999933199998</c:v>
                </c:pt>
                <c:pt idx="32">
                  <c:v>22.639999866499998</c:v>
                </c:pt>
                <c:pt idx="33">
                  <c:v>24.059999942800001</c:v>
                </c:pt>
                <c:pt idx="34">
                  <c:v>25.259999990499999</c:v>
                </c:pt>
                <c:pt idx="35">
                  <c:v>26.349999904600001</c:v>
                </c:pt>
                <c:pt idx="36">
                  <c:v>27.059999942800001</c:v>
                </c:pt>
                <c:pt idx="37">
                  <c:v>27.7099997997</c:v>
                </c:pt>
                <c:pt idx="38">
                  <c:v>28.429999828300001</c:v>
                </c:pt>
                <c:pt idx="39">
                  <c:v>29.329999923700001</c:v>
                </c:pt>
                <c:pt idx="40">
                  <c:v>30.099999904600001</c:v>
                </c:pt>
                <c:pt idx="41">
                  <c:v>30.679999828300001</c:v>
                </c:pt>
                <c:pt idx="42">
                  <c:v>31.409999847400002</c:v>
                </c:pt>
                <c:pt idx="43">
                  <c:v>32.059999942799998</c:v>
                </c:pt>
                <c:pt idx="44">
                  <c:v>32.689999818799997</c:v>
                </c:pt>
                <c:pt idx="45">
                  <c:v>33.289999961900001</c:v>
                </c:pt>
                <c:pt idx="46">
                  <c:v>33.929999828299998</c:v>
                </c:pt>
                <c:pt idx="47">
                  <c:v>34.5899999142</c:v>
                </c:pt>
                <c:pt idx="48">
                  <c:v>35.149999856900003</c:v>
                </c:pt>
                <c:pt idx="49">
                  <c:v>35.7099997997</c:v>
                </c:pt>
                <c:pt idx="50">
                  <c:v>36.319999933200002</c:v>
                </c:pt>
                <c:pt idx="51">
                  <c:v>36.969999790199999</c:v>
                </c:pt>
                <c:pt idx="52">
                  <c:v>37.549999952299999</c:v>
                </c:pt>
                <c:pt idx="53">
                  <c:v>38.129999875999999</c:v>
                </c:pt>
                <c:pt idx="54">
                  <c:v>38.719999790199999</c:v>
                </c:pt>
                <c:pt idx="55">
                  <c:v>39.289999961900001</c:v>
                </c:pt>
                <c:pt idx="56">
                  <c:v>39.949999809300003</c:v>
                </c:pt>
                <c:pt idx="57">
                  <c:v>40.549999952299999</c:v>
                </c:pt>
                <c:pt idx="58">
                  <c:v>41.029999971400002</c:v>
                </c:pt>
                <c:pt idx="59">
                  <c:v>41.279999971400002</c:v>
                </c:pt>
                <c:pt idx="60">
                  <c:v>42.069999933200002</c:v>
                </c:pt>
                <c:pt idx="61">
                  <c:v>42.669999837900001</c:v>
                </c:pt>
                <c:pt idx="62">
                  <c:v>43.279999971400002</c:v>
                </c:pt>
                <c:pt idx="63">
                  <c:v>43.539999961900001</c:v>
                </c:pt>
                <c:pt idx="64">
                  <c:v>43.759999990499999</c:v>
                </c:pt>
                <c:pt idx="65">
                  <c:v>44.069999933200002</c:v>
                </c:pt>
                <c:pt idx="66">
                  <c:v>45.719999790199999</c:v>
                </c:pt>
                <c:pt idx="67">
                  <c:v>46.5</c:v>
                </c:pt>
                <c:pt idx="68">
                  <c:v>47.029999971400002</c:v>
                </c:pt>
                <c:pt idx="69">
                  <c:v>47.869999885600002</c:v>
                </c:pt>
                <c:pt idx="70">
                  <c:v>48.719999790199999</c:v>
                </c:pt>
                <c:pt idx="71">
                  <c:v>49.969999790199999</c:v>
                </c:pt>
                <c:pt idx="72">
                  <c:v>50.629999875999999</c:v>
                </c:pt>
                <c:pt idx="73">
                  <c:v>51.419999837900001</c:v>
                </c:pt>
                <c:pt idx="74">
                  <c:v>52.359999895100003</c:v>
                </c:pt>
                <c:pt idx="75">
                  <c:v>53.189999818799997</c:v>
                </c:pt>
                <c:pt idx="76">
                  <c:v>54.199999809300003</c:v>
                </c:pt>
                <c:pt idx="77">
                  <c:v>54.969999790199999</c:v>
                </c:pt>
                <c:pt idx="78">
                  <c:v>55.829999923700001</c:v>
                </c:pt>
                <c:pt idx="79">
                  <c:v>56.559999942799998</c:v>
                </c:pt>
                <c:pt idx="80">
                  <c:v>57.289999961900001</c:v>
                </c:pt>
                <c:pt idx="81">
                  <c:v>57.909999847400002</c:v>
                </c:pt>
                <c:pt idx="82">
                  <c:v>58.619999885600002</c:v>
                </c:pt>
                <c:pt idx="83">
                  <c:v>59.269999980900003</c:v>
                </c:pt>
                <c:pt idx="84">
                  <c:v>60.049999952299999</c:v>
                </c:pt>
                <c:pt idx="85">
                  <c:v>60.679999828299998</c:v>
                </c:pt>
                <c:pt idx="86">
                  <c:v>61.579999923700001</c:v>
                </c:pt>
                <c:pt idx="87">
                  <c:v>62.039999961900001</c:v>
                </c:pt>
                <c:pt idx="88">
                  <c:v>62.609999895100003</c:v>
                </c:pt>
                <c:pt idx="89">
                  <c:v>63.289999961900001</c:v>
                </c:pt>
                <c:pt idx="90">
                  <c:v>64.029999971400002</c:v>
                </c:pt>
                <c:pt idx="91">
                  <c:v>64.699999809299996</c:v>
                </c:pt>
                <c:pt idx="92">
                  <c:v>65.289999961899994</c:v>
                </c:pt>
                <c:pt idx="93">
                  <c:v>65.719999790200006</c:v>
                </c:pt>
                <c:pt idx="94">
                  <c:v>66.809999942800005</c:v>
                </c:pt>
                <c:pt idx="95">
                  <c:v>67.719999790200006</c:v>
                </c:pt>
                <c:pt idx="96">
                  <c:v>68.479999780699998</c:v>
                </c:pt>
                <c:pt idx="97">
                  <c:v>69.199999809299996</c:v>
                </c:pt>
                <c:pt idx="98">
                  <c:v>70.049999952299999</c:v>
                </c:pt>
                <c:pt idx="99">
                  <c:v>70.869999885599995</c:v>
                </c:pt>
                <c:pt idx="100">
                  <c:v>72.199999809299996</c:v>
                </c:pt>
                <c:pt idx="101">
                  <c:v>73.869999885599995</c:v>
                </c:pt>
                <c:pt idx="102">
                  <c:v>75</c:v>
                </c:pt>
                <c:pt idx="103">
                  <c:v>75.899999856899996</c:v>
                </c:pt>
                <c:pt idx="104">
                  <c:v>76.7099997997</c:v>
                </c:pt>
                <c:pt idx="105">
                  <c:v>77.729999780699998</c:v>
                </c:pt>
                <c:pt idx="106">
                  <c:v>78.689999818798896</c:v>
                </c:pt>
                <c:pt idx="107">
                  <c:v>79.809999942800005</c:v>
                </c:pt>
                <c:pt idx="108">
                  <c:v>80.789999961899994</c:v>
                </c:pt>
                <c:pt idx="109">
                  <c:v>81.689999818798896</c:v>
                </c:pt>
                <c:pt idx="110">
                  <c:v>82.579999923700001</c:v>
                </c:pt>
                <c:pt idx="111">
                  <c:v>83.429999828299998</c:v>
                </c:pt>
                <c:pt idx="112">
                  <c:v>84.399999856899996</c:v>
                </c:pt>
                <c:pt idx="113">
                  <c:v>85.339999914200007</c:v>
                </c:pt>
                <c:pt idx="114">
                  <c:v>86.5</c:v>
                </c:pt>
                <c:pt idx="115">
                  <c:v>87.619999885599981</c:v>
                </c:pt>
                <c:pt idx="116">
                  <c:v>88.909999847400002</c:v>
                </c:pt>
                <c:pt idx="117">
                  <c:v>89.759999990500006</c:v>
                </c:pt>
                <c:pt idx="118">
                  <c:v>90.829999923700001</c:v>
                </c:pt>
                <c:pt idx="119">
                  <c:v>92.269999980899996</c:v>
                </c:pt>
                <c:pt idx="120">
                  <c:v>93.169999837899198</c:v>
                </c:pt>
                <c:pt idx="121">
                  <c:v>94.279999971400002</c:v>
                </c:pt>
                <c:pt idx="122">
                  <c:v>95.379999875999445</c:v>
                </c:pt>
                <c:pt idx="123">
                  <c:v>96.609999895100003</c:v>
                </c:pt>
                <c:pt idx="124">
                  <c:v>97.149999856899996</c:v>
                </c:pt>
                <c:pt idx="125">
                  <c:v>98.799999952299999</c:v>
                </c:pt>
                <c:pt idx="126">
                  <c:v>100.039999962</c:v>
                </c:pt>
                <c:pt idx="127">
                  <c:v>101.109999895</c:v>
                </c:pt>
                <c:pt idx="128">
                  <c:v>101.479999781</c:v>
                </c:pt>
                <c:pt idx="129">
                  <c:v>101.75999999</c:v>
                </c:pt>
                <c:pt idx="130">
                  <c:v>102.42999982800001</c:v>
                </c:pt>
                <c:pt idx="131">
                  <c:v>105.32999992400001</c:v>
                </c:pt>
                <c:pt idx="132">
                  <c:v>107.17999982800001</c:v>
                </c:pt>
                <c:pt idx="133">
                  <c:v>108.109999895</c:v>
                </c:pt>
                <c:pt idx="134">
                  <c:v>109.589999914</c:v>
                </c:pt>
                <c:pt idx="135">
                  <c:v>110.75</c:v>
                </c:pt>
                <c:pt idx="136">
                  <c:v>112.80999994299999</c:v>
                </c:pt>
                <c:pt idx="137">
                  <c:v>113.989999771</c:v>
                </c:pt>
                <c:pt idx="138">
                  <c:v>115.15999984699999</c:v>
                </c:pt>
                <c:pt idx="139">
                  <c:v>116.869999886</c:v>
                </c:pt>
                <c:pt idx="140">
                  <c:v>118.50999999</c:v>
                </c:pt>
                <c:pt idx="141">
                  <c:v>119.739999771</c:v>
                </c:pt>
                <c:pt idx="142">
                  <c:v>121.169999838</c:v>
                </c:pt>
                <c:pt idx="143">
                  <c:v>123.039999962</c:v>
                </c:pt>
                <c:pt idx="144">
                  <c:v>124.92999982800001</c:v>
                </c:pt>
                <c:pt idx="145">
                  <c:v>127.489999771</c:v>
                </c:pt>
                <c:pt idx="146">
                  <c:v>128.31999993299999</c:v>
                </c:pt>
                <c:pt idx="147">
                  <c:v>131.14999985700001</c:v>
                </c:pt>
                <c:pt idx="148">
                  <c:v>135.75999999000001</c:v>
                </c:pt>
                <c:pt idx="149">
                  <c:v>139.50999999000001</c:v>
                </c:pt>
                <c:pt idx="150">
                  <c:v>140.82999992399999</c:v>
                </c:pt>
                <c:pt idx="151">
                  <c:v>144.539999962</c:v>
                </c:pt>
                <c:pt idx="152">
                  <c:v>146.36999988599999</c:v>
                </c:pt>
                <c:pt idx="153">
                  <c:v>149.75999999000001</c:v>
                </c:pt>
                <c:pt idx="154">
                  <c:v>151.88999986600001</c:v>
                </c:pt>
                <c:pt idx="155">
                  <c:v>153.31999993299999</c:v>
                </c:pt>
                <c:pt idx="156">
                  <c:v>154.73999977099999</c:v>
                </c:pt>
                <c:pt idx="157">
                  <c:v>155.70999979999999</c:v>
                </c:pt>
                <c:pt idx="158">
                  <c:v>156.339999914</c:v>
                </c:pt>
                <c:pt idx="159">
                  <c:v>157.50999999000001</c:v>
                </c:pt>
                <c:pt idx="160">
                  <c:v>158.98999977099999</c:v>
                </c:pt>
                <c:pt idx="161">
                  <c:v>160.11999988599999</c:v>
                </c:pt>
                <c:pt idx="162">
                  <c:v>161.169999838</c:v>
                </c:pt>
                <c:pt idx="163">
                  <c:v>162.31999993299999</c:v>
                </c:pt>
                <c:pt idx="164">
                  <c:v>163.36999988599999</c:v>
                </c:pt>
                <c:pt idx="165">
                  <c:v>164.669999838</c:v>
                </c:pt>
                <c:pt idx="166">
                  <c:v>165.60999989499999</c:v>
                </c:pt>
                <c:pt idx="167">
                  <c:v>166.54999995200001</c:v>
                </c:pt>
                <c:pt idx="168">
                  <c:v>167.63999986600001</c:v>
                </c:pt>
                <c:pt idx="169">
                  <c:v>168.71999978999989</c:v>
                </c:pt>
                <c:pt idx="170">
                  <c:v>170.589999914</c:v>
                </c:pt>
                <c:pt idx="171">
                  <c:v>172.10999989499999</c:v>
                </c:pt>
                <c:pt idx="172">
                  <c:v>173.289999962</c:v>
                </c:pt>
                <c:pt idx="173">
                  <c:v>174.229999781</c:v>
                </c:pt>
                <c:pt idx="174">
                  <c:v>175.51999998100001</c:v>
                </c:pt>
                <c:pt idx="175">
                  <c:v>177.01999998100001</c:v>
                </c:pt>
                <c:pt idx="176">
                  <c:v>178.55999994300001</c:v>
                </c:pt>
                <c:pt idx="177">
                  <c:v>179.94999980899999</c:v>
                </c:pt>
                <c:pt idx="178">
                  <c:v>180.86999988599999</c:v>
                </c:pt>
                <c:pt idx="179">
                  <c:v>181.779999971</c:v>
                </c:pt>
                <c:pt idx="180">
                  <c:v>182.68999981900001</c:v>
                </c:pt>
                <c:pt idx="181">
                  <c:v>183.5</c:v>
                </c:pt>
                <c:pt idx="182">
                  <c:v>184.23999977099999</c:v>
                </c:pt>
                <c:pt idx="183">
                  <c:v>185.039999962</c:v>
                </c:pt>
                <c:pt idx="184">
                  <c:v>185.81999993299999</c:v>
                </c:pt>
                <c:pt idx="185">
                  <c:v>186.50999999000001</c:v>
                </c:pt>
                <c:pt idx="186">
                  <c:v>187.45999979999999</c:v>
                </c:pt>
                <c:pt idx="187">
                  <c:v>188.35999989499999</c:v>
                </c:pt>
                <c:pt idx="188">
                  <c:v>189.04999995200001</c:v>
                </c:pt>
                <c:pt idx="189">
                  <c:v>189.379999876</c:v>
                </c:pt>
                <c:pt idx="190">
                  <c:v>190.5</c:v>
                </c:pt>
                <c:pt idx="191">
                  <c:v>191.18999981900001</c:v>
                </c:pt>
                <c:pt idx="192">
                  <c:v>191.849999905</c:v>
                </c:pt>
                <c:pt idx="193">
                  <c:v>192.14999985700001</c:v>
                </c:pt>
                <c:pt idx="194">
                  <c:v>192.38999986600001</c:v>
                </c:pt>
                <c:pt idx="195">
                  <c:v>192.76999998100001</c:v>
                </c:pt>
                <c:pt idx="196">
                  <c:v>194.69999980899999</c:v>
                </c:pt>
                <c:pt idx="197">
                  <c:v>195.69999980899999</c:v>
                </c:pt>
                <c:pt idx="198">
                  <c:v>196.419999838</c:v>
                </c:pt>
                <c:pt idx="199">
                  <c:v>197.45999979999999</c:v>
                </c:pt>
                <c:pt idx="200">
                  <c:v>198.21999978999989</c:v>
                </c:pt>
                <c:pt idx="201">
                  <c:v>199.32999992399999</c:v>
                </c:pt>
                <c:pt idx="202">
                  <c:v>200.089999914</c:v>
                </c:pt>
                <c:pt idx="203">
                  <c:v>201.67999982800001</c:v>
                </c:pt>
                <c:pt idx="204">
                  <c:v>203.71999978999989</c:v>
                </c:pt>
                <c:pt idx="205">
                  <c:v>204.919999838</c:v>
                </c:pt>
                <c:pt idx="206">
                  <c:v>205.919999838</c:v>
                </c:pt>
                <c:pt idx="207">
                  <c:v>206.669999838</c:v>
                </c:pt>
                <c:pt idx="208">
                  <c:v>207.65999984699999</c:v>
                </c:pt>
                <c:pt idx="209">
                  <c:v>208.75</c:v>
                </c:pt>
                <c:pt idx="210">
                  <c:v>210.05999994300001</c:v>
                </c:pt>
                <c:pt idx="211">
                  <c:v>210.90999984699999</c:v>
                </c:pt>
                <c:pt idx="212">
                  <c:v>212.039999962</c:v>
                </c:pt>
                <c:pt idx="213">
                  <c:v>213.31999993299999</c:v>
                </c:pt>
                <c:pt idx="214">
                  <c:v>214.95999979999999</c:v>
                </c:pt>
                <c:pt idx="215">
                  <c:v>216.5</c:v>
                </c:pt>
                <c:pt idx="216">
                  <c:v>218.96999979</c:v>
                </c:pt>
                <c:pt idx="217">
                  <c:v>220.229999781</c:v>
                </c:pt>
                <c:pt idx="218">
                  <c:v>222.57999992399999</c:v>
                </c:pt>
                <c:pt idx="219">
                  <c:v>227.779999971</c:v>
                </c:pt>
                <c:pt idx="220">
                  <c:v>232.669999838</c:v>
                </c:pt>
                <c:pt idx="221">
                  <c:v>237.69999980899999</c:v>
                </c:pt>
                <c:pt idx="222">
                  <c:v>241.29999995200001</c:v>
                </c:pt>
                <c:pt idx="223">
                  <c:v>244.89999985700001</c:v>
                </c:pt>
                <c:pt idx="224">
                  <c:v>249.04999995200001</c:v>
                </c:pt>
                <c:pt idx="225">
                  <c:v>253.779999971</c:v>
                </c:pt>
                <c:pt idx="226">
                  <c:v>256.73999977099862</c:v>
                </c:pt>
                <c:pt idx="227">
                  <c:v>257.86999988600002</c:v>
                </c:pt>
                <c:pt idx="228">
                  <c:v>258.85999989499999</c:v>
                </c:pt>
                <c:pt idx="229">
                  <c:v>259.72999978099921</c:v>
                </c:pt>
                <c:pt idx="230">
                  <c:v>260.82999992399999</c:v>
                </c:pt>
                <c:pt idx="231">
                  <c:v>261.85999989499999</c:v>
                </c:pt>
                <c:pt idx="232">
                  <c:v>262.59999990499921</c:v>
                </c:pt>
                <c:pt idx="233">
                  <c:v>263.53999996199661</c:v>
                </c:pt>
                <c:pt idx="234">
                  <c:v>264.53999996199661</c:v>
                </c:pt>
                <c:pt idx="235">
                  <c:v>266.38999986599998</c:v>
                </c:pt>
                <c:pt idx="236">
                  <c:v>268.54999995200001</c:v>
                </c:pt>
                <c:pt idx="237">
                  <c:v>273.29999995199518</c:v>
                </c:pt>
                <c:pt idx="238">
                  <c:v>275.54999995200001</c:v>
                </c:pt>
                <c:pt idx="239">
                  <c:v>276.97999978099921</c:v>
                </c:pt>
                <c:pt idx="240">
                  <c:v>278.10999989499999</c:v>
                </c:pt>
                <c:pt idx="241">
                  <c:v>279.32999992399999</c:v>
                </c:pt>
                <c:pt idx="242">
                  <c:v>280.59999990499921</c:v>
                </c:pt>
                <c:pt idx="243">
                  <c:v>281.93999981899998</c:v>
                </c:pt>
                <c:pt idx="244">
                  <c:v>283.11999988600002</c:v>
                </c:pt>
                <c:pt idx="245">
                  <c:v>284.79999995199518</c:v>
                </c:pt>
                <c:pt idx="246">
                  <c:v>286.18999981899998</c:v>
                </c:pt>
                <c:pt idx="247">
                  <c:v>287.38999986599998</c:v>
                </c:pt>
                <c:pt idx="248">
                  <c:v>288.43999981899998</c:v>
                </c:pt>
                <c:pt idx="249">
                  <c:v>289.36999988600002</c:v>
                </c:pt>
                <c:pt idx="250">
                  <c:v>290.19999980900002</c:v>
                </c:pt>
                <c:pt idx="251">
                  <c:v>291.21999978999997</c:v>
                </c:pt>
                <c:pt idx="252">
                  <c:v>291.97999978099921</c:v>
                </c:pt>
                <c:pt idx="253">
                  <c:v>292.71999978999997</c:v>
                </c:pt>
                <c:pt idx="254">
                  <c:v>293.07999992399999</c:v>
                </c:pt>
                <c:pt idx="255">
                  <c:v>294.42999982799961</c:v>
                </c:pt>
                <c:pt idx="256">
                  <c:v>295.31999993300002</c:v>
                </c:pt>
                <c:pt idx="257">
                  <c:v>296.06999993300002</c:v>
                </c:pt>
                <c:pt idx="258">
                  <c:v>296.46999978999997</c:v>
                </c:pt>
                <c:pt idx="259">
                  <c:v>296.78999996199661</c:v>
                </c:pt>
                <c:pt idx="260">
                  <c:v>297.29999995199518</c:v>
                </c:pt>
                <c:pt idx="261">
                  <c:v>299.48999977099862</c:v>
                </c:pt>
                <c:pt idx="262">
                  <c:v>300.42999982799961</c:v>
                </c:pt>
                <c:pt idx="263">
                  <c:v>301</c:v>
                </c:pt>
                <c:pt idx="264">
                  <c:v>302.00999998999998</c:v>
                </c:pt>
                <c:pt idx="265">
                  <c:v>302.82999992399999</c:v>
                </c:pt>
              </c:numCache>
            </c:numRef>
          </c:xVal>
          <c:yVal>
            <c:numRef>
              <c:f>Sheet1!$N$1:$N$266</c:f>
              <c:numCache>
                <c:formatCode>General</c:formatCode>
                <c:ptCount val="266"/>
                <c:pt idx="1">
                  <c:v>1.36915354108</c:v>
                </c:pt>
                <c:pt idx="2">
                  <c:v>1.79363599182</c:v>
                </c:pt>
                <c:pt idx="3">
                  <c:v>1.66459534884</c:v>
                </c:pt>
                <c:pt idx="4">
                  <c:v>1.3224620355400001</c:v>
                </c:pt>
                <c:pt idx="5">
                  <c:v>0.93510163468399998</c:v>
                </c:pt>
                <c:pt idx="6">
                  <c:v>1.696543618</c:v>
                </c:pt>
                <c:pt idx="7">
                  <c:v>2.3627818574499999</c:v>
                </c:pt>
                <c:pt idx="8">
                  <c:v>2.3357825242699981</c:v>
                </c:pt>
                <c:pt idx="9">
                  <c:v>2.3336987951800001</c:v>
                </c:pt>
                <c:pt idx="10">
                  <c:v>2.2849276218600001</c:v>
                </c:pt>
                <c:pt idx="11">
                  <c:v>2.7512145454499999</c:v>
                </c:pt>
                <c:pt idx="12">
                  <c:v>2.6389849462399999</c:v>
                </c:pt>
                <c:pt idx="13">
                  <c:v>2.4916050955399971</c:v>
                </c:pt>
                <c:pt idx="14">
                  <c:v>2.591254113349998</c:v>
                </c:pt>
                <c:pt idx="15">
                  <c:v>2.7081276595700001</c:v>
                </c:pt>
                <c:pt idx="16">
                  <c:v>3.0623209876500002</c:v>
                </c:pt>
                <c:pt idx="17">
                  <c:v>2.9646307385199999</c:v>
                </c:pt>
                <c:pt idx="18">
                  <c:v>2.79222033898</c:v>
                </c:pt>
                <c:pt idx="19">
                  <c:v>2.7239772296</c:v>
                </c:pt>
                <c:pt idx="20">
                  <c:v>2.7070848329000001</c:v>
                </c:pt>
                <c:pt idx="21">
                  <c:v>2.6578729096999991</c:v>
                </c:pt>
                <c:pt idx="22">
                  <c:v>2.68104651163</c:v>
                </c:pt>
                <c:pt idx="23">
                  <c:v>2.7801690140800002</c:v>
                </c:pt>
                <c:pt idx="24">
                  <c:v>2.7677262357400001</c:v>
                </c:pt>
                <c:pt idx="25">
                  <c:v>2.6672159468399999</c:v>
                </c:pt>
                <c:pt idx="26">
                  <c:v>2.2887342995200002</c:v>
                </c:pt>
                <c:pt idx="27">
                  <c:v>2.2381645569600002</c:v>
                </c:pt>
                <c:pt idx="28">
                  <c:v>2.5097765043</c:v>
                </c:pt>
                <c:pt idx="29">
                  <c:v>2.60945104334</c:v>
                </c:pt>
                <c:pt idx="30">
                  <c:v>2.7244429065700002</c:v>
                </c:pt>
                <c:pt idx="31">
                  <c:v>2.1218259441699998</c:v>
                </c:pt>
                <c:pt idx="32">
                  <c:v>1.65292643052</c:v>
                </c:pt>
                <c:pt idx="33">
                  <c:v>1.1028459214499999</c:v>
                </c:pt>
                <c:pt idx="34">
                  <c:v>1.2510696832599999</c:v>
                </c:pt>
                <c:pt idx="35">
                  <c:v>1.6912560000000001</c:v>
                </c:pt>
                <c:pt idx="36">
                  <c:v>2.2482487725000002</c:v>
                </c:pt>
                <c:pt idx="37">
                  <c:v>2.48532363636</c:v>
                </c:pt>
                <c:pt idx="38">
                  <c:v>2.2734880763100001</c:v>
                </c:pt>
                <c:pt idx="39">
                  <c:v>1.7437118012399999</c:v>
                </c:pt>
                <c:pt idx="40">
                  <c:v>2.1769203539799999</c:v>
                </c:pt>
                <c:pt idx="41">
                  <c:v>2.5256768916199999</c:v>
                </c:pt>
                <c:pt idx="42">
                  <c:v>2.5710903426799998</c:v>
                </c:pt>
                <c:pt idx="43">
                  <c:v>2.52143369176</c:v>
                </c:pt>
                <c:pt idx="44">
                  <c:v>2.6869022556400002</c:v>
                </c:pt>
                <c:pt idx="45">
                  <c:v>2.7333385826800001</c:v>
                </c:pt>
                <c:pt idx="46">
                  <c:v>2.5117676951000001</c:v>
                </c:pt>
                <c:pt idx="47">
                  <c:v>2.6828035398200001</c:v>
                </c:pt>
                <c:pt idx="48">
                  <c:v>2.8909958159000002</c:v>
                </c:pt>
                <c:pt idx="49">
                  <c:v>2.80139055794</c:v>
                </c:pt>
                <c:pt idx="50">
                  <c:v>2.7768244274799998</c:v>
                </c:pt>
                <c:pt idx="51">
                  <c:v>2.6881010830299998</c:v>
                </c:pt>
                <c:pt idx="52">
                  <c:v>2.7042139917700001</c:v>
                </c:pt>
                <c:pt idx="53">
                  <c:v>2.7690301810900002</c:v>
                </c:pt>
                <c:pt idx="54">
                  <c:v>2.7626506985999999</c:v>
                </c:pt>
                <c:pt idx="55">
                  <c:v>2.7598811040300002</c:v>
                </c:pt>
                <c:pt idx="56">
                  <c:v>2.8025138888900001</c:v>
                </c:pt>
                <c:pt idx="57">
                  <c:v>2.8016792079199999</c:v>
                </c:pt>
                <c:pt idx="58">
                  <c:v>2.8267835051499999</c:v>
                </c:pt>
                <c:pt idx="59">
                  <c:v>2.8507500000000001</c:v>
                </c:pt>
                <c:pt idx="60">
                  <c:v>2.6653086771000001</c:v>
                </c:pt>
                <c:pt idx="61">
                  <c:v>2.73257821782</c:v>
                </c:pt>
                <c:pt idx="62">
                  <c:v>2.8207265774399999</c:v>
                </c:pt>
                <c:pt idx="63">
                  <c:v>2.89759064327</c:v>
                </c:pt>
                <c:pt idx="64">
                  <c:v>2.8845333333299998</c:v>
                </c:pt>
                <c:pt idx="65">
                  <c:v>2.9135714285700001</c:v>
                </c:pt>
                <c:pt idx="66">
                  <c:v>2.5500184615400001</c:v>
                </c:pt>
                <c:pt idx="67">
                  <c:v>2.5422840579699999</c:v>
                </c:pt>
                <c:pt idx="68">
                  <c:v>2.4910997679800002</c:v>
                </c:pt>
                <c:pt idx="69">
                  <c:v>2.182944</c:v>
                </c:pt>
                <c:pt idx="70">
                  <c:v>1.72662467192</c:v>
                </c:pt>
                <c:pt idx="71">
                  <c:v>1.5872302405500001</c:v>
                </c:pt>
                <c:pt idx="72">
                  <c:v>1.9192421052599999</c:v>
                </c:pt>
                <c:pt idx="73">
                  <c:v>1.7459042090000001</c:v>
                </c:pt>
                <c:pt idx="74">
                  <c:v>1.8251778563000001</c:v>
                </c:pt>
                <c:pt idx="75">
                  <c:v>2.0819596231499991</c:v>
                </c:pt>
                <c:pt idx="76">
                  <c:v>1.64653754081</c:v>
                </c:pt>
                <c:pt idx="77">
                  <c:v>1.8072577319600001</c:v>
                </c:pt>
                <c:pt idx="78">
                  <c:v>2.0507575360399999</c:v>
                </c:pt>
                <c:pt idx="79">
                  <c:v>2.2112574103</c:v>
                </c:pt>
                <c:pt idx="80">
                  <c:v>2.3754027993799971</c:v>
                </c:pt>
                <c:pt idx="81">
                  <c:v>2.3804990403100001</c:v>
                </c:pt>
                <c:pt idx="82">
                  <c:v>2.3840770465499999</c:v>
                </c:pt>
                <c:pt idx="83">
                  <c:v>2.4005974499099998</c:v>
                </c:pt>
                <c:pt idx="84">
                  <c:v>2.0804869565200002</c:v>
                </c:pt>
                <c:pt idx="85">
                  <c:v>1.94649907579</c:v>
                </c:pt>
                <c:pt idx="86">
                  <c:v>1.9646576019799999</c:v>
                </c:pt>
                <c:pt idx="87">
                  <c:v>2.5061956521700002</c:v>
                </c:pt>
                <c:pt idx="88">
                  <c:v>2.4933726315800002</c:v>
                </c:pt>
                <c:pt idx="89">
                  <c:v>2.4674983050799999</c:v>
                </c:pt>
                <c:pt idx="90">
                  <c:v>2.4439330289200001</c:v>
                </c:pt>
                <c:pt idx="91">
                  <c:v>2.4804607329800001</c:v>
                </c:pt>
                <c:pt idx="92">
                  <c:v>2.8347094188400002</c:v>
                </c:pt>
                <c:pt idx="93">
                  <c:v>2.57621176471</c:v>
                </c:pt>
                <c:pt idx="94">
                  <c:v>1.7963403314899999</c:v>
                </c:pt>
                <c:pt idx="95">
                  <c:v>1.9298137254900001</c:v>
                </c:pt>
                <c:pt idx="96">
                  <c:v>1.9286447761200001</c:v>
                </c:pt>
                <c:pt idx="97">
                  <c:v>1.90462794349</c:v>
                </c:pt>
                <c:pt idx="98">
                  <c:v>1.94948998665</c:v>
                </c:pt>
                <c:pt idx="99">
                  <c:v>1.8937424657499999</c:v>
                </c:pt>
                <c:pt idx="100">
                  <c:v>1.3606242960599999</c:v>
                </c:pt>
                <c:pt idx="101">
                  <c:v>0.87439847231099999</c:v>
                </c:pt>
                <c:pt idx="102">
                  <c:v>1.3130912584100001</c:v>
                </c:pt>
                <c:pt idx="103">
                  <c:v>1.77202478315</c:v>
                </c:pt>
                <c:pt idx="104">
                  <c:v>1.95772384937</c:v>
                </c:pt>
                <c:pt idx="105">
                  <c:v>1.57687179487</c:v>
                </c:pt>
                <c:pt idx="106">
                  <c:v>1.4344436701500001</c:v>
                </c:pt>
                <c:pt idx="107">
                  <c:v>1.6119531250000001</c:v>
                </c:pt>
                <c:pt idx="108">
                  <c:v>1.5915837104099999</c:v>
                </c:pt>
                <c:pt idx="109">
                  <c:v>1.7582189421900001</c:v>
                </c:pt>
                <c:pt idx="110">
                  <c:v>1.7422032622300001</c:v>
                </c:pt>
                <c:pt idx="111">
                  <c:v>1.8428548601900001</c:v>
                </c:pt>
                <c:pt idx="112">
                  <c:v>1.7244414106899999</c:v>
                </c:pt>
                <c:pt idx="113">
                  <c:v>1.62004220399</c:v>
                </c:pt>
                <c:pt idx="114">
                  <c:v>1.2292354049000001</c:v>
                </c:pt>
                <c:pt idx="115">
                  <c:v>1.4099379845</c:v>
                </c:pt>
                <c:pt idx="116">
                  <c:v>1.24724288107</c:v>
                </c:pt>
                <c:pt idx="117">
                  <c:v>1.7476702127699999</c:v>
                </c:pt>
                <c:pt idx="118">
                  <c:v>1.41149538462</c:v>
                </c:pt>
                <c:pt idx="119">
                  <c:v>1.03136214605</c:v>
                </c:pt>
                <c:pt idx="120">
                  <c:v>1.5988979089799999</c:v>
                </c:pt>
                <c:pt idx="121">
                  <c:v>1.58414916585</c:v>
                </c:pt>
                <c:pt idx="122">
                  <c:v>1.39945400593</c:v>
                </c:pt>
                <c:pt idx="123">
                  <c:v>0.967188712522</c:v>
                </c:pt>
                <c:pt idx="124">
                  <c:v>1.03663636364</c:v>
                </c:pt>
                <c:pt idx="125">
                  <c:v>1.2065112685099999</c:v>
                </c:pt>
                <c:pt idx="126">
                  <c:v>1.2083642731999999</c:v>
                </c:pt>
                <c:pt idx="127">
                  <c:v>1.5192996910400001</c:v>
                </c:pt>
                <c:pt idx="128">
                  <c:v>1.81497435897</c:v>
                </c:pt>
                <c:pt idx="129">
                  <c:v>1.7750974359</c:v>
                </c:pt>
                <c:pt idx="130">
                  <c:v>1.1429772329200001</c:v>
                </c:pt>
                <c:pt idx="131">
                  <c:v>1.20809912536</c:v>
                </c:pt>
                <c:pt idx="132">
                  <c:v>0.99839271485500003</c:v>
                </c:pt>
                <c:pt idx="133">
                  <c:v>1.29201444043</c:v>
                </c:pt>
                <c:pt idx="134">
                  <c:v>1.1803950973299999</c:v>
                </c:pt>
                <c:pt idx="135">
                  <c:v>1.2388775894499999</c:v>
                </c:pt>
                <c:pt idx="136">
                  <c:v>0.93974364191299997</c:v>
                </c:pt>
                <c:pt idx="137">
                  <c:v>1.0110609981500001</c:v>
                </c:pt>
                <c:pt idx="138">
                  <c:v>1.1231820728299999</c:v>
                </c:pt>
                <c:pt idx="139">
                  <c:v>0.96187212911200004</c:v>
                </c:pt>
                <c:pt idx="140">
                  <c:v>1.00057956016</c:v>
                </c:pt>
                <c:pt idx="141">
                  <c:v>1.3390867256600001</c:v>
                </c:pt>
                <c:pt idx="142">
                  <c:v>0.91919700374500002</c:v>
                </c:pt>
                <c:pt idx="143">
                  <c:v>0.88104054054100001</c:v>
                </c:pt>
                <c:pt idx="144">
                  <c:v>0.79362597984299998</c:v>
                </c:pt>
                <c:pt idx="145">
                  <c:v>0.62063551401899997</c:v>
                </c:pt>
                <c:pt idx="146">
                  <c:v>1.69663474692</c:v>
                </c:pt>
                <c:pt idx="147">
                  <c:v>0.543461397731</c:v>
                </c:pt>
                <c:pt idx="148">
                  <c:v>0.29170606462999998</c:v>
                </c:pt>
                <c:pt idx="149">
                  <c:v>0.39254470877800002</c:v>
                </c:pt>
                <c:pt idx="150">
                  <c:v>0.86174795417299999</c:v>
                </c:pt>
                <c:pt idx="151">
                  <c:v>0.44064541169900001</c:v>
                </c:pt>
                <c:pt idx="152">
                  <c:v>0.53126728110599997</c:v>
                </c:pt>
                <c:pt idx="153">
                  <c:v>0.36042361533799999</c:v>
                </c:pt>
                <c:pt idx="154">
                  <c:v>0.71644881889800005</c:v>
                </c:pt>
                <c:pt idx="155">
                  <c:v>1.21090799397</c:v>
                </c:pt>
                <c:pt idx="156">
                  <c:v>1.07106556142</c:v>
                </c:pt>
                <c:pt idx="157">
                  <c:v>1.61659428571</c:v>
                </c:pt>
                <c:pt idx="158">
                  <c:v>1.6341641790999999</c:v>
                </c:pt>
                <c:pt idx="159">
                  <c:v>1.50248428835</c:v>
                </c:pt>
                <c:pt idx="160">
                  <c:v>1.1386319595100001</c:v>
                </c:pt>
                <c:pt idx="161">
                  <c:v>1.2521240310099999</c:v>
                </c:pt>
                <c:pt idx="162">
                  <c:v>1.2572518134699999</c:v>
                </c:pt>
                <c:pt idx="163">
                  <c:v>1.3959541109</c:v>
                </c:pt>
                <c:pt idx="164">
                  <c:v>1.43554724818</c:v>
                </c:pt>
                <c:pt idx="165">
                  <c:v>1.4023681591999999</c:v>
                </c:pt>
                <c:pt idx="166">
                  <c:v>1.6160941176500001</c:v>
                </c:pt>
                <c:pt idx="167">
                  <c:v>1.6176662721899999</c:v>
                </c:pt>
                <c:pt idx="168">
                  <c:v>1.4343269809400001</c:v>
                </c:pt>
                <c:pt idx="169">
                  <c:v>1.4236186612599999</c:v>
                </c:pt>
                <c:pt idx="170">
                  <c:v>0.83246023688699999</c:v>
                </c:pt>
                <c:pt idx="171">
                  <c:v>0.86609817671800005</c:v>
                </c:pt>
                <c:pt idx="172">
                  <c:v>1.5185280588800001</c:v>
                </c:pt>
                <c:pt idx="173">
                  <c:v>1.6611097992899999</c:v>
                </c:pt>
                <c:pt idx="174">
                  <c:v>1.1961774058600001</c:v>
                </c:pt>
                <c:pt idx="175">
                  <c:v>0.98477730496500004</c:v>
                </c:pt>
                <c:pt idx="176">
                  <c:v>0.95843767312999995</c:v>
                </c:pt>
                <c:pt idx="177">
                  <c:v>1.1723000773400001</c:v>
                </c:pt>
                <c:pt idx="178">
                  <c:v>1.66493493976</c:v>
                </c:pt>
                <c:pt idx="179">
                  <c:v>1.59981372549</c:v>
                </c:pt>
                <c:pt idx="180">
                  <c:v>1.80528039702</c:v>
                </c:pt>
                <c:pt idx="181">
                  <c:v>2.0683444444400001</c:v>
                </c:pt>
                <c:pt idx="182">
                  <c:v>2.0344396284799999</c:v>
                </c:pt>
                <c:pt idx="183">
                  <c:v>1.93832112676</c:v>
                </c:pt>
                <c:pt idx="184">
                  <c:v>2.014684133919999</c:v>
                </c:pt>
                <c:pt idx="185">
                  <c:v>2.1810469798700001</c:v>
                </c:pt>
                <c:pt idx="186">
                  <c:v>1.87050753187</c:v>
                </c:pt>
                <c:pt idx="187">
                  <c:v>1.7445721331699999</c:v>
                </c:pt>
                <c:pt idx="188">
                  <c:v>1.8621256366700001</c:v>
                </c:pt>
                <c:pt idx="189">
                  <c:v>1.8847933884300001</c:v>
                </c:pt>
                <c:pt idx="190">
                  <c:v>2.0082658092200001</c:v>
                </c:pt>
                <c:pt idx="191">
                  <c:v>2.3231515151500002</c:v>
                </c:pt>
                <c:pt idx="192">
                  <c:v>2.5745898778399998</c:v>
                </c:pt>
                <c:pt idx="193">
                  <c:v>2.3936618357500001</c:v>
                </c:pt>
                <c:pt idx="194">
                  <c:v>2.30762666667</c:v>
                </c:pt>
                <c:pt idx="195">
                  <c:v>2.2980281690100002</c:v>
                </c:pt>
                <c:pt idx="196">
                  <c:v>1.9251010452999999</c:v>
                </c:pt>
                <c:pt idx="197">
                  <c:v>1.93191189427</c:v>
                </c:pt>
                <c:pt idx="198">
                  <c:v>1.70693799682</c:v>
                </c:pt>
                <c:pt idx="199">
                  <c:v>1.7179517313699999</c:v>
                </c:pt>
                <c:pt idx="200">
                  <c:v>1.9904508320700001</c:v>
                </c:pt>
                <c:pt idx="201">
                  <c:v>1.82382625864</c:v>
                </c:pt>
                <c:pt idx="202">
                  <c:v>1.64259459459</c:v>
                </c:pt>
                <c:pt idx="203">
                  <c:v>0.80355911823600001</c:v>
                </c:pt>
                <c:pt idx="204">
                  <c:v>0.797106995885</c:v>
                </c:pt>
                <c:pt idx="205">
                  <c:v>1.4075486806199999</c:v>
                </c:pt>
                <c:pt idx="206">
                  <c:v>1.66282197802</c:v>
                </c:pt>
                <c:pt idx="207">
                  <c:v>1.890798151</c:v>
                </c:pt>
                <c:pt idx="208">
                  <c:v>1.7444013377900001</c:v>
                </c:pt>
                <c:pt idx="209">
                  <c:v>1.4188348348299999</c:v>
                </c:pt>
                <c:pt idx="210">
                  <c:v>1.2591788953</c:v>
                </c:pt>
                <c:pt idx="211">
                  <c:v>1.65807486631</c:v>
                </c:pt>
                <c:pt idx="212">
                  <c:v>1.4309055876700001</c:v>
                </c:pt>
                <c:pt idx="213">
                  <c:v>1.1103016006699999</c:v>
                </c:pt>
                <c:pt idx="214">
                  <c:v>0.93035385612400001</c:v>
                </c:pt>
                <c:pt idx="215">
                  <c:v>0.73537430167600004</c:v>
                </c:pt>
                <c:pt idx="216">
                  <c:v>0.66866133782100001</c:v>
                </c:pt>
                <c:pt idx="217">
                  <c:v>0.79301805675000003</c:v>
                </c:pt>
                <c:pt idx="218">
                  <c:v>0.52849263721600004</c:v>
                </c:pt>
                <c:pt idx="219">
                  <c:v>0.28567974882300001</c:v>
                </c:pt>
                <c:pt idx="220">
                  <c:v>0.345081452826</c:v>
                </c:pt>
                <c:pt idx="221">
                  <c:v>0.288706886045</c:v>
                </c:pt>
                <c:pt idx="222">
                  <c:v>0.44650252525299999</c:v>
                </c:pt>
                <c:pt idx="223">
                  <c:v>0.24983228750700001</c:v>
                </c:pt>
                <c:pt idx="224">
                  <c:v>0.40409843400399997</c:v>
                </c:pt>
                <c:pt idx="225">
                  <c:v>0.34114558058900002</c:v>
                </c:pt>
                <c:pt idx="226">
                  <c:v>0.45213156053199999</c:v>
                </c:pt>
                <c:pt idx="227">
                  <c:v>1.17448983543</c:v>
                </c:pt>
                <c:pt idx="228">
                  <c:v>1.63695964126</c:v>
                </c:pt>
                <c:pt idx="229">
                  <c:v>1.7723487179499999</c:v>
                </c:pt>
                <c:pt idx="230">
                  <c:v>1.68451792829</c:v>
                </c:pt>
                <c:pt idx="231">
                  <c:v>1.4802586206899999</c:v>
                </c:pt>
                <c:pt idx="232">
                  <c:v>2.0997357910900001</c:v>
                </c:pt>
                <c:pt idx="233">
                  <c:v>1.6903356973999999</c:v>
                </c:pt>
                <c:pt idx="234">
                  <c:v>1.5544717608</c:v>
                </c:pt>
                <c:pt idx="235">
                  <c:v>0.83813287904599998</c:v>
                </c:pt>
                <c:pt idx="236">
                  <c:v>0.59837984496100005</c:v>
                </c:pt>
                <c:pt idx="237">
                  <c:v>0.35512908778000002</c:v>
                </c:pt>
                <c:pt idx="238">
                  <c:v>0.65348815606099997</c:v>
                </c:pt>
                <c:pt idx="239">
                  <c:v>1.0723420855200001</c:v>
                </c:pt>
                <c:pt idx="240">
                  <c:v>1.33770327553</c:v>
                </c:pt>
                <c:pt idx="241">
                  <c:v>1.230208</c:v>
                </c:pt>
                <c:pt idx="242">
                  <c:v>1.28674363328</c:v>
                </c:pt>
                <c:pt idx="243">
                  <c:v>1.10995662651</c:v>
                </c:pt>
                <c:pt idx="244">
                  <c:v>1.2031778801799999</c:v>
                </c:pt>
                <c:pt idx="245">
                  <c:v>0.91975726927900003</c:v>
                </c:pt>
                <c:pt idx="246">
                  <c:v>1.14730970724</c:v>
                </c:pt>
                <c:pt idx="247">
                  <c:v>1.1850748421999999</c:v>
                </c:pt>
                <c:pt idx="248">
                  <c:v>1.44256603774</c:v>
                </c:pt>
                <c:pt idx="249">
                  <c:v>1.6536296296299999</c:v>
                </c:pt>
                <c:pt idx="250">
                  <c:v>1.75662702703</c:v>
                </c:pt>
                <c:pt idx="251">
                  <c:v>1.7661356673999999</c:v>
                </c:pt>
                <c:pt idx="252">
                  <c:v>2.1023001485899999</c:v>
                </c:pt>
                <c:pt idx="253">
                  <c:v>1.70045271318</c:v>
                </c:pt>
                <c:pt idx="254">
                  <c:v>1.7019402985100001</c:v>
                </c:pt>
                <c:pt idx="255">
                  <c:v>1.49062211615</c:v>
                </c:pt>
                <c:pt idx="256">
                  <c:v>1.7445663716799999</c:v>
                </c:pt>
                <c:pt idx="257">
                  <c:v>2.22174698795</c:v>
                </c:pt>
                <c:pt idx="258">
                  <c:v>1.6035210356</c:v>
                </c:pt>
                <c:pt idx="259">
                  <c:v>1.5733818181799999</c:v>
                </c:pt>
                <c:pt idx="260">
                  <c:v>1.59960784314</c:v>
                </c:pt>
                <c:pt idx="261">
                  <c:v>1.6861770091599999</c:v>
                </c:pt>
                <c:pt idx="262">
                  <c:v>2.0907938021499999</c:v>
                </c:pt>
                <c:pt idx="263">
                  <c:v>2.2137402061899998</c:v>
                </c:pt>
                <c:pt idx="264">
                  <c:v>1.80508048512</c:v>
                </c:pt>
                <c:pt idx="265">
                  <c:v>1.79984678523</c:v>
                </c:pt>
              </c:numCache>
            </c:numRef>
          </c:yVal>
          <c:smooth val="0"/>
          <c:extLst>
            <c:ext xmlns:c16="http://schemas.microsoft.com/office/drawing/2014/chart" uri="{C3380CC4-5D6E-409C-BE32-E72D297353CC}">
              <c16:uniqueId val="{00000000-0863-9540-9277-362E626BEFF4}"/>
            </c:ext>
          </c:extLst>
        </c:ser>
        <c:dLbls>
          <c:showLegendKey val="0"/>
          <c:showVal val="0"/>
          <c:showCatName val="0"/>
          <c:showSerName val="0"/>
          <c:showPercent val="0"/>
          <c:showBubbleSize val="0"/>
        </c:dLbls>
        <c:axId val="1925776864"/>
        <c:axId val="-2059728384"/>
      </c:scatterChart>
      <c:valAx>
        <c:axId val="1925776864"/>
        <c:scaling>
          <c:orientation val="minMax"/>
          <c:max val="300"/>
          <c:min val="0"/>
        </c:scaling>
        <c:delete val="0"/>
        <c:axPos val="b"/>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dirty="0">
                    <a:solidFill>
                      <a:schemeClr val="tx1"/>
                    </a:solidFill>
                  </a:rPr>
                  <a:t>Time</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w="9525" cap="flat" cmpd="sng" algn="ctr">
            <a:solidFill>
              <a:schemeClr val="tx1"/>
            </a:solidFill>
            <a:round/>
            <a:tailEnd type="triangle" w="sm" len="med"/>
          </a:ln>
          <a:effectLst/>
        </c:spPr>
        <c:txPr>
          <a:bodyPr rot="-60000000" spcFirstLastPara="1" vertOverflow="ellipsis" vert="horz" wrap="square" anchor="ctr" anchorCtr="1"/>
          <a:lstStyle/>
          <a:p>
            <a:pPr>
              <a:defRPr sz="100" b="0" i="0" u="none" strike="noStrike" kern="1200" baseline="0">
                <a:solidFill>
                  <a:schemeClr val="bg1"/>
                </a:solidFill>
                <a:latin typeface="+mn-lt"/>
                <a:ea typeface="+mn-ea"/>
                <a:cs typeface="+mn-cs"/>
              </a:defRPr>
            </a:pPr>
            <a:endParaRPr lang="en-US"/>
          </a:p>
        </c:txPr>
        <c:crossAx val="-2059728384"/>
        <c:crosses val="autoZero"/>
        <c:crossBetween val="midCat"/>
      </c:valAx>
      <c:valAx>
        <c:axId val="-2059728384"/>
        <c:scaling>
          <c:orientation val="minMax"/>
          <c:max val="3.5"/>
          <c:min val="0"/>
        </c:scaling>
        <c:delete val="0"/>
        <c:axPos val="l"/>
        <c:title>
          <c:tx>
            <c:rich>
              <a:bodyPr rot="-5400000" spcFirstLastPara="1" vertOverflow="ellipsis" vert="horz" wrap="square" anchor="ctr" anchorCtr="1"/>
              <a:lstStyle/>
              <a:p>
                <a:pPr>
                  <a:defRPr sz="1400" b="0" i="0" u="none" strike="noStrike" kern="1200" baseline="0">
                    <a:solidFill>
                      <a:srgbClr val="0070C0"/>
                    </a:solidFill>
                    <a:latin typeface="+mn-lt"/>
                    <a:ea typeface="+mn-ea"/>
                    <a:cs typeface="+mn-cs"/>
                  </a:defRPr>
                </a:pPr>
                <a:r>
                  <a:rPr lang="en-US" b="1" dirty="0">
                    <a:solidFill>
                      <a:srgbClr val="0070C0"/>
                    </a:solidFill>
                  </a:rPr>
                  <a:t>Throughput</a:t>
                </a:r>
              </a:p>
            </c:rich>
          </c:tx>
          <c:layout>
            <c:manualLayout>
              <c:xMode val="edge"/>
              <c:yMode val="edge"/>
              <c:x val="0.12521757365039399"/>
              <c:y val="0.215464746165965"/>
            </c:manualLayout>
          </c:layout>
          <c:overlay val="0"/>
          <c:spPr>
            <a:noFill/>
            <a:ln>
              <a:noFill/>
            </a:ln>
            <a:effectLst/>
          </c:spPr>
          <c:txPr>
            <a:bodyPr rot="-5400000" spcFirstLastPara="1" vertOverflow="ellipsis" vert="horz" wrap="square" anchor="ctr" anchorCtr="1"/>
            <a:lstStyle/>
            <a:p>
              <a:pPr>
                <a:defRPr sz="1400" b="0" i="0" u="none" strike="noStrike" kern="1200" baseline="0">
                  <a:solidFill>
                    <a:srgbClr val="0070C0"/>
                  </a:solidFill>
                  <a:latin typeface="+mn-lt"/>
                  <a:ea typeface="+mn-ea"/>
                  <a:cs typeface="+mn-cs"/>
                </a:defRPr>
              </a:pPr>
              <a:endParaRPr lang="en-US"/>
            </a:p>
          </c:txPr>
        </c:title>
        <c:numFmt formatCode="General" sourceLinked="1"/>
        <c:majorTickMark val="out"/>
        <c:minorTickMark val="none"/>
        <c:tickLblPos val="nextTo"/>
        <c:spPr>
          <a:solidFill>
            <a:schemeClr val="bg1"/>
          </a:solidFill>
          <a:ln w="9525" cap="flat" cmpd="sng" algn="ctr">
            <a:solidFill>
              <a:schemeClr val="tx1"/>
            </a:solidFill>
            <a:round/>
            <a:headEnd type="none" w="sm" len="med"/>
            <a:tailEnd type="triangle" w="sm" len="sm"/>
          </a:ln>
          <a:effectLst/>
        </c:spPr>
        <c:txPr>
          <a:bodyPr rot="-60000000" spcFirstLastPara="1" vertOverflow="ellipsis" vert="horz" wrap="square" anchor="ctr" anchorCtr="1"/>
          <a:lstStyle/>
          <a:p>
            <a:pPr>
              <a:defRPr sz="100" b="0" i="0" u="none" strike="noStrike" kern="1200" baseline="0">
                <a:solidFill>
                  <a:schemeClr val="bg1"/>
                </a:solidFill>
                <a:latin typeface="+mn-lt"/>
                <a:ea typeface="+mn-ea"/>
                <a:cs typeface="+mn-cs"/>
              </a:defRPr>
            </a:pPr>
            <a:endParaRPr lang="en-US"/>
          </a:p>
        </c:txPr>
        <c:crossAx val="1925776864"/>
        <c:crosses val="autoZero"/>
        <c:crossBetween val="midCat"/>
        <c:majorUnit val="1"/>
      </c:valAx>
      <c:spPr>
        <a:noFill/>
        <a:ln>
          <a:noFill/>
        </a:ln>
        <a:effectLst/>
      </c:spPr>
    </c:plotArea>
    <c:plotVisOnly val="1"/>
    <c:dispBlanksAs val="gap"/>
    <c:showDLblsOverMax val="0"/>
  </c:chart>
  <c:spPr>
    <a:noFill/>
    <a:ln>
      <a:noFill/>
    </a:ln>
    <a:effectLst/>
  </c:spPr>
  <c:txPr>
    <a:bodyPr/>
    <a:lstStyle/>
    <a:p>
      <a:pPr>
        <a:defRPr sz="14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A15F4-CC04-6D43-B40F-45E1512105B3}" type="datetimeFigureOut">
              <a:rPr lang="en-US" smtClean="0"/>
              <a:t>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2EC21-5175-304B-9B8E-82D6E9A72FCE}" type="slidenum">
              <a:rPr lang="en-US" smtClean="0"/>
              <a:t>‹#›</a:t>
            </a:fld>
            <a:endParaRPr lang="en-US"/>
          </a:p>
        </p:txBody>
      </p:sp>
    </p:spTree>
    <p:extLst>
      <p:ext uri="{BB962C8B-B14F-4D97-AF65-F5344CB8AC3E}">
        <p14:creationId xmlns:p14="http://schemas.microsoft.com/office/powerpoint/2010/main" val="301064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everyone.</a:t>
            </a:r>
          </a:p>
          <a:p>
            <a:endParaRPr lang="en-US" dirty="0"/>
          </a:p>
          <a:p>
            <a:r>
              <a:rPr lang="en-US" dirty="0"/>
              <a:t>My name is Vikram, and my talk today is on a new decentralized way for video streams to collectively optimize their viewing experience. </a:t>
            </a:r>
          </a:p>
          <a:p>
            <a:endParaRPr lang="en-US" dirty="0"/>
          </a:p>
          <a:p>
            <a:r>
              <a:rPr lang="en-US" dirty="0"/>
              <a:t>This is joint work with Mohammad Alizadeh and my collaborators at MIT.</a:t>
            </a:r>
          </a:p>
        </p:txBody>
      </p:sp>
      <p:sp>
        <p:nvSpPr>
          <p:cNvPr id="4" name="Slide Number Placeholder 3"/>
          <p:cNvSpPr>
            <a:spLocks noGrp="1"/>
          </p:cNvSpPr>
          <p:nvPr>
            <p:ph type="sldNum" sz="quarter" idx="5"/>
          </p:nvPr>
        </p:nvSpPr>
        <p:spPr/>
        <p:txBody>
          <a:bodyPr/>
          <a:lstStyle/>
          <a:p>
            <a:fld id="{4A72EC21-5175-304B-9B8E-82D6E9A72FCE}" type="slidenum">
              <a:rPr lang="en-US" smtClean="0"/>
              <a:t>1</a:t>
            </a:fld>
            <a:endParaRPr lang="en-US"/>
          </a:p>
        </p:txBody>
      </p:sp>
    </p:spTree>
    <p:extLst>
      <p:ext uri="{BB962C8B-B14F-4D97-AF65-F5344CB8AC3E}">
        <p14:creationId xmlns:p14="http://schemas.microsoft.com/office/powerpoint/2010/main" val="2898874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Streaming video is poised to continue growing over the next few years. By 2021, estimates put it at 82% of traffic worldwide.</a:t>
            </a:r>
          </a:p>
          <a:p>
            <a:endParaRPr lang="en-US" dirty="0"/>
          </a:p>
          <a:p>
            <a:r>
              <a:rPr lang="en-US" dirty="0"/>
              <a:t>The scale of video on the internet is particularly important for us because it helps motivate our work. In particular, because video is so popular, there is a good chance that many videos share a bottleneck link somewhere at the same time. Think of a house, where multiple people may be watching Netflix during the evening; or an office or college dorm, with many watching </a:t>
            </a:r>
            <a:r>
              <a:rPr lang="en-US" dirty="0" err="1"/>
              <a:t>youtube</a:t>
            </a:r>
            <a:r>
              <a:rPr lang="en-US" dirty="0"/>
              <a:t> at the same time.</a:t>
            </a:r>
          </a:p>
          <a:p>
            <a:endParaRPr lang="en-US" dirty="0"/>
          </a:p>
          <a:p>
            <a:r>
              <a:rPr lang="en-US" dirty="0"/>
              <a:t>A lot of previous work on video streaming, like ABR algorithms, has focused on optimizing video experience in isolation, without paying any special attention to concurrent video traffic.</a:t>
            </a:r>
          </a:p>
          <a:p>
            <a:r>
              <a:rPr lang="en-US" dirty="0"/>
              <a:t>However, if video streams share a link, that gives us further room to optimize streaming performance of both videos </a:t>
            </a:r>
            <a:r>
              <a:rPr lang="en-US" i="1" dirty="0"/>
              <a:t>together</a:t>
            </a:r>
            <a:r>
              <a:rPr lang="en-US" dirty="0"/>
              <a: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we know two videos share a link, how can we further optimize their viewing experience? There are two ways, based on the static and dynamic differences between videos.</a:t>
            </a:r>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2</a:t>
            </a:fld>
            <a:endParaRPr lang="en-US"/>
          </a:p>
        </p:txBody>
      </p:sp>
    </p:spTree>
    <p:extLst>
      <p:ext uri="{BB962C8B-B14F-4D97-AF65-F5344CB8AC3E}">
        <p14:creationId xmlns:p14="http://schemas.microsoft.com/office/powerpoint/2010/main" val="2386656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Streaming video is poised to continue growing over the next few years. By 2021, estimates put it at 82% of traffic worldwide.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scale of video on the internet is particularly important for us because it helps motivate our work.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Because video is so popular, there is a good chance that many videos share a bottleneck link somewhere at the same time. (CLICK)</a:t>
            </a:r>
          </a:p>
          <a:p>
            <a:r>
              <a:rPr lang="en-US" dirty="0"/>
              <a:t>Think of a house, where multiple people may be watching Netflix during the evening; or an office or college dorm, with many watching </a:t>
            </a:r>
            <a:r>
              <a:rPr lang="en-US" dirty="0" err="1"/>
              <a:t>youtube</a:t>
            </a:r>
            <a:r>
              <a:rPr lang="en-US" dirty="0"/>
              <a:t> at the same time.</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3</a:t>
            </a:fld>
            <a:endParaRPr lang="en-US"/>
          </a:p>
        </p:txBody>
      </p:sp>
    </p:spTree>
    <p:extLst>
      <p:ext uri="{BB962C8B-B14F-4D97-AF65-F5344CB8AC3E}">
        <p14:creationId xmlns:p14="http://schemas.microsoft.com/office/powerpoint/2010/main" val="3519244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lot of previous work on video streaming, like ABR algorithms (CLICK), has focused on optimizing video experience in isolation, paying no special attention to the other traffic sharing the link.</a:t>
            </a:r>
          </a:p>
          <a:p>
            <a:endParaRPr lang="en-US" dirty="0"/>
          </a:p>
          <a:p>
            <a:r>
              <a:rPr lang="en-US" dirty="0"/>
              <a:t>But we can do more if we know that other video streams are sharing the same link (CLICK). </a:t>
            </a:r>
          </a:p>
          <a:p>
            <a:r>
              <a:rPr lang="en-US" dirty="0"/>
              <a:t>We could adjust the bandwidth share (CLICK) of each one to optimize the streaming performance of the videos </a:t>
            </a:r>
            <a:r>
              <a:rPr lang="en-US" i="1" dirty="0"/>
              <a:t>together</a:t>
            </a:r>
            <a:r>
              <a:rPr lang="en-US" dirty="0"/>
              <a:t>.</a:t>
            </a:r>
          </a:p>
          <a:p>
            <a:r>
              <a:rPr lang="en-US" dirty="0"/>
              <a:t>There are two ways this happens, taking advantage of both the video content and playback session differences between videos.</a:t>
            </a:r>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4</a:t>
            </a:fld>
            <a:endParaRPr lang="en-US"/>
          </a:p>
        </p:txBody>
      </p:sp>
    </p:spTree>
    <p:extLst>
      <p:ext uri="{BB962C8B-B14F-4D97-AF65-F5344CB8AC3E}">
        <p14:creationId xmlns:p14="http://schemas.microsoft.com/office/powerpoint/2010/main" val="31897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The main framework to improve the quality of experience is dynamic streaming over HTTP or DASH. It's a very standard framework and I will give an overview of how it works.</a:t>
            </a:r>
          </a:p>
          <a:p>
            <a:endParaRPr lang="en-US" baseline="0" dirty="0"/>
          </a:p>
          <a:p>
            <a:r>
              <a:rPr lang="en-US" baseline="0" dirty="0"/>
              <a:t>To load a video, a video client periodically requests individual chunk of video from a video server. Each chunk represents several seconds of video and can be requested at one of several bitrates. As the video chunks are downloaded, they are stored in a playback buffer. In this abstract figure, each pink bar represents a video chunk in the buffer. The width of the bar is 1 second of the video and the height indicates the bitrate. The higher bitrate corresponds to higher resolution or higher quality of the video. </a:t>
            </a:r>
          </a:p>
          <a:p>
            <a:endParaRPr lang="en-US" baseline="0" dirty="0"/>
          </a:p>
          <a:p>
            <a:r>
              <a:rPr lang="en-US" baseline="0" dirty="0"/>
              <a:t>As the video is playing, the playback buffer is continually drained at a fixed rate since the user watches videos in ‘real time’, but the buffer will be populated at a variable rate, depending on the requested bitrate and network condition.</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[play video]</a:t>
            </a:r>
          </a:p>
          <a:p>
            <a:endParaRPr lang="en-US" baseline="0" dirty="0"/>
          </a:p>
          <a:p>
            <a:r>
              <a:rPr lang="en-US" baseline="0" dirty="0"/>
              <a:t>This can become problematic if the chunks we request have higher bitrates than the network can support, therefore chunks are being drained faster than they are </a:t>
            </a:r>
            <a:r>
              <a:rPr lang="en-US" baseline="0" dirty="0" err="1"/>
              <a:t>enqueued</a:t>
            </a:r>
            <a:r>
              <a:rPr lang="en-US" baseline="0" dirty="0"/>
              <a:t> -- this ultimately leads to an empty buffer and thus a </a:t>
            </a:r>
            <a:r>
              <a:rPr lang="en-US" baseline="0" dirty="0" err="1"/>
              <a:t>rebuffering</a:t>
            </a:r>
            <a:r>
              <a:rPr lang="en-US" baseline="0" dirty="0"/>
              <a:t> period.</a:t>
            </a:r>
          </a:p>
          <a:p>
            <a:endParaRPr lang="en-US" baseline="0" dirty="0"/>
          </a:p>
          <a:p>
            <a:r>
              <a:rPr lang="en-US" baseline="0" dirty="0"/>
              <a:t>To prevent issues like this, video players use Adaptive Bitrate Algorithms, or ABR algorithms. These algorithms decide both when and at which bitrate to download each video chunk. </a:t>
            </a:r>
          </a:p>
          <a:p>
            <a:endParaRPr lang="en-US" baseline="0" dirty="0"/>
          </a:p>
          <a:p>
            <a:r>
              <a:rPr lang="en-US" baseline="0" dirty="0"/>
              <a:t>[click] Specifically, these algorithms choose among a few available bitrates adaptively depending on the network and playback buffer condition.</a:t>
            </a:r>
          </a:p>
          <a:p>
            <a:r>
              <a:rPr lang="en-US" baseline="0" dirty="0"/>
              <a:t> </a:t>
            </a:r>
          </a:p>
          <a:p>
            <a:r>
              <a:rPr lang="en-US" baseline="0" dirty="0"/>
              <a:t>Because of that, these algorithms have a large impact on quality of experience.</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E958D69D-E82F-E54F-B8DC-D196FC61EE80}" type="slidenum">
              <a:rPr lang="en-US" smtClean="0"/>
              <a:t>5</a:t>
            </a:fld>
            <a:endParaRPr lang="en-US"/>
          </a:p>
        </p:txBody>
      </p:sp>
    </p:spTree>
    <p:extLst>
      <p:ext uri="{BB962C8B-B14F-4D97-AF65-F5344CB8AC3E}">
        <p14:creationId xmlns:p14="http://schemas.microsoft.com/office/powerpoint/2010/main" val="2258350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popular streaming services, like YouTube, Netflix, etc. stream video using a protocol called DASH.</a:t>
            </a:r>
          </a:p>
          <a:p>
            <a:r>
              <a:rPr lang="en-US" dirty="0"/>
              <a:t> For those who aren’t familiar with how this protocol works: videos are split up into contiguous chunks of a fixed length, typically around 4 seconds.</a:t>
            </a:r>
          </a:p>
          <a:p>
            <a:r>
              <a:rPr lang="en-US" dirty="0"/>
              <a:t>Each chunk is encoded at many bitrates. The client playing the video downloads each chunk in order, and for each chunk, chooses the bitrate it wants to download using measurements of the network as a guide.</a:t>
            </a:r>
          </a:p>
          <a:p>
            <a:endParaRPr lang="en-US" dirty="0"/>
          </a:p>
          <a:p>
            <a:r>
              <a:rPr lang="en-US" dirty="0"/>
              <a:t>If it fetches a bitrate that’s too high, the resulting chunk will take a long time to download, potentially exhausting the client’s buffer and causing a stall.</a:t>
            </a:r>
          </a:p>
          <a:p>
            <a:r>
              <a:rPr lang="en-US" dirty="0"/>
              <a:t>On the other hand, if the client chooses a bitrate that is too low, it provides a suboptimal viewing experience. </a:t>
            </a:r>
          </a:p>
        </p:txBody>
      </p:sp>
      <p:sp>
        <p:nvSpPr>
          <p:cNvPr id="4" name="Slide Number Placeholder 3"/>
          <p:cNvSpPr>
            <a:spLocks noGrp="1"/>
          </p:cNvSpPr>
          <p:nvPr>
            <p:ph type="sldNum" sz="quarter" idx="10"/>
          </p:nvPr>
        </p:nvSpPr>
        <p:spPr/>
        <p:txBody>
          <a:bodyPr/>
          <a:lstStyle/>
          <a:p>
            <a:fld id="{4A72EC21-5175-304B-9B8E-82D6E9A72FCE}" type="slidenum">
              <a:rPr lang="en-US" smtClean="0"/>
              <a:t>6</a:t>
            </a:fld>
            <a:endParaRPr lang="en-US"/>
          </a:p>
        </p:txBody>
      </p:sp>
    </p:spTree>
    <p:extLst>
      <p:ext uri="{BB962C8B-B14F-4D97-AF65-F5344CB8AC3E}">
        <p14:creationId xmlns:p14="http://schemas.microsoft.com/office/powerpoint/2010/main" val="173862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popular streaming services, like YouTube, Netflix, etc. stream video using a protocol called DASH.</a:t>
            </a:r>
          </a:p>
          <a:p>
            <a:r>
              <a:rPr lang="en-US" dirty="0"/>
              <a:t> For those who aren’t familiar with how this protocol works: videos are split up into contiguous chunks of a fixed length, typically around 4 seconds.</a:t>
            </a:r>
          </a:p>
          <a:p>
            <a:r>
              <a:rPr lang="en-US" dirty="0"/>
              <a:t>Each chunk is encoded at many bitrates. The client playing the video downloads each chunk in order, and for each chunk, chooses the bitrate it wants to download using measurements of the network as a guide.</a:t>
            </a:r>
          </a:p>
          <a:p>
            <a:endParaRPr lang="en-US" dirty="0"/>
          </a:p>
          <a:p>
            <a:r>
              <a:rPr lang="en-US" dirty="0"/>
              <a:t>If it fetches a bitrate that’s too high, the resulting chunk will take a long time to download, potentially exhausting the client’s buffer and causing a stall.</a:t>
            </a:r>
          </a:p>
          <a:p>
            <a:r>
              <a:rPr lang="en-US" dirty="0"/>
              <a:t>On the other hand, if the client chooses a bitrate that is too low, it provides a suboptimal viewing experience. </a:t>
            </a:r>
          </a:p>
        </p:txBody>
      </p:sp>
      <p:sp>
        <p:nvSpPr>
          <p:cNvPr id="4" name="Slide Number Placeholder 3"/>
          <p:cNvSpPr>
            <a:spLocks noGrp="1"/>
          </p:cNvSpPr>
          <p:nvPr>
            <p:ph type="sldNum" sz="quarter" idx="10"/>
          </p:nvPr>
        </p:nvSpPr>
        <p:spPr/>
        <p:txBody>
          <a:bodyPr/>
          <a:lstStyle/>
          <a:p>
            <a:fld id="{4A72EC21-5175-304B-9B8E-82D6E9A72FCE}" type="slidenum">
              <a:rPr lang="en-US" smtClean="0"/>
              <a:t>7</a:t>
            </a:fld>
            <a:endParaRPr lang="en-US"/>
          </a:p>
        </p:txBody>
      </p:sp>
    </p:spTree>
    <p:extLst>
      <p:ext uri="{BB962C8B-B14F-4D97-AF65-F5344CB8AC3E}">
        <p14:creationId xmlns:p14="http://schemas.microsoft.com/office/powerpoint/2010/main" val="2330433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consider static differences and take these two videos as an example. I’m going to play them, and in the middle, their resolution will drop. Pay attention and try to see which video is hurt more by the drop. (CLICK)</a:t>
            </a:r>
          </a:p>
          <a:p>
            <a:endParaRPr lang="en-US" dirty="0"/>
          </a:p>
          <a:p>
            <a:r>
              <a:rPr lang="en-US" dirty="0"/>
              <a:t>Ok - hope you caught that. If not, I’ll play it again, but this time, I’ll also include how these videos were scored by a metric Netflix uses called VMAF, which predicts how viewers would subjectively rate the perceptual quality of the video. (CLICK)</a:t>
            </a:r>
          </a:p>
          <a:p>
            <a:endParaRPr lang="en-US" dirty="0"/>
          </a:p>
          <a:p>
            <a:r>
              <a:rPr lang="en-US" dirty="0"/>
              <a:t>It’s important to note that both videos saw an </a:t>
            </a:r>
            <a:r>
              <a:rPr lang="en-US" i="1" dirty="0"/>
              <a:t>identical </a:t>
            </a:r>
            <a:r>
              <a:rPr lang="en-US" i="0" dirty="0"/>
              <a:t>drop in terms of bitrate, but the visual quality of the right-hand video suffered more. This leads to an important point: </a:t>
            </a:r>
            <a:r>
              <a:rPr lang="en-US" i="1" dirty="0"/>
              <a:t>videos value bandwidth differently</a:t>
            </a:r>
            <a:r>
              <a:rPr lang="en-US" i="0" dirty="0"/>
              <a:t>. (CLICK) An extra throughput boost would be more meaningful for the video on the right, compared to the one on the left, so it may make sense to give the right video more bandwidth if the network capacity drops.</a:t>
            </a:r>
          </a:p>
          <a:p>
            <a:endParaRPr lang="en-US" i="0" dirty="0"/>
          </a:p>
          <a:p>
            <a:r>
              <a:rPr lang="en-US" i="0" dirty="0"/>
              <a:t>Since the visual quality of a video’s chunks are intrinsic to that video, we call this a *static* difference between the videos.</a:t>
            </a:r>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8</a:t>
            </a:fld>
            <a:endParaRPr lang="en-US"/>
          </a:p>
        </p:txBody>
      </p:sp>
    </p:spTree>
    <p:extLst>
      <p:ext uri="{BB962C8B-B14F-4D97-AF65-F5344CB8AC3E}">
        <p14:creationId xmlns:p14="http://schemas.microsoft.com/office/powerpoint/2010/main" val="2093971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first consider content-based differences. This is a screenshot from a documentary about Tesla, at different resolutions. You can see some differences between the two – Elon Musk’s face is more pixelated on the right, but it’s minimal.</a:t>
            </a:r>
          </a:p>
        </p:txBody>
      </p:sp>
      <p:sp>
        <p:nvSpPr>
          <p:cNvPr id="4" name="Slide Number Placeholder 3"/>
          <p:cNvSpPr>
            <a:spLocks noGrp="1"/>
          </p:cNvSpPr>
          <p:nvPr>
            <p:ph type="sldNum" sz="quarter" idx="5"/>
          </p:nvPr>
        </p:nvSpPr>
        <p:spPr/>
        <p:txBody>
          <a:bodyPr/>
          <a:lstStyle/>
          <a:p>
            <a:fld id="{4A72EC21-5175-304B-9B8E-82D6E9A72FCE}" type="slidenum">
              <a:rPr lang="en-US" smtClean="0"/>
              <a:t>9</a:t>
            </a:fld>
            <a:endParaRPr lang="en-US"/>
          </a:p>
        </p:txBody>
      </p:sp>
    </p:spTree>
    <p:extLst>
      <p:ext uri="{BB962C8B-B14F-4D97-AF65-F5344CB8AC3E}">
        <p14:creationId xmlns:p14="http://schemas.microsoft.com/office/powerpoint/2010/main" val="1532062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that with two stills from a panoramic nature short. The visual quality of the frame on the right is much worse than the frame on the left. The text is blurry and we can’t see the fine details on the houses and boats. A drop in resolution for this nature video will result in a much worse viewer experience than the low res tesla documentary.</a:t>
            </a:r>
          </a:p>
        </p:txBody>
      </p:sp>
      <p:sp>
        <p:nvSpPr>
          <p:cNvPr id="4" name="Slide Number Placeholder 3"/>
          <p:cNvSpPr>
            <a:spLocks noGrp="1"/>
          </p:cNvSpPr>
          <p:nvPr>
            <p:ph type="sldNum" sz="quarter" idx="5"/>
          </p:nvPr>
        </p:nvSpPr>
        <p:spPr/>
        <p:txBody>
          <a:bodyPr/>
          <a:lstStyle/>
          <a:p>
            <a:fld id="{4A72EC21-5175-304B-9B8E-82D6E9A72FCE}" type="slidenum">
              <a:rPr lang="en-US" smtClean="0"/>
              <a:t>10</a:t>
            </a:fld>
            <a:endParaRPr lang="en-US"/>
          </a:p>
        </p:txBody>
      </p:sp>
    </p:spTree>
    <p:extLst>
      <p:ext uri="{BB962C8B-B14F-4D97-AF65-F5344CB8AC3E}">
        <p14:creationId xmlns:p14="http://schemas.microsoft.com/office/powerpoint/2010/main" val="3106269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You don’t have to take my word for it though. There are metrics out there that quantify a video’s visual quality. One of them is called VMAF, designed by Netflix. Here are the VMAF scores for the videos. (CLICK) The low-res nature shot has a much worse quality than the low-res documentary, showing that different videos’ value bandwidth differently.</a:t>
            </a:r>
          </a:p>
        </p:txBody>
      </p:sp>
      <p:sp>
        <p:nvSpPr>
          <p:cNvPr id="4" name="Slide Number Placeholder 3"/>
          <p:cNvSpPr>
            <a:spLocks noGrp="1"/>
          </p:cNvSpPr>
          <p:nvPr>
            <p:ph type="sldNum" sz="quarter" idx="5"/>
          </p:nvPr>
        </p:nvSpPr>
        <p:spPr/>
        <p:txBody>
          <a:bodyPr/>
          <a:lstStyle/>
          <a:p>
            <a:fld id="{4A72EC21-5175-304B-9B8E-82D6E9A72FCE}" type="slidenum">
              <a:rPr lang="en-US" smtClean="0"/>
              <a:t>11</a:t>
            </a:fld>
            <a:endParaRPr lang="en-US"/>
          </a:p>
        </p:txBody>
      </p:sp>
    </p:spTree>
    <p:extLst>
      <p:ext uri="{BB962C8B-B14F-4D97-AF65-F5344CB8AC3E}">
        <p14:creationId xmlns:p14="http://schemas.microsoft.com/office/powerpoint/2010/main" val="198002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general, videos are divided into chunks of about 4 seconds each. Every bitrate of every chunk of a video has a different visual quality. Even in a single video, the quality varies a lot between adjacent chunks.</a:t>
            </a:r>
          </a:p>
        </p:txBody>
      </p:sp>
      <p:sp>
        <p:nvSpPr>
          <p:cNvPr id="4" name="Slide Number Placeholder 3"/>
          <p:cNvSpPr>
            <a:spLocks noGrp="1"/>
          </p:cNvSpPr>
          <p:nvPr>
            <p:ph type="sldNum" sz="quarter" idx="5"/>
          </p:nvPr>
        </p:nvSpPr>
        <p:spPr/>
        <p:txBody>
          <a:bodyPr/>
          <a:lstStyle/>
          <a:p>
            <a:fld id="{4A72EC21-5175-304B-9B8E-82D6E9A72FCE}" type="slidenum">
              <a:rPr lang="en-US" smtClean="0"/>
              <a:t>12</a:t>
            </a:fld>
            <a:endParaRPr lang="en-US"/>
          </a:p>
        </p:txBody>
      </p:sp>
    </p:spTree>
    <p:extLst>
      <p:ext uri="{BB962C8B-B14F-4D97-AF65-F5344CB8AC3E}">
        <p14:creationId xmlns:p14="http://schemas.microsoft.com/office/powerpoint/2010/main" val="35070900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video sessions can also have dynamic differences between them, like their buffer levels. (CLICK)</a:t>
            </a:r>
          </a:p>
          <a:p>
            <a:endParaRPr lang="en-US" dirty="0"/>
          </a:p>
          <a:p>
            <a:r>
              <a:rPr lang="en-US" dirty="0"/>
              <a:t>Consider this case of two identical videos, where one of them has built up a large playback buffer. (CLICK) With traditional congestion control, the video on the right stalls after every chunk, since it's limited to only half the bandwidth – as shown on the bottom. Blue is the right, yellow is the left. </a:t>
            </a:r>
          </a:p>
          <a:p>
            <a:endParaRPr lang="en-US" dirty="0"/>
          </a:p>
          <a:p>
            <a:r>
              <a:rPr lang="en-US" dirty="0"/>
              <a:t>What could we do by taking dynamic state, like buffer level, into account?</a:t>
            </a:r>
          </a:p>
          <a:p>
            <a:endParaRPr lang="en-US" dirty="0"/>
          </a:p>
          <a:p>
            <a:r>
              <a:rPr lang="en-US" dirty="0"/>
              <a:t>Note: maybe title this “Session-level differences” and adding “traditional congestion control” elsewhere on the slide.</a:t>
            </a:r>
          </a:p>
        </p:txBody>
      </p:sp>
      <p:sp>
        <p:nvSpPr>
          <p:cNvPr id="4" name="Slide Number Placeholder 3"/>
          <p:cNvSpPr>
            <a:spLocks noGrp="1"/>
          </p:cNvSpPr>
          <p:nvPr>
            <p:ph type="sldNum" sz="quarter" idx="5"/>
          </p:nvPr>
        </p:nvSpPr>
        <p:spPr/>
        <p:txBody>
          <a:bodyPr/>
          <a:lstStyle/>
          <a:p>
            <a:fld id="{4A72EC21-5175-304B-9B8E-82D6E9A72FCE}" type="slidenum">
              <a:rPr lang="en-US" smtClean="0"/>
              <a:t>13</a:t>
            </a:fld>
            <a:endParaRPr lang="en-US"/>
          </a:p>
        </p:txBody>
      </p:sp>
    </p:spTree>
    <p:extLst>
      <p:ext uri="{BB962C8B-B14F-4D97-AF65-F5344CB8AC3E}">
        <p14:creationId xmlns:p14="http://schemas.microsoft.com/office/powerpoint/2010/main" val="2467633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again )</a:t>
            </a:r>
          </a:p>
          <a:p>
            <a:r>
              <a:rPr lang="en-US" dirty="0"/>
              <a:t>If we knew the video on the right was struggling, we could shift more bandwidth over to it, to (mostly) prevent it from rebuffering, which as you can see, is a much better viewing experience.</a:t>
            </a:r>
          </a:p>
          <a:p>
            <a:endParaRPr lang="en-US" dirty="0"/>
          </a:p>
          <a:p>
            <a:r>
              <a:rPr lang="en-US" dirty="0"/>
              <a:t>Because we’ve shifted the bandwidth allocation, the left video now has a lower throughput, so its buffer drains faster. What we’ve done is let the right video take advantage of the left video’s large buffer, effectively creating a global buffer pool that videos can tap into if they need.</a:t>
            </a:r>
          </a:p>
          <a:p>
            <a:endParaRPr lang="en-US" dirty="0"/>
          </a:p>
          <a:p>
            <a:r>
              <a:rPr lang="en-US" dirty="0"/>
              <a:t>What I’m showing here is actually our solution at work, and goes to show that we can avoid excessive stalling if the videos were somehow able to dynamically settle on a bandwidth allocation that varies over time based on their needs.</a:t>
            </a:r>
          </a:p>
          <a:p>
            <a:endParaRPr lang="en-US" dirty="0"/>
          </a:p>
          <a:p>
            <a:r>
              <a:rPr lang="en-US" dirty="0"/>
              <a:t>Note: make shorter</a:t>
            </a:r>
          </a:p>
        </p:txBody>
      </p:sp>
      <p:sp>
        <p:nvSpPr>
          <p:cNvPr id="4" name="Slide Number Placeholder 3"/>
          <p:cNvSpPr>
            <a:spLocks noGrp="1"/>
          </p:cNvSpPr>
          <p:nvPr>
            <p:ph type="sldNum" sz="quarter" idx="5"/>
          </p:nvPr>
        </p:nvSpPr>
        <p:spPr/>
        <p:txBody>
          <a:bodyPr/>
          <a:lstStyle/>
          <a:p>
            <a:fld id="{4A72EC21-5175-304B-9B8E-82D6E9A72FCE}" type="slidenum">
              <a:rPr lang="en-US" smtClean="0"/>
              <a:t>14</a:t>
            </a:fld>
            <a:endParaRPr lang="en-US"/>
          </a:p>
        </p:txBody>
      </p:sp>
    </p:spTree>
    <p:extLst>
      <p:ext uri="{BB962C8B-B14F-4D97-AF65-F5344CB8AC3E}">
        <p14:creationId xmlns:p14="http://schemas.microsoft.com/office/powerpoint/2010/main" val="37941977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ABR algorithms work well when considering just a single client streaming video. But they’re not designed to handle multiple clients.</a:t>
            </a:r>
          </a:p>
          <a:p>
            <a:r>
              <a:rPr lang="en-US" dirty="0"/>
              <a:t>When multiple, in this case 2, clients share a bottleneck link using standard protocols like TCP Cubic, they split the available bandwidth evenly amongst themselves.</a:t>
            </a:r>
          </a:p>
          <a:p>
            <a:endParaRPr lang="en-US" dirty="0"/>
          </a:p>
          <a:p>
            <a:r>
              <a:rPr lang="en-US" dirty="0"/>
              <a:t>That may not be the best allocation of bandwidth though. For example, </a:t>
            </a:r>
          </a:p>
          <a:p>
            <a:endParaRPr lang="en-US" dirty="0"/>
          </a:p>
          <a:p>
            <a:endParaRPr lang="en-US" dirty="0"/>
          </a:p>
          <a:p>
            <a:r>
              <a:rPr lang="en-US" dirty="0"/>
              <a:t>Start with demo to show what TCP does. Then use this to explain why we may want it to be different.</a:t>
            </a:r>
          </a:p>
        </p:txBody>
      </p:sp>
      <p:sp>
        <p:nvSpPr>
          <p:cNvPr id="4" name="Slide Number Placeholder 3"/>
          <p:cNvSpPr>
            <a:spLocks noGrp="1"/>
          </p:cNvSpPr>
          <p:nvPr>
            <p:ph type="sldNum" sz="quarter" idx="10"/>
          </p:nvPr>
        </p:nvSpPr>
        <p:spPr/>
        <p:txBody>
          <a:bodyPr/>
          <a:lstStyle/>
          <a:p>
            <a:fld id="{4A72EC21-5175-304B-9B8E-82D6E9A72FCE}" type="slidenum">
              <a:rPr lang="en-US" smtClean="0"/>
              <a:t>15</a:t>
            </a:fld>
            <a:endParaRPr lang="en-US"/>
          </a:p>
        </p:txBody>
      </p:sp>
    </p:spTree>
    <p:extLst>
      <p:ext uri="{BB962C8B-B14F-4D97-AF65-F5344CB8AC3E}">
        <p14:creationId xmlns:p14="http://schemas.microsoft.com/office/powerpoint/2010/main" val="2011892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ABR algorithms work well when considering just a single client streaming video. But they’re not designed to handle multiple clients.</a:t>
            </a:r>
          </a:p>
          <a:p>
            <a:r>
              <a:rPr lang="en-US" dirty="0"/>
              <a:t>When multiple, in this case 2, clients share a bottleneck link using standard protocols like TCP Cubic, they split the available bandwidth evenly amongst themselves.</a:t>
            </a:r>
          </a:p>
          <a:p>
            <a:endParaRPr lang="en-US" dirty="0"/>
          </a:p>
          <a:p>
            <a:r>
              <a:rPr lang="en-US" dirty="0"/>
              <a:t>That may not be the best allocation of bandwidth though. For example, </a:t>
            </a:r>
          </a:p>
          <a:p>
            <a:endParaRPr lang="en-US" dirty="0"/>
          </a:p>
          <a:p>
            <a:endParaRPr lang="en-US" dirty="0"/>
          </a:p>
          <a:p>
            <a:r>
              <a:rPr lang="en-US" dirty="0"/>
              <a:t>Start with demo to show what TCP does. Then use this to explain why we may want it to be different.</a:t>
            </a:r>
          </a:p>
        </p:txBody>
      </p:sp>
      <p:sp>
        <p:nvSpPr>
          <p:cNvPr id="4" name="Slide Number Placeholder 3"/>
          <p:cNvSpPr>
            <a:spLocks noGrp="1"/>
          </p:cNvSpPr>
          <p:nvPr>
            <p:ph type="sldNum" sz="quarter" idx="10"/>
          </p:nvPr>
        </p:nvSpPr>
        <p:spPr/>
        <p:txBody>
          <a:bodyPr/>
          <a:lstStyle/>
          <a:p>
            <a:fld id="{4A72EC21-5175-304B-9B8E-82D6E9A72FCE}" type="slidenum">
              <a:rPr lang="en-US" smtClean="0"/>
              <a:t>16</a:t>
            </a:fld>
            <a:endParaRPr lang="en-US"/>
          </a:p>
        </p:txBody>
      </p:sp>
    </p:spTree>
    <p:extLst>
      <p:ext uri="{BB962C8B-B14F-4D97-AF65-F5344CB8AC3E}">
        <p14:creationId xmlns:p14="http://schemas.microsoft.com/office/powerpoint/2010/main" val="19794645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ABR algorithms work well when considering just a single client streaming video. But they’re not designed to handle multiple clients.</a:t>
            </a:r>
          </a:p>
          <a:p>
            <a:r>
              <a:rPr lang="en-US" dirty="0"/>
              <a:t>When multiple, in this case 2, clients share a bottleneck link using standard protocols like TCP Cubic, they split the available bandwidth evenly amongst themselves.</a:t>
            </a:r>
          </a:p>
          <a:p>
            <a:endParaRPr lang="en-US" dirty="0"/>
          </a:p>
          <a:p>
            <a:r>
              <a:rPr lang="en-US" dirty="0"/>
              <a:t>That may not be the best allocation of bandwidth though. For example, </a:t>
            </a:r>
          </a:p>
          <a:p>
            <a:endParaRPr lang="en-US" dirty="0"/>
          </a:p>
          <a:p>
            <a:endParaRPr lang="en-US" dirty="0"/>
          </a:p>
          <a:p>
            <a:r>
              <a:rPr lang="en-US" dirty="0"/>
              <a:t>Start with demo to show what TCP does. Then use this to explain why we may want it to be different.</a:t>
            </a:r>
          </a:p>
        </p:txBody>
      </p:sp>
      <p:sp>
        <p:nvSpPr>
          <p:cNvPr id="4" name="Slide Number Placeholder 3"/>
          <p:cNvSpPr>
            <a:spLocks noGrp="1"/>
          </p:cNvSpPr>
          <p:nvPr>
            <p:ph type="sldNum" sz="quarter" idx="10"/>
          </p:nvPr>
        </p:nvSpPr>
        <p:spPr/>
        <p:txBody>
          <a:bodyPr/>
          <a:lstStyle/>
          <a:p>
            <a:fld id="{4A72EC21-5175-304B-9B8E-82D6E9A72FCE}" type="slidenum">
              <a:rPr lang="en-US" smtClean="0"/>
              <a:t>17</a:t>
            </a:fld>
            <a:endParaRPr lang="en-US"/>
          </a:p>
        </p:txBody>
      </p:sp>
    </p:spTree>
    <p:extLst>
      <p:ext uri="{BB962C8B-B14F-4D97-AF65-F5344CB8AC3E}">
        <p14:creationId xmlns:p14="http://schemas.microsoft.com/office/powerpoint/2010/main" val="26172891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ABR algorithms work well when considering just a single client streaming video. But they’re not designed to handle multiple clients.</a:t>
            </a:r>
          </a:p>
          <a:p>
            <a:r>
              <a:rPr lang="en-US" dirty="0"/>
              <a:t>When multiple, in this case 2, clients share a bottleneck link using standard protocols like TCP Cubic, they split the available bandwidth evenly amongst themselves.</a:t>
            </a:r>
          </a:p>
          <a:p>
            <a:endParaRPr lang="en-US" dirty="0"/>
          </a:p>
          <a:p>
            <a:r>
              <a:rPr lang="en-US" dirty="0"/>
              <a:t>That may not be the best allocation of bandwidth though. For example, </a:t>
            </a:r>
          </a:p>
          <a:p>
            <a:endParaRPr lang="en-US" dirty="0"/>
          </a:p>
          <a:p>
            <a:endParaRPr lang="en-US" dirty="0"/>
          </a:p>
          <a:p>
            <a:r>
              <a:rPr lang="en-US" dirty="0"/>
              <a:t>Start with demo to show what TCP does. Then use this to explain why we may want it to be different.</a:t>
            </a:r>
          </a:p>
        </p:txBody>
      </p:sp>
      <p:sp>
        <p:nvSpPr>
          <p:cNvPr id="4" name="Slide Number Placeholder 3"/>
          <p:cNvSpPr>
            <a:spLocks noGrp="1"/>
          </p:cNvSpPr>
          <p:nvPr>
            <p:ph type="sldNum" sz="quarter" idx="10"/>
          </p:nvPr>
        </p:nvSpPr>
        <p:spPr/>
        <p:txBody>
          <a:bodyPr/>
          <a:lstStyle/>
          <a:p>
            <a:fld id="{4A72EC21-5175-304B-9B8E-82D6E9A72FCE}" type="slidenum">
              <a:rPr lang="en-US" smtClean="0"/>
              <a:t>18</a:t>
            </a:fld>
            <a:endParaRPr lang="en-US"/>
          </a:p>
        </p:txBody>
      </p:sp>
    </p:spTree>
    <p:extLst>
      <p:ext uri="{BB962C8B-B14F-4D97-AF65-F5344CB8AC3E}">
        <p14:creationId xmlns:p14="http://schemas.microsoft.com/office/powerpoint/2010/main" val="26152906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goal is to build a video streaming service that could take advantage of these static and dynamic differences to optimize the experience of videos in aggregate. In other words, we want to figure out a way to allocate bandwidth between a group of videos sharing the network to make sure that no single one has a bad quality of experience, compared to the others. This kind of metric, which takes into account the experience of all video clients, is called quality of experience fairness, or </a:t>
            </a:r>
            <a:r>
              <a:rPr lang="en-US" dirty="0" err="1"/>
              <a:t>QoE</a:t>
            </a:r>
            <a:r>
              <a:rPr lang="en-US" dirty="0"/>
              <a:t> fairness. (CLICK)</a:t>
            </a:r>
          </a:p>
          <a:p>
            <a:endParaRPr lang="en-US" dirty="0"/>
          </a:p>
          <a:p>
            <a:r>
              <a:rPr lang="en-US" dirty="0"/>
              <a:t>Video streaming quality should be based on quality of experience considerations, not arbitrary decisions made by flow-level fairness. </a:t>
            </a:r>
          </a:p>
          <a:p>
            <a:endParaRPr lang="en-US" dirty="0"/>
          </a:p>
          <a:p>
            <a:r>
              <a:rPr lang="en-US" dirty="0"/>
              <a:t>&lt;maybe skip this part&gt;</a:t>
            </a:r>
          </a:p>
          <a:p>
            <a:r>
              <a:rPr lang="en-US" dirty="0"/>
              <a:t>One reasonable question to ask is, why would video providers care about optimizing for </a:t>
            </a:r>
            <a:r>
              <a:rPr lang="en-US" dirty="0" err="1"/>
              <a:t>QoE</a:t>
            </a:r>
            <a:r>
              <a:rPr lang="en-US" dirty="0"/>
              <a:t> fairness? One reason is that viewers are less likely to return to a streaming service if they have a poor experience, as you might expect. Some data collected by prior work (CLICK) shows similar trends: it’s more important for user engagement to improve a poor viewing experience than to make an already good experience even better. That’s exactly what the </a:t>
            </a:r>
            <a:r>
              <a:rPr lang="en-US" dirty="0" err="1"/>
              <a:t>QoE</a:t>
            </a:r>
            <a:r>
              <a:rPr lang="en-US" dirty="0"/>
              <a:t> fairness metric tries to capture.</a:t>
            </a:r>
          </a:p>
          <a:p>
            <a:endParaRPr lang="en-US" dirty="0"/>
          </a:p>
          <a:p>
            <a:r>
              <a:rPr lang="en-US" dirty="0"/>
              <a:t>(CLICK) There are many different types of </a:t>
            </a:r>
            <a:r>
              <a:rPr lang="en-US" dirty="0" err="1"/>
              <a:t>QoE</a:t>
            </a:r>
            <a:r>
              <a:rPr lang="en-US" dirty="0"/>
              <a:t> fairness metrics you can imagine. For concreteness, we’re going to focus on one for this talk: max-min </a:t>
            </a:r>
            <a:r>
              <a:rPr lang="en-US" dirty="0" err="1"/>
              <a:t>QoE</a:t>
            </a:r>
            <a:r>
              <a:rPr lang="en-US" dirty="0"/>
              <a:t> fairness, a goal that corresponds to improving the experience of the video client that is worst off.</a:t>
            </a:r>
          </a:p>
          <a:p>
            <a:endParaRPr lang="en-US" dirty="0"/>
          </a:p>
          <a:p>
            <a:r>
              <a:rPr lang="en-US" dirty="0"/>
              <a:t>As a caveat, our stance is not that video providers should optimize for max-min fairness. Any solution to this problem should be flexible with regards to the metric it targets. Our goal is only to show that if video providers want to deliver video with an eye to quality of experience, we provide a mechanism to do that.</a:t>
            </a:r>
          </a:p>
          <a:p>
            <a:endParaRPr lang="en-US" dirty="0"/>
          </a:p>
          <a:p>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4A72EC21-5175-304B-9B8E-82D6E9A72FCE}" type="slidenum">
              <a:rPr lang="en-US" smtClean="0"/>
              <a:t>19</a:t>
            </a:fld>
            <a:endParaRPr lang="en-US"/>
          </a:p>
        </p:txBody>
      </p:sp>
    </p:spTree>
    <p:extLst>
      <p:ext uri="{BB962C8B-B14F-4D97-AF65-F5344CB8AC3E}">
        <p14:creationId xmlns:p14="http://schemas.microsoft.com/office/powerpoint/2010/main" val="763391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ask: “"what if video providers could allocate bandwidth for their videos based on quality of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kind of metric, which has to take into account the experience of many video clients, is called quality of experience fairness, or </a:t>
            </a:r>
            <a:r>
              <a:rPr lang="en-US" dirty="0" err="1"/>
              <a:t>QoE</a:t>
            </a:r>
            <a:r>
              <a:rPr lang="en-US" dirty="0"/>
              <a:t> fairness.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There are many different types of </a:t>
            </a:r>
            <a:r>
              <a:rPr lang="en-US" dirty="0" err="1"/>
              <a:t>QoE</a:t>
            </a:r>
            <a:r>
              <a:rPr lang="en-US" dirty="0"/>
              <a:t> fairness metrics you can imagine. For concreteness, we’re going to focus on one for this talk: max-min </a:t>
            </a:r>
            <a:r>
              <a:rPr lang="en-US" dirty="0" err="1"/>
              <a:t>QoE</a:t>
            </a:r>
            <a:r>
              <a:rPr lang="en-US" dirty="0"/>
              <a:t> fairness. (CLICK) The goal of max-min fairness is to improve the experience of the client that is worst off. A traditional protocol like Cubic or Reno would give every client an equal link share, which may result in very different visual experiences – as you can see here, the </a:t>
            </a:r>
            <a:r>
              <a:rPr lang="en-US" dirty="0" err="1"/>
              <a:t>QoEs</a:t>
            </a:r>
            <a:r>
              <a:rPr lang="en-US" dirty="0"/>
              <a:t> of the clients are very different. A protocol that optimized max-min </a:t>
            </a:r>
            <a:r>
              <a:rPr lang="en-US" dirty="0" err="1"/>
              <a:t>QoE</a:t>
            </a:r>
            <a:r>
              <a:rPr lang="en-US" dirty="0"/>
              <a:t> fairness (CLICK) would instead try to give every client the same experience by adjusting their rate shares accordingly.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a caveat, our stance is not that video providers should optimize for max-min fairness. We simply believe that video streaming quality should be based on quality of experience considerations, not arbitrary decisions made by flow-level fairness. </a:t>
            </a:r>
          </a:p>
          <a:p>
            <a:r>
              <a:rPr lang="en-US" dirty="0"/>
              <a:t>Our goal is only to show that if video providers want to deliver video with an eye to quality of experience, we provide a mechanism to do that.</a:t>
            </a:r>
          </a:p>
          <a:p>
            <a:endParaRPr lang="en-US" dirty="0"/>
          </a:p>
          <a:p>
            <a:endParaRPr lang="en-US" dirty="0"/>
          </a:p>
          <a:p>
            <a:r>
              <a:rPr lang="en-US" dirty="0"/>
              <a:t>Note: Amy didn't find the diagram intuitive.</a:t>
            </a:r>
          </a:p>
          <a:p>
            <a:endParaRPr lang="en-US" dirty="0"/>
          </a:p>
          <a:p>
            <a:r>
              <a:rPr lang="en-US" dirty="0"/>
              <a:t> </a:t>
            </a:r>
          </a:p>
        </p:txBody>
      </p:sp>
      <p:sp>
        <p:nvSpPr>
          <p:cNvPr id="4" name="Slide Number Placeholder 3"/>
          <p:cNvSpPr>
            <a:spLocks noGrp="1"/>
          </p:cNvSpPr>
          <p:nvPr>
            <p:ph type="sldNum" sz="quarter" idx="5"/>
          </p:nvPr>
        </p:nvSpPr>
        <p:spPr/>
        <p:txBody>
          <a:bodyPr/>
          <a:lstStyle/>
          <a:p>
            <a:fld id="{4A72EC21-5175-304B-9B8E-82D6E9A72FCE}" type="slidenum">
              <a:rPr lang="en-US" smtClean="0"/>
              <a:t>20</a:t>
            </a:fld>
            <a:endParaRPr lang="en-US"/>
          </a:p>
        </p:txBody>
      </p:sp>
    </p:spTree>
    <p:extLst>
      <p:ext uri="{BB962C8B-B14F-4D97-AF65-F5344CB8AC3E}">
        <p14:creationId xmlns:p14="http://schemas.microsoft.com/office/powerpoint/2010/main" val="24603507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would instead try to give every client the same experience by adjusting their rate shares accordingly.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a caveat, our stance is not that video providers should optimize for max-min fairness. We simply believe that video streaming quality should be based on quality of experience considerations, not arbitrary decisions made by flow-level fairness. </a:t>
            </a:r>
          </a:p>
          <a:p>
            <a:r>
              <a:rPr lang="en-US" dirty="0"/>
              <a:t>If video providers want to deliver video in a way that respects </a:t>
            </a:r>
            <a:r>
              <a:rPr lang="en-US" dirty="0" err="1"/>
              <a:t>QoE</a:t>
            </a:r>
            <a:r>
              <a:rPr lang="en-US" dirty="0"/>
              <a:t>, we provide a mechanism to do that.</a:t>
            </a:r>
          </a:p>
          <a:p>
            <a:endParaRPr lang="en-US" dirty="0"/>
          </a:p>
          <a:p>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4A72EC21-5175-304B-9B8E-82D6E9A72FCE}" type="slidenum">
              <a:rPr lang="en-US" smtClean="0"/>
              <a:t>21</a:t>
            </a:fld>
            <a:endParaRPr lang="en-US"/>
          </a:p>
        </p:txBody>
      </p:sp>
    </p:spTree>
    <p:extLst>
      <p:ext uri="{BB962C8B-B14F-4D97-AF65-F5344CB8AC3E}">
        <p14:creationId xmlns:p14="http://schemas.microsoft.com/office/powerpoint/2010/main" val="18429500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not enough to abide by the equal bandwidth split imposed by Cubic and similar algorithms.</a:t>
            </a:r>
          </a:p>
          <a:p>
            <a:r>
              <a:rPr lang="en-US" dirty="0"/>
              <a:t>To better optimize the aggregate quality of experience for all viewers, we have to split bandwidth in a manner that is aware of these static and dynamic differences.</a:t>
            </a:r>
          </a:p>
          <a:p>
            <a:endParaRPr lang="en-US" dirty="0"/>
          </a:p>
          <a:p>
            <a:r>
              <a:rPr lang="en-US" dirty="0"/>
              <a:t>But what is this global aggregate function of all the viewers’ </a:t>
            </a:r>
            <a:r>
              <a:rPr lang="en-US" dirty="0" err="1"/>
              <a:t>QoE</a:t>
            </a:r>
            <a:r>
              <a:rPr lang="en-US" dirty="0"/>
              <a:t> functions? There are quite a few options: we can maximize the average </a:t>
            </a:r>
            <a:r>
              <a:rPr lang="en-US" dirty="0" err="1"/>
              <a:t>QoE</a:t>
            </a:r>
            <a:r>
              <a:rPr lang="en-US" dirty="0"/>
              <a:t> or maximize the harmonic mean (also called proportional fairness). These are all worthy goals, and each has pros and cons. I’ll motivate our choice by the observation that user engagement with a video, measured in the amount of time a viewer spends watching, is generally a concave function of playback quality, as shown by this graph. As a caveat, the notion of playback quality is not the same as the metric we use in Minerva, so we’re using this graph as a proxy.</a:t>
            </a:r>
          </a:p>
          <a:p>
            <a:endParaRPr lang="en-US" dirty="0"/>
          </a:p>
          <a:p>
            <a:r>
              <a:rPr lang="en-US" dirty="0"/>
              <a:t>From a retention point of view, users with different qualities of experience are not equivalent. A streaming service has more to gain by helping a user with a poor experience than one whose experience is already pretty good. Actually, it might be beneficial for user engagement to sacrifice some quality from the good-experience user to help the one with a poor experience. Our system will therefore seek to improve the quality of the user with worst experience, which is called max-min </a:t>
            </a:r>
            <a:r>
              <a:rPr lang="en-US" dirty="0" err="1"/>
              <a:t>QoE</a:t>
            </a:r>
            <a:r>
              <a:rPr lang="en-US" dirty="0"/>
              <a:t> fairness.</a:t>
            </a:r>
          </a:p>
          <a:p>
            <a:endParaRPr lang="en-US" dirty="0"/>
          </a:p>
          <a:p>
            <a:r>
              <a:rPr lang="en-US" dirty="0"/>
              <a:t>Specifically, we’re aiming to try to maximize the average </a:t>
            </a:r>
            <a:r>
              <a:rPr lang="en-US" dirty="0" err="1"/>
              <a:t>QoE</a:t>
            </a:r>
            <a:r>
              <a:rPr lang="en-US" dirty="0"/>
              <a:t> over all chunks for the client with the minimum such average </a:t>
            </a:r>
            <a:r>
              <a:rPr lang="en-US" dirty="0" err="1"/>
              <a:t>QoE</a:t>
            </a:r>
            <a:r>
              <a:rPr lang="en-US" dirty="0"/>
              <a:t>.</a:t>
            </a:r>
          </a:p>
          <a:p>
            <a:endParaRPr lang="en-US" dirty="0"/>
          </a:p>
          <a:p>
            <a:endParaRPr lang="en-US" dirty="0"/>
          </a:p>
          <a:p>
            <a:r>
              <a:rPr lang="en-US" dirty="0"/>
              <a:t>Why should providers care about </a:t>
            </a:r>
            <a:r>
              <a:rPr lang="en-US" dirty="0" err="1"/>
              <a:t>QoE</a:t>
            </a:r>
            <a:r>
              <a:rPr lang="en-US" dirty="0"/>
              <a:t> Fairness?</a:t>
            </a:r>
          </a:p>
          <a:p>
            <a:r>
              <a:rPr lang="en-US" dirty="0"/>
              <a:t> - concavity</a:t>
            </a:r>
          </a:p>
          <a:p>
            <a:r>
              <a:rPr lang="en-US" dirty="0"/>
              <a:t> - providers already take steps towards this (mobile phones have different encodings than TV)</a:t>
            </a:r>
          </a:p>
          <a:p>
            <a:r>
              <a:rPr lang="en-US" dirty="0"/>
              <a:t> - they certainly don’t care about bandwidth fairness (open up multiple TCP connections).</a:t>
            </a:r>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22</a:t>
            </a:fld>
            <a:endParaRPr lang="en-US"/>
          </a:p>
        </p:txBody>
      </p:sp>
    </p:spTree>
    <p:extLst>
      <p:ext uri="{BB962C8B-B14F-4D97-AF65-F5344CB8AC3E}">
        <p14:creationId xmlns:p14="http://schemas.microsoft.com/office/powerpoint/2010/main" val="37560082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Replace with slide discussing previous work.</a:t>
            </a:r>
          </a:p>
        </p:txBody>
      </p:sp>
      <p:sp>
        <p:nvSpPr>
          <p:cNvPr id="4" name="Slide Number Placeholder 3"/>
          <p:cNvSpPr>
            <a:spLocks noGrp="1"/>
          </p:cNvSpPr>
          <p:nvPr>
            <p:ph type="sldNum" sz="quarter" idx="5"/>
          </p:nvPr>
        </p:nvSpPr>
        <p:spPr/>
        <p:txBody>
          <a:bodyPr/>
          <a:lstStyle/>
          <a:p>
            <a:fld id="{4A72EC21-5175-304B-9B8E-82D6E9A72FCE}" type="slidenum">
              <a:rPr lang="en-US" smtClean="0"/>
              <a:t>23</a:t>
            </a:fld>
            <a:endParaRPr lang="en-US"/>
          </a:p>
        </p:txBody>
      </p:sp>
    </p:spTree>
    <p:extLst>
      <p:ext uri="{BB962C8B-B14F-4D97-AF65-F5344CB8AC3E}">
        <p14:creationId xmlns:p14="http://schemas.microsoft.com/office/powerpoint/2010/main" val="2734656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way to achieve max-min fairness is to directly enforce a rate allocation by having a controller at a switch or router (CLICK). This solution requires the clients to know about the controllers existence and feed it updates on the client state (CLICK), like buffer level. In fact, there is prior work that takes exactly this approach. (CLICK)</a:t>
            </a:r>
          </a:p>
          <a:p>
            <a:endParaRPr lang="en-US" dirty="0"/>
          </a:p>
          <a:p>
            <a:r>
              <a:rPr lang="en-US" dirty="0"/>
              <a:t>But this isn’t at all feasible to deploy (CLICK), since it requires instrumenting every link that could possibly be a bottleneck with this specialized controller. This bottleneck link could be *anywhere* in the network and could even change during the course of a video. </a:t>
            </a:r>
          </a:p>
          <a:p>
            <a:endParaRPr lang="en-US" dirty="0"/>
          </a:p>
          <a:p>
            <a:r>
              <a:rPr lang="en-US" dirty="0"/>
              <a:t>We need a solution that doesn’t require providers to change anything in the network.</a:t>
            </a:r>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24</a:t>
            </a:fld>
            <a:endParaRPr lang="en-US"/>
          </a:p>
        </p:txBody>
      </p:sp>
    </p:spTree>
    <p:extLst>
      <p:ext uri="{BB962C8B-B14F-4D97-AF65-F5344CB8AC3E}">
        <p14:creationId xmlns:p14="http://schemas.microsoft.com/office/powerpoint/2010/main" val="3717593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solution, which we call Minerva, is an end-to-end transport protocol for video streaming. It has four key properties.</a:t>
            </a:r>
          </a:p>
          <a:p>
            <a:endParaRPr lang="en-US" dirty="0"/>
          </a:p>
          <a:p>
            <a:r>
              <a:rPr lang="en-US" dirty="0"/>
              <a:t>First, if video clients using Minerva share a bottleneck link, they will adjust bandwidth between themselves to optimize </a:t>
            </a:r>
            <a:r>
              <a:rPr lang="en-US" dirty="0" err="1"/>
              <a:t>QoE</a:t>
            </a:r>
            <a:r>
              <a:rPr lang="en-US" dirty="0"/>
              <a:t> fairness. Note that this is a process that converges to max-min </a:t>
            </a:r>
            <a:r>
              <a:rPr lang="en-US" dirty="0" err="1"/>
              <a:t>QoE</a:t>
            </a:r>
            <a:r>
              <a:rPr lang="en-US" dirty="0"/>
              <a:t> fairness – it does not happen immediately. It’s also worth noting that the videos sharing the link do not need to originate from the same video server! </a:t>
            </a:r>
          </a:p>
          <a:p>
            <a:endParaRPr lang="en-US" dirty="0"/>
          </a:p>
          <a:p>
            <a:r>
              <a:rPr lang="en-US" dirty="0"/>
              <a:t>Second, Minerva has no communication overhead between clients. This makes it easy for Minerva to support many clients, and allows clients to join and leave when they please without disrupting the system.</a:t>
            </a:r>
          </a:p>
          <a:p>
            <a:endParaRPr lang="en-US" dirty="0"/>
          </a:p>
          <a:p>
            <a:r>
              <a:rPr lang="en-US" dirty="0"/>
              <a:t>Third, Minerva is easy to deploy. It requires changes only to server and client endpoints, not to existing network infrastructure.</a:t>
            </a:r>
          </a:p>
          <a:p>
            <a:endParaRPr lang="en-US" dirty="0"/>
          </a:p>
          <a:p>
            <a:r>
              <a:rPr lang="en-US" dirty="0"/>
              <a:t>Fourth, important for any transport protocol on the Internet, Minerva plays fairly with non-Minerva traffic. It’s important to note that this is true </a:t>
            </a:r>
            <a:r>
              <a:rPr lang="en-US" i="1" dirty="0"/>
              <a:t>on average</a:t>
            </a:r>
            <a:r>
              <a:rPr lang="en-US" i="0" dirty="0"/>
              <a:t> and depends on the videos sharing the link. We’ll get back to this "on average" part later in the talk.</a:t>
            </a:r>
          </a:p>
          <a:p>
            <a:endParaRPr lang="en-US" i="0" dirty="0"/>
          </a:p>
          <a:p>
            <a:r>
              <a:rPr lang="en-US" i="0" dirty="0"/>
              <a:t>Note: combine this with a challenges slide. Remove scalable, change link-agnostic to end-to-end. </a:t>
            </a:r>
            <a:endParaRPr lang="en-US" dirty="0"/>
          </a:p>
          <a:p>
            <a:r>
              <a:rPr lang="en-US" dirty="0"/>
              <a:t> </a:t>
            </a:r>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25</a:t>
            </a:fld>
            <a:endParaRPr lang="en-US"/>
          </a:p>
        </p:txBody>
      </p:sp>
    </p:spTree>
    <p:extLst>
      <p:ext uri="{BB962C8B-B14F-4D97-AF65-F5344CB8AC3E}">
        <p14:creationId xmlns:p14="http://schemas.microsoft.com/office/powerpoint/2010/main" val="27118395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solution, which we call Minerva, does exactly this. Video providers choose to deploy Minerva on all their videos to achieve max-min fairness whenever any of them share a bottleneck link.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Note: SLOW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Most importantly, Minerva is easy to deploy! It only requires changing the server and client endpoints, not anything in the network like switches and routers.</a:t>
            </a:r>
          </a:p>
          <a:p>
            <a:endParaRPr lang="en-US" dirty="0"/>
          </a:p>
          <a:p>
            <a:r>
              <a:rPr lang="en-US" dirty="0"/>
              <a:t>Minerva also has no explicit communication between clients. In fact, they don't even need to know about each others' existence. This is important because bottlenecks may change with time, so clients can adapt gracefully regardless of what other videos happen to be sharing the bottleneck.</a:t>
            </a:r>
          </a:p>
          <a:p>
            <a:endParaRPr lang="en-US" dirty="0"/>
          </a:p>
          <a:p>
            <a:r>
              <a:rPr lang="en-US" dirty="0"/>
              <a:t>Since Minerva runs over the wide area, Minerva should compete fairly with non-Minerva traffic. It’s important to note that this is true </a:t>
            </a:r>
            <a:r>
              <a:rPr lang="en-US" i="1" dirty="0"/>
              <a:t>on average</a:t>
            </a:r>
            <a:r>
              <a:rPr lang="en-US" i="0" dirty="0"/>
              <a:t> and depends on the videos sharing the link. We’ll get back to this later in the talk.</a:t>
            </a:r>
            <a:r>
              <a:rPr lang="en-US" dirty="0"/>
              <a:t> </a:t>
            </a:r>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26</a:t>
            </a:fld>
            <a:endParaRPr lang="en-US"/>
          </a:p>
        </p:txBody>
      </p:sp>
    </p:spTree>
    <p:extLst>
      <p:ext uri="{BB962C8B-B14F-4D97-AF65-F5344CB8AC3E}">
        <p14:creationId xmlns:p14="http://schemas.microsoft.com/office/powerpoint/2010/main" val="15981888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describe how Minerva works, consider a simple setup, with two clients streaming videos from two distinct video servers. These videos happen to share a bottleneck link somewhere in the network.</a:t>
            </a:r>
          </a:p>
        </p:txBody>
      </p:sp>
      <p:sp>
        <p:nvSpPr>
          <p:cNvPr id="4" name="Slide Number Placeholder 3"/>
          <p:cNvSpPr>
            <a:spLocks noGrp="1"/>
          </p:cNvSpPr>
          <p:nvPr>
            <p:ph type="sldNum" sz="quarter" idx="5"/>
          </p:nvPr>
        </p:nvSpPr>
        <p:spPr/>
        <p:txBody>
          <a:bodyPr/>
          <a:lstStyle/>
          <a:p>
            <a:fld id="{4A72EC21-5175-304B-9B8E-82D6E9A72FCE}" type="slidenum">
              <a:rPr lang="en-US" smtClean="0"/>
              <a:t>27</a:t>
            </a:fld>
            <a:endParaRPr lang="en-US"/>
          </a:p>
        </p:txBody>
      </p:sp>
    </p:spTree>
    <p:extLst>
      <p:ext uri="{BB962C8B-B14F-4D97-AF65-F5344CB8AC3E}">
        <p14:creationId xmlns:p14="http://schemas.microsoft.com/office/powerpoint/2010/main" val="1598221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key components of Minerva. First, the client computes its expected utility, which captures how much it values bandwidth at that point in time. Estimating the value of bandwidth is not trivial: it’s time varying, and is dependent on the ABR algorithm that the client uses; the size and quality of each video chunk, which change over the course of the video; and the buffer size. The goal of this first step is to put all of this together into a single number, the utility, that captures all the video’s complexities.</a:t>
            </a:r>
          </a:p>
          <a:p>
            <a:endParaRPr lang="en-US" dirty="0"/>
          </a:p>
          <a:p>
            <a:r>
              <a:rPr lang="en-US" dirty="0"/>
              <a:t>(CLICK) The second component uses the utility computed in the first step to dynamically change the video’s download rate. Every video flow adjusts its rate independently of all other flows using an algorithm that we designed, with no explicit communication between them. In aggregate, this algorithm guarantees that the rates of all flows converge to an allocation that optimizes </a:t>
            </a:r>
            <a:r>
              <a:rPr lang="en-US" dirty="0" err="1"/>
              <a:t>QoE</a:t>
            </a:r>
            <a:r>
              <a:rPr lang="en-US" dirty="0"/>
              <a:t> fairness.</a:t>
            </a:r>
          </a:p>
        </p:txBody>
      </p:sp>
      <p:sp>
        <p:nvSpPr>
          <p:cNvPr id="4" name="Slide Number Placeholder 3"/>
          <p:cNvSpPr>
            <a:spLocks noGrp="1"/>
          </p:cNvSpPr>
          <p:nvPr>
            <p:ph type="sldNum" sz="quarter" idx="5"/>
          </p:nvPr>
        </p:nvSpPr>
        <p:spPr/>
        <p:txBody>
          <a:bodyPr/>
          <a:lstStyle/>
          <a:p>
            <a:fld id="{4A72EC21-5175-304B-9B8E-82D6E9A72FCE}" type="slidenum">
              <a:rPr lang="en-US" smtClean="0"/>
              <a:t>28</a:t>
            </a:fld>
            <a:endParaRPr lang="en-US"/>
          </a:p>
        </p:txBody>
      </p:sp>
    </p:spTree>
    <p:extLst>
      <p:ext uri="{BB962C8B-B14F-4D97-AF65-F5344CB8AC3E}">
        <p14:creationId xmlns:p14="http://schemas.microsoft.com/office/powerpoint/2010/main" val="4732464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describe how Minerva works, consider a simple setup, with two clients streaming videos from two distinct video servers. These videos happen to share a bottleneck link somewhere in the network.</a:t>
            </a:r>
          </a:p>
        </p:txBody>
      </p:sp>
      <p:sp>
        <p:nvSpPr>
          <p:cNvPr id="4" name="Slide Number Placeholder 3"/>
          <p:cNvSpPr>
            <a:spLocks noGrp="1"/>
          </p:cNvSpPr>
          <p:nvPr>
            <p:ph type="sldNum" sz="quarter" idx="5"/>
          </p:nvPr>
        </p:nvSpPr>
        <p:spPr/>
        <p:txBody>
          <a:bodyPr/>
          <a:lstStyle/>
          <a:p>
            <a:fld id="{4A72EC21-5175-304B-9B8E-82D6E9A72FCE}" type="slidenum">
              <a:rPr lang="en-US" smtClean="0"/>
              <a:t>29</a:t>
            </a:fld>
            <a:endParaRPr lang="en-US"/>
          </a:p>
        </p:txBody>
      </p:sp>
    </p:spTree>
    <p:extLst>
      <p:ext uri="{BB962C8B-B14F-4D97-AF65-F5344CB8AC3E}">
        <p14:creationId xmlns:p14="http://schemas.microsoft.com/office/powerpoint/2010/main" val="42241430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key components of Minerva. First, the client computes its expected utility – a function like this (CLICK), which captures how much it values bandwidth at that point in time (CLICK). </a:t>
            </a:r>
          </a:p>
          <a:p>
            <a:r>
              <a:rPr lang="en-US" dirty="0"/>
              <a:t>It’s a function of the rate the client measures, and also depends on the buffer. </a:t>
            </a:r>
          </a:p>
          <a:p>
            <a:endParaRPr lang="en-US" dirty="0"/>
          </a:p>
          <a:p>
            <a:r>
              <a:rPr lang="en-US" dirty="0"/>
              <a:t>Rate and buffer determine a unique point on this function (CLICK). In Minerva, each client will move to different points on the curve depending on what it’s download rate is and how much buffer it has built up. The goal in Minerva is for all clients to find a point with the same utility.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 client’s get to a different point on the utility curve, and how do they equalize their utilities?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30</a:t>
            </a:fld>
            <a:endParaRPr lang="en-US"/>
          </a:p>
        </p:txBody>
      </p:sp>
    </p:spTree>
    <p:extLst>
      <p:ext uri="{BB962C8B-B14F-4D97-AF65-F5344CB8AC3E}">
        <p14:creationId xmlns:p14="http://schemas.microsoft.com/office/powerpoint/2010/main" val="35762832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see how they do this, consider Alice and Bob, who  start off with equal link shares. At this rate, Alice's utility is higher, so we want her bandwidth to decrease, and bob's to increase, so that their utilities become equal. They have to coordinate this bandwidth allocation without ever talking explicitly with each other. Remember, they don't even know the other exists!</a:t>
            </a:r>
          </a:p>
          <a:p>
            <a:endParaRPr lang="en-US" dirty="0"/>
          </a:p>
          <a:p>
            <a:r>
              <a:rPr lang="en-US" dirty="0"/>
              <a:t>They do this by changing how aggressively they compete for bandwidth based on their current utility. </a:t>
            </a:r>
          </a:p>
          <a:p>
            <a:endParaRPr lang="en-US" dirty="0"/>
          </a:p>
          <a:p>
            <a:r>
              <a:rPr lang="en-US" dirty="0"/>
              <a:t>For instance, suppose the congestion control algorithm is Reno (CLICK). Bob tells his congestion control to be more aggressive, and Alice tells hers to be less so. This will move Alice and Bob on their utility curves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Let’s take a look at the utility curves of 2 clients, Alice and Bob. At the beginning, the link is split evenly and they see the same rate (CLICK), as evidenced by the similar sawtooth pattern of the underlying Reno congestion control. However, (CLICK) Bob’s utility is pretty low at this rate. </a:t>
            </a:r>
          </a:p>
          <a:p>
            <a:endParaRPr lang="en-US" dirty="0"/>
          </a:p>
          <a:p>
            <a:r>
              <a:rPr lang="en-US" dirty="0"/>
              <a:t>(CLICK) Because of that, Bob will communicate to the Reno layer that he needs to increase his bandwidth share. Reno responds by adjusting its AI and MD parameters, to grab more of the link share. At the same time, since Alice’s bandwidth is high, her congestion control is less aggressive and backs off a little bit . (CLICK) This process happens independently for all clients, without any communication between them.</a:t>
            </a:r>
          </a:p>
          <a:p>
            <a:endParaRPr lang="en-US" dirty="0"/>
          </a:p>
          <a:p>
            <a:r>
              <a:rPr lang="en-US" dirty="0"/>
              <a:t>When the clients make a new network measurement, their rates have changed to make their utilities more equal. But they’re still not there yet, so this process continues. Eventually, they find a rate allocation that gives them the same utility in this distributed manner without talking to each other.</a:t>
            </a:r>
          </a:p>
          <a:p>
            <a:endParaRPr lang="en-US" dirty="0"/>
          </a:p>
          <a:p>
            <a:r>
              <a:rPr lang="en-US" dirty="0"/>
              <a:t>Note: overlay </a:t>
            </a:r>
            <a:r>
              <a:rPr lang="en-US" dirty="0" err="1"/>
              <a:t>bw</a:t>
            </a:r>
            <a:r>
              <a:rPr lang="en-US" dirty="0"/>
              <a:t> split on the network link. make dots bigger.</a:t>
            </a:r>
          </a:p>
          <a:p>
            <a:endParaRPr lang="en-US" dirty="0"/>
          </a:p>
          <a:p>
            <a:r>
              <a:rPr lang="en-US" dirty="0"/>
              <a:t>Note: </a:t>
            </a:r>
            <a:r>
              <a:rPr lang="en-US" dirty="0" err="1"/>
              <a:t>alice</a:t>
            </a:r>
            <a:r>
              <a:rPr lang="en-US" dirty="0"/>
              <a:t> / bob start off with equal link shares. Alice's utility is higher, so we want her bandwidth to decrease, and bob's to increase, so that their utilities are equal. They need to coordinate this bandwidth allocation without ever communicating explicitly with each other. Remember, they don't even know the other exists!</a:t>
            </a:r>
          </a:p>
          <a:p>
            <a:endParaRPr lang="en-US" dirty="0"/>
          </a:p>
          <a:p>
            <a:r>
              <a:rPr lang="en-US" dirty="0"/>
              <a:t>They do this by changing how aggressively they compete for bandwidth based on their current utility. </a:t>
            </a:r>
          </a:p>
          <a:p>
            <a:endParaRPr lang="en-US" dirty="0"/>
          </a:p>
          <a:p>
            <a:r>
              <a:rPr lang="en-US" dirty="0"/>
              <a:t>For instance, suppose the congestion control algorithm is Reno (CLICK). (Explain setup). This will move Alice and Bob on their utility curves </a:t>
            </a:r>
          </a:p>
        </p:txBody>
      </p:sp>
      <p:sp>
        <p:nvSpPr>
          <p:cNvPr id="4" name="Slide Number Placeholder 3"/>
          <p:cNvSpPr>
            <a:spLocks noGrp="1"/>
          </p:cNvSpPr>
          <p:nvPr>
            <p:ph type="sldNum" sz="quarter" idx="5"/>
          </p:nvPr>
        </p:nvSpPr>
        <p:spPr/>
        <p:txBody>
          <a:bodyPr/>
          <a:lstStyle/>
          <a:p>
            <a:fld id="{4A72EC21-5175-304B-9B8E-82D6E9A72FCE}" type="slidenum">
              <a:rPr lang="en-US" smtClean="0"/>
              <a:t>31</a:t>
            </a:fld>
            <a:endParaRPr lang="en-US"/>
          </a:p>
        </p:txBody>
      </p:sp>
    </p:spTree>
    <p:extLst>
      <p:ext uri="{BB962C8B-B14F-4D97-AF65-F5344CB8AC3E}">
        <p14:creationId xmlns:p14="http://schemas.microsoft.com/office/powerpoint/2010/main" val="26598204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dive deeper into the first step and look at how the client’s compute their utilities.</a:t>
            </a:r>
          </a:p>
        </p:txBody>
      </p:sp>
      <p:sp>
        <p:nvSpPr>
          <p:cNvPr id="4" name="Slide Number Placeholder 3"/>
          <p:cNvSpPr>
            <a:spLocks noGrp="1"/>
          </p:cNvSpPr>
          <p:nvPr>
            <p:ph type="sldNum" sz="quarter" idx="5"/>
          </p:nvPr>
        </p:nvSpPr>
        <p:spPr/>
        <p:txBody>
          <a:bodyPr/>
          <a:lstStyle/>
          <a:p>
            <a:fld id="{4A72EC21-5175-304B-9B8E-82D6E9A72FCE}" type="slidenum">
              <a:rPr lang="en-US" smtClean="0"/>
              <a:t>32</a:t>
            </a:fld>
            <a:endParaRPr lang="en-US"/>
          </a:p>
        </p:txBody>
      </p:sp>
    </p:spTree>
    <p:extLst>
      <p:ext uri="{BB962C8B-B14F-4D97-AF65-F5344CB8AC3E}">
        <p14:creationId xmlns:p14="http://schemas.microsoft.com/office/powerpoint/2010/main" val="8717594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utility function aims to estimate the </a:t>
            </a:r>
            <a:r>
              <a:rPr lang="en-US" dirty="0" err="1"/>
              <a:t>Qoe</a:t>
            </a:r>
            <a:r>
              <a:rPr lang="en-US" dirty="0"/>
              <a:t> that the client will get over the entire video, assuming it's able to maintain a download rate r. (CLICK) Since the video is a series of chunks, we divide them into a contribution from the past chunks we’ve already watched, the current one we’re downloading, and the ones to be downloaded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We use a widely used definition of </a:t>
            </a:r>
            <a:r>
              <a:rPr lang="en-US" dirty="0" err="1"/>
              <a:t>QoE</a:t>
            </a:r>
            <a:r>
              <a:rPr lang="en-US" dirty="0"/>
              <a:t> (CLICK), shown here. The </a:t>
            </a:r>
            <a:r>
              <a:rPr lang="en-US" dirty="0" err="1"/>
              <a:t>QoE</a:t>
            </a:r>
            <a:r>
              <a:rPr lang="en-US" dirty="0"/>
              <a:t> tells us how to rate the experience of each individual video chunk. It has three components: one that reflects the visual quality of the current video chunk at the current bitrate, one that penalizes the client for rebuffering, or stalling, and one that penalizes the client for the jarring effect of switching bitrates.</a:t>
            </a:r>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33</a:t>
            </a:fld>
            <a:endParaRPr lang="en-US"/>
          </a:p>
        </p:txBody>
      </p:sp>
    </p:spTree>
    <p:extLst>
      <p:ext uri="{BB962C8B-B14F-4D97-AF65-F5344CB8AC3E}">
        <p14:creationId xmlns:p14="http://schemas.microsoft.com/office/powerpoint/2010/main" val="3764921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client already knows the </a:t>
            </a:r>
            <a:r>
              <a:rPr lang="en-US" dirty="0" err="1"/>
              <a:t>QoE</a:t>
            </a:r>
            <a:r>
              <a:rPr lang="en-US" dirty="0"/>
              <a:t> of chunks it downloaded in the past, and it’s also straightforward to get the one being downloaded. The challenge is the chunks in the future because it’s not even clear what bitrate we’ll download them at. That depends on the ABR algorithm we use.</a:t>
            </a:r>
          </a:p>
          <a:p>
            <a:r>
              <a:rPr lang="en-US" dirty="0"/>
              <a:t>We need a way to predict the future quality, knowing that the client could be using any ABR algorithm.</a:t>
            </a:r>
          </a:p>
          <a:p>
            <a:endParaRPr lang="en-US" dirty="0"/>
          </a:p>
          <a:p>
            <a:r>
              <a:rPr lang="en-US" dirty="0"/>
              <a:t>(CLICK) The way we do that is to treat the ABR as a black box, that (CLICK) takes in state like the network and buffer level and outputs what the next bitrate will be, assuming we maintain the download rate r.</a:t>
            </a:r>
          </a:p>
          <a:p>
            <a:endParaRPr lang="en-US" dirty="0"/>
          </a:p>
          <a:p>
            <a:r>
              <a:rPr lang="en-US" dirty="0"/>
              <a:t>If we can simulate the ABR in this manner, we will get the predicted quality of the next chunk (CLICK). We can continue this iteration, by using this new quality to update the client’s state, and plugging it back into the ABR (CLICK). We continue in this manner for a fixed horizon of chunks. For us, that horizon is 5.</a:t>
            </a:r>
          </a:p>
          <a:p>
            <a:endParaRPr lang="en-US" dirty="0"/>
          </a:p>
          <a:p>
            <a:r>
              <a:rPr lang="en-US" dirty="0"/>
              <a:t>Putting everything together, we (CLICK) estimate the average </a:t>
            </a:r>
            <a:r>
              <a:rPr lang="en-US" dirty="0" err="1"/>
              <a:t>QoE</a:t>
            </a:r>
            <a:r>
              <a:rPr lang="en-US" dirty="0"/>
              <a:t> for the video using both the past, current, and future chunks.</a:t>
            </a:r>
          </a:p>
          <a:p>
            <a:endParaRPr lang="en-US" dirty="0"/>
          </a:p>
          <a:p>
            <a:r>
              <a:rPr lang="en-US" dirty="0"/>
              <a:t>Notes: using the same rate for the next 5 chunks, include </a:t>
            </a:r>
            <a:r>
              <a:rPr lang="en-US" dirty="0" err="1"/>
              <a:t>QoE</a:t>
            </a:r>
            <a:r>
              <a:rPr lang="en-US" dirty="0"/>
              <a:t> definition.</a:t>
            </a:r>
          </a:p>
        </p:txBody>
      </p:sp>
      <p:sp>
        <p:nvSpPr>
          <p:cNvPr id="4" name="Slide Number Placeholder 3"/>
          <p:cNvSpPr>
            <a:spLocks noGrp="1"/>
          </p:cNvSpPr>
          <p:nvPr>
            <p:ph type="sldNum" sz="quarter" idx="5"/>
          </p:nvPr>
        </p:nvSpPr>
        <p:spPr/>
        <p:txBody>
          <a:bodyPr/>
          <a:lstStyle/>
          <a:p>
            <a:fld id="{4A72EC21-5175-304B-9B8E-82D6E9A72FCE}" type="slidenum">
              <a:rPr lang="en-US" smtClean="0"/>
              <a:t>34</a:t>
            </a:fld>
            <a:endParaRPr lang="en-US"/>
          </a:p>
        </p:txBody>
      </p:sp>
    </p:spTree>
    <p:extLst>
      <p:ext uri="{BB962C8B-B14F-4D97-AF65-F5344CB8AC3E}">
        <p14:creationId xmlns:p14="http://schemas.microsoft.com/office/powerpoint/2010/main" val="2760075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utility is a function of a given rate, that tells us how “good” the client’s overall viewing experience will be over the entire video if we are able to sustain that same rate for the rest of the video.</a:t>
            </a:r>
          </a:p>
          <a:p>
            <a:endParaRPr lang="en-US" dirty="0"/>
          </a:p>
          <a:p>
            <a:r>
              <a:rPr lang="en-US" dirty="0"/>
              <a:t>If a client’s utility is low, they must value bandwidth more highly than a client with high utility. </a:t>
            </a:r>
          </a:p>
          <a:p>
            <a:endParaRPr lang="en-US" dirty="0"/>
          </a:p>
          <a:p>
            <a:r>
              <a:rPr lang="en-US" dirty="0"/>
              <a:t>What determines a viewer’s utility? For that, we use a widely used definition of </a:t>
            </a:r>
            <a:r>
              <a:rPr lang="en-US" dirty="0" err="1"/>
              <a:t>QoE</a:t>
            </a:r>
            <a:r>
              <a:rPr lang="en-US" dirty="0"/>
              <a:t> (CLICK), shown here. The </a:t>
            </a:r>
            <a:r>
              <a:rPr lang="en-US" dirty="0" err="1"/>
              <a:t>QoE</a:t>
            </a:r>
            <a:r>
              <a:rPr lang="en-US" dirty="0"/>
              <a:t> tells us how to value the experience of each individual video chunk. It has three components: one that reflects the visual quality of the current video chunk at the current bitrate, one that penalizes the client for rebuffering, or stalling, and one that penalizes the client for the jarring effect of switching bitrates.</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35</a:t>
            </a:fld>
            <a:endParaRPr lang="en-US"/>
          </a:p>
        </p:txBody>
      </p:sp>
    </p:spTree>
    <p:extLst>
      <p:ext uri="{BB962C8B-B14F-4D97-AF65-F5344CB8AC3E}">
        <p14:creationId xmlns:p14="http://schemas.microsoft.com/office/powerpoint/2010/main" val="22068531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utility function combines (a) the </a:t>
            </a:r>
            <a:r>
              <a:rPr lang="en-US" dirty="0" err="1"/>
              <a:t>QoE</a:t>
            </a:r>
            <a:r>
              <a:rPr lang="en-US" dirty="0"/>
              <a:t> of the chunks already played, which is easy to get, with (b) the estimated </a:t>
            </a:r>
            <a:r>
              <a:rPr lang="en-US" dirty="0" err="1"/>
              <a:t>QoE</a:t>
            </a:r>
            <a:r>
              <a:rPr lang="en-US" dirty="0"/>
              <a:t> of the chunk currently being downloaded with (c) a prediction for the </a:t>
            </a:r>
            <a:r>
              <a:rPr lang="en-US" dirty="0" err="1"/>
              <a:t>QoE</a:t>
            </a:r>
            <a:r>
              <a:rPr lang="en-US" dirty="0"/>
              <a:t> of future chunks. </a:t>
            </a:r>
          </a:p>
          <a:p>
            <a:endParaRPr lang="en-US" dirty="0"/>
          </a:p>
          <a:p>
            <a:r>
              <a:rPr lang="en-US" dirty="0"/>
              <a:t>The relative weights between these three components affects Minerva’s behavior. For example, increasing the weight of the future chunks’ </a:t>
            </a:r>
            <a:r>
              <a:rPr lang="en-US" dirty="0" err="1"/>
              <a:t>QoE</a:t>
            </a:r>
            <a:r>
              <a:rPr lang="en-US" dirty="0"/>
              <a:t> contribution will push Minerva to build up its buffer so that it can download later chunks at higher quality.</a:t>
            </a:r>
          </a:p>
          <a:p>
            <a:endParaRPr lang="en-US" dirty="0"/>
          </a:p>
          <a:p>
            <a:r>
              <a:rPr lang="en-US" dirty="0"/>
              <a:t>But predicting the future chunk </a:t>
            </a:r>
            <a:r>
              <a:rPr lang="en-US" dirty="0" err="1"/>
              <a:t>QoE</a:t>
            </a:r>
            <a:r>
              <a:rPr lang="en-US" dirty="0"/>
              <a:t> is a difficult problem in itself, for two reasons. First, because the utility is only a function of download rate, not the video bitrate, or rebuffering time in the </a:t>
            </a:r>
            <a:r>
              <a:rPr lang="en-US" dirty="0" err="1"/>
              <a:t>QoE</a:t>
            </a:r>
            <a:r>
              <a:rPr lang="en-US" dirty="0"/>
              <a:t> equation. And second, it relies on the decisions made by the ABR algorithm, which is it’s own complicated beast and the subject of many previous papers.</a:t>
            </a:r>
          </a:p>
        </p:txBody>
      </p:sp>
      <p:sp>
        <p:nvSpPr>
          <p:cNvPr id="4" name="Slide Number Placeholder 3"/>
          <p:cNvSpPr>
            <a:spLocks noGrp="1"/>
          </p:cNvSpPr>
          <p:nvPr>
            <p:ph type="sldNum" sz="quarter" idx="5"/>
          </p:nvPr>
        </p:nvSpPr>
        <p:spPr/>
        <p:txBody>
          <a:bodyPr/>
          <a:lstStyle/>
          <a:p>
            <a:fld id="{4A72EC21-5175-304B-9B8E-82D6E9A72FCE}" type="slidenum">
              <a:rPr lang="en-US" smtClean="0"/>
              <a:t>36</a:t>
            </a:fld>
            <a:endParaRPr lang="en-US"/>
          </a:p>
        </p:txBody>
      </p:sp>
    </p:spTree>
    <p:extLst>
      <p:ext uri="{BB962C8B-B14F-4D97-AF65-F5344CB8AC3E}">
        <p14:creationId xmlns:p14="http://schemas.microsoft.com/office/powerpoint/2010/main" val="36654220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two clients competing, and pop out the client and server components. </a:t>
            </a:r>
          </a:p>
          <a:p>
            <a:endParaRPr lang="en-US" dirty="0"/>
          </a:p>
          <a:p>
            <a:r>
              <a:rPr lang="en-US" dirty="0"/>
              <a:t>There are 2 main components:</a:t>
            </a:r>
          </a:p>
          <a:p>
            <a:r>
              <a:rPr lang="en-US" dirty="0"/>
              <a:t> - Utility function: explain that it’s time varying, hard to evaluate since it depends on the ABR. Depends on the video, ABR </a:t>
            </a:r>
            <a:r>
              <a:rPr lang="en-US" dirty="0" err="1"/>
              <a:t>alg</a:t>
            </a:r>
            <a:r>
              <a:rPr lang="en-US" dirty="0"/>
              <a:t>, where in the video you are. This is time varying, and we want one function that characterizes the behavior of this whole system. Creates a “unified abstraction” for the complexities of the video that you can plug into the system.</a:t>
            </a:r>
          </a:p>
          <a:p>
            <a:r>
              <a:rPr lang="en-US" dirty="0"/>
              <a:t> - Rate control: Given these utility functions, how should the rate control adjust the bandwidth of each client to maximize the </a:t>
            </a:r>
            <a:r>
              <a:rPr lang="en-US" dirty="0" err="1"/>
              <a:t>QoE</a:t>
            </a:r>
            <a:r>
              <a:rPr lang="en-US" dirty="0"/>
              <a:t> fairness target.</a:t>
            </a:r>
          </a:p>
          <a:p>
            <a:endParaRPr lang="en-US" dirty="0"/>
          </a:p>
          <a:p>
            <a:r>
              <a:rPr lang="en-US" dirty="0"/>
              <a:t>Say what the goal of these two parts are.</a:t>
            </a:r>
          </a:p>
        </p:txBody>
      </p:sp>
      <p:sp>
        <p:nvSpPr>
          <p:cNvPr id="4" name="Slide Number Placeholder 3"/>
          <p:cNvSpPr>
            <a:spLocks noGrp="1"/>
          </p:cNvSpPr>
          <p:nvPr>
            <p:ph type="sldNum" sz="quarter" idx="5"/>
          </p:nvPr>
        </p:nvSpPr>
        <p:spPr/>
        <p:txBody>
          <a:bodyPr/>
          <a:lstStyle/>
          <a:p>
            <a:fld id="{4A72EC21-5175-304B-9B8E-82D6E9A72FCE}" type="slidenum">
              <a:rPr lang="en-US" smtClean="0"/>
              <a:t>37</a:t>
            </a:fld>
            <a:endParaRPr lang="en-US"/>
          </a:p>
        </p:txBody>
      </p:sp>
    </p:spTree>
    <p:extLst>
      <p:ext uri="{BB962C8B-B14F-4D97-AF65-F5344CB8AC3E}">
        <p14:creationId xmlns:p14="http://schemas.microsoft.com/office/powerpoint/2010/main" val="2043677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SKIP &lt;&lt;&lt;To accurately estimate future </a:t>
            </a:r>
            <a:r>
              <a:rPr lang="en-US" dirty="0" err="1"/>
              <a:t>QoE</a:t>
            </a:r>
            <a:r>
              <a:rPr lang="en-US" dirty="0"/>
              <a:t>, we’d have to know the future network capacity. Unfortunately, that’s not easily available, so for simplicity, we assume that the bandwidth we observe right now will stay the same for the rest of the video.&gt;&gt;&gt;</a:t>
            </a:r>
          </a:p>
          <a:p>
            <a:endParaRPr lang="en-US" dirty="0"/>
          </a:p>
          <a:p>
            <a:r>
              <a:rPr lang="en-US" dirty="0"/>
              <a:t>How do we take into account the decisions made by the ABR algorithm? We treat it as a black box (CLICK), so any ABR algorithm can be easily substituted in. All we know about this black box is that it takes in (CLICK) the current network state, buffer, and  previous chunk information and outputs the next bitrate.</a:t>
            </a:r>
          </a:p>
          <a:p>
            <a:endParaRPr lang="en-US" dirty="0"/>
          </a:p>
          <a:p>
            <a:r>
              <a:rPr lang="en-US" dirty="0"/>
              <a:t>But we can use this outputted bitrate to update (CLICK) both the buffer and “previous chunk” information and feed it back through the ABR black box. This will give us the bitrate for the next following chunk.</a:t>
            </a:r>
          </a:p>
          <a:p>
            <a:r>
              <a:rPr lang="en-US" dirty="0"/>
              <a:t>We can keep iterating this process for as long as we like. (CLICK) In Minerva, we set a fixed horizon h, which is number of chunks we look into the future. That gives us our expected future </a:t>
            </a:r>
            <a:r>
              <a:rPr lang="en-US" dirty="0" err="1"/>
              <a:t>QoE</a:t>
            </a:r>
            <a:r>
              <a:rPr lang="en-US" dirty="0"/>
              <a:t>, which we plug into the formula from before.</a:t>
            </a:r>
          </a:p>
        </p:txBody>
      </p:sp>
      <p:sp>
        <p:nvSpPr>
          <p:cNvPr id="4" name="Slide Number Placeholder 3"/>
          <p:cNvSpPr>
            <a:spLocks noGrp="1"/>
          </p:cNvSpPr>
          <p:nvPr>
            <p:ph type="sldNum" sz="quarter" idx="5"/>
          </p:nvPr>
        </p:nvSpPr>
        <p:spPr/>
        <p:txBody>
          <a:bodyPr/>
          <a:lstStyle/>
          <a:p>
            <a:fld id="{4A72EC21-5175-304B-9B8E-82D6E9A72FCE}" type="slidenum">
              <a:rPr lang="en-US" smtClean="0"/>
              <a:t>38</a:t>
            </a:fld>
            <a:endParaRPr lang="en-US"/>
          </a:p>
        </p:txBody>
      </p:sp>
    </p:spTree>
    <p:extLst>
      <p:ext uri="{BB962C8B-B14F-4D97-AF65-F5344CB8AC3E}">
        <p14:creationId xmlns:p14="http://schemas.microsoft.com/office/powerpoint/2010/main" val="27235189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helpful to see how this future utility looks. Here we show it as a function of the observed download rate (the x-axis) for several different starting buffers. A few things to note:</a:t>
            </a:r>
          </a:p>
          <a:p>
            <a:endParaRPr lang="en-US" dirty="0"/>
          </a:p>
          <a:p>
            <a:r>
              <a:rPr lang="en-US" dirty="0"/>
              <a:t>First, the utility is an increasing, concave function of the rate. As the download rate improves, we should expect to fetch higher quality chunks in the future, although the quality level has diminishing marginal returns.</a:t>
            </a:r>
          </a:p>
          <a:p>
            <a:endParaRPr lang="en-US" dirty="0"/>
          </a:p>
          <a:p>
            <a:r>
              <a:rPr lang="en-US" dirty="0"/>
              <a:t>Second, the utility improves if we start out with a higher buffer. This is also intuitive, since a higher buffer means a lower chance of being penalized for rebuffering, and lets us fetch the next 5 chunks at higher quality.</a:t>
            </a:r>
          </a:p>
        </p:txBody>
      </p:sp>
      <p:sp>
        <p:nvSpPr>
          <p:cNvPr id="4" name="Slide Number Placeholder 3"/>
          <p:cNvSpPr>
            <a:spLocks noGrp="1"/>
          </p:cNvSpPr>
          <p:nvPr>
            <p:ph type="sldNum" sz="quarter" idx="5"/>
          </p:nvPr>
        </p:nvSpPr>
        <p:spPr/>
        <p:txBody>
          <a:bodyPr/>
          <a:lstStyle/>
          <a:p>
            <a:fld id="{4A72EC21-5175-304B-9B8E-82D6E9A72FCE}" type="slidenum">
              <a:rPr lang="en-US" smtClean="0"/>
              <a:t>39</a:t>
            </a:fld>
            <a:endParaRPr lang="en-US"/>
          </a:p>
        </p:txBody>
      </p:sp>
    </p:spTree>
    <p:extLst>
      <p:ext uri="{BB962C8B-B14F-4D97-AF65-F5344CB8AC3E}">
        <p14:creationId xmlns:p14="http://schemas.microsoft.com/office/powerpoint/2010/main" val="635404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we’ll move on to the second step, which recall, (CLICK) is responsible for using the estimated utility to determine what the client’s download rate should be.</a:t>
            </a:r>
          </a:p>
        </p:txBody>
      </p:sp>
      <p:sp>
        <p:nvSpPr>
          <p:cNvPr id="4" name="Slide Number Placeholder 3"/>
          <p:cNvSpPr>
            <a:spLocks noGrp="1"/>
          </p:cNvSpPr>
          <p:nvPr>
            <p:ph type="sldNum" sz="quarter" idx="5"/>
          </p:nvPr>
        </p:nvSpPr>
        <p:spPr/>
        <p:txBody>
          <a:bodyPr/>
          <a:lstStyle/>
          <a:p>
            <a:fld id="{4A72EC21-5175-304B-9B8E-82D6E9A72FCE}" type="slidenum">
              <a:rPr lang="en-US" smtClean="0"/>
              <a:t>40</a:t>
            </a:fld>
            <a:endParaRPr lang="en-US"/>
          </a:p>
        </p:txBody>
      </p:sp>
    </p:spTree>
    <p:extLst>
      <p:ext uri="{BB962C8B-B14F-4D97-AF65-F5344CB8AC3E}">
        <p14:creationId xmlns:p14="http://schemas.microsoft.com/office/powerpoint/2010/main" val="4711603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a way to capture both the static and dynamic aspects of a viewer’s experience. </a:t>
            </a:r>
          </a:p>
        </p:txBody>
      </p:sp>
      <p:sp>
        <p:nvSpPr>
          <p:cNvPr id="4" name="Slide Number Placeholder 3"/>
          <p:cNvSpPr>
            <a:spLocks noGrp="1"/>
          </p:cNvSpPr>
          <p:nvPr>
            <p:ph type="sldNum" sz="quarter" idx="10"/>
          </p:nvPr>
        </p:nvSpPr>
        <p:spPr/>
        <p:txBody>
          <a:bodyPr/>
          <a:lstStyle/>
          <a:p>
            <a:fld id="{4A72EC21-5175-304B-9B8E-82D6E9A72FCE}" type="slidenum">
              <a:rPr lang="en-US" smtClean="0"/>
              <a:t>41</a:t>
            </a:fld>
            <a:endParaRPr lang="en-US"/>
          </a:p>
        </p:txBody>
      </p:sp>
    </p:spTree>
    <p:extLst>
      <p:ext uri="{BB962C8B-B14F-4D97-AF65-F5344CB8AC3E}">
        <p14:creationId xmlns:p14="http://schemas.microsoft.com/office/powerpoint/2010/main" val="35870774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With this in mind, we break down the task of computing a new download rate into two parts. First, we compute a *weight* for each client. The goal is that the clients achieve actual rates that are in proportion to these weights. Second, we modify the underlying protocol, like Reno or Cubic, to use this weight parameter.</a:t>
            </a:r>
          </a:p>
          <a:p>
            <a:endParaRPr lang="en-US" dirty="0"/>
          </a:p>
          <a:p>
            <a:r>
              <a:rPr lang="en-US" dirty="0"/>
              <a:t>For example, if Minerva was deployed on top of Reno, Reno would receive a weight of, say, 2.5 and use it to adjust the AI and MD constants, so that it’s steady state throughput is 2.5 times what a standard Reno flow would get.</a:t>
            </a:r>
          </a:p>
          <a:p>
            <a:endParaRPr lang="en-US" dirty="0"/>
          </a:p>
          <a:p>
            <a:r>
              <a:rPr lang="en-US" dirty="0"/>
              <a:t>So now, the question becomes, how do we come up with the weight for each client?</a:t>
            </a:r>
          </a:p>
          <a:p>
            <a:r>
              <a:rPr lang="en-US" dirty="0"/>
              <a:t>Minerva’s weight update rule is simple: it's the measured download rate divided by the expected utility that we measured in step 1. Intuitively this rate update means that a client with low utility will get a higher weight, which gives it a larger share of the link bandwidth, which in turn should increase its utility.</a:t>
            </a:r>
          </a:p>
          <a:p>
            <a:endParaRPr lang="en-US" dirty="0"/>
          </a:p>
          <a:p>
            <a:r>
              <a:rPr lang="en-US" dirty="0"/>
              <a:t>You can see that this process has a fixed point: once it reaches a state where the utilities of all the clients are equal, the weights don’t change anymore. This is exactly the max-min fairness condition.</a:t>
            </a:r>
          </a:p>
          <a:p>
            <a:endParaRPr lang="en-US" dirty="0"/>
          </a:p>
          <a:p>
            <a:r>
              <a:rPr lang="en-US" dirty="0"/>
              <a:t>The paper contains a proof that this weight update rule makes the weights converge quickly, given some very loose conditions on the shape of the utility functions from step 1, so please see that if you’re interested in how this works.</a:t>
            </a:r>
          </a:p>
          <a:p>
            <a:endParaRPr lang="en-US" dirty="0"/>
          </a:p>
          <a:p>
            <a:r>
              <a:rPr lang="en-US" dirty="0"/>
              <a:t>Note: remove ! from box.</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42</a:t>
            </a:fld>
            <a:endParaRPr lang="en-US"/>
          </a:p>
        </p:txBody>
      </p:sp>
    </p:spTree>
    <p:extLst>
      <p:ext uri="{BB962C8B-B14F-4D97-AF65-F5344CB8AC3E}">
        <p14:creationId xmlns:p14="http://schemas.microsoft.com/office/powerpoint/2010/main" val="19033961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Minerva’s weight update rule has a problem the way we’ve written it. The weight depends on the scale of the utility function U (CLICK), which is arbitrary! This is especially important when considering non-Minerva cross traffic (CLICK). Just by scaling my utility function down by a factor of 5, my weights will be 5 times larger, which means I will hog 5 times the bandwidth, starving the cross traffic (CLICK)! Choosing the right *scale* for the utility function a priori is tough because it depends on the network: the network capacity determines which regime of the utility function we’re operating in (either low bandwidth or high).</a:t>
            </a:r>
          </a:p>
          <a:p>
            <a:endParaRPr lang="en-US" dirty="0"/>
          </a:p>
          <a:p>
            <a:r>
              <a:rPr lang="en-US" dirty="0"/>
              <a:t>Our solution is to use a normalization function (CLICK) f in the denominator. Due to time constraints, I won’t be able to go in depth into how we compute f, but I will say that it has 2 important properties. First, it’s the same for all clients (CLICK). This ensures that the rates still converge to max-min </a:t>
            </a:r>
            <a:r>
              <a:rPr lang="en-US" dirty="0" err="1"/>
              <a:t>QoE</a:t>
            </a:r>
            <a:r>
              <a:rPr lang="en-US" dirty="0"/>
              <a:t> fairness. Second, (CLICK) it makes the weights of the clients sharing a link average to 1 in expectation. This expectation is taken over all the possible choices of videos for a client. Since the weights average to 1, all the Minerva flows *in aggregate* occupy the same bandwidth footprint as if they had split the link equally, hence “fairness on average”. </a:t>
            </a:r>
          </a:p>
          <a:p>
            <a:r>
              <a:rPr lang="en-US" dirty="0"/>
              <a:t>If you’re interested in learning more about this normalization function, I refer you to the paper.</a:t>
            </a:r>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43</a:t>
            </a:fld>
            <a:endParaRPr lang="en-US"/>
          </a:p>
        </p:txBody>
      </p:sp>
    </p:spTree>
    <p:extLst>
      <p:ext uri="{BB962C8B-B14F-4D97-AF65-F5344CB8AC3E}">
        <p14:creationId xmlns:p14="http://schemas.microsoft.com/office/powerpoint/2010/main" val="30466825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Minerva’s weight update rule has a problem the way we’ve written it. The weight depends on the scale of the utility function U (CLICK), which is arbitrary! This is especially important when considering non-Minerva cross traffic (CLICK). (CLICK x2) Just by scaling my utility function down by a factor of 5, my weights will be 5 times larger, which means I will hog 5 times the bandwidth, starving the cross traffic (CLICK)! This makes Minerva’s fairness property extremely sensitive to scale, which isn’t good.</a:t>
            </a:r>
          </a:p>
          <a:p>
            <a:endParaRPr lang="en-US" dirty="0"/>
          </a:p>
          <a:p>
            <a:r>
              <a:rPr lang="en-US" dirty="0"/>
              <a:t>Unfortunately, it’s hard to pick a good consistent scale. It turns out that a scale that works well for the low-utility regime doesn’t tend to work well for the high-utility regime, so scaling will work well for some link rates and not others.</a:t>
            </a:r>
          </a:p>
        </p:txBody>
      </p:sp>
      <p:sp>
        <p:nvSpPr>
          <p:cNvPr id="4" name="Slide Number Placeholder 3"/>
          <p:cNvSpPr>
            <a:spLocks noGrp="1"/>
          </p:cNvSpPr>
          <p:nvPr>
            <p:ph type="sldNum" sz="quarter" idx="5"/>
          </p:nvPr>
        </p:nvSpPr>
        <p:spPr/>
        <p:txBody>
          <a:bodyPr/>
          <a:lstStyle/>
          <a:p>
            <a:fld id="{4A72EC21-5175-304B-9B8E-82D6E9A72FCE}" type="slidenum">
              <a:rPr lang="en-US" smtClean="0"/>
              <a:t>44</a:t>
            </a:fld>
            <a:endParaRPr lang="en-US"/>
          </a:p>
        </p:txBody>
      </p:sp>
    </p:spTree>
    <p:extLst>
      <p:ext uri="{BB962C8B-B14F-4D97-AF65-F5344CB8AC3E}">
        <p14:creationId xmlns:p14="http://schemas.microsoft.com/office/powerpoint/2010/main" val="36942664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Minerva’s weight update rule has a problem the way we’ve written it. The weight depends on the scale of the utility function U (CLICK), which is arbitrary! Let me explain.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consider the distribution of weights across all of a provider’s videos at any point in time, which may look something like this (make sure pdf shows up now).</a:t>
            </a:r>
          </a:p>
          <a:p>
            <a:endParaRPr lang="en-US" dirty="0"/>
          </a:p>
          <a:p>
            <a:r>
              <a:rPr lang="en-US" dirty="0"/>
              <a:t>Notice that the range is between 0.5 and 1. But this is arbitrary! If the provider scaled all their utility functions down by 3x, the weights would become 3x larger, between 1.5 and 3. If it competes with cross traffic (CLICK), Minerva would hog too much bandwidth.</a:t>
            </a:r>
          </a:p>
          <a:p>
            <a:endParaRPr lang="en-US" dirty="0"/>
          </a:p>
          <a:p>
            <a:r>
              <a:rPr lang="en-US" dirty="0"/>
              <a:t>Our fix is to add a </a:t>
            </a:r>
            <a:r>
              <a:rPr lang="en-US" i="1" dirty="0"/>
              <a:t>normalization</a:t>
            </a:r>
            <a:r>
              <a:rPr lang="en-US" dirty="0"/>
              <a:t> function f, which is the same for all clients. It's effect is to make sure that the expected weight is 1 across all a provider's videos. This means that, </a:t>
            </a:r>
            <a:r>
              <a:rPr lang="en-US" i="1" dirty="0"/>
              <a:t>on average,</a:t>
            </a:r>
            <a:r>
              <a:rPr lang="en-US" dirty="0"/>
              <a:t> Minerva’s bandwidth footprint is unchanged, so it is fair to cross traffic. For more details on normalization, please see the paper.</a:t>
            </a:r>
          </a:p>
        </p:txBody>
      </p:sp>
      <p:sp>
        <p:nvSpPr>
          <p:cNvPr id="4" name="Slide Number Placeholder 3"/>
          <p:cNvSpPr>
            <a:spLocks noGrp="1"/>
          </p:cNvSpPr>
          <p:nvPr>
            <p:ph type="sldNum" sz="quarter" idx="5"/>
          </p:nvPr>
        </p:nvSpPr>
        <p:spPr/>
        <p:txBody>
          <a:bodyPr/>
          <a:lstStyle/>
          <a:p>
            <a:fld id="{4A72EC21-5175-304B-9B8E-82D6E9A72FCE}" type="slidenum">
              <a:rPr lang="en-US" smtClean="0"/>
              <a:t>45</a:t>
            </a:fld>
            <a:endParaRPr lang="en-US"/>
          </a:p>
        </p:txBody>
      </p:sp>
    </p:spTree>
    <p:extLst>
      <p:ext uri="{BB962C8B-B14F-4D97-AF65-F5344CB8AC3E}">
        <p14:creationId xmlns:p14="http://schemas.microsoft.com/office/powerpoint/2010/main" val="24287302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fix this, if we know what the utility curves of the videos are, we can find some kind of “averaged” utility as a reference (CLICK). Instead of plugging the utility itself into the weight, (CLICK) we reflect it off this curve, and use this number down here.</a:t>
            </a:r>
          </a:p>
          <a:p>
            <a:endParaRPr lang="en-US" dirty="0"/>
          </a:p>
          <a:p>
            <a:r>
              <a:rPr lang="en-US" dirty="0"/>
              <a:t>This has some nice properties. The weight doesn’t depend on the scale of the utility function, because if all my utilities are 5 times larger, the reference dotted line will be too! But the main property it has is that, if I choose it correctly, it provides fairness “in expectation”. This means that if I sample from many links running Minerva flows, some of them may grab more or less than their fair share, but on average, they will be fair to cross traffic. If you’re interested in the details of how this works, I’ll again refer you to the paper.</a:t>
            </a:r>
          </a:p>
          <a:p>
            <a:endParaRPr lang="en-US" dirty="0"/>
          </a:p>
          <a:p>
            <a:r>
              <a:rPr lang="en-US" dirty="0"/>
              <a:t>Note: there's a normalization function that a provider computes ahead of time for all these videos.</a:t>
            </a:r>
          </a:p>
        </p:txBody>
      </p:sp>
      <p:sp>
        <p:nvSpPr>
          <p:cNvPr id="4" name="Slide Number Placeholder 3"/>
          <p:cNvSpPr>
            <a:spLocks noGrp="1"/>
          </p:cNvSpPr>
          <p:nvPr>
            <p:ph type="sldNum" sz="quarter" idx="5"/>
          </p:nvPr>
        </p:nvSpPr>
        <p:spPr/>
        <p:txBody>
          <a:bodyPr/>
          <a:lstStyle/>
          <a:p>
            <a:fld id="{4A72EC21-5175-304B-9B8E-82D6E9A72FCE}" type="slidenum">
              <a:rPr lang="en-US" smtClean="0"/>
              <a:t>46</a:t>
            </a:fld>
            <a:endParaRPr lang="en-US"/>
          </a:p>
        </p:txBody>
      </p:sp>
    </p:spTree>
    <p:extLst>
      <p:ext uri="{BB962C8B-B14F-4D97-AF65-F5344CB8AC3E}">
        <p14:creationId xmlns:p14="http://schemas.microsoft.com/office/powerpoint/2010/main" val="307484187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consider the units, they aren’t arbitrary anymore! The function f maps the denominator back to same units as the rate</a:t>
            </a:r>
          </a:p>
        </p:txBody>
      </p:sp>
      <p:sp>
        <p:nvSpPr>
          <p:cNvPr id="4" name="Slide Number Placeholder 3"/>
          <p:cNvSpPr>
            <a:spLocks noGrp="1"/>
          </p:cNvSpPr>
          <p:nvPr>
            <p:ph type="sldNum" sz="quarter" idx="5"/>
          </p:nvPr>
        </p:nvSpPr>
        <p:spPr/>
        <p:txBody>
          <a:bodyPr/>
          <a:lstStyle/>
          <a:p>
            <a:fld id="{4A72EC21-5175-304B-9B8E-82D6E9A72FCE}" type="slidenum">
              <a:rPr lang="en-US" smtClean="0"/>
              <a:t>47</a:t>
            </a:fld>
            <a:endParaRPr lang="en-US"/>
          </a:p>
        </p:txBody>
      </p:sp>
    </p:spTree>
    <p:extLst>
      <p:ext uri="{BB962C8B-B14F-4D97-AF65-F5344CB8AC3E}">
        <p14:creationId xmlns:p14="http://schemas.microsoft.com/office/powerpoint/2010/main" val="218285932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49</a:t>
            </a:fld>
            <a:endParaRPr lang="en-US"/>
          </a:p>
        </p:txBody>
      </p:sp>
    </p:spTree>
    <p:extLst>
      <p:ext uri="{BB962C8B-B14F-4D97-AF65-F5344CB8AC3E}">
        <p14:creationId xmlns:p14="http://schemas.microsoft.com/office/powerpoint/2010/main" val="19488191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Don’t spend a lot of time here. Just say that we do this by building on top of classic AIMD schemes and Cubic. We inherit the control properties of those algorithms while achieving the ratios we want.</a:t>
            </a:r>
          </a:p>
        </p:txBody>
      </p:sp>
      <p:sp>
        <p:nvSpPr>
          <p:cNvPr id="4" name="Slide Number Placeholder 3"/>
          <p:cNvSpPr>
            <a:spLocks noGrp="1"/>
          </p:cNvSpPr>
          <p:nvPr>
            <p:ph type="sldNum" sz="quarter" idx="5"/>
          </p:nvPr>
        </p:nvSpPr>
        <p:spPr/>
        <p:txBody>
          <a:bodyPr/>
          <a:lstStyle/>
          <a:p>
            <a:fld id="{4A72EC21-5175-304B-9B8E-82D6E9A72FCE}" type="slidenum">
              <a:rPr lang="en-US" smtClean="0"/>
              <a:t>50</a:t>
            </a:fld>
            <a:endParaRPr lang="en-US"/>
          </a:p>
        </p:txBody>
      </p:sp>
    </p:spTree>
    <p:extLst>
      <p:ext uri="{BB962C8B-B14F-4D97-AF65-F5344CB8AC3E}">
        <p14:creationId xmlns:p14="http://schemas.microsoft.com/office/powerpoint/2010/main" val="81562632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our implementation, the video server is an HTTP server built on top of QUIC.</a:t>
            </a:r>
          </a:p>
          <a:p>
            <a:r>
              <a:rPr lang="en-US" dirty="0"/>
              <a:t>The Minerva video client is simply a chrome browser running </a:t>
            </a:r>
            <a:r>
              <a:rPr lang="en-US" dirty="0" err="1"/>
              <a:t>Dash.js</a:t>
            </a:r>
            <a:r>
              <a:rPr lang="en-US" dirty="0"/>
              <a:t>, which is an open-source implementation of the DASH streaming protocol, using the Model Predictive Control (MPC) ABR algorithm.</a:t>
            </a:r>
          </a:p>
          <a:p>
            <a:endParaRPr lang="en-US" dirty="0"/>
          </a:p>
          <a:p>
            <a:r>
              <a:rPr lang="en-US" dirty="0"/>
              <a:t>It’s important for our evaluation to test on a diverse corpus of videos, with a large range of perceptual qualities. We use a set of 19 videos, in genres ranging from animated kids movies, to action scenes, to documentaries and news, to hi-def nature shots. Every video chunk’s perceptual quality is measured with VMAF, a tool used by Netflix to predict how users would rate the visual quality.</a:t>
            </a:r>
          </a:p>
          <a:p>
            <a:endParaRPr lang="en-US" dirty="0"/>
          </a:p>
          <a:p>
            <a:r>
              <a:rPr lang="en-US" dirty="0"/>
              <a:t>VMAF is on a scale of 0 to 100, with 100 being the quality of a reference 4k video.</a:t>
            </a:r>
          </a:p>
          <a:p>
            <a:r>
              <a:rPr lang="en-US" dirty="0"/>
              <a:t>For this talk, we’ll concern ourselves with the difference in VMAF score between 720p and 1080p, which is approximately 7.65 VMAF points when averaged across our corpus. This will be a benchmark for us to compare our results to.</a:t>
            </a:r>
          </a:p>
          <a:p>
            <a:endParaRPr lang="en-US" dirty="0"/>
          </a:p>
          <a:p>
            <a:r>
              <a:rPr lang="en-US" dirty="0"/>
              <a:t>Note: say we use Model Predictive Control (MPC). Remove server overhead bullet</a:t>
            </a:r>
          </a:p>
        </p:txBody>
      </p:sp>
      <p:sp>
        <p:nvSpPr>
          <p:cNvPr id="4" name="Slide Number Placeholder 3"/>
          <p:cNvSpPr>
            <a:spLocks noGrp="1"/>
          </p:cNvSpPr>
          <p:nvPr>
            <p:ph type="sldNum" sz="quarter" idx="5"/>
          </p:nvPr>
        </p:nvSpPr>
        <p:spPr/>
        <p:txBody>
          <a:bodyPr/>
          <a:lstStyle/>
          <a:p>
            <a:fld id="{4A72EC21-5175-304B-9B8E-82D6E9A72FCE}" type="slidenum">
              <a:rPr lang="en-US" smtClean="0"/>
              <a:t>51</a:t>
            </a:fld>
            <a:endParaRPr lang="en-US"/>
          </a:p>
        </p:txBody>
      </p:sp>
    </p:spTree>
    <p:extLst>
      <p:ext uri="{BB962C8B-B14F-4D97-AF65-F5344CB8AC3E}">
        <p14:creationId xmlns:p14="http://schemas.microsoft.com/office/powerpoint/2010/main" val="13465787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question we ask is: can Minerva achieve noticeable improvements to max-min </a:t>
            </a:r>
            <a:r>
              <a:rPr lang="en-US" dirty="0" err="1"/>
              <a:t>QoE</a:t>
            </a:r>
            <a:r>
              <a:rPr lang="en-US" dirty="0"/>
              <a:t> fairness? To answer this, we have 4 Minerva clients share a link in the configuration like I’ve shown here, and we pick a random combination of 4 videos for these clients to play. All the videos start playing at the same time, and stop after around 5 minutes. For this experiment, the link rate is constant and doesn’t vary with time.</a:t>
            </a:r>
          </a:p>
        </p:txBody>
      </p:sp>
      <p:sp>
        <p:nvSpPr>
          <p:cNvPr id="4" name="Slide Number Placeholder 3"/>
          <p:cNvSpPr>
            <a:spLocks noGrp="1"/>
          </p:cNvSpPr>
          <p:nvPr>
            <p:ph type="sldNum" sz="quarter" idx="5"/>
          </p:nvPr>
        </p:nvSpPr>
        <p:spPr/>
        <p:txBody>
          <a:bodyPr/>
          <a:lstStyle/>
          <a:p>
            <a:fld id="{4A72EC21-5175-304B-9B8E-82D6E9A72FCE}" type="slidenum">
              <a:rPr lang="en-US" smtClean="0"/>
              <a:t>53</a:t>
            </a:fld>
            <a:endParaRPr lang="en-US"/>
          </a:p>
        </p:txBody>
      </p:sp>
    </p:spTree>
    <p:extLst>
      <p:ext uri="{BB962C8B-B14F-4D97-AF65-F5344CB8AC3E}">
        <p14:creationId xmlns:p14="http://schemas.microsoft.com/office/powerpoint/2010/main" val="33971257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how various protocols perform in this scenario for a single combination of videos. Take Cubic first. The top of the bars represent the minimum </a:t>
            </a:r>
            <a:r>
              <a:rPr lang="en-US" dirty="0" err="1"/>
              <a:t>QoE</a:t>
            </a:r>
            <a:r>
              <a:rPr lang="en-US" dirty="0"/>
              <a:t> of the 4 videos (CLICK), and the top of the black whisker is the maximum </a:t>
            </a:r>
            <a:r>
              <a:rPr lang="en-US" dirty="0" err="1"/>
              <a:t>QoE</a:t>
            </a:r>
            <a:r>
              <a:rPr lang="en-US" dirty="0"/>
              <a:t>. As you can see, there can be a large spread in </a:t>
            </a:r>
            <a:r>
              <a:rPr lang="en-US" dirty="0" err="1"/>
              <a:t>QoEs</a:t>
            </a:r>
            <a:r>
              <a:rPr lang="en-US" dirty="0"/>
              <a:t> if bandwidth is split evenly amongst all videos.</a:t>
            </a:r>
          </a:p>
          <a:p>
            <a:endParaRPr lang="en-US" dirty="0"/>
          </a:p>
          <a:p>
            <a:r>
              <a:rPr lang="en-US" dirty="0"/>
              <a:t>(CLICK) BBR doesn’t do any better. In fact, we saw that it’s often unfair even to itself.</a:t>
            </a:r>
          </a:p>
          <a:p>
            <a:endParaRPr lang="en-US" dirty="0"/>
          </a:p>
          <a:p>
            <a:r>
              <a:rPr lang="en-US" dirty="0"/>
              <a:t>(CLICK) Minerva outperforms both alternatives: it increases the minimum </a:t>
            </a:r>
            <a:r>
              <a:rPr lang="en-US" dirty="0" err="1"/>
              <a:t>QoE</a:t>
            </a:r>
            <a:r>
              <a:rPr lang="en-US" dirty="0"/>
              <a:t> and shrinks the spread in </a:t>
            </a:r>
            <a:r>
              <a:rPr lang="en-US" dirty="0" err="1"/>
              <a:t>QoEs</a:t>
            </a:r>
            <a:r>
              <a:rPr lang="en-US" dirty="0"/>
              <a:t> amongst the 4 videos. If we look at the optimal static rate allocation, we can see that Minerva gets much closer than existing transports.</a:t>
            </a:r>
          </a:p>
          <a:p>
            <a:endParaRPr lang="en-US" dirty="0"/>
          </a:p>
          <a:p>
            <a:r>
              <a:rPr lang="en-US" dirty="0"/>
              <a:t>This graph is for only a single combination of videos. We repeated this for 43 other combinations. If we use our benchmark 7.65 points, which is the difference between 720p and 1080p, between 17 and 35 percent of runs hit that improvement. </a:t>
            </a:r>
          </a:p>
          <a:p>
            <a:endParaRPr lang="en-US" dirty="0"/>
          </a:p>
          <a:p>
            <a:r>
              <a:rPr lang="en-US" dirty="0"/>
              <a:t>The opportunity for improvement depends a lot on the videos that are sharing the link. If they all have similar qualities to begin with, the room for optimization is small since an equal bandwidth split is already close to optimal. On the other hand, if there are videos on opposite sides of the quality spectrum, there’s a larger room for improvement. </a:t>
            </a:r>
          </a:p>
          <a:p>
            <a:endParaRPr lang="en-US" dirty="0"/>
          </a:p>
          <a:p>
            <a:r>
              <a:rPr lang="en-US" dirty="0"/>
              <a:t>Note: fixed p in optimal. </a:t>
            </a:r>
          </a:p>
          <a:p>
            <a:r>
              <a:rPr lang="en-US" dirty="0"/>
              <a:t>Clarify that if you have the same videos, you only don't get</a:t>
            </a:r>
          </a:p>
          <a:p>
            <a:r>
              <a:rPr lang="en-US" dirty="0"/>
              <a:t>Bars should replace whiskers, arrows pointing out min </a:t>
            </a:r>
            <a:r>
              <a:rPr lang="en-US" dirty="0" err="1"/>
              <a:t>qoe</a:t>
            </a:r>
            <a:r>
              <a:rPr lang="en-US" dirty="0"/>
              <a:t> and max </a:t>
            </a:r>
            <a:r>
              <a:rPr lang="en-US" dirty="0" err="1"/>
              <a:t>qoe</a:t>
            </a:r>
            <a:r>
              <a:rPr lang="en-US" dirty="0"/>
              <a:t>.</a:t>
            </a:r>
          </a:p>
        </p:txBody>
      </p:sp>
      <p:sp>
        <p:nvSpPr>
          <p:cNvPr id="4" name="Slide Number Placeholder 3"/>
          <p:cNvSpPr>
            <a:spLocks noGrp="1"/>
          </p:cNvSpPr>
          <p:nvPr>
            <p:ph type="sldNum" sz="quarter" idx="5"/>
          </p:nvPr>
        </p:nvSpPr>
        <p:spPr/>
        <p:txBody>
          <a:bodyPr/>
          <a:lstStyle/>
          <a:p>
            <a:fld id="{4A72EC21-5175-304B-9B8E-82D6E9A72FCE}" type="slidenum">
              <a:rPr lang="en-US" smtClean="0"/>
              <a:t>54</a:t>
            </a:fld>
            <a:endParaRPr lang="en-US"/>
          </a:p>
        </p:txBody>
      </p:sp>
    </p:spTree>
    <p:extLst>
      <p:ext uri="{BB962C8B-B14F-4D97-AF65-F5344CB8AC3E}">
        <p14:creationId xmlns:p14="http://schemas.microsoft.com/office/powerpoint/2010/main" val="40348582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tested Minerva in the wild by running it over a real residential network in Boston along with another set of 4 identical videos running cubic. Here’s how Cubic performed in all 23 runs. Notice the gap between smallest and largest </a:t>
            </a:r>
            <a:r>
              <a:rPr lang="en-US" dirty="0" err="1"/>
              <a:t>QoE</a:t>
            </a:r>
            <a:r>
              <a:rPr lang="en-US" dirty="0"/>
              <a:t> in each run and that, in some instances, one video performs terribly.</a:t>
            </a:r>
          </a:p>
          <a:p>
            <a:endParaRPr lang="en-US" dirty="0"/>
          </a:p>
          <a:p>
            <a:r>
              <a:rPr lang="en-US" dirty="0"/>
              <a:t>(CLICK) Minerva is able to improve the large spread in </a:t>
            </a:r>
            <a:r>
              <a:rPr lang="en-US" dirty="0" err="1"/>
              <a:t>QoEs</a:t>
            </a:r>
            <a:r>
              <a:rPr lang="en-US" dirty="0"/>
              <a:t>: the gap between min and max is smaller, and it avoids instances where one video performs substantially worse than the others. Most importantly, it does this while maintaining its fair share of the link (the target here is 0.5).</a:t>
            </a:r>
          </a:p>
          <a:p>
            <a:endParaRPr lang="en-US" dirty="0"/>
          </a:p>
          <a:p>
            <a:endParaRPr lang="en-US" dirty="0"/>
          </a:p>
        </p:txBody>
      </p:sp>
      <p:sp>
        <p:nvSpPr>
          <p:cNvPr id="4" name="Slide Number Placeholder 3"/>
          <p:cNvSpPr>
            <a:spLocks noGrp="1"/>
          </p:cNvSpPr>
          <p:nvPr>
            <p:ph type="sldNum" sz="quarter" idx="5"/>
          </p:nvPr>
        </p:nvSpPr>
        <p:spPr/>
        <p:txBody>
          <a:bodyPr/>
          <a:lstStyle/>
          <a:p>
            <a:fld id="{4A72EC21-5175-304B-9B8E-82D6E9A72FCE}" type="slidenum">
              <a:rPr lang="en-US" smtClean="0"/>
              <a:t>55</a:t>
            </a:fld>
            <a:endParaRPr lang="en-US"/>
          </a:p>
        </p:txBody>
      </p:sp>
    </p:spTree>
    <p:extLst>
      <p:ext uri="{BB962C8B-B14F-4D97-AF65-F5344CB8AC3E}">
        <p14:creationId xmlns:p14="http://schemas.microsoft.com/office/powerpoint/2010/main" val="82176882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dirty="0" err="1"/>
              <a:t>cont</a:t>
            </a:r>
            <a:r>
              <a:rPr lang="en-US" dirty="0"/>
              <a:t> from before), where 8 Minerva videos share a link, along with 8 other videos running over vanilla TCP Cubic. We choose a random combination of 8 videos that both Minerva and Cubic play, so we can compare performance on the same set of videos.</a:t>
            </a:r>
          </a:p>
          <a:p>
            <a:endParaRPr lang="en-US" dirty="0"/>
          </a:p>
          <a:p>
            <a:r>
              <a:rPr lang="en-US" dirty="0"/>
              <a:t>If you’re interested in cross traffic that is not video, please see the paper.</a:t>
            </a:r>
          </a:p>
        </p:txBody>
      </p:sp>
      <p:sp>
        <p:nvSpPr>
          <p:cNvPr id="4" name="Slide Number Placeholder 3"/>
          <p:cNvSpPr>
            <a:spLocks noGrp="1"/>
          </p:cNvSpPr>
          <p:nvPr>
            <p:ph type="sldNum" sz="quarter" idx="5"/>
          </p:nvPr>
        </p:nvSpPr>
        <p:spPr/>
        <p:txBody>
          <a:bodyPr/>
          <a:lstStyle/>
          <a:p>
            <a:fld id="{4A72EC21-5175-304B-9B8E-82D6E9A72FCE}" type="slidenum">
              <a:rPr lang="en-US" smtClean="0"/>
              <a:t>56</a:t>
            </a:fld>
            <a:endParaRPr lang="en-US"/>
          </a:p>
        </p:txBody>
      </p:sp>
    </p:spTree>
    <p:extLst>
      <p:ext uri="{BB962C8B-B14F-4D97-AF65-F5344CB8AC3E}">
        <p14:creationId xmlns:p14="http://schemas.microsoft.com/office/powerpoint/2010/main" val="335922596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the max-min </a:t>
            </a:r>
            <a:r>
              <a:rPr lang="en-US" dirty="0" err="1"/>
              <a:t>QoE</a:t>
            </a:r>
            <a:r>
              <a:rPr lang="en-US" dirty="0"/>
              <a:t> fairness score is shown in red for Cubic and blue for Minerva. The first thing to notice is that the magnitude of improvement has increased a lot – now 95% of our randomly selected video combinations achieve the 7.65-point improvement.</a:t>
            </a:r>
          </a:p>
          <a:p>
            <a:endParaRPr lang="en-US" dirty="0"/>
          </a:p>
          <a:p>
            <a:r>
              <a:rPr lang="en-US" dirty="0"/>
              <a:t>Note: consider removing because we don't discuss normalization.</a:t>
            </a:r>
          </a:p>
        </p:txBody>
      </p:sp>
      <p:sp>
        <p:nvSpPr>
          <p:cNvPr id="4" name="Slide Number Placeholder 3"/>
          <p:cNvSpPr>
            <a:spLocks noGrp="1"/>
          </p:cNvSpPr>
          <p:nvPr>
            <p:ph type="sldNum" sz="quarter" idx="5"/>
          </p:nvPr>
        </p:nvSpPr>
        <p:spPr/>
        <p:txBody>
          <a:bodyPr/>
          <a:lstStyle/>
          <a:p>
            <a:fld id="{4A72EC21-5175-304B-9B8E-82D6E9A72FCE}" type="slidenum">
              <a:rPr lang="en-US" smtClean="0"/>
              <a:t>58</a:t>
            </a:fld>
            <a:endParaRPr lang="en-US"/>
          </a:p>
        </p:txBody>
      </p:sp>
    </p:spTree>
    <p:extLst>
      <p:ext uri="{BB962C8B-B14F-4D97-AF65-F5344CB8AC3E}">
        <p14:creationId xmlns:p14="http://schemas.microsoft.com/office/powerpoint/2010/main" val="28710544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Importantly though, over all link capacities, Minerva achieves a bandwidth share that is, on average, close to 50%, meaning that it competes fairly with Cubic cross traffic, so our normalization is doing its job.</a:t>
            </a:r>
          </a:p>
          <a:p>
            <a:endParaRPr lang="en-US" dirty="0"/>
          </a:p>
          <a:p>
            <a:r>
              <a:rPr lang="en-US" dirty="0"/>
              <a:t>Keep in mind that this is only the aggregate bandwidth share of all Minerva videos. It’s possible that some individual videos occupy, for example, twice the amount they’d get if they had used Cubic, while others may get half.</a:t>
            </a:r>
          </a:p>
          <a:p>
            <a:r>
              <a:rPr lang="en-US" dirty="0"/>
              <a:t>If you wanted to, you could limit how far any video strays from its equal-share allocation simply by capping the weight.</a:t>
            </a:r>
          </a:p>
          <a:p>
            <a:endParaRPr lang="en-US" dirty="0"/>
          </a:p>
          <a:p>
            <a:r>
              <a:rPr lang="en-US" dirty="0"/>
              <a:t>Note: scale axis from 0 - 1, put the graphs together.</a:t>
            </a:r>
          </a:p>
        </p:txBody>
      </p:sp>
      <p:sp>
        <p:nvSpPr>
          <p:cNvPr id="4" name="Slide Number Placeholder 3"/>
          <p:cNvSpPr>
            <a:spLocks noGrp="1"/>
          </p:cNvSpPr>
          <p:nvPr>
            <p:ph type="sldNum" sz="quarter" idx="5"/>
          </p:nvPr>
        </p:nvSpPr>
        <p:spPr/>
        <p:txBody>
          <a:bodyPr/>
          <a:lstStyle/>
          <a:p>
            <a:fld id="{4A72EC21-5175-304B-9B8E-82D6E9A72FCE}" type="slidenum">
              <a:rPr lang="en-US" smtClean="0"/>
              <a:t>59</a:t>
            </a:fld>
            <a:endParaRPr lang="en-US"/>
          </a:p>
        </p:txBody>
      </p:sp>
    </p:spTree>
    <p:extLst>
      <p:ext uri="{BB962C8B-B14F-4D97-AF65-F5344CB8AC3E}">
        <p14:creationId xmlns:p14="http://schemas.microsoft.com/office/powerpoint/2010/main" val="11739201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every experiment we’ve shown so far, the videos have all started playing at the same time. In practice though, videos will join and leave continuously. In this experiment, we model video arrivals as a Poisson process on a constant 8Mbps link. </a:t>
            </a:r>
          </a:p>
          <a:p>
            <a:endParaRPr lang="en-US" dirty="0"/>
          </a:p>
          <a:p>
            <a:r>
              <a:rPr lang="en-US" dirty="0"/>
              <a:t>In this setup, we’re actually going to have all the videos be identical, the goal being to see if Minerva can take advantage of dynamic differences between video sessions and tap into the global buffer pool we talked about at the start of the talk. </a:t>
            </a:r>
          </a:p>
          <a:p>
            <a:endParaRPr lang="en-US" dirty="0"/>
          </a:p>
          <a:p>
            <a:r>
              <a:rPr lang="en-US" dirty="0"/>
              <a:t>Using the same arrival process, we’ll play the videos once with Cubic and then with Minerva.</a:t>
            </a:r>
          </a:p>
          <a:p>
            <a:endParaRPr lang="en-US" dirty="0"/>
          </a:p>
          <a:p>
            <a:r>
              <a:rPr lang="en-US" dirty="0"/>
              <a:t>Note: just say this. No graph.</a:t>
            </a:r>
          </a:p>
        </p:txBody>
      </p:sp>
      <p:sp>
        <p:nvSpPr>
          <p:cNvPr id="4" name="Slide Number Placeholder 3"/>
          <p:cNvSpPr>
            <a:spLocks noGrp="1"/>
          </p:cNvSpPr>
          <p:nvPr>
            <p:ph type="sldNum" sz="quarter" idx="5"/>
          </p:nvPr>
        </p:nvSpPr>
        <p:spPr/>
        <p:txBody>
          <a:bodyPr/>
          <a:lstStyle/>
          <a:p>
            <a:fld id="{4A72EC21-5175-304B-9B8E-82D6E9A72FCE}" type="slidenum">
              <a:rPr lang="en-US" smtClean="0"/>
              <a:t>60</a:t>
            </a:fld>
            <a:endParaRPr lang="en-US"/>
          </a:p>
        </p:txBody>
      </p:sp>
    </p:spTree>
    <p:extLst>
      <p:ext uri="{BB962C8B-B14F-4D97-AF65-F5344CB8AC3E}">
        <p14:creationId xmlns:p14="http://schemas.microsoft.com/office/powerpoint/2010/main" val="343490289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right side is a CDF of the total rebuffering time that each video has to endure. Most videos have no rebuffering, but amongst the ones that do, Minerva is able to reduce total rebuffering time by an average of 47% (CLICK).</a:t>
            </a:r>
          </a:p>
          <a:p>
            <a:endParaRPr lang="en-US" dirty="0"/>
          </a:p>
          <a:p>
            <a:r>
              <a:rPr lang="en-US" dirty="0"/>
              <a:t>Showing you just the graph on the right isn’t enough though. We could also lower rebuffering time by making all videos fetch the lowest bitrate, but that would come at the expense of visual quality. The left graph shows that we don’t have to make that tradeoff – Minerva decreases rebuffering without noticeably compromising on visual quality. The average quality of chunks Minerva fetches is only 0.4% lower (CLICK) than what would happen under Cubic.</a:t>
            </a:r>
          </a:p>
          <a:p>
            <a:endParaRPr lang="en-US" dirty="0"/>
          </a:p>
          <a:p>
            <a:r>
              <a:rPr lang="en-US" dirty="0"/>
              <a:t>This shows that Minerva is (a) able to handle videos with a dynamic arrival process while (b) also tapping into the buffer pool to reduce stalling events.</a:t>
            </a:r>
          </a:p>
          <a:p>
            <a:endParaRPr lang="en-US" dirty="0"/>
          </a:p>
          <a:p>
            <a:r>
              <a:rPr lang="en-US" dirty="0"/>
              <a:t>Note: this doesn't say anything about </a:t>
            </a:r>
            <a:r>
              <a:rPr lang="en-US" dirty="0" err="1"/>
              <a:t>QoE</a:t>
            </a:r>
            <a:r>
              <a:rPr lang="en-US" dirty="0"/>
              <a:t>.</a:t>
            </a:r>
          </a:p>
        </p:txBody>
      </p:sp>
      <p:sp>
        <p:nvSpPr>
          <p:cNvPr id="4" name="Slide Number Placeholder 3"/>
          <p:cNvSpPr>
            <a:spLocks noGrp="1"/>
          </p:cNvSpPr>
          <p:nvPr>
            <p:ph type="sldNum" sz="quarter" idx="5"/>
          </p:nvPr>
        </p:nvSpPr>
        <p:spPr/>
        <p:txBody>
          <a:bodyPr/>
          <a:lstStyle/>
          <a:p>
            <a:fld id="{4A72EC21-5175-304B-9B8E-82D6E9A72FCE}" type="slidenum">
              <a:rPr lang="en-US" smtClean="0"/>
              <a:t>61</a:t>
            </a:fld>
            <a:endParaRPr lang="en-US"/>
          </a:p>
        </p:txBody>
      </p:sp>
    </p:spTree>
    <p:extLst>
      <p:ext uri="{BB962C8B-B14F-4D97-AF65-F5344CB8AC3E}">
        <p14:creationId xmlns:p14="http://schemas.microsoft.com/office/powerpoint/2010/main" val="250443350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time constraints, I’ll refer you to the paper for other experiments that we run, including those that test the normalization component and one that runs Minerva over a real residential network.</a:t>
            </a:r>
          </a:p>
        </p:txBody>
      </p:sp>
      <p:sp>
        <p:nvSpPr>
          <p:cNvPr id="4" name="Slide Number Placeholder 3"/>
          <p:cNvSpPr>
            <a:spLocks noGrp="1"/>
          </p:cNvSpPr>
          <p:nvPr>
            <p:ph type="sldNum" sz="quarter" idx="5"/>
          </p:nvPr>
        </p:nvSpPr>
        <p:spPr/>
        <p:txBody>
          <a:bodyPr/>
          <a:lstStyle/>
          <a:p>
            <a:fld id="{4A72EC21-5175-304B-9B8E-82D6E9A72FCE}" type="slidenum">
              <a:rPr lang="en-US" smtClean="0"/>
              <a:t>62</a:t>
            </a:fld>
            <a:endParaRPr lang="en-US"/>
          </a:p>
        </p:txBody>
      </p:sp>
    </p:spTree>
    <p:extLst>
      <p:ext uri="{BB962C8B-B14F-4D97-AF65-F5344CB8AC3E}">
        <p14:creationId xmlns:p14="http://schemas.microsoft.com/office/powerpoint/2010/main" val="321903800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talk, we made the observation that videos are not all equal, for 2 reasons. First, content differences mean that, even at the same bitrate, videos have different visual qualities. Second, differences in playback buffer affect how much a video values bandwidth.</a:t>
            </a:r>
          </a:p>
          <a:p>
            <a:endParaRPr lang="en-US" dirty="0"/>
          </a:p>
          <a:p>
            <a:r>
              <a:rPr lang="en-US" dirty="0"/>
              <a:t>We introduce Minerva, which takes advantage of these heterogeneities to optimize the experience of several videos in aggregate, instead of considering each in isolation. Minerva optimizes max-min </a:t>
            </a:r>
            <a:r>
              <a:rPr lang="en-US" dirty="0" err="1"/>
              <a:t>QoE</a:t>
            </a:r>
            <a:r>
              <a:rPr lang="en-US" dirty="0"/>
              <a:t> fairness; is end-to-end and decentralized, so it’s easy to deploy; and competes fairly with existing traffic on the Internet. </a:t>
            </a:r>
          </a:p>
          <a:p>
            <a:endParaRPr lang="en-US" dirty="0"/>
          </a:p>
          <a:p>
            <a:r>
              <a:rPr lang="en-US" dirty="0"/>
              <a:t>Thanks for your time, and I’m happy to take any questions.</a:t>
            </a:r>
          </a:p>
        </p:txBody>
      </p:sp>
      <p:sp>
        <p:nvSpPr>
          <p:cNvPr id="4" name="Slide Number Placeholder 3"/>
          <p:cNvSpPr>
            <a:spLocks noGrp="1"/>
          </p:cNvSpPr>
          <p:nvPr>
            <p:ph type="sldNum" sz="quarter" idx="5"/>
          </p:nvPr>
        </p:nvSpPr>
        <p:spPr/>
        <p:txBody>
          <a:bodyPr/>
          <a:lstStyle/>
          <a:p>
            <a:fld id="{4A72EC21-5175-304B-9B8E-82D6E9A72FCE}" type="slidenum">
              <a:rPr lang="en-US" smtClean="0"/>
              <a:t>64</a:t>
            </a:fld>
            <a:endParaRPr lang="en-US"/>
          </a:p>
        </p:txBody>
      </p:sp>
    </p:spTree>
    <p:extLst>
      <p:ext uri="{BB962C8B-B14F-4D97-AF65-F5344CB8AC3E}">
        <p14:creationId xmlns:p14="http://schemas.microsoft.com/office/powerpoint/2010/main" val="3318717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D351B-A4DC-6D4B-B3BF-FB1681621A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842036C-DEFD-E943-9244-9B6845F0B8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8EDC92-D9D5-C142-9131-84E39C47959F}"/>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234A6B98-3EBD-3546-8241-DD26106AF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2970F0-0554-E548-887C-CC657E301EB5}"/>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3823189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86527-EA83-854D-844B-3208807B34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2E1366-1ECA-C64C-87D8-FDCC4D3786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08270-42C8-6942-A07E-B198AB1CDF72}"/>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6B828071-7A21-7047-A897-821FB81D8C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C43AC-C7C9-494B-A6E8-F9778FDB1FFD}"/>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1162073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2FB74-28CA-294A-A316-502D23CB87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ACB6B4F-816C-6A45-A982-C9D884689B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E93E80-37DF-1C4D-A6A0-8056BE23AFB2}"/>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2CE246A5-3A36-2F46-915F-A22E78389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4A56B3-6CD1-D240-A88D-72E155DC0FA4}"/>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3359061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C41EB-5676-B249-ACA4-581FBCFB7A4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1F2F0F-3418-0D42-B35D-AC9A4CA3A87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D52C0F-53DB-4649-95A0-7F42EF35821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F017D1-4902-D94E-A670-010E01868282}"/>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6" name="Footer Placeholder 5">
            <a:extLst>
              <a:ext uri="{FF2B5EF4-FFF2-40B4-BE49-F238E27FC236}">
                <a16:creationId xmlns:a16="http://schemas.microsoft.com/office/drawing/2014/main" id="{2CFC9512-EE09-7643-B200-6EADDD6D9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4E204-950F-224E-AD1F-700F8E045EC6}"/>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1979557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EED0-7E42-034C-A1D7-02E5CA07612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457211-F2D3-4B4F-9CCC-32E3E50431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C651CE8-18AC-244B-BDEA-651E786D837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F21C79-E420-114D-9008-D965413EC3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E63419-F346-4A40-A98C-1DC68DAE2DB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872255-3732-4743-BF75-8302EE4D6ED3}"/>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8" name="Footer Placeholder 7">
            <a:extLst>
              <a:ext uri="{FF2B5EF4-FFF2-40B4-BE49-F238E27FC236}">
                <a16:creationId xmlns:a16="http://schemas.microsoft.com/office/drawing/2014/main" id="{6469DA30-F673-D544-B0FC-2D230EEA6B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08F69E-C89C-EB46-B133-2E6F5E400D7C}"/>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1645495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36A14-ED88-0747-97FC-796A84127A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3411F31-94E6-C846-801B-71ABD4EAF550}"/>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4" name="Footer Placeholder 3">
            <a:extLst>
              <a:ext uri="{FF2B5EF4-FFF2-40B4-BE49-F238E27FC236}">
                <a16:creationId xmlns:a16="http://schemas.microsoft.com/office/drawing/2014/main" id="{2AC09914-C821-C943-9D12-4E90CC0156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268E2-54F5-104B-B43A-D330C688E10F}"/>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716180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9EBCA6-04F5-3C4D-8553-C48EAAA3D832}"/>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3" name="Footer Placeholder 2">
            <a:extLst>
              <a:ext uri="{FF2B5EF4-FFF2-40B4-BE49-F238E27FC236}">
                <a16:creationId xmlns:a16="http://schemas.microsoft.com/office/drawing/2014/main" id="{F8A39258-0AE8-6443-8762-B137DB30F0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5623B3-940B-0447-98DA-3A44CA98EFC7}"/>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414982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45445-4075-434D-87A9-FBB299C3F4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9FD016B-98B6-B842-B44B-7F7C0A0398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1C582A-64E2-FA4A-B0B4-7A35F68BCA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F0EDFD6-201D-4941-B160-83E76FA2352F}"/>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6" name="Footer Placeholder 5">
            <a:extLst>
              <a:ext uri="{FF2B5EF4-FFF2-40B4-BE49-F238E27FC236}">
                <a16:creationId xmlns:a16="http://schemas.microsoft.com/office/drawing/2014/main" id="{08CA7B18-3B49-3241-9008-57F6775209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D24A77-90BB-4F4F-9443-21907C34246F}"/>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1451805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CB74-CE3E-7442-B5B9-79D60AFDD0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F7231A3-10A7-0B44-90C3-C3E4143BB2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DFEA8E-2AA2-EE45-BCEE-91DC595044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F2D72CB-F093-BF44-9CCE-B92731343A7C}"/>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6" name="Footer Placeholder 5">
            <a:extLst>
              <a:ext uri="{FF2B5EF4-FFF2-40B4-BE49-F238E27FC236}">
                <a16:creationId xmlns:a16="http://schemas.microsoft.com/office/drawing/2014/main" id="{29883163-79D2-BB46-AA33-20CBCC7E11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5E3F00-978D-F24C-AF7A-1569BCD2012E}"/>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105272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BCE2-E776-5B4C-AAF9-2C2D2CBB423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41C4039-B060-6B40-B3C9-BDA23B90E89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673EF8-E84B-F442-B66F-4A76C82CC6F9}"/>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7B0B6652-77B0-3F42-B912-E0833F7C6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CE49B-0AD8-1447-BD98-EAC0ED347FAC}"/>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3270902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C98A6D-65B9-9E44-B409-22D4503C1D9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4CBD61-A699-0C47-BC50-2098DC1E124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1CD366-47BD-CA41-9403-158D5964E8D2}"/>
              </a:ext>
            </a:extLst>
          </p:cNvPr>
          <p:cNvSpPr>
            <a:spLocks noGrp="1"/>
          </p:cNvSpPr>
          <p:nvPr>
            <p:ph type="dt" sz="half" idx="10"/>
          </p:nvPr>
        </p:nvSpPr>
        <p:spPr/>
        <p:txBody>
          <a:body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788AC501-4055-F14B-B968-43933E467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EEA868-928C-C94B-88B1-62A18DF7CD35}"/>
              </a:ext>
            </a:extLst>
          </p:cNvPr>
          <p:cNvSpPr>
            <a:spLocks noGrp="1"/>
          </p:cNvSpPr>
          <p:nvPr>
            <p:ph type="sldNum" sz="quarter" idx="12"/>
          </p:nvPr>
        </p:nvSpPr>
        <p:spPr/>
        <p:txBody>
          <a:bodyPr/>
          <a:lstStyle/>
          <a:p>
            <a:fld id="{5108624E-FF1A-014D-80DF-BC8DE8653DF2}" type="slidenum">
              <a:rPr lang="en-US" smtClean="0"/>
              <a:t>‹#›</a:t>
            </a:fld>
            <a:endParaRPr lang="en-US"/>
          </a:p>
        </p:txBody>
      </p:sp>
    </p:spTree>
    <p:extLst>
      <p:ext uri="{BB962C8B-B14F-4D97-AF65-F5344CB8AC3E}">
        <p14:creationId xmlns:p14="http://schemas.microsoft.com/office/powerpoint/2010/main" val="2995031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3C998F-A258-DF48-8B7A-81BD453246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606ADF0-6998-0343-8F8D-D4A34400B8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8F22B7-3457-C148-AEFC-A0FC589EEA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F31E46-C31A-BD47-A3A3-A54EA982ABA4}" type="datetimeFigureOut">
              <a:rPr lang="en-US" smtClean="0"/>
              <a:t>8/20/19</a:t>
            </a:fld>
            <a:endParaRPr lang="en-US"/>
          </a:p>
        </p:txBody>
      </p:sp>
      <p:sp>
        <p:nvSpPr>
          <p:cNvPr id="5" name="Footer Placeholder 4">
            <a:extLst>
              <a:ext uri="{FF2B5EF4-FFF2-40B4-BE49-F238E27FC236}">
                <a16:creationId xmlns:a16="http://schemas.microsoft.com/office/drawing/2014/main" id="{C2BD634D-3C10-7848-A631-4FCDACD28D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0F9ED-2DD0-B54C-8D6D-A5E76BDF15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08624E-FF1A-014D-80DF-BC8DE8653DF2}" type="slidenum">
              <a:rPr lang="en-US" smtClean="0"/>
              <a:t>‹#›</a:t>
            </a:fld>
            <a:endParaRPr lang="en-US"/>
          </a:p>
        </p:txBody>
      </p:sp>
    </p:spTree>
    <p:extLst>
      <p:ext uri="{BB962C8B-B14F-4D97-AF65-F5344CB8AC3E}">
        <p14:creationId xmlns:p14="http://schemas.microsoft.com/office/powerpoint/2010/main" val="3245692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png"/><Relationship Id="rId3" Type="http://schemas.openxmlformats.org/officeDocument/2006/relationships/video" Target="../media/media1.mov"/><Relationship Id="rId7" Type="http://schemas.openxmlformats.org/officeDocument/2006/relationships/image" Target="../media/image7.png"/><Relationship Id="rId12" Type="http://schemas.openxmlformats.org/officeDocument/2006/relationships/chart" Target="../charts/chart1.xml"/><Relationship Id="rId2" Type="http://schemas.microsoft.com/office/2007/relationships/media" Target="../media/media1.mov"/><Relationship Id="rId1" Type="http://schemas.openxmlformats.org/officeDocument/2006/relationships/tags" Target="../tags/tag1.xml"/><Relationship Id="rId6" Type="http://schemas.openxmlformats.org/officeDocument/2006/relationships/image" Target="../media/image6.png"/><Relationship Id="rId11" Type="http://schemas.openxmlformats.org/officeDocument/2006/relationships/image" Target="../media/image11.gif"/><Relationship Id="rId5" Type="http://schemas.openxmlformats.org/officeDocument/2006/relationships/notesSlide" Target="../notesSlides/notesSlide5.xml"/><Relationship Id="rId10" Type="http://schemas.openxmlformats.org/officeDocument/2006/relationships/image" Target="../media/image10.png"/><Relationship Id="rId4" Type="http://schemas.openxmlformats.org/officeDocument/2006/relationships/slideLayout" Target="../slideLayouts/slideLayout2.xml"/><Relationship Id="rId9" Type="http://schemas.openxmlformats.org/officeDocument/2006/relationships/image" Target="../media/image9.png"/><Relationship Id="rId14" Type="http://schemas.openxmlformats.org/officeDocument/2006/relationships/image" Target="../media/image13.emf"/></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12" Type="http://schemas.openxmlformats.org/officeDocument/2006/relationships/image" Target="../media/image13.emf"/><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gif"/><Relationship Id="rId4" Type="http://schemas.openxmlformats.org/officeDocument/2006/relationships/notesSlide" Target="../notesSlides/notesSlide6.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12.png"/><Relationship Id="rId5" Type="http://schemas.openxmlformats.org/officeDocument/2006/relationships/image" Target="../media/image7.png"/><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4.mp4"/><Relationship Id="rId7" Type="http://schemas.openxmlformats.org/officeDocument/2006/relationships/image" Target="../media/image15.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video" Target="../media/media4.mp4"/></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8.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video" Target="../media/media8.mp4"/><Relationship Id="rId13" Type="http://schemas.openxmlformats.org/officeDocument/2006/relationships/image" Target="../media/image22.png"/><Relationship Id="rId3" Type="http://schemas.microsoft.com/office/2007/relationships/media" Target="../media/media6.mp4"/><Relationship Id="rId7" Type="http://schemas.microsoft.com/office/2007/relationships/media" Target="../media/media8.mp4"/><Relationship Id="rId12" Type="http://schemas.openxmlformats.org/officeDocument/2006/relationships/notesSlide" Target="../notesSlides/notesSlide13.xml"/><Relationship Id="rId17" Type="http://schemas.openxmlformats.org/officeDocument/2006/relationships/image" Target="../media/image26.png"/><Relationship Id="rId2" Type="http://schemas.openxmlformats.org/officeDocument/2006/relationships/video" Target="../media/media5.mp4"/><Relationship Id="rId16" Type="http://schemas.openxmlformats.org/officeDocument/2006/relationships/image" Target="../media/image25.png"/><Relationship Id="rId1" Type="http://schemas.microsoft.com/office/2007/relationships/media" Target="../media/media5.mp4"/><Relationship Id="rId6" Type="http://schemas.openxmlformats.org/officeDocument/2006/relationships/video" Target="../media/media7.mp4"/><Relationship Id="rId11" Type="http://schemas.openxmlformats.org/officeDocument/2006/relationships/slideLayout" Target="../slideLayouts/slideLayout2.xml"/><Relationship Id="rId5" Type="http://schemas.microsoft.com/office/2007/relationships/media" Target="../media/media7.mp4"/><Relationship Id="rId15" Type="http://schemas.openxmlformats.org/officeDocument/2006/relationships/image" Target="../media/image24.png"/><Relationship Id="rId10" Type="http://schemas.openxmlformats.org/officeDocument/2006/relationships/video" Target="../media/media9.mp4"/><Relationship Id="rId4" Type="http://schemas.openxmlformats.org/officeDocument/2006/relationships/video" Target="../media/media6.mp4"/><Relationship Id="rId9" Type="http://schemas.microsoft.com/office/2007/relationships/media" Target="../media/media9.mp4"/><Relationship Id="rId14"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video" Target="../media/media12.mp4"/><Relationship Id="rId13" Type="http://schemas.openxmlformats.org/officeDocument/2006/relationships/image" Target="../media/image22.png"/><Relationship Id="rId3" Type="http://schemas.microsoft.com/office/2007/relationships/media" Target="../media/media10.mp4"/><Relationship Id="rId7" Type="http://schemas.microsoft.com/office/2007/relationships/media" Target="../media/media12.mp4"/><Relationship Id="rId12" Type="http://schemas.openxmlformats.org/officeDocument/2006/relationships/notesSlide" Target="../notesSlides/notesSlide14.xml"/><Relationship Id="rId17" Type="http://schemas.openxmlformats.org/officeDocument/2006/relationships/image" Target="../media/image29.png"/><Relationship Id="rId2" Type="http://schemas.openxmlformats.org/officeDocument/2006/relationships/video" Target="../media/media5.mp4"/><Relationship Id="rId16" Type="http://schemas.openxmlformats.org/officeDocument/2006/relationships/image" Target="../media/image28.png"/><Relationship Id="rId1" Type="http://schemas.microsoft.com/office/2007/relationships/media" Target="../media/media5.mp4"/><Relationship Id="rId6" Type="http://schemas.openxmlformats.org/officeDocument/2006/relationships/video" Target="../media/media11.mp4"/><Relationship Id="rId11" Type="http://schemas.openxmlformats.org/officeDocument/2006/relationships/slideLayout" Target="../slideLayouts/slideLayout2.xml"/><Relationship Id="rId5" Type="http://schemas.microsoft.com/office/2007/relationships/media" Target="../media/media11.mp4"/><Relationship Id="rId15" Type="http://schemas.openxmlformats.org/officeDocument/2006/relationships/image" Target="../media/image27.png"/><Relationship Id="rId10" Type="http://schemas.openxmlformats.org/officeDocument/2006/relationships/video" Target="../media/media13.mp4"/><Relationship Id="rId4" Type="http://schemas.openxmlformats.org/officeDocument/2006/relationships/video" Target="../media/media10.mp4"/><Relationship Id="rId9" Type="http://schemas.microsoft.com/office/2007/relationships/media" Target="../media/media13.mp4"/><Relationship Id="rId1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4.jp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emf"/><Relationship Id="rId18" Type="http://schemas.openxmlformats.org/officeDocument/2006/relationships/image" Target="../media/image51.emf"/><Relationship Id="rId26" Type="http://schemas.openxmlformats.org/officeDocument/2006/relationships/image" Target="../media/image59.emf"/><Relationship Id="rId3" Type="http://schemas.openxmlformats.org/officeDocument/2006/relationships/image" Target="../media/image36.png"/><Relationship Id="rId21" Type="http://schemas.openxmlformats.org/officeDocument/2006/relationships/image" Target="../media/image54.emf"/><Relationship Id="rId7" Type="http://schemas.openxmlformats.org/officeDocument/2006/relationships/image" Target="../media/image40.png"/><Relationship Id="rId12" Type="http://schemas.openxmlformats.org/officeDocument/2006/relationships/image" Target="../media/image45.png"/><Relationship Id="rId17" Type="http://schemas.openxmlformats.org/officeDocument/2006/relationships/image" Target="../media/image50.emf"/><Relationship Id="rId25" Type="http://schemas.openxmlformats.org/officeDocument/2006/relationships/image" Target="../media/image58.emf"/><Relationship Id="rId2" Type="http://schemas.openxmlformats.org/officeDocument/2006/relationships/notesSlide" Target="../notesSlides/notesSlide31.xml"/><Relationship Id="rId16" Type="http://schemas.openxmlformats.org/officeDocument/2006/relationships/image" Target="../media/image49.emf"/><Relationship Id="rId20" Type="http://schemas.openxmlformats.org/officeDocument/2006/relationships/image" Target="../media/image53.emf"/><Relationship Id="rId1" Type="http://schemas.openxmlformats.org/officeDocument/2006/relationships/slideLayout" Target="../slideLayouts/slideLayout2.xml"/><Relationship Id="rId6" Type="http://schemas.openxmlformats.org/officeDocument/2006/relationships/image" Target="../media/image39.png"/><Relationship Id="rId11" Type="http://schemas.openxmlformats.org/officeDocument/2006/relationships/image" Target="../media/image44.png"/><Relationship Id="rId24" Type="http://schemas.openxmlformats.org/officeDocument/2006/relationships/image" Target="../media/image57.emf"/><Relationship Id="rId5" Type="http://schemas.openxmlformats.org/officeDocument/2006/relationships/image" Target="../media/image38.png"/><Relationship Id="rId15" Type="http://schemas.openxmlformats.org/officeDocument/2006/relationships/image" Target="../media/image48.emf"/><Relationship Id="rId23" Type="http://schemas.openxmlformats.org/officeDocument/2006/relationships/image" Target="../media/image56.emf"/><Relationship Id="rId10" Type="http://schemas.openxmlformats.org/officeDocument/2006/relationships/image" Target="../media/image43.png"/><Relationship Id="rId19" Type="http://schemas.openxmlformats.org/officeDocument/2006/relationships/image" Target="../media/image52.emf"/><Relationship Id="rId4" Type="http://schemas.openxmlformats.org/officeDocument/2006/relationships/image" Target="../media/image37.png"/><Relationship Id="rId9" Type="http://schemas.openxmlformats.org/officeDocument/2006/relationships/image" Target="../media/image42.png"/><Relationship Id="rId14" Type="http://schemas.openxmlformats.org/officeDocument/2006/relationships/image" Target="../media/image47.emf"/><Relationship Id="rId22" Type="http://schemas.openxmlformats.org/officeDocument/2006/relationships/image" Target="../media/image55.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60.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54.emf"/><Relationship Id="rId5" Type="http://schemas.openxmlformats.org/officeDocument/2006/relationships/image" Target="../media/image47.emf"/><Relationship Id="rId4" Type="http://schemas.openxmlformats.org/officeDocument/2006/relationships/image" Target="../media/image61.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2.emf"/><Relationship Id="rId7" Type="http://schemas.openxmlformats.org/officeDocument/2006/relationships/image" Target="../media/image61.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47.emf"/><Relationship Id="rId5" Type="http://schemas.openxmlformats.org/officeDocument/2006/relationships/image" Target="../media/image64.png"/><Relationship Id="rId4" Type="http://schemas.openxmlformats.org/officeDocument/2006/relationships/image" Target="../media/image63.png"/></Relationships>
</file>

<file path=ppt/slides/_rels/slide43.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210.png"/><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3" Type="http://schemas.openxmlformats.org/officeDocument/2006/relationships/image" Target="../media/image600.png"/><Relationship Id="rId7" Type="http://schemas.openxmlformats.org/officeDocument/2006/relationships/image" Target="../media/image65.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630.png"/><Relationship Id="rId5" Type="http://schemas.openxmlformats.org/officeDocument/2006/relationships/image" Target="../media/image67.emf"/><Relationship Id="rId4" Type="http://schemas.openxmlformats.org/officeDocument/2006/relationships/image" Target="../media/image66.emf"/></Relationships>
</file>

<file path=ppt/slides/_rels/slide45.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69.png"/><Relationship Id="rId7" Type="http://schemas.openxmlformats.org/officeDocument/2006/relationships/image" Target="../media/image65.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3" Type="http://schemas.openxmlformats.org/officeDocument/2006/relationships/image" Target="../media/image600.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65.png"/></Relationships>
</file>

<file path=ppt/slides/_rels/slide47.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290.png"/><Relationship Id="rId4" Type="http://schemas.openxmlformats.org/officeDocument/2006/relationships/image" Target="../media/image280.png"/></Relationships>
</file>

<file path=ppt/slides/_rels/slide48.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image" Target="../media/image300.png"/><Relationship Id="rId1" Type="http://schemas.openxmlformats.org/officeDocument/2006/relationships/slideLayout" Target="../slideLayouts/slideLayout2.xml"/><Relationship Id="rId4" Type="http://schemas.openxmlformats.org/officeDocument/2006/relationships/image" Target="../media/image320.png"/></Relationships>
</file>

<file path=ppt/slides/_rels/slide49.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350.png"/><Relationship Id="rId5" Type="http://schemas.openxmlformats.org/officeDocument/2006/relationships/image" Target="../media/image340.png"/><Relationship Id="rId4" Type="http://schemas.openxmlformats.org/officeDocument/2006/relationships/image" Target="../media/image330.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82.emf"/><Relationship Id="rId3" Type="http://schemas.openxmlformats.org/officeDocument/2006/relationships/image" Target="../media/image77.png"/><Relationship Id="rId7" Type="http://schemas.openxmlformats.org/officeDocument/2006/relationships/image" Target="../media/image81.emf"/><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image" Target="../media/image85.png"/><Relationship Id="rId5" Type="http://schemas.openxmlformats.org/officeDocument/2006/relationships/image" Target="../media/image79.png"/><Relationship Id="rId10" Type="http://schemas.openxmlformats.org/officeDocument/2006/relationships/image" Target="../media/image84.emf"/><Relationship Id="rId4" Type="http://schemas.openxmlformats.org/officeDocument/2006/relationships/image" Target="../media/image78.png"/><Relationship Id="rId9" Type="http://schemas.openxmlformats.org/officeDocument/2006/relationships/image" Target="../media/image83.emf"/></Relationships>
</file>

<file path=ppt/slides/_rels/slide55.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image" Target="../media/image95.emf"/><Relationship Id="rId4" Type="http://schemas.openxmlformats.org/officeDocument/2006/relationships/image" Target="../media/image97.emf"/></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9.emf"/><Relationship Id="rId2" Type="http://schemas.openxmlformats.org/officeDocument/2006/relationships/image" Target="../media/image98.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34E-3669-1B4B-BFB3-6F3D9C676C24}"/>
              </a:ext>
            </a:extLst>
          </p:cNvPr>
          <p:cNvSpPr>
            <a:spLocks noGrp="1"/>
          </p:cNvSpPr>
          <p:nvPr>
            <p:ph type="ctrTitle"/>
          </p:nvPr>
        </p:nvSpPr>
        <p:spPr/>
        <p:txBody>
          <a:bodyPr>
            <a:normAutofit fontScale="90000"/>
          </a:bodyPr>
          <a:lstStyle/>
          <a:p>
            <a:r>
              <a:rPr lang="en-US" dirty="0"/>
              <a:t>Minerva: A transport for optimizing video </a:t>
            </a:r>
            <a:r>
              <a:rPr lang="en-US" dirty="0" err="1"/>
              <a:t>QoE</a:t>
            </a:r>
            <a:r>
              <a:rPr lang="en-US" dirty="0"/>
              <a:t> fairness</a:t>
            </a:r>
          </a:p>
        </p:txBody>
      </p:sp>
      <p:sp>
        <p:nvSpPr>
          <p:cNvPr id="3" name="Subtitle 2">
            <a:extLst>
              <a:ext uri="{FF2B5EF4-FFF2-40B4-BE49-F238E27FC236}">
                <a16:creationId xmlns:a16="http://schemas.microsoft.com/office/drawing/2014/main" id="{25D1D035-7F5B-804D-944C-715AFFCB3318}"/>
              </a:ext>
            </a:extLst>
          </p:cNvPr>
          <p:cNvSpPr>
            <a:spLocks noGrp="1"/>
          </p:cNvSpPr>
          <p:nvPr>
            <p:ph type="subTitle" idx="1"/>
          </p:nvPr>
        </p:nvSpPr>
        <p:spPr/>
        <p:txBody>
          <a:bodyPr/>
          <a:lstStyle/>
          <a:p>
            <a:r>
              <a:rPr lang="en-US" b="1" dirty="0"/>
              <a:t>Vikram Nathan</a:t>
            </a:r>
            <a:r>
              <a:rPr lang="en-US" dirty="0"/>
              <a:t>, </a:t>
            </a:r>
            <a:r>
              <a:rPr lang="en-US" dirty="0" err="1"/>
              <a:t>Vibhaalakshmi</a:t>
            </a:r>
            <a:r>
              <a:rPr lang="en-US" dirty="0"/>
              <a:t> </a:t>
            </a:r>
            <a:r>
              <a:rPr lang="en-US" dirty="0" err="1"/>
              <a:t>Sivaraman</a:t>
            </a:r>
            <a:r>
              <a:rPr lang="en-US" dirty="0"/>
              <a:t>, </a:t>
            </a:r>
            <a:r>
              <a:rPr lang="en-US" dirty="0" err="1"/>
              <a:t>Ravichandra</a:t>
            </a:r>
            <a:r>
              <a:rPr lang="en-US" dirty="0"/>
              <a:t> </a:t>
            </a:r>
            <a:r>
              <a:rPr lang="en-US" dirty="0" err="1"/>
              <a:t>Addanki</a:t>
            </a:r>
            <a:r>
              <a:rPr lang="en-US" dirty="0"/>
              <a:t>,</a:t>
            </a:r>
          </a:p>
          <a:p>
            <a:r>
              <a:rPr lang="en-US" dirty="0"/>
              <a:t>Mehrdad </a:t>
            </a:r>
            <a:r>
              <a:rPr lang="en-US" dirty="0" err="1"/>
              <a:t>Khani</a:t>
            </a:r>
            <a:r>
              <a:rPr lang="en-US" dirty="0"/>
              <a:t>, </a:t>
            </a:r>
            <a:r>
              <a:rPr lang="en-US" dirty="0" err="1"/>
              <a:t>Prateesh</a:t>
            </a:r>
            <a:r>
              <a:rPr lang="en-US" dirty="0"/>
              <a:t> Goyal, Mohammad Alizadeh</a:t>
            </a:r>
          </a:p>
        </p:txBody>
      </p:sp>
      <p:pic>
        <p:nvPicPr>
          <p:cNvPr id="5" name="Picture 4">
            <a:extLst>
              <a:ext uri="{FF2B5EF4-FFF2-40B4-BE49-F238E27FC236}">
                <a16:creationId xmlns:a16="http://schemas.microsoft.com/office/drawing/2014/main" id="{324AF6BB-D134-7A4E-AA66-CF5E55159737}"/>
              </a:ext>
            </a:extLst>
          </p:cNvPr>
          <p:cNvPicPr>
            <a:picLocks noChangeAspect="1"/>
          </p:cNvPicPr>
          <p:nvPr/>
        </p:nvPicPr>
        <p:blipFill>
          <a:blip r:embed="rId3"/>
          <a:stretch>
            <a:fillRect/>
          </a:stretch>
        </p:blipFill>
        <p:spPr>
          <a:xfrm>
            <a:off x="5223256" y="5137923"/>
            <a:ext cx="2311400" cy="1195427"/>
          </a:xfrm>
          <a:prstGeom prst="rect">
            <a:avLst/>
          </a:prstGeom>
        </p:spPr>
      </p:pic>
    </p:spTree>
    <p:extLst>
      <p:ext uri="{BB962C8B-B14F-4D97-AF65-F5344CB8AC3E}">
        <p14:creationId xmlns:p14="http://schemas.microsoft.com/office/powerpoint/2010/main" val="360625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71239B-B8B7-404C-89A9-157016BBED29}"/>
              </a:ext>
            </a:extLst>
          </p:cNvPr>
          <p:cNvPicPr>
            <a:picLocks noChangeAspect="1"/>
          </p:cNvPicPr>
          <p:nvPr/>
        </p:nvPicPr>
        <p:blipFill>
          <a:blip r:embed="rId3"/>
          <a:stretch>
            <a:fillRect/>
          </a:stretch>
        </p:blipFill>
        <p:spPr>
          <a:xfrm>
            <a:off x="0" y="228600"/>
            <a:ext cx="12192000" cy="6400800"/>
          </a:xfrm>
          <a:prstGeom prst="rect">
            <a:avLst/>
          </a:prstGeom>
        </p:spPr>
      </p:pic>
      <p:sp>
        <p:nvSpPr>
          <p:cNvPr id="6" name="Rectangle 5">
            <a:extLst>
              <a:ext uri="{FF2B5EF4-FFF2-40B4-BE49-F238E27FC236}">
                <a16:creationId xmlns:a16="http://schemas.microsoft.com/office/drawing/2014/main" id="{A11571C1-0C88-3341-83EB-94D2E83E889A}"/>
              </a:ext>
            </a:extLst>
          </p:cNvPr>
          <p:cNvSpPr/>
          <p:nvPr/>
        </p:nvSpPr>
        <p:spPr>
          <a:xfrm>
            <a:off x="10674220" y="6139543"/>
            <a:ext cx="2146041" cy="7184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8641D60-D860-5942-AA52-14FAE3ECF3CA}"/>
              </a:ext>
            </a:extLst>
          </p:cNvPr>
          <p:cNvSpPr txBox="1"/>
          <p:nvPr/>
        </p:nvSpPr>
        <p:spPr>
          <a:xfrm>
            <a:off x="981901" y="818616"/>
            <a:ext cx="298580" cy="461665"/>
          </a:xfrm>
          <a:prstGeom prst="rect">
            <a:avLst/>
          </a:prstGeom>
          <a:solidFill>
            <a:schemeClr val="bg1"/>
          </a:solidFill>
        </p:spPr>
        <p:txBody>
          <a:bodyPr wrap="square" lIns="18288" rIns="0" rtlCol="0">
            <a:spAutoFit/>
          </a:bodyPr>
          <a:lstStyle/>
          <a:p>
            <a:r>
              <a:rPr lang="en-US" sz="2400" dirty="0"/>
              <a:t>1,</a:t>
            </a:r>
          </a:p>
        </p:txBody>
      </p:sp>
      <p:sp>
        <p:nvSpPr>
          <p:cNvPr id="8" name="Rectangle 7">
            <a:extLst>
              <a:ext uri="{FF2B5EF4-FFF2-40B4-BE49-F238E27FC236}">
                <a16:creationId xmlns:a16="http://schemas.microsoft.com/office/drawing/2014/main" id="{8C22424C-3CCA-E54D-ACA3-C2BAE7E246DE}"/>
              </a:ext>
            </a:extLst>
          </p:cNvPr>
          <p:cNvSpPr/>
          <p:nvPr/>
        </p:nvSpPr>
        <p:spPr>
          <a:xfrm>
            <a:off x="5908431" y="0"/>
            <a:ext cx="6283569" cy="662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851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72361289-D653-9E4D-A3A3-7BD005CC3EAE}"/>
              </a:ext>
            </a:extLst>
          </p:cNvPr>
          <p:cNvCxnSpPr>
            <a:stCxn id="6" idx="4"/>
            <a:endCxn id="8" idx="0"/>
          </p:cNvCxnSpPr>
          <p:nvPr/>
        </p:nvCxnSpPr>
        <p:spPr>
          <a:xfrm>
            <a:off x="1969477" y="1758462"/>
            <a:ext cx="70339" cy="1060938"/>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28A65DC-D818-AA45-BC75-311F517F7820}"/>
              </a:ext>
            </a:extLst>
          </p:cNvPr>
          <p:cNvCxnSpPr>
            <a:cxnSpLocks/>
            <a:stCxn id="6" idx="6"/>
            <a:endCxn id="7" idx="2"/>
          </p:cNvCxnSpPr>
          <p:nvPr/>
        </p:nvCxnSpPr>
        <p:spPr>
          <a:xfrm flipV="1">
            <a:off x="2227385" y="1242646"/>
            <a:ext cx="1371599" cy="257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DB98AAA-4539-F642-8998-C89A77F7DD47}"/>
              </a:ext>
            </a:extLst>
          </p:cNvPr>
          <p:cNvCxnSpPr>
            <a:stCxn id="7" idx="6"/>
            <a:endCxn id="10" idx="1"/>
          </p:cNvCxnSpPr>
          <p:nvPr/>
        </p:nvCxnSpPr>
        <p:spPr>
          <a:xfrm>
            <a:off x="4114800" y="1242646"/>
            <a:ext cx="2056740" cy="380341"/>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8F945B9-3F04-1F49-882B-9557C07DD8D3}"/>
              </a:ext>
            </a:extLst>
          </p:cNvPr>
          <p:cNvCxnSpPr>
            <a:stCxn id="8" idx="5"/>
            <a:endCxn id="11" idx="1"/>
          </p:cNvCxnSpPr>
          <p:nvPr/>
        </p:nvCxnSpPr>
        <p:spPr>
          <a:xfrm>
            <a:off x="2222184" y="3259676"/>
            <a:ext cx="725510" cy="831019"/>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076632A-760A-6D4B-94EC-1E021177D021}"/>
              </a:ext>
            </a:extLst>
          </p:cNvPr>
          <p:cNvCxnSpPr>
            <a:cxnSpLocks/>
          </p:cNvCxnSpPr>
          <p:nvPr/>
        </p:nvCxnSpPr>
        <p:spPr>
          <a:xfrm flipV="1">
            <a:off x="3312430" y="3757247"/>
            <a:ext cx="1107169" cy="403787"/>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919115D-4E0E-CC48-9C4C-BB1E061F4F4C}"/>
              </a:ext>
            </a:extLst>
          </p:cNvPr>
          <p:cNvCxnSpPr>
            <a:stCxn id="6" idx="5"/>
            <a:endCxn id="9" idx="1"/>
          </p:cNvCxnSpPr>
          <p:nvPr/>
        </p:nvCxnSpPr>
        <p:spPr>
          <a:xfrm>
            <a:off x="2151845" y="1682922"/>
            <a:ext cx="2343294" cy="182161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1788564-B626-F548-B21D-7E3F7A0DE495}"/>
              </a:ext>
            </a:extLst>
          </p:cNvPr>
          <p:cNvCxnSpPr>
            <a:cxnSpLocks/>
            <a:endCxn id="14" idx="2"/>
          </p:cNvCxnSpPr>
          <p:nvPr/>
        </p:nvCxnSpPr>
        <p:spPr>
          <a:xfrm>
            <a:off x="3252542" y="4342564"/>
            <a:ext cx="2069735" cy="885932"/>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46E6D14-4957-F44A-8108-FD0F7DE2DAD0}"/>
              </a:ext>
            </a:extLst>
          </p:cNvPr>
          <p:cNvCxnSpPr>
            <a:cxnSpLocks/>
            <a:endCxn id="12" idx="0"/>
          </p:cNvCxnSpPr>
          <p:nvPr/>
        </p:nvCxnSpPr>
        <p:spPr>
          <a:xfrm>
            <a:off x="6416361" y="1950917"/>
            <a:ext cx="324410" cy="1015023"/>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89569C0-E577-B24C-9175-56076D381AC9}"/>
              </a:ext>
            </a:extLst>
          </p:cNvPr>
          <p:cNvCxnSpPr>
            <a:stCxn id="10" idx="6"/>
            <a:endCxn id="15" idx="2"/>
          </p:cNvCxnSpPr>
          <p:nvPr/>
        </p:nvCxnSpPr>
        <p:spPr>
          <a:xfrm flipV="1">
            <a:off x="6611816" y="1576756"/>
            <a:ext cx="1863969" cy="228599"/>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C5BA049C-D944-3C4A-B9A8-6C485373E1F5}"/>
              </a:ext>
            </a:extLst>
          </p:cNvPr>
          <p:cNvCxnSpPr>
            <a:cxnSpLocks/>
            <a:stCxn id="15" idx="5"/>
          </p:cNvCxnSpPr>
          <p:nvPr/>
        </p:nvCxnSpPr>
        <p:spPr>
          <a:xfrm>
            <a:off x="8916061" y="1759124"/>
            <a:ext cx="1391721" cy="934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D8BE8C3-7E73-AB4D-9CB9-74AE4DAF6939}"/>
              </a:ext>
            </a:extLst>
          </p:cNvPr>
          <p:cNvCxnSpPr>
            <a:cxnSpLocks/>
            <a:endCxn id="17" idx="7"/>
          </p:cNvCxnSpPr>
          <p:nvPr/>
        </p:nvCxnSpPr>
        <p:spPr>
          <a:xfrm flipH="1">
            <a:off x="9256031" y="2569798"/>
            <a:ext cx="1278803" cy="840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098AD8F-FE86-B743-9851-61AEEA7468DC}"/>
              </a:ext>
            </a:extLst>
          </p:cNvPr>
          <p:cNvCxnSpPr>
            <a:cxnSpLocks/>
            <a:stCxn id="12" idx="5"/>
          </p:cNvCxnSpPr>
          <p:nvPr/>
        </p:nvCxnSpPr>
        <p:spPr>
          <a:xfrm>
            <a:off x="6923139" y="3406216"/>
            <a:ext cx="1037492" cy="1628533"/>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90C7237-C743-9F48-8890-A5DCFDFBEC0C}"/>
              </a:ext>
            </a:extLst>
          </p:cNvPr>
          <p:cNvCxnSpPr>
            <a:stCxn id="13" idx="7"/>
          </p:cNvCxnSpPr>
          <p:nvPr/>
        </p:nvCxnSpPr>
        <p:spPr>
          <a:xfrm flipV="1">
            <a:off x="8167455" y="3602448"/>
            <a:ext cx="768703" cy="1331334"/>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964A0BC-AB3D-1F4B-B3F7-BD276284DD22}"/>
              </a:ext>
            </a:extLst>
          </p:cNvPr>
          <p:cNvCxnSpPr>
            <a:stCxn id="14" idx="6"/>
            <a:endCxn id="13" idx="2"/>
          </p:cNvCxnSpPr>
          <p:nvPr/>
        </p:nvCxnSpPr>
        <p:spPr>
          <a:xfrm flipV="1">
            <a:off x="5838093" y="5116150"/>
            <a:ext cx="1889086" cy="112346"/>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BF901DE-8534-D849-8F4F-A2541E2A67CF}"/>
              </a:ext>
            </a:extLst>
          </p:cNvPr>
          <p:cNvCxnSpPr>
            <a:stCxn id="6" idx="2"/>
          </p:cNvCxnSpPr>
          <p:nvPr/>
        </p:nvCxnSpPr>
        <p:spPr>
          <a:xfrm flipH="1" flipV="1">
            <a:off x="1025769" y="1318848"/>
            <a:ext cx="685800" cy="181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9848FC4-D8E0-CB4F-9902-DCBFCF857E76}"/>
              </a:ext>
            </a:extLst>
          </p:cNvPr>
          <p:cNvCxnSpPr>
            <a:cxnSpLocks/>
            <a:stCxn id="152" idx="4"/>
            <a:endCxn id="29" idx="3"/>
          </p:cNvCxnSpPr>
          <p:nvPr/>
        </p:nvCxnSpPr>
        <p:spPr>
          <a:xfrm flipH="1">
            <a:off x="1269513" y="3059084"/>
            <a:ext cx="792043" cy="359663"/>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5F1EF28-26C6-0647-AC05-51DA40080D05}"/>
              </a:ext>
            </a:extLst>
          </p:cNvPr>
          <p:cNvCxnSpPr>
            <a:cxnSpLocks/>
            <a:endCxn id="27" idx="0"/>
          </p:cNvCxnSpPr>
          <p:nvPr/>
        </p:nvCxnSpPr>
        <p:spPr>
          <a:xfrm flipH="1">
            <a:off x="2205756" y="4300489"/>
            <a:ext cx="877599" cy="432879"/>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588E283-5297-EC48-8844-72CCB10D8E8A}"/>
              </a:ext>
            </a:extLst>
          </p:cNvPr>
          <p:cNvCxnSpPr>
            <a:stCxn id="14" idx="4"/>
            <a:endCxn id="26" idx="0"/>
          </p:cNvCxnSpPr>
          <p:nvPr/>
        </p:nvCxnSpPr>
        <p:spPr>
          <a:xfrm flipH="1">
            <a:off x="5289991" y="5486404"/>
            <a:ext cx="290194" cy="601291"/>
          </a:xfrm>
          <a:prstGeom prst="line">
            <a:avLst/>
          </a:prstGeom>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D635D090-D582-F249-B4D1-EA1D0C8BC935}"/>
              </a:ext>
            </a:extLst>
          </p:cNvPr>
          <p:cNvCxnSpPr>
            <a:cxnSpLocks/>
            <a:stCxn id="13" idx="5"/>
            <a:endCxn id="34" idx="0"/>
          </p:cNvCxnSpPr>
          <p:nvPr/>
        </p:nvCxnSpPr>
        <p:spPr>
          <a:xfrm>
            <a:off x="8167455" y="5298518"/>
            <a:ext cx="730080" cy="614558"/>
          </a:xfrm>
          <a:prstGeom prst="line">
            <a:avLst/>
          </a:prstGeom>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69C318DA-8070-AC44-AE9B-7445A86C4F38}"/>
              </a:ext>
            </a:extLst>
          </p:cNvPr>
          <p:cNvCxnSpPr>
            <a:stCxn id="7" idx="7"/>
            <a:endCxn id="28" idx="2"/>
          </p:cNvCxnSpPr>
          <p:nvPr/>
        </p:nvCxnSpPr>
        <p:spPr>
          <a:xfrm flipV="1">
            <a:off x="4039260" y="783491"/>
            <a:ext cx="589912" cy="276787"/>
          </a:xfrm>
          <a:prstGeom prst="line">
            <a:avLst/>
          </a:prstGeom>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CD40859-CC70-514A-A420-8B8E71F4FE3D}"/>
              </a:ext>
            </a:extLst>
          </p:cNvPr>
          <p:cNvCxnSpPr>
            <a:stCxn id="10" idx="7"/>
            <a:endCxn id="23" idx="2"/>
          </p:cNvCxnSpPr>
          <p:nvPr/>
        </p:nvCxnSpPr>
        <p:spPr>
          <a:xfrm flipV="1">
            <a:off x="6536276" y="973013"/>
            <a:ext cx="933767" cy="649974"/>
          </a:xfrm>
          <a:prstGeom prst="line">
            <a:avLst/>
          </a:prstGeom>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470717B-89E9-1449-B09E-4C546A03D044}"/>
              </a:ext>
            </a:extLst>
          </p:cNvPr>
          <p:cNvCxnSpPr>
            <a:stCxn id="15" idx="7"/>
            <a:endCxn id="39" idx="2"/>
          </p:cNvCxnSpPr>
          <p:nvPr/>
        </p:nvCxnSpPr>
        <p:spPr>
          <a:xfrm flipV="1">
            <a:off x="8916061" y="877022"/>
            <a:ext cx="1186295" cy="517366"/>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E7449C5-0AA0-3B43-96C4-48EB1D54C0D4}"/>
              </a:ext>
            </a:extLst>
          </p:cNvPr>
          <p:cNvCxnSpPr>
            <a:stCxn id="16" idx="7"/>
          </p:cNvCxnSpPr>
          <p:nvPr/>
        </p:nvCxnSpPr>
        <p:spPr>
          <a:xfrm flipV="1">
            <a:off x="10592460" y="2299724"/>
            <a:ext cx="573771" cy="24938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632AD47-FC4F-1F43-9894-F76D48607D87}"/>
              </a:ext>
            </a:extLst>
          </p:cNvPr>
          <p:cNvCxnSpPr>
            <a:cxnSpLocks/>
            <a:stCxn id="17" idx="5"/>
          </p:cNvCxnSpPr>
          <p:nvPr/>
        </p:nvCxnSpPr>
        <p:spPr>
          <a:xfrm>
            <a:off x="9256031" y="3775492"/>
            <a:ext cx="1036618" cy="3869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D6C2CB6-6D3A-FB41-A001-08F502A9E14D}"/>
              </a:ext>
            </a:extLst>
          </p:cNvPr>
          <p:cNvCxnSpPr>
            <a:cxnSpLocks/>
            <a:stCxn id="12" idx="7"/>
          </p:cNvCxnSpPr>
          <p:nvPr/>
        </p:nvCxnSpPr>
        <p:spPr>
          <a:xfrm flipV="1">
            <a:off x="6923139" y="2569798"/>
            <a:ext cx="626694" cy="4716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D140ACD9-4879-B544-A67C-AF0B836AA15A}"/>
              </a:ext>
            </a:extLst>
          </p:cNvPr>
          <p:cNvCxnSpPr>
            <a:stCxn id="9" idx="0"/>
          </p:cNvCxnSpPr>
          <p:nvPr/>
        </p:nvCxnSpPr>
        <p:spPr>
          <a:xfrm flipV="1">
            <a:off x="4677507" y="2989386"/>
            <a:ext cx="257908" cy="439614"/>
          </a:xfrm>
          <a:prstGeom prst="line">
            <a:avLst/>
          </a:prstGeom>
        </p:spPr>
        <p:style>
          <a:lnRef idx="1">
            <a:schemeClr val="accent1"/>
          </a:lnRef>
          <a:fillRef idx="0">
            <a:schemeClr val="accent1"/>
          </a:fillRef>
          <a:effectRef idx="0">
            <a:schemeClr val="accent1"/>
          </a:effectRef>
          <a:fontRef idx="minor">
            <a:schemeClr val="tx1"/>
          </a:fontRef>
        </p:style>
      </p:cxnSp>
      <p:sp>
        <p:nvSpPr>
          <p:cNvPr id="108" name="Oval 107">
            <a:extLst>
              <a:ext uri="{FF2B5EF4-FFF2-40B4-BE49-F238E27FC236}">
                <a16:creationId xmlns:a16="http://schemas.microsoft.com/office/drawing/2014/main" id="{FCAC62F1-5D4E-7E41-A8C5-7ED064BF901D}"/>
              </a:ext>
            </a:extLst>
          </p:cNvPr>
          <p:cNvSpPr/>
          <p:nvPr/>
        </p:nvSpPr>
        <p:spPr>
          <a:xfrm>
            <a:off x="3174298" y="5739111"/>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0" name="Straight Connector 109">
            <a:extLst>
              <a:ext uri="{FF2B5EF4-FFF2-40B4-BE49-F238E27FC236}">
                <a16:creationId xmlns:a16="http://schemas.microsoft.com/office/drawing/2014/main" id="{4DCD2FA3-4F66-1A4D-8C15-96B5E457A4EB}"/>
              </a:ext>
            </a:extLst>
          </p:cNvPr>
          <p:cNvCxnSpPr>
            <a:cxnSpLocks/>
          </p:cNvCxnSpPr>
          <p:nvPr/>
        </p:nvCxnSpPr>
        <p:spPr>
          <a:xfrm flipV="1">
            <a:off x="1969477" y="-56521"/>
            <a:ext cx="541813" cy="1486736"/>
          </a:xfrm>
          <a:prstGeom prst="line">
            <a:avLst/>
          </a:prstGeom>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2F377758-D997-F445-AB88-CE19AC1697E3}"/>
              </a:ext>
            </a:extLst>
          </p:cNvPr>
          <p:cNvCxnSpPr>
            <a:stCxn id="11" idx="4"/>
            <a:endCxn id="108" idx="0"/>
          </p:cNvCxnSpPr>
          <p:nvPr/>
        </p:nvCxnSpPr>
        <p:spPr>
          <a:xfrm>
            <a:off x="3130062" y="4530971"/>
            <a:ext cx="302144" cy="12081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8A1913BF-3340-8647-9D66-45807FC0B210}"/>
              </a:ext>
            </a:extLst>
          </p:cNvPr>
          <p:cNvCxnSpPr>
            <a:cxnSpLocks/>
            <a:stCxn id="108" idx="3"/>
          </p:cNvCxnSpPr>
          <p:nvPr/>
        </p:nvCxnSpPr>
        <p:spPr>
          <a:xfrm flipH="1">
            <a:off x="2257863" y="6179387"/>
            <a:ext cx="991975" cy="767864"/>
          </a:xfrm>
          <a:prstGeom prst="line">
            <a:avLst/>
          </a:prstGeom>
        </p:spPr>
        <p:style>
          <a:lnRef idx="1">
            <a:schemeClr val="accent1"/>
          </a:lnRef>
          <a:fillRef idx="0">
            <a:schemeClr val="accent1"/>
          </a:fillRef>
          <a:effectRef idx="0">
            <a:schemeClr val="accent1"/>
          </a:effectRef>
          <a:fontRef idx="minor">
            <a:schemeClr val="tx1"/>
          </a:fontRef>
        </p:style>
      </p:cxnSp>
      <p:sp>
        <p:nvSpPr>
          <p:cNvPr id="115" name="!!blink">
            <a:extLst>
              <a:ext uri="{FF2B5EF4-FFF2-40B4-BE49-F238E27FC236}">
                <a16:creationId xmlns:a16="http://schemas.microsoft.com/office/drawing/2014/main" id="{04E19422-590E-7A46-8983-48FB68E51505}"/>
              </a:ext>
            </a:extLst>
          </p:cNvPr>
          <p:cNvSpPr/>
          <p:nvPr/>
        </p:nvSpPr>
        <p:spPr>
          <a:xfrm rot="4677584">
            <a:off x="5834966" y="2508896"/>
            <a:ext cx="9144" cy="1862014"/>
          </a:xfrm>
          <a:prstGeom prst="can">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link">
            <a:extLst>
              <a:ext uri="{FF2B5EF4-FFF2-40B4-BE49-F238E27FC236}">
                <a16:creationId xmlns:a16="http://schemas.microsoft.com/office/drawing/2014/main" id="{281A90AD-03B8-334B-ADBF-24A237A6432E}"/>
              </a:ext>
            </a:extLst>
          </p:cNvPr>
          <p:cNvSpPr/>
          <p:nvPr/>
        </p:nvSpPr>
        <p:spPr>
          <a:xfrm rot="20959563">
            <a:off x="4709667" y="3444000"/>
            <a:ext cx="2014856" cy="45719"/>
          </a:xfrm>
          <a:prstGeom prst="rect">
            <a:avLst/>
          </a:prstGeom>
          <a:solidFill>
            <a:srgbClr val="4472C4">
              <a:alpha val="3019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prime_path">
            <a:extLst>
              <a:ext uri="{FF2B5EF4-FFF2-40B4-BE49-F238E27FC236}">
                <a16:creationId xmlns:a16="http://schemas.microsoft.com/office/drawing/2014/main" id="{DB333F13-0D52-3C4B-95BE-79D302557560}"/>
              </a:ext>
            </a:extLst>
          </p:cNvPr>
          <p:cNvSpPr/>
          <p:nvPr/>
        </p:nvSpPr>
        <p:spPr>
          <a:xfrm>
            <a:off x="1263535" y="2576945"/>
            <a:ext cx="6267796" cy="1679171"/>
          </a:xfrm>
          <a:custGeom>
            <a:avLst/>
            <a:gdLst>
              <a:gd name="connsiteX0" fmla="*/ 6267796 w 6267796"/>
              <a:gd name="connsiteY0" fmla="*/ 0 h 1679171"/>
              <a:gd name="connsiteX1" fmla="*/ 5353396 w 6267796"/>
              <a:gd name="connsiteY1" fmla="*/ 681644 h 1679171"/>
              <a:gd name="connsiteX2" fmla="*/ 3341716 w 6267796"/>
              <a:gd name="connsiteY2" fmla="*/ 1097280 h 1679171"/>
              <a:gd name="connsiteX3" fmla="*/ 1845425 w 6267796"/>
              <a:gd name="connsiteY3" fmla="*/ 1679171 h 1679171"/>
              <a:gd name="connsiteX4" fmla="*/ 798021 w 6267796"/>
              <a:gd name="connsiteY4" fmla="*/ 482139 h 1679171"/>
              <a:gd name="connsiteX5" fmla="*/ 0 w 6267796"/>
              <a:gd name="connsiteY5" fmla="*/ 831273 h 1679171"/>
              <a:gd name="connsiteX6" fmla="*/ 0 w 6267796"/>
              <a:gd name="connsiteY6" fmla="*/ 831273 h 1679171"/>
              <a:gd name="connsiteX7" fmla="*/ 0 w 6267796"/>
              <a:gd name="connsiteY7" fmla="*/ 831273 h 167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7796" h="1679171">
                <a:moveTo>
                  <a:pt x="6267796" y="0"/>
                </a:moveTo>
                <a:lnTo>
                  <a:pt x="5353396" y="681644"/>
                </a:lnTo>
                <a:lnTo>
                  <a:pt x="3341716" y="1097280"/>
                </a:lnTo>
                <a:lnTo>
                  <a:pt x="1845425" y="1679171"/>
                </a:lnTo>
                <a:lnTo>
                  <a:pt x="798021" y="482139"/>
                </a:lnTo>
                <a:lnTo>
                  <a:pt x="0" y="831273"/>
                </a:lnTo>
                <a:lnTo>
                  <a:pt x="0" y="831273"/>
                </a:lnTo>
                <a:lnTo>
                  <a:pt x="0" y="831273"/>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150">
            <a:extLst>
              <a:ext uri="{FF2B5EF4-FFF2-40B4-BE49-F238E27FC236}">
                <a16:creationId xmlns:a16="http://schemas.microsoft.com/office/drawing/2014/main" id="{0B3F3323-B5DF-D943-9AAB-62ABA03D9209}"/>
              </a:ext>
            </a:extLst>
          </p:cNvPr>
          <p:cNvSpPr/>
          <p:nvPr/>
        </p:nvSpPr>
        <p:spPr>
          <a:xfrm>
            <a:off x="3823855" y="781396"/>
            <a:ext cx="7315200" cy="1895302"/>
          </a:xfrm>
          <a:custGeom>
            <a:avLst/>
            <a:gdLst>
              <a:gd name="connsiteX0" fmla="*/ 7315200 w 7315200"/>
              <a:gd name="connsiteY0" fmla="*/ 1529542 h 1895302"/>
              <a:gd name="connsiteX1" fmla="*/ 6483927 w 7315200"/>
              <a:gd name="connsiteY1" fmla="*/ 1895302 h 1895302"/>
              <a:gd name="connsiteX2" fmla="*/ 4771505 w 7315200"/>
              <a:gd name="connsiteY2" fmla="*/ 764771 h 1895302"/>
              <a:gd name="connsiteX3" fmla="*/ 2626821 w 7315200"/>
              <a:gd name="connsiteY3" fmla="*/ 1064029 h 1895302"/>
              <a:gd name="connsiteX4" fmla="*/ 2443941 w 7315200"/>
              <a:gd name="connsiteY4" fmla="*/ 864524 h 1895302"/>
              <a:gd name="connsiteX5" fmla="*/ 0 w 7315200"/>
              <a:gd name="connsiteY5" fmla="*/ 399011 h 1895302"/>
              <a:gd name="connsiteX6" fmla="*/ 781396 w 7315200"/>
              <a:gd name="connsiteY6" fmla="*/ 0 h 189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15200" h="1895302">
                <a:moveTo>
                  <a:pt x="7315200" y="1529542"/>
                </a:moveTo>
                <a:lnTo>
                  <a:pt x="6483927" y="1895302"/>
                </a:lnTo>
                <a:lnTo>
                  <a:pt x="4771505" y="764771"/>
                </a:lnTo>
                <a:lnTo>
                  <a:pt x="2626821" y="1064029"/>
                </a:lnTo>
                <a:lnTo>
                  <a:pt x="2443941" y="864524"/>
                </a:lnTo>
                <a:lnTo>
                  <a:pt x="0" y="399011"/>
                </a:lnTo>
                <a:lnTo>
                  <a:pt x="781396" y="0"/>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146">
            <a:extLst>
              <a:ext uri="{FF2B5EF4-FFF2-40B4-BE49-F238E27FC236}">
                <a16:creationId xmlns:a16="http://schemas.microsoft.com/office/drawing/2014/main" id="{E0450CCB-43AD-694A-99E6-EC987D1661DC}"/>
              </a:ext>
            </a:extLst>
          </p:cNvPr>
          <p:cNvSpPr/>
          <p:nvPr/>
        </p:nvSpPr>
        <p:spPr>
          <a:xfrm>
            <a:off x="5286895" y="3624349"/>
            <a:ext cx="5020887" cy="2427316"/>
          </a:xfrm>
          <a:custGeom>
            <a:avLst/>
            <a:gdLst>
              <a:gd name="connsiteX0" fmla="*/ 5020887 w 5020887"/>
              <a:gd name="connsiteY0" fmla="*/ 515389 h 2427316"/>
              <a:gd name="connsiteX1" fmla="*/ 3640974 w 5020887"/>
              <a:gd name="connsiteY1" fmla="*/ 0 h 2427316"/>
              <a:gd name="connsiteX2" fmla="*/ 2776450 w 5020887"/>
              <a:gd name="connsiteY2" fmla="*/ 1479666 h 2427316"/>
              <a:gd name="connsiteX3" fmla="*/ 399010 w 5020887"/>
              <a:gd name="connsiteY3" fmla="*/ 1612669 h 2427316"/>
              <a:gd name="connsiteX4" fmla="*/ 0 w 5020887"/>
              <a:gd name="connsiteY4" fmla="*/ 2427316 h 242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0887" h="2427316">
                <a:moveTo>
                  <a:pt x="5020887" y="515389"/>
                </a:moveTo>
                <a:lnTo>
                  <a:pt x="3640974" y="0"/>
                </a:lnTo>
                <a:lnTo>
                  <a:pt x="2776450" y="1479666"/>
                </a:lnTo>
                <a:lnTo>
                  <a:pt x="399010" y="1612669"/>
                </a:lnTo>
                <a:lnTo>
                  <a:pt x="0" y="2427316"/>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yt2_path">
            <a:extLst>
              <a:ext uri="{FF2B5EF4-FFF2-40B4-BE49-F238E27FC236}">
                <a16:creationId xmlns:a16="http://schemas.microsoft.com/office/drawing/2014/main" id="{4647501D-41BF-AC46-BBB4-0597DD24135B}"/>
              </a:ext>
            </a:extLst>
          </p:cNvPr>
          <p:cNvSpPr/>
          <p:nvPr/>
        </p:nvSpPr>
        <p:spPr>
          <a:xfrm>
            <a:off x="1097280" y="1361738"/>
            <a:ext cx="7749540" cy="4549140"/>
          </a:xfrm>
          <a:custGeom>
            <a:avLst/>
            <a:gdLst>
              <a:gd name="connsiteX0" fmla="*/ 7749540 w 7749540"/>
              <a:gd name="connsiteY0" fmla="*/ 4549140 h 4549140"/>
              <a:gd name="connsiteX1" fmla="*/ 6926580 w 7749540"/>
              <a:gd name="connsiteY1" fmla="*/ 3840480 h 4549140"/>
              <a:gd name="connsiteX2" fmla="*/ 5737860 w 7749540"/>
              <a:gd name="connsiteY2" fmla="*/ 1920240 h 4549140"/>
              <a:gd name="connsiteX3" fmla="*/ 3611880 w 7749540"/>
              <a:gd name="connsiteY3" fmla="*/ 2354580 h 4549140"/>
              <a:gd name="connsiteX4" fmla="*/ 868680 w 7749540"/>
              <a:gd name="connsiteY4" fmla="*/ 205740 h 4549140"/>
              <a:gd name="connsiteX5" fmla="*/ 0 w 7749540"/>
              <a:gd name="connsiteY5" fmla="*/ 0 h 4549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540" h="4549140">
                <a:moveTo>
                  <a:pt x="7749540" y="4549140"/>
                </a:moveTo>
                <a:lnTo>
                  <a:pt x="6926580" y="3840480"/>
                </a:lnTo>
                <a:lnTo>
                  <a:pt x="5737860" y="1920240"/>
                </a:lnTo>
                <a:lnTo>
                  <a:pt x="3611880" y="2354580"/>
                </a:lnTo>
                <a:lnTo>
                  <a:pt x="868680" y="205740"/>
                </a:lnTo>
                <a:lnTo>
                  <a:pt x="0" y="0"/>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yt1_path">
            <a:extLst>
              <a:ext uri="{FF2B5EF4-FFF2-40B4-BE49-F238E27FC236}">
                <a16:creationId xmlns:a16="http://schemas.microsoft.com/office/drawing/2014/main" id="{1B3ADB2E-18E4-E540-87F5-48B56D288BA5}"/>
              </a:ext>
            </a:extLst>
          </p:cNvPr>
          <p:cNvSpPr/>
          <p:nvPr/>
        </p:nvSpPr>
        <p:spPr>
          <a:xfrm>
            <a:off x="2227385" y="885437"/>
            <a:ext cx="7901353" cy="3845169"/>
          </a:xfrm>
          <a:custGeom>
            <a:avLst/>
            <a:gdLst>
              <a:gd name="connsiteX0" fmla="*/ 7901353 w 7901353"/>
              <a:gd name="connsiteY0" fmla="*/ 0 h 3845169"/>
              <a:gd name="connsiteX1" fmla="*/ 6377353 w 7901353"/>
              <a:gd name="connsiteY1" fmla="*/ 679938 h 3845169"/>
              <a:gd name="connsiteX2" fmla="*/ 4196861 w 7901353"/>
              <a:gd name="connsiteY2" fmla="*/ 961292 h 3845169"/>
              <a:gd name="connsiteX3" fmla="*/ 4642338 w 7901353"/>
              <a:gd name="connsiteY3" fmla="*/ 2368061 h 3845169"/>
              <a:gd name="connsiteX4" fmla="*/ 2368061 w 7901353"/>
              <a:gd name="connsiteY4" fmla="*/ 2836984 h 3845169"/>
              <a:gd name="connsiteX5" fmla="*/ 867507 w 7901353"/>
              <a:gd name="connsiteY5" fmla="*/ 3399692 h 3845169"/>
              <a:gd name="connsiteX6" fmla="*/ 0 w 7901353"/>
              <a:gd name="connsiteY6" fmla="*/ 3845169 h 384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01353" h="3845169">
                <a:moveTo>
                  <a:pt x="7901353" y="0"/>
                </a:moveTo>
                <a:lnTo>
                  <a:pt x="6377353" y="679938"/>
                </a:lnTo>
                <a:lnTo>
                  <a:pt x="4196861" y="961292"/>
                </a:lnTo>
                <a:lnTo>
                  <a:pt x="4642338" y="2368061"/>
                </a:lnTo>
                <a:lnTo>
                  <a:pt x="2368061" y="2836984"/>
                </a:lnTo>
                <a:lnTo>
                  <a:pt x="867507" y="3399692"/>
                </a:lnTo>
                <a:lnTo>
                  <a:pt x="0" y="3845169"/>
                </a:lnTo>
              </a:path>
            </a:pathLst>
          </a:custGeom>
          <a:noFill/>
          <a:ln w="76200">
            <a:solidFill>
              <a:srgbClr val="2F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A8E3377F-E8A6-3A47-AD93-57A15A3D6615}"/>
              </a:ext>
            </a:extLst>
          </p:cNvPr>
          <p:cNvSpPr/>
          <p:nvPr/>
        </p:nvSpPr>
        <p:spPr>
          <a:xfrm>
            <a:off x="1711569" y="1242646"/>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91677F1E-B626-D44E-BE36-44B1D6EC0946}"/>
              </a:ext>
            </a:extLst>
          </p:cNvPr>
          <p:cNvSpPr/>
          <p:nvPr/>
        </p:nvSpPr>
        <p:spPr>
          <a:xfrm>
            <a:off x="3598984" y="984738"/>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BF7498BC-54B8-C343-BAAE-6850CC210EF9}"/>
              </a:ext>
            </a:extLst>
          </p:cNvPr>
          <p:cNvSpPr/>
          <p:nvPr/>
        </p:nvSpPr>
        <p:spPr>
          <a:xfrm>
            <a:off x="1781908" y="2819400"/>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71226A49-A449-3A49-9FF5-5337B48EECCE}"/>
              </a:ext>
            </a:extLst>
          </p:cNvPr>
          <p:cNvSpPr/>
          <p:nvPr/>
        </p:nvSpPr>
        <p:spPr>
          <a:xfrm>
            <a:off x="4419599" y="3429000"/>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825E941-7DC2-B449-ACCF-690A99762E68}"/>
              </a:ext>
            </a:extLst>
          </p:cNvPr>
          <p:cNvSpPr/>
          <p:nvPr/>
        </p:nvSpPr>
        <p:spPr>
          <a:xfrm>
            <a:off x="6096000" y="1547447"/>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12F298CB-6E76-1946-94B8-320896B569BD}"/>
              </a:ext>
            </a:extLst>
          </p:cNvPr>
          <p:cNvSpPr/>
          <p:nvPr/>
        </p:nvSpPr>
        <p:spPr>
          <a:xfrm>
            <a:off x="2872154" y="4015155"/>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E463311-2331-AB42-B875-83DEBF470DE8}"/>
              </a:ext>
            </a:extLst>
          </p:cNvPr>
          <p:cNvSpPr/>
          <p:nvPr/>
        </p:nvSpPr>
        <p:spPr>
          <a:xfrm>
            <a:off x="6482863" y="2965940"/>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DD7D148-AAF6-9841-BC80-8D6875C41700}"/>
              </a:ext>
            </a:extLst>
          </p:cNvPr>
          <p:cNvSpPr/>
          <p:nvPr/>
        </p:nvSpPr>
        <p:spPr>
          <a:xfrm>
            <a:off x="7727179" y="4858242"/>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917A8BD-A31D-1848-985B-4297B76AC489}"/>
              </a:ext>
            </a:extLst>
          </p:cNvPr>
          <p:cNvSpPr/>
          <p:nvPr/>
        </p:nvSpPr>
        <p:spPr>
          <a:xfrm>
            <a:off x="5322277" y="4970588"/>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F51FE36-FF08-0441-A279-14726B619E60}"/>
              </a:ext>
            </a:extLst>
          </p:cNvPr>
          <p:cNvSpPr/>
          <p:nvPr/>
        </p:nvSpPr>
        <p:spPr>
          <a:xfrm>
            <a:off x="8475785" y="1318848"/>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A2BD780-D830-3545-9A13-52916C5F4068}"/>
              </a:ext>
            </a:extLst>
          </p:cNvPr>
          <p:cNvSpPr/>
          <p:nvPr/>
        </p:nvSpPr>
        <p:spPr>
          <a:xfrm>
            <a:off x="10152184" y="2473570"/>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22ADFC2-A56A-1A47-982B-5E8C7CD1F76C}"/>
              </a:ext>
            </a:extLst>
          </p:cNvPr>
          <p:cNvSpPr/>
          <p:nvPr/>
        </p:nvSpPr>
        <p:spPr>
          <a:xfrm>
            <a:off x="8815755" y="3335216"/>
            <a:ext cx="515816" cy="5158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761D17E4-B226-4C4B-9985-042241807B72}"/>
              </a:ext>
            </a:extLst>
          </p:cNvPr>
          <p:cNvPicPr>
            <a:picLocks noChangeAspect="1"/>
          </p:cNvPicPr>
          <p:nvPr/>
        </p:nvPicPr>
        <p:blipFill>
          <a:blip r:embed="rId3"/>
          <a:stretch>
            <a:fillRect/>
          </a:stretch>
        </p:blipFill>
        <p:spPr>
          <a:xfrm>
            <a:off x="7073900" y="180728"/>
            <a:ext cx="792285" cy="792285"/>
          </a:xfrm>
          <a:prstGeom prst="rect">
            <a:avLst/>
          </a:prstGeom>
        </p:spPr>
      </p:pic>
      <p:pic>
        <p:nvPicPr>
          <p:cNvPr id="25" name="!!yt2_rec">
            <a:extLst>
              <a:ext uri="{FF2B5EF4-FFF2-40B4-BE49-F238E27FC236}">
                <a16:creationId xmlns:a16="http://schemas.microsoft.com/office/drawing/2014/main" id="{8A9B85C0-011C-AD47-BD8E-6201E8669CBE}"/>
              </a:ext>
            </a:extLst>
          </p:cNvPr>
          <p:cNvPicPr>
            <a:picLocks noChangeAspect="1"/>
          </p:cNvPicPr>
          <p:nvPr/>
        </p:nvPicPr>
        <p:blipFill>
          <a:blip r:embed="rId4"/>
          <a:stretch>
            <a:fillRect/>
          </a:stretch>
        </p:blipFill>
        <p:spPr>
          <a:xfrm flipH="1">
            <a:off x="719527" y="683356"/>
            <a:ext cx="612485" cy="602763"/>
          </a:xfrm>
          <a:prstGeom prst="rect">
            <a:avLst/>
          </a:prstGeom>
        </p:spPr>
      </p:pic>
      <p:pic>
        <p:nvPicPr>
          <p:cNvPr id="26" name="Picture 25">
            <a:extLst>
              <a:ext uri="{FF2B5EF4-FFF2-40B4-BE49-F238E27FC236}">
                <a16:creationId xmlns:a16="http://schemas.microsoft.com/office/drawing/2014/main" id="{1A9B8DBC-C187-8E4B-844D-79F6B736E608}"/>
              </a:ext>
            </a:extLst>
          </p:cNvPr>
          <p:cNvPicPr>
            <a:picLocks noChangeAspect="1"/>
          </p:cNvPicPr>
          <p:nvPr/>
        </p:nvPicPr>
        <p:blipFill>
          <a:blip r:embed="rId4"/>
          <a:stretch>
            <a:fillRect/>
          </a:stretch>
        </p:blipFill>
        <p:spPr>
          <a:xfrm flipH="1">
            <a:off x="4983749" y="6087695"/>
            <a:ext cx="612485" cy="602763"/>
          </a:xfrm>
          <a:prstGeom prst="rect">
            <a:avLst/>
          </a:prstGeom>
        </p:spPr>
      </p:pic>
      <p:pic>
        <p:nvPicPr>
          <p:cNvPr id="27" name="!!yt1_rec">
            <a:extLst>
              <a:ext uri="{FF2B5EF4-FFF2-40B4-BE49-F238E27FC236}">
                <a16:creationId xmlns:a16="http://schemas.microsoft.com/office/drawing/2014/main" id="{6DF41A7B-C6BD-8B44-8F1D-3C6A9CB2B746}"/>
              </a:ext>
            </a:extLst>
          </p:cNvPr>
          <p:cNvPicPr>
            <a:picLocks noChangeAspect="1"/>
          </p:cNvPicPr>
          <p:nvPr/>
        </p:nvPicPr>
        <p:blipFill>
          <a:blip r:embed="rId4"/>
          <a:stretch>
            <a:fillRect/>
          </a:stretch>
        </p:blipFill>
        <p:spPr>
          <a:xfrm flipH="1">
            <a:off x="1899514" y="4733368"/>
            <a:ext cx="612485" cy="602763"/>
          </a:xfrm>
          <a:prstGeom prst="rect">
            <a:avLst/>
          </a:prstGeom>
        </p:spPr>
      </p:pic>
      <p:pic>
        <p:nvPicPr>
          <p:cNvPr id="28" name="Picture 27">
            <a:extLst>
              <a:ext uri="{FF2B5EF4-FFF2-40B4-BE49-F238E27FC236}">
                <a16:creationId xmlns:a16="http://schemas.microsoft.com/office/drawing/2014/main" id="{DB3E637B-AC82-8247-A7D4-16218AF77833}"/>
              </a:ext>
            </a:extLst>
          </p:cNvPr>
          <p:cNvPicPr>
            <a:picLocks noChangeAspect="1"/>
          </p:cNvPicPr>
          <p:nvPr/>
        </p:nvPicPr>
        <p:blipFill>
          <a:blip r:embed="rId4"/>
          <a:stretch>
            <a:fillRect/>
          </a:stretch>
        </p:blipFill>
        <p:spPr>
          <a:xfrm flipH="1">
            <a:off x="4322930" y="180728"/>
            <a:ext cx="612485" cy="602763"/>
          </a:xfrm>
          <a:prstGeom prst="rect">
            <a:avLst/>
          </a:prstGeom>
        </p:spPr>
      </p:pic>
      <p:pic>
        <p:nvPicPr>
          <p:cNvPr id="29" name="!!prime_rec">
            <a:extLst>
              <a:ext uri="{FF2B5EF4-FFF2-40B4-BE49-F238E27FC236}">
                <a16:creationId xmlns:a16="http://schemas.microsoft.com/office/drawing/2014/main" id="{7D829B4B-C406-0A4B-B166-2EE7D5E4AD7E}"/>
              </a:ext>
            </a:extLst>
          </p:cNvPr>
          <p:cNvPicPr>
            <a:picLocks noChangeAspect="1"/>
          </p:cNvPicPr>
          <p:nvPr/>
        </p:nvPicPr>
        <p:blipFill>
          <a:blip r:embed="rId3"/>
          <a:stretch>
            <a:fillRect/>
          </a:stretch>
        </p:blipFill>
        <p:spPr>
          <a:xfrm>
            <a:off x="477228" y="3022604"/>
            <a:ext cx="792285" cy="792285"/>
          </a:xfrm>
          <a:prstGeom prst="rect">
            <a:avLst/>
          </a:prstGeom>
        </p:spPr>
      </p:pic>
      <p:pic>
        <p:nvPicPr>
          <p:cNvPr id="30" name="Picture 29">
            <a:extLst>
              <a:ext uri="{FF2B5EF4-FFF2-40B4-BE49-F238E27FC236}">
                <a16:creationId xmlns:a16="http://schemas.microsoft.com/office/drawing/2014/main" id="{D4D2F62A-7523-7942-9C66-A3865DCA915C}"/>
              </a:ext>
            </a:extLst>
          </p:cNvPr>
          <p:cNvPicPr>
            <a:picLocks noChangeAspect="1"/>
          </p:cNvPicPr>
          <p:nvPr/>
        </p:nvPicPr>
        <p:blipFill>
          <a:blip r:embed="rId3"/>
          <a:stretch>
            <a:fillRect/>
          </a:stretch>
        </p:blipFill>
        <p:spPr>
          <a:xfrm>
            <a:off x="4565503" y="2103881"/>
            <a:ext cx="792285" cy="792285"/>
          </a:xfrm>
          <a:prstGeom prst="rect">
            <a:avLst/>
          </a:prstGeom>
        </p:spPr>
      </p:pic>
      <p:pic>
        <p:nvPicPr>
          <p:cNvPr id="34" name="!!yt_logo2">
            <a:extLst>
              <a:ext uri="{FF2B5EF4-FFF2-40B4-BE49-F238E27FC236}">
                <a16:creationId xmlns:a16="http://schemas.microsoft.com/office/drawing/2014/main" id="{03A794D7-5AB9-2C4E-8304-4C556FA91749}"/>
              </a:ext>
            </a:extLst>
          </p:cNvPr>
          <p:cNvPicPr>
            <a:picLocks noChangeAspect="1"/>
          </p:cNvPicPr>
          <p:nvPr/>
        </p:nvPicPr>
        <p:blipFill>
          <a:blip r:embed="rId5"/>
          <a:stretch>
            <a:fillRect/>
          </a:stretch>
        </p:blipFill>
        <p:spPr>
          <a:xfrm>
            <a:off x="8465057" y="5913076"/>
            <a:ext cx="864956" cy="600305"/>
          </a:xfrm>
          <a:prstGeom prst="rect">
            <a:avLst/>
          </a:prstGeom>
        </p:spPr>
      </p:pic>
      <p:pic>
        <p:nvPicPr>
          <p:cNvPr id="39" name="!!yt_logo1">
            <a:extLst>
              <a:ext uri="{FF2B5EF4-FFF2-40B4-BE49-F238E27FC236}">
                <a16:creationId xmlns:a16="http://schemas.microsoft.com/office/drawing/2014/main" id="{2570A462-E3B7-3C4B-B8FB-8DE091FC0969}"/>
              </a:ext>
            </a:extLst>
          </p:cNvPr>
          <p:cNvPicPr>
            <a:picLocks noChangeAspect="1"/>
          </p:cNvPicPr>
          <p:nvPr/>
        </p:nvPicPr>
        <p:blipFill>
          <a:blip r:embed="rId5"/>
          <a:stretch>
            <a:fillRect/>
          </a:stretch>
        </p:blipFill>
        <p:spPr>
          <a:xfrm>
            <a:off x="9669878" y="276717"/>
            <a:ext cx="864956" cy="600305"/>
          </a:xfrm>
          <a:prstGeom prst="rect">
            <a:avLst/>
          </a:prstGeom>
        </p:spPr>
      </p:pic>
      <p:sp>
        <p:nvSpPr>
          <p:cNvPr id="155" name="Rectangle 154">
            <a:extLst>
              <a:ext uri="{FF2B5EF4-FFF2-40B4-BE49-F238E27FC236}">
                <a16:creationId xmlns:a16="http://schemas.microsoft.com/office/drawing/2014/main" id="{2EBE0E6A-4CD5-C14A-966C-CCC43BC0ED67}"/>
              </a:ext>
            </a:extLst>
          </p:cNvPr>
          <p:cNvSpPr/>
          <p:nvPr/>
        </p:nvSpPr>
        <p:spPr>
          <a:xfrm rot="20967931">
            <a:off x="4481447" y="3025290"/>
            <a:ext cx="2508397" cy="885732"/>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7" name="!!yt_logo3">
            <a:extLst>
              <a:ext uri="{FF2B5EF4-FFF2-40B4-BE49-F238E27FC236}">
                <a16:creationId xmlns:a16="http://schemas.microsoft.com/office/drawing/2014/main" id="{A52A5DEB-89FA-384E-8F68-B5AEB949AE19}"/>
              </a:ext>
            </a:extLst>
          </p:cNvPr>
          <p:cNvPicPr>
            <a:picLocks noChangeAspect="1"/>
          </p:cNvPicPr>
          <p:nvPr/>
        </p:nvPicPr>
        <p:blipFill>
          <a:blip r:embed="rId5"/>
          <a:stretch>
            <a:fillRect/>
          </a:stretch>
        </p:blipFill>
        <p:spPr>
          <a:xfrm>
            <a:off x="7638908" y="2158275"/>
            <a:ext cx="864956" cy="600305"/>
          </a:xfrm>
          <a:prstGeom prst="rect">
            <a:avLst/>
          </a:prstGeom>
        </p:spPr>
      </p:pic>
      <p:pic>
        <p:nvPicPr>
          <p:cNvPr id="65" name="aux_logo2">
            <a:extLst>
              <a:ext uri="{FF2B5EF4-FFF2-40B4-BE49-F238E27FC236}">
                <a16:creationId xmlns:a16="http://schemas.microsoft.com/office/drawing/2014/main" id="{172D20F1-3575-AA41-9104-3FB4248AD215}"/>
              </a:ext>
            </a:extLst>
          </p:cNvPr>
          <p:cNvPicPr>
            <a:picLocks noChangeAspect="1"/>
          </p:cNvPicPr>
          <p:nvPr/>
        </p:nvPicPr>
        <p:blipFill>
          <a:blip r:embed="rId5"/>
          <a:stretch>
            <a:fillRect/>
          </a:stretch>
        </p:blipFill>
        <p:spPr>
          <a:xfrm>
            <a:off x="11200617" y="1834664"/>
            <a:ext cx="864956" cy="600305"/>
          </a:xfrm>
          <a:prstGeom prst="rect">
            <a:avLst/>
          </a:prstGeom>
        </p:spPr>
      </p:pic>
      <p:pic>
        <p:nvPicPr>
          <p:cNvPr id="67" name="aux_logo1">
            <a:extLst>
              <a:ext uri="{FF2B5EF4-FFF2-40B4-BE49-F238E27FC236}">
                <a16:creationId xmlns:a16="http://schemas.microsoft.com/office/drawing/2014/main" id="{9F6CC940-20D0-7545-BD2B-626A2AFC41D5}"/>
              </a:ext>
            </a:extLst>
          </p:cNvPr>
          <p:cNvPicPr>
            <a:picLocks noChangeAspect="1"/>
          </p:cNvPicPr>
          <p:nvPr/>
        </p:nvPicPr>
        <p:blipFill>
          <a:blip r:embed="rId5"/>
          <a:stretch>
            <a:fillRect/>
          </a:stretch>
        </p:blipFill>
        <p:spPr>
          <a:xfrm>
            <a:off x="10348828" y="3955963"/>
            <a:ext cx="864956" cy="600305"/>
          </a:xfrm>
          <a:prstGeom prst="rect">
            <a:avLst/>
          </a:prstGeom>
        </p:spPr>
      </p:pic>
    </p:spTree>
    <p:extLst>
      <p:ext uri="{BB962C8B-B14F-4D97-AF65-F5344CB8AC3E}">
        <p14:creationId xmlns:p14="http://schemas.microsoft.com/office/powerpoint/2010/main" val="106368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wipe(right)">
                                      <p:cBhvr>
                                        <p:cTn id="7" dur="1000"/>
                                        <p:tgtEl>
                                          <p:spTgt spid="130"/>
                                        </p:tgtEl>
                                      </p:cBhvr>
                                    </p:animEffect>
                                  </p:childTnLst>
                                </p:cTn>
                              </p:par>
                            </p:childTnLst>
                          </p:cTn>
                        </p:par>
                        <p:par>
                          <p:cTn id="8" fill="hold">
                            <p:stCondLst>
                              <p:cond delay="1000"/>
                            </p:stCondLst>
                            <p:childTnLst>
                              <p:par>
                                <p:cTn id="9" presetID="22" presetClass="entr" presetSubtype="2" fill="hold" grpId="0" nodeType="afterEffect">
                                  <p:stCondLst>
                                    <p:cond delay="0"/>
                                  </p:stCondLst>
                                  <p:childTnLst>
                                    <p:set>
                                      <p:cBhvr>
                                        <p:cTn id="10" dur="1" fill="hold">
                                          <p:stCondLst>
                                            <p:cond delay="0"/>
                                          </p:stCondLst>
                                        </p:cTn>
                                        <p:tgtEl>
                                          <p:spTgt spid="145"/>
                                        </p:tgtEl>
                                        <p:attrNameLst>
                                          <p:attrName>style.visibility</p:attrName>
                                        </p:attrNameLst>
                                      </p:cBhvr>
                                      <p:to>
                                        <p:strVal val="visible"/>
                                      </p:to>
                                    </p:set>
                                    <p:animEffect transition="in" filter="wipe(right)">
                                      <p:cBhvr>
                                        <p:cTn id="11" dur="1000"/>
                                        <p:tgtEl>
                                          <p:spTgt spid="145"/>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147"/>
                                        </p:tgtEl>
                                        <p:attrNameLst>
                                          <p:attrName>style.visibility</p:attrName>
                                        </p:attrNameLst>
                                      </p:cBhvr>
                                      <p:to>
                                        <p:strVal val="visible"/>
                                      </p:to>
                                    </p:set>
                                    <p:animEffect transition="in" filter="wipe(right)">
                                      <p:cBhvr>
                                        <p:cTn id="15" dur="1000"/>
                                        <p:tgtEl>
                                          <p:spTgt spid="147"/>
                                        </p:tgtEl>
                                      </p:cBhvr>
                                    </p:animEffect>
                                  </p:childTnLst>
                                </p:cTn>
                              </p:par>
                            </p:childTnLst>
                          </p:cTn>
                        </p:par>
                        <p:par>
                          <p:cTn id="16" fill="hold">
                            <p:stCondLst>
                              <p:cond delay="3000"/>
                            </p:stCondLst>
                            <p:childTnLst>
                              <p:par>
                                <p:cTn id="17" presetID="22" presetClass="entr" presetSubtype="2" fill="hold" grpId="0" nodeType="afterEffect">
                                  <p:stCondLst>
                                    <p:cond delay="0"/>
                                  </p:stCondLst>
                                  <p:childTnLst>
                                    <p:set>
                                      <p:cBhvr>
                                        <p:cTn id="18" dur="1" fill="hold">
                                          <p:stCondLst>
                                            <p:cond delay="0"/>
                                          </p:stCondLst>
                                        </p:cTn>
                                        <p:tgtEl>
                                          <p:spTgt spid="151"/>
                                        </p:tgtEl>
                                        <p:attrNameLst>
                                          <p:attrName>style.visibility</p:attrName>
                                        </p:attrNameLst>
                                      </p:cBhvr>
                                      <p:to>
                                        <p:strVal val="visible"/>
                                      </p:to>
                                    </p:set>
                                    <p:animEffect transition="in" filter="wipe(right)">
                                      <p:cBhvr>
                                        <p:cTn id="19" dur="1000"/>
                                        <p:tgtEl>
                                          <p:spTgt spid="151"/>
                                        </p:tgtEl>
                                      </p:cBhvr>
                                    </p:animEffect>
                                  </p:childTnLst>
                                </p:cTn>
                              </p:par>
                            </p:childTnLst>
                          </p:cTn>
                        </p:par>
                        <p:par>
                          <p:cTn id="20" fill="hold">
                            <p:stCondLst>
                              <p:cond delay="4000"/>
                            </p:stCondLst>
                            <p:childTnLst>
                              <p:par>
                                <p:cTn id="21" presetID="22" presetClass="entr" presetSubtype="2" fill="hold" grpId="0" nodeType="afterEffect">
                                  <p:stCondLst>
                                    <p:cond delay="0"/>
                                  </p:stCondLst>
                                  <p:childTnLst>
                                    <p:set>
                                      <p:cBhvr>
                                        <p:cTn id="22" dur="1" fill="hold">
                                          <p:stCondLst>
                                            <p:cond delay="0"/>
                                          </p:stCondLst>
                                        </p:cTn>
                                        <p:tgtEl>
                                          <p:spTgt spid="152"/>
                                        </p:tgtEl>
                                        <p:attrNameLst>
                                          <p:attrName>style.visibility</p:attrName>
                                        </p:attrNameLst>
                                      </p:cBhvr>
                                      <p:to>
                                        <p:strVal val="visible"/>
                                      </p:to>
                                    </p:set>
                                    <p:animEffect transition="in" filter="wipe(right)">
                                      <p:cBhvr>
                                        <p:cTn id="23" dur="1000"/>
                                        <p:tgtEl>
                                          <p:spTgt spid="152"/>
                                        </p:tgtEl>
                                      </p:cBhvr>
                                    </p:animEffect>
                                  </p:childTnLst>
                                </p:cTn>
                              </p:par>
                            </p:childTnLst>
                          </p:cTn>
                        </p:par>
                        <p:par>
                          <p:cTn id="24" fill="hold">
                            <p:stCondLst>
                              <p:cond delay="5000"/>
                            </p:stCondLst>
                            <p:childTnLst>
                              <p:par>
                                <p:cTn id="25" presetID="1" presetClass="entr" presetSubtype="0" fill="hold" grpId="0" nodeType="afterEffect">
                                  <p:stCondLst>
                                    <p:cond delay="0"/>
                                  </p:stCondLst>
                                  <p:childTnLst>
                                    <p:set>
                                      <p:cBhvr>
                                        <p:cTn id="26" dur="1" fill="hold">
                                          <p:stCondLst>
                                            <p:cond delay="0"/>
                                          </p:stCondLst>
                                        </p:cTn>
                                        <p:tgtEl>
                                          <p:spTgt spid="15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 grpId="0" animBg="1"/>
      <p:bldP spid="152" grpId="0" animBg="1"/>
      <p:bldP spid="151" grpId="0" animBg="1"/>
      <p:bldP spid="147" grpId="0" animBg="1"/>
      <p:bldP spid="145" grpId="0" animBg="1"/>
      <p:bldP spid="130" grpId="0" animBg="1"/>
      <p:bldP spid="15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link">
            <a:extLst>
              <a:ext uri="{FF2B5EF4-FFF2-40B4-BE49-F238E27FC236}">
                <a16:creationId xmlns:a16="http://schemas.microsoft.com/office/drawing/2014/main" id="{C6D96D0B-4F28-E845-99EA-CFC73A787DE1}"/>
              </a:ext>
            </a:extLst>
          </p:cNvPr>
          <p:cNvSpPr/>
          <p:nvPr/>
        </p:nvSpPr>
        <p:spPr>
          <a:xfrm>
            <a:off x="3715703" y="2911332"/>
            <a:ext cx="4760594" cy="1035335"/>
          </a:xfrm>
          <a:prstGeom prst="rect">
            <a:avLst/>
          </a:prstGeom>
          <a:solidFill>
            <a:srgbClr val="4472C4">
              <a:alpha val="3019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yt_logo2">
            <a:extLst>
              <a:ext uri="{FF2B5EF4-FFF2-40B4-BE49-F238E27FC236}">
                <a16:creationId xmlns:a16="http://schemas.microsoft.com/office/drawing/2014/main" id="{5A8F461B-0160-E14E-BDCB-E774463E131A}"/>
              </a:ext>
            </a:extLst>
          </p:cNvPr>
          <p:cNvPicPr>
            <a:picLocks noChangeAspect="1"/>
          </p:cNvPicPr>
          <p:nvPr/>
        </p:nvPicPr>
        <p:blipFill>
          <a:blip r:embed="rId3"/>
          <a:stretch>
            <a:fillRect/>
          </a:stretch>
        </p:blipFill>
        <p:spPr>
          <a:xfrm>
            <a:off x="10115580" y="4881067"/>
            <a:ext cx="864956" cy="600305"/>
          </a:xfrm>
          <a:prstGeom prst="rect">
            <a:avLst/>
          </a:prstGeom>
        </p:spPr>
      </p:pic>
      <p:pic>
        <p:nvPicPr>
          <p:cNvPr id="10" name="!!yt_logo1">
            <a:extLst>
              <a:ext uri="{FF2B5EF4-FFF2-40B4-BE49-F238E27FC236}">
                <a16:creationId xmlns:a16="http://schemas.microsoft.com/office/drawing/2014/main" id="{387F2DB6-9339-AC4D-959E-41124D6EA755}"/>
              </a:ext>
            </a:extLst>
          </p:cNvPr>
          <p:cNvPicPr>
            <a:picLocks noChangeAspect="1"/>
          </p:cNvPicPr>
          <p:nvPr/>
        </p:nvPicPr>
        <p:blipFill>
          <a:blip r:embed="rId3"/>
          <a:stretch>
            <a:fillRect/>
          </a:stretch>
        </p:blipFill>
        <p:spPr>
          <a:xfrm>
            <a:off x="10071579" y="1091365"/>
            <a:ext cx="864956" cy="600305"/>
          </a:xfrm>
          <a:prstGeom prst="rect">
            <a:avLst/>
          </a:prstGeom>
        </p:spPr>
      </p:pic>
      <p:pic>
        <p:nvPicPr>
          <p:cNvPr id="11" name="!!yt2_rec">
            <a:extLst>
              <a:ext uri="{FF2B5EF4-FFF2-40B4-BE49-F238E27FC236}">
                <a16:creationId xmlns:a16="http://schemas.microsoft.com/office/drawing/2014/main" id="{E15B6D51-419A-1C42-B75C-66FBD2558210}"/>
              </a:ext>
            </a:extLst>
          </p:cNvPr>
          <p:cNvPicPr>
            <a:picLocks noChangeAspect="1"/>
          </p:cNvPicPr>
          <p:nvPr/>
        </p:nvPicPr>
        <p:blipFill>
          <a:blip r:embed="rId4"/>
          <a:stretch>
            <a:fillRect/>
          </a:stretch>
        </p:blipFill>
        <p:spPr>
          <a:xfrm flipH="1">
            <a:off x="1704774" y="1091365"/>
            <a:ext cx="612485" cy="602763"/>
          </a:xfrm>
          <a:prstGeom prst="rect">
            <a:avLst/>
          </a:prstGeom>
        </p:spPr>
      </p:pic>
      <p:pic>
        <p:nvPicPr>
          <p:cNvPr id="12" name="!!yt1_rec">
            <a:extLst>
              <a:ext uri="{FF2B5EF4-FFF2-40B4-BE49-F238E27FC236}">
                <a16:creationId xmlns:a16="http://schemas.microsoft.com/office/drawing/2014/main" id="{65DB04FC-988C-3A47-975E-8BD6A24DFB93}"/>
              </a:ext>
            </a:extLst>
          </p:cNvPr>
          <p:cNvPicPr>
            <a:picLocks noChangeAspect="1"/>
          </p:cNvPicPr>
          <p:nvPr/>
        </p:nvPicPr>
        <p:blipFill>
          <a:blip r:embed="rId4"/>
          <a:stretch>
            <a:fillRect/>
          </a:stretch>
        </p:blipFill>
        <p:spPr>
          <a:xfrm flipH="1">
            <a:off x="1645411" y="4881067"/>
            <a:ext cx="612485" cy="602763"/>
          </a:xfrm>
          <a:prstGeom prst="rect">
            <a:avLst/>
          </a:prstGeom>
        </p:spPr>
      </p:pic>
      <p:pic>
        <p:nvPicPr>
          <p:cNvPr id="13" name="!!prime_rec">
            <a:extLst>
              <a:ext uri="{FF2B5EF4-FFF2-40B4-BE49-F238E27FC236}">
                <a16:creationId xmlns:a16="http://schemas.microsoft.com/office/drawing/2014/main" id="{FE770D99-1731-6849-A132-F6F28F33DA69}"/>
              </a:ext>
            </a:extLst>
          </p:cNvPr>
          <p:cNvPicPr>
            <a:picLocks noChangeAspect="1"/>
          </p:cNvPicPr>
          <p:nvPr/>
        </p:nvPicPr>
        <p:blipFill>
          <a:blip r:embed="rId5"/>
          <a:stretch>
            <a:fillRect/>
          </a:stretch>
        </p:blipFill>
        <p:spPr>
          <a:xfrm>
            <a:off x="1555512" y="3032856"/>
            <a:ext cx="792285" cy="792285"/>
          </a:xfrm>
          <a:prstGeom prst="rect">
            <a:avLst/>
          </a:prstGeom>
        </p:spPr>
      </p:pic>
      <p:sp>
        <p:nvSpPr>
          <p:cNvPr id="15" name="!!yt1_path">
            <a:extLst>
              <a:ext uri="{FF2B5EF4-FFF2-40B4-BE49-F238E27FC236}">
                <a16:creationId xmlns:a16="http://schemas.microsoft.com/office/drawing/2014/main" id="{14DF54E4-7090-A144-868F-B7E68715BD96}"/>
              </a:ext>
            </a:extLst>
          </p:cNvPr>
          <p:cNvSpPr/>
          <p:nvPr/>
        </p:nvSpPr>
        <p:spPr>
          <a:xfrm>
            <a:off x="2211185" y="1695799"/>
            <a:ext cx="7880466" cy="1533273"/>
          </a:xfrm>
          <a:custGeom>
            <a:avLst/>
            <a:gdLst>
              <a:gd name="connsiteX0" fmla="*/ 7880466 w 7880466"/>
              <a:gd name="connsiteY0" fmla="*/ 0 h 1533273"/>
              <a:gd name="connsiteX1" fmla="*/ 6234546 w 7880466"/>
              <a:gd name="connsiteY1" fmla="*/ 1330036 h 1533273"/>
              <a:gd name="connsiteX2" fmla="*/ 1363288 w 7880466"/>
              <a:gd name="connsiteY2" fmla="*/ 1396538 h 1533273"/>
              <a:gd name="connsiteX3" fmla="*/ 0 w 7880466"/>
              <a:gd name="connsiteY3" fmla="*/ 49876 h 1533273"/>
            </a:gdLst>
            <a:ahLst/>
            <a:cxnLst>
              <a:cxn ang="0">
                <a:pos x="connsiteX0" y="connsiteY0"/>
              </a:cxn>
              <a:cxn ang="0">
                <a:pos x="connsiteX1" y="connsiteY1"/>
              </a:cxn>
              <a:cxn ang="0">
                <a:pos x="connsiteX2" y="connsiteY2"/>
              </a:cxn>
              <a:cxn ang="0">
                <a:pos x="connsiteX3" y="connsiteY3"/>
              </a:cxn>
            </a:cxnLst>
            <a:rect l="l" t="t" r="r" b="b"/>
            <a:pathLst>
              <a:path w="7880466" h="1533273">
                <a:moveTo>
                  <a:pt x="7880466" y="0"/>
                </a:moveTo>
                <a:cubicBezTo>
                  <a:pt x="7600604" y="548640"/>
                  <a:pt x="7320742" y="1097280"/>
                  <a:pt x="6234546" y="1330036"/>
                </a:cubicBezTo>
                <a:cubicBezTo>
                  <a:pt x="5148350" y="1562792"/>
                  <a:pt x="2402379" y="1609898"/>
                  <a:pt x="1363288" y="1396538"/>
                </a:cubicBezTo>
                <a:cubicBezTo>
                  <a:pt x="324197" y="1183178"/>
                  <a:pt x="162098" y="616527"/>
                  <a:pt x="0" y="49876"/>
                </a:cubicBezTo>
              </a:path>
            </a:pathLst>
          </a:custGeom>
          <a:noFill/>
          <a:ln w="76200">
            <a:solidFill>
              <a:schemeClr val="accent1">
                <a:lumMod val="75000"/>
              </a:schemeClr>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prime_path">
            <a:extLst>
              <a:ext uri="{FF2B5EF4-FFF2-40B4-BE49-F238E27FC236}">
                <a16:creationId xmlns:a16="http://schemas.microsoft.com/office/drawing/2014/main" id="{BB3E62D3-941E-6F40-AD34-CA6E001A43FA}"/>
              </a:ext>
            </a:extLst>
          </p:cNvPr>
          <p:cNvCxnSpPr>
            <a:cxnSpLocks/>
            <a:endCxn id="13" idx="3"/>
          </p:cNvCxnSpPr>
          <p:nvPr/>
        </p:nvCxnSpPr>
        <p:spPr>
          <a:xfrm flipH="1">
            <a:off x="2347797" y="3428998"/>
            <a:ext cx="7496406" cy="1"/>
          </a:xfrm>
          <a:prstGeom prst="line">
            <a:avLst/>
          </a:prstGeom>
          <a:ln w="76200">
            <a:solidFill>
              <a:schemeClr val="accent1">
                <a:lumMod val="7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9" name="!!yt2_path">
            <a:extLst>
              <a:ext uri="{FF2B5EF4-FFF2-40B4-BE49-F238E27FC236}">
                <a16:creationId xmlns:a16="http://schemas.microsoft.com/office/drawing/2014/main" id="{7B231595-4051-AA43-B4C7-913D38F35946}"/>
              </a:ext>
            </a:extLst>
          </p:cNvPr>
          <p:cNvSpPr/>
          <p:nvPr/>
        </p:nvSpPr>
        <p:spPr>
          <a:xfrm>
            <a:off x="2211185" y="3624369"/>
            <a:ext cx="7780713" cy="1346641"/>
          </a:xfrm>
          <a:custGeom>
            <a:avLst/>
            <a:gdLst>
              <a:gd name="connsiteX0" fmla="*/ 7780713 w 7780713"/>
              <a:gd name="connsiteY0" fmla="*/ 1346641 h 1346641"/>
              <a:gd name="connsiteX1" fmla="*/ 6450677 w 7780713"/>
              <a:gd name="connsiteY1" fmla="*/ 166234 h 1346641"/>
              <a:gd name="connsiteX2" fmla="*/ 1363288 w 7780713"/>
              <a:gd name="connsiteY2" fmla="*/ 116357 h 1346641"/>
              <a:gd name="connsiteX3" fmla="*/ 0 w 7780713"/>
              <a:gd name="connsiteY3" fmla="*/ 1180386 h 1346641"/>
            </a:gdLst>
            <a:ahLst/>
            <a:cxnLst>
              <a:cxn ang="0">
                <a:pos x="connsiteX0" y="connsiteY0"/>
              </a:cxn>
              <a:cxn ang="0">
                <a:pos x="connsiteX1" y="connsiteY1"/>
              </a:cxn>
              <a:cxn ang="0">
                <a:pos x="connsiteX2" y="connsiteY2"/>
              </a:cxn>
              <a:cxn ang="0">
                <a:pos x="connsiteX3" y="connsiteY3"/>
              </a:cxn>
            </a:cxnLst>
            <a:rect l="l" t="t" r="r" b="b"/>
            <a:pathLst>
              <a:path w="7780713" h="1346641">
                <a:moveTo>
                  <a:pt x="7780713" y="1346641"/>
                </a:moveTo>
                <a:cubicBezTo>
                  <a:pt x="7650480" y="858961"/>
                  <a:pt x="7520248" y="371281"/>
                  <a:pt x="6450677" y="166234"/>
                </a:cubicBezTo>
                <a:cubicBezTo>
                  <a:pt x="5381106" y="-38813"/>
                  <a:pt x="2438401" y="-52668"/>
                  <a:pt x="1363288" y="116357"/>
                </a:cubicBezTo>
                <a:cubicBezTo>
                  <a:pt x="288175" y="285382"/>
                  <a:pt x="144087" y="732884"/>
                  <a:pt x="0" y="1180386"/>
                </a:cubicBezTo>
              </a:path>
            </a:pathLst>
          </a:custGeom>
          <a:noFill/>
          <a:ln w="76200">
            <a:solidFill>
              <a:schemeClr val="accent1">
                <a:lumMod val="75000"/>
              </a:schemeClr>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yt_logo3">
            <a:extLst>
              <a:ext uri="{FF2B5EF4-FFF2-40B4-BE49-F238E27FC236}">
                <a16:creationId xmlns:a16="http://schemas.microsoft.com/office/drawing/2014/main" id="{D6141436-0E66-AA4F-BCA3-53F57304AEB5}"/>
              </a:ext>
            </a:extLst>
          </p:cNvPr>
          <p:cNvPicPr>
            <a:picLocks noChangeAspect="1"/>
          </p:cNvPicPr>
          <p:nvPr/>
        </p:nvPicPr>
        <p:blipFill>
          <a:blip r:embed="rId3"/>
          <a:stretch>
            <a:fillRect/>
          </a:stretch>
        </p:blipFill>
        <p:spPr>
          <a:xfrm>
            <a:off x="10071579" y="3128845"/>
            <a:ext cx="864956" cy="600305"/>
          </a:xfrm>
          <a:prstGeom prst="rect">
            <a:avLst/>
          </a:prstGeom>
        </p:spPr>
      </p:pic>
      <p:sp>
        <p:nvSpPr>
          <p:cNvPr id="21" name="Rectangle 20">
            <a:extLst>
              <a:ext uri="{FF2B5EF4-FFF2-40B4-BE49-F238E27FC236}">
                <a16:creationId xmlns:a16="http://schemas.microsoft.com/office/drawing/2014/main" id="{06183970-AD0D-3E45-8B8D-414FEFA78B45}"/>
              </a:ext>
            </a:extLst>
          </p:cNvPr>
          <p:cNvSpPr/>
          <p:nvPr/>
        </p:nvSpPr>
        <p:spPr>
          <a:xfrm>
            <a:off x="9991899" y="891438"/>
            <a:ext cx="988638" cy="800231"/>
          </a:xfrm>
          <a:prstGeom prst="rect">
            <a:avLst/>
          </a:prstGeom>
          <a:solidFill>
            <a:srgbClr val="FFFFFF">
              <a:alpha val="6274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B598585-D9CC-A54A-B186-858CFFF90561}"/>
              </a:ext>
            </a:extLst>
          </p:cNvPr>
          <p:cNvSpPr/>
          <p:nvPr/>
        </p:nvSpPr>
        <p:spPr>
          <a:xfrm>
            <a:off x="10091651" y="4762080"/>
            <a:ext cx="988638" cy="800231"/>
          </a:xfrm>
          <a:prstGeom prst="rect">
            <a:avLst/>
          </a:prstGeom>
          <a:solidFill>
            <a:srgbClr val="FFFFFF">
              <a:alpha val="6274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15CB4AD-0057-3940-B0AD-082343B3403A}"/>
              </a:ext>
            </a:extLst>
          </p:cNvPr>
          <p:cNvSpPr/>
          <p:nvPr/>
        </p:nvSpPr>
        <p:spPr>
          <a:xfrm>
            <a:off x="1596044" y="943387"/>
            <a:ext cx="988638" cy="800231"/>
          </a:xfrm>
          <a:prstGeom prst="rect">
            <a:avLst/>
          </a:prstGeom>
          <a:solidFill>
            <a:srgbClr val="FFFFFF">
              <a:alpha val="6274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14771E9-042F-CE4C-89A9-BD84192468B6}"/>
              </a:ext>
            </a:extLst>
          </p:cNvPr>
          <p:cNvSpPr/>
          <p:nvPr/>
        </p:nvSpPr>
        <p:spPr>
          <a:xfrm>
            <a:off x="1356145" y="4881067"/>
            <a:ext cx="988638" cy="800231"/>
          </a:xfrm>
          <a:prstGeom prst="rect">
            <a:avLst/>
          </a:prstGeom>
          <a:solidFill>
            <a:srgbClr val="FFFFFF">
              <a:alpha val="6274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yt2_path_2">
            <a:extLst>
              <a:ext uri="{FF2B5EF4-FFF2-40B4-BE49-F238E27FC236}">
                <a16:creationId xmlns:a16="http://schemas.microsoft.com/office/drawing/2014/main" id="{8F5AF761-C6EF-3648-A43C-97F01CEF82B8}"/>
              </a:ext>
            </a:extLst>
          </p:cNvPr>
          <p:cNvSpPr/>
          <p:nvPr/>
        </p:nvSpPr>
        <p:spPr>
          <a:xfrm>
            <a:off x="2197334" y="3627142"/>
            <a:ext cx="7780713" cy="1346641"/>
          </a:xfrm>
          <a:custGeom>
            <a:avLst/>
            <a:gdLst>
              <a:gd name="connsiteX0" fmla="*/ 7780713 w 7780713"/>
              <a:gd name="connsiteY0" fmla="*/ 1346641 h 1346641"/>
              <a:gd name="connsiteX1" fmla="*/ 6450677 w 7780713"/>
              <a:gd name="connsiteY1" fmla="*/ 166234 h 1346641"/>
              <a:gd name="connsiteX2" fmla="*/ 1363288 w 7780713"/>
              <a:gd name="connsiteY2" fmla="*/ 116357 h 1346641"/>
              <a:gd name="connsiteX3" fmla="*/ 0 w 7780713"/>
              <a:gd name="connsiteY3" fmla="*/ 1180386 h 1346641"/>
            </a:gdLst>
            <a:ahLst/>
            <a:cxnLst>
              <a:cxn ang="0">
                <a:pos x="connsiteX0" y="connsiteY0"/>
              </a:cxn>
              <a:cxn ang="0">
                <a:pos x="connsiteX1" y="connsiteY1"/>
              </a:cxn>
              <a:cxn ang="0">
                <a:pos x="connsiteX2" y="connsiteY2"/>
              </a:cxn>
              <a:cxn ang="0">
                <a:pos x="connsiteX3" y="connsiteY3"/>
              </a:cxn>
            </a:cxnLst>
            <a:rect l="l" t="t" r="r" b="b"/>
            <a:pathLst>
              <a:path w="7780713" h="1346641">
                <a:moveTo>
                  <a:pt x="7780713" y="1346641"/>
                </a:moveTo>
                <a:cubicBezTo>
                  <a:pt x="7650480" y="858961"/>
                  <a:pt x="7520248" y="371281"/>
                  <a:pt x="6450677" y="166234"/>
                </a:cubicBezTo>
                <a:cubicBezTo>
                  <a:pt x="5381106" y="-38813"/>
                  <a:pt x="2438401" y="-52668"/>
                  <a:pt x="1363288" y="116357"/>
                </a:cubicBezTo>
                <a:cubicBezTo>
                  <a:pt x="288175" y="285382"/>
                  <a:pt x="144087" y="732884"/>
                  <a:pt x="0" y="1180386"/>
                </a:cubicBezTo>
              </a:path>
            </a:pathLst>
          </a:custGeom>
          <a:noFill/>
          <a:ln w="152400">
            <a:solidFill>
              <a:schemeClr val="accent1">
                <a:lumMod val="75000"/>
              </a:schemeClr>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yt1_path_2">
            <a:extLst>
              <a:ext uri="{FF2B5EF4-FFF2-40B4-BE49-F238E27FC236}">
                <a16:creationId xmlns:a16="http://schemas.microsoft.com/office/drawing/2014/main" id="{CE11FE78-EDC6-684D-9D51-78912014B03B}"/>
              </a:ext>
            </a:extLst>
          </p:cNvPr>
          <p:cNvSpPr/>
          <p:nvPr/>
        </p:nvSpPr>
        <p:spPr>
          <a:xfrm>
            <a:off x="2230584" y="1698257"/>
            <a:ext cx="7880466" cy="1533273"/>
          </a:xfrm>
          <a:custGeom>
            <a:avLst/>
            <a:gdLst>
              <a:gd name="connsiteX0" fmla="*/ 7880466 w 7880466"/>
              <a:gd name="connsiteY0" fmla="*/ 0 h 1533273"/>
              <a:gd name="connsiteX1" fmla="*/ 6234546 w 7880466"/>
              <a:gd name="connsiteY1" fmla="*/ 1330036 h 1533273"/>
              <a:gd name="connsiteX2" fmla="*/ 1363288 w 7880466"/>
              <a:gd name="connsiteY2" fmla="*/ 1396538 h 1533273"/>
              <a:gd name="connsiteX3" fmla="*/ 0 w 7880466"/>
              <a:gd name="connsiteY3" fmla="*/ 49876 h 1533273"/>
            </a:gdLst>
            <a:ahLst/>
            <a:cxnLst>
              <a:cxn ang="0">
                <a:pos x="connsiteX0" y="connsiteY0"/>
              </a:cxn>
              <a:cxn ang="0">
                <a:pos x="connsiteX1" y="connsiteY1"/>
              </a:cxn>
              <a:cxn ang="0">
                <a:pos x="connsiteX2" y="connsiteY2"/>
              </a:cxn>
              <a:cxn ang="0">
                <a:pos x="connsiteX3" y="connsiteY3"/>
              </a:cxn>
            </a:cxnLst>
            <a:rect l="l" t="t" r="r" b="b"/>
            <a:pathLst>
              <a:path w="7880466" h="1533273">
                <a:moveTo>
                  <a:pt x="7880466" y="0"/>
                </a:moveTo>
                <a:cubicBezTo>
                  <a:pt x="7600604" y="548640"/>
                  <a:pt x="7320742" y="1097280"/>
                  <a:pt x="6234546" y="1330036"/>
                </a:cubicBezTo>
                <a:cubicBezTo>
                  <a:pt x="5148350" y="1562792"/>
                  <a:pt x="2402379" y="1609898"/>
                  <a:pt x="1363288" y="1396538"/>
                </a:cubicBezTo>
                <a:cubicBezTo>
                  <a:pt x="324197" y="1183178"/>
                  <a:pt x="162098" y="616527"/>
                  <a:pt x="0" y="49876"/>
                </a:cubicBezTo>
              </a:path>
            </a:pathLst>
          </a:custGeom>
          <a:noFill/>
          <a:ln w="38100">
            <a:solidFill>
              <a:schemeClr val="accent1">
                <a:lumMod val="75000"/>
              </a:schemeClr>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prime_path_2">
            <a:extLst>
              <a:ext uri="{FF2B5EF4-FFF2-40B4-BE49-F238E27FC236}">
                <a16:creationId xmlns:a16="http://schemas.microsoft.com/office/drawing/2014/main" id="{2841C136-E23B-6E42-A851-E8D00D044790}"/>
              </a:ext>
            </a:extLst>
          </p:cNvPr>
          <p:cNvCxnSpPr>
            <a:cxnSpLocks/>
          </p:cNvCxnSpPr>
          <p:nvPr/>
        </p:nvCxnSpPr>
        <p:spPr>
          <a:xfrm flipH="1">
            <a:off x="2336715" y="3431772"/>
            <a:ext cx="7496406" cy="1"/>
          </a:xfrm>
          <a:prstGeom prst="line">
            <a:avLst/>
          </a:prstGeom>
          <a:ln w="50800">
            <a:solidFill>
              <a:schemeClr val="accent1">
                <a:lumMod val="7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8158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500" fill="hold"/>
                                        <p:tgtEl>
                                          <p:spTgt spid="19"/>
                                        </p:tgtEl>
                                        <p:attrNameLst>
                                          <p:attrName>stroke.color</p:attrName>
                                        </p:attrNameLst>
                                      </p:cBhvr>
                                      <p:to>
                                        <a:srgbClr val="B7BDBB"/>
                                      </p:to>
                                    </p:animClr>
                                    <p:set>
                                      <p:cBhvr>
                                        <p:cTn id="7" dur="500" fill="hold"/>
                                        <p:tgtEl>
                                          <p:spTgt spid="19"/>
                                        </p:tgtEl>
                                        <p:attrNameLst>
                                          <p:attrName>stroke.on</p:attrName>
                                        </p:attrNameLst>
                                      </p:cBhvr>
                                      <p:to>
                                        <p:strVal val="true"/>
                                      </p:to>
                                    </p:set>
                                  </p:childTnLst>
                                </p:cTn>
                              </p:par>
                              <p:par>
                                <p:cTn id="8" presetID="7" presetClass="emph" presetSubtype="2" fill="hold" nodeType="withEffect">
                                  <p:stCondLst>
                                    <p:cond delay="0"/>
                                  </p:stCondLst>
                                  <p:childTnLst>
                                    <p:animClr clrSpc="rgb" dir="cw">
                                      <p:cBhvr>
                                        <p:cTn id="9" dur="500" fill="hold"/>
                                        <p:tgtEl>
                                          <p:spTgt spid="15"/>
                                        </p:tgtEl>
                                        <p:attrNameLst>
                                          <p:attrName>stroke.color</p:attrName>
                                        </p:attrNameLst>
                                      </p:cBhvr>
                                      <p:to>
                                        <a:srgbClr val="B7BDBB"/>
                                      </p:to>
                                    </p:animClr>
                                    <p:set>
                                      <p:cBhvr>
                                        <p:cTn id="10" dur="500" fill="hold"/>
                                        <p:tgtEl>
                                          <p:spTgt spid="15"/>
                                        </p:tgtEl>
                                        <p:attrNameLst>
                                          <p:attrName>stroke.on</p:attrName>
                                        </p:attrNameLst>
                                      </p:cBhvr>
                                      <p:to>
                                        <p:strVal val="true"/>
                                      </p:to>
                                    </p:set>
                                  </p:childTnLst>
                                </p:cTn>
                              </p:par>
                              <p:par>
                                <p:cTn id="11" presetID="9" presetClass="emph" presetSubtype="0" grpId="0" nodeType="withEffect">
                                  <p:stCondLst>
                                    <p:cond delay="0"/>
                                  </p:stCondLst>
                                  <p:childTnLst>
                                    <p:set>
                                      <p:cBhvr>
                                        <p:cTn id="12" dur="indefinite"/>
                                        <p:tgtEl>
                                          <p:spTgt spid="15"/>
                                        </p:tgtEl>
                                        <p:attrNameLst>
                                          <p:attrName>style.opacity</p:attrName>
                                        </p:attrNameLst>
                                      </p:cBhvr>
                                      <p:to>
                                        <p:strVal val="0.5"/>
                                      </p:to>
                                    </p:set>
                                    <p:animEffect filter="image" prLst="opacity: 0.5">
                                      <p:cBhvr rctx="IE">
                                        <p:cTn id="13" dur="indefinite"/>
                                        <p:tgtEl>
                                          <p:spTgt spid="15"/>
                                        </p:tgtEl>
                                      </p:cBhvr>
                                    </p:animEffect>
                                  </p:childTnLst>
                                </p:cTn>
                              </p:par>
                              <p:par>
                                <p:cTn id="14" presetID="9" presetClass="emph" presetSubtype="0" grpId="0" nodeType="withEffect">
                                  <p:stCondLst>
                                    <p:cond delay="0"/>
                                  </p:stCondLst>
                                  <p:childTnLst>
                                    <p:set>
                                      <p:cBhvr>
                                        <p:cTn id="15" dur="indefinite"/>
                                        <p:tgtEl>
                                          <p:spTgt spid="19"/>
                                        </p:tgtEl>
                                        <p:attrNameLst>
                                          <p:attrName>style.opacity</p:attrName>
                                        </p:attrNameLst>
                                      </p:cBhvr>
                                      <p:to>
                                        <p:strVal val="0.5"/>
                                      </p:to>
                                    </p:set>
                                    <p:animEffect filter="image" prLst="opacity: 0.5">
                                      <p:cBhvr rctx="IE">
                                        <p:cTn id="16" dur="indefinite"/>
                                        <p:tgtEl>
                                          <p:spTgt spid="19"/>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mph" presetSubtype="0" grpId="1" nodeType="clickEffect">
                                  <p:stCondLst>
                                    <p:cond delay="0"/>
                                  </p:stCondLst>
                                  <p:childTnLst>
                                    <p:set>
                                      <p:cBhvr>
                                        <p:cTn id="28" dur="indefinite"/>
                                        <p:tgtEl>
                                          <p:spTgt spid="15"/>
                                        </p:tgtEl>
                                        <p:attrNameLst>
                                          <p:attrName>style.opacity</p:attrName>
                                        </p:attrNameLst>
                                      </p:cBhvr>
                                      <p:to>
                                        <p:strVal val="1"/>
                                      </p:to>
                                    </p:set>
                                    <p:animEffect filter="image" prLst="opacity: 1">
                                      <p:cBhvr rctx="IE">
                                        <p:cTn id="29" dur="indefinite"/>
                                        <p:tgtEl>
                                          <p:spTgt spid="15"/>
                                        </p:tgtEl>
                                      </p:cBhvr>
                                    </p:animEffect>
                                  </p:childTnLst>
                                </p:cTn>
                              </p:par>
                              <p:par>
                                <p:cTn id="30" presetID="9" presetClass="emph" presetSubtype="0" grpId="1" nodeType="withEffect">
                                  <p:stCondLst>
                                    <p:cond delay="0"/>
                                  </p:stCondLst>
                                  <p:childTnLst>
                                    <p:set>
                                      <p:cBhvr>
                                        <p:cTn id="31" dur="indefinite"/>
                                        <p:tgtEl>
                                          <p:spTgt spid="19"/>
                                        </p:tgtEl>
                                        <p:attrNameLst>
                                          <p:attrName>style.opacity</p:attrName>
                                        </p:attrNameLst>
                                      </p:cBhvr>
                                      <p:to>
                                        <p:strVal val="1"/>
                                      </p:to>
                                    </p:set>
                                    <p:animEffect filter="image" prLst="opacity: 1">
                                      <p:cBhvr rctx="IE">
                                        <p:cTn id="32" dur="indefinite"/>
                                        <p:tgtEl>
                                          <p:spTgt spid="19"/>
                                        </p:tgtEl>
                                      </p:cBhvr>
                                    </p:animEffect>
                                  </p:childTnLst>
                                </p:cTn>
                              </p:par>
                              <p:par>
                                <p:cTn id="33" presetID="7" presetClass="emph" presetSubtype="2" fill="hold" nodeType="withEffect">
                                  <p:stCondLst>
                                    <p:cond delay="0"/>
                                  </p:stCondLst>
                                  <p:childTnLst>
                                    <p:animClr clrSpc="rgb" dir="cw">
                                      <p:cBhvr>
                                        <p:cTn id="34" dur="500" fill="hold"/>
                                        <p:tgtEl>
                                          <p:spTgt spid="19"/>
                                        </p:tgtEl>
                                        <p:attrNameLst>
                                          <p:attrName>stroke.color</p:attrName>
                                        </p:attrNameLst>
                                      </p:cBhvr>
                                      <p:to>
                                        <a:srgbClr val="2F5597"/>
                                      </p:to>
                                    </p:animClr>
                                    <p:set>
                                      <p:cBhvr>
                                        <p:cTn id="35" dur="500" fill="hold"/>
                                        <p:tgtEl>
                                          <p:spTgt spid="19"/>
                                        </p:tgtEl>
                                        <p:attrNameLst>
                                          <p:attrName>stroke.on</p:attrName>
                                        </p:attrNameLst>
                                      </p:cBhvr>
                                      <p:to>
                                        <p:strVal val="true"/>
                                      </p:to>
                                    </p:set>
                                  </p:childTnLst>
                                </p:cTn>
                              </p:par>
                              <p:par>
                                <p:cTn id="36" presetID="7" presetClass="emph" presetSubtype="2" fill="hold" nodeType="withEffect">
                                  <p:stCondLst>
                                    <p:cond delay="0"/>
                                  </p:stCondLst>
                                  <p:childTnLst>
                                    <p:animClr clrSpc="rgb" dir="cw">
                                      <p:cBhvr>
                                        <p:cTn id="37" dur="500" fill="hold"/>
                                        <p:tgtEl>
                                          <p:spTgt spid="15"/>
                                        </p:tgtEl>
                                        <p:attrNameLst>
                                          <p:attrName>stroke.color</p:attrName>
                                        </p:attrNameLst>
                                      </p:cBhvr>
                                      <p:to>
                                        <a:srgbClr val="2F5597"/>
                                      </p:to>
                                    </p:animClr>
                                    <p:set>
                                      <p:cBhvr>
                                        <p:cTn id="38" dur="500" fill="hold"/>
                                        <p:tgtEl>
                                          <p:spTgt spid="15"/>
                                        </p:tgtEl>
                                        <p:attrNameLst>
                                          <p:attrName>stroke.on</p:attrName>
                                        </p:attrNameLst>
                                      </p:cBhvr>
                                      <p:to>
                                        <p:strVal val="true"/>
                                      </p:to>
                                    </p:set>
                                  </p:childTnLst>
                                </p:cTn>
                              </p:par>
                              <p:par>
                                <p:cTn id="39" presetID="1" presetClass="exit" presetSubtype="0" fill="hold" grpId="1" nodeType="withEffect">
                                  <p:stCondLst>
                                    <p:cond delay="0"/>
                                  </p:stCondLst>
                                  <p:childTnLst>
                                    <p:set>
                                      <p:cBhvr>
                                        <p:cTn id="40" dur="1" fill="hold">
                                          <p:stCondLst>
                                            <p:cond delay="0"/>
                                          </p:stCondLst>
                                        </p:cTn>
                                        <p:tgtEl>
                                          <p:spTgt spid="23"/>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5"/>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24"/>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1"/>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nodeType="clickEffect">
                                  <p:stCondLst>
                                    <p:cond delay="0"/>
                                  </p:stCondLst>
                                  <p:childTnLst>
                                    <p:set>
                                      <p:cBhvr>
                                        <p:cTn id="50" dur="1" fill="hold">
                                          <p:stCondLst>
                                            <p:cond delay="0"/>
                                          </p:stCondLst>
                                        </p:cTn>
                                        <p:tgtEl>
                                          <p:spTgt spid="17"/>
                                        </p:tgtEl>
                                        <p:attrNameLst>
                                          <p:attrName>style.visibility</p:attrName>
                                        </p:attrNameLst>
                                      </p:cBhvr>
                                      <p:to>
                                        <p:strVal val="hidden"/>
                                      </p:to>
                                    </p:set>
                                  </p:childTnLst>
                                </p:cTn>
                              </p:par>
                              <p:par>
                                <p:cTn id="51" presetID="1" presetClass="exit" presetSubtype="0" fill="hold" grpId="2" nodeType="withEffect">
                                  <p:stCondLst>
                                    <p:cond delay="0"/>
                                  </p:stCondLst>
                                  <p:childTnLst>
                                    <p:set>
                                      <p:cBhvr>
                                        <p:cTn id="52" dur="1" fill="hold">
                                          <p:stCondLst>
                                            <p:cond delay="0"/>
                                          </p:stCondLst>
                                        </p:cTn>
                                        <p:tgtEl>
                                          <p:spTgt spid="15"/>
                                        </p:tgtEl>
                                        <p:attrNameLst>
                                          <p:attrName>style.visibility</p:attrName>
                                        </p:attrNameLst>
                                      </p:cBhvr>
                                      <p:to>
                                        <p:strVal val="hidden"/>
                                      </p:to>
                                    </p:set>
                                  </p:childTnLst>
                                </p:cTn>
                              </p:par>
                              <p:par>
                                <p:cTn id="53" presetID="1" presetClass="exit" presetSubtype="0" fill="hold" grpId="2" nodeType="withEffect">
                                  <p:stCondLst>
                                    <p:cond delay="0"/>
                                  </p:stCondLst>
                                  <p:childTnLst>
                                    <p:set>
                                      <p:cBhvr>
                                        <p:cTn id="54" dur="1" fill="hold">
                                          <p:stCondLst>
                                            <p:cond delay="0"/>
                                          </p:stCondLst>
                                        </p:cTn>
                                        <p:tgtEl>
                                          <p:spTgt spid="19"/>
                                        </p:tgtEl>
                                        <p:attrNameLst>
                                          <p:attrName>style.visibility</p:attrName>
                                        </p:attrNameLst>
                                      </p:cBhvr>
                                      <p:to>
                                        <p:strVal val="hidden"/>
                                      </p:to>
                                    </p:set>
                                  </p:childTnLst>
                                </p:cTn>
                              </p:par>
                              <p:par>
                                <p:cTn id="55" presetID="1" presetClass="entr" presetSubtype="0" fill="hold" nodeType="withEffect">
                                  <p:stCondLst>
                                    <p:cond delay="0"/>
                                  </p:stCondLst>
                                  <p:childTnLst>
                                    <p:set>
                                      <p:cBhvr>
                                        <p:cTn id="56" dur="1" fill="hold">
                                          <p:stCondLst>
                                            <p:cond delay="0"/>
                                          </p:stCondLst>
                                        </p:cTn>
                                        <p:tgtEl>
                                          <p:spTgt spid="28"/>
                                        </p:tgtEl>
                                        <p:attrNameLst>
                                          <p:attrName>style.visibility</p:attrName>
                                        </p:attrNameLst>
                                      </p:cBhvr>
                                      <p:to>
                                        <p:strVal val="visible"/>
                                      </p:to>
                                    </p:set>
                                  </p:childTnLst>
                                </p:cTn>
                              </p:par>
                              <p:par>
                                <p:cTn id="57" presetID="1" presetClass="entr" presetSubtype="0" fill="hold" grpId="2" nodeType="with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par>
                                <p:cTn id="59" presetID="1" presetClass="entr" presetSubtype="0" fill="hold" grpId="2" nodeType="withEffect">
                                  <p:stCondLst>
                                    <p:cond delay="0"/>
                                  </p:stCondLst>
                                  <p:childTnLst>
                                    <p:set>
                                      <p:cBhvr>
                                        <p:cTn id="6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15" grpId="2" animBg="1"/>
      <p:bldP spid="19" grpId="0" animBg="1"/>
      <p:bldP spid="19" grpId="1" animBg="1"/>
      <p:bldP spid="19" grpId="2" animBg="1"/>
      <p:bldP spid="21" grpId="0" animBg="1"/>
      <p:bldP spid="21" grpId="1" animBg="1"/>
      <p:bldP spid="23" grpId="0" animBg="1"/>
      <p:bldP spid="23" grpId="1" animBg="1"/>
      <p:bldP spid="24" grpId="0" animBg="1"/>
      <p:bldP spid="24" grpId="1" animBg="1"/>
      <p:bldP spid="25" grpId="0" animBg="1"/>
      <p:bldP spid="25" grpId="1" animBg="1"/>
      <p:bldP spid="26" grpId="2" animBg="1"/>
      <p:bldP spid="27" grpId="2" animBg="1"/>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0" name="rebuffer_animate.mov">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752309" y="581265"/>
            <a:ext cx="7581327" cy="3116768"/>
          </a:xfrm>
          <a:prstGeom prst="rect">
            <a:avLst/>
          </a:prstGeom>
        </p:spPr>
      </p:pic>
      <p:sp>
        <p:nvSpPr>
          <p:cNvPr id="81" name="Rectangle 80"/>
          <p:cNvSpPr/>
          <p:nvPr/>
        </p:nvSpPr>
        <p:spPr>
          <a:xfrm>
            <a:off x="7676531" y="1900124"/>
            <a:ext cx="2418341" cy="17674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82" name="Rectangle 81"/>
          <p:cNvSpPr/>
          <p:nvPr/>
        </p:nvSpPr>
        <p:spPr>
          <a:xfrm>
            <a:off x="2110558" y="1674391"/>
            <a:ext cx="2758671" cy="15508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pic>
        <p:nvPicPr>
          <p:cNvPr id="83" name="Picture 8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88453" y="1847268"/>
            <a:ext cx="2004587" cy="1321325"/>
          </a:xfrm>
          <a:prstGeom prst="rect">
            <a:avLst/>
          </a:prstGeom>
        </p:spPr>
      </p:pic>
      <p:pic>
        <p:nvPicPr>
          <p:cNvPr id="84" name="Picture 8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67940" y="2394225"/>
            <a:ext cx="510449" cy="359356"/>
          </a:xfrm>
          <a:prstGeom prst="rect">
            <a:avLst/>
          </a:prstGeom>
        </p:spPr>
      </p:pic>
      <p:sp>
        <p:nvSpPr>
          <p:cNvPr id="85" name="Rectangle 84"/>
          <p:cNvSpPr/>
          <p:nvPr/>
        </p:nvSpPr>
        <p:spPr>
          <a:xfrm>
            <a:off x="1788453" y="1847269"/>
            <a:ext cx="2004587" cy="149530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6" name="Rectangle 85"/>
          <p:cNvSpPr/>
          <p:nvPr/>
        </p:nvSpPr>
        <p:spPr>
          <a:xfrm>
            <a:off x="3181575" y="3175864"/>
            <a:ext cx="250955" cy="17397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7" name="Rectangle 86"/>
          <p:cNvSpPr/>
          <p:nvPr/>
        </p:nvSpPr>
        <p:spPr>
          <a:xfrm>
            <a:off x="1788448" y="3172151"/>
            <a:ext cx="1393296" cy="17397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8" name="Rectangle 87"/>
          <p:cNvSpPr/>
          <p:nvPr/>
        </p:nvSpPr>
        <p:spPr>
          <a:xfrm>
            <a:off x="1788451" y="3172151"/>
            <a:ext cx="815015" cy="173979"/>
          </a:xfrm>
          <a:prstGeom prst="rect">
            <a:avLst/>
          </a:prstGeom>
          <a:solidFill>
            <a:srgbClr val="D523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9" name="Rectangle 88"/>
          <p:cNvSpPr/>
          <p:nvPr/>
        </p:nvSpPr>
        <p:spPr>
          <a:xfrm>
            <a:off x="1788451" y="3169924"/>
            <a:ext cx="2004588" cy="173979"/>
          </a:xfrm>
          <a:prstGeom prst="rect">
            <a:avLst/>
          </a:prstGeom>
          <a:no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90" name="Oval 89"/>
          <p:cNvSpPr/>
          <p:nvPr/>
        </p:nvSpPr>
        <p:spPr>
          <a:xfrm>
            <a:off x="2480208" y="3140387"/>
            <a:ext cx="246771" cy="246771"/>
          </a:xfrm>
          <a:prstGeom prst="ellipse">
            <a:avLst/>
          </a:prstGeom>
          <a:solidFill>
            <a:schemeClr val="bg1"/>
          </a:solidFill>
          <a:ln w="6350">
            <a:solidFill>
              <a:schemeClr val="bg1">
                <a:lumMod val="85000"/>
              </a:schemeClr>
            </a:solidFill>
          </a:ln>
          <a:effectLst>
            <a:outerShdw blurRad="50800" dist="76200" dir="2700000" sx="83000" sy="83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91" name="Oval 90"/>
          <p:cNvSpPr/>
          <p:nvPr/>
        </p:nvSpPr>
        <p:spPr>
          <a:xfrm>
            <a:off x="2555429" y="3214524"/>
            <a:ext cx="96075" cy="96075"/>
          </a:xfrm>
          <a:prstGeom prst="ellipse">
            <a:avLst/>
          </a:prstGeom>
          <a:solidFill>
            <a:schemeClr val="bg1">
              <a:lumMod val="65000"/>
            </a:schemeClr>
          </a:solidFill>
          <a:ln w="635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92" name="TextBox 91"/>
          <p:cNvSpPr txBox="1"/>
          <p:nvPr/>
        </p:nvSpPr>
        <p:spPr>
          <a:xfrm>
            <a:off x="1997772" y="3516780"/>
            <a:ext cx="1458411" cy="380873"/>
          </a:xfrm>
          <a:prstGeom prst="rect">
            <a:avLst/>
          </a:prstGeom>
          <a:noFill/>
        </p:spPr>
        <p:txBody>
          <a:bodyPr wrap="square" rtlCol="0">
            <a:spAutoFit/>
          </a:bodyPr>
          <a:lstStyle/>
          <a:p>
            <a:pPr algn="ctr"/>
            <a:r>
              <a:rPr lang="en-US" sz="1875" b="1" dirty="0"/>
              <a:t>Video Client</a:t>
            </a:r>
          </a:p>
        </p:txBody>
      </p:sp>
      <p:sp>
        <p:nvSpPr>
          <p:cNvPr id="93" name="TextBox 92"/>
          <p:cNvSpPr txBox="1"/>
          <p:nvPr/>
        </p:nvSpPr>
        <p:spPr>
          <a:xfrm>
            <a:off x="8395601" y="3429637"/>
            <a:ext cx="1978623" cy="380873"/>
          </a:xfrm>
          <a:prstGeom prst="rect">
            <a:avLst/>
          </a:prstGeom>
          <a:noFill/>
        </p:spPr>
        <p:txBody>
          <a:bodyPr wrap="square" rtlCol="0">
            <a:spAutoFit/>
          </a:bodyPr>
          <a:lstStyle/>
          <a:p>
            <a:pPr algn="ctr"/>
            <a:r>
              <a:rPr lang="en-US" sz="1875" b="1" dirty="0"/>
              <a:t>Video Server</a:t>
            </a:r>
          </a:p>
        </p:txBody>
      </p:sp>
      <p:cxnSp>
        <p:nvCxnSpPr>
          <p:cNvPr id="94" name="Straight Arrow Connector 93"/>
          <p:cNvCxnSpPr/>
          <p:nvPr/>
        </p:nvCxnSpPr>
        <p:spPr>
          <a:xfrm>
            <a:off x="4265989" y="2323596"/>
            <a:ext cx="3771900"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95" name="TextBox 94"/>
          <p:cNvSpPr txBox="1"/>
          <p:nvPr/>
        </p:nvSpPr>
        <p:spPr>
          <a:xfrm>
            <a:off x="4607778" y="1546920"/>
            <a:ext cx="3228637" cy="709105"/>
          </a:xfrm>
          <a:prstGeom prst="rect">
            <a:avLst/>
          </a:prstGeom>
          <a:noFill/>
        </p:spPr>
        <p:txBody>
          <a:bodyPr wrap="square" rtlCol="0">
            <a:spAutoFit/>
          </a:bodyPr>
          <a:lstStyle/>
          <a:p>
            <a:r>
              <a:rPr lang="en-US" sz="2133" b="1" dirty="0"/>
              <a:t>Request</a:t>
            </a:r>
            <a:r>
              <a:rPr lang="en-US" sz="2133" dirty="0"/>
              <a:t>: </a:t>
            </a:r>
          </a:p>
          <a:p>
            <a:r>
              <a:rPr lang="en-US" sz="1875" dirty="0"/>
              <a:t>next video chunk  at bitrate </a:t>
            </a:r>
            <a:r>
              <a:rPr lang="en-US" sz="1875" i="1" dirty="0"/>
              <a:t>r</a:t>
            </a:r>
          </a:p>
        </p:txBody>
      </p:sp>
      <p:cxnSp>
        <p:nvCxnSpPr>
          <p:cNvPr id="96" name="Straight Arrow Connector 95"/>
          <p:cNvCxnSpPr/>
          <p:nvPr/>
        </p:nvCxnSpPr>
        <p:spPr>
          <a:xfrm flipH="1">
            <a:off x="4203643" y="2682951"/>
            <a:ext cx="3771900"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97" name="TextBox 96"/>
          <p:cNvSpPr txBox="1"/>
          <p:nvPr/>
        </p:nvSpPr>
        <p:spPr>
          <a:xfrm>
            <a:off x="4627064" y="2702260"/>
            <a:ext cx="2046651" cy="709105"/>
          </a:xfrm>
          <a:prstGeom prst="rect">
            <a:avLst/>
          </a:prstGeom>
          <a:noFill/>
        </p:spPr>
        <p:txBody>
          <a:bodyPr wrap="square" rtlCol="0">
            <a:spAutoFit/>
          </a:bodyPr>
          <a:lstStyle/>
          <a:p>
            <a:r>
              <a:rPr lang="en-US" sz="2133" b="1" dirty="0"/>
              <a:t>Response</a:t>
            </a:r>
            <a:r>
              <a:rPr lang="en-US" sz="2133" dirty="0"/>
              <a:t>: </a:t>
            </a:r>
          </a:p>
          <a:p>
            <a:r>
              <a:rPr lang="en-US" sz="1875" dirty="0"/>
              <a:t>video content</a:t>
            </a:r>
          </a:p>
        </p:txBody>
      </p:sp>
      <p:pic>
        <p:nvPicPr>
          <p:cNvPr id="98" name="Picture 9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675381" y="1698435"/>
            <a:ext cx="1902395" cy="1497083"/>
          </a:xfrm>
          <a:prstGeom prst="rect">
            <a:avLst/>
          </a:prstGeom>
        </p:spPr>
      </p:pic>
      <p:sp>
        <p:nvSpPr>
          <p:cNvPr id="146" name="Rectangle 145"/>
          <p:cNvSpPr/>
          <p:nvPr/>
        </p:nvSpPr>
        <p:spPr>
          <a:xfrm>
            <a:off x="4889188" y="2055842"/>
            <a:ext cx="2745249" cy="1058897"/>
          </a:xfrm>
          <a:prstGeom prst="rect">
            <a:avLst/>
          </a:prstGeom>
          <a:solidFill>
            <a:schemeClr val="bg1">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grpSp>
        <p:nvGrpSpPr>
          <p:cNvPr id="147" name="Group 146"/>
          <p:cNvGrpSpPr/>
          <p:nvPr/>
        </p:nvGrpSpPr>
        <p:grpSpPr>
          <a:xfrm>
            <a:off x="7280123" y="2150443"/>
            <a:ext cx="1881663" cy="430487"/>
            <a:chOff x="4928863" y="3926411"/>
            <a:chExt cx="1310714" cy="322865"/>
          </a:xfrm>
        </p:grpSpPr>
        <p:sp>
          <p:nvSpPr>
            <p:cNvPr id="148" name="TextBox 147"/>
            <p:cNvSpPr txBox="1"/>
            <p:nvPr/>
          </p:nvSpPr>
          <p:spPr>
            <a:xfrm>
              <a:off x="4928863" y="3926411"/>
              <a:ext cx="1310714" cy="284742"/>
            </a:xfrm>
            <a:prstGeom prst="rect">
              <a:avLst/>
            </a:prstGeom>
            <a:noFill/>
          </p:spPr>
          <p:txBody>
            <a:bodyPr wrap="square" rtlCol="0">
              <a:spAutoFit/>
            </a:bodyPr>
            <a:lstStyle/>
            <a:p>
              <a:pPr algn="ctr"/>
              <a:r>
                <a:rPr lang="en-US" sz="1867" b="1"/>
                <a:t>Input</a:t>
              </a:r>
              <a:endParaRPr lang="en-US" sz="1867" b="1" dirty="0"/>
            </a:p>
          </p:txBody>
        </p:sp>
        <p:cxnSp>
          <p:nvCxnSpPr>
            <p:cNvPr id="149" name="Straight Arrow Connector 148"/>
            <p:cNvCxnSpPr/>
            <p:nvPr/>
          </p:nvCxnSpPr>
          <p:spPr>
            <a:xfrm flipH="1">
              <a:off x="5190547" y="4242656"/>
              <a:ext cx="752946" cy="6620"/>
            </a:xfrm>
            <a:prstGeom prst="straightConnector1">
              <a:avLst/>
            </a:prstGeom>
            <a:ln w="190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grpSp>
      <p:grpSp>
        <p:nvGrpSpPr>
          <p:cNvPr id="150" name="Group 149"/>
          <p:cNvGrpSpPr/>
          <p:nvPr/>
        </p:nvGrpSpPr>
        <p:grpSpPr>
          <a:xfrm>
            <a:off x="3513367" y="2150441"/>
            <a:ext cx="1747619" cy="810543"/>
            <a:chOff x="1908383" y="3926411"/>
            <a:chExt cx="1310714" cy="607907"/>
          </a:xfrm>
        </p:grpSpPr>
        <p:sp>
          <p:nvSpPr>
            <p:cNvPr id="151" name="TextBox 150"/>
            <p:cNvSpPr txBox="1"/>
            <p:nvPr/>
          </p:nvSpPr>
          <p:spPr>
            <a:xfrm>
              <a:off x="1908383" y="3926411"/>
              <a:ext cx="1310714" cy="607907"/>
            </a:xfrm>
            <a:prstGeom prst="rect">
              <a:avLst/>
            </a:prstGeom>
            <a:noFill/>
          </p:spPr>
          <p:txBody>
            <a:bodyPr wrap="square" rtlCol="0">
              <a:spAutoFit/>
            </a:bodyPr>
            <a:lstStyle/>
            <a:p>
              <a:pPr algn="ctr"/>
              <a:r>
                <a:rPr lang="en-US" sz="1867" b="1" dirty="0"/>
                <a:t>Output</a:t>
              </a:r>
            </a:p>
            <a:p>
              <a:pPr algn="ctr"/>
              <a:endParaRPr lang="en-US" sz="933" b="1" dirty="0"/>
            </a:p>
            <a:p>
              <a:pPr algn="ctr"/>
              <a:r>
                <a:rPr lang="en-US" sz="1867" b="1" dirty="0"/>
                <a:t>1 sec/sec</a:t>
              </a:r>
            </a:p>
          </p:txBody>
        </p:sp>
        <p:cxnSp>
          <p:nvCxnSpPr>
            <p:cNvPr id="152" name="Straight Arrow Connector 151"/>
            <p:cNvCxnSpPr/>
            <p:nvPr/>
          </p:nvCxnSpPr>
          <p:spPr>
            <a:xfrm flipH="1">
              <a:off x="2170067" y="4242656"/>
              <a:ext cx="752946" cy="6620"/>
            </a:xfrm>
            <a:prstGeom prst="straightConnector1">
              <a:avLst/>
            </a:prstGeom>
            <a:ln w="190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grpSp>
      <p:pic>
        <p:nvPicPr>
          <p:cNvPr id="153" name="Picture 15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93539" y="1841451"/>
            <a:ext cx="2007108" cy="1321308"/>
          </a:xfrm>
          <a:prstGeom prst="rect">
            <a:avLst/>
          </a:prstGeom>
        </p:spPr>
      </p:pic>
      <p:pic>
        <p:nvPicPr>
          <p:cNvPr id="154" name="Picture 15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57997" y="1992808"/>
            <a:ext cx="1018592" cy="1018592"/>
          </a:xfrm>
          <a:prstGeom prst="rect">
            <a:avLst/>
          </a:prstGeom>
        </p:spPr>
      </p:pic>
      <p:graphicFrame>
        <p:nvGraphicFramePr>
          <p:cNvPr id="155" name="Chart 154"/>
          <p:cNvGraphicFramePr>
            <a:graphicFrameLocks/>
          </p:cNvGraphicFramePr>
          <p:nvPr/>
        </p:nvGraphicFramePr>
        <p:xfrm>
          <a:off x="4735184" y="4036115"/>
          <a:ext cx="5544483" cy="2488240"/>
        </p:xfrm>
        <a:graphic>
          <a:graphicData uri="http://schemas.openxmlformats.org/drawingml/2006/chart">
            <c:chart xmlns:c="http://schemas.openxmlformats.org/drawingml/2006/chart" xmlns:r="http://schemas.openxmlformats.org/officeDocument/2006/relationships" r:id="rId12"/>
          </a:graphicData>
        </a:graphic>
      </p:graphicFrame>
      <p:sp>
        <p:nvSpPr>
          <p:cNvPr id="79" name="TextBox 78"/>
          <p:cNvSpPr txBox="1"/>
          <p:nvPr/>
        </p:nvSpPr>
        <p:spPr>
          <a:xfrm>
            <a:off x="1" y="6610848"/>
            <a:ext cx="10659897" cy="215444"/>
          </a:xfrm>
          <a:prstGeom prst="rect">
            <a:avLst/>
          </a:prstGeom>
          <a:noFill/>
        </p:spPr>
        <p:txBody>
          <a:bodyPr wrap="square" rtlCol="0">
            <a:spAutoFit/>
          </a:bodyPr>
          <a:lstStyle/>
          <a:p>
            <a:r>
              <a:rPr lang="en-US" sz="800" dirty="0">
                <a:solidFill>
                  <a:schemeClr val="tx1">
                    <a:lumMod val="65000"/>
                    <a:lumOff val="35000"/>
                  </a:schemeClr>
                </a:solidFill>
              </a:rPr>
              <a:t>Animation borrowed from </a:t>
            </a:r>
            <a:r>
              <a:rPr lang="en-US" sz="800" dirty="0" err="1">
                <a:solidFill>
                  <a:schemeClr val="tx1">
                    <a:lumMod val="65000"/>
                    <a:lumOff val="35000"/>
                  </a:schemeClr>
                </a:solidFill>
              </a:rPr>
              <a:t>Te</a:t>
            </a:r>
            <a:r>
              <a:rPr lang="en-US" sz="800" dirty="0">
                <a:solidFill>
                  <a:schemeClr val="tx1">
                    <a:lumMod val="65000"/>
                    <a:lumOff val="35000"/>
                  </a:schemeClr>
                </a:solidFill>
              </a:rPr>
              <a:t>-Yuan Huang (SIGCOMM ‘14) http://</a:t>
            </a:r>
            <a:r>
              <a:rPr lang="en-US" sz="800" dirty="0" err="1">
                <a:solidFill>
                  <a:schemeClr val="tx1">
                    <a:lumMod val="65000"/>
                    <a:lumOff val="35000"/>
                  </a:schemeClr>
                </a:solidFill>
              </a:rPr>
              <a:t>conferences.sigcomm.org</a:t>
            </a:r>
            <a:r>
              <a:rPr lang="en-US" sz="800" dirty="0">
                <a:solidFill>
                  <a:schemeClr val="tx1">
                    <a:lumMod val="65000"/>
                    <a:lumOff val="35000"/>
                  </a:schemeClr>
                </a:solidFill>
              </a:rPr>
              <a:t>/</a:t>
            </a:r>
            <a:r>
              <a:rPr lang="en-US" sz="800" dirty="0" err="1">
                <a:solidFill>
                  <a:schemeClr val="tx1">
                    <a:lumMod val="65000"/>
                    <a:lumOff val="35000"/>
                  </a:schemeClr>
                </a:solidFill>
              </a:rPr>
              <a:t>sigcomm</a:t>
            </a:r>
            <a:r>
              <a:rPr lang="en-US" sz="800" dirty="0">
                <a:solidFill>
                  <a:schemeClr val="tx1">
                    <a:lumMod val="65000"/>
                    <a:lumOff val="35000"/>
                  </a:schemeClr>
                </a:solidFill>
              </a:rPr>
              <a:t>/2014/doc/slides/38.pdf</a:t>
            </a:r>
          </a:p>
        </p:txBody>
      </p:sp>
      <p:sp>
        <p:nvSpPr>
          <p:cNvPr id="3" name="Slide Number Placeholder 2"/>
          <p:cNvSpPr>
            <a:spLocks noGrp="1"/>
          </p:cNvSpPr>
          <p:nvPr>
            <p:ph type="sldNum" sz="quarter" idx="12"/>
          </p:nvPr>
        </p:nvSpPr>
        <p:spPr/>
        <p:txBody>
          <a:bodyPr/>
          <a:lstStyle/>
          <a:p>
            <a:fld id="{81D68F6D-792F-C840-8BAC-1A964D3CE3FA}" type="slidenum">
              <a:rPr lang="en-US" smtClean="0"/>
              <a:t>5</a:t>
            </a:fld>
            <a:endParaRPr lang="en-US"/>
          </a:p>
        </p:txBody>
      </p:sp>
      <p:pic>
        <p:nvPicPr>
          <p:cNvPr id="34" name="Picture 33"/>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883413" y="2051151"/>
            <a:ext cx="2800441" cy="1072896"/>
          </a:xfrm>
          <a:prstGeom prst="rect">
            <a:avLst/>
          </a:prstGeom>
        </p:spPr>
      </p:pic>
      <p:grpSp>
        <p:nvGrpSpPr>
          <p:cNvPr id="18" name="Group 17"/>
          <p:cNvGrpSpPr/>
          <p:nvPr/>
        </p:nvGrpSpPr>
        <p:grpSpPr>
          <a:xfrm>
            <a:off x="5857053" y="4851282"/>
            <a:ext cx="5015708" cy="1189767"/>
            <a:chOff x="3067634" y="3692693"/>
            <a:chExt cx="3761781" cy="892325"/>
          </a:xfrm>
        </p:grpSpPr>
        <p:cxnSp>
          <p:nvCxnSpPr>
            <p:cNvPr id="7" name="Straight Connector 6"/>
            <p:cNvCxnSpPr/>
            <p:nvPr/>
          </p:nvCxnSpPr>
          <p:spPr>
            <a:xfrm flipV="1">
              <a:off x="3067634" y="3707626"/>
              <a:ext cx="822960" cy="3949"/>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3884244" y="3692693"/>
              <a:ext cx="0" cy="64008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3867897" y="4318256"/>
              <a:ext cx="1018590" cy="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V="1">
              <a:off x="4853288" y="3868724"/>
              <a:ext cx="457200" cy="3949"/>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4867837" y="3858521"/>
              <a:ext cx="0" cy="45720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flipH="1">
              <a:off x="5299065" y="3853498"/>
              <a:ext cx="0" cy="73152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V="1">
              <a:off x="5299065" y="4571998"/>
              <a:ext cx="704088" cy="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5978962" y="4031589"/>
              <a:ext cx="228600" cy="3949"/>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flipH="1">
              <a:off x="5990843" y="4036378"/>
              <a:ext cx="0" cy="548640"/>
            </a:xfrm>
            <a:prstGeom prst="line">
              <a:avLst/>
            </a:prstGeom>
            <a:ln w="31750">
              <a:solidFill>
                <a:srgbClr val="FD36FC"/>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190201" y="3868724"/>
              <a:ext cx="639214" cy="284742"/>
            </a:xfrm>
            <a:prstGeom prst="rect">
              <a:avLst/>
            </a:prstGeom>
            <a:noFill/>
          </p:spPr>
          <p:txBody>
            <a:bodyPr wrap="none" rtlCol="0">
              <a:spAutoFit/>
            </a:bodyPr>
            <a:lstStyle/>
            <a:p>
              <a:r>
                <a:rPr lang="en-US" sz="1867" b="1" dirty="0">
                  <a:solidFill>
                    <a:srgbClr val="FD36FC"/>
                  </a:solidFill>
                </a:rPr>
                <a:t>bitrate</a:t>
              </a:r>
            </a:p>
          </p:txBody>
        </p:sp>
      </p:grpSp>
      <p:sp>
        <p:nvSpPr>
          <p:cNvPr id="47" name="Title 1"/>
          <p:cNvSpPr txBox="1">
            <a:spLocks/>
          </p:cNvSpPr>
          <p:nvPr/>
        </p:nvSpPr>
        <p:spPr>
          <a:xfrm>
            <a:off x="725343" y="4334056"/>
            <a:ext cx="4379580" cy="2033813"/>
          </a:xfrm>
          <a:prstGeom prst="rect">
            <a:avLst/>
          </a:prstGeom>
        </p:spPr>
        <p:txBody>
          <a:bodyPr vert="horz" lIns="121920" tIns="60960" rIns="121920" bIns="6096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US" sz="3200" b="1" dirty="0"/>
              <a:t>Adaptive Bitrate (ABR) </a:t>
            </a:r>
          </a:p>
          <a:p>
            <a:pPr algn="ctr"/>
            <a:r>
              <a:rPr lang="en-US" sz="3200" b="1" dirty="0"/>
              <a:t>Algorithms</a:t>
            </a:r>
          </a:p>
        </p:txBody>
      </p:sp>
      <p:sp>
        <p:nvSpPr>
          <p:cNvPr id="4" name="Title 1"/>
          <p:cNvSpPr>
            <a:spLocks noGrp="1"/>
          </p:cNvSpPr>
          <p:nvPr>
            <p:ph type="title"/>
          </p:nvPr>
        </p:nvSpPr>
        <p:spPr>
          <a:xfrm>
            <a:off x="2408568" y="332039"/>
            <a:ext cx="7446632" cy="857251"/>
          </a:xfrm>
        </p:spPr>
        <p:txBody>
          <a:bodyPr>
            <a:normAutofit/>
          </a:bodyPr>
          <a:lstStyle/>
          <a:p>
            <a:pPr algn="ctr"/>
            <a:r>
              <a:rPr lang="en-US" sz="3200" b="1" dirty="0"/>
              <a:t>Dynamic Streaming over HTTP (DASH)</a:t>
            </a:r>
          </a:p>
        </p:txBody>
      </p:sp>
      <p:grpSp>
        <p:nvGrpSpPr>
          <p:cNvPr id="11" name="Group 10"/>
          <p:cNvGrpSpPr/>
          <p:nvPr/>
        </p:nvGrpSpPr>
        <p:grpSpPr>
          <a:xfrm>
            <a:off x="6636528" y="2585291"/>
            <a:ext cx="1496940" cy="1493056"/>
            <a:chOff x="4977394" y="1938968"/>
            <a:chExt cx="1122705" cy="1119792"/>
          </a:xfrm>
        </p:grpSpPr>
        <p:cxnSp>
          <p:nvCxnSpPr>
            <p:cNvPr id="5" name="Straight Arrow Connector 4"/>
            <p:cNvCxnSpPr/>
            <p:nvPr/>
          </p:nvCxnSpPr>
          <p:spPr>
            <a:xfrm>
              <a:off x="5222100" y="2383106"/>
              <a:ext cx="196300" cy="0"/>
            </a:xfrm>
            <a:prstGeom prst="straightConnector1">
              <a:avLst/>
            </a:prstGeom>
            <a:ln w="12700">
              <a:solidFill>
                <a:srgbClr val="0070C0"/>
              </a:solidFill>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H="1" flipV="1">
              <a:off x="5452090" y="1938968"/>
              <a:ext cx="0" cy="385972"/>
            </a:xfrm>
            <a:prstGeom prst="straightConnector1">
              <a:avLst/>
            </a:prstGeom>
            <a:ln w="12700">
              <a:solidFill>
                <a:srgbClr val="0070C0"/>
              </a:solidFill>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977394" y="2343035"/>
              <a:ext cx="699182" cy="715725"/>
            </a:xfrm>
            <a:prstGeom prst="rect">
              <a:avLst/>
            </a:prstGeom>
            <a:noFill/>
          </p:spPr>
          <p:txBody>
            <a:bodyPr wrap="none" rtlCol="0">
              <a:spAutoFit/>
            </a:bodyPr>
            <a:lstStyle/>
            <a:p>
              <a:pPr algn="ctr"/>
              <a:r>
                <a:rPr lang="en-US" sz="1867" dirty="0">
                  <a:solidFill>
                    <a:srgbClr val="0070C0"/>
                  </a:solidFill>
                </a:rPr>
                <a:t>1 sec </a:t>
              </a:r>
            </a:p>
            <a:p>
              <a:pPr algn="ctr"/>
              <a:r>
                <a:rPr lang="en-US" sz="1867" dirty="0">
                  <a:solidFill>
                    <a:srgbClr val="0070C0"/>
                  </a:solidFill>
                </a:rPr>
                <a:t>video </a:t>
              </a:r>
            </a:p>
            <a:p>
              <a:pPr algn="ctr"/>
              <a:r>
                <a:rPr lang="en-US" sz="1867" dirty="0">
                  <a:solidFill>
                    <a:srgbClr val="0070C0"/>
                  </a:solidFill>
                </a:rPr>
                <a:t>content</a:t>
              </a:r>
            </a:p>
          </p:txBody>
        </p:sp>
        <p:sp>
          <p:nvSpPr>
            <p:cNvPr id="54" name="TextBox 53"/>
            <p:cNvSpPr txBox="1"/>
            <p:nvPr/>
          </p:nvSpPr>
          <p:spPr>
            <a:xfrm>
              <a:off x="5326986" y="1985476"/>
              <a:ext cx="773113" cy="284742"/>
            </a:xfrm>
            <a:prstGeom prst="rect">
              <a:avLst/>
            </a:prstGeom>
            <a:noFill/>
          </p:spPr>
          <p:txBody>
            <a:bodyPr wrap="square" rtlCol="0">
              <a:spAutoFit/>
            </a:bodyPr>
            <a:lstStyle/>
            <a:p>
              <a:pPr algn="ctr"/>
              <a:r>
                <a:rPr lang="en-US" sz="1867">
                  <a:solidFill>
                    <a:srgbClr val="0070C0"/>
                  </a:solidFill>
                </a:rPr>
                <a:t>bitrate</a:t>
              </a:r>
              <a:endParaRPr lang="en-US" sz="1867" dirty="0">
                <a:solidFill>
                  <a:srgbClr val="0070C0"/>
                </a:solidFill>
              </a:endParaRPr>
            </a:p>
          </p:txBody>
        </p:sp>
      </p:grpSp>
      <p:pic>
        <p:nvPicPr>
          <p:cNvPr id="2" name="Picture 1"/>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261152" y="1995388"/>
            <a:ext cx="1016000" cy="1016000"/>
          </a:xfrm>
          <a:prstGeom prst="rect">
            <a:avLst/>
          </a:prstGeom>
        </p:spPr>
      </p:pic>
    </p:spTree>
    <p:custDataLst>
      <p:tags r:id="rId1"/>
    </p:custDataLst>
    <p:extLst>
      <p:ext uri="{BB962C8B-B14F-4D97-AF65-F5344CB8AC3E}">
        <p14:creationId xmlns:p14="http://schemas.microsoft.com/office/powerpoint/2010/main" val="1564163037"/>
      </p:ext>
    </p:extLst>
  </p:cSld>
  <p:clrMapOvr>
    <a:masterClrMapping/>
  </p:clrMapOvr>
  <mc:AlternateContent xmlns:mc="http://schemas.openxmlformats.org/markup-compatibility/2006" xmlns:p14="http://schemas.microsoft.com/office/powerpoint/2010/main">
    <mc:Choice Requires="p14">
      <p:transition spd="slow" p14:dur="2000" advTm="91827"/>
    </mc:Choice>
    <mc:Fallback xmlns="">
      <p:transition spd="slow" advTm="918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fade">
                                      <p:cBhvr>
                                        <p:cTn id="7" dur="500"/>
                                        <p:tgtEl>
                                          <p:spTgt spid="95"/>
                                        </p:tgtEl>
                                      </p:cBhvr>
                                    </p:animEffect>
                                  </p:childTnLst>
                                </p:cTn>
                              </p:par>
                              <p:par>
                                <p:cTn id="8" presetID="10" presetClass="entr" presetSubtype="0" fill="hold" nodeType="withEffect">
                                  <p:stCondLst>
                                    <p:cond delay="0"/>
                                  </p:stCondLst>
                                  <p:childTnLst>
                                    <p:set>
                                      <p:cBhvr>
                                        <p:cTn id="9" dur="1" fill="hold">
                                          <p:stCondLst>
                                            <p:cond delay="0"/>
                                          </p:stCondLst>
                                        </p:cTn>
                                        <p:tgtEl>
                                          <p:spTgt spid="94"/>
                                        </p:tgtEl>
                                        <p:attrNameLst>
                                          <p:attrName>style.visibility</p:attrName>
                                        </p:attrNameLst>
                                      </p:cBhvr>
                                      <p:to>
                                        <p:strVal val="visible"/>
                                      </p:to>
                                    </p:set>
                                    <p:animEffect transition="in" filter="fade">
                                      <p:cBhvr>
                                        <p:cTn id="10" dur="500"/>
                                        <p:tgtEl>
                                          <p:spTgt spid="94"/>
                                        </p:tgtEl>
                                      </p:cBhvr>
                                    </p:animEffect>
                                  </p:childTnLst>
                                </p:cTn>
                              </p:par>
                              <p:par>
                                <p:cTn id="11" presetID="10" presetClass="entr" presetSubtype="0" fill="hold" nodeType="withEffect">
                                  <p:stCondLst>
                                    <p:cond delay="0"/>
                                  </p:stCondLst>
                                  <p:childTnLst>
                                    <p:set>
                                      <p:cBhvr>
                                        <p:cTn id="12" dur="1" fill="hold">
                                          <p:stCondLst>
                                            <p:cond delay="0"/>
                                          </p:stCondLst>
                                        </p:cTn>
                                        <p:tgtEl>
                                          <p:spTgt spid="96"/>
                                        </p:tgtEl>
                                        <p:attrNameLst>
                                          <p:attrName>style.visibility</p:attrName>
                                        </p:attrNameLst>
                                      </p:cBhvr>
                                      <p:to>
                                        <p:strVal val="visible"/>
                                      </p:to>
                                    </p:set>
                                    <p:animEffect transition="in" filter="fade">
                                      <p:cBhvr>
                                        <p:cTn id="13" dur="500"/>
                                        <p:tgtEl>
                                          <p:spTgt spid="9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7"/>
                                        </p:tgtEl>
                                        <p:attrNameLst>
                                          <p:attrName>style.visibility</p:attrName>
                                        </p:attrNameLst>
                                      </p:cBhvr>
                                      <p:to>
                                        <p:strVal val="visible"/>
                                      </p:to>
                                    </p:set>
                                    <p:animEffect transition="in" filter="fade">
                                      <p:cBhvr>
                                        <p:cTn id="16" dur="500"/>
                                        <p:tgtEl>
                                          <p:spTgt spid="97"/>
                                        </p:tgtEl>
                                      </p:cBhvr>
                                    </p:animEffect>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grpId="1" nodeType="clickEffect">
                                  <p:stCondLst>
                                    <p:cond delay="0"/>
                                  </p:stCondLst>
                                  <p:childTnLst>
                                    <p:set>
                                      <p:cBhvr>
                                        <p:cTn id="20" dur="1" fill="hold">
                                          <p:stCondLst>
                                            <p:cond delay="0"/>
                                          </p:stCondLst>
                                        </p:cTn>
                                        <p:tgtEl>
                                          <p:spTgt spid="146"/>
                                        </p:tgtEl>
                                        <p:attrNameLst>
                                          <p:attrName>style.visibility</p:attrName>
                                        </p:attrNameLst>
                                      </p:cBhvr>
                                      <p:to>
                                        <p:strVal val="visible"/>
                                      </p:to>
                                    </p:set>
                                    <p:anim calcmode="lin" valueType="num">
                                      <p:cBhvr>
                                        <p:cTn id="21" dur="500" fill="hold"/>
                                        <p:tgtEl>
                                          <p:spTgt spid="146"/>
                                        </p:tgtEl>
                                        <p:attrNameLst>
                                          <p:attrName>ppt_w</p:attrName>
                                        </p:attrNameLst>
                                      </p:cBhvr>
                                      <p:tavLst>
                                        <p:tav tm="0">
                                          <p:val>
                                            <p:fltVal val="0"/>
                                          </p:val>
                                        </p:tav>
                                        <p:tav tm="100000">
                                          <p:val>
                                            <p:strVal val="#ppt_w"/>
                                          </p:val>
                                        </p:tav>
                                      </p:tavLst>
                                    </p:anim>
                                    <p:anim calcmode="lin" valueType="num">
                                      <p:cBhvr>
                                        <p:cTn id="22" dur="500" fill="hold"/>
                                        <p:tgtEl>
                                          <p:spTgt spid="146"/>
                                        </p:tgtEl>
                                        <p:attrNameLst>
                                          <p:attrName>ppt_h</p:attrName>
                                        </p:attrNameLst>
                                      </p:cBhvr>
                                      <p:tavLst>
                                        <p:tav tm="0">
                                          <p:val>
                                            <p:fltVal val="0"/>
                                          </p:val>
                                        </p:tav>
                                        <p:tav tm="100000">
                                          <p:val>
                                            <p:strVal val="#ppt_h"/>
                                          </p:val>
                                        </p:tav>
                                      </p:tavLst>
                                    </p:anim>
                                  </p:childTnLst>
                                </p:cTn>
                              </p:par>
                              <p:par>
                                <p:cTn id="23" presetID="0" presetClass="path" presetSubtype="0" accel="50000" decel="50000" fill="hold" grpId="0" nodeType="withEffect">
                                  <p:stCondLst>
                                    <p:cond delay="0"/>
                                  </p:stCondLst>
                                  <p:childTnLst>
                                    <p:animMotion origin="layout" path="M -0.31753 0.13179 L -1.66667E-6 -1.85185E-6 " pathEditMode="relative" rAng="0" ptsTypes="AA">
                                      <p:cBhvr>
                                        <p:cTn id="24" dur="1000" fill="hold"/>
                                        <p:tgtEl>
                                          <p:spTgt spid="146"/>
                                        </p:tgtEl>
                                        <p:attrNameLst>
                                          <p:attrName>ppt_x</p:attrName>
                                          <p:attrName>ppt_y</p:attrName>
                                        </p:attrNameLst>
                                      </p:cBhvr>
                                      <p:rCtr x="15868" y="-6605"/>
                                    </p:animMotion>
                                  </p:childTnLst>
                                </p:cTn>
                              </p:par>
                              <p:par>
                                <p:cTn id="25" presetID="10" presetClass="exit" presetSubtype="0" fill="hold" nodeType="withEffect">
                                  <p:stCondLst>
                                    <p:cond delay="0"/>
                                  </p:stCondLst>
                                  <p:childTnLst>
                                    <p:animEffect transition="out" filter="fade">
                                      <p:cBhvr>
                                        <p:cTn id="26" dur="500"/>
                                        <p:tgtEl>
                                          <p:spTgt spid="84"/>
                                        </p:tgtEl>
                                      </p:cBhvr>
                                    </p:animEffect>
                                    <p:set>
                                      <p:cBhvr>
                                        <p:cTn id="27" dur="1" fill="hold">
                                          <p:stCondLst>
                                            <p:cond delay="499"/>
                                          </p:stCondLst>
                                        </p:cTn>
                                        <p:tgtEl>
                                          <p:spTgt spid="84"/>
                                        </p:tgtEl>
                                        <p:attrNameLst>
                                          <p:attrName>style.visibility</p:attrName>
                                        </p:attrNameLst>
                                      </p:cBhvr>
                                      <p:to>
                                        <p:strVal val="hidden"/>
                                      </p:to>
                                    </p:set>
                                  </p:childTnLst>
                                </p:cTn>
                              </p:par>
                              <p:par>
                                <p:cTn id="28" presetID="10" presetClass="exit" presetSubtype="0" fill="hold" grpId="0" nodeType="withEffect">
                                  <p:stCondLst>
                                    <p:cond delay="0"/>
                                  </p:stCondLst>
                                  <p:childTnLst>
                                    <p:animEffect transition="out" filter="fade">
                                      <p:cBhvr>
                                        <p:cTn id="29" dur="500"/>
                                        <p:tgtEl>
                                          <p:spTgt spid="88"/>
                                        </p:tgtEl>
                                      </p:cBhvr>
                                    </p:animEffect>
                                    <p:set>
                                      <p:cBhvr>
                                        <p:cTn id="30" dur="1" fill="hold">
                                          <p:stCondLst>
                                            <p:cond delay="499"/>
                                          </p:stCondLst>
                                        </p:cTn>
                                        <p:tgtEl>
                                          <p:spTgt spid="88"/>
                                        </p:tgtEl>
                                        <p:attrNameLst>
                                          <p:attrName>style.visibility</p:attrName>
                                        </p:attrNameLst>
                                      </p:cBhvr>
                                      <p:to>
                                        <p:strVal val="hidden"/>
                                      </p:to>
                                    </p:set>
                                  </p:childTnLst>
                                </p:cTn>
                              </p:par>
                              <p:par>
                                <p:cTn id="31" presetID="10" presetClass="exit" presetSubtype="0" fill="hold" grpId="0" nodeType="withEffect">
                                  <p:stCondLst>
                                    <p:cond delay="0"/>
                                  </p:stCondLst>
                                  <p:childTnLst>
                                    <p:animEffect transition="out" filter="fade">
                                      <p:cBhvr>
                                        <p:cTn id="32" dur="500"/>
                                        <p:tgtEl>
                                          <p:spTgt spid="85"/>
                                        </p:tgtEl>
                                      </p:cBhvr>
                                    </p:animEffect>
                                    <p:set>
                                      <p:cBhvr>
                                        <p:cTn id="33" dur="1" fill="hold">
                                          <p:stCondLst>
                                            <p:cond delay="499"/>
                                          </p:stCondLst>
                                        </p:cTn>
                                        <p:tgtEl>
                                          <p:spTgt spid="85"/>
                                        </p:tgtEl>
                                        <p:attrNameLst>
                                          <p:attrName>style.visibility</p:attrName>
                                        </p:attrNameLst>
                                      </p:cBhvr>
                                      <p:to>
                                        <p:strVal val="hidden"/>
                                      </p:to>
                                    </p:set>
                                  </p:childTnLst>
                                </p:cTn>
                              </p:par>
                              <p:par>
                                <p:cTn id="34" presetID="10" presetClass="exit" presetSubtype="0" fill="hold" grpId="0" nodeType="withEffect">
                                  <p:stCondLst>
                                    <p:cond delay="0"/>
                                  </p:stCondLst>
                                  <p:childTnLst>
                                    <p:animEffect transition="out" filter="fade">
                                      <p:cBhvr>
                                        <p:cTn id="35" dur="500"/>
                                        <p:tgtEl>
                                          <p:spTgt spid="91"/>
                                        </p:tgtEl>
                                      </p:cBhvr>
                                    </p:animEffect>
                                    <p:set>
                                      <p:cBhvr>
                                        <p:cTn id="36" dur="1" fill="hold">
                                          <p:stCondLst>
                                            <p:cond delay="499"/>
                                          </p:stCondLst>
                                        </p:cTn>
                                        <p:tgtEl>
                                          <p:spTgt spid="91"/>
                                        </p:tgtEl>
                                        <p:attrNameLst>
                                          <p:attrName>style.visibility</p:attrName>
                                        </p:attrNameLst>
                                      </p:cBhvr>
                                      <p:to>
                                        <p:strVal val="hidden"/>
                                      </p:to>
                                    </p:set>
                                  </p:childTnLst>
                                </p:cTn>
                              </p:par>
                              <p:par>
                                <p:cTn id="37" presetID="10" presetClass="exit" presetSubtype="0" fill="hold" grpId="0" nodeType="withEffect">
                                  <p:stCondLst>
                                    <p:cond delay="0"/>
                                  </p:stCondLst>
                                  <p:childTnLst>
                                    <p:animEffect transition="out" filter="fade">
                                      <p:cBhvr>
                                        <p:cTn id="38" dur="500"/>
                                        <p:tgtEl>
                                          <p:spTgt spid="90"/>
                                        </p:tgtEl>
                                      </p:cBhvr>
                                    </p:animEffect>
                                    <p:set>
                                      <p:cBhvr>
                                        <p:cTn id="39" dur="1" fill="hold">
                                          <p:stCondLst>
                                            <p:cond delay="499"/>
                                          </p:stCondLst>
                                        </p:cTn>
                                        <p:tgtEl>
                                          <p:spTgt spid="90"/>
                                        </p:tgtEl>
                                        <p:attrNameLst>
                                          <p:attrName>style.visibility</p:attrName>
                                        </p:attrNameLst>
                                      </p:cBhvr>
                                      <p:to>
                                        <p:strVal val="hidden"/>
                                      </p:to>
                                    </p:set>
                                  </p:childTnLst>
                                </p:cTn>
                              </p:par>
                              <p:par>
                                <p:cTn id="40" presetID="10" presetClass="exit" presetSubtype="0" fill="hold" grpId="0" nodeType="withEffect">
                                  <p:stCondLst>
                                    <p:cond delay="0"/>
                                  </p:stCondLst>
                                  <p:childTnLst>
                                    <p:animEffect transition="out" filter="fade">
                                      <p:cBhvr>
                                        <p:cTn id="41" dur="500"/>
                                        <p:tgtEl>
                                          <p:spTgt spid="87"/>
                                        </p:tgtEl>
                                      </p:cBhvr>
                                    </p:animEffect>
                                    <p:set>
                                      <p:cBhvr>
                                        <p:cTn id="42" dur="1" fill="hold">
                                          <p:stCondLst>
                                            <p:cond delay="499"/>
                                          </p:stCondLst>
                                        </p:cTn>
                                        <p:tgtEl>
                                          <p:spTgt spid="87"/>
                                        </p:tgtEl>
                                        <p:attrNameLst>
                                          <p:attrName>style.visibility</p:attrName>
                                        </p:attrNameLst>
                                      </p:cBhvr>
                                      <p:to>
                                        <p:strVal val="hidden"/>
                                      </p:to>
                                    </p:set>
                                  </p:childTnLst>
                                </p:cTn>
                              </p:par>
                              <p:par>
                                <p:cTn id="43" presetID="10" presetClass="exit" presetSubtype="0" fill="hold" grpId="0" nodeType="withEffect">
                                  <p:stCondLst>
                                    <p:cond delay="0"/>
                                  </p:stCondLst>
                                  <p:childTnLst>
                                    <p:animEffect transition="out" filter="fade">
                                      <p:cBhvr>
                                        <p:cTn id="44" dur="500"/>
                                        <p:tgtEl>
                                          <p:spTgt spid="86"/>
                                        </p:tgtEl>
                                      </p:cBhvr>
                                    </p:animEffect>
                                    <p:set>
                                      <p:cBhvr>
                                        <p:cTn id="45" dur="1" fill="hold">
                                          <p:stCondLst>
                                            <p:cond delay="499"/>
                                          </p:stCondLst>
                                        </p:cTn>
                                        <p:tgtEl>
                                          <p:spTgt spid="86"/>
                                        </p:tgtEl>
                                        <p:attrNameLst>
                                          <p:attrName>style.visibility</p:attrName>
                                        </p:attrNameLst>
                                      </p:cBhvr>
                                      <p:to>
                                        <p:strVal val="hidden"/>
                                      </p:to>
                                    </p:set>
                                  </p:childTnLst>
                                </p:cTn>
                              </p:par>
                              <p:par>
                                <p:cTn id="46" presetID="10" presetClass="exit" presetSubtype="0" fill="hold" grpId="0" nodeType="withEffect">
                                  <p:stCondLst>
                                    <p:cond delay="0"/>
                                  </p:stCondLst>
                                  <p:childTnLst>
                                    <p:animEffect transition="out" filter="fade">
                                      <p:cBhvr>
                                        <p:cTn id="47" dur="500"/>
                                        <p:tgtEl>
                                          <p:spTgt spid="89"/>
                                        </p:tgtEl>
                                      </p:cBhvr>
                                    </p:animEffect>
                                    <p:set>
                                      <p:cBhvr>
                                        <p:cTn id="48" dur="1" fill="hold">
                                          <p:stCondLst>
                                            <p:cond delay="499"/>
                                          </p:stCondLst>
                                        </p:cTn>
                                        <p:tgtEl>
                                          <p:spTgt spid="89"/>
                                        </p:tgtEl>
                                        <p:attrNameLst>
                                          <p:attrName>style.visibility</p:attrName>
                                        </p:attrNameLst>
                                      </p:cBhvr>
                                      <p:to>
                                        <p:strVal val="hidden"/>
                                      </p:to>
                                    </p:set>
                                  </p:childTnLst>
                                </p:cTn>
                              </p:par>
                              <p:par>
                                <p:cTn id="49" presetID="10" presetClass="exit" presetSubtype="0" fill="hold" grpId="1" nodeType="withEffect">
                                  <p:stCondLst>
                                    <p:cond delay="0"/>
                                  </p:stCondLst>
                                  <p:childTnLst>
                                    <p:animEffect transition="out" filter="fade">
                                      <p:cBhvr>
                                        <p:cTn id="50" dur="500"/>
                                        <p:tgtEl>
                                          <p:spTgt spid="95"/>
                                        </p:tgtEl>
                                      </p:cBhvr>
                                    </p:animEffect>
                                    <p:set>
                                      <p:cBhvr>
                                        <p:cTn id="51" dur="1" fill="hold">
                                          <p:stCondLst>
                                            <p:cond delay="499"/>
                                          </p:stCondLst>
                                        </p:cTn>
                                        <p:tgtEl>
                                          <p:spTgt spid="95"/>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500"/>
                                        <p:tgtEl>
                                          <p:spTgt spid="97"/>
                                        </p:tgtEl>
                                      </p:cBhvr>
                                    </p:animEffect>
                                    <p:set>
                                      <p:cBhvr>
                                        <p:cTn id="54" dur="1" fill="hold">
                                          <p:stCondLst>
                                            <p:cond delay="499"/>
                                          </p:stCondLst>
                                        </p:cTn>
                                        <p:tgtEl>
                                          <p:spTgt spid="97"/>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500"/>
                                        <p:tgtEl>
                                          <p:spTgt spid="94"/>
                                        </p:tgtEl>
                                      </p:cBhvr>
                                    </p:animEffect>
                                    <p:set>
                                      <p:cBhvr>
                                        <p:cTn id="57" dur="1" fill="hold">
                                          <p:stCondLst>
                                            <p:cond delay="499"/>
                                          </p:stCondLst>
                                        </p:cTn>
                                        <p:tgtEl>
                                          <p:spTgt spid="94"/>
                                        </p:tgtEl>
                                        <p:attrNameLst>
                                          <p:attrName>style.visibility</p:attrName>
                                        </p:attrNameLst>
                                      </p:cBhvr>
                                      <p:to>
                                        <p:strVal val="hidden"/>
                                      </p:to>
                                    </p:set>
                                  </p:childTnLst>
                                </p:cTn>
                              </p:par>
                              <p:par>
                                <p:cTn id="58" presetID="10" presetClass="exit" presetSubtype="0" fill="hold" nodeType="withEffect">
                                  <p:stCondLst>
                                    <p:cond delay="0"/>
                                  </p:stCondLst>
                                  <p:childTnLst>
                                    <p:animEffect transition="out" filter="fade">
                                      <p:cBhvr>
                                        <p:cTn id="59" dur="500"/>
                                        <p:tgtEl>
                                          <p:spTgt spid="96"/>
                                        </p:tgtEl>
                                      </p:cBhvr>
                                    </p:animEffect>
                                    <p:set>
                                      <p:cBhvr>
                                        <p:cTn id="60" dur="1" fill="hold">
                                          <p:stCondLst>
                                            <p:cond delay="499"/>
                                          </p:stCondLst>
                                        </p:cTn>
                                        <p:tgtEl>
                                          <p:spTgt spid="96"/>
                                        </p:tgtEl>
                                        <p:attrNameLst>
                                          <p:attrName>style.visibility</p:attrName>
                                        </p:attrNameLst>
                                      </p:cBhvr>
                                      <p:to>
                                        <p:strVal val="hidden"/>
                                      </p:to>
                                    </p:set>
                                  </p:childTnLst>
                                </p:cTn>
                              </p:par>
                            </p:childTnLst>
                          </p:cTn>
                        </p:par>
                        <p:par>
                          <p:cTn id="61" fill="hold">
                            <p:stCondLst>
                              <p:cond delay="1000"/>
                            </p:stCondLst>
                            <p:childTnLst>
                              <p:par>
                                <p:cTn id="62" presetID="22" presetClass="entr" presetSubtype="8" fill="hold" nodeType="afterEffect">
                                  <p:stCondLst>
                                    <p:cond delay="0"/>
                                  </p:stCondLst>
                                  <p:childTnLst>
                                    <p:set>
                                      <p:cBhvr>
                                        <p:cTn id="63" dur="1" fill="hold">
                                          <p:stCondLst>
                                            <p:cond delay="0"/>
                                          </p:stCondLst>
                                        </p:cTn>
                                        <p:tgtEl>
                                          <p:spTgt spid="34"/>
                                        </p:tgtEl>
                                        <p:attrNameLst>
                                          <p:attrName>style.visibility</p:attrName>
                                        </p:attrNameLst>
                                      </p:cBhvr>
                                      <p:to>
                                        <p:strVal val="visible"/>
                                      </p:to>
                                    </p:set>
                                    <p:animEffect transition="in" filter="wipe(left)">
                                      <p:cBhvr>
                                        <p:cTn id="64" dur="500"/>
                                        <p:tgtEl>
                                          <p:spTgt spid="34"/>
                                        </p:tgtEl>
                                      </p:cBhvr>
                                    </p:animEffect>
                                  </p:childTnLst>
                                </p:cTn>
                              </p:par>
                            </p:childTnLst>
                          </p:cTn>
                        </p:par>
                        <p:par>
                          <p:cTn id="65" fill="hold">
                            <p:stCondLst>
                              <p:cond delay="1500"/>
                            </p:stCondLst>
                            <p:childTnLst>
                              <p:par>
                                <p:cTn id="66" presetID="1" presetClass="exit" presetSubtype="0" fill="hold" grpId="2" nodeType="afterEffect">
                                  <p:stCondLst>
                                    <p:cond delay="0"/>
                                  </p:stCondLst>
                                  <p:childTnLst>
                                    <p:set>
                                      <p:cBhvr>
                                        <p:cTn id="67" dur="1" fill="hold">
                                          <p:stCondLst>
                                            <p:cond delay="0"/>
                                          </p:stCondLst>
                                        </p:cTn>
                                        <p:tgtEl>
                                          <p:spTgt spid="146"/>
                                        </p:tgtEl>
                                        <p:attrNameLst>
                                          <p:attrName>style.visibility</p:attrName>
                                        </p:attrNameLst>
                                      </p:cBhvr>
                                      <p:to>
                                        <p:strVal val="hidden"/>
                                      </p:to>
                                    </p:set>
                                  </p:childTnLst>
                                </p:cTn>
                              </p:par>
                            </p:childTnLst>
                          </p:cTn>
                        </p:par>
                        <p:par>
                          <p:cTn id="68" fill="hold">
                            <p:stCondLst>
                              <p:cond delay="1500"/>
                            </p:stCondLst>
                            <p:childTnLst>
                              <p:par>
                                <p:cTn id="69" presetID="1" presetClass="entr" presetSubtype="0" fill="hold" nodeType="afterEffect">
                                  <p:stCondLst>
                                    <p:cond delay="0"/>
                                  </p:stCondLst>
                                  <p:childTnLst>
                                    <p:set>
                                      <p:cBhvr>
                                        <p:cTn id="70" dur="1" fill="hold">
                                          <p:stCondLst>
                                            <p:cond delay="0"/>
                                          </p:stCondLst>
                                        </p:cTn>
                                        <p:tgtEl>
                                          <p:spTgt spid="8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79"/>
                                        </p:tgtEl>
                                        <p:attrNameLst>
                                          <p:attrName>style.visibility</p:attrName>
                                        </p:attrNameLst>
                                      </p:cBhvr>
                                      <p:to>
                                        <p:strVal val="visible"/>
                                      </p:to>
                                    </p:set>
                                  </p:childTnLst>
                                </p:cTn>
                              </p:par>
                              <p:par>
                                <p:cTn id="73" presetID="1" presetClass="exit" presetSubtype="0" fill="hold" nodeType="withEffect">
                                  <p:stCondLst>
                                    <p:cond delay="0"/>
                                  </p:stCondLst>
                                  <p:childTnLst>
                                    <p:set>
                                      <p:cBhvr>
                                        <p:cTn id="74" dur="1" fill="hold">
                                          <p:stCondLst>
                                            <p:cond delay="0"/>
                                          </p:stCondLst>
                                        </p:cTn>
                                        <p:tgtEl>
                                          <p:spTgt spid="34"/>
                                        </p:tgtEl>
                                        <p:attrNameLst>
                                          <p:attrName>style.visibility</p:attrName>
                                        </p:attrNameLst>
                                      </p:cBhvr>
                                      <p:to>
                                        <p:strVal val="hidden"/>
                                      </p:to>
                                    </p:set>
                                  </p:childTnLst>
                                </p:cTn>
                              </p:par>
                            </p:childTnLst>
                          </p:cTn>
                        </p:par>
                        <p:par>
                          <p:cTn id="75" fill="hold">
                            <p:stCondLst>
                              <p:cond delay="1500"/>
                            </p:stCondLst>
                            <p:childTnLst>
                              <p:par>
                                <p:cTn id="76" presetID="1" presetClass="entr" presetSubtype="0" fill="hold" nodeType="afterEffect">
                                  <p:stCondLst>
                                    <p:cond delay="0"/>
                                  </p:stCondLst>
                                  <p:childTnLst>
                                    <p:set>
                                      <p:cBhvr>
                                        <p:cTn id="77" dur="1" fill="hold">
                                          <p:stCondLst>
                                            <p:cond delay="0"/>
                                          </p:stCondLst>
                                        </p:cTn>
                                        <p:tgtEl>
                                          <p:spTgt spid="147"/>
                                        </p:tgtEl>
                                        <p:attrNameLst>
                                          <p:attrName>style.visibility</p:attrName>
                                        </p:attrNameLst>
                                      </p:cBhvr>
                                      <p:to>
                                        <p:strVal val="visible"/>
                                      </p:to>
                                    </p:set>
                                  </p:childTnLst>
                                </p:cTn>
                              </p:par>
                            </p:childTnLst>
                          </p:cTn>
                        </p:par>
                        <p:par>
                          <p:cTn id="78" fill="hold">
                            <p:stCondLst>
                              <p:cond delay="1500"/>
                            </p:stCondLst>
                            <p:childTnLst>
                              <p:par>
                                <p:cTn id="79" presetID="1" presetClass="entr" presetSubtype="0" fill="hold" nodeType="afterEffect">
                                  <p:stCondLst>
                                    <p:cond delay="0"/>
                                  </p:stCondLst>
                                  <p:childTnLst>
                                    <p:set>
                                      <p:cBhvr>
                                        <p:cTn id="80" dur="1" fill="hold">
                                          <p:stCondLst>
                                            <p:cond delay="0"/>
                                          </p:stCondLst>
                                        </p:cTn>
                                        <p:tgtEl>
                                          <p:spTgt spid="150"/>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82"/>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81"/>
                                        </p:tgtEl>
                                        <p:attrNameLst>
                                          <p:attrName>style.visibility</p:attrName>
                                        </p:attrNameLst>
                                      </p:cBhvr>
                                      <p:to>
                                        <p:strVal val="visible"/>
                                      </p:to>
                                    </p:set>
                                  </p:childTnLst>
                                </p:cTn>
                              </p:par>
                              <p:par>
                                <p:cTn id="85" presetID="10" presetClass="entr" presetSubtype="0" fill="hold" nodeType="withEffect">
                                  <p:stCondLst>
                                    <p:cond delay="0"/>
                                  </p:stCondLst>
                                  <p:childTnLst>
                                    <p:set>
                                      <p:cBhvr>
                                        <p:cTn id="86" dur="1" fill="hold">
                                          <p:stCondLst>
                                            <p:cond delay="0"/>
                                          </p:stCondLst>
                                        </p:cTn>
                                        <p:tgtEl>
                                          <p:spTgt spid="11"/>
                                        </p:tgtEl>
                                        <p:attrNameLst>
                                          <p:attrName>style.visibility</p:attrName>
                                        </p:attrNameLst>
                                      </p:cBhvr>
                                      <p:to>
                                        <p:strVal val="visible"/>
                                      </p:to>
                                    </p:set>
                                    <p:animEffect transition="in" filter="fade">
                                      <p:cBhvr>
                                        <p:cTn id="87" dur="500"/>
                                        <p:tgtEl>
                                          <p:spTgt spid="11"/>
                                        </p:tgtEl>
                                      </p:cBhvr>
                                    </p:animEffect>
                                  </p:childTnLst>
                                </p:cTn>
                              </p:par>
                            </p:childTnLst>
                          </p:cTn>
                        </p:par>
                      </p:childTnLst>
                    </p:cTn>
                  </p:par>
                  <p:par>
                    <p:cTn id="88" fill="hold">
                      <p:stCondLst>
                        <p:cond delay="indefinite"/>
                      </p:stCondLst>
                      <p:childTnLst>
                        <p:par>
                          <p:cTn id="89" fill="hold">
                            <p:stCondLst>
                              <p:cond delay="0"/>
                            </p:stCondLst>
                            <p:childTnLst>
                              <p:par>
                                <p:cTn id="90" presetID="2" presetClass="mediacall" presetSubtype="0" fill="hold" nodeType="clickEffect">
                                  <p:stCondLst>
                                    <p:cond delay="0"/>
                                  </p:stCondLst>
                                  <p:childTnLst>
                                    <p:cmd type="call" cmd="togglePause">
                                      <p:cBhvr>
                                        <p:cTn id="91" dur="1" fill="hold"/>
                                        <p:tgtEl>
                                          <p:spTgt spid="80"/>
                                        </p:tgtEl>
                                      </p:cBhvr>
                                    </p:cmd>
                                  </p:childTnLst>
                                </p:cTn>
                              </p:par>
                              <p:par>
                                <p:cTn id="92" presetID="10" presetClass="exit" presetSubtype="0" fill="hold" nodeType="withEffect">
                                  <p:stCondLst>
                                    <p:cond delay="0"/>
                                  </p:stCondLst>
                                  <p:childTnLst>
                                    <p:animEffect transition="out" filter="fade">
                                      <p:cBhvr>
                                        <p:cTn id="93" dur="200"/>
                                        <p:tgtEl>
                                          <p:spTgt spid="11"/>
                                        </p:tgtEl>
                                      </p:cBhvr>
                                    </p:animEffect>
                                    <p:set>
                                      <p:cBhvr>
                                        <p:cTn id="94" dur="1" fill="hold">
                                          <p:stCondLst>
                                            <p:cond delay="199"/>
                                          </p:stCondLst>
                                        </p:cTn>
                                        <p:tgtEl>
                                          <p:spTgt spid="11"/>
                                        </p:tgtEl>
                                        <p:attrNameLst>
                                          <p:attrName>style.visibility</p:attrName>
                                        </p:attrNameLst>
                                      </p:cBhvr>
                                      <p:to>
                                        <p:strVal val="hidden"/>
                                      </p:to>
                                    </p:set>
                                  </p:childTnLst>
                                </p:cTn>
                              </p:par>
                              <p:par>
                                <p:cTn id="95" presetID="1" presetClass="entr" presetSubtype="0" fill="hold" nodeType="withEffect">
                                  <p:stCondLst>
                                    <p:cond delay="10000"/>
                                  </p:stCondLst>
                                  <p:childTnLst>
                                    <p:set>
                                      <p:cBhvr>
                                        <p:cTn id="96" dur="1" fill="hold">
                                          <p:stCondLst>
                                            <p:cond delay="0"/>
                                          </p:stCondLst>
                                        </p:cTn>
                                        <p:tgtEl>
                                          <p:spTgt spid="153"/>
                                        </p:tgtEl>
                                        <p:attrNameLst>
                                          <p:attrName>style.visibility</p:attrName>
                                        </p:attrNameLst>
                                      </p:cBhvr>
                                      <p:to>
                                        <p:strVal val="visible"/>
                                      </p:to>
                                    </p:set>
                                  </p:childTnLst>
                                </p:cTn>
                              </p:par>
                              <p:par>
                                <p:cTn id="97" presetID="1" presetClass="entr" presetSubtype="0" fill="hold" nodeType="withEffect">
                                  <p:stCondLst>
                                    <p:cond delay="10000"/>
                                  </p:stCondLst>
                                  <p:childTnLst>
                                    <p:set>
                                      <p:cBhvr>
                                        <p:cTn id="98" dur="1" fill="hold">
                                          <p:stCondLst>
                                            <p:cond delay="0"/>
                                          </p:stCondLst>
                                        </p:cTn>
                                        <p:tgtEl>
                                          <p:spTgt spid="154"/>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grpId="0" nodeType="clickEffect">
                                  <p:stCondLst>
                                    <p:cond delay="0"/>
                                  </p:stCondLst>
                                  <p:childTnLst>
                                    <p:set>
                                      <p:cBhvr>
                                        <p:cTn id="102" dur="1" fill="hold">
                                          <p:stCondLst>
                                            <p:cond delay="0"/>
                                          </p:stCondLst>
                                        </p:cTn>
                                        <p:tgtEl>
                                          <p:spTgt spid="155"/>
                                        </p:tgtEl>
                                        <p:attrNameLst>
                                          <p:attrName>style.visibility</p:attrName>
                                        </p:attrNameLst>
                                      </p:cBhvr>
                                      <p:to>
                                        <p:strVal val="visible"/>
                                      </p:to>
                                    </p:set>
                                    <p:animEffect transition="in" filter="fade">
                                      <p:cBhvr>
                                        <p:cTn id="103" dur="200"/>
                                        <p:tgtEl>
                                          <p:spTgt spid="155"/>
                                        </p:tgtEl>
                                      </p:cBhvr>
                                    </p:animEffect>
                                  </p:childTnLst>
                                </p:cTn>
                              </p:par>
                              <p:par>
                                <p:cTn id="104" presetID="1" presetClass="entr" presetSubtype="0" fill="hold" nodeType="withEffect">
                                  <p:stCondLst>
                                    <p:cond delay="0"/>
                                  </p:stCondLst>
                                  <p:childTnLst>
                                    <p:set>
                                      <p:cBhvr>
                                        <p:cTn id="105" dur="1" fill="hold">
                                          <p:stCondLst>
                                            <p:cond delay="0"/>
                                          </p:stCondLst>
                                        </p:cTn>
                                        <p:tgtEl>
                                          <p:spTgt spid="2"/>
                                        </p:tgtEl>
                                        <p:attrNameLst>
                                          <p:attrName>style.visibility</p:attrName>
                                        </p:attrNameLst>
                                      </p:cBhvr>
                                      <p:to>
                                        <p:strVal val="visible"/>
                                      </p:to>
                                    </p:set>
                                  </p:childTnLst>
                                </p:cTn>
                              </p:par>
                              <p:par>
                                <p:cTn id="106" presetID="1" presetClass="exit" presetSubtype="0" fill="hold" nodeType="withEffect">
                                  <p:stCondLst>
                                    <p:cond delay="0"/>
                                  </p:stCondLst>
                                  <p:childTnLst>
                                    <p:set>
                                      <p:cBhvr>
                                        <p:cTn id="107" dur="1" fill="hold">
                                          <p:stCondLst>
                                            <p:cond delay="0"/>
                                          </p:stCondLst>
                                        </p:cTn>
                                        <p:tgtEl>
                                          <p:spTgt spid="154"/>
                                        </p:tgtEl>
                                        <p:attrNameLst>
                                          <p:attrName>style.visibility</p:attrName>
                                        </p:attrNameLst>
                                      </p:cBhvr>
                                      <p:to>
                                        <p:strVal val="hidden"/>
                                      </p:to>
                                    </p:set>
                                  </p:childTnLst>
                                </p:cTn>
                              </p:par>
                              <p:par>
                                <p:cTn id="108" presetID="10" presetClass="entr" presetSubtype="0" fill="hold" grpId="0" nodeType="withEffect">
                                  <p:stCondLst>
                                    <p:cond delay="0"/>
                                  </p:stCondLst>
                                  <p:childTnLst>
                                    <p:set>
                                      <p:cBhvr>
                                        <p:cTn id="109" dur="1" fill="hold">
                                          <p:stCondLst>
                                            <p:cond delay="0"/>
                                          </p:stCondLst>
                                        </p:cTn>
                                        <p:tgtEl>
                                          <p:spTgt spid="47"/>
                                        </p:tgtEl>
                                        <p:attrNameLst>
                                          <p:attrName>style.visibility</p:attrName>
                                        </p:attrNameLst>
                                      </p:cBhvr>
                                      <p:to>
                                        <p:strVal val="visible"/>
                                      </p:to>
                                    </p:set>
                                    <p:animEffect transition="in" filter="fade">
                                      <p:cBhvr>
                                        <p:cTn id="110" dur="500"/>
                                        <p:tgtEl>
                                          <p:spTgt spid="47"/>
                                        </p:tgtEl>
                                      </p:cBhvr>
                                    </p:animEffect>
                                  </p:childTnLst>
                                </p:cTn>
                              </p:par>
                            </p:childTnLst>
                          </p:cTn>
                        </p:par>
                      </p:childTnLst>
                    </p:cTn>
                  </p:par>
                  <p:par>
                    <p:cTn id="111" fill="hold">
                      <p:stCondLst>
                        <p:cond delay="indefinite"/>
                      </p:stCondLst>
                      <p:childTnLst>
                        <p:par>
                          <p:cTn id="112" fill="hold">
                            <p:stCondLst>
                              <p:cond delay="0"/>
                            </p:stCondLst>
                            <p:childTnLst>
                              <p:par>
                                <p:cTn id="113" presetID="22" presetClass="entr" presetSubtype="8" fill="hold" nodeType="clickEffect">
                                  <p:stCondLst>
                                    <p:cond delay="0"/>
                                  </p:stCondLst>
                                  <p:childTnLst>
                                    <p:set>
                                      <p:cBhvr>
                                        <p:cTn id="114" dur="1" fill="hold">
                                          <p:stCondLst>
                                            <p:cond delay="0"/>
                                          </p:stCondLst>
                                        </p:cTn>
                                        <p:tgtEl>
                                          <p:spTgt spid="18"/>
                                        </p:tgtEl>
                                        <p:attrNameLst>
                                          <p:attrName>style.visibility</p:attrName>
                                        </p:attrNameLst>
                                      </p:cBhvr>
                                      <p:to>
                                        <p:strVal val="visible"/>
                                      </p:to>
                                    </p:set>
                                    <p:animEffect transition="in" filter="wipe(left)">
                                      <p:cBhvr>
                                        <p:cTn id="115"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6" fill="hold" display="0">
                  <p:stCondLst>
                    <p:cond delay="indefinite"/>
                  </p:stCondLst>
                </p:cTn>
                <p:tgtEl>
                  <p:spTgt spid="80"/>
                </p:tgtEl>
              </p:cMediaNode>
            </p:video>
          </p:childTnLst>
        </p:cTn>
      </p:par>
    </p:tnLst>
    <p:bldLst>
      <p:bldP spid="81" grpId="0" animBg="1"/>
      <p:bldP spid="82" grpId="0" animBg="1"/>
      <p:bldP spid="85" grpId="0" animBg="1"/>
      <p:bldP spid="86" grpId="0" animBg="1"/>
      <p:bldP spid="87" grpId="0" animBg="1"/>
      <p:bldP spid="88" grpId="0" animBg="1"/>
      <p:bldP spid="89" grpId="0" animBg="1"/>
      <p:bldP spid="90" grpId="0" animBg="1"/>
      <p:bldP spid="91" grpId="0" animBg="1"/>
      <p:bldP spid="95" grpId="0"/>
      <p:bldP spid="95" grpId="1"/>
      <p:bldP spid="97" grpId="0"/>
      <p:bldP spid="97" grpId="1"/>
      <p:bldP spid="146" grpId="0" animBg="1"/>
      <p:bldP spid="146" grpId="1" animBg="1"/>
      <p:bldP spid="146" grpId="2" animBg="1"/>
      <p:bldGraphic spid="155" grpId="0">
        <p:bldAsOne/>
      </p:bldGraphic>
      <p:bldP spid="79" grpId="0"/>
      <p:bldP spid="47" grpId="0"/>
    </p:bldLst>
  </p:timing>
  <p:extLst>
    <p:ext uri="{E180D4A7-C9FB-4DFB-919C-405C955672EB}">
      <p14:showEvtLst xmlns:p14="http://schemas.microsoft.com/office/powerpoint/2010/main">
        <p14:playEvt time="54873" objId="80"/>
        <p14:stopEvt time="66944" objId="80"/>
      </p14:showEvtLst>
    </p:ext>
  </p:extLst>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D472-AFA0-1C4E-B2C3-4BEB19CD8AC1}"/>
              </a:ext>
            </a:extLst>
          </p:cNvPr>
          <p:cNvSpPr>
            <a:spLocks noGrp="1"/>
          </p:cNvSpPr>
          <p:nvPr>
            <p:ph type="title"/>
          </p:nvPr>
        </p:nvSpPr>
        <p:spPr/>
        <p:txBody>
          <a:bodyPr/>
          <a:lstStyle/>
          <a:p>
            <a:r>
              <a:rPr lang="en-US" dirty="0"/>
              <a:t>Video Streaming</a:t>
            </a:r>
          </a:p>
        </p:txBody>
      </p:sp>
      <p:sp>
        <p:nvSpPr>
          <p:cNvPr id="3" name="Content Placeholder 2">
            <a:extLst>
              <a:ext uri="{FF2B5EF4-FFF2-40B4-BE49-F238E27FC236}">
                <a16:creationId xmlns:a16="http://schemas.microsoft.com/office/drawing/2014/main" id="{70A517BA-3A38-3B4D-BC68-9C9D776111A2}"/>
              </a:ext>
            </a:extLst>
          </p:cNvPr>
          <p:cNvSpPr>
            <a:spLocks noGrp="1"/>
          </p:cNvSpPr>
          <p:nvPr>
            <p:ph idx="1"/>
          </p:nvPr>
        </p:nvSpPr>
        <p:spPr>
          <a:xfrm>
            <a:off x="838200" y="1673346"/>
            <a:ext cx="11353800" cy="4351338"/>
          </a:xfrm>
        </p:spPr>
        <p:txBody>
          <a:bodyPr/>
          <a:lstStyle/>
          <a:p>
            <a:r>
              <a:rPr lang="en-US" dirty="0"/>
              <a:t>Streaming video are more than 70% of global Internet traffic</a:t>
            </a:r>
          </a:p>
          <a:p>
            <a:r>
              <a:rPr lang="en-US" dirty="0"/>
              <a:t>Streaming services use DASH (Dynamic Adaptive Streaming over HTTP)</a:t>
            </a:r>
          </a:p>
        </p:txBody>
      </p:sp>
      <p:pic>
        <p:nvPicPr>
          <p:cNvPr id="72" name="rebuffer_animate.mov">
            <a:hlinkClick r:id="" action="ppaction://media"/>
            <a:extLst>
              <a:ext uri="{FF2B5EF4-FFF2-40B4-BE49-F238E27FC236}">
                <a16:creationId xmlns:a16="http://schemas.microsoft.com/office/drawing/2014/main" id="{C9FF3DCF-BE8F-6341-93C7-099F4321FF1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17803" y="2668878"/>
            <a:ext cx="7581327" cy="3116768"/>
          </a:xfrm>
          <a:prstGeom prst="rect">
            <a:avLst/>
          </a:prstGeom>
        </p:spPr>
      </p:pic>
      <p:sp>
        <p:nvSpPr>
          <p:cNvPr id="73" name="Rectangle 72">
            <a:extLst>
              <a:ext uri="{FF2B5EF4-FFF2-40B4-BE49-F238E27FC236}">
                <a16:creationId xmlns:a16="http://schemas.microsoft.com/office/drawing/2014/main" id="{353536CC-25C8-3347-B836-5B7A163A0807}"/>
              </a:ext>
            </a:extLst>
          </p:cNvPr>
          <p:cNvSpPr/>
          <p:nvPr/>
        </p:nvSpPr>
        <p:spPr>
          <a:xfrm>
            <a:off x="7642025" y="3987737"/>
            <a:ext cx="2418341" cy="17674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74" name="Rectangle 73">
            <a:extLst>
              <a:ext uri="{FF2B5EF4-FFF2-40B4-BE49-F238E27FC236}">
                <a16:creationId xmlns:a16="http://schemas.microsoft.com/office/drawing/2014/main" id="{1612D744-593A-7C43-AFC9-C51E469B455F}"/>
              </a:ext>
            </a:extLst>
          </p:cNvPr>
          <p:cNvSpPr/>
          <p:nvPr/>
        </p:nvSpPr>
        <p:spPr>
          <a:xfrm>
            <a:off x="2076052" y="3762004"/>
            <a:ext cx="2758671" cy="15508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pic>
        <p:nvPicPr>
          <p:cNvPr id="75" name="Picture 74">
            <a:extLst>
              <a:ext uri="{FF2B5EF4-FFF2-40B4-BE49-F238E27FC236}">
                <a16:creationId xmlns:a16="http://schemas.microsoft.com/office/drawing/2014/main" id="{25210AB2-8878-A046-8181-7B849585D9E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3947" y="3934881"/>
            <a:ext cx="2004587" cy="1321325"/>
          </a:xfrm>
          <a:prstGeom prst="rect">
            <a:avLst/>
          </a:prstGeom>
        </p:spPr>
      </p:pic>
      <p:pic>
        <p:nvPicPr>
          <p:cNvPr id="76" name="Picture 75">
            <a:extLst>
              <a:ext uri="{FF2B5EF4-FFF2-40B4-BE49-F238E27FC236}">
                <a16:creationId xmlns:a16="http://schemas.microsoft.com/office/drawing/2014/main" id="{C7241650-3F4E-C14A-9F47-F2D1C7564B8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33434" y="4481838"/>
            <a:ext cx="510449" cy="359356"/>
          </a:xfrm>
          <a:prstGeom prst="rect">
            <a:avLst/>
          </a:prstGeom>
        </p:spPr>
      </p:pic>
      <p:sp>
        <p:nvSpPr>
          <p:cNvPr id="77" name="Rectangle 76">
            <a:extLst>
              <a:ext uri="{FF2B5EF4-FFF2-40B4-BE49-F238E27FC236}">
                <a16:creationId xmlns:a16="http://schemas.microsoft.com/office/drawing/2014/main" id="{F01AFE3E-3154-3A4B-B2E0-9D5CD8BAC225}"/>
              </a:ext>
            </a:extLst>
          </p:cNvPr>
          <p:cNvSpPr/>
          <p:nvPr/>
        </p:nvSpPr>
        <p:spPr>
          <a:xfrm>
            <a:off x="1753947" y="3934882"/>
            <a:ext cx="2004587" cy="149530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78" name="Rectangle 77">
            <a:extLst>
              <a:ext uri="{FF2B5EF4-FFF2-40B4-BE49-F238E27FC236}">
                <a16:creationId xmlns:a16="http://schemas.microsoft.com/office/drawing/2014/main" id="{998AC53D-520C-C449-8098-D40090405B00}"/>
              </a:ext>
            </a:extLst>
          </p:cNvPr>
          <p:cNvSpPr/>
          <p:nvPr/>
        </p:nvSpPr>
        <p:spPr>
          <a:xfrm>
            <a:off x="3147069" y="5263477"/>
            <a:ext cx="250955" cy="17397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79" name="Rectangle 78">
            <a:extLst>
              <a:ext uri="{FF2B5EF4-FFF2-40B4-BE49-F238E27FC236}">
                <a16:creationId xmlns:a16="http://schemas.microsoft.com/office/drawing/2014/main" id="{C1D0089A-CACD-B346-AD47-56B1C073DF77}"/>
              </a:ext>
            </a:extLst>
          </p:cNvPr>
          <p:cNvSpPr/>
          <p:nvPr/>
        </p:nvSpPr>
        <p:spPr>
          <a:xfrm>
            <a:off x="1753942" y="5259764"/>
            <a:ext cx="1393296" cy="17397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0" name="Rectangle 79">
            <a:extLst>
              <a:ext uri="{FF2B5EF4-FFF2-40B4-BE49-F238E27FC236}">
                <a16:creationId xmlns:a16="http://schemas.microsoft.com/office/drawing/2014/main" id="{AC6F6EAB-528A-F841-9D8F-462E3D742515}"/>
              </a:ext>
            </a:extLst>
          </p:cNvPr>
          <p:cNvSpPr/>
          <p:nvPr/>
        </p:nvSpPr>
        <p:spPr>
          <a:xfrm>
            <a:off x="1753945" y="5259764"/>
            <a:ext cx="815015" cy="173979"/>
          </a:xfrm>
          <a:prstGeom prst="rect">
            <a:avLst/>
          </a:prstGeom>
          <a:solidFill>
            <a:srgbClr val="D523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1" name="Rectangle 80">
            <a:extLst>
              <a:ext uri="{FF2B5EF4-FFF2-40B4-BE49-F238E27FC236}">
                <a16:creationId xmlns:a16="http://schemas.microsoft.com/office/drawing/2014/main" id="{AC2C624F-14BE-7747-9AB0-49EF1B01877C}"/>
              </a:ext>
            </a:extLst>
          </p:cNvPr>
          <p:cNvSpPr/>
          <p:nvPr/>
        </p:nvSpPr>
        <p:spPr>
          <a:xfrm>
            <a:off x="1753945" y="5257537"/>
            <a:ext cx="2004588" cy="173979"/>
          </a:xfrm>
          <a:prstGeom prst="rect">
            <a:avLst/>
          </a:prstGeom>
          <a:no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2" name="Oval 81">
            <a:extLst>
              <a:ext uri="{FF2B5EF4-FFF2-40B4-BE49-F238E27FC236}">
                <a16:creationId xmlns:a16="http://schemas.microsoft.com/office/drawing/2014/main" id="{DF569CEB-45A3-C643-9CA4-C0CDB5413D53}"/>
              </a:ext>
            </a:extLst>
          </p:cNvPr>
          <p:cNvSpPr/>
          <p:nvPr/>
        </p:nvSpPr>
        <p:spPr>
          <a:xfrm>
            <a:off x="2445702" y="5228000"/>
            <a:ext cx="246771" cy="246771"/>
          </a:xfrm>
          <a:prstGeom prst="ellipse">
            <a:avLst/>
          </a:prstGeom>
          <a:solidFill>
            <a:schemeClr val="bg1"/>
          </a:solidFill>
          <a:ln w="6350">
            <a:solidFill>
              <a:schemeClr val="bg1">
                <a:lumMod val="85000"/>
              </a:schemeClr>
            </a:solidFill>
          </a:ln>
          <a:effectLst>
            <a:outerShdw blurRad="50800" dist="76200" dir="2700000" sx="83000" sy="83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3" name="Oval 82">
            <a:extLst>
              <a:ext uri="{FF2B5EF4-FFF2-40B4-BE49-F238E27FC236}">
                <a16:creationId xmlns:a16="http://schemas.microsoft.com/office/drawing/2014/main" id="{EDB724CE-F77A-FF48-AEAA-DAC274CDE8E2}"/>
              </a:ext>
            </a:extLst>
          </p:cNvPr>
          <p:cNvSpPr/>
          <p:nvPr/>
        </p:nvSpPr>
        <p:spPr>
          <a:xfrm>
            <a:off x="2520923" y="5302137"/>
            <a:ext cx="96075" cy="96075"/>
          </a:xfrm>
          <a:prstGeom prst="ellipse">
            <a:avLst/>
          </a:prstGeom>
          <a:solidFill>
            <a:schemeClr val="bg1">
              <a:lumMod val="65000"/>
            </a:schemeClr>
          </a:solidFill>
          <a:ln w="635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84" name="TextBox 83">
            <a:extLst>
              <a:ext uri="{FF2B5EF4-FFF2-40B4-BE49-F238E27FC236}">
                <a16:creationId xmlns:a16="http://schemas.microsoft.com/office/drawing/2014/main" id="{971D2E0E-12E7-024C-BBFB-AAA01AA02FF2}"/>
              </a:ext>
            </a:extLst>
          </p:cNvPr>
          <p:cNvSpPr txBox="1"/>
          <p:nvPr/>
        </p:nvSpPr>
        <p:spPr>
          <a:xfrm>
            <a:off x="1963266" y="5604393"/>
            <a:ext cx="1458411" cy="380873"/>
          </a:xfrm>
          <a:prstGeom prst="rect">
            <a:avLst/>
          </a:prstGeom>
          <a:noFill/>
        </p:spPr>
        <p:txBody>
          <a:bodyPr wrap="square" rtlCol="0">
            <a:spAutoFit/>
          </a:bodyPr>
          <a:lstStyle/>
          <a:p>
            <a:pPr algn="ctr"/>
            <a:r>
              <a:rPr lang="en-US" sz="1875" b="1" dirty="0"/>
              <a:t>Video Client</a:t>
            </a:r>
          </a:p>
        </p:txBody>
      </p:sp>
      <p:sp>
        <p:nvSpPr>
          <p:cNvPr id="85" name="TextBox 84">
            <a:extLst>
              <a:ext uri="{FF2B5EF4-FFF2-40B4-BE49-F238E27FC236}">
                <a16:creationId xmlns:a16="http://schemas.microsoft.com/office/drawing/2014/main" id="{E189557D-55DB-454F-A7A3-EEA4D7FA38EA}"/>
              </a:ext>
            </a:extLst>
          </p:cNvPr>
          <p:cNvSpPr txBox="1"/>
          <p:nvPr/>
        </p:nvSpPr>
        <p:spPr>
          <a:xfrm>
            <a:off x="8361095" y="5517250"/>
            <a:ext cx="1978623" cy="380873"/>
          </a:xfrm>
          <a:prstGeom prst="rect">
            <a:avLst/>
          </a:prstGeom>
          <a:noFill/>
        </p:spPr>
        <p:txBody>
          <a:bodyPr wrap="square" rtlCol="0">
            <a:spAutoFit/>
          </a:bodyPr>
          <a:lstStyle/>
          <a:p>
            <a:pPr algn="ctr"/>
            <a:r>
              <a:rPr lang="en-US" sz="1875" b="1" dirty="0"/>
              <a:t>Video Server</a:t>
            </a:r>
          </a:p>
        </p:txBody>
      </p:sp>
      <p:cxnSp>
        <p:nvCxnSpPr>
          <p:cNvPr id="86" name="Straight Arrow Connector 85">
            <a:extLst>
              <a:ext uri="{FF2B5EF4-FFF2-40B4-BE49-F238E27FC236}">
                <a16:creationId xmlns:a16="http://schemas.microsoft.com/office/drawing/2014/main" id="{D4F03584-FF69-3245-9074-6A29E8C44072}"/>
              </a:ext>
            </a:extLst>
          </p:cNvPr>
          <p:cNvCxnSpPr/>
          <p:nvPr/>
        </p:nvCxnSpPr>
        <p:spPr>
          <a:xfrm>
            <a:off x="4231483" y="4411209"/>
            <a:ext cx="3771900"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34D78A7E-6A89-3948-A787-0CE28EE6EEC7}"/>
              </a:ext>
            </a:extLst>
          </p:cNvPr>
          <p:cNvSpPr txBox="1"/>
          <p:nvPr/>
        </p:nvSpPr>
        <p:spPr>
          <a:xfrm>
            <a:off x="4573272" y="3634533"/>
            <a:ext cx="3228637" cy="709105"/>
          </a:xfrm>
          <a:prstGeom prst="rect">
            <a:avLst/>
          </a:prstGeom>
          <a:noFill/>
        </p:spPr>
        <p:txBody>
          <a:bodyPr wrap="square" rtlCol="0">
            <a:spAutoFit/>
          </a:bodyPr>
          <a:lstStyle/>
          <a:p>
            <a:r>
              <a:rPr lang="en-US" sz="2133" b="1" dirty="0"/>
              <a:t>Request</a:t>
            </a:r>
            <a:r>
              <a:rPr lang="en-US" sz="2133" dirty="0"/>
              <a:t>: </a:t>
            </a:r>
          </a:p>
          <a:p>
            <a:r>
              <a:rPr lang="en-US" sz="1875" dirty="0"/>
              <a:t>next video chunk  at bitrate </a:t>
            </a:r>
            <a:r>
              <a:rPr lang="en-US" sz="1875" i="1" dirty="0"/>
              <a:t>r</a:t>
            </a:r>
          </a:p>
        </p:txBody>
      </p:sp>
      <p:cxnSp>
        <p:nvCxnSpPr>
          <p:cNvPr id="88" name="Straight Arrow Connector 87">
            <a:extLst>
              <a:ext uri="{FF2B5EF4-FFF2-40B4-BE49-F238E27FC236}">
                <a16:creationId xmlns:a16="http://schemas.microsoft.com/office/drawing/2014/main" id="{41289AE7-C5D4-2645-B217-2877C36F2C54}"/>
              </a:ext>
            </a:extLst>
          </p:cNvPr>
          <p:cNvCxnSpPr/>
          <p:nvPr/>
        </p:nvCxnSpPr>
        <p:spPr>
          <a:xfrm flipH="1">
            <a:off x="4169137" y="4770564"/>
            <a:ext cx="3771900"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9" name="TextBox 88">
            <a:extLst>
              <a:ext uri="{FF2B5EF4-FFF2-40B4-BE49-F238E27FC236}">
                <a16:creationId xmlns:a16="http://schemas.microsoft.com/office/drawing/2014/main" id="{92506307-6B14-AF42-A2D6-585EA4FA171D}"/>
              </a:ext>
            </a:extLst>
          </p:cNvPr>
          <p:cNvSpPr txBox="1"/>
          <p:nvPr/>
        </p:nvSpPr>
        <p:spPr>
          <a:xfrm>
            <a:off x="4592558" y="4789873"/>
            <a:ext cx="2046651" cy="709105"/>
          </a:xfrm>
          <a:prstGeom prst="rect">
            <a:avLst/>
          </a:prstGeom>
          <a:noFill/>
        </p:spPr>
        <p:txBody>
          <a:bodyPr wrap="square" rtlCol="0">
            <a:spAutoFit/>
          </a:bodyPr>
          <a:lstStyle/>
          <a:p>
            <a:r>
              <a:rPr lang="en-US" sz="2133" b="1" dirty="0"/>
              <a:t>Response</a:t>
            </a:r>
            <a:r>
              <a:rPr lang="en-US" sz="2133" dirty="0"/>
              <a:t>: </a:t>
            </a:r>
          </a:p>
          <a:p>
            <a:r>
              <a:rPr lang="en-US" sz="1875" dirty="0"/>
              <a:t>video content</a:t>
            </a:r>
          </a:p>
        </p:txBody>
      </p:sp>
      <p:pic>
        <p:nvPicPr>
          <p:cNvPr id="90" name="Picture 89">
            <a:extLst>
              <a:ext uri="{FF2B5EF4-FFF2-40B4-BE49-F238E27FC236}">
                <a16:creationId xmlns:a16="http://schemas.microsoft.com/office/drawing/2014/main" id="{9C4A16DD-70A7-DD46-B039-3EFB05481F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0875" y="3786048"/>
            <a:ext cx="1902395" cy="1497083"/>
          </a:xfrm>
          <a:prstGeom prst="rect">
            <a:avLst/>
          </a:prstGeom>
        </p:spPr>
      </p:pic>
      <p:sp>
        <p:nvSpPr>
          <p:cNvPr id="91" name="Rectangle 90">
            <a:extLst>
              <a:ext uri="{FF2B5EF4-FFF2-40B4-BE49-F238E27FC236}">
                <a16:creationId xmlns:a16="http://schemas.microsoft.com/office/drawing/2014/main" id="{EC792038-435F-7843-95B3-4A535B412A44}"/>
              </a:ext>
            </a:extLst>
          </p:cNvPr>
          <p:cNvSpPr/>
          <p:nvPr/>
        </p:nvSpPr>
        <p:spPr>
          <a:xfrm>
            <a:off x="4854682" y="4143455"/>
            <a:ext cx="2745249" cy="1058897"/>
          </a:xfrm>
          <a:prstGeom prst="rect">
            <a:avLst/>
          </a:prstGeom>
          <a:solidFill>
            <a:schemeClr val="bg1">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grpSp>
        <p:nvGrpSpPr>
          <p:cNvPr id="92" name="Group 91">
            <a:extLst>
              <a:ext uri="{FF2B5EF4-FFF2-40B4-BE49-F238E27FC236}">
                <a16:creationId xmlns:a16="http://schemas.microsoft.com/office/drawing/2014/main" id="{DDB41D54-D77D-C347-959A-F37DA6056E12}"/>
              </a:ext>
            </a:extLst>
          </p:cNvPr>
          <p:cNvGrpSpPr/>
          <p:nvPr/>
        </p:nvGrpSpPr>
        <p:grpSpPr>
          <a:xfrm>
            <a:off x="7245617" y="4238056"/>
            <a:ext cx="1881663" cy="430487"/>
            <a:chOff x="4928863" y="3926411"/>
            <a:chExt cx="1310714" cy="322865"/>
          </a:xfrm>
        </p:grpSpPr>
        <p:sp>
          <p:nvSpPr>
            <p:cNvPr id="93" name="TextBox 92">
              <a:extLst>
                <a:ext uri="{FF2B5EF4-FFF2-40B4-BE49-F238E27FC236}">
                  <a16:creationId xmlns:a16="http://schemas.microsoft.com/office/drawing/2014/main" id="{42E712EE-6EF3-6940-91A6-D279FE678103}"/>
                </a:ext>
              </a:extLst>
            </p:cNvPr>
            <p:cNvSpPr txBox="1"/>
            <p:nvPr/>
          </p:nvSpPr>
          <p:spPr>
            <a:xfrm>
              <a:off x="4928863" y="3926411"/>
              <a:ext cx="1310714" cy="284742"/>
            </a:xfrm>
            <a:prstGeom prst="rect">
              <a:avLst/>
            </a:prstGeom>
            <a:noFill/>
          </p:spPr>
          <p:txBody>
            <a:bodyPr wrap="square" rtlCol="0">
              <a:spAutoFit/>
            </a:bodyPr>
            <a:lstStyle/>
            <a:p>
              <a:pPr algn="ctr"/>
              <a:r>
                <a:rPr lang="en-US" sz="1867" b="1"/>
                <a:t>Input</a:t>
              </a:r>
              <a:endParaRPr lang="en-US" sz="1867" b="1" dirty="0"/>
            </a:p>
          </p:txBody>
        </p:sp>
        <p:cxnSp>
          <p:nvCxnSpPr>
            <p:cNvPr id="94" name="Straight Arrow Connector 93">
              <a:extLst>
                <a:ext uri="{FF2B5EF4-FFF2-40B4-BE49-F238E27FC236}">
                  <a16:creationId xmlns:a16="http://schemas.microsoft.com/office/drawing/2014/main" id="{76DB2292-2E08-F647-BA60-C373628BEBFB}"/>
                </a:ext>
              </a:extLst>
            </p:cNvPr>
            <p:cNvCxnSpPr/>
            <p:nvPr/>
          </p:nvCxnSpPr>
          <p:spPr>
            <a:xfrm flipH="1">
              <a:off x="5190547" y="4242656"/>
              <a:ext cx="752946" cy="6620"/>
            </a:xfrm>
            <a:prstGeom prst="straightConnector1">
              <a:avLst/>
            </a:prstGeom>
            <a:ln w="190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grpSp>
      <p:grpSp>
        <p:nvGrpSpPr>
          <p:cNvPr id="95" name="Group 94">
            <a:extLst>
              <a:ext uri="{FF2B5EF4-FFF2-40B4-BE49-F238E27FC236}">
                <a16:creationId xmlns:a16="http://schemas.microsoft.com/office/drawing/2014/main" id="{A08F507B-0526-CA43-8FE8-5BEB23814F17}"/>
              </a:ext>
            </a:extLst>
          </p:cNvPr>
          <p:cNvGrpSpPr/>
          <p:nvPr/>
        </p:nvGrpSpPr>
        <p:grpSpPr>
          <a:xfrm>
            <a:off x="3478861" y="4238054"/>
            <a:ext cx="1747619" cy="810543"/>
            <a:chOff x="1908383" y="3926411"/>
            <a:chExt cx="1310714" cy="607907"/>
          </a:xfrm>
        </p:grpSpPr>
        <p:sp>
          <p:nvSpPr>
            <p:cNvPr id="96" name="TextBox 95">
              <a:extLst>
                <a:ext uri="{FF2B5EF4-FFF2-40B4-BE49-F238E27FC236}">
                  <a16:creationId xmlns:a16="http://schemas.microsoft.com/office/drawing/2014/main" id="{1F3711F0-B6E7-BA42-8D15-C8450A1B1984}"/>
                </a:ext>
              </a:extLst>
            </p:cNvPr>
            <p:cNvSpPr txBox="1"/>
            <p:nvPr/>
          </p:nvSpPr>
          <p:spPr>
            <a:xfrm>
              <a:off x="1908383" y="3926411"/>
              <a:ext cx="1310714" cy="607907"/>
            </a:xfrm>
            <a:prstGeom prst="rect">
              <a:avLst/>
            </a:prstGeom>
            <a:noFill/>
          </p:spPr>
          <p:txBody>
            <a:bodyPr wrap="square" rtlCol="0">
              <a:spAutoFit/>
            </a:bodyPr>
            <a:lstStyle/>
            <a:p>
              <a:pPr algn="ctr"/>
              <a:r>
                <a:rPr lang="en-US" sz="1867" b="1" dirty="0"/>
                <a:t>Output</a:t>
              </a:r>
            </a:p>
            <a:p>
              <a:pPr algn="ctr"/>
              <a:endParaRPr lang="en-US" sz="933" b="1" dirty="0"/>
            </a:p>
            <a:p>
              <a:pPr algn="ctr"/>
              <a:r>
                <a:rPr lang="en-US" sz="1867" b="1" dirty="0"/>
                <a:t>1 sec/sec</a:t>
              </a:r>
            </a:p>
          </p:txBody>
        </p:sp>
        <p:cxnSp>
          <p:nvCxnSpPr>
            <p:cNvPr id="97" name="Straight Arrow Connector 96">
              <a:extLst>
                <a:ext uri="{FF2B5EF4-FFF2-40B4-BE49-F238E27FC236}">
                  <a16:creationId xmlns:a16="http://schemas.microsoft.com/office/drawing/2014/main" id="{BEB87882-7674-CC40-86E4-E4FDAF44A9F5}"/>
                </a:ext>
              </a:extLst>
            </p:cNvPr>
            <p:cNvCxnSpPr/>
            <p:nvPr/>
          </p:nvCxnSpPr>
          <p:spPr>
            <a:xfrm flipH="1">
              <a:off x="2170067" y="4242656"/>
              <a:ext cx="752946" cy="6620"/>
            </a:xfrm>
            <a:prstGeom prst="straightConnector1">
              <a:avLst/>
            </a:prstGeom>
            <a:ln w="190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grpSp>
      <p:pic>
        <p:nvPicPr>
          <p:cNvPr id="98" name="Picture 97">
            <a:extLst>
              <a:ext uri="{FF2B5EF4-FFF2-40B4-BE49-F238E27FC236}">
                <a16:creationId xmlns:a16="http://schemas.microsoft.com/office/drawing/2014/main" id="{F3719DC9-D215-C44A-B253-9EB8F3CB417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59033" y="3929064"/>
            <a:ext cx="2007108" cy="1321308"/>
          </a:xfrm>
          <a:prstGeom prst="rect">
            <a:avLst/>
          </a:prstGeom>
        </p:spPr>
      </p:pic>
      <p:pic>
        <p:nvPicPr>
          <p:cNvPr id="99" name="Picture 98">
            <a:extLst>
              <a:ext uri="{FF2B5EF4-FFF2-40B4-BE49-F238E27FC236}">
                <a16:creationId xmlns:a16="http://schemas.microsoft.com/office/drawing/2014/main" id="{09EAF1CB-353B-F24E-98A7-B8A70994806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23491" y="4080421"/>
            <a:ext cx="1018592" cy="1018592"/>
          </a:xfrm>
          <a:prstGeom prst="rect">
            <a:avLst/>
          </a:prstGeom>
        </p:spPr>
      </p:pic>
      <p:pic>
        <p:nvPicPr>
          <p:cNvPr id="100" name="Picture 99">
            <a:extLst>
              <a:ext uri="{FF2B5EF4-FFF2-40B4-BE49-F238E27FC236}">
                <a16:creationId xmlns:a16="http://schemas.microsoft.com/office/drawing/2014/main" id="{9C3284DF-05BF-BE48-BE66-40BDE51488B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848907" y="4138764"/>
            <a:ext cx="2800441" cy="1072896"/>
          </a:xfrm>
          <a:prstGeom prst="rect">
            <a:avLst/>
          </a:prstGeom>
        </p:spPr>
      </p:pic>
      <p:grpSp>
        <p:nvGrpSpPr>
          <p:cNvPr id="101" name="Group 100">
            <a:extLst>
              <a:ext uri="{FF2B5EF4-FFF2-40B4-BE49-F238E27FC236}">
                <a16:creationId xmlns:a16="http://schemas.microsoft.com/office/drawing/2014/main" id="{5CFCF268-CE8F-AE44-A811-46DF0F75117E}"/>
              </a:ext>
            </a:extLst>
          </p:cNvPr>
          <p:cNvGrpSpPr/>
          <p:nvPr/>
        </p:nvGrpSpPr>
        <p:grpSpPr>
          <a:xfrm>
            <a:off x="6602022" y="4672904"/>
            <a:ext cx="1496940" cy="1493056"/>
            <a:chOff x="4977394" y="1938968"/>
            <a:chExt cx="1122705" cy="1119792"/>
          </a:xfrm>
        </p:grpSpPr>
        <p:cxnSp>
          <p:nvCxnSpPr>
            <p:cNvPr id="102" name="Straight Arrow Connector 101">
              <a:extLst>
                <a:ext uri="{FF2B5EF4-FFF2-40B4-BE49-F238E27FC236}">
                  <a16:creationId xmlns:a16="http://schemas.microsoft.com/office/drawing/2014/main" id="{BE16C851-2CD5-3D4C-A575-4306662F5646}"/>
                </a:ext>
              </a:extLst>
            </p:cNvPr>
            <p:cNvCxnSpPr/>
            <p:nvPr/>
          </p:nvCxnSpPr>
          <p:spPr>
            <a:xfrm>
              <a:off x="5222100" y="2383106"/>
              <a:ext cx="196300" cy="0"/>
            </a:xfrm>
            <a:prstGeom prst="straightConnector1">
              <a:avLst/>
            </a:prstGeom>
            <a:ln w="12700">
              <a:solidFill>
                <a:srgbClr val="0070C0"/>
              </a:solidFill>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103" name="Straight Arrow Connector 102">
              <a:extLst>
                <a:ext uri="{FF2B5EF4-FFF2-40B4-BE49-F238E27FC236}">
                  <a16:creationId xmlns:a16="http://schemas.microsoft.com/office/drawing/2014/main" id="{6D5C8967-EB7B-F74C-B7B8-25AC8073139F}"/>
                </a:ext>
              </a:extLst>
            </p:cNvPr>
            <p:cNvCxnSpPr/>
            <p:nvPr/>
          </p:nvCxnSpPr>
          <p:spPr>
            <a:xfrm flipH="1" flipV="1">
              <a:off x="5452090" y="1938968"/>
              <a:ext cx="0" cy="385972"/>
            </a:xfrm>
            <a:prstGeom prst="straightConnector1">
              <a:avLst/>
            </a:prstGeom>
            <a:ln w="12700">
              <a:solidFill>
                <a:srgbClr val="0070C0"/>
              </a:solidFill>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104" name="TextBox 103">
              <a:extLst>
                <a:ext uri="{FF2B5EF4-FFF2-40B4-BE49-F238E27FC236}">
                  <a16:creationId xmlns:a16="http://schemas.microsoft.com/office/drawing/2014/main" id="{5885A75C-B07E-9743-9D4A-75A1A9E8BCF9}"/>
                </a:ext>
              </a:extLst>
            </p:cNvPr>
            <p:cNvSpPr txBox="1"/>
            <p:nvPr/>
          </p:nvSpPr>
          <p:spPr>
            <a:xfrm>
              <a:off x="4977394" y="2343035"/>
              <a:ext cx="699182" cy="715725"/>
            </a:xfrm>
            <a:prstGeom prst="rect">
              <a:avLst/>
            </a:prstGeom>
            <a:noFill/>
          </p:spPr>
          <p:txBody>
            <a:bodyPr wrap="none" rtlCol="0">
              <a:spAutoFit/>
            </a:bodyPr>
            <a:lstStyle/>
            <a:p>
              <a:pPr algn="ctr"/>
              <a:r>
                <a:rPr lang="en-US" sz="1867" dirty="0">
                  <a:solidFill>
                    <a:srgbClr val="0070C0"/>
                  </a:solidFill>
                </a:rPr>
                <a:t>1 sec </a:t>
              </a:r>
            </a:p>
            <a:p>
              <a:pPr algn="ctr"/>
              <a:r>
                <a:rPr lang="en-US" sz="1867" dirty="0">
                  <a:solidFill>
                    <a:srgbClr val="0070C0"/>
                  </a:solidFill>
                </a:rPr>
                <a:t>video </a:t>
              </a:r>
            </a:p>
            <a:p>
              <a:pPr algn="ctr"/>
              <a:r>
                <a:rPr lang="en-US" sz="1867" dirty="0">
                  <a:solidFill>
                    <a:srgbClr val="0070C0"/>
                  </a:solidFill>
                </a:rPr>
                <a:t>content</a:t>
              </a:r>
            </a:p>
          </p:txBody>
        </p:sp>
        <p:sp>
          <p:nvSpPr>
            <p:cNvPr id="105" name="TextBox 104">
              <a:extLst>
                <a:ext uri="{FF2B5EF4-FFF2-40B4-BE49-F238E27FC236}">
                  <a16:creationId xmlns:a16="http://schemas.microsoft.com/office/drawing/2014/main" id="{3B4D36F8-2FC8-1A46-825A-6E1F55E02116}"/>
                </a:ext>
              </a:extLst>
            </p:cNvPr>
            <p:cNvSpPr txBox="1"/>
            <p:nvPr/>
          </p:nvSpPr>
          <p:spPr>
            <a:xfrm>
              <a:off x="5326986" y="1985476"/>
              <a:ext cx="773113" cy="284742"/>
            </a:xfrm>
            <a:prstGeom prst="rect">
              <a:avLst/>
            </a:prstGeom>
            <a:noFill/>
          </p:spPr>
          <p:txBody>
            <a:bodyPr wrap="square" rtlCol="0">
              <a:spAutoFit/>
            </a:bodyPr>
            <a:lstStyle/>
            <a:p>
              <a:pPr algn="ctr"/>
              <a:r>
                <a:rPr lang="en-US" sz="1867">
                  <a:solidFill>
                    <a:srgbClr val="0070C0"/>
                  </a:solidFill>
                </a:rPr>
                <a:t>bitrate</a:t>
              </a:r>
              <a:endParaRPr lang="en-US" sz="1867" dirty="0">
                <a:solidFill>
                  <a:srgbClr val="0070C0"/>
                </a:solidFill>
              </a:endParaRPr>
            </a:p>
          </p:txBody>
        </p:sp>
      </p:grpSp>
      <p:pic>
        <p:nvPicPr>
          <p:cNvPr id="106" name="Picture 105">
            <a:extLst>
              <a:ext uri="{FF2B5EF4-FFF2-40B4-BE49-F238E27FC236}">
                <a16:creationId xmlns:a16="http://schemas.microsoft.com/office/drawing/2014/main" id="{B6B25908-714D-FC43-81FE-A884713D4FD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26646" y="4083001"/>
            <a:ext cx="1016000" cy="1016000"/>
          </a:xfrm>
          <a:prstGeom prst="rect">
            <a:avLst/>
          </a:prstGeom>
        </p:spPr>
      </p:pic>
    </p:spTree>
    <p:extLst>
      <p:ext uri="{BB962C8B-B14F-4D97-AF65-F5344CB8AC3E}">
        <p14:creationId xmlns:p14="http://schemas.microsoft.com/office/powerpoint/2010/main" val="65859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p:cTn id="7" dur="500"/>
                                        <p:tgtEl>
                                          <p:spTgt spid="87"/>
                                        </p:tgtEl>
                                      </p:cBhvr>
                                    </p:animEffect>
                                  </p:childTnLst>
                                </p:cTn>
                              </p:par>
                              <p:par>
                                <p:cTn id="8" presetID="10" presetClass="entr" presetSubtype="0" fill="hold" nodeType="withEffect">
                                  <p:stCondLst>
                                    <p:cond delay="0"/>
                                  </p:stCondLst>
                                  <p:childTnLst>
                                    <p:set>
                                      <p:cBhvr>
                                        <p:cTn id="9" dur="1" fill="hold">
                                          <p:stCondLst>
                                            <p:cond delay="0"/>
                                          </p:stCondLst>
                                        </p:cTn>
                                        <p:tgtEl>
                                          <p:spTgt spid="86"/>
                                        </p:tgtEl>
                                        <p:attrNameLst>
                                          <p:attrName>style.visibility</p:attrName>
                                        </p:attrNameLst>
                                      </p:cBhvr>
                                      <p:to>
                                        <p:strVal val="visible"/>
                                      </p:to>
                                    </p:set>
                                    <p:animEffect transition="in" filter="fade">
                                      <p:cBhvr>
                                        <p:cTn id="10" dur="500"/>
                                        <p:tgtEl>
                                          <p:spTgt spid="86"/>
                                        </p:tgtEl>
                                      </p:cBhvr>
                                    </p:animEffect>
                                  </p:childTnLst>
                                </p:cTn>
                              </p:par>
                              <p:par>
                                <p:cTn id="11" presetID="10" presetClass="entr" presetSubtype="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fade">
                                      <p:cBhvr>
                                        <p:cTn id="13" dur="500"/>
                                        <p:tgtEl>
                                          <p:spTgt spid="8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9"/>
                                        </p:tgtEl>
                                        <p:attrNameLst>
                                          <p:attrName>style.visibility</p:attrName>
                                        </p:attrNameLst>
                                      </p:cBhvr>
                                      <p:to>
                                        <p:strVal val="visible"/>
                                      </p:to>
                                    </p:set>
                                    <p:animEffect transition="in" filter="fade">
                                      <p:cBhvr>
                                        <p:cTn id="16" dur="500"/>
                                        <p:tgtEl>
                                          <p:spTgt spid="89"/>
                                        </p:tgtEl>
                                      </p:cBhvr>
                                    </p:animEffect>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grpId="1" nodeType="clickEffect">
                                  <p:stCondLst>
                                    <p:cond delay="0"/>
                                  </p:stCondLst>
                                  <p:childTnLst>
                                    <p:set>
                                      <p:cBhvr>
                                        <p:cTn id="20" dur="1" fill="hold">
                                          <p:stCondLst>
                                            <p:cond delay="0"/>
                                          </p:stCondLst>
                                        </p:cTn>
                                        <p:tgtEl>
                                          <p:spTgt spid="91"/>
                                        </p:tgtEl>
                                        <p:attrNameLst>
                                          <p:attrName>style.visibility</p:attrName>
                                        </p:attrNameLst>
                                      </p:cBhvr>
                                      <p:to>
                                        <p:strVal val="visible"/>
                                      </p:to>
                                    </p:set>
                                    <p:anim calcmode="lin" valueType="num">
                                      <p:cBhvr>
                                        <p:cTn id="21" dur="500" fill="hold"/>
                                        <p:tgtEl>
                                          <p:spTgt spid="91"/>
                                        </p:tgtEl>
                                        <p:attrNameLst>
                                          <p:attrName>ppt_w</p:attrName>
                                        </p:attrNameLst>
                                      </p:cBhvr>
                                      <p:tavLst>
                                        <p:tav tm="0">
                                          <p:val>
                                            <p:fltVal val="0"/>
                                          </p:val>
                                        </p:tav>
                                        <p:tav tm="100000">
                                          <p:val>
                                            <p:strVal val="#ppt_w"/>
                                          </p:val>
                                        </p:tav>
                                      </p:tavLst>
                                    </p:anim>
                                    <p:anim calcmode="lin" valueType="num">
                                      <p:cBhvr>
                                        <p:cTn id="22" dur="500" fill="hold"/>
                                        <p:tgtEl>
                                          <p:spTgt spid="91"/>
                                        </p:tgtEl>
                                        <p:attrNameLst>
                                          <p:attrName>ppt_h</p:attrName>
                                        </p:attrNameLst>
                                      </p:cBhvr>
                                      <p:tavLst>
                                        <p:tav tm="0">
                                          <p:val>
                                            <p:fltVal val="0"/>
                                          </p:val>
                                        </p:tav>
                                        <p:tav tm="100000">
                                          <p:val>
                                            <p:strVal val="#ppt_h"/>
                                          </p:val>
                                        </p:tav>
                                      </p:tavLst>
                                    </p:anim>
                                  </p:childTnLst>
                                </p:cTn>
                              </p:par>
                              <p:par>
                                <p:cTn id="23" presetID="0" presetClass="path" presetSubtype="0" accel="50000" decel="50000" fill="hold" grpId="0" nodeType="withEffect">
                                  <p:stCondLst>
                                    <p:cond delay="0"/>
                                  </p:stCondLst>
                                  <p:childTnLst>
                                    <p:animMotion origin="layout" path="M -0.31758 0.13171 L 2.91667E-6 1.11022E-16 " pathEditMode="relative" rAng="0" ptsTypes="AA">
                                      <p:cBhvr>
                                        <p:cTn id="24" dur="1000" fill="hold"/>
                                        <p:tgtEl>
                                          <p:spTgt spid="91"/>
                                        </p:tgtEl>
                                        <p:attrNameLst>
                                          <p:attrName>ppt_x</p:attrName>
                                          <p:attrName>ppt_y</p:attrName>
                                        </p:attrNameLst>
                                      </p:cBhvr>
                                      <p:rCtr x="15872" y="-6597"/>
                                    </p:animMotion>
                                  </p:childTnLst>
                                </p:cTn>
                              </p:par>
                              <p:par>
                                <p:cTn id="25" presetID="10" presetClass="exit" presetSubtype="0" fill="hold" nodeType="withEffect">
                                  <p:stCondLst>
                                    <p:cond delay="0"/>
                                  </p:stCondLst>
                                  <p:childTnLst>
                                    <p:animEffect transition="out" filter="fade">
                                      <p:cBhvr>
                                        <p:cTn id="26" dur="500"/>
                                        <p:tgtEl>
                                          <p:spTgt spid="76"/>
                                        </p:tgtEl>
                                      </p:cBhvr>
                                    </p:animEffect>
                                    <p:set>
                                      <p:cBhvr>
                                        <p:cTn id="27" dur="1" fill="hold">
                                          <p:stCondLst>
                                            <p:cond delay="499"/>
                                          </p:stCondLst>
                                        </p:cTn>
                                        <p:tgtEl>
                                          <p:spTgt spid="76"/>
                                        </p:tgtEl>
                                        <p:attrNameLst>
                                          <p:attrName>style.visibility</p:attrName>
                                        </p:attrNameLst>
                                      </p:cBhvr>
                                      <p:to>
                                        <p:strVal val="hidden"/>
                                      </p:to>
                                    </p:set>
                                  </p:childTnLst>
                                </p:cTn>
                              </p:par>
                              <p:par>
                                <p:cTn id="28" presetID="10" presetClass="exit" presetSubtype="0" fill="hold" grpId="0" nodeType="withEffect">
                                  <p:stCondLst>
                                    <p:cond delay="0"/>
                                  </p:stCondLst>
                                  <p:childTnLst>
                                    <p:animEffect transition="out" filter="fade">
                                      <p:cBhvr>
                                        <p:cTn id="29" dur="500"/>
                                        <p:tgtEl>
                                          <p:spTgt spid="80"/>
                                        </p:tgtEl>
                                      </p:cBhvr>
                                    </p:animEffect>
                                    <p:set>
                                      <p:cBhvr>
                                        <p:cTn id="30" dur="1" fill="hold">
                                          <p:stCondLst>
                                            <p:cond delay="499"/>
                                          </p:stCondLst>
                                        </p:cTn>
                                        <p:tgtEl>
                                          <p:spTgt spid="80"/>
                                        </p:tgtEl>
                                        <p:attrNameLst>
                                          <p:attrName>style.visibility</p:attrName>
                                        </p:attrNameLst>
                                      </p:cBhvr>
                                      <p:to>
                                        <p:strVal val="hidden"/>
                                      </p:to>
                                    </p:set>
                                  </p:childTnLst>
                                </p:cTn>
                              </p:par>
                              <p:par>
                                <p:cTn id="31" presetID="10" presetClass="exit" presetSubtype="0" fill="hold" grpId="0" nodeType="withEffect">
                                  <p:stCondLst>
                                    <p:cond delay="0"/>
                                  </p:stCondLst>
                                  <p:childTnLst>
                                    <p:animEffect transition="out" filter="fade">
                                      <p:cBhvr>
                                        <p:cTn id="32" dur="500"/>
                                        <p:tgtEl>
                                          <p:spTgt spid="77"/>
                                        </p:tgtEl>
                                      </p:cBhvr>
                                    </p:animEffect>
                                    <p:set>
                                      <p:cBhvr>
                                        <p:cTn id="33" dur="1" fill="hold">
                                          <p:stCondLst>
                                            <p:cond delay="499"/>
                                          </p:stCondLst>
                                        </p:cTn>
                                        <p:tgtEl>
                                          <p:spTgt spid="77"/>
                                        </p:tgtEl>
                                        <p:attrNameLst>
                                          <p:attrName>style.visibility</p:attrName>
                                        </p:attrNameLst>
                                      </p:cBhvr>
                                      <p:to>
                                        <p:strVal val="hidden"/>
                                      </p:to>
                                    </p:set>
                                  </p:childTnLst>
                                </p:cTn>
                              </p:par>
                              <p:par>
                                <p:cTn id="34" presetID="10" presetClass="exit" presetSubtype="0" fill="hold" grpId="0" nodeType="withEffect">
                                  <p:stCondLst>
                                    <p:cond delay="0"/>
                                  </p:stCondLst>
                                  <p:childTnLst>
                                    <p:animEffect transition="out" filter="fade">
                                      <p:cBhvr>
                                        <p:cTn id="35" dur="500"/>
                                        <p:tgtEl>
                                          <p:spTgt spid="83"/>
                                        </p:tgtEl>
                                      </p:cBhvr>
                                    </p:animEffect>
                                    <p:set>
                                      <p:cBhvr>
                                        <p:cTn id="36" dur="1" fill="hold">
                                          <p:stCondLst>
                                            <p:cond delay="499"/>
                                          </p:stCondLst>
                                        </p:cTn>
                                        <p:tgtEl>
                                          <p:spTgt spid="83"/>
                                        </p:tgtEl>
                                        <p:attrNameLst>
                                          <p:attrName>style.visibility</p:attrName>
                                        </p:attrNameLst>
                                      </p:cBhvr>
                                      <p:to>
                                        <p:strVal val="hidden"/>
                                      </p:to>
                                    </p:set>
                                  </p:childTnLst>
                                </p:cTn>
                              </p:par>
                              <p:par>
                                <p:cTn id="37" presetID="10" presetClass="exit" presetSubtype="0" fill="hold" grpId="0" nodeType="withEffect">
                                  <p:stCondLst>
                                    <p:cond delay="0"/>
                                  </p:stCondLst>
                                  <p:childTnLst>
                                    <p:animEffect transition="out" filter="fade">
                                      <p:cBhvr>
                                        <p:cTn id="38" dur="500"/>
                                        <p:tgtEl>
                                          <p:spTgt spid="82"/>
                                        </p:tgtEl>
                                      </p:cBhvr>
                                    </p:animEffect>
                                    <p:set>
                                      <p:cBhvr>
                                        <p:cTn id="39" dur="1" fill="hold">
                                          <p:stCondLst>
                                            <p:cond delay="499"/>
                                          </p:stCondLst>
                                        </p:cTn>
                                        <p:tgtEl>
                                          <p:spTgt spid="82"/>
                                        </p:tgtEl>
                                        <p:attrNameLst>
                                          <p:attrName>style.visibility</p:attrName>
                                        </p:attrNameLst>
                                      </p:cBhvr>
                                      <p:to>
                                        <p:strVal val="hidden"/>
                                      </p:to>
                                    </p:set>
                                  </p:childTnLst>
                                </p:cTn>
                              </p:par>
                              <p:par>
                                <p:cTn id="40" presetID="10" presetClass="exit" presetSubtype="0" fill="hold" grpId="0" nodeType="withEffect">
                                  <p:stCondLst>
                                    <p:cond delay="0"/>
                                  </p:stCondLst>
                                  <p:childTnLst>
                                    <p:animEffect transition="out" filter="fade">
                                      <p:cBhvr>
                                        <p:cTn id="41" dur="500"/>
                                        <p:tgtEl>
                                          <p:spTgt spid="79"/>
                                        </p:tgtEl>
                                      </p:cBhvr>
                                    </p:animEffect>
                                    <p:set>
                                      <p:cBhvr>
                                        <p:cTn id="42" dur="1" fill="hold">
                                          <p:stCondLst>
                                            <p:cond delay="499"/>
                                          </p:stCondLst>
                                        </p:cTn>
                                        <p:tgtEl>
                                          <p:spTgt spid="79"/>
                                        </p:tgtEl>
                                        <p:attrNameLst>
                                          <p:attrName>style.visibility</p:attrName>
                                        </p:attrNameLst>
                                      </p:cBhvr>
                                      <p:to>
                                        <p:strVal val="hidden"/>
                                      </p:to>
                                    </p:set>
                                  </p:childTnLst>
                                </p:cTn>
                              </p:par>
                              <p:par>
                                <p:cTn id="43" presetID="10" presetClass="exit" presetSubtype="0" fill="hold" grpId="0" nodeType="withEffect">
                                  <p:stCondLst>
                                    <p:cond delay="0"/>
                                  </p:stCondLst>
                                  <p:childTnLst>
                                    <p:animEffect transition="out" filter="fade">
                                      <p:cBhvr>
                                        <p:cTn id="44" dur="500"/>
                                        <p:tgtEl>
                                          <p:spTgt spid="78"/>
                                        </p:tgtEl>
                                      </p:cBhvr>
                                    </p:animEffect>
                                    <p:set>
                                      <p:cBhvr>
                                        <p:cTn id="45" dur="1" fill="hold">
                                          <p:stCondLst>
                                            <p:cond delay="499"/>
                                          </p:stCondLst>
                                        </p:cTn>
                                        <p:tgtEl>
                                          <p:spTgt spid="78"/>
                                        </p:tgtEl>
                                        <p:attrNameLst>
                                          <p:attrName>style.visibility</p:attrName>
                                        </p:attrNameLst>
                                      </p:cBhvr>
                                      <p:to>
                                        <p:strVal val="hidden"/>
                                      </p:to>
                                    </p:set>
                                  </p:childTnLst>
                                </p:cTn>
                              </p:par>
                              <p:par>
                                <p:cTn id="46" presetID="10" presetClass="exit" presetSubtype="0" fill="hold" grpId="0" nodeType="withEffect">
                                  <p:stCondLst>
                                    <p:cond delay="0"/>
                                  </p:stCondLst>
                                  <p:childTnLst>
                                    <p:animEffect transition="out" filter="fade">
                                      <p:cBhvr>
                                        <p:cTn id="47" dur="500"/>
                                        <p:tgtEl>
                                          <p:spTgt spid="81"/>
                                        </p:tgtEl>
                                      </p:cBhvr>
                                    </p:animEffect>
                                    <p:set>
                                      <p:cBhvr>
                                        <p:cTn id="48" dur="1" fill="hold">
                                          <p:stCondLst>
                                            <p:cond delay="499"/>
                                          </p:stCondLst>
                                        </p:cTn>
                                        <p:tgtEl>
                                          <p:spTgt spid="81"/>
                                        </p:tgtEl>
                                        <p:attrNameLst>
                                          <p:attrName>style.visibility</p:attrName>
                                        </p:attrNameLst>
                                      </p:cBhvr>
                                      <p:to>
                                        <p:strVal val="hidden"/>
                                      </p:to>
                                    </p:set>
                                  </p:childTnLst>
                                </p:cTn>
                              </p:par>
                              <p:par>
                                <p:cTn id="49" presetID="10" presetClass="exit" presetSubtype="0" fill="hold" grpId="1" nodeType="withEffect">
                                  <p:stCondLst>
                                    <p:cond delay="0"/>
                                  </p:stCondLst>
                                  <p:childTnLst>
                                    <p:animEffect transition="out" filter="fade">
                                      <p:cBhvr>
                                        <p:cTn id="50" dur="500"/>
                                        <p:tgtEl>
                                          <p:spTgt spid="87"/>
                                        </p:tgtEl>
                                      </p:cBhvr>
                                    </p:animEffect>
                                    <p:set>
                                      <p:cBhvr>
                                        <p:cTn id="51" dur="1" fill="hold">
                                          <p:stCondLst>
                                            <p:cond delay="499"/>
                                          </p:stCondLst>
                                        </p:cTn>
                                        <p:tgtEl>
                                          <p:spTgt spid="87"/>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500"/>
                                        <p:tgtEl>
                                          <p:spTgt spid="89"/>
                                        </p:tgtEl>
                                      </p:cBhvr>
                                    </p:animEffect>
                                    <p:set>
                                      <p:cBhvr>
                                        <p:cTn id="54" dur="1" fill="hold">
                                          <p:stCondLst>
                                            <p:cond delay="499"/>
                                          </p:stCondLst>
                                        </p:cTn>
                                        <p:tgtEl>
                                          <p:spTgt spid="89"/>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500"/>
                                        <p:tgtEl>
                                          <p:spTgt spid="86"/>
                                        </p:tgtEl>
                                      </p:cBhvr>
                                    </p:animEffect>
                                    <p:set>
                                      <p:cBhvr>
                                        <p:cTn id="57" dur="1" fill="hold">
                                          <p:stCondLst>
                                            <p:cond delay="499"/>
                                          </p:stCondLst>
                                        </p:cTn>
                                        <p:tgtEl>
                                          <p:spTgt spid="86"/>
                                        </p:tgtEl>
                                        <p:attrNameLst>
                                          <p:attrName>style.visibility</p:attrName>
                                        </p:attrNameLst>
                                      </p:cBhvr>
                                      <p:to>
                                        <p:strVal val="hidden"/>
                                      </p:to>
                                    </p:set>
                                  </p:childTnLst>
                                </p:cTn>
                              </p:par>
                              <p:par>
                                <p:cTn id="58" presetID="10" presetClass="exit" presetSubtype="0" fill="hold" nodeType="withEffect">
                                  <p:stCondLst>
                                    <p:cond delay="0"/>
                                  </p:stCondLst>
                                  <p:childTnLst>
                                    <p:animEffect transition="out" filter="fade">
                                      <p:cBhvr>
                                        <p:cTn id="59" dur="500"/>
                                        <p:tgtEl>
                                          <p:spTgt spid="88"/>
                                        </p:tgtEl>
                                      </p:cBhvr>
                                    </p:animEffect>
                                    <p:set>
                                      <p:cBhvr>
                                        <p:cTn id="60" dur="1" fill="hold">
                                          <p:stCondLst>
                                            <p:cond delay="499"/>
                                          </p:stCondLst>
                                        </p:cTn>
                                        <p:tgtEl>
                                          <p:spTgt spid="88"/>
                                        </p:tgtEl>
                                        <p:attrNameLst>
                                          <p:attrName>style.visibility</p:attrName>
                                        </p:attrNameLst>
                                      </p:cBhvr>
                                      <p:to>
                                        <p:strVal val="hidden"/>
                                      </p:to>
                                    </p:set>
                                  </p:childTnLst>
                                </p:cTn>
                              </p:par>
                            </p:childTnLst>
                          </p:cTn>
                        </p:par>
                        <p:par>
                          <p:cTn id="61" fill="hold">
                            <p:stCondLst>
                              <p:cond delay="1000"/>
                            </p:stCondLst>
                            <p:childTnLst>
                              <p:par>
                                <p:cTn id="62" presetID="22" presetClass="entr" presetSubtype="8" fill="hold" nodeType="afterEffect">
                                  <p:stCondLst>
                                    <p:cond delay="0"/>
                                  </p:stCondLst>
                                  <p:childTnLst>
                                    <p:set>
                                      <p:cBhvr>
                                        <p:cTn id="63" dur="1" fill="hold">
                                          <p:stCondLst>
                                            <p:cond delay="0"/>
                                          </p:stCondLst>
                                        </p:cTn>
                                        <p:tgtEl>
                                          <p:spTgt spid="100"/>
                                        </p:tgtEl>
                                        <p:attrNameLst>
                                          <p:attrName>style.visibility</p:attrName>
                                        </p:attrNameLst>
                                      </p:cBhvr>
                                      <p:to>
                                        <p:strVal val="visible"/>
                                      </p:to>
                                    </p:set>
                                    <p:animEffect transition="in" filter="wipe(left)">
                                      <p:cBhvr>
                                        <p:cTn id="64" dur="500"/>
                                        <p:tgtEl>
                                          <p:spTgt spid="100"/>
                                        </p:tgtEl>
                                      </p:cBhvr>
                                    </p:animEffect>
                                  </p:childTnLst>
                                </p:cTn>
                              </p:par>
                            </p:childTnLst>
                          </p:cTn>
                        </p:par>
                        <p:par>
                          <p:cTn id="65" fill="hold">
                            <p:stCondLst>
                              <p:cond delay="1500"/>
                            </p:stCondLst>
                            <p:childTnLst>
                              <p:par>
                                <p:cTn id="66" presetID="1" presetClass="exit" presetSubtype="0" fill="hold" grpId="2" nodeType="afterEffect">
                                  <p:stCondLst>
                                    <p:cond delay="0"/>
                                  </p:stCondLst>
                                  <p:childTnLst>
                                    <p:set>
                                      <p:cBhvr>
                                        <p:cTn id="67" dur="1" fill="hold">
                                          <p:stCondLst>
                                            <p:cond delay="0"/>
                                          </p:stCondLst>
                                        </p:cTn>
                                        <p:tgtEl>
                                          <p:spTgt spid="91"/>
                                        </p:tgtEl>
                                        <p:attrNameLst>
                                          <p:attrName>style.visibility</p:attrName>
                                        </p:attrNameLst>
                                      </p:cBhvr>
                                      <p:to>
                                        <p:strVal val="hidden"/>
                                      </p:to>
                                    </p:set>
                                  </p:childTnLst>
                                </p:cTn>
                              </p:par>
                            </p:childTnLst>
                          </p:cTn>
                        </p:par>
                        <p:par>
                          <p:cTn id="68" fill="hold">
                            <p:stCondLst>
                              <p:cond delay="1500"/>
                            </p:stCondLst>
                            <p:childTnLst>
                              <p:par>
                                <p:cTn id="69" presetID="1" presetClass="entr" presetSubtype="0" fill="hold" nodeType="afterEffect">
                                  <p:stCondLst>
                                    <p:cond delay="0"/>
                                  </p:stCondLst>
                                  <p:childTnLst>
                                    <p:set>
                                      <p:cBhvr>
                                        <p:cTn id="70" dur="1" fill="hold">
                                          <p:stCondLst>
                                            <p:cond delay="0"/>
                                          </p:stCondLst>
                                        </p:cTn>
                                        <p:tgtEl>
                                          <p:spTgt spid="72"/>
                                        </p:tgtEl>
                                        <p:attrNameLst>
                                          <p:attrName>style.visibility</p:attrName>
                                        </p:attrNameLst>
                                      </p:cBhvr>
                                      <p:to>
                                        <p:strVal val="visible"/>
                                      </p:to>
                                    </p:set>
                                  </p:childTnLst>
                                </p:cTn>
                              </p:par>
                              <p:par>
                                <p:cTn id="71" presetID="1" presetClass="exit" presetSubtype="0" fill="hold" nodeType="withEffect">
                                  <p:stCondLst>
                                    <p:cond delay="0"/>
                                  </p:stCondLst>
                                  <p:childTnLst>
                                    <p:set>
                                      <p:cBhvr>
                                        <p:cTn id="72" dur="1" fill="hold">
                                          <p:stCondLst>
                                            <p:cond delay="0"/>
                                          </p:stCondLst>
                                        </p:cTn>
                                        <p:tgtEl>
                                          <p:spTgt spid="100"/>
                                        </p:tgtEl>
                                        <p:attrNameLst>
                                          <p:attrName>style.visibility</p:attrName>
                                        </p:attrNameLst>
                                      </p:cBhvr>
                                      <p:to>
                                        <p:strVal val="hidden"/>
                                      </p:to>
                                    </p:set>
                                  </p:childTnLst>
                                </p:cTn>
                              </p:par>
                            </p:childTnLst>
                          </p:cTn>
                        </p:par>
                        <p:par>
                          <p:cTn id="73" fill="hold">
                            <p:stCondLst>
                              <p:cond delay="1500"/>
                            </p:stCondLst>
                            <p:childTnLst>
                              <p:par>
                                <p:cTn id="74" presetID="1" presetClass="entr" presetSubtype="0" fill="hold" nodeType="afterEffect">
                                  <p:stCondLst>
                                    <p:cond delay="0"/>
                                  </p:stCondLst>
                                  <p:childTnLst>
                                    <p:set>
                                      <p:cBhvr>
                                        <p:cTn id="75" dur="1" fill="hold">
                                          <p:stCondLst>
                                            <p:cond delay="0"/>
                                          </p:stCondLst>
                                        </p:cTn>
                                        <p:tgtEl>
                                          <p:spTgt spid="92"/>
                                        </p:tgtEl>
                                        <p:attrNameLst>
                                          <p:attrName>style.visibility</p:attrName>
                                        </p:attrNameLst>
                                      </p:cBhvr>
                                      <p:to>
                                        <p:strVal val="visible"/>
                                      </p:to>
                                    </p:set>
                                  </p:childTnLst>
                                </p:cTn>
                              </p:par>
                            </p:childTnLst>
                          </p:cTn>
                        </p:par>
                        <p:par>
                          <p:cTn id="76" fill="hold">
                            <p:stCondLst>
                              <p:cond delay="1500"/>
                            </p:stCondLst>
                            <p:childTnLst>
                              <p:par>
                                <p:cTn id="77" presetID="1" presetClass="entr" presetSubtype="0" fill="hold" nodeType="afterEffect">
                                  <p:stCondLst>
                                    <p:cond delay="0"/>
                                  </p:stCondLst>
                                  <p:childTnLst>
                                    <p:set>
                                      <p:cBhvr>
                                        <p:cTn id="78" dur="1" fill="hold">
                                          <p:stCondLst>
                                            <p:cond delay="0"/>
                                          </p:stCondLst>
                                        </p:cTn>
                                        <p:tgtEl>
                                          <p:spTgt spid="95"/>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74"/>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73"/>
                                        </p:tgtEl>
                                        <p:attrNameLst>
                                          <p:attrName>style.visibility</p:attrName>
                                        </p:attrNameLst>
                                      </p:cBhvr>
                                      <p:to>
                                        <p:strVal val="visible"/>
                                      </p:to>
                                    </p:set>
                                  </p:childTnLst>
                                </p:cTn>
                              </p:par>
                              <p:par>
                                <p:cTn id="83" presetID="10" presetClass="entr" presetSubtype="0" fill="hold" nodeType="withEffect">
                                  <p:stCondLst>
                                    <p:cond delay="0"/>
                                  </p:stCondLst>
                                  <p:childTnLst>
                                    <p:set>
                                      <p:cBhvr>
                                        <p:cTn id="84" dur="1" fill="hold">
                                          <p:stCondLst>
                                            <p:cond delay="0"/>
                                          </p:stCondLst>
                                        </p:cTn>
                                        <p:tgtEl>
                                          <p:spTgt spid="101"/>
                                        </p:tgtEl>
                                        <p:attrNameLst>
                                          <p:attrName>style.visibility</p:attrName>
                                        </p:attrNameLst>
                                      </p:cBhvr>
                                      <p:to>
                                        <p:strVal val="visible"/>
                                      </p:to>
                                    </p:set>
                                    <p:animEffect transition="in" filter="fade">
                                      <p:cBhvr>
                                        <p:cTn id="85" dur="500"/>
                                        <p:tgtEl>
                                          <p:spTgt spid="101"/>
                                        </p:tgtEl>
                                      </p:cBhvr>
                                    </p:animEffect>
                                  </p:childTnLst>
                                </p:cTn>
                              </p:par>
                            </p:childTnLst>
                          </p:cTn>
                        </p:par>
                      </p:childTnLst>
                    </p:cTn>
                  </p:par>
                  <p:par>
                    <p:cTn id="86" fill="hold">
                      <p:stCondLst>
                        <p:cond delay="indefinite"/>
                      </p:stCondLst>
                      <p:childTnLst>
                        <p:par>
                          <p:cTn id="87" fill="hold">
                            <p:stCondLst>
                              <p:cond delay="0"/>
                            </p:stCondLst>
                            <p:childTnLst>
                              <p:par>
                                <p:cTn id="88" presetID="2" presetClass="mediacall" presetSubtype="0" fill="hold" nodeType="clickEffect">
                                  <p:stCondLst>
                                    <p:cond delay="0"/>
                                  </p:stCondLst>
                                  <p:childTnLst>
                                    <p:cmd type="call" cmd="togglePause">
                                      <p:cBhvr>
                                        <p:cTn id="89" dur="1" fill="hold"/>
                                        <p:tgtEl>
                                          <p:spTgt spid="72"/>
                                        </p:tgtEl>
                                      </p:cBhvr>
                                    </p:cmd>
                                  </p:childTnLst>
                                </p:cTn>
                              </p:par>
                              <p:par>
                                <p:cTn id="90" presetID="10" presetClass="exit" presetSubtype="0" fill="hold" nodeType="withEffect">
                                  <p:stCondLst>
                                    <p:cond delay="0"/>
                                  </p:stCondLst>
                                  <p:childTnLst>
                                    <p:animEffect transition="out" filter="fade">
                                      <p:cBhvr>
                                        <p:cTn id="91" dur="200"/>
                                        <p:tgtEl>
                                          <p:spTgt spid="101"/>
                                        </p:tgtEl>
                                      </p:cBhvr>
                                    </p:animEffect>
                                    <p:set>
                                      <p:cBhvr>
                                        <p:cTn id="92" dur="1" fill="hold">
                                          <p:stCondLst>
                                            <p:cond delay="199"/>
                                          </p:stCondLst>
                                        </p:cTn>
                                        <p:tgtEl>
                                          <p:spTgt spid="101"/>
                                        </p:tgtEl>
                                        <p:attrNameLst>
                                          <p:attrName>style.visibility</p:attrName>
                                        </p:attrNameLst>
                                      </p:cBhvr>
                                      <p:to>
                                        <p:strVal val="hidden"/>
                                      </p:to>
                                    </p:set>
                                  </p:childTnLst>
                                </p:cTn>
                              </p:par>
                              <p:par>
                                <p:cTn id="93" presetID="1" presetClass="entr" presetSubtype="0" fill="hold" nodeType="withEffect">
                                  <p:stCondLst>
                                    <p:cond delay="10000"/>
                                  </p:stCondLst>
                                  <p:childTnLst>
                                    <p:set>
                                      <p:cBhvr>
                                        <p:cTn id="94" dur="1" fill="hold">
                                          <p:stCondLst>
                                            <p:cond delay="0"/>
                                          </p:stCondLst>
                                        </p:cTn>
                                        <p:tgtEl>
                                          <p:spTgt spid="98"/>
                                        </p:tgtEl>
                                        <p:attrNameLst>
                                          <p:attrName>style.visibility</p:attrName>
                                        </p:attrNameLst>
                                      </p:cBhvr>
                                      <p:to>
                                        <p:strVal val="visible"/>
                                      </p:to>
                                    </p:set>
                                  </p:childTnLst>
                                </p:cTn>
                              </p:par>
                            </p:childTnLst>
                          </p:cTn>
                        </p:par>
                        <p:par>
                          <p:cTn id="95" fill="hold">
                            <p:stCondLst>
                              <p:cond delay="10000"/>
                            </p:stCondLst>
                            <p:childTnLst>
                              <p:par>
                                <p:cTn id="96" presetID="1" presetClass="entr" presetSubtype="0" fill="hold" nodeType="afterEffect">
                                  <p:stCondLst>
                                    <p:cond delay="10000"/>
                                  </p:stCondLst>
                                  <p:childTnLst>
                                    <p:set>
                                      <p:cBhvr>
                                        <p:cTn id="97" dur="1" fill="hold">
                                          <p:stCondLst>
                                            <p:cond delay="0"/>
                                          </p:stCondLst>
                                        </p:cTn>
                                        <p:tgtEl>
                                          <p:spTgt spid="99"/>
                                        </p:tgtEl>
                                        <p:attrNameLst>
                                          <p:attrName>style.visibility</p:attrName>
                                        </p:attrNameLst>
                                      </p:cBhvr>
                                      <p:to>
                                        <p:strVal val="visible"/>
                                      </p:to>
                                    </p:set>
                                  </p:childTnLst>
                                </p:cTn>
                              </p:par>
                              <p:par>
                                <p:cTn id="98" presetID="1" presetClass="entr" presetSubtype="0" fill="hold" nodeType="withEffect">
                                  <p:stCondLst>
                                    <p:cond delay="0"/>
                                  </p:stCondLst>
                                  <p:childTnLst>
                                    <p:set>
                                      <p:cBhvr>
                                        <p:cTn id="99" dur="1" fill="hold">
                                          <p:stCondLst>
                                            <p:cond delay="0"/>
                                          </p:stCondLst>
                                        </p:cTn>
                                        <p:tgtEl>
                                          <p:spTgt spid="106"/>
                                        </p:tgtEl>
                                        <p:attrNameLst>
                                          <p:attrName>style.visibility</p:attrName>
                                        </p:attrNameLst>
                                      </p:cBhvr>
                                      <p:to>
                                        <p:strVal val="visible"/>
                                      </p:to>
                                    </p:set>
                                  </p:childTnLst>
                                </p:cTn>
                              </p:par>
                              <p:par>
                                <p:cTn id="100" presetID="1" presetClass="exit" presetSubtype="0" fill="hold" nodeType="withEffect">
                                  <p:stCondLst>
                                    <p:cond delay="0"/>
                                  </p:stCondLst>
                                  <p:childTnLst>
                                    <p:set>
                                      <p:cBhvr>
                                        <p:cTn id="101" dur="1" fill="hold">
                                          <p:stCondLst>
                                            <p:cond delay="0"/>
                                          </p:stCondLst>
                                        </p:cTn>
                                        <p:tgtEl>
                                          <p:spTgt spid="9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2" fill="hold" display="0">
                  <p:stCondLst>
                    <p:cond delay="indefinite"/>
                  </p:stCondLst>
                </p:cTn>
                <p:tgtEl>
                  <p:spTgt spid="72"/>
                </p:tgtEl>
              </p:cMediaNode>
            </p:video>
          </p:childTnLst>
        </p:cTn>
      </p:par>
    </p:tnLst>
    <p:bldLst>
      <p:bldP spid="73" grpId="0" animBg="1"/>
      <p:bldP spid="74" grpId="0" animBg="1"/>
      <p:bldP spid="77" grpId="0" animBg="1"/>
      <p:bldP spid="78" grpId="0" animBg="1"/>
      <p:bldP spid="79" grpId="0" animBg="1"/>
      <p:bldP spid="80" grpId="0" animBg="1"/>
      <p:bldP spid="81" grpId="0" animBg="1"/>
      <p:bldP spid="82" grpId="0" animBg="1"/>
      <p:bldP spid="83" grpId="0" animBg="1"/>
      <p:bldP spid="87" grpId="0"/>
      <p:bldP spid="87" grpId="1"/>
      <p:bldP spid="89" grpId="0"/>
      <p:bldP spid="89" grpId="1"/>
      <p:bldP spid="91" grpId="0" animBg="1"/>
      <p:bldP spid="91" grpId="1" animBg="1"/>
      <p:bldP spid="91" grpId="2" animBg="1"/>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D472-AFA0-1C4E-B2C3-4BEB19CD8AC1}"/>
              </a:ext>
            </a:extLst>
          </p:cNvPr>
          <p:cNvSpPr>
            <a:spLocks noGrp="1"/>
          </p:cNvSpPr>
          <p:nvPr>
            <p:ph type="title"/>
          </p:nvPr>
        </p:nvSpPr>
        <p:spPr/>
        <p:txBody>
          <a:bodyPr/>
          <a:lstStyle/>
          <a:p>
            <a:r>
              <a:rPr lang="en-US" dirty="0"/>
              <a:t>Video Streaming</a:t>
            </a:r>
          </a:p>
        </p:txBody>
      </p:sp>
      <p:sp>
        <p:nvSpPr>
          <p:cNvPr id="3" name="Content Placeholder 2">
            <a:extLst>
              <a:ext uri="{FF2B5EF4-FFF2-40B4-BE49-F238E27FC236}">
                <a16:creationId xmlns:a16="http://schemas.microsoft.com/office/drawing/2014/main" id="{70A517BA-3A38-3B4D-BC68-9C9D776111A2}"/>
              </a:ext>
            </a:extLst>
          </p:cNvPr>
          <p:cNvSpPr>
            <a:spLocks noGrp="1"/>
          </p:cNvSpPr>
          <p:nvPr>
            <p:ph idx="1"/>
          </p:nvPr>
        </p:nvSpPr>
        <p:spPr>
          <a:xfrm>
            <a:off x="838200" y="1673346"/>
            <a:ext cx="11353800" cy="4351338"/>
          </a:xfrm>
        </p:spPr>
        <p:txBody>
          <a:bodyPr/>
          <a:lstStyle/>
          <a:p>
            <a:r>
              <a:rPr lang="en-US" dirty="0"/>
              <a:t>Streaming video are more than 70% of global Internet traffic</a:t>
            </a:r>
          </a:p>
          <a:p>
            <a:r>
              <a:rPr lang="en-US" dirty="0"/>
              <a:t>Streaming services use DASH (Dynamic Adaptive Streaming over HTTP)</a:t>
            </a:r>
          </a:p>
        </p:txBody>
      </p:sp>
      <p:sp>
        <p:nvSpPr>
          <p:cNvPr id="84" name="TextBox 83">
            <a:extLst>
              <a:ext uri="{FF2B5EF4-FFF2-40B4-BE49-F238E27FC236}">
                <a16:creationId xmlns:a16="http://schemas.microsoft.com/office/drawing/2014/main" id="{971D2E0E-12E7-024C-BBFB-AAA01AA02FF2}"/>
              </a:ext>
            </a:extLst>
          </p:cNvPr>
          <p:cNvSpPr txBox="1"/>
          <p:nvPr/>
        </p:nvSpPr>
        <p:spPr>
          <a:xfrm>
            <a:off x="1963266" y="5604393"/>
            <a:ext cx="1458411" cy="380873"/>
          </a:xfrm>
          <a:prstGeom prst="rect">
            <a:avLst/>
          </a:prstGeom>
          <a:noFill/>
        </p:spPr>
        <p:txBody>
          <a:bodyPr wrap="square" rtlCol="0">
            <a:spAutoFit/>
          </a:bodyPr>
          <a:lstStyle/>
          <a:p>
            <a:pPr algn="ctr"/>
            <a:r>
              <a:rPr lang="en-US" sz="1875" b="1" dirty="0"/>
              <a:t>Video Client</a:t>
            </a:r>
          </a:p>
        </p:txBody>
      </p:sp>
      <p:sp>
        <p:nvSpPr>
          <p:cNvPr id="85" name="TextBox 84">
            <a:extLst>
              <a:ext uri="{FF2B5EF4-FFF2-40B4-BE49-F238E27FC236}">
                <a16:creationId xmlns:a16="http://schemas.microsoft.com/office/drawing/2014/main" id="{E189557D-55DB-454F-A7A3-EEA4D7FA38EA}"/>
              </a:ext>
            </a:extLst>
          </p:cNvPr>
          <p:cNvSpPr txBox="1"/>
          <p:nvPr/>
        </p:nvSpPr>
        <p:spPr>
          <a:xfrm>
            <a:off x="8361095" y="5517250"/>
            <a:ext cx="1978623" cy="380873"/>
          </a:xfrm>
          <a:prstGeom prst="rect">
            <a:avLst/>
          </a:prstGeom>
          <a:noFill/>
        </p:spPr>
        <p:txBody>
          <a:bodyPr wrap="square" rtlCol="0">
            <a:spAutoFit/>
          </a:bodyPr>
          <a:lstStyle/>
          <a:p>
            <a:pPr algn="ctr"/>
            <a:r>
              <a:rPr lang="en-US" sz="1875" b="1" dirty="0"/>
              <a:t>Video Server</a:t>
            </a:r>
          </a:p>
        </p:txBody>
      </p:sp>
      <p:sp>
        <p:nvSpPr>
          <p:cNvPr id="39" name="TextBox 38">
            <a:extLst>
              <a:ext uri="{FF2B5EF4-FFF2-40B4-BE49-F238E27FC236}">
                <a16:creationId xmlns:a16="http://schemas.microsoft.com/office/drawing/2014/main" id="{D1CDEC33-B0B4-CB47-87C8-94F9F7CA857E}"/>
              </a:ext>
            </a:extLst>
          </p:cNvPr>
          <p:cNvSpPr txBox="1"/>
          <p:nvPr/>
        </p:nvSpPr>
        <p:spPr>
          <a:xfrm>
            <a:off x="3204290" y="3962821"/>
            <a:ext cx="184731" cy="300082"/>
          </a:xfrm>
          <a:prstGeom prst="rect">
            <a:avLst/>
          </a:prstGeom>
          <a:noFill/>
        </p:spPr>
        <p:txBody>
          <a:bodyPr wrap="none" rtlCol="0">
            <a:spAutoFit/>
          </a:bodyPr>
          <a:lstStyle/>
          <a:p>
            <a:endParaRPr lang="en-US" sz="1350" dirty="0"/>
          </a:p>
        </p:txBody>
      </p:sp>
      <p:pic>
        <p:nvPicPr>
          <p:cNvPr id="40" name="Picture 39">
            <a:extLst>
              <a:ext uri="{FF2B5EF4-FFF2-40B4-BE49-F238E27FC236}">
                <a16:creationId xmlns:a16="http://schemas.microsoft.com/office/drawing/2014/main" id="{FD4DE3A4-2287-1E4E-8E26-65008B4AA8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2046" y="4034454"/>
            <a:ext cx="2004587" cy="1321325"/>
          </a:xfrm>
          <a:prstGeom prst="rect">
            <a:avLst/>
          </a:prstGeom>
        </p:spPr>
      </p:pic>
      <p:pic>
        <p:nvPicPr>
          <p:cNvPr id="41" name="Picture 40">
            <a:extLst>
              <a:ext uri="{FF2B5EF4-FFF2-40B4-BE49-F238E27FC236}">
                <a16:creationId xmlns:a16="http://schemas.microsoft.com/office/drawing/2014/main" id="{5A859CCC-AD3C-B846-ACF0-1E9AC79786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46854" y="4101321"/>
            <a:ext cx="2816352" cy="1078992"/>
          </a:xfrm>
          <a:prstGeom prst="rect">
            <a:avLst/>
          </a:prstGeom>
        </p:spPr>
      </p:pic>
      <p:pic>
        <p:nvPicPr>
          <p:cNvPr id="42" name="Picture 41">
            <a:extLst>
              <a:ext uri="{FF2B5EF4-FFF2-40B4-BE49-F238E27FC236}">
                <a16:creationId xmlns:a16="http://schemas.microsoft.com/office/drawing/2014/main" id="{93869D10-F7E0-7D43-AD87-AD84A31935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28083" y="3782135"/>
            <a:ext cx="1902395" cy="1497082"/>
          </a:xfrm>
          <a:prstGeom prst="rect">
            <a:avLst/>
          </a:prstGeom>
        </p:spPr>
      </p:pic>
      <p:pic>
        <p:nvPicPr>
          <p:cNvPr id="43" name="Picture 42">
            <a:extLst>
              <a:ext uri="{FF2B5EF4-FFF2-40B4-BE49-F238E27FC236}">
                <a16:creationId xmlns:a16="http://schemas.microsoft.com/office/drawing/2014/main" id="{6C372331-BB29-414E-A51C-92355487FF7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54371" y="4035786"/>
            <a:ext cx="2007108" cy="1321308"/>
          </a:xfrm>
          <a:prstGeom prst="rect">
            <a:avLst/>
          </a:prstGeom>
        </p:spPr>
      </p:pic>
      <p:sp>
        <p:nvSpPr>
          <p:cNvPr id="44" name="Rectangle 43">
            <a:extLst>
              <a:ext uri="{FF2B5EF4-FFF2-40B4-BE49-F238E27FC236}">
                <a16:creationId xmlns:a16="http://schemas.microsoft.com/office/drawing/2014/main" id="{C6A3EBFB-4F9A-5849-9476-16EABF767E57}"/>
              </a:ext>
            </a:extLst>
          </p:cNvPr>
          <p:cNvSpPr/>
          <p:nvPr/>
        </p:nvSpPr>
        <p:spPr>
          <a:xfrm>
            <a:off x="7497211" y="4145549"/>
            <a:ext cx="1140397" cy="94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TextBox 44">
            <a:extLst>
              <a:ext uri="{FF2B5EF4-FFF2-40B4-BE49-F238E27FC236}">
                <a16:creationId xmlns:a16="http://schemas.microsoft.com/office/drawing/2014/main" id="{A065F729-0EC7-6D43-A985-F5F8ADFDB4DC}"/>
              </a:ext>
            </a:extLst>
          </p:cNvPr>
          <p:cNvSpPr txBox="1"/>
          <p:nvPr/>
        </p:nvSpPr>
        <p:spPr>
          <a:xfrm>
            <a:off x="7455302" y="4151580"/>
            <a:ext cx="1310480" cy="1200329"/>
          </a:xfrm>
          <a:prstGeom prst="rect">
            <a:avLst/>
          </a:prstGeom>
          <a:noFill/>
        </p:spPr>
        <p:txBody>
          <a:bodyPr wrap="square" rtlCol="0">
            <a:spAutoFit/>
          </a:bodyPr>
          <a:lstStyle/>
          <a:p>
            <a:pPr algn="ctr"/>
            <a:r>
              <a:rPr lang="en-US" b="1" dirty="0"/>
              <a:t>Input</a:t>
            </a:r>
          </a:p>
          <a:p>
            <a:pPr algn="ctr"/>
            <a:endParaRPr lang="en-US" b="1" dirty="0"/>
          </a:p>
          <a:p>
            <a:pPr algn="ctr"/>
            <a:r>
              <a:rPr lang="en-US" b="1" dirty="0"/>
              <a:t>f(capacity, video rate)</a:t>
            </a:r>
          </a:p>
        </p:txBody>
      </p:sp>
      <p:cxnSp>
        <p:nvCxnSpPr>
          <p:cNvPr id="46" name="Straight Arrow Connector 45">
            <a:extLst>
              <a:ext uri="{FF2B5EF4-FFF2-40B4-BE49-F238E27FC236}">
                <a16:creationId xmlns:a16="http://schemas.microsoft.com/office/drawing/2014/main" id="{1E7BCFFD-277D-4341-841C-73E64AC985D8}"/>
              </a:ext>
            </a:extLst>
          </p:cNvPr>
          <p:cNvCxnSpPr/>
          <p:nvPr/>
        </p:nvCxnSpPr>
        <p:spPr>
          <a:xfrm flipH="1">
            <a:off x="7565997" y="4628574"/>
            <a:ext cx="1003928" cy="8826"/>
          </a:xfrm>
          <a:prstGeom prst="straightConnector1">
            <a:avLst/>
          </a:prstGeom>
          <a:ln w="19050">
            <a:solidFill>
              <a:schemeClr val="tx1"/>
            </a:solidFill>
            <a:tailEnd type="arrow" w="med" len="med"/>
          </a:ln>
        </p:spPr>
        <p:style>
          <a:lnRef idx="1">
            <a:schemeClr val="accent1"/>
          </a:lnRef>
          <a:fillRef idx="0">
            <a:schemeClr val="accent1"/>
          </a:fillRef>
          <a:effectRef idx="0">
            <a:schemeClr val="accent1"/>
          </a:effectRef>
          <a:fontRef idx="minor">
            <a:schemeClr val="tx1"/>
          </a:fontRef>
        </p:style>
      </p:cxnSp>
      <p:pic>
        <p:nvPicPr>
          <p:cNvPr id="47" name="Untitled2">
            <a:hlinkClick r:id="" action="ppaction://media"/>
            <a:extLst>
              <a:ext uri="{FF2B5EF4-FFF2-40B4-BE49-F238E27FC236}">
                <a16:creationId xmlns:a16="http://schemas.microsoft.com/office/drawing/2014/main" id="{7019A295-9D4B-F648-B6A7-A83DB06AF68C}"/>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633878" y="3769115"/>
            <a:ext cx="5950589" cy="1917413"/>
          </a:xfrm>
          <a:prstGeom prst="rect">
            <a:avLst/>
          </a:prstGeom>
        </p:spPr>
      </p:pic>
    </p:spTree>
    <p:extLst>
      <p:ext uri="{BB962C8B-B14F-4D97-AF65-F5344CB8AC3E}">
        <p14:creationId xmlns:p14="http://schemas.microsoft.com/office/powerpoint/2010/main" val="425190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77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7"/>
                                        </p:tgtEl>
                                      </p:cBhvr>
                                    </p:cmd>
                                  </p:childTnLst>
                                </p:cTn>
                              </p:par>
                            </p:childTnLst>
                          </p:cTn>
                        </p:par>
                      </p:childTnLst>
                    </p:cTn>
                  </p:par>
                </p:childTnLst>
              </p:cTn>
              <p:nextCondLst>
                <p:cond evt="onClick" delay="0">
                  <p:tgtEl>
                    <p:spTgt spid="47"/>
                  </p:tgtEl>
                </p:cond>
              </p:nextCondLst>
            </p:seq>
            <p:video>
              <p:cMediaNode vol="80000">
                <p:cTn id="12" fill="hold" display="0">
                  <p:stCondLst>
                    <p:cond delay="indefinite"/>
                  </p:stCondLst>
                </p:cTn>
                <p:tgtEl>
                  <p:spTgt spid="47"/>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AFE1160C-5E9B-2C48-8D67-FE5311A97A7F}"/>
              </a:ext>
            </a:extLst>
          </p:cNvPr>
          <p:cNvSpPr/>
          <p:nvPr/>
        </p:nvSpPr>
        <p:spPr>
          <a:xfrm>
            <a:off x="1091610" y="4916764"/>
            <a:ext cx="3912782" cy="155201"/>
          </a:xfrm>
          <a:prstGeom prst="roundRect">
            <a:avLst/>
          </a:prstGeom>
          <a:gradFill flip="none" rotWithShape="1">
            <a:gsLst>
              <a:gs pos="0">
                <a:srgbClr val="C03232">
                  <a:alpha val="65490"/>
                </a:srgbClr>
              </a:gs>
              <a:gs pos="50000">
                <a:srgbClr val="F2F2F2"/>
              </a:gs>
              <a:gs pos="100000">
                <a:srgbClr val="92D050">
                  <a:alpha val="65098"/>
                </a:srgb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080B8519-FD63-2C4E-858B-0AE166C49410}"/>
              </a:ext>
            </a:extLst>
          </p:cNvPr>
          <p:cNvSpPr/>
          <p:nvPr/>
        </p:nvSpPr>
        <p:spPr>
          <a:xfrm>
            <a:off x="7187610" y="4914106"/>
            <a:ext cx="3912782" cy="155201"/>
          </a:xfrm>
          <a:prstGeom prst="roundRect">
            <a:avLst/>
          </a:prstGeom>
          <a:gradFill flip="none" rotWithShape="1">
            <a:gsLst>
              <a:gs pos="0">
                <a:srgbClr val="C03232">
                  <a:alpha val="65490"/>
                </a:srgbClr>
              </a:gs>
              <a:gs pos="50000">
                <a:srgbClr val="F2F2F2"/>
              </a:gs>
              <a:gs pos="100000">
                <a:srgbClr val="92D050">
                  <a:alpha val="65098"/>
                </a:srgb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riangle 8">
            <a:extLst>
              <a:ext uri="{FF2B5EF4-FFF2-40B4-BE49-F238E27FC236}">
                <a16:creationId xmlns:a16="http://schemas.microsoft.com/office/drawing/2014/main" id="{D02E9733-386E-B144-AAE0-43ECD447E904}"/>
              </a:ext>
            </a:extLst>
          </p:cNvPr>
          <p:cNvSpPr/>
          <p:nvPr/>
        </p:nvSpPr>
        <p:spPr>
          <a:xfrm>
            <a:off x="4699590" y="5139605"/>
            <a:ext cx="127590" cy="255181"/>
          </a:xfrm>
          <a:prstGeom prst="triangle">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riangle 9">
            <a:extLst>
              <a:ext uri="{FF2B5EF4-FFF2-40B4-BE49-F238E27FC236}">
                <a16:creationId xmlns:a16="http://schemas.microsoft.com/office/drawing/2014/main" id="{CC269D12-C2E9-4D41-A2C6-61256977CE9E}"/>
              </a:ext>
            </a:extLst>
          </p:cNvPr>
          <p:cNvSpPr/>
          <p:nvPr/>
        </p:nvSpPr>
        <p:spPr>
          <a:xfrm>
            <a:off x="10473712" y="5139605"/>
            <a:ext cx="127590" cy="255181"/>
          </a:xfrm>
          <a:prstGeom prst="triangle">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182F603-B292-D14C-A611-DE5FFD8A3151}"/>
              </a:ext>
            </a:extLst>
          </p:cNvPr>
          <p:cNvSpPr txBox="1"/>
          <p:nvPr/>
        </p:nvSpPr>
        <p:spPr>
          <a:xfrm>
            <a:off x="1715388" y="5411287"/>
            <a:ext cx="3374064" cy="461665"/>
          </a:xfrm>
          <a:prstGeom prst="rect">
            <a:avLst/>
          </a:prstGeom>
          <a:noFill/>
        </p:spPr>
        <p:txBody>
          <a:bodyPr wrap="square" rtlCol="0">
            <a:spAutoFit/>
          </a:bodyPr>
          <a:lstStyle/>
          <a:p>
            <a:r>
              <a:rPr lang="en-US" sz="2400" dirty="0"/>
              <a:t>Viewer 1 Satisfaction</a:t>
            </a:r>
          </a:p>
        </p:txBody>
      </p:sp>
      <p:sp>
        <p:nvSpPr>
          <p:cNvPr id="12" name="TextBox 11">
            <a:extLst>
              <a:ext uri="{FF2B5EF4-FFF2-40B4-BE49-F238E27FC236}">
                <a16:creationId xmlns:a16="http://schemas.microsoft.com/office/drawing/2014/main" id="{ADEE9BFE-A358-B849-86D8-295FD3339E0B}"/>
              </a:ext>
            </a:extLst>
          </p:cNvPr>
          <p:cNvSpPr txBox="1"/>
          <p:nvPr/>
        </p:nvSpPr>
        <p:spPr>
          <a:xfrm>
            <a:off x="8034673" y="5411287"/>
            <a:ext cx="3374064" cy="461665"/>
          </a:xfrm>
          <a:prstGeom prst="rect">
            <a:avLst/>
          </a:prstGeom>
          <a:noFill/>
        </p:spPr>
        <p:txBody>
          <a:bodyPr wrap="square" rtlCol="0">
            <a:spAutoFit/>
          </a:bodyPr>
          <a:lstStyle/>
          <a:p>
            <a:r>
              <a:rPr lang="en-US" sz="2400" dirty="0"/>
              <a:t>Viewer 2 Satisfaction</a:t>
            </a:r>
          </a:p>
        </p:txBody>
      </p:sp>
      <p:sp>
        <p:nvSpPr>
          <p:cNvPr id="14" name="TextBox 13">
            <a:extLst>
              <a:ext uri="{FF2B5EF4-FFF2-40B4-BE49-F238E27FC236}">
                <a16:creationId xmlns:a16="http://schemas.microsoft.com/office/drawing/2014/main" id="{362E3588-F436-7548-93CB-20F5A996C744}"/>
              </a:ext>
            </a:extLst>
          </p:cNvPr>
          <p:cNvSpPr txBox="1"/>
          <p:nvPr/>
        </p:nvSpPr>
        <p:spPr>
          <a:xfrm>
            <a:off x="3048000" y="6054892"/>
            <a:ext cx="6422063" cy="553998"/>
          </a:xfrm>
          <a:prstGeom prst="rect">
            <a:avLst/>
          </a:prstGeom>
          <a:noFill/>
          <a:ln w="57150" cmpd="thickThin">
            <a:solidFill>
              <a:srgbClr val="0070C0"/>
            </a:solidFill>
          </a:ln>
        </p:spPr>
        <p:txBody>
          <a:bodyPr wrap="square" rtlCol="0">
            <a:spAutoFit/>
          </a:bodyPr>
          <a:lstStyle/>
          <a:p>
            <a:pPr algn="ctr"/>
            <a:r>
              <a:rPr lang="en-US" sz="3000" dirty="0"/>
              <a:t>Videos value bandwidth differently!</a:t>
            </a:r>
          </a:p>
        </p:txBody>
      </p:sp>
      <p:sp>
        <p:nvSpPr>
          <p:cNvPr id="2" name="TextBox 1">
            <a:extLst>
              <a:ext uri="{FF2B5EF4-FFF2-40B4-BE49-F238E27FC236}">
                <a16:creationId xmlns:a16="http://schemas.microsoft.com/office/drawing/2014/main" id="{8A0B7313-D0AC-6543-8B05-13408F9D5CB5}"/>
              </a:ext>
            </a:extLst>
          </p:cNvPr>
          <p:cNvSpPr txBox="1"/>
          <p:nvPr/>
        </p:nvSpPr>
        <p:spPr>
          <a:xfrm>
            <a:off x="4789762" y="4408934"/>
            <a:ext cx="480060" cy="400110"/>
          </a:xfrm>
          <a:prstGeom prst="rect">
            <a:avLst/>
          </a:prstGeom>
          <a:noFill/>
        </p:spPr>
        <p:txBody>
          <a:bodyPr wrap="square" rtlCol="0">
            <a:spAutoFit/>
          </a:bodyPr>
          <a:lstStyle/>
          <a:p>
            <a:r>
              <a:rPr lang="en-US" sz="2000" dirty="0"/>
              <a:t>10</a:t>
            </a:r>
          </a:p>
        </p:txBody>
      </p:sp>
      <p:cxnSp>
        <p:nvCxnSpPr>
          <p:cNvPr id="7" name="Straight Connector 6">
            <a:extLst>
              <a:ext uri="{FF2B5EF4-FFF2-40B4-BE49-F238E27FC236}">
                <a16:creationId xmlns:a16="http://schemas.microsoft.com/office/drawing/2014/main" id="{6F5657AA-E0FC-5740-8EB5-550DFB4AE433}"/>
              </a:ext>
            </a:extLst>
          </p:cNvPr>
          <p:cNvCxnSpPr/>
          <p:nvPr/>
        </p:nvCxnSpPr>
        <p:spPr>
          <a:xfrm>
            <a:off x="5004392" y="4734520"/>
            <a:ext cx="0" cy="2382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38C5791-5950-8C4E-8C28-544AE859CBE0}"/>
              </a:ext>
            </a:extLst>
          </p:cNvPr>
          <p:cNvCxnSpPr/>
          <p:nvPr/>
        </p:nvCxnSpPr>
        <p:spPr>
          <a:xfrm>
            <a:off x="1091610" y="4728059"/>
            <a:ext cx="0" cy="2382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73A35BD-74DE-4244-9C85-519593E68A54}"/>
              </a:ext>
            </a:extLst>
          </p:cNvPr>
          <p:cNvSpPr txBox="1"/>
          <p:nvPr/>
        </p:nvSpPr>
        <p:spPr>
          <a:xfrm>
            <a:off x="953180" y="4402787"/>
            <a:ext cx="480060" cy="400110"/>
          </a:xfrm>
          <a:prstGeom prst="rect">
            <a:avLst/>
          </a:prstGeom>
          <a:noFill/>
        </p:spPr>
        <p:txBody>
          <a:bodyPr wrap="square" rtlCol="0">
            <a:spAutoFit/>
          </a:bodyPr>
          <a:lstStyle/>
          <a:p>
            <a:r>
              <a:rPr lang="en-US" sz="2000" dirty="0"/>
              <a:t>0</a:t>
            </a:r>
          </a:p>
        </p:txBody>
      </p:sp>
      <p:sp>
        <p:nvSpPr>
          <p:cNvPr id="17" name="TextBox 16">
            <a:extLst>
              <a:ext uri="{FF2B5EF4-FFF2-40B4-BE49-F238E27FC236}">
                <a16:creationId xmlns:a16="http://schemas.microsoft.com/office/drawing/2014/main" id="{D4C0D907-A77A-B446-9629-39FFE5C1CCA3}"/>
              </a:ext>
            </a:extLst>
          </p:cNvPr>
          <p:cNvSpPr txBox="1"/>
          <p:nvPr/>
        </p:nvSpPr>
        <p:spPr>
          <a:xfrm>
            <a:off x="10885760" y="4392884"/>
            <a:ext cx="480060" cy="400110"/>
          </a:xfrm>
          <a:prstGeom prst="rect">
            <a:avLst/>
          </a:prstGeom>
          <a:noFill/>
        </p:spPr>
        <p:txBody>
          <a:bodyPr wrap="square" rtlCol="0">
            <a:spAutoFit/>
          </a:bodyPr>
          <a:lstStyle/>
          <a:p>
            <a:r>
              <a:rPr lang="en-US" sz="2000" dirty="0"/>
              <a:t>10</a:t>
            </a:r>
          </a:p>
        </p:txBody>
      </p:sp>
      <p:cxnSp>
        <p:nvCxnSpPr>
          <p:cNvPr id="18" name="Straight Connector 17">
            <a:extLst>
              <a:ext uri="{FF2B5EF4-FFF2-40B4-BE49-F238E27FC236}">
                <a16:creationId xmlns:a16="http://schemas.microsoft.com/office/drawing/2014/main" id="{A7D4F34C-4C7A-9940-A7C3-25B07354AF70}"/>
              </a:ext>
            </a:extLst>
          </p:cNvPr>
          <p:cNvCxnSpPr/>
          <p:nvPr/>
        </p:nvCxnSpPr>
        <p:spPr>
          <a:xfrm>
            <a:off x="11100390" y="4718470"/>
            <a:ext cx="0" cy="2382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933FAC-CAA9-0544-AD65-AD309A1FEA08}"/>
              </a:ext>
            </a:extLst>
          </p:cNvPr>
          <p:cNvCxnSpPr/>
          <p:nvPr/>
        </p:nvCxnSpPr>
        <p:spPr>
          <a:xfrm>
            <a:off x="7187608" y="4712009"/>
            <a:ext cx="0" cy="2382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C0C6347-A03F-354F-9D2F-3903B42D5069}"/>
              </a:ext>
            </a:extLst>
          </p:cNvPr>
          <p:cNvSpPr txBox="1"/>
          <p:nvPr/>
        </p:nvSpPr>
        <p:spPr>
          <a:xfrm>
            <a:off x="7049178" y="4386737"/>
            <a:ext cx="480060" cy="400110"/>
          </a:xfrm>
          <a:prstGeom prst="rect">
            <a:avLst/>
          </a:prstGeom>
          <a:noFill/>
        </p:spPr>
        <p:txBody>
          <a:bodyPr wrap="square" rtlCol="0">
            <a:spAutoFit/>
          </a:bodyPr>
          <a:lstStyle/>
          <a:p>
            <a:r>
              <a:rPr lang="en-US" sz="2000" dirty="0"/>
              <a:t>0</a:t>
            </a:r>
          </a:p>
        </p:txBody>
      </p:sp>
      <p:pic>
        <p:nvPicPr>
          <p:cNvPr id="13" name="Online Media 12" descr="natgeo_lowres.mp4">
            <a:hlinkClick r:id="" action="ppaction://media"/>
            <a:extLst>
              <a:ext uri="{FF2B5EF4-FFF2-40B4-BE49-F238E27FC236}">
                <a16:creationId xmlns:a16="http://schemas.microsoft.com/office/drawing/2014/main" id="{3709246B-5AF7-7A41-8A74-D328C8D6D04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869" y="885162"/>
            <a:ext cx="6088131" cy="3424574"/>
          </a:xfrm>
          <a:prstGeom prst="rect">
            <a:avLst/>
          </a:prstGeom>
        </p:spPr>
      </p:pic>
      <p:pic>
        <p:nvPicPr>
          <p:cNvPr id="21" name="Online Media 20" descr="drone_lowres.mp4">
            <a:hlinkClick r:id="" action="ppaction://media"/>
            <a:extLst>
              <a:ext uri="{FF2B5EF4-FFF2-40B4-BE49-F238E27FC236}">
                <a16:creationId xmlns:a16="http://schemas.microsoft.com/office/drawing/2014/main" id="{95633F33-EF5B-7A4A-A650-E5E231B8E130}"/>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095999" y="893413"/>
            <a:ext cx="6088132" cy="3424574"/>
          </a:xfrm>
          <a:prstGeom prst="rect">
            <a:avLst/>
          </a:prstGeom>
        </p:spPr>
      </p:pic>
    </p:spTree>
    <p:extLst>
      <p:ext uri="{BB962C8B-B14F-4D97-AF65-F5344CB8AC3E}">
        <p14:creationId xmlns:p14="http://schemas.microsoft.com/office/powerpoint/2010/main" val="4612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81" fill="hold"/>
                                        <p:tgtEl>
                                          <p:spTgt spid="13"/>
                                        </p:tgtEl>
                                      </p:cBhvr>
                                    </p:cmd>
                                  </p:childTnLst>
                                </p:cTn>
                              </p:par>
                              <p:par>
                                <p:cTn id="7" presetID="1" presetClass="mediacall" presetSubtype="0" fill="hold" nodeType="withEffect">
                                  <p:stCondLst>
                                    <p:cond delay="0"/>
                                  </p:stCondLst>
                                  <p:childTnLst>
                                    <p:cmd type="call" cmd="playFrom(0.0)">
                                      <p:cBhvr>
                                        <p:cTn id="8" dur="14881" fill="hold"/>
                                        <p:tgtEl>
                                          <p:spTgt spid="21"/>
                                        </p:tgtEl>
                                      </p:cBhvr>
                                    </p:cmd>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3" presetClass="mediacall" presetSubtype="0" fill="hold" nodeType="withEffect">
                                  <p:stCondLst>
                                    <p:cond delay="0"/>
                                  </p:stCondLst>
                                  <p:childTnLst>
                                    <p:cmd type="call" cmd="stop">
                                      <p:cBhvr>
                                        <p:cTn id="14" dur="1" fill="hold"/>
                                        <p:tgtEl>
                                          <p:spTgt spid="13"/>
                                        </p:tgtEl>
                                      </p:cBhvr>
                                    </p:cmd>
                                  </p:childTnLst>
                                </p:cTn>
                              </p:par>
                              <p:par>
                                <p:cTn id="15" presetID="3" presetClass="mediacall" presetSubtype="0" fill="hold" nodeType="withEffect">
                                  <p:stCondLst>
                                    <p:cond delay="0"/>
                                  </p:stCondLst>
                                  <p:childTnLst>
                                    <p:cmd type="call" cmd="stop">
                                      <p:cBhvr>
                                        <p:cTn id="16" dur="1" fill="hold"/>
                                        <p:tgtEl>
                                          <p:spTgt spid="21"/>
                                        </p:tgtEl>
                                      </p:cBhvr>
                                    </p:cmd>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14881" fill="hold"/>
                                        <p:tgtEl>
                                          <p:spTgt spid="13"/>
                                        </p:tgtEl>
                                      </p:cBhvr>
                                    </p:cmd>
                                  </p:childTnLst>
                                </p:cTn>
                              </p:par>
                              <p:par>
                                <p:cTn id="47" presetID="1" presetClass="mediacall" presetSubtype="0" fill="hold" nodeType="withEffect">
                                  <p:stCondLst>
                                    <p:cond delay="0"/>
                                  </p:stCondLst>
                                  <p:childTnLst>
                                    <p:cmd type="call" cmd="playFrom(0.0)">
                                      <p:cBhvr>
                                        <p:cTn id="48" dur="14881" fill="hold"/>
                                        <p:tgtEl>
                                          <p:spTgt spid="21"/>
                                        </p:tgtEl>
                                      </p:cBhvr>
                                    </p:cmd>
                                  </p:childTnLst>
                                </p:cTn>
                              </p:par>
                              <p:par>
                                <p:cTn id="49" presetID="0" presetClass="path" presetSubtype="0" accel="50000" decel="50000" fill="hold" grpId="0" nodeType="withEffect">
                                  <p:stCondLst>
                                    <p:cond delay="7000"/>
                                  </p:stCondLst>
                                  <p:childTnLst>
                                    <p:animMotion origin="layout" path="M 0.0017 4.44444E-6 L -0.05755 4.44444E-6 " pathEditMode="relative" rAng="0" ptsTypes="AA">
                                      <p:cBhvr>
                                        <p:cTn id="50" dur="2000" fill="hold"/>
                                        <p:tgtEl>
                                          <p:spTgt spid="9"/>
                                        </p:tgtEl>
                                        <p:attrNameLst>
                                          <p:attrName>ppt_x</p:attrName>
                                          <p:attrName>ppt_y</p:attrName>
                                        </p:attrNameLst>
                                      </p:cBhvr>
                                      <p:rCtr x="-2969" y="0"/>
                                    </p:animMotion>
                                  </p:childTnLst>
                                </p:cTn>
                              </p:par>
                              <p:par>
                                <p:cTn id="51" presetID="0" presetClass="path" presetSubtype="0" accel="50000" decel="50000" fill="hold" grpId="0" nodeType="withEffect">
                                  <p:stCondLst>
                                    <p:cond delay="7000"/>
                                  </p:stCondLst>
                                  <p:childTnLst>
                                    <p:animMotion origin="layout" path="M -2.91667E-6 4.44444E-6 L -0.19987 4.44444E-6 " pathEditMode="relative" rAng="0" ptsTypes="AA">
                                      <p:cBhvr>
                                        <p:cTn id="52" dur="2000" fill="hold"/>
                                        <p:tgtEl>
                                          <p:spTgt spid="10"/>
                                        </p:tgtEl>
                                        <p:attrNameLst>
                                          <p:attrName>ppt_x</p:attrName>
                                          <p:attrName>ppt_y</p:attrName>
                                        </p:attrNameLst>
                                      </p:cBhvr>
                                      <p:rCtr x="-10000" y="0"/>
                                    </p:animMotion>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7" fill="hold" display="0">
                  <p:stCondLst>
                    <p:cond delay="indefinite"/>
                  </p:stCondLst>
                </p:cTn>
                <p:tgtEl>
                  <p:spTgt spid="13"/>
                </p:tgtEl>
              </p:cMediaNode>
            </p:video>
            <p:seq concurrent="1" nextAc="seek">
              <p:cTn id="58" restart="whenNotActive" fill="hold" evtFilter="cancelBubble" nodeType="interactiveSeq">
                <p:stCondLst>
                  <p:cond evt="onClick" delay="0">
                    <p:tgtEl>
                      <p:spTgt spid="13"/>
                    </p:tgtEl>
                  </p:cond>
                </p:stCondLst>
                <p:endSync evt="end" delay="0">
                  <p:rtn val="all"/>
                </p:endSync>
                <p:childTnLst>
                  <p:par>
                    <p:cTn id="59" fill="hold">
                      <p:stCondLst>
                        <p:cond delay="0"/>
                      </p:stCondLst>
                      <p:childTnLst>
                        <p:par>
                          <p:cTn id="60" fill="hold">
                            <p:stCondLst>
                              <p:cond delay="0"/>
                            </p:stCondLst>
                            <p:childTnLst>
                              <p:par>
                                <p:cTn id="61" presetID="2" presetClass="mediacall" presetSubtype="0" fill="hold" nodeType="clickEffect">
                                  <p:stCondLst>
                                    <p:cond delay="0"/>
                                  </p:stCondLst>
                                  <p:childTnLst>
                                    <p:cmd type="call" cmd="togglePause">
                                      <p:cBhvr>
                                        <p:cTn id="62" dur="1" fill="hold"/>
                                        <p:tgtEl>
                                          <p:spTgt spid="13"/>
                                        </p:tgtEl>
                                      </p:cBhvr>
                                    </p:cmd>
                                  </p:childTnLst>
                                </p:cTn>
                              </p:par>
                            </p:childTnLst>
                          </p:cTn>
                        </p:par>
                      </p:childTnLst>
                    </p:cTn>
                  </p:par>
                </p:childTnLst>
              </p:cTn>
              <p:nextCondLst>
                <p:cond evt="onClick" delay="0">
                  <p:tgtEl>
                    <p:spTgt spid="13"/>
                  </p:tgtEl>
                </p:cond>
              </p:nextCondLst>
            </p:seq>
            <p:video>
              <p:cMediaNode vol="80000" mute="1">
                <p:cTn id="63" fill="hold" display="0">
                  <p:stCondLst>
                    <p:cond delay="indefinite"/>
                  </p:stCondLst>
                </p:cTn>
                <p:tgtEl>
                  <p:spTgt spid="21"/>
                </p:tgtEl>
              </p:cMediaNode>
            </p:video>
            <p:seq concurrent="1" nextAc="seek">
              <p:cTn id="64" restart="whenNotActive" fill="hold" evtFilter="cancelBubble" nodeType="interactiveSeq">
                <p:stCondLst>
                  <p:cond evt="onClick" delay="0">
                    <p:tgtEl>
                      <p:spTgt spid="21"/>
                    </p:tgtEl>
                  </p:cond>
                </p:stCondLst>
                <p:endSync evt="end" delay="0">
                  <p:rtn val="all"/>
                </p:endSync>
                <p:childTnLst>
                  <p:par>
                    <p:cTn id="65" fill="hold">
                      <p:stCondLst>
                        <p:cond delay="0"/>
                      </p:stCondLst>
                      <p:childTnLst>
                        <p:par>
                          <p:cTn id="66" fill="hold">
                            <p:stCondLst>
                              <p:cond delay="0"/>
                            </p:stCondLst>
                            <p:childTnLst>
                              <p:par>
                                <p:cTn id="67" presetID="2" presetClass="mediacall" presetSubtype="0" fill="hold" nodeType="clickEffect">
                                  <p:stCondLst>
                                    <p:cond delay="0"/>
                                  </p:stCondLst>
                                  <p:childTnLst>
                                    <p:cmd type="call" cmd="togglePause">
                                      <p:cBhvr>
                                        <p:cTn id="68" dur="1" fill="hold"/>
                                        <p:tgtEl>
                                          <p:spTgt spid="21"/>
                                        </p:tgtEl>
                                      </p:cBhvr>
                                    </p:cmd>
                                  </p:childTnLst>
                                </p:cTn>
                              </p:par>
                            </p:childTnLst>
                          </p:cTn>
                        </p:par>
                      </p:childTnLst>
                    </p:cTn>
                  </p:par>
                </p:childTnLst>
              </p:cTn>
              <p:nextCondLst>
                <p:cond evt="onClick" delay="0">
                  <p:tgtEl>
                    <p:spTgt spid="21"/>
                  </p:tgtEl>
                </p:cond>
              </p:nextCondLst>
            </p:seq>
          </p:childTnLst>
        </p:cTn>
      </p:par>
    </p:tnLst>
    <p:bldLst>
      <p:bldP spid="6" grpId="0" animBg="1"/>
      <p:bldP spid="8" grpId="0" animBg="1"/>
      <p:bldP spid="9" grpId="0" animBg="1"/>
      <p:bldP spid="9" grpId="1" animBg="1"/>
      <p:bldP spid="10" grpId="0" animBg="1"/>
      <p:bldP spid="10" grpId="1" animBg="1"/>
      <p:bldP spid="11" grpId="0"/>
      <p:bldP spid="12" grpId="0"/>
      <p:bldP spid="14" grpId="0" animBg="1"/>
      <p:bldP spid="2" grpId="0"/>
      <p:bldP spid="16" grpId="0"/>
      <p:bldP spid="17" grpId="0"/>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79129E-C5E5-1740-A03C-DAD7F11EBE04}"/>
              </a:ext>
            </a:extLst>
          </p:cNvPr>
          <p:cNvPicPr>
            <a:picLocks noChangeAspect="1"/>
          </p:cNvPicPr>
          <p:nvPr/>
        </p:nvPicPr>
        <p:blipFill>
          <a:blip r:embed="rId3"/>
          <a:stretch>
            <a:fillRect/>
          </a:stretch>
        </p:blipFill>
        <p:spPr>
          <a:xfrm>
            <a:off x="0" y="1390669"/>
            <a:ext cx="6101942" cy="3432343"/>
          </a:xfrm>
          <a:prstGeom prst="rect">
            <a:avLst/>
          </a:prstGeom>
        </p:spPr>
      </p:pic>
      <p:pic>
        <p:nvPicPr>
          <p:cNvPr id="5" name="Picture 4">
            <a:extLst>
              <a:ext uri="{FF2B5EF4-FFF2-40B4-BE49-F238E27FC236}">
                <a16:creationId xmlns:a16="http://schemas.microsoft.com/office/drawing/2014/main" id="{7D019A3A-F27A-8742-B48A-44891BA159E7}"/>
              </a:ext>
            </a:extLst>
          </p:cNvPr>
          <p:cNvPicPr>
            <a:picLocks noChangeAspect="1"/>
          </p:cNvPicPr>
          <p:nvPr/>
        </p:nvPicPr>
        <p:blipFill>
          <a:blip r:embed="rId4"/>
          <a:stretch>
            <a:fillRect/>
          </a:stretch>
        </p:blipFill>
        <p:spPr>
          <a:xfrm>
            <a:off x="6093980" y="1390669"/>
            <a:ext cx="6101942" cy="3432343"/>
          </a:xfrm>
          <a:prstGeom prst="rect">
            <a:avLst/>
          </a:prstGeom>
        </p:spPr>
      </p:pic>
      <p:sp>
        <p:nvSpPr>
          <p:cNvPr id="6" name="TextBox 5">
            <a:extLst>
              <a:ext uri="{FF2B5EF4-FFF2-40B4-BE49-F238E27FC236}">
                <a16:creationId xmlns:a16="http://schemas.microsoft.com/office/drawing/2014/main" id="{D5DF32AC-DF85-9047-9695-800E2C62C31E}"/>
              </a:ext>
            </a:extLst>
          </p:cNvPr>
          <p:cNvSpPr txBox="1"/>
          <p:nvPr/>
        </p:nvSpPr>
        <p:spPr>
          <a:xfrm>
            <a:off x="2545977" y="4882556"/>
            <a:ext cx="1434353" cy="584775"/>
          </a:xfrm>
          <a:prstGeom prst="rect">
            <a:avLst/>
          </a:prstGeom>
          <a:noFill/>
        </p:spPr>
        <p:txBody>
          <a:bodyPr wrap="square" rtlCol="0">
            <a:spAutoFit/>
          </a:bodyPr>
          <a:lstStyle/>
          <a:p>
            <a:r>
              <a:rPr lang="en-US" sz="3200" dirty="0"/>
              <a:t>1080p</a:t>
            </a:r>
          </a:p>
        </p:txBody>
      </p:sp>
      <p:sp>
        <p:nvSpPr>
          <p:cNvPr id="7" name="TextBox 6">
            <a:extLst>
              <a:ext uri="{FF2B5EF4-FFF2-40B4-BE49-F238E27FC236}">
                <a16:creationId xmlns:a16="http://schemas.microsoft.com/office/drawing/2014/main" id="{5882C3F4-C15B-A74B-A344-2A8DDCDBD82B}"/>
              </a:ext>
            </a:extLst>
          </p:cNvPr>
          <p:cNvSpPr txBox="1"/>
          <p:nvPr/>
        </p:nvSpPr>
        <p:spPr>
          <a:xfrm>
            <a:off x="8427774" y="4882556"/>
            <a:ext cx="1434353" cy="584775"/>
          </a:xfrm>
          <a:prstGeom prst="rect">
            <a:avLst/>
          </a:prstGeom>
          <a:noFill/>
        </p:spPr>
        <p:txBody>
          <a:bodyPr wrap="square" rtlCol="0">
            <a:spAutoFit/>
          </a:bodyPr>
          <a:lstStyle/>
          <a:p>
            <a:r>
              <a:rPr lang="en-US" sz="3200" dirty="0"/>
              <a:t>240p</a:t>
            </a:r>
          </a:p>
        </p:txBody>
      </p:sp>
    </p:spTree>
    <p:extLst>
      <p:ext uri="{BB962C8B-B14F-4D97-AF65-F5344CB8AC3E}">
        <p14:creationId xmlns:p14="http://schemas.microsoft.com/office/powerpoint/2010/main" val="279984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06FD07-5C49-5944-902D-D67DA7BC9F5C}"/>
              </a:ext>
            </a:extLst>
          </p:cNvPr>
          <p:cNvPicPr>
            <a:picLocks noChangeAspect="1"/>
          </p:cNvPicPr>
          <p:nvPr/>
        </p:nvPicPr>
        <p:blipFill>
          <a:blip r:embed="rId3"/>
          <a:stretch>
            <a:fillRect/>
          </a:stretch>
        </p:blipFill>
        <p:spPr>
          <a:xfrm>
            <a:off x="0" y="1432374"/>
            <a:ext cx="6099048" cy="3443421"/>
          </a:xfrm>
          <a:prstGeom prst="rect">
            <a:avLst/>
          </a:prstGeom>
        </p:spPr>
      </p:pic>
      <p:pic>
        <p:nvPicPr>
          <p:cNvPr id="5" name="Picture 4">
            <a:extLst>
              <a:ext uri="{FF2B5EF4-FFF2-40B4-BE49-F238E27FC236}">
                <a16:creationId xmlns:a16="http://schemas.microsoft.com/office/drawing/2014/main" id="{A781BB8B-F49E-E048-BB13-94D83CCD30D9}"/>
              </a:ext>
            </a:extLst>
          </p:cNvPr>
          <p:cNvPicPr>
            <a:picLocks noChangeAspect="1"/>
          </p:cNvPicPr>
          <p:nvPr/>
        </p:nvPicPr>
        <p:blipFill>
          <a:blip r:embed="rId4"/>
          <a:stretch>
            <a:fillRect/>
          </a:stretch>
        </p:blipFill>
        <p:spPr>
          <a:xfrm>
            <a:off x="6092952" y="1449315"/>
            <a:ext cx="6099048" cy="3426480"/>
          </a:xfrm>
          <a:prstGeom prst="rect">
            <a:avLst/>
          </a:prstGeom>
        </p:spPr>
      </p:pic>
      <p:sp>
        <p:nvSpPr>
          <p:cNvPr id="6" name="TextBox 5">
            <a:extLst>
              <a:ext uri="{FF2B5EF4-FFF2-40B4-BE49-F238E27FC236}">
                <a16:creationId xmlns:a16="http://schemas.microsoft.com/office/drawing/2014/main" id="{8AF6A034-7C0F-E14B-ABAC-379F2EE6DB7A}"/>
              </a:ext>
            </a:extLst>
          </p:cNvPr>
          <p:cNvSpPr txBox="1"/>
          <p:nvPr/>
        </p:nvSpPr>
        <p:spPr>
          <a:xfrm>
            <a:off x="2545977" y="4936343"/>
            <a:ext cx="1434353" cy="584775"/>
          </a:xfrm>
          <a:prstGeom prst="rect">
            <a:avLst/>
          </a:prstGeom>
          <a:noFill/>
        </p:spPr>
        <p:txBody>
          <a:bodyPr wrap="square" rtlCol="0">
            <a:spAutoFit/>
          </a:bodyPr>
          <a:lstStyle/>
          <a:p>
            <a:r>
              <a:rPr lang="en-US" sz="3200" dirty="0"/>
              <a:t>1080p</a:t>
            </a:r>
          </a:p>
        </p:txBody>
      </p:sp>
      <p:sp>
        <p:nvSpPr>
          <p:cNvPr id="7" name="TextBox 6">
            <a:extLst>
              <a:ext uri="{FF2B5EF4-FFF2-40B4-BE49-F238E27FC236}">
                <a16:creationId xmlns:a16="http://schemas.microsoft.com/office/drawing/2014/main" id="{15368602-174A-E842-9A28-A5AE74DE3310}"/>
              </a:ext>
            </a:extLst>
          </p:cNvPr>
          <p:cNvSpPr txBox="1"/>
          <p:nvPr/>
        </p:nvSpPr>
        <p:spPr>
          <a:xfrm>
            <a:off x="8427774" y="4936343"/>
            <a:ext cx="1434353" cy="584775"/>
          </a:xfrm>
          <a:prstGeom prst="rect">
            <a:avLst/>
          </a:prstGeom>
          <a:noFill/>
        </p:spPr>
        <p:txBody>
          <a:bodyPr wrap="square" rtlCol="0">
            <a:spAutoFit/>
          </a:bodyPr>
          <a:lstStyle/>
          <a:p>
            <a:r>
              <a:rPr lang="en-US" sz="3200" dirty="0"/>
              <a:t>240p</a:t>
            </a:r>
          </a:p>
        </p:txBody>
      </p:sp>
    </p:spTree>
    <p:extLst>
      <p:ext uri="{BB962C8B-B14F-4D97-AF65-F5344CB8AC3E}">
        <p14:creationId xmlns:p14="http://schemas.microsoft.com/office/powerpoint/2010/main" val="3906966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98DED7-C1ED-8A43-B9B1-3B2D1922BB52}"/>
              </a:ext>
            </a:extLst>
          </p:cNvPr>
          <p:cNvPicPr>
            <a:picLocks noChangeAspect="1"/>
          </p:cNvPicPr>
          <p:nvPr/>
        </p:nvPicPr>
        <p:blipFill>
          <a:blip r:embed="rId3"/>
          <a:stretch>
            <a:fillRect/>
          </a:stretch>
        </p:blipFill>
        <p:spPr>
          <a:xfrm>
            <a:off x="-1" y="3959393"/>
            <a:ext cx="5134065" cy="2898607"/>
          </a:xfrm>
          <a:prstGeom prst="rect">
            <a:avLst/>
          </a:prstGeom>
        </p:spPr>
      </p:pic>
      <p:pic>
        <p:nvPicPr>
          <p:cNvPr id="13" name="Picture 12">
            <a:extLst>
              <a:ext uri="{FF2B5EF4-FFF2-40B4-BE49-F238E27FC236}">
                <a16:creationId xmlns:a16="http://schemas.microsoft.com/office/drawing/2014/main" id="{50B578AB-4214-F44F-B3E9-137872AB5B2E}"/>
              </a:ext>
            </a:extLst>
          </p:cNvPr>
          <p:cNvPicPr>
            <a:picLocks noChangeAspect="1"/>
          </p:cNvPicPr>
          <p:nvPr/>
        </p:nvPicPr>
        <p:blipFill>
          <a:blip r:embed="rId4"/>
          <a:stretch>
            <a:fillRect/>
          </a:stretch>
        </p:blipFill>
        <p:spPr>
          <a:xfrm>
            <a:off x="7077640" y="3978351"/>
            <a:ext cx="5125703" cy="2879649"/>
          </a:xfrm>
          <a:prstGeom prst="rect">
            <a:avLst/>
          </a:prstGeom>
        </p:spPr>
      </p:pic>
      <p:pic>
        <p:nvPicPr>
          <p:cNvPr id="28" name="Picture 27">
            <a:extLst>
              <a:ext uri="{FF2B5EF4-FFF2-40B4-BE49-F238E27FC236}">
                <a16:creationId xmlns:a16="http://schemas.microsoft.com/office/drawing/2014/main" id="{6B97506C-934E-E94F-A463-F53595D45797}"/>
              </a:ext>
            </a:extLst>
          </p:cNvPr>
          <p:cNvPicPr>
            <a:picLocks noChangeAspect="1"/>
          </p:cNvPicPr>
          <p:nvPr/>
        </p:nvPicPr>
        <p:blipFill>
          <a:blip r:embed="rId5"/>
          <a:stretch>
            <a:fillRect/>
          </a:stretch>
        </p:blipFill>
        <p:spPr>
          <a:xfrm>
            <a:off x="7072633" y="-17929"/>
            <a:ext cx="5119367" cy="2879644"/>
          </a:xfrm>
          <a:prstGeom prst="rect">
            <a:avLst/>
          </a:prstGeom>
        </p:spPr>
      </p:pic>
      <p:pic>
        <p:nvPicPr>
          <p:cNvPr id="30" name="Picture 29">
            <a:extLst>
              <a:ext uri="{FF2B5EF4-FFF2-40B4-BE49-F238E27FC236}">
                <a16:creationId xmlns:a16="http://schemas.microsoft.com/office/drawing/2014/main" id="{9C0230BB-5F60-5843-AEF5-3207E3740687}"/>
              </a:ext>
            </a:extLst>
          </p:cNvPr>
          <p:cNvPicPr>
            <a:picLocks noChangeAspect="1"/>
          </p:cNvPicPr>
          <p:nvPr/>
        </p:nvPicPr>
        <p:blipFill>
          <a:blip r:embed="rId6"/>
          <a:stretch>
            <a:fillRect/>
          </a:stretch>
        </p:blipFill>
        <p:spPr>
          <a:xfrm>
            <a:off x="0" y="0"/>
            <a:ext cx="5119370" cy="2879646"/>
          </a:xfrm>
          <a:prstGeom prst="rect">
            <a:avLst/>
          </a:prstGeom>
        </p:spPr>
      </p:pic>
      <p:sp>
        <p:nvSpPr>
          <p:cNvPr id="39" name="Pentagon 38">
            <a:extLst>
              <a:ext uri="{FF2B5EF4-FFF2-40B4-BE49-F238E27FC236}">
                <a16:creationId xmlns:a16="http://schemas.microsoft.com/office/drawing/2014/main" id="{1E1CC76E-5D7C-2B4E-A738-6227353391A7}"/>
              </a:ext>
            </a:extLst>
          </p:cNvPr>
          <p:cNvSpPr/>
          <p:nvPr/>
        </p:nvSpPr>
        <p:spPr>
          <a:xfrm rot="10800000">
            <a:off x="5134066" y="266007"/>
            <a:ext cx="947650" cy="561701"/>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dirty="0"/>
          </a:p>
        </p:txBody>
      </p:sp>
      <p:sp>
        <p:nvSpPr>
          <p:cNvPr id="40" name="Pentagon 39">
            <a:extLst>
              <a:ext uri="{FF2B5EF4-FFF2-40B4-BE49-F238E27FC236}">
                <a16:creationId xmlns:a16="http://schemas.microsoft.com/office/drawing/2014/main" id="{16BBF2DA-DA7F-7A4D-8CDD-FB592CECFDBF}"/>
              </a:ext>
            </a:extLst>
          </p:cNvPr>
          <p:cNvSpPr/>
          <p:nvPr/>
        </p:nvSpPr>
        <p:spPr>
          <a:xfrm rot="10800000">
            <a:off x="5151995" y="4142509"/>
            <a:ext cx="947650" cy="561701"/>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dirty="0"/>
          </a:p>
        </p:txBody>
      </p:sp>
      <p:sp>
        <p:nvSpPr>
          <p:cNvPr id="41" name="Pentagon 40">
            <a:extLst>
              <a:ext uri="{FF2B5EF4-FFF2-40B4-BE49-F238E27FC236}">
                <a16:creationId xmlns:a16="http://schemas.microsoft.com/office/drawing/2014/main" id="{99648750-35A8-7D46-A34A-19B4991CADE2}"/>
              </a:ext>
            </a:extLst>
          </p:cNvPr>
          <p:cNvSpPr/>
          <p:nvPr/>
        </p:nvSpPr>
        <p:spPr>
          <a:xfrm>
            <a:off x="6101122" y="2163787"/>
            <a:ext cx="947650" cy="561701"/>
          </a:xfrm>
          <a:prstGeom prst="homePlate">
            <a:avLst/>
          </a:prstGeom>
          <a:solidFill>
            <a:srgbClr val="EBC1BE"/>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dirty="0"/>
          </a:p>
        </p:txBody>
      </p:sp>
      <p:sp>
        <p:nvSpPr>
          <p:cNvPr id="42" name="Pentagon 41">
            <a:extLst>
              <a:ext uri="{FF2B5EF4-FFF2-40B4-BE49-F238E27FC236}">
                <a16:creationId xmlns:a16="http://schemas.microsoft.com/office/drawing/2014/main" id="{D1C29DEE-A289-8440-9924-024E37E6743E}"/>
              </a:ext>
            </a:extLst>
          </p:cNvPr>
          <p:cNvSpPr/>
          <p:nvPr/>
        </p:nvSpPr>
        <p:spPr>
          <a:xfrm>
            <a:off x="6119449" y="6004611"/>
            <a:ext cx="947650" cy="561701"/>
          </a:xfrm>
          <a:prstGeom prst="homePlate">
            <a:avLst/>
          </a:prstGeom>
          <a:solidFill>
            <a:srgbClr val="EBC1BE"/>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dirty="0"/>
          </a:p>
        </p:txBody>
      </p:sp>
      <p:sp>
        <p:nvSpPr>
          <p:cNvPr id="43" name="TextBox 42">
            <a:extLst>
              <a:ext uri="{FF2B5EF4-FFF2-40B4-BE49-F238E27FC236}">
                <a16:creationId xmlns:a16="http://schemas.microsoft.com/office/drawing/2014/main" id="{0F910DFE-B6E8-3E4A-AB8B-401571833D21}"/>
              </a:ext>
            </a:extLst>
          </p:cNvPr>
          <p:cNvSpPr txBox="1"/>
          <p:nvPr/>
        </p:nvSpPr>
        <p:spPr>
          <a:xfrm>
            <a:off x="5474989" y="306916"/>
            <a:ext cx="606727" cy="523220"/>
          </a:xfrm>
          <a:prstGeom prst="rect">
            <a:avLst/>
          </a:prstGeom>
          <a:noFill/>
        </p:spPr>
        <p:txBody>
          <a:bodyPr wrap="square" rtlCol="0">
            <a:spAutoFit/>
          </a:bodyPr>
          <a:lstStyle/>
          <a:p>
            <a:r>
              <a:rPr lang="en-US" sz="2800" dirty="0"/>
              <a:t>94</a:t>
            </a:r>
          </a:p>
        </p:txBody>
      </p:sp>
      <p:sp>
        <p:nvSpPr>
          <p:cNvPr id="44" name="TextBox 43">
            <a:extLst>
              <a:ext uri="{FF2B5EF4-FFF2-40B4-BE49-F238E27FC236}">
                <a16:creationId xmlns:a16="http://schemas.microsoft.com/office/drawing/2014/main" id="{C7E4B62B-16D6-0E4D-B780-A272E73602C9}"/>
              </a:ext>
            </a:extLst>
          </p:cNvPr>
          <p:cNvSpPr txBox="1"/>
          <p:nvPr/>
        </p:nvSpPr>
        <p:spPr>
          <a:xfrm>
            <a:off x="6178869" y="2165682"/>
            <a:ext cx="606727" cy="523220"/>
          </a:xfrm>
          <a:prstGeom prst="rect">
            <a:avLst/>
          </a:prstGeom>
          <a:noFill/>
        </p:spPr>
        <p:txBody>
          <a:bodyPr wrap="square" rtlCol="0">
            <a:spAutoFit/>
          </a:bodyPr>
          <a:lstStyle/>
          <a:p>
            <a:r>
              <a:rPr lang="en-US" sz="2800" dirty="0"/>
              <a:t>58</a:t>
            </a:r>
          </a:p>
        </p:txBody>
      </p:sp>
      <p:sp>
        <p:nvSpPr>
          <p:cNvPr id="45" name="TextBox 44">
            <a:extLst>
              <a:ext uri="{FF2B5EF4-FFF2-40B4-BE49-F238E27FC236}">
                <a16:creationId xmlns:a16="http://schemas.microsoft.com/office/drawing/2014/main" id="{D4AFDAD1-0DF4-C847-9110-5592379C61CB}"/>
              </a:ext>
            </a:extLst>
          </p:cNvPr>
          <p:cNvSpPr txBox="1"/>
          <p:nvPr/>
        </p:nvSpPr>
        <p:spPr>
          <a:xfrm>
            <a:off x="5492918" y="4161750"/>
            <a:ext cx="606727" cy="523220"/>
          </a:xfrm>
          <a:prstGeom prst="rect">
            <a:avLst/>
          </a:prstGeom>
          <a:noFill/>
        </p:spPr>
        <p:txBody>
          <a:bodyPr wrap="square" rtlCol="0">
            <a:spAutoFit/>
          </a:bodyPr>
          <a:lstStyle/>
          <a:p>
            <a:r>
              <a:rPr lang="en-US" sz="2800" dirty="0"/>
              <a:t>82</a:t>
            </a:r>
          </a:p>
        </p:txBody>
      </p:sp>
      <p:sp>
        <p:nvSpPr>
          <p:cNvPr id="46" name="TextBox 45">
            <a:extLst>
              <a:ext uri="{FF2B5EF4-FFF2-40B4-BE49-F238E27FC236}">
                <a16:creationId xmlns:a16="http://schemas.microsoft.com/office/drawing/2014/main" id="{B8162553-1B57-E243-AAE7-150D658DC873}"/>
              </a:ext>
            </a:extLst>
          </p:cNvPr>
          <p:cNvSpPr txBox="1"/>
          <p:nvPr/>
        </p:nvSpPr>
        <p:spPr>
          <a:xfrm>
            <a:off x="6289910" y="6004611"/>
            <a:ext cx="606727" cy="523220"/>
          </a:xfrm>
          <a:prstGeom prst="rect">
            <a:avLst/>
          </a:prstGeom>
          <a:noFill/>
        </p:spPr>
        <p:txBody>
          <a:bodyPr wrap="square" rtlCol="0">
            <a:spAutoFit/>
          </a:bodyPr>
          <a:lstStyle/>
          <a:p>
            <a:r>
              <a:rPr lang="en-US" sz="2800" dirty="0"/>
              <a:t>6</a:t>
            </a:r>
          </a:p>
        </p:txBody>
      </p:sp>
      <p:sp>
        <p:nvSpPr>
          <p:cNvPr id="47" name="!!TextBox_Scalable">
            <a:extLst>
              <a:ext uri="{FF2B5EF4-FFF2-40B4-BE49-F238E27FC236}">
                <a16:creationId xmlns:a16="http://schemas.microsoft.com/office/drawing/2014/main" id="{84103D50-6563-AB43-8FD0-E030039E137A}"/>
              </a:ext>
            </a:extLst>
          </p:cNvPr>
          <p:cNvSpPr txBox="1"/>
          <p:nvPr/>
        </p:nvSpPr>
        <p:spPr>
          <a:xfrm>
            <a:off x="3426334" y="3198167"/>
            <a:ext cx="5339329" cy="461665"/>
          </a:xfrm>
          <a:prstGeom prst="rect">
            <a:avLst/>
          </a:prstGeom>
          <a:noFill/>
          <a:ln w="63500" cmpd="thinThick">
            <a:solidFill>
              <a:schemeClr val="accent1"/>
            </a:solidFill>
          </a:ln>
        </p:spPr>
        <p:txBody>
          <a:bodyPr wrap="square" rtlCol="0">
            <a:spAutoFit/>
          </a:bodyPr>
          <a:lstStyle/>
          <a:p>
            <a:pPr algn="ctr"/>
            <a:r>
              <a:rPr lang="en-US" sz="2400" b="1" dirty="0"/>
              <a:t>Videos value bandwidth differently!</a:t>
            </a:r>
          </a:p>
        </p:txBody>
      </p:sp>
      <p:sp>
        <p:nvSpPr>
          <p:cNvPr id="17" name="TextBox 16">
            <a:extLst>
              <a:ext uri="{FF2B5EF4-FFF2-40B4-BE49-F238E27FC236}">
                <a16:creationId xmlns:a16="http://schemas.microsoft.com/office/drawing/2014/main" id="{632144D9-48DC-2A4B-847B-BAEAEBCC47F7}"/>
              </a:ext>
            </a:extLst>
          </p:cNvPr>
          <p:cNvSpPr txBox="1"/>
          <p:nvPr/>
        </p:nvSpPr>
        <p:spPr>
          <a:xfrm>
            <a:off x="476163" y="3136611"/>
            <a:ext cx="1434353" cy="584775"/>
          </a:xfrm>
          <a:prstGeom prst="rect">
            <a:avLst/>
          </a:prstGeom>
          <a:noFill/>
        </p:spPr>
        <p:txBody>
          <a:bodyPr wrap="square" rtlCol="0">
            <a:spAutoFit/>
          </a:bodyPr>
          <a:lstStyle/>
          <a:p>
            <a:r>
              <a:rPr lang="en-US" sz="3200" dirty="0"/>
              <a:t>1080p</a:t>
            </a:r>
          </a:p>
        </p:txBody>
      </p:sp>
      <p:sp>
        <p:nvSpPr>
          <p:cNvPr id="18" name="TextBox 17">
            <a:extLst>
              <a:ext uri="{FF2B5EF4-FFF2-40B4-BE49-F238E27FC236}">
                <a16:creationId xmlns:a16="http://schemas.microsoft.com/office/drawing/2014/main" id="{9D0AB71D-2CE8-1543-B3F1-D12E3E1E677F}"/>
              </a:ext>
            </a:extLst>
          </p:cNvPr>
          <p:cNvSpPr txBox="1"/>
          <p:nvPr/>
        </p:nvSpPr>
        <p:spPr>
          <a:xfrm>
            <a:off x="10725546" y="3136610"/>
            <a:ext cx="1434353" cy="584775"/>
          </a:xfrm>
          <a:prstGeom prst="rect">
            <a:avLst/>
          </a:prstGeom>
          <a:noFill/>
        </p:spPr>
        <p:txBody>
          <a:bodyPr wrap="square" rtlCol="0">
            <a:spAutoFit/>
          </a:bodyPr>
          <a:lstStyle/>
          <a:p>
            <a:r>
              <a:rPr lang="en-US" sz="3200" dirty="0"/>
              <a:t>240p</a:t>
            </a:r>
          </a:p>
        </p:txBody>
      </p:sp>
    </p:spTree>
    <p:extLst>
      <p:ext uri="{BB962C8B-B14F-4D97-AF65-F5344CB8AC3E}">
        <p14:creationId xmlns:p14="http://schemas.microsoft.com/office/powerpoint/2010/main" val="175552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40" grpId="0" animBg="1"/>
      <p:bldP spid="41" grpId="0" animBg="1"/>
      <p:bldP spid="42" grpId="0" animBg="1"/>
      <p:bldP spid="43" grpId="0"/>
      <p:bldP spid="44" grpId="0"/>
      <p:bldP spid="45" grpId="0"/>
      <p:bldP spid="46" grpId="0"/>
      <p:bldP spid="4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1C20F-DD0D-F94D-BC8D-0A313EE7C144}"/>
              </a:ext>
            </a:extLst>
          </p:cNvPr>
          <p:cNvPicPr>
            <a:picLocks noChangeAspect="1"/>
          </p:cNvPicPr>
          <p:nvPr/>
        </p:nvPicPr>
        <p:blipFill>
          <a:blip r:embed="rId3"/>
          <a:stretch>
            <a:fillRect/>
          </a:stretch>
        </p:blipFill>
        <p:spPr>
          <a:xfrm>
            <a:off x="422594" y="0"/>
            <a:ext cx="11769406" cy="6858000"/>
          </a:xfrm>
          <a:prstGeom prst="rect">
            <a:avLst/>
          </a:prstGeom>
        </p:spPr>
      </p:pic>
    </p:spTree>
    <p:extLst>
      <p:ext uri="{BB962C8B-B14F-4D97-AF65-F5344CB8AC3E}">
        <p14:creationId xmlns:p14="http://schemas.microsoft.com/office/powerpoint/2010/main" val="2724029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3" descr="Avengers_cubic_vfcubic_v1.mp4">
            <a:hlinkClick r:id="" action="ppaction://media"/>
            <a:extLst>
              <a:ext uri="{FF2B5EF4-FFF2-40B4-BE49-F238E27FC236}">
                <a16:creationId xmlns:a16="http://schemas.microsoft.com/office/drawing/2014/main" id="{32F057C0-8316-9E42-91FB-2DAEA0073E19}"/>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471487" y="1343025"/>
            <a:ext cx="4622800" cy="2600325"/>
          </a:xfrm>
          <a:prstGeom prst="rect">
            <a:avLst/>
          </a:prstGeom>
        </p:spPr>
      </p:pic>
      <p:pic>
        <p:nvPicPr>
          <p:cNvPr id="6" name="Online Media 4" descr="Avengers_cubic_v2.mp4">
            <a:hlinkClick r:id="" action="ppaction://media"/>
            <a:extLst>
              <a:ext uri="{FF2B5EF4-FFF2-40B4-BE49-F238E27FC236}">
                <a16:creationId xmlns:a16="http://schemas.microsoft.com/office/drawing/2014/main" id="{70A0D28D-3EEB-2047-8F1A-FB63CC74BAA0}"/>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7097715" y="1328738"/>
            <a:ext cx="4622800" cy="2600325"/>
          </a:xfrm>
          <a:prstGeom prst="rect">
            <a:avLst/>
          </a:prstGeom>
        </p:spPr>
      </p:pic>
      <p:pic>
        <p:nvPicPr>
          <p:cNvPr id="11" name="Online Media 10" descr="buffer_cubic_v1_40s.mp4">
            <a:hlinkClick r:id="" action="ppaction://media"/>
            <a:extLst>
              <a:ext uri="{FF2B5EF4-FFF2-40B4-BE49-F238E27FC236}">
                <a16:creationId xmlns:a16="http://schemas.microsoft.com/office/drawing/2014/main" id="{A0D7EFB2-A341-C444-969B-101B92CBF661}"/>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65398" y="4030899"/>
            <a:ext cx="5641848" cy="282092"/>
          </a:xfrm>
          <a:prstGeom prst="rect">
            <a:avLst/>
          </a:prstGeom>
        </p:spPr>
      </p:pic>
      <p:pic>
        <p:nvPicPr>
          <p:cNvPr id="12" name="Online Media 11" descr="buffer_cubic_v2_40s.mp4">
            <a:hlinkClick r:id="" action="ppaction://media"/>
            <a:extLst>
              <a:ext uri="{FF2B5EF4-FFF2-40B4-BE49-F238E27FC236}">
                <a16:creationId xmlns:a16="http://schemas.microsoft.com/office/drawing/2014/main" id="{6E3F2018-360A-A94F-B1E2-F9BD8C4805DF}"/>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6550152" y="4030899"/>
            <a:ext cx="5641848" cy="282092"/>
          </a:xfrm>
          <a:prstGeom prst="rect">
            <a:avLst/>
          </a:prstGeom>
        </p:spPr>
      </p:pic>
      <p:pic>
        <p:nvPicPr>
          <p:cNvPr id="13" name="Online Media 12" descr="bw_share_cubic.mp4">
            <a:hlinkClick r:id="" action="ppaction://media"/>
            <a:extLst>
              <a:ext uri="{FF2B5EF4-FFF2-40B4-BE49-F238E27FC236}">
                <a16:creationId xmlns:a16="http://schemas.microsoft.com/office/drawing/2014/main" id="{F20C237C-1807-5C45-B31A-74752B6E4FEB}"/>
              </a:ext>
            </a:extLst>
          </p:cNvPr>
          <p:cNvPicPr>
            <a:picLocks noChangeAspect="1"/>
          </p:cNvPicPr>
          <p:nvPr>
            <a:videoFile r:link="rId10"/>
            <p:extLst>
              <p:ext uri="{DAA4B4D4-6D71-4841-9C94-3DE7FCFB9230}">
                <p14:media xmlns:p14="http://schemas.microsoft.com/office/powerpoint/2010/main" r:embed="rId9"/>
              </p:ext>
            </p:extLst>
          </p:nvPr>
        </p:nvPicPr>
        <p:blipFill>
          <a:blip r:embed="rId17"/>
          <a:stretch>
            <a:fillRect/>
          </a:stretch>
        </p:blipFill>
        <p:spPr>
          <a:xfrm>
            <a:off x="640080" y="4315968"/>
            <a:ext cx="10616184" cy="2654046"/>
          </a:xfrm>
          <a:prstGeom prst="rect">
            <a:avLst/>
          </a:prstGeom>
        </p:spPr>
      </p:pic>
      <p:sp>
        <p:nvSpPr>
          <p:cNvPr id="14" name="TextBox 13">
            <a:extLst>
              <a:ext uri="{FF2B5EF4-FFF2-40B4-BE49-F238E27FC236}">
                <a16:creationId xmlns:a16="http://schemas.microsoft.com/office/drawing/2014/main" id="{1364C57B-A38B-344E-9294-0D71AD6180E3}"/>
              </a:ext>
            </a:extLst>
          </p:cNvPr>
          <p:cNvSpPr txBox="1"/>
          <p:nvPr/>
        </p:nvSpPr>
        <p:spPr>
          <a:xfrm>
            <a:off x="10305441" y="5458325"/>
            <a:ext cx="1246479" cy="369332"/>
          </a:xfrm>
          <a:prstGeom prst="rect">
            <a:avLst/>
          </a:prstGeom>
          <a:noFill/>
        </p:spPr>
        <p:txBody>
          <a:bodyPr wrap="square" rtlCol="0">
            <a:spAutoFit/>
          </a:bodyPr>
          <a:lstStyle/>
          <a:p>
            <a:r>
              <a:rPr lang="en-US" dirty="0"/>
              <a:t>Time</a:t>
            </a:r>
          </a:p>
        </p:txBody>
      </p:sp>
      <p:sp>
        <p:nvSpPr>
          <p:cNvPr id="3" name="Title 2">
            <a:extLst>
              <a:ext uri="{FF2B5EF4-FFF2-40B4-BE49-F238E27FC236}">
                <a16:creationId xmlns:a16="http://schemas.microsoft.com/office/drawing/2014/main" id="{AB4F4964-8A7F-F549-B267-915529F5A16A}"/>
              </a:ext>
            </a:extLst>
          </p:cNvPr>
          <p:cNvSpPr>
            <a:spLocks noGrp="1"/>
          </p:cNvSpPr>
          <p:nvPr>
            <p:ph type="title"/>
          </p:nvPr>
        </p:nvSpPr>
        <p:spPr>
          <a:xfrm>
            <a:off x="838200" y="365125"/>
            <a:ext cx="10515600" cy="1325563"/>
          </a:xfrm>
        </p:spPr>
        <p:txBody>
          <a:bodyPr/>
          <a:lstStyle/>
          <a:p>
            <a:r>
              <a:rPr lang="en-US" dirty="0"/>
              <a:t>Session-Level Differences</a:t>
            </a:r>
          </a:p>
        </p:txBody>
      </p:sp>
      <p:sp>
        <p:nvSpPr>
          <p:cNvPr id="7" name="TextBox 6">
            <a:extLst>
              <a:ext uri="{FF2B5EF4-FFF2-40B4-BE49-F238E27FC236}">
                <a16:creationId xmlns:a16="http://schemas.microsoft.com/office/drawing/2014/main" id="{900622BD-0767-4D4F-ADE9-989405CB01BA}"/>
              </a:ext>
            </a:extLst>
          </p:cNvPr>
          <p:cNvSpPr txBox="1"/>
          <p:nvPr/>
        </p:nvSpPr>
        <p:spPr>
          <a:xfrm>
            <a:off x="4259132" y="6106965"/>
            <a:ext cx="4763307" cy="461665"/>
          </a:xfrm>
          <a:prstGeom prst="rect">
            <a:avLst/>
          </a:prstGeom>
          <a:noFill/>
        </p:spPr>
        <p:txBody>
          <a:bodyPr wrap="square" rtlCol="0">
            <a:spAutoFit/>
          </a:bodyPr>
          <a:lstStyle/>
          <a:p>
            <a:r>
              <a:rPr lang="en-US" sz="2400" b="1" dirty="0">
                <a:solidFill>
                  <a:srgbClr val="C00000"/>
                </a:solidFill>
              </a:rPr>
              <a:t>Traditional Congestion Control</a:t>
            </a:r>
          </a:p>
        </p:txBody>
      </p:sp>
    </p:spTree>
    <p:extLst>
      <p:ext uri="{BB962C8B-B14F-4D97-AF65-F5344CB8AC3E}">
        <p14:creationId xmlns:p14="http://schemas.microsoft.com/office/powerpoint/2010/main" val="41391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06" fill="hold"/>
                                        <p:tgtEl>
                                          <p:spTgt spid="5"/>
                                        </p:tgtEl>
                                      </p:cBhvr>
                                    </p:cmd>
                                  </p:childTnLst>
                                </p:cTn>
                              </p:par>
                              <p:par>
                                <p:cTn id="7" presetID="1" presetClass="mediacall" presetSubtype="0" fill="hold" nodeType="withEffect">
                                  <p:stCondLst>
                                    <p:cond delay="0"/>
                                  </p:stCondLst>
                                  <p:childTnLst>
                                    <p:cmd type="call" cmd="playFrom(0.0)">
                                      <p:cBhvr>
                                        <p:cTn id="8" dur="49015" fill="hold"/>
                                        <p:tgtEl>
                                          <p:spTgt spid="6"/>
                                        </p:tgtEl>
                                      </p:cBhvr>
                                    </p:cmd>
                                  </p:childTnLst>
                                </p:cTn>
                              </p:par>
                              <p:par>
                                <p:cTn id="9" presetID="1" presetClass="mediacall" presetSubtype="0" fill="hold" nodeType="withEffect">
                                  <p:stCondLst>
                                    <p:cond delay="0"/>
                                  </p:stCondLst>
                                  <p:childTnLst>
                                    <p:cmd type="call" cmd="playFrom(0.0)">
                                      <p:cBhvr>
                                        <p:cTn id="10" dur="40006" fill="hold"/>
                                        <p:tgtEl>
                                          <p:spTgt spid="11"/>
                                        </p:tgtEl>
                                      </p:cBhvr>
                                    </p:cmd>
                                  </p:childTnLst>
                                </p:cTn>
                              </p:par>
                              <p:par>
                                <p:cTn id="11" presetID="1" presetClass="mediacall" presetSubtype="0" fill="hold" nodeType="withEffect">
                                  <p:stCondLst>
                                    <p:cond delay="0"/>
                                  </p:stCondLst>
                                  <p:childTnLst>
                                    <p:cmd type="call" cmd="playFrom(0.0)">
                                      <p:cBhvr>
                                        <p:cTn id="12" dur="40000" fill="hold"/>
                                        <p:tgtEl>
                                          <p:spTgt spid="12"/>
                                        </p:tgtEl>
                                      </p:cBhvr>
                                    </p:cmd>
                                  </p:childTnLst>
                                </p:cTn>
                              </p:par>
                              <p:par>
                                <p:cTn id="13" presetID="1" presetClass="mediacall" presetSubtype="0" fill="hold" nodeType="withEffect">
                                  <p:stCondLst>
                                    <p:cond delay="0"/>
                                  </p:stCondLst>
                                  <p:childTnLst>
                                    <p:cmd type="call" cmd="playFrom(0.0)">
                                      <p:cBhvr>
                                        <p:cTn id="14" dur="4000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video>
              <p:cMediaNode vol="80000">
                <p:cTn id="25" fill="hold" display="0">
                  <p:stCondLst>
                    <p:cond delay="indefinite"/>
                  </p:stCondLst>
                </p:cTn>
                <p:tgtEl>
                  <p:spTgt spid="5"/>
                </p:tgtEl>
              </p:cMediaNode>
            </p:video>
            <p:video>
              <p:cMediaNode vol="80000">
                <p:cTn id="26" fill="hold" display="0">
                  <p:stCondLst>
                    <p:cond delay="indefinite"/>
                  </p:stCondLst>
                </p:cTn>
                <p:tgtEl>
                  <p:spTgt spid="6"/>
                </p:tgtEl>
              </p:cMediaNode>
            </p:video>
            <p:video>
              <p:cMediaNode vol="80000">
                <p:cTn id="27" fill="hold" display="0">
                  <p:stCondLst>
                    <p:cond delay="indefinite"/>
                  </p:stCondLst>
                </p:cTn>
                <p:tgtEl>
                  <p:spTgt spid="11"/>
                </p:tgtEl>
              </p:cMediaNode>
            </p:video>
            <p:seq concurrent="1" nextAc="seek">
              <p:cTn id="28" restart="whenNotActive" fill="hold" evtFilter="cancelBubble" nodeType="interactiveSeq">
                <p:stCondLst>
                  <p:cond evt="onClick" delay="0">
                    <p:tgtEl>
                      <p:spTgt spid="11"/>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1"/>
                                        </p:tgtEl>
                                      </p:cBhvr>
                                    </p:cmd>
                                  </p:childTnLst>
                                </p:cTn>
                              </p:par>
                            </p:childTnLst>
                          </p:cTn>
                        </p:par>
                      </p:childTnLst>
                    </p:cTn>
                  </p:par>
                </p:childTnLst>
              </p:cTn>
              <p:nextCondLst>
                <p:cond evt="onClick" delay="0">
                  <p:tgtEl>
                    <p:spTgt spid="11"/>
                  </p:tgtEl>
                </p:cond>
              </p:nextCondLst>
            </p:seq>
            <p:video>
              <p:cMediaNode vol="80000">
                <p:cTn id="33" fill="hold" display="0">
                  <p:stCondLst>
                    <p:cond delay="indefinite"/>
                  </p:stCondLst>
                </p:cTn>
                <p:tgtEl>
                  <p:spTgt spid="12"/>
                </p:tgtEl>
              </p:cMediaNode>
            </p:video>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12"/>
                                        </p:tgtEl>
                                      </p:cBhvr>
                                    </p:cmd>
                                  </p:childTnLst>
                                </p:cTn>
                              </p:par>
                            </p:childTnLst>
                          </p:cTn>
                        </p:par>
                      </p:childTnLst>
                    </p:cTn>
                  </p:par>
                </p:childTnLst>
              </p:cTn>
              <p:nextCondLst>
                <p:cond evt="onClick" delay="0">
                  <p:tgtEl>
                    <p:spTgt spid="12"/>
                  </p:tgtEl>
                </p:cond>
              </p:nextCondLst>
            </p:seq>
            <p:video>
              <p:cMediaNode vol="80000">
                <p:cTn id="39" fill="hold" display="0">
                  <p:stCondLst>
                    <p:cond delay="indefinite"/>
                  </p:stCondLst>
                </p:cTn>
                <p:tgtEl>
                  <p:spTgt spid="13"/>
                </p:tgtEl>
              </p:cMediaNode>
            </p:video>
            <p:seq concurrent="1" nextAc="seek">
              <p:cTn id="40" restart="whenNotActive" fill="hold" evtFilter="cancelBubble" nodeType="interactiveSeq">
                <p:stCondLst>
                  <p:cond evt="onClick" delay="0">
                    <p:tgtEl>
                      <p:spTgt spid="13"/>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3" descr="Avengers_cubic_vfcubic_v1.mp4">
            <a:hlinkClick r:id="" action="ppaction://media"/>
            <a:extLst>
              <a:ext uri="{FF2B5EF4-FFF2-40B4-BE49-F238E27FC236}">
                <a16:creationId xmlns:a16="http://schemas.microsoft.com/office/drawing/2014/main" id="{BFDA8BD8-692D-0543-8FBA-547E8F8E0CF0}"/>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471487" y="1343025"/>
            <a:ext cx="4622800" cy="2600325"/>
          </a:xfrm>
          <a:prstGeom prst="rect">
            <a:avLst/>
          </a:prstGeom>
        </p:spPr>
      </p:pic>
      <p:pic>
        <p:nvPicPr>
          <p:cNvPr id="6" name="Online Media 5" descr="Avengers_vfcubic_v2.mp4">
            <a:hlinkClick r:id="" action="ppaction://media"/>
            <a:extLst>
              <a:ext uri="{FF2B5EF4-FFF2-40B4-BE49-F238E27FC236}">
                <a16:creationId xmlns:a16="http://schemas.microsoft.com/office/drawing/2014/main" id="{FFE08023-6E19-A44B-9C4C-3BCB1B0FF385}"/>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7097713" y="1343024"/>
            <a:ext cx="4622800" cy="2600325"/>
          </a:xfrm>
          <a:prstGeom prst="rect">
            <a:avLst/>
          </a:prstGeom>
        </p:spPr>
      </p:pic>
      <p:pic>
        <p:nvPicPr>
          <p:cNvPr id="7" name="Online Media 6" descr="buffer_vfcubic_v2.mp4">
            <a:hlinkClick r:id="" action="ppaction://media"/>
            <a:extLst>
              <a:ext uri="{FF2B5EF4-FFF2-40B4-BE49-F238E27FC236}">
                <a16:creationId xmlns:a16="http://schemas.microsoft.com/office/drawing/2014/main" id="{285A4D94-9000-0541-A975-E61F6A78E039}"/>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6554785" y="4030898"/>
            <a:ext cx="5641975" cy="282099"/>
          </a:xfrm>
          <a:prstGeom prst="rect">
            <a:avLst/>
          </a:prstGeom>
        </p:spPr>
      </p:pic>
      <p:pic>
        <p:nvPicPr>
          <p:cNvPr id="11" name="Online Media 10" descr="buffer_vfcubic_v1_40s.mp4">
            <a:hlinkClick r:id="" action="ppaction://media"/>
            <a:extLst>
              <a:ext uri="{FF2B5EF4-FFF2-40B4-BE49-F238E27FC236}">
                <a16:creationId xmlns:a16="http://schemas.microsoft.com/office/drawing/2014/main" id="{DEAB5016-A097-CB4C-9989-FDF3E83ACF55}"/>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38037" y="4030898"/>
            <a:ext cx="5641848" cy="282092"/>
          </a:xfrm>
          <a:prstGeom prst="rect">
            <a:avLst/>
          </a:prstGeom>
        </p:spPr>
      </p:pic>
      <p:pic>
        <p:nvPicPr>
          <p:cNvPr id="12" name="Online Media 11" descr="bw_share_minerva.mp4">
            <a:hlinkClick r:id="" action="ppaction://media"/>
            <a:extLst>
              <a:ext uri="{FF2B5EF4-FFF2-40B4-BE49-F238E27FC236}">
                <a16:creationId xmlns:a16="http://schemas.microsoft.com/office/drawing/2014/main" id="{374AAA2C-D41A-6B40-B0EA-1F58C7111BCA}"/>
              </a:ext>
            </a:extLst>
          </p:cNvPr>
          <p:cNvPicPr>
            <a:picLocks noChangeAspect="1"/>
          </p:cNvPicPr>
          <p:nvPr>
            <a:videoFile r:link="rId10"/>
            <p:extLst>
              <p:ext uri="{DAA4B4D4-6D71-4841-9C94-3DE7FCFB9230}">
                <p14:media xmlns:p14="http://schemas.microsoft.com/office/powerpoint/2010/main" r:embed="rId9"/>
              </p:ext>
            </p:extLst>
          </p:nvPr>
        </p:nvPicPr>
        <p:blipFill>
          <a:blip r:embed="rId17"/>
          <a:stretch>
            <a:fillRect/>
          </a:stretch>
        </p:blipFill>
        <p:spPr>
          <a:xfrm>
            <a:off x="640080" y="4315968"/>
            <a:ext cx="10616184" cy="2654046"/>
          </a:xfrm>
          <a:prstGeom prst="rect">
            <a:avLst/>
          </a:prstGeom>
        </p:spPr>
      </p:pic>
      <p:sp>
        <p:nvSpPr>
          <p:cNvPr id="13" name="TextBox 12">
            <a:extLst>
              <a:ext uri="{FF2B5EF4-FFF2-40B4-BE49-F238E27FC236}">
                <a16:creationId xmlns:a16="http://schemas.microsoft.com/office/drawing/2014/main" id="{CA38FCD9-E634-9C41-847C-28E9FFD03F5B}"/>
              </a:ext>
            </a:extLst>
          </p:cNvPr>
          <p:cNvSpPr txBox="1"/>
          <p:nvPr/>
        </p:nvSpPr>
        <p:spPr>
          <a:xfrm>
            <a:off x="10305441" y="5458325"/>
            <a:ext cx="1246479" cy="369332"/>
          </a:xfrm>
          <a:prstGeom prst="rect">
            <a:avLst/>
          </a:prstGeom>
          <a:noFill/>
        </p:spPr>
        <p:txBody>
          <a:bodyPr wrap="square" rtlCol="0">
            <a:spAutoFit/>
          </a:bodyPr>
          <a:lstStyle/>
          <a:p>
            <a:r>
              <a:rPr lang="en-US" dirty="0"/>
              <a:t>Time</a:t>
            </a:r>
          </a:p>
        </p:txBody>
      </p:sp>
      <p:sp>
        <p:nvSpPr>
          <p:cNvPr id="3" name="Title 2">
            <a:extLst>
              <a:ext uri="{FF2B5EF4-FFF2-40B4-BE49-F238E27FC236}">
                <a16:creationId xmlns:a16="http://schemas.microsoft.com/office/drawing/2014/main" id="{3107DCC0-143D-2548-8349-62C54A32633B}"/>
              </a:ext>
            </a:extLst>
          </p:cNvPr>
          <p:cNvSpPr>
            <a:spLocks noGrp="1"/>
          </p:cNvSpPr>
          <p:nvPr>
            <p:ph type="title"/>
          </p:nvPr>
        </p:nvSpPr>
        <p:spPr/>
        <p:txBody>
          <a:bodyPr/>
          <a:lstStyle/>
          <a:p>
            <a:r>
              <a:rPr lang="en-US" dirty="0"/>
              <a:t>Session-Level Differences</a:t>
            </a:r>
          </a:p>
        </p:txBody>
      </p:sp>
      <p:sp>
        <p:nvSpPr>
          <p:cNvPr id="14" name="TextBox 13">
            <a:extLst>
              <a:ext uri="{FF2B5EF4-FFF2-40B4-BE49-F238E27FC236}">
                <a16:creationId xmlns:a16="http://schemas.microsoft.com/office/drawing/2014/main" id="{C1EA9BA3-6EA1-354C-BFF4-39AEC1850E53}"/>
              </a:ext>
            </a:extLst>
          </p:cNvPr>
          <p:cNvSpPr txBox="1"/>
          <p:nvPr/>
        </p:nvSpPr>
        <p:spPr>
          <a:xfrm>
            <a:off x="5603811" y="6106964"/>
            <a:ext cx="1836868" cy="461665"/>
          </a:xfrm>
          <a:prstGeom prst="rect">
            <a:avLst/>
          </a:prstGeom>
          <a:noFill/>
        </p:spPr>
        <p:txBody>
          <a:bodyPr wrap="square" rtlCol="0">
            <a:spAutoFit/>
          </a:bodyPr>
          <a:lstStyle/>
          <a:p>
            <a:r>
              <a:rPr lang="en-US" sz="2400" b="1" dirty="0">
                <a:solidFill>
                  <a:srgbClr val="C00000"/>
                </a:solidFill>
              </a:rPr>
              <a:t>Our Solution</a:t>
            </a:r>
          </a:p>
        </p:txBody>
      </p:sp>
    </p:spTree>
    <p:extLst>
      <p:ext uri="{BB962C8B-B14F-4D97-AF65-F5344CB8AC3E}">
        <p14:creationId xmlns:p14="http://schemas.microsoft.com/office/powerpoint/2010/main" val="373955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06" fill="hold"/>
                                        <p:tgtEl>
                                          <p:spTgt spid="5"/>
                                        </p:tgtEl>
                                      </p:cBhvr>
                                    </p:cmd>
                                  </p:childTnLst>
                                </p:cTn>
                              </p:par>
                              <p:par>
                                <p:cTn id="7" presetID="1" presetClass="mediacall" presetSubtype="0" fill="hold" nodeType="withEffect">
                                  <p:stCondLst>
                                    <p:cond delay="0"/>
                                  </p:stCondLst>
                                  <p:childTnLst>
                                    <p:cmd type="call" cmd="playFrom(0.0)">
                                      <p:cBhvr>
                                        <p:cTn id="8" dur="39539" fill="hold"/>
                                        <p:tgtEl>
                                          <p:spTgt spid="6"/>
                                        </p:tgtEl>
                                      </p:cBhvr>
                                    </p:cmd>
                                  </p:childTnLst>
                                </p:cTn>
                              </p:par>
                              <p:par>
                                <p:cTn id="9" presetID="1" presetClass="mediacall" presetSubtype="0" fill="hold" nodeType="withEffect">
                                  <p:stCondLst>
                                    <p:cond delay="0"/>
                                  </p:stCondLst>
                                  <p:childTnLst>
                                    <p:cmd type="call" cmd="playFrom(0.0)">
                                      <p:cBhvr>
                                        <p:cTn id="10" dur="40000" fill="hold"/>
                                        <p:tgtEl>
                                          <p:spTgt spid="7"/>
                                        </p:tgtEl>
                                      </p:cBhvr>
                                    </p:cmd>
                                  </p:childTnLst>
                                </p:cTn>
                              </p:par>
                              <p:par>
                                <p:cTn id="11" presetID="1" presetClass="mediacall" presetSubtype="0" fill="hold" nodeType="withEffect">
                                  <p:stCondLst>
                                    <p:cond delay="0"/>
                                  </p:stCondLst>
                                  <p:childTnLst>
                                    <p:cmd type="call" cmd="playFrom(0.0)">
                                      <p:cBhvr>
                                        <p:cTn id="12" dur="40009" fill="hold"/>
                                        <p:tgtEl>
                                          <p:spTgt spid="11"/>
                                        </p:tgtEl>
                                      </p:cBhvr>
                                    </p:cmd>
                                  </p:childTnLst>
                                </p:cTn>
                              </p:par>
                              <p:par>
                                <p:cTn id="13" presetID="1" presetClass="mediacall" presetSubtype="0" fill="hold" nodeType="withEffect">
                                  <p:stCondLst>
                                    <p:cond delay="0"/>
                                  </p:stCondLst>
                                  <p:childTnLst>
                                    <p:cmd type="call" cmd="playFrom(0.0)">
                                      <p:cBhvr>
                                        <p:cTn id="14" dur="400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with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7"/>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withEffect">
                                  <p:stCondLst>
                                    <p:cond delay="0"/>
                                  </p:stCondLst>
                                  <p:childTnLst>
                                    <p:cmd type="call" cmd="togglePause">
                                      <p:cBhvr>
                                        <p:cTn id="29" dur="1" fill="hold"/>
                                        <p:tgtEl>
                                          <p:spTgt spid="7"/>
                                        </p:tgtEl>
                                      </p:cBhvr>
                                    </p:cmd>
                                  </p:childTnLst>
                                </p:cTn>
                              </p:par>
                            </p:childTnLst>
                          </p:cTn>
                        </p:par>
                      </p:childTnLst>
                    </p:cTn>
                  </p:par>
                </p:childTnLst>
              </p:cTn>
              <p:nextCondLst>
                <p:cond evt="onClick" delay="0">
                  <p:tgtEl>
                    <p:spTgt spid="7"/>
                  </p:tgtEl>
                </p:cond>
              </p:nextCondLst>
            </p:seq>
            <p:video>
              <p:cMediaNode vol="80000">
                <p:cTn id="30" fill="hold" display="0">
                  <p:stCondLst>
                    <p:cond delay="indefinite"/>
                  </p:stCondLst>
                </p:cTn>
                <p:tgtEl>
                  <p:spTgt spid="5"/>
                </p:tgtEl>
              </p:cMediaNode>
            </p:video>
            <p:video>
              <p:cMediaNode vol="80000">
                <p:cTn id="31" fill="hold" display="0">
                  <p:stCondLst>
                    <p:cond delay="indefinite"/>
                  </p:stCondLst>
                </p:cTn>
                <p:tgtEl>
                  <p:spTgt spid="6"/>
                </p:tgtEl>
              </p:cMediaNode>
            </p:video>
            <p:video>
              <p:cMediaNode vol="80000">
                <p:cTn id="32" fill="hold" display="0">
                  <p:stCondLst>
                    <p:cond delay="indefinite"/>
                  </p:stCondLst>
                </p:cTn>
                <p:tgtEl>
                  <p:spTgt spid="7"/>
                </p:tgtEl>
              </p:cMediaNode>
            </p:video>
            <p:video>
              <p:cMediaNode vol="80000">
                <p:cTn id="33" fill="hold" display="0">
                  <p:stCondLst>
                    <p:cond delay="indefinite"/>
                  </p:stCondLst>
                </p:cTn>
                <p:tgtEl>
                  <p:spTgt spid="11"/>
                </p:tgtEl>
              </p:cMediaNode>
            </p:video>
            <p:seq concurrent="1" nextAc="seek">
              <p:cTn id="34" restart="whenNotActive" fill="hold" evtFilter="cancelBubble" nodeType="interactiveSeq">
                <p:stCondLst>
                  <p:cond evt="onClick" delay="0">
                    <p:tgtEl>
                      <p:spTgt spid="11"/>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11"/>
                                        </p:tgtEl>
                                      </p:cBhvr>
                                    </p:cmd>
                                  </p:childTnLst>
                                </p:cTn>
                              </p:par>
                            </p:childTnLst>
                          </p:cTn>
                        </p:par>
                      </p:childTnLst>
                    </p:cTn>
                  </p:par>
                </p:childTnLst>
              </p:cTn>
              <p:nextCondLst>
                <p:cond evt="onClick" delay="0">
                  <p:tgtEl>
                    <p:spTgt spid="11"/>
                  </p:tgtEl>
                </p:cond>
              </p:nextCondLst>
            </p:seq>
            <p:video>
              <p:cMediaNode vol="80000">
                <p:cTn id="39" fill="hold" display="0">
                  <p:stCondLst>
                    <p:cond delay="indefinite"/>
                  </p:stCondLst>
                </p:cTn>
                <p:tgtEl>
                  <p:spTgt spid="12"/>
                </p:tgtEl>
              </p:cMediaNode>
            </p:video>
            <p:seq concurrent="1" nextAc="seek">
              <p:cTn id="40" restart="whenNotActive" fill="hold" evtFilter="cancelBubble" nodeType="interactiveSeq">
                <p:stCondLst>
                  <p:cond evt="onClick" delay="0">
                    <p:tgtEl>
                      <p:spTgt spid="12"/>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20C96-1930-E343-9E1B-40465EECFD64}"/>
              </a:ext>
            </a:extLst>
          </p:cNvPr>
          <p:cNvSpPr>
            <a:spLocks noGrp="1"/>
          </p:cNvSpPr>
          <p:nvPr>
            <p:ph type="title"/>
          </p:nvPr>
        </p:nvSpPr>
        <p:spPr/>
        <p:txBody>
          <a:bodyPr/>
          <a:lstStyle/>
          <a:p>
            <a:r>
              <a:rPr lang="en-US" dirty="0"/>
              <a:t>Multiple Video Streams Competing</a:t>
            </a:r>
          </a:p>
        </p:txBody>
      </p:sp>
      <p:sp>
        <p:nvSpPr>
          <p:cNvPr id="4" name="Oval 3">
            <a:extLst>
              <a:ext uri="{FF2B5EF4-FFF2-40B4-BE49-F238E27FC236}">
                <a16:creationId xmlns:a16="http://schemas.microsoft.com/office/drawing/2014/main" id="{47A982E0-C5C3-D84A-9A12-097C570BDB82}"/>
              </a:ext>
            </a:extLst>
          </p:cNvPr>
          <p:cNvSpPr/>
          <p:nvPr/>
        </p:nvSpPr>
        <p:spPr>
          <a:xfrm>
            <a:off x="4727274" y="1466488"/>
            <a:ext cx="2225617" cy="222561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FB321BB-1F90-6D44-8095-AE6A8A0C56FA}"/>
              </a:ext>
            </a:extLst>
          </p:cNvPr>
          <p:cNvCxnSpPr>
            <a:stCxn id="4" idx="3"/>
          </p:cNvCxnSpPr>
          <p:nvPr/>
        </p:nvCxnSpPr>
        <p:spPr>
          <a:xfrm flipH="1">
            <a:off x="4502989" y="3366171"/>
            <a:ext cx="550219" cy="5329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268267-FB0C-2744-A87E-92E78D59431E}"/>
              </a:ext>
            </a:extLst>
          </p:cNvPr>
          <p:cNvCxnSpPr>
            <a:cxnSpLocks/>
          </p:cNvCxnSpPr>
          <p:nvPr/>
        </p:nvCxnSpPr>
        <p:spPr>
          <a:xfrm flipH="1" flipV="1">
            <a:off x="3547902" y="3873941"/>
            <a:ext cx="972340" cy="7945"/>
          </a:xfrm>
          <a:prstGeom prst="line">
            <a:avLst/>
          </a:prstGeom>
        </p:spPr>
        <p:style>
          <a:lnRef idx="1">
            <a:schemeClr val="accent1"/>
          </a:lnRef>
          <a:fillRef idx="0">
            <a:schemeClr val="accent1"/>
          </a:fillRef>
          <a:effectRef idx="0">
            <a:schemeClr val="accent1"/>
          </a:effectRef>
          <a:fontRef idx="minor">
            <a:schemeClr val="tx1"/>
          </a:fontRef>
        </p:style>
      </p:cxnSp>
      <p:sp>
        <p:nvSpPr>
          <p:cNvPr id="20" name="!!PieBW">
            <a:extLst>
              <a:ext uri="{FF2B5EF4-FFF2-40B4-BE49-F238E27FC236}">
                <a16:creationId xmlns:a16="http://schemas.microsoft.com/office/drawing/2014/main" id="{A3034A30-2752-854C-9C49-CF67D5E0D993}"/>
              </a:ext>
            </a:extLst>
          </p:cNvPr>
          <p:cNvSpPr/>
          <p:nvPr/>
        </p:nvSpPr>
        <p:spPr>
          <a:xfrm>
            <a:off x="4727275" y="1466488"/>
            <a:ext cx="2225616" cy="2225617"/>
          </a:xfrm>
          <a:prstGeom prst="pie">
            <a:avLst>
              <a:gd name="adj1" fmla="val 5393704"/>
              <a:gd name="adj2" fmla="val 1620080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 name="Straight Connector 21">
            <a:extLst>
              <a:ext uri="{FF2B5EF4-FFF2-40B4-BE49-F238E27FC236}">
                <a16:creationId xmlns:a16="http://schemas.microsoft.com/office/drawing/2014/main" id="{0707C101-186A-FC47-91ED-93C7DFDAC2BE}"/>
              </a:ext>
            </a:extLst>
          </p:cNvPr>
          <p:cNvCxnSpPr>
            <a:stCxn id="4" idx="5"/>
          </p:cNvCxnSpPr>
          <p:nvPr/>
        </p:nvCxnSpPr>
        <p:spPr>
          <a:xfrm>
            <a:off x="6626957" y="3366171"/>
            <a:ext cx="515715" cy="50777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9D46B3-FD25-4742-917C-761C8DEAC2DF}"/>
              </a:ext>
            </a:extLst>
          </p:cNvPr>
          <p:cNvCxnSpPr>
            <a:cxnSpLocks/>
          </p:cNvCxnSpPr>
          <p:nvPr/>
        </p:nvCxnSpPr>
        <p:spPr>
          <a:xfrm>
            <a:off x="7135244" y="3873941"/>
            <a:ext cx="852816" cy="0"/>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01F11E2-A461-C240-BA40-C67B7FF4DBBD}"/>
              </a:ext>
            </a:extLst>
          </p:cNvPr>
          <p:cNvPicPr>
            <a:picLocks noChangeAspect="1"/>
          </p:cNvPicPr>
          <p:nvPr/>
        </p:nvPicPr>
        <p:blipFill>
          <a:blip r:embed="rId3"/>
          <a:stretch>
            <a:fillRect/>
          </a:stretch>
        </p:blipFill>
        <p:spPr>
          <a:xfrm>
            <a:off x="8166557" y="3182836"/>
            <a:ext cx="1987249" cy="1117827"/>
          </a:xfrm>
          <a:prstGeom prst="rect">
            <a:avLst/>
          </a:prstGeom>
        </p:spPr>
      </p:pic>
      <p:pic>
        <p:nvPicPr>
          <p:cNvPr id="9" name="Picture 8">
            <a:extLst>
              <a:ext uri="{FF2B5EF4-FFF2-40B4-BE49-F238E27FC236}">
                <a16:creationId xmlns:a16="http://schemas.microsoft.com/office/drawing/2014/main" id="{1EA60CAF-C2C6-794A-A4DD-FE4B805F8664}"/>
              </a:ext>
            </a:extLst>
          </p:cNvPr>
          <p:cNvPicPr>
            <a:picLocks noChangeAspect="1"/>
          </p:cNvPicPr>
          <p:nvPr/>
        </p:nvPicPr>
        <p:blipFill>
          <a:blip r:embed="rId4"/>
          <a:stretch>
            <a:fillRect/>
          </a:stretch>
        </p:blipFill>
        <p:spPr>
          <a:xfrm>
            <a:off x="1465866" y="3182836"/>
            <a:ext cx="1977482" cy="1117827"/>
          </a:xfrm>
          <a:prstGeom prst="rect">
            <a:avLst/>
          </a:prstGeom>
        </p:spPr>
      </p:pic>
    </p:spTree>
    <p:extLst>
      <p:ext uri="{BB962C8B-B14F-4D97-AF65-F5344CB8AC3E}">
        <p14:creationId xmlns:p14="http://schemas.microsoft.com/office/powerpoint/2010/main" val="4273326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20C96-1930-E343-9E1B-40465EECFD64}"/>
              </a:ext>
            </a:extLst>
          </p:cNvPr>
          <p:cNvSpPr>
            <a:spLocks noGrp="1"/>
          </p:cNvSpPr>
          <p:nvPr>
            <p:ph type="title"/>
          </p:nvPr>
        </p:nvSpPr>
        <p:spPr/>
        <p:txBody>
          <a:bodyPr/>
          <a:lstStyle/>
          <a:p>
            <a:r>
              <a:rPr lang="en-US" dirty="0"/>
              <a:t>Multiple Video Streams Competing</a:t>
            </a:r>
          </a:p>
        </p:txBody>
      </p:sp>
      <p:sp>
        <p:nvSpPr>
          <p:cNvPr id="4" name="Oval 3">
            <a:extLst>
              <a:ext uri="{FF2B5EF4-FFF2-40B4-BE49-F238E27FC236}">
                <a16:creationId xmlns:a16="http://schemas.microsoft.com/office/drawing/2014/main" id="{47A982E0-C5C3-D84A-9A12-097C570BDB82}"/>
              </a:ext>
            </a:extLst>
          </p:cNvPr>
          <p:cNvSpPr/>
          <p:nvPr/>
        </p:nvSpPr>
        <p:spPr>
          <a:xfrm>
            <a:off x="4727274" y="1466488"/>
            <a:ext cx="2225617" cy="222561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FB321BB-1F90-6D44-8095-AE6A8A0C56FA}"/>
              </a:ext>
            </a:extLst>
          </p:cNvPr>
          <p:cNvCxnSpPr>
            <a:stCxn id="4" idx="3"/>
          </p:cNvCxnSpPr>
          <p:nvPr/>
        </p:nvCxnSpPr>
        <p:spPr>
          <a:xfrm flipH="1">
            <a:off x="4502989" y="3366171"/>
            <a:ext cx="550219" cy="5329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268267-FB0C-2744-A87E-92E78D59431E}"/>
              </a:ext>
            </a:extLst>
          </p:cNvPr>
          <p:cNvCxnSpPr>
            <a:cxnSpLocks/>
          </p:cNvCxnSpPr>
          <p:nvPr/>
        </p:nvCxnSpPr>
        <p:spPr>
          <a:xfrm flipH="1" flipV="1">
            <a:off x="3547902" y="3873941"/>
            <a:ext cx="972340" cy="7945"/>
          </a:xfrm>
          <a:prstGeom prst="line">
            <a:avLst/>
          </a:prstGeom>
        </p:spPr>
        <p:style>
          <a:lnRef idx="1">
            <a:schemeClr val="accent1"/>
          </a:lnRef>
          <a:fillRef idx="0">
            <a:schemeClr val="accent1"/>
          </a:fillRef>
          <a:effectRef idx="0">
            <a:schemeClr val="accent1"/>
          </a:effectRef>
          <a:fontRef idx="minor">
            <a:schemeClr val="tx1"/>
          </a:fontRef>
        </p:style>
      </p:cxnSp>
      <p:sp>
        <p:nvSpPr>
          <p:cNvPr id="20" name="!!PieBW">
            <a:extLst>
              <a:ext uri="{FF2B5EF4-FFF2-40B4-BE49-F238E27FC236}">
                <a16:creationId xmlns:a16="http://schemas.microsoft.com/office/drawing/2014/main" id="{A3034A30-2752-854C-9C49-CF67D5E0D993}"/>
              </a:ext>
            </a:extLst>
          </p:cNvPr>
          <p:cNvSpPr/>
          <p:nvPr/>
        </p:nvSpPr>
        <p:spPr>
          <a:xfrm>
            <a:off x="4727275" y="1466488"/>
            <a:ext cx="2225616" cy="2225617"/>
          </a:xfrm>
          <a:prstGeom prst="pie">
            <a:avLst>
              <a:gd name="adj1" fmla="val 7620788"/>
              <a:gd name="adj2" fmla="val 1620080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 name="Straight Connector 21">
            <a:extLst>
              <a:ext uri="{FF2B5EF4-FFF2-40B4-BE49-F238E27FC236}">
                <a16:creationId xmlns:a16="http://schemas.microsoft.com/office/drawing/2014/main" id="{0707C101-186A-FC47-91ED-93C7DFDAC2BE}"/>
              </a:ext>
            </a:extLst>
          </p:cNvPr>
          <p:cNvCxnSpPr>
            <a:stCxn id="4" idx="5"/>
          </p:cNvCxnSpPr>
          <p:nvPr/>
        </p:nvCxnSpPr>
        <p:spPr>
          <a:xfrm>
            <a:off x="6626957" y="3366171"/>
            <a:ext cx="515715" cy="50777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9D46B3-FD25-4742-917C-761C8DEAC2DF}"/>
              </a:ext>
            </a:extLst>
          </p:cNvPr>
          <p:cNvCxnSpPr>
            <a:cxnSpLocks/>
          </p:cNvCxnSpPr>
          <p:nvPr/>
        </p:nvCxnSpPr>
        <p:spPr>
          <a:xfrm>
            <a:off x="7135244" y="3873941"/>
            <a:ext cx="852816" cy="0"/>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01F11E2-A461-C240-BA40-C67B7FF4DBBD}"/>
              </a:ext>
            </a:extLst>
          </p:cNvPr>
          <p:cNvPicPr>
            <a:picLocks noChangeAspect="1"/>
          </p:cNvPicPr>
          <p:nvPr/>
        </p:nvPicPr>
        <p:blipFill>
          <a:blip r:embed="rId3"/>
          <a:stretch>
            <a:fillRect/>
          </a:stretch>
        </p:blipFill>
        <p:spPr>
          <a:xfrm>
            <a:off x="8166557" y="3182836"/>
            <a:ext cx="1987249" cy="1117827"/>
          </a:xfrm>
          <a:prstGeom prst="rect">
            <a:avLst/>
          </a:prstGeom>
        </p:spPr>
      </p:pic>
      <p:pic>
        <p:nvPicPr>
          <p:cNvPr id="9" name="Picture 8">
            <a:extLst>
              <a:ext uri="{FF2B5EF4-FFF2-40B4-BE49-F238E27FC236}">
                <a16:creationId xmlns:a16="http://schemas.microsoft.com/office/drawing/2014/main" id="{1EA60CAF-C2C6-794A-A4DD-FE4B805F8664}"/>
              </a:ext>
            </a:extLst>
          </p:cNvPr>
          <p:cNvPicPr>
            <a:picLocks noChangeAspect="1"/>
          </p:cNvPicPr>
          <p:nvPr/>
        </p:nvPicPr>
        <p:blipFill>
          <a:blip r:embed="rId4"/>
          <a:stretch>
            <a:fillRect/>
          </a:stretch>
        </p:blipFill>
        <p:spPr>
          <a:xfrm>
            <a:off x="1465866" y="3182836"/>
            <a:ext cx="1977482" cy="1117827"/>
          </a:xfrm>
          <a:prstGeom prst="rect">
            <a:avLst/>
          </a:prstGeom>
        </p:spPr>
      </p:pic>
      <p:sp>
        <p:nvSpPr>
          <p:cNvPr id="11" name="TextBox 10">
            <a:extLst>
              <a:ext uri="{FF2B5EF4-FFF2-40B4-BE49-F238E27FC236}">
                <a16:creationId xmlns:a16="http://schemas.microsoft.com/office/drawing/2014/main" id="{5C9628A1-DE0B-AB4E-ADC7-24FFCECF7EF3}"/>
              </a:ext>
            </a:extLst>
          </p:cNvPr>
          <p:cNvSpPr txBox="1"/>
          <p:nvPr/>
        </p:nvSpPr>
        <p:spPr>
          <a:xfrm>
            <a:off x="1382139" y="4406910"/>
            <a:ext cx="3120850" cy="523220"/>
          </a:xfrm>
          <a:prstGeom prst="rect">
            <a:avLst/>
          </a:prstGeom>
          <a:noFill/>
        </p:spPr>
        <p:txBody>
          <a:bodyPr wrap="square" rtlCol="0">
            <a:spAutoFit/>
          </a:bodyPr>
          <a:lstStyle/>
          <a:p>
            <a:r>
              <a:rPr lang="en-US" sz="2800" dirty="0"/>
              <a:t>Doesn’t need hi-res </a:t>
            </a:r>
          </a:p>
        </p:txBody>
      </p:sp>
      <p:sp>
        <p:nvSpPr>
          <p:cNvPr id="12" name="TextBox 11">
            <a:extLst>
              <a:ext uri="{FF2B5EF4-FFF2-40B4-BE49-F238E27FC236}">
                <a16:creationId xmlns:a16="http://schemas.microsoft.com/office/drawing/2014/main" id="{1DE337C4-F452-D640-AEED-8278B26CA395}"/>
              </a:ext>
            </a:extLst>
          </p:cNvPr>
          <p:cNvSpPr txBox="1"/>
          <p:nvPr/>
        </p:nvSpPr>
        <p:spPr>
          <a:xfrm>
            <a:off x="8043740" y="4417965"/>
            <a:ext cx="3120850" cy="523220"/>
          </a:xfrm>
          <a:prstGeom prst="rect">
            <a:avLst/>
          </a:prstGeom>
          <a:noFill/>
        </p:spPr>
        <p:txBody>
          <a:bodyPr wrap="square" rtlCol="0">
            <a:spAutoFit/>
          </a:bodyPr>
          <a:lstStyle/>
          <a:p>
            <a:r>
              <a:rPr lang="en-US" sz="2800" dirty="0"/>
              <a:t>Needs hi-res </a:t>
            </a:r>
          </a:p>
        </p:txBody>
      </p:sp>
    </p:spTree>
    <p:extLst>
      <p:ext uri="{BB962C8B-B14F-4D97-AF65-F5344CB8AC3E}">
        <p14:creationId xmlns:p14="http://schemas.microsoft.com/office/powerpoint/2010/main" val="3405279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20C96-1930-E343-9E1B-40465EECFD64}"/>
              </a:ext>
            </a:extLst>
          </p:cNvPr>
          <p:cNvSpPr>
            <a:spLocks noGrp="1"/>
          </p:cNvSpPr>
          <p:nvPr>
            <p:ph type="title"/>
          </p:nvPr>
        </p:nvSpPr>
        <p:spPr/>
        <p:txBody>
          <a:bodyPr/>
          <a:lstStyle/>
          <a:p>
            <a:r>
              <a:rPr lang="en-US" dirty="0"/>
              <a:t>Multiple Video Streams Competing</a:t>
            </a:r>
          </a:p>
        </p:txBody>
      </p:sp>
      <p:sp>
        <p:nvSpPr>
          <p:cNvPr id="4" name="Oval 3">
            <a:extLst>
              <a:ext uri="{FF2B5EF4-FFF2-40B4-BE49-F238E27FC236}">
                <a16:creationId xmlns:a16="http://schemas.microsoft.com/office/drawing/2014/main" id="{47A982E0-C5C3-D84A-9A12-097C570BDB82}"/>
              </a:ext>
            </a:extLst>
          </p:cNvPr>
          <p:cNvSpPr/>
          <p:nvPr/>
        </p:nvSpPr>
        <p:spPr>
          <a:xfrm>
            <a:off x="4727274" y="1466488"/>
            <a:ext cx="2225617" cy="222561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FB321BB-1F90-6D44-8095-AE6A8A0C56FA}"/>
              </a:ext>
            </a:extLst>
          </p:cNvPr>
          <p:cNvCxnSpPr>
            <a:stCxn id="4" idx="3"/>
          </p:cNvCxnSpPr>
          <p:nvPr/>
        </p:nvCxnSpPr>
        <p:spPr>
          <a:xfrm flipH="1">
            <a:off x="4502989" y="3366171"/>
            <a:ext cx="550219" cy="5329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268267-FB0C-2744-A87E-92E78D59431E}"/>
              </a:ext>
            </a:extLst>
          </p:cNvPr>
          <p:cNvCxnSpPr>
            <a:cxnSpLocks/>
          </p:cNvCxnSpPr>
          <p:nvPr/>
        </p:nvCxnSpPr>
        <p:spPr>
          <a:xfrm flipH="1" flipV="1">
            <a:off x="3547902" y="3873941"/>
            <a:ext cx="972340" cy="7945"/>
          </a:xfrm>
          <a:prstGeom prst="line">
            <a:avLst/>
          </a:prstGeom>
        </p:spPr>
        <p:style>
          <a:lnRef idx="1">
            <a:schemeClr val="accent1"/>
          </a:lnRef>
          <a:fillRef idx="0">
            <a:schemeClr val="accent1"/>
          </a:fillRef>
          <a:effectRef idx="0">
            <a:schemeClr val="accent1"/>
          </a:effectRef>
          <a:fontRef idx="minor">
            <a:schemeClr val="tx1"/>
          </a:fontRef>
        </p:style>
      </p:cxnSp>
      <p:sp>
        <p:nvSpPr>
          <p:cNvPr id="20" name="!!PieBW">
            <a:extLst>
              <a:ext uri="{FF2B5EF4-FFF2-40B4-BE49-F238E27FC236}">
                <a16:creationId xmlns:a16="http://schemas.microsoft.com/office/drawing/2014/main" id="{A3034A30-2752-854C-9C49-CF67D5E0D993}"/>
              </a:ext>
            </a:extLst>
          </p:cNvPr>
          <p:cNvSpPr/>
          <p:nvPr/>
        </p:nvSpPr>
        <p:spPr>
          <a:xfrm>
            <a:off x="4727275" y="1466488"/>
            <a:ext cx="2225616" cy="2225617"/>
          </a:xfrm>
          <a:prstGeom prst="pie">
            <a:avLst>
              <a:gd name="adj1" fmla="val 9470396"/>
              <a:gd name="adj2" fmla="val 1620080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 name="Straight Connector 21">
            <a:extLst>
              <a:ext uri="{FF2B5EF4-FFF2-40B4-BE49-F238E27FC236}">
                <a16:creationId xmlns:a16="http://schemas.microsoft.com/office/drawing/2014/main" id="{0707C101-186A-FC47-91ED-93C7DFDAC2BE}"/>
              </a:ext>
            </a:extLst>
          </p:cNvPr>
          <p:cNvCxnSpPr>
            <a:stCxn id="4" idx="5"/>
          </p:cNvCxnSpPr>
          <p:nvPr/>
        </p:nvCxnSpPr>
        <p:spPr>
          <a:xfrm>
            <a:off x="6626957" y="3366171"/>
            <a:ext cx="515715" cy="50777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9D46B3-FD25-4742-917C-761C8DEAC2DF}"/>
              </a:ext>
            </a:extLst>
          </p:cNvPr>
          <p:cNvCxnSpPr>
            <a:cxnSpLocks/>
          </p:cNvCxnSpPr>
          <p:nvPr/>
        </p:nvCxnSpPr>
        <p:spPr>
          <a:xfrm>
            <a:off x="7135244" y="3873941"/>
            <a:ext cx="852816" cy="0"/>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01F11E2-A461-C240-BA40-C67B7FF4DBBD}"/>
              </a:ext>
            </a:extLst>
          </p:cNvPr>
          <p:cNvPicPr>
            <a:picLocks noChangeAspect="1"/>
          </p:cNvPicPr>
          <p:nvPr/>
        </p:nvPicPr>
        <p:blipFill>
          <a:blip r:embed="rId3"/>
          <a:stretch>
            <a:fillRect/>
          </a:stretch>
        </p:blipFill>
        <p:spPr>
          <a:xfrm>
            <a:off x="8166557" y="3182836"/>
            <a:ext cx="1987249" cy="1117827"/>
          </a:xfrm>
          <a:prstGeom prst="rect">
            <a:avLst/>
          </a:prstGeom>
        </p:spPr>
      </p:pic>
      <p:pic>
        <p:nvPicPr>
          <p:cNvPr id="9" name="Picture 8">
            <a:extLst>
              <a:ext uri="{FF2B5EF4-FFF2-40B4-BE49-F238E27FC236}">
                <a16:creationId xmlns:a16="http://schemas.microsoft.com/office/drawing/2014/main" id="{1EA60CAF-C2C6-794A-A4DD-FE4B805F8664}"/>
              </a:ext>
            </a:extLst>
          </p:cNvPr>
          <p:cNvPicPr>
            <a:picLocks noChangeAspect="1"/>
          </p:cNvPicPr>
          <p:nvPr/>
        </p:nvPicPr>
        <p:blipFill>
          <a:blip r:embed="rId4"/>
          <a:stretch>
            <a:fillRect/>
          </a:stretch>
        </p:blipFill>
        <p:spPr>
          <a:xfrm>
            <a:off x="1465866" y="3182836"/>
            <a:ext cx="1977482" cy="1117827"/>
          </a:xfrm>
          <a:prstGeom prst="rect">
            <a:avLst/>
          </a:prstGeom>
        </p:spPr>
      </p:pic>
      <p:sp>
        <p:nvSpPr>
          <p:cNvPr id="11" name="TextBox 10">
            <a:extLst>
              <a:ext uri="{FF2B5EF4-FFF2-40B4-BE49-F238E27FC236}">
                <a16:creationId xmlns:a16="http://schemas.microsoft.com/office/drawing/2014/main" id="{5C9628A1-DE0B-AB4E-ADC7-24FFCECF7EF3}"/>
              </a:ext>
            </a:extLst>
          </p:cNvPr>
          <p:cNvSpPr txBox="1"/>
          <p:nvPr/>
        </p:nvSpPr>
        <p:spPr>
          <a:xfrm>
            <a:off x="1382139" y="4406910"/>
            <a:ext cx="3120850" cy="523220"/>
          </a:xfrm>
          <a:prstGeom prst="rect">
            <a:avLst/>
          </a:prstGeom>
          <a:noFill/>
        </p:spPr>
        <p:txBody>
          <a:bodyPr wrap="square" rtlCol="0">
            <a:spAutoFit/>
          </a:bodyPr>
          <a:lstStyle/>
          <a:p>
            <a:r>
              <a:rPr lang="en-US" sz="2800" dirty="0"/>
              <a:t>Doesn’t need hi-res </a:t>
            </a:r>
          </a:p>
        </p:txBody>
      </p:sp>
      <p:sp>
        <p:nvSpPr>
          <p:cNvPr id="12" name="TextBox 11">
            <a:extLst>
              <a:ext uri="{FF2B5EF4-FFF2-40B4-BE49-F238E27FC236}">
                <a16:creationId xmlns:a16="http://schemas.microsoft.com/office/drawing/2014/main" id="{1DE337C4-F452-D640-AEED-8278B26CA395}"/>
              </a:ext>
            </a:extLst>
          </p:cNvPr>
          <p:cNvSpPr txBox="1"/>
          <p:nvPr/>
        </p:nvSpPr>
        <p:spPr>
          <a:xfrm>
            <a:off x="8043740" y="4417965"/>
            <a:ext cx="3120850" cy="523220"/>
          </a:xfrm>
          <a:prstGeom prst="rect">
            <a:avLst/>
          </a:prstGeom>
          <a:noFill/>
        </p:spPr>
        <p:txBody>
          <a:bodyPr wrap="square" rtlCol="0">
            <a:spAutoFit/>
          </a:bodyPr>
          <a:lstStyle/>
          <a:p>
            <a:r>
              <a:rPr lang="en-US" sz="2800" dirty="0"/>
              <a:t>Needs hi-res </a:t>
            </a:r>
          </a:p>
        </p:txBody>
      </p:sp>
      <p:sp>
        <p:nvSpPr>
          <p:cNvPr id="13" name="TextBox 12">
            <a:extLst>
              <a:ext uri="{FF2B5EF4-FFF2-40B4-BE49-F238E27FC236}">
                <a16:creationId xmlns:a16="http://schemas.microsoft.com/office/drawing/2014/main" id="{A06DA82D-AFDF-974A-B1B0-B9256225D549}"/>
              </a:ext>
            </a:extLst>
          </p:cNvPr>
          <p:cNvSpPr txBox="1"/>
          <p:nvPr/>
        </p:nvSpPr>
        <p:spPr>
          <a:xfrm>
            <a:off x="1382139" y="4931934"/>
            <a:ext cx="3120850" cy="523220"/>
          </a:xfrm>
          <a:prstGeom prst="rect">
            <a:avLst/>
          </a:prstGeom>
          <a:noFill/>
        </p:spPr>
        <p:txBody>
          <a:bodyPr wrap="square" rtlCol="0">
            <a:spAutoFit/>
          </a:bodyPr>
          <a:lstStyle/>
          <a:p>
            <a:r>
              <a:rPr lang="en-US" sz="2800" dirty="0"/>
              <a:t>Mobile phone</a:t>
            </a:r>
          </a:p>
        </p:txBody>
      </p:sp>
      <p:sp>
        <p:nvSpPr>
          <p:cNvPr id="15" name="TextBox 14">
            <a:extLst>
              <a:ext uri="{FF2B5EF4-FFF2-40B4-BE49-F238E27FC236}">
                <a16:creationId xmlns:a16="http://schemas.microsoft.com/office/drawing/2014/main" id="{449CF24B-B78F-B944-97A5-C0B0D865872B}"/>
              </a:ext>
            </a:extLst>
          </p:cNvPr>
          <p:cNvSpPr txBox="1"/>
          <p:nvPr/>
        </p:nvSpPr>
        <p:spPr>
          <a:xfrm>
            <a:off x="8043740" y="4941185"/>
            <a:ext cx="3120850" cy="523220"/>
          </a:xfrm>
          <a:prstGeom prst="rect">
            <a:avLst/>
          </a:prstGeom>
          <a:noFill/>
        </p:spPr>
        <p:txBody>
          <a:bodyPr wrap="square" rtlCol="0">
            <a:spAutoFit/>
          </a:bodyPr>
          <a:lstStyle/>
          <a:p>
            <a:r>
              <a:rPr lang="en-US" sz="2800" dirty="0"/>
              <a:t>HD TV</a:t>
            </a:r>
          </a:p>
        </p:txBody>
      </p:sp>
    </p:spTree>
    <p:extLst>
      <p:ext uri="{BB962C8B-B14F-4D97-AF65-F5344CB8AC3E}">
        <p14:creationId xmlns:p14="http://schemas.microsoft.com/office/powerpoint/2010/main" val="3366724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20C96-1930-E343-9E1B-40465EECFD64}"/>
              </a:ext>
            </a:extLst>
          </p:cNvPr>
          <p:cNvSpPr>
            <a:spLocks noGrp="1"/>
          </p:cNvSpPr>
          <p:nvPr>
            <p:ph type="title"/>
          </p:nvPr>
        </p:nvSpPr>
        <p:spPr/>
        <p:txBody>
          <a:bodyPr/>
          <a:lstStyle/>
          <a:p>
            <a:r>
              <a:rPr lang="en-US" dirty="0"/>
              <a:t>Multiple Video Streams Competing</a:t>
            </a:r>
          </a:p>
        </p:txBody>
      </p:sp>
      <p:sp>
        <p:nvSpPr>
          <p:cNvPr id="4" name="Oval 3">
            <a:extLst>
              <a:ext uri="{FF2B5EF4-FFF2-40B4-BE49-F238E27FC236}">
                <a16:creationId xmlns:a16="http://schemas.microsoft.com/office/drawing/2014/main" id="{47A982E0-C5C3-D84A-9A12-097C570BDB82}"/>
              </a:ext>
            </a:extLst>
          </p:cNvPr>
          <p:cNvSpPr/>
          <p:nvPr/>
        </p:nvSpPr>
        <p:spPr>
          <a:xfrm>
            <a:off x="4727274" y="1466488"/>
            <a:ext cx="2225617" cy="222561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FB321BB-1F90-6D44-8095-AE6A8A0C56FA}"/>
              </a:ext>
            </a:extLst>
          </p:cNvPr>
          <p:cNvCxnSpPr>
            <a:stCxn id="4" idx="3"/>
          </p:cNvCxnSpPr>
          <p:nvPr/>
        </p:nvCxnSpPr>
        <p:spPr>
          <a:xfrm flipH="1">
            <a:off x="4502989" y="3366171"/>
            <a:ext cx="550219" cy="5329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268267-FB0C-2744-A87E-92E78D59431E}"/>
              </a:ext>
            </a:extLst>
          </p:cNvPr>
          <p:cNvCxnSpPr>
            <a:cxnSpLocks/>
          </p:cNvCxnSpPr>
          <p:nvPr/>
        </p:nvCxnSpPr>
        <p:spPr>
          <a:xfrm flipH="1" flipV="1">
            <a:off x="3547902" y="3873941"/>
            <a:ext cx="972340" cy="7945"/>
          </a:xfrm>
          <a:prstGeom prst="line">
            <a:avLst/>
          </a:prstGeom>
        </p:spPr>
        <p:style>
          <a:lnRef idx="1">
            <a:schemeClr val="accent1"/>
          </a:lnRef>
          <a:fillRef idx="0">
            <a:schemeClr val="accent1"/>
          </a:fillRef>
          <a:effectRef idx="0">
            <a:schemeClr val="accent1"/>
          </a:effectRef>
          <a:fontRef idx="minor">
            <a:schemeClr val="tx1"/>
          </a:fontRef>
        </p:style>
      </p:cxnSp>
      <p:sp>
        <p:nvSpPr>
          <p:cNvPr id="20" name="!!PieBW">
            <a:extLst>
              <a:ext uri="{FF2B5EF4-FFF2-40B4-BE49-F238E27FC236}">
                <a16:creationId xmlns:a16="http://schemas.microsoft.com/office/drawing/2014/main" id="{A3034A30-2752-854C-9C49-CF67D5E0D993}"/>
              </a:ext>
            </a:extLst>
          </p:cNvPr>
          <p:cNvSpPr/>
          <p:nvPr/>
        </p:nvSpPr>
        <p:spPr>
          <a:xfrm>
            <a:off x="4727275" y="1466488"/>
            <a:ext cx="2225616" cy="2225617"/>
          </a:xfrm>
          <a:prstGeom prst="pie">
            <a:avLst>
              <a:gd name="adj1" fmla="val 6310158"/>
              <a:gd name="adj2" fmla="val 1620080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 name="Straight Connector 21">
            <a:extLst>
              <a:ext uri="{FF2B5EF4-FFF2-40B4-BE49-F238E27FC236}">
                <a16:creationId xmlns:a16="http://schemas.microsoft.com/office/drawing/2014/main" id="{0707C101-186A-FC47-91ED-93C7DFDAC2BE}"/>
              </a:ext>
            </a:extLst>
          </p:cNvPr>
          <p:cNvCxnSpPr>
            <a:stCxn id="4" idx="5"/>
          </p:cNvCxnSpPr>
          <p:nvPr/>
        </p:nvCxnSpPr>
        <p:spPr>
          <a:xfrm>
            <a:off x="6626957" y="3366171"/>
            <a:ext cx="515715" cy="50777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9D46B3-FD25-4742-917C-761C8DEAC2DF}"/>
              </a:ext>
            </a:extLst>
          </p:cNvPr>
          <p:cNvCxnSpPr>
            <a:cxnSpLocks/>
          </p:cNvCxnSpPr>
          <p:nvPr/>
        </p:nvCxnSpPr>
        <p:spPr>
          <a:xfrm>
            <a:off x="7135244" y="3873941"/>
            <a:ext cx="852816" cy="0"/>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01F11E2-A461-C240-BA40-C67B7FF4DBBD}"/>
              </a:ext>
            </a:extLst>
          </p:cNvPr>
          <p:cNvPicPr>
            <a:picLocks noChangeAspect="1"/>
          </p:cNvPicPr>
          <p:nvPr/>
        </p:nvPicPr>
        <p:blipFill>
          <a:blip r:embed="rId3"/>
          <a:stretch>
            <a:fillRect/>
          </a:stretch>
        </p:blipFill>
        <p:spPr>
          <a:xfrm>
            <a:off x="8166557" y="3182836"/>
            <a:ext cx="1987249" cy="1117827"/>
          </a:xfrm>
          <a:prstGeom prst="rect">
            <a:avLst/>
          </a:prstGeom>
        </p:spPr>
      </p:pic>
      <p:pic>
        <p:nvPicPr>
          <p:cNvPr id="9" name="Picture 8">
            <a:extLst>
              <a:ext uri="{FF2B5EF4-FFF2-40B4-BE49-F238E27FC236}">
                <a16:creationId xmlns:a16="http://schemas.microsoft.com/office/drawing/2014/main" id="{1EA60CAF-C2C6-794A-A4DD-FE4B805F8664}"/>
              </a:ext>
            </a:extLst>
          </p:cNvPr>
          <p:cNvPicPr>
            <a:picLocks noChangeAspect="1"/>
          </p:cNvPicPr>
          <p:nvPr/>
        </p:nvPicPr>
        <p:blipFill>
          <a:blip r:embed="rId4"/>
          <a:stretch>
            <a:fillRect/>
          </a:stretch>
        </p:blipFill>
        <p:spPr>
          <a:xfrm>
            <a:off x="1465866" y="3182836"/>
            <a:ext cx="1977482" cy="1117827"/>
          </a:xfrm>
          <a:prstGeom prst="rect">
            <a:avLst/>
          </a:prstGeom>
        </p:spPr>
      </p:pic>
      <p:sp>
        <p:nvSpPr>
          <p:cNvPr id="11" name="TextBox 10">
            <a:extLst>
              <a:ext uri="{FF2B5EF4-FFF2-40B4-BE49-F238E27FC236}">
                <a16:creationId xmlns:a16="http://schemas.microsoft.com/office/drawing/2014/main" id="{5C9628A1-DE0B-AB4E-ADC7-24FFCECF7EF3}"/>
              </a:ext>
            </a:extLst>
          </p:cNvPr>
          <p:cNvSpPr txBox="1"/>
          <p:nvPr/>
        </p:nvSpPr>
        <p:spPr>
          <a:xfrm>
            <a:off x="1382139" y="4406910"/>
            <a:ext cx="3120850" cy="523220"/>
          </a:xfrm>
          <a:prstGeom prst="rect">
            <a:avLst/>
          </a:prstGeom>
          <a:noFill/>
        </p:spPr>
        <p:txBody>
          <a:bodyPr wrap="square" rtlCol="0">
            <a:spAutoFit/>
          </a:bodyPr>
          <a:lstStyle/>
          <a:p>
            <a:r>
              <a:rPr lang="en-US" sz="2800" dirty="0"/>
              <a:t>Doesn’t need hi-res </a:t>
            </a:r>
          </a:p>
        </p:txBody>
      </p:sp>
      <p:sp>
        <p:nvSpPr>
          <p:cNvPr id="12" name="TextBox 11">
            <a:extLst>
              <a:ext uri="{FF2B5EF4-FFF2-40B4-BE49-F238E27FC236}">
                <a16:creationId xmlns:a16="http://schemas.microsoft.com/office/drawing/2014/main" id="{1DE337C4-F452-D640-AEED-8278B26CA395}"/>
              </a:ext>
            </a:extLst>
          </p:cNvPr>
          <p:cNvSpPr txBox="1"/>
          <p:nvPr/>
        </p:nvSpPr>
        <p:spPr>
          <a:xfrm>
            <a:off x="8043740" y="4417965"/>
            <a:ext cx="3120850" cy="523220"/>
          </a:xfrm>
          <a:prstGeom prst="rect">
            <a:avLst/>
          </a:prstGeom>
          <a:noFill/>
        </p:spPr>
        <p:txBody>
          <a:bodyPr wrap="square" rtlCol="0">
            <a:spAutoFit/>
          </a:bodyPr>
          <a:lstStyle/>
          <a:p>
            <a:r>
              <a:rPr lang="en-US" sz="2800" dirty="0"/>
              <a:t>Needs hi-res </a:t>
            </a:r>
          </a:p>
        </p:txBody>
      </p:sp>
      <p:sp>
        <p:nvSpPr>
          <p:cNvPr id="13" name="TextBox 12">
            <a:extLst>
              <a:ext uri="{FF2B5EF4-FFF2-40B4-BE49-F238E27FC236}">
                <a16:creationId xmlns:a16="http://schemas.microsoft.com/office/drawing/2014/main" id="{A06DA82D-AFDF-974A-B1B0-B9256225D549}"/>
              </a:ext>
            </a:extLst>
          </p:cNvPr>
          <p:cNvSpPr txBox="1"/>
          <p:nvPr/>
        </p:nvSpPr>
        <p:spPr>
          <a:xfrm>
            <a:off x="1382139" y="4931934"/>
            <a:ext cx="3120850" cy="523220"/>
          </a:xfrm>
          <a:prstGeom prst="rect">
            <a:avLst/>
          </a:prstGeom>
          <a:noFill/>
        </p:spPr>
        <p:txBody>
          <a:bodyPr wrap="square" rtlCol="0">
            <a:spAutoFit/>
          </a:bodyPr>
          <a:lstStyle/>
          <a:p>
            <a:r>
              <a:rPr lang="en-US" sz="2800" dirty="0"/>
              <a:t>Mobile phone</a:t>
            </a:r>
          </a:p>
        </p:txBody>
      </p:sp>
      <p:sp>
        <p:nvSpPr>
          <p:cNvPr id="15" name="TextBox 14">
            <a:extLst>
              <a:ext uri="{FF2B5EF4-FFF2-40B4-BE49-F238E27FC236}">
                <a16:creationId xmlns:a16="http://schemas.microsoft.com/office/drawing/2014/main" id="{449CF24B-B78F-B944-97A5-C0B0D865872B}"/>
              </a:ext>
            </a:extLst>
          </p:cNvPr>
          <p:cNvSpPr txBox="1"/>
          <p:nvPr/>
        </p:nvSpPr>
        <p:spPr>
          <a:xfrm>
            <a:off x="8043740" y="4941185"/>
            <a:ext cx="3120850" cy="523220"/>
          </a:xfrm>
          <a:prstGeom prst="rect">
            <a:avLst/>
          </a:prstGeom>
          <a:noFill/>
        </p:spPr>
        <p:txBody>
          <a:bodyPr wrap="square" rtlCol="0">
            <a:spAutoFit/>
          </a:bodyPr>
          <a:lstStyle/>
          <a:p>
            <a:r>
              <a:rPr lang="en-US" sz="2800" dirty="0"/>
              <a:t>HD TV</a:t>
            </a:r>
          </a:p>
        </p:txBody>
      </p:sp>
      <p:sp>
        <p:nvSpPr>
          <p:cNvPr id="17" name="TextBox 16">
            <a:extLst>
              <a:ext uri="{FF2B5EF4-FFF2-40B4-BE49-F238E27FC236}">
                <a16:creationId xmlns:a16="http://schemas.microsoft.com/office/drawing/2014/main" id="{641A6358-96B8-D141-9ACE-F532F6766263}"/>
              </a:ext>
            </a:extLst>
          </p:cNvPr>
          <p:cNvSpPr txBox="1"/>
          <p:nvPr/>
        </p:nvSpPr>
        <p:spPr>
          <a:xfrm>
            <a:off x="1382138" y="5437900"/>
            <a:ext cx="4713861" cy="523220"/>
          </a:xfrm>
          <a:prstGeom prst="rect">
            <a:avLst/>
          </a:prstGeom>
          <a:noFill/>
        </p:spPr>
        <p:txBody>
          <a:bodyPr wrap="square" rtlCol="0">
            <a:spAutoFit/>
          </a:bodyPr>
          <a:lstStyle/>
          <a:p>
            <a:r>
              <a:rPr lang="en-US" sz="2800" dirty="0"/>
              <a:t>Low buffer (risk of stalling)</a:t>
            </a:r>
          </a:p>
        </p:txBody>
      </p:sp>
      <p:sp>
        <p:nvSpPr>
          <p:cNvPr id="18" name="TextBox 17">
            <a:extLst>
              <a:ext uri="{FF2B5EF4-FFF2-40B4-BE49-F238E27FC236}">
                <a16:creationId xmlns:a16="http://schemas.microsoft.com/office/drawing/2014/main" id="{0625CE26-6C8F-1441-9C21-0E29C9FB9CB7}"/>
              </a:ext>
            </a:extLst>
          </p:cNvPr>
          <p:cNvSpPr txBox="1"/>
          <p:nvPr/>
        </p:nvSpPr>
        <p:spPr>
          <a:xfrm>
            <a:off x="8043740" y="5437900"/>
            <a:ext cx="3120850" cy="523220"/>
          </a:xfrm>
          <a:prstGeom prst="rect">
            <a:avLst/>
          </a:prstGeom>
          <a:noFill/>
        </p:spPr>
        <p:txBody>
          <a:bodyPr wrap="square" rtlCol="0">
            <a:spAutoFit/>
          </a:bodyPr>
          <a:lstStyle/>
          <a:p>
            <a:r>
              <a:rPr lang="en-US" sz="2800" dirty="0"/>
              <a:t>Full buffer</a:t>
            </a:r>
          </a:p>
        </p:txBody>
      </p:sp>
    </p:spTree>
    <p:extLst>
      <p:ext uri="{BB962C8B-B14F-4D97-AF65-F5344CB8AC3E}">
        <p14:creationId xmlns:p14="http://schemas.microsoft.com/office/powerpoint/2010/main" val="708707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55FEF-6CE2-F74C-940E-E9E77262F37B}"/>
              </a:ext>
            </a:extLst>
          </p:cNvPr>
          <p:cNvSpPr>
            <a:spLocks noGrp="1"/>
          </p:cNvSpPr>
          <p:nvPr>
            <p:ph type="title"/>
          </p:nvPr>
        </p:nvSpPr>
        <p:spPr/>
        <p:txBody>
          <a:bodyPr/>
          <a:lstStyle/>
          <a:p>
            <a:r>
              <a:rPr lang="en-US" dirty="0" err="1"/>
              <a:t>QoE</a:t>
            </a:r>
            <a:r>
              <a:rPr lang="en-US" dirty="0"/>
              <a:t> Fairness</a:t>
            </a:r>
          </a:p>
        </p:txBody>
      </p:sp>
      <p:sp>
        <p:nvSpPr>
          <p:cNvPr id="3" name="Content Placeholder 2">
            <a:extLst>
              <a:ext uri="{FF2B5EF4-FFF2-40B4-BE49-F238E27FC236}">
                <a16:creationId xmlns:a16="http://schemas.microsoft.com/office/drawing/2014/main" id="{A22E67D8-D5D4-564A-B53E-99B6208EC47B}"/>
              </a:ext>
            </a:extLst>
          </p:cNvPr>
          <p:cNvSpPr>
            <a:spLocks noGrp="1"/>
          </p:cNvSpPr>
          <p:nvPr>
            <p:ph idx="1"/>
          </p:nvPr>
        </p:nvSpPr>
        <p:spPr>
          <a:xfrm>
            <a:off x="838200" y="1825624"/>
            <a:ext cx="10515600" cy="5032375"/>
          </a:xfrm>
        </p:spPr>
        <p:txBody>
          <a:bodyPr/>
          <a:lstStyle/>
          <a:p>
            <a:r>
              <a:rPr lang="en-US" dirty="0"/>
              <a:t>What if clients could “cooperate” to make sure no one has a bad </a:t>
            </a:r>
            <a:r>
              <a:rPr lang="en-US" i="1" dirty="0"/>
              <a:t>quality of experience (</a:t>
            </a:r>
            <a:r>
              <a:rPr lang="en-US" i="1" dirty="0" err="1"/>
              <a:t>QoE</a:t>
            </a:r>
            <a:r>
              <a:rPr lang="en-US" i="1" dirty="0"/>
              <a:t>)</a:t>
            </a:r>
            <a:r>
              <a:rPr lang="en-US" dirty="0"/>
              <a:t>?</a:t>
            </a:r>
          </a:p>
          <a:p>
            <a:endParaRPr lang="en-US" dirty="0"/>
          </a:p>
          <a:p>
            <a:endParaRPr lang="en-US" dirty="0"/>
          </a:p>
          <a:p>
            <a:pPr marL="0" indent="0">
              <a:buNone/>
            </a:pPr>
            <a:r>
              <a:rPr lang="en-US" dirty="0"/>
              <a:t>Why might providers care about </a:t>
            </a:r>
            <a:r>
              <a:rPr lang="en-US" dirty="0" err="1"/>
              <a:t>QoE</a:t>
            </a:r>
            <a:r>
              <a:rPr lang="en-US" dirty="0"/>
              <a:t> fairness?</a:t>
            </a:r>
          </a:p>
          <a:p>
            <a:pPr marL="0" indent="0">
              <a:buNone/>
            </a:pPr>
            <a:endParaRPr lang="en-US" dirty="0"/>
          </a:p>
          <a:p>
            <a:pPr marL="0" indent="0">
              <a:buNone/>
            </a:pPr>
            <a:endParaRPr lang="en-US" dirty="0"/>
          </a:p>
          <a:p>
            <a:r>
              <a:rPr lang="en-US" dirty="0"/>
              <a:t>Our objective: </a:t>
            </a:r>
            <a:r>
              <a:rPr lang="en-US" b="1" dirty="0"/>
              <a:t>max-min </a:t>
            </a:r>
            <a:r>
              <a:rPr lang="en-US" b="1" dirty="0" err="1"/>
              <a:t>QoE</a:t>
            </a:r>
            <a:r>
              <a:rPr lang="en-US" b="1" dirty="0"/>
              <a:t> fairness</a:t>
            </a:r>
          </a:p>
          <a:p>
            <a:pPr lvl="1"/>
            <a:r>
              <a:rPr lang="en-US" dirty="0"/>
              <a:t>Maximize the viewing experience of the client that is worst off</a:t>
            </a:r>
          </a:p>
          <a:p>
            <a:pPr marL="0" indent="0">
              <a:buNone/>
            </a:pPr>
            <a:endParaRPr lang="en-US" dirty="0"/>
          </a:p>
          <a:p>
            <a:endParaRPr lang="en-US" dirty="0"/>
          </a:p>
          <a:p>
            <a:endParaRPr lang="en-US" dirty="0"/>
          </a:p>
          <a:p>
            <a:endParaRPr lang="en-US" dirty="0"/>
          </a:p>
          <a:p>
            <a:endParaRPr lang="en-US" dirty="0"/>
          </a:p>
          <a:p>
            <a:pPr marL="0" indent="0">
              <a:buNone/>
            </a:pPr>
            <a:endParaRPr lang="en-US" dirty="0"/>
          </a:p>
          <a:p>
            <a:endParaRPr lang="en-US" dirty="0"/>
          </a:p>
        </p:txBody>
      </p:sp>
      <p:pic>
        <p:nvPicPr>
          <p:cNvPr id="4" name="Picture 3">
            <a:extLst>
              <a:ext uri="{FF2B5EF4-FFF2-40B4-BE49-F238E27FC236}">
                <a16:creationId xmlns:a16="http://schemas.microsoft.com/office/drawing/2014/main" id="{AF7BD3D2-4E61-F54A-B22A-0E013529C986}"/>
              </a:ext>
            </a:extLst>
          </p:cNvPr>
          <p:cNvPicPr>
            <a:picLocks noChangeAspect="1"/>
          </p:cNvPicPr>
          <p:nvPr/>
        </p:nvPicPr>
        <p:blipFill>
          <a:blip r:embed="rId3"/>
          <a:stretch>
            <a:fillRect/>
          </a:stretch>
        </p:blipFill>
        <p:spPr>
          <a:xfrm>
            <a:off x="8066233" y="2535382"/>
            <a:ext cx="3967284" cy="2847109"/>
          </a:xfrm>
          <a:prstGeom prst="rect">
            <a:avLst/>
          </a:prstGeom>
        </p:spPr>
      </p:pic>
    </p:spTree>
    <p:extLst>
      <p:ext uri="{BB962C8B-B14F-4D97-AF65-F5344CB8AC3E}">
        <p14:creationId xmlns:p14="http://schemas.microsoft.com/office/powerpoint/2010/main" val="283813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55FEF-6CE2-F74C-940E-E9E77262F37B}"/>
              </a:ext>
            </a:extLst>
          </p:cNvPr>
          <p:cNvSpPr>
            <a:spLocks noGrp="1"/>
          </p:cNvSpPr>
          <p:nvPr>
            <p:ph type="title"/>
          </p:nvPr>
        </p:nvSpPr>
        <p:spPr/>
        <p:txBody>
          <a:bodyPr/>
          <a:lstStyle/>
          <a:p>
            <a:r>
              <a:rPr lang="en-US" dirty="0" err="1"/>
              <a:t>QoE</a:t>
            </a:r>
            <a:r>
              <a:rPr lang="en-US" dirty="0"/>
              <a:t> Fairness</a:t>
            </a:r>
          </a:p>
        </p:txBody>
      </p:sp>
      <p:sp>
        <p:nvSpPr>
          <p:cNvPr id="3" name="Content Placeholder 2">
            <a:extLst>
              <a:ext uri="{FF2B5EF4-FFF2-40B4-BE49-F238E27FC236}">
                <a16:creationId xmlns:a16="http://schemas.microsoft.com/office/drawing/2014/main" id="{A22E67D8-D5D4-564A-B53E-99B6208EC47B}"/>
              </a:ext>
            </a:extLst>
          </p:cNvPr>
          <p:cNvSpPr>
            <a:spLocks noGrp="1"/>
          </p:cNvSpPr>
          <p:nvPr>
            <p:ph idx="1"/>
          </p:nvPr>
        </p:nvSpPr>
        <p:spPr>
          <a:xfrm>
            <a:off x="838200" y="1825625"/>
            <a:ext cx="10515600" cy="2014856"/>
          </a:xfrm>
        </p:spPr>
        <p:txBody>
          <a:bodyPr/>
          <a:lstStyle/>
          <a:p>
            <a:r>
              <a:rPr lang="en-US" dirty="0"/>
              <a:t>What if video providers could allocate bandwidth based on</a:t>
            </a:r>
            <a:br>
              <a:rPr lang="en-US" dirty="0"/>
            </a:br>
            <a:r>
              <a:rPr lang="en-US" i="1" dirty="0"/>
              <a:t>quality of experience (</a:t>
            </a:r>
            <a:r>
              <a:rPr lang="en-US" i="1" dirty="0" err="1"/>
              <a:t>QoE</a:t>
            </a:r>
            <a:r>
              <a:rPr lang="en-US" i="1" dirty="0"/>
              <a:t>)</a:t>
            </a:r>
            <a:r>
              <a:rPr lang="en-US" dirty="0"/>
              <a:t>?</a:t>
            </a:r>
          </a:p>
          <a:p>
            <a:r>
              <a:rPr lang="en-US" dirty="0"/>
              <a:t>Our objective: </a:t>
            </a:r>
            <a:r>
              <a:rPr lang="en-US" b="1" dirty="0"/>
              <a:t>max-min </a:t>
            </a:r>
            <a:r>
              <a:rPr lang="en-US" b="1" dirty="0" err="1"/>
              <a:t>QoE</a:t>
            </a:r>
            <a:r>
              <a:rPr lang="en-US" b="1" dirty="0"/>
              <a:t> fairness</a:t>
            </a:r>
          </a:p>
          <a:p>
            <a:pPr lvl="1"/>
            <a:r>
              <a:rPr lang="en-US" dirty="0"/>
              <a:t>Maximize the viewing experience of the client that is worst off</a:t>
            </a:r>
          </a:p>
          <a:p>
            <a:pPr marL="0" indent="0">
              <a:buNone/>
            </a:pPr>
            <a:endParaRPr lang="en-US" dirty="0"/>
          </a:p>
          <a:p>
            <a:endParaRPr lang="en-US" dirty="0"/>
          </a:p>
        </p:txBody>
      </p:sp>
      <p:sp>
        <p:nvSpPr>
          <p:cNvPr id="5" name="Rounded Rectangle 4">
            <a:extLst>
              <a:ext uri="{FF2B5EF4-FFF2-40B4-BE49-F238E27FC236}">
                <a16:creationId xmlns:a16="http://schemas.microsoft.com/office/drawing/2014/main" id="{3705727A-26E0-2847-B0F9-8AD3856ADF4D}"/>
              </a:ext>
            </a:extLst>
          </p:cNvPr>
          <p:cNvSpPr/>
          <p:nvPr/>
        </p:nvSpPr>
        <p:spPr>
          <a:xfrm>
            <a:off x="2878968" y="4023356"/>
            <a:ext cx="7315200" cy="299258"/>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6D64031-B73B-5940-A09A-5F2F7B4F0136}"/>
              </a:ext>
            </a:extLst>
          </p:cNvPr>
          <p:cNvSpPr/>
          <p:nvPr/>
        </p:nvSpPr>
        <p:spPr>
          <a:xfrm>
            <a:off x="2878968" y="5532117"/>
            <a:ext cx="7315200" cy="116379"/>
          </a:xfrm>
          <a:prstGeom prst="rect">
            <a:avLst/>
          </a:prstGeom>
          <a:gradFill>
            <a:gsLst>
              <a:gs pos="47000">
                <a:srgbClr val="94A887"/>
              </a:gs>
              <a:gs pos="0">
                <a:schemeClr val="tx1">
                  <a:lumMod val="50000"/>
                  <a:lumOff val="50000"/>
                </a:schemeClr>
              </a:gs>
              <a:gs pos="0">
                <a:srgbClr val="D65C51"/>
              </a:gs>
              <a:gs pos="100000">
                <a:schemeClr val="accent6">
                  <a:lumMod val="60000"/>
                  <a:lumOff val="40000"/>
                </a:scheme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EE9D3BC-8D5A-F440-A14D-800E397A5F6E}"/>
              </a:ext>
            </a:extLst>
          </p:cNvPr>
          <p:cNvSpPr txBox="1"/>
          <p:nvPr/>
        </p:nvSpPr>
        <p:spPr>
          <a:xfrm>
            <a:off x="1305790" y="3908917"/>
            <a:ext cx="1573178" cy="461665"/>
          </a:xfrm>
          <a:prstGeom prst="rect">
            <a:avLst/>
          </a:prstGeom>
          <a:noFill/>
        </p:spPr>
        <p:txBody>
          <a:bodyPr wrap="square" rtlCol="0">
            <a:spAutoFit/>
          </a:bodyPr>
          <a:lstStyle/>
          <a:p>
            <a:r>
              <a:rPr lang="en-US" sz="2400" dirty="0"/>
              <a:t>Link share</a:t>
            </a:r>
          </a:p>
        </p:txBody>
      </p:sp>
      <p:sp>
        <p:nvSpPr>
          <p:cNvPr id="8" name="TextBox 7">
            <a:extLst>
              <a:ext uri="{FF2B5EF4-FFF2-40B4-BE49-F238E27FC236}">
                <a16:creationId xmlns:a16="http://schemas.microsoft.com/office/drawing/2014/main" id="{3A64A376-9B99-D744-9D3D-58BCB0C8D130}"/>
              </a:ext>
            </a:extLst>
          </p:cNvPr>
          <p:cNvSpPr txBox="1"/>
          <p:nvPr/>
        </p:nvSpPr>
        <p:spPr>
          <a:xfrm>
            <a:off x="1656306" y="5334534"/>
            <a:ext cx="905395" cy="461665"/>
          </a:xfrm>
          <a:prstGeom prst="rect">
            <a:avLst/>
          </a:prstGeom>
          <a:noFill/>
        </p:spPr>
        <p:txBody>
          <a:bodyPr wrap="square" rtlCol="0">
            <a:spAutoFit/>
          </a:bodyPr>
          <a:lstStyle/>
          <a:p>
            <a:r>
              <a:rPr lang="en-US" sz="2400" dirty="0" err="1"/>
              <a:t>QoE</a:t>
            </a:r>
            <a:endParaRPr lang="en-US" sz="2400" dirty="0"/>
          </a:p>
        </p:txBody>
      </p:sp>
      <p:sp>
        <p:nvSpPr>
          <p:cNvPr id="9" name="!!linkshare1">
            <a:extLst>
              <a:ext uri="{FF2B5EF4-FFF2-40B4-BE49-F238E27FC236}">
                <a16:creationId xmlns:a16="http://schemas.microsoft.com/office/drawing/2014/main" id="{4F69E013-3890-E842-9417-207BCACDAD2B}"/>
              </a:ext>
            </a:extLst>
          </p:cNvPr>
          <p:cNvSpPr/>
          <p:nvPr/>
        </p:nvSpPr>
        <p:spPr>
          <a:xfrm rot="16200000">
            <a:off x="3640966" y="3261358"/>
            <a:ext cx="304804" cy="1828800"/>
          </a:xfrm>
          <a:prstGeom prst="round2SameRect">
            <a:avLst/>
          </a:prstGeom>
          <a:solidFill>
            <a:srgbClr val="4472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inkshare4">
            <a:extLst>
              <a:ext uri="{FF2B5EF4-FFF2-40B4-BE49-F238E27FC236}">
                <a16:creationId xmlns:a16="http://schemas.microsoft.com/office/drawing/2014/main" id="{7802F7DD-CB90-3444-A28C-F15EAF83DDF3}"/>
              </a:ext>
            </a:extLst>
          </p:cNvPr>
          <p:cNvSpPr/>
          <p:nvPr/>
        </p:nvSpPr>
        <p:spPr>
          <a:xfrm rot="5400000">
            <a:off x="9127366" y="3262046"/>
            <a:ext cx="304804" cy="1828800"/>
          </a:xfrm>
          <a:prstGeom prst="round2Same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inkshare2">
            <a:extLst>
              <a:ext uri="{FF2B5EF4-FFF2-40B4-BE49-F238E27FC236}">
                <a16:creationId xmlns:a16="http://schemas.microsoft.com/office/drawing/2014/main" id="{DCD28265-7753-5A4C-A5CE-795F7767C82C}"/>
              </a:ext>
            </a:extLst>
          </p:cNvPr>
          <p:cNvSpPr/>
          <p:nvPr/>
        </p:nvSpPr>
        <p:spPr>
          <a:xfrm>
            <a:off x="4707768" y="4023356"/>
            <a:ext cx="1828800" cy="299258"/>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qoe2">
            <a:extLst>
              <a:ext uri="{FF2B5EF4-FFF2-40B4-BE49-F238E27FC236}">
                <a16:creationId xmlns:a16="http://schemas.microsoft.com/office/drawing/2014/main" id="{49343209-A58F-9540-9918-3AEFFA09EC9E}"/>
              </a:ext>
            </a:extLst>
          </p:cNvPr>
          <p:cNvSpPr/>
          <p:nvPr/>
        </p:nvSpPr>
        <p:spPr>
          <a:xfrm>
            <a:off x="7618347" y="5686873"/>
            <a:ext cx="127590" cy="255181"/>
          </a:xfrm>
          <a:prstGeom prst="triangle">
            <a:avLst/>
          </a:prstGeom>
          <a:solidFill>
            <a:srgbClr val="C0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qoe3">
            <a:extLst>
              <a:ext uri="{FF2B5EF4-FFF2-40B4-BE49-F238E27FC236}">
                <a16:creationId xmlns:a16="http://schemas.microsoft.com/office/drawing/2014/main" id="{C2E3DA0A-99FD-234F-9CAC-4930BE9C0DD6}"/>
              </a:ext>
            </a:extLst>
          </p:cNvPr>
          <p:cNvSpPr/>
          <p:nvPr/>
        </p:nvSpPr>
        <p:spPr>
          <a:xfrm>
            <a:off x="7159764" y="5686872"/>
            <a:ext cx="127590" cy="255181"/>
          </a:xfrm>
          <a:prstGeom prst="triangle">
            <a:avLst/>
          </a:prstGeom>
          <a:solidFill>
            <a:srgbClr val="ABC0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qoe4">
            <a:extLst>
              <a:ext uri="{FF2B5EF4-FFF2-40B4-BE49-F238E27FC236}">
                <a16:creationId xmlns:a16="http://schemas.microsoft.com/office/drawing/2014/main" id="{925355BC-2CBE-B744-B415-E87D2E42139C}"/>
              </a:ext>
            </a:extLst>
          </p:cNvPr>
          <p:cNvSpPr/>
          <p:nvPr/>
        </p:nvSpPr>
        <p:spPr>
          <a:xfrm>
            <a:off x="9814213" y="5668608"/>
            <a:ext cx="127590" cy="255181"/>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qoe1">
            <a:extLst>
              <a:ext uri="{FF2B5EF4-FFF2-40B4-BE49-F238E27FC236}">
                <a16:creationId xmlns:a16="http://schemas.microsoft.com/office/drawing/2014/main" id="{CAC436C1-D5DD-2A40-A234-42F9719BDF34}"/>
              </a:ext>
            </a:extLst>
          </p:cNvPr>
          <p:cNvSpPr/>
          <p:nvPr/>
        </p:nvSpPr>
        <p:spPr>
          <a:xfrm>
            <a:off x="5405716" y="5686874"/>
            <a:ext cx="127590" cy="255181"/>
          </a:xfrm>
          <a:prstGeom prst="triangle">
            <a:avLst/>
          </a:prstGeom>
          <a:solidFill>
            <a:srgbClr val="447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9E108EF-25AA-814D-8A05-4427754A4B48}"/>
              </a:ext>
            </a:extLst>
          </p:cNvPr>
          <p:cNvSpPr txBox="1"/>
          <p:nvPr/>
        </p:nvSpPr>
        <p:spPr>
          <a:xfrm>
            <a:off x="4508003" y="6262042"/>
            <a:ext cx="5037513" cy="461665"/>
          </a:xfrm>
          <a:prstGeom prst="rect">
            <a:avLst/>
          </a:prstGeom>
          <a:noFill/>
        </p:spPr>
        <p:txBody>
          <a:bodyPr wrap="square" rtlCol="0">
            <a:spAutoFit/>
          </a:bodyPr>
          <a:lstStyle/>
          <a:p>
            <a:r>
              <a:rPr lang="en-US" sz="2400" dirty="0"/>
              <a:t>Equal bandwidth split (e.g., Cubic)</a:t>
            </a:r>
          </a:p>
        </p:txBody>
      </p:sp>
    </p:spTree>
    <p:extLst>
      <p:ext uri="{BB962C8B-B14F-4D97-AF65-F5344CB8AC3E}">
        <p14:creationId xmlns:p14="http://schemas.microsoft.com/office/powerpoint/2010/main" val="243684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6" grpId="0" animBg="1"/>
      <p:bldP spid="7" grpId="0"/>
      <p:bldP spid="8" grpId="0"/>
      <p:bldP spid="9" grpId="0" animBg="1"/>
      <p:bldP spid="10" grpId="0" animBg="1"/>
      <p:bldP spid="11" grpId="0" animBg="1"/>
      <p:bldP spid="13" grpId="0" animBg="1"/>
      <p:bldP spid="14" grpId="0" animBg="1"/>
      <p:bldP spid="15" grpId="0" animBg="1"/>
      <p:bldP spid="12" grpId="0" animBg="1"/>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55FEF-6CE2-F74C-940E-E9E77262F37B}"/>
              </a:ext>
            </a:extLst>
          </p:cNvPr>
          <p:cNvSpPr>
            <a:spLocks noGrp="1"/>
          </p:cNvSpPr>
          <p:nvPr>
            <p:ph type="title"/>
          </p:nvPr>
        </p:nvSpPr>
        <p:spPr/>
        <p:txBody>
          <a:bodyPr/>
          <a:lstStyle/>
          <a:p>
            <a:r>
              <a:rPr lang="en-US" dirty="0" err="1"/>
              <a:t>QoE</a:t>
            </a:r>
            <a:r>
              <a:rPr lang="en-US" dirty="0"/>
              <a:t> Fairness</a:t>
            </a:r>
          </a:p>
        </p:txBody>
      </p:sp>
      <p:sp>
        <p:nvSpPr>
          <p:cNvPr id="3" name="Content Placeholder 2">
            <a:extLst>
              <a:ext uri="{FF2B5EF4-FFF2-40B4-BE49-F238E27FC236}">
                <a16:creationId xmlns:a16="http://schemas.microsoft.com/office/drawing/2014/main" id="{A22E67D8-D5D4-564A-B53E-99B6208EC47B}"/>
              </a:ext>
            </a:extLst>
          </p:cNvPr>
          <p:cNvSpPr>
            <a:spLocks noGrp="1"/>
          </p:cNvSpPr>
          <p:nvPr>
            <p:ph idx="1"/>
          </p:nvPr>
        </p:nvSpPr>
        <p:spPr>
          <a:xfrm>
            <a:off x="838200" y="1825625"/>
            <a:ext cx="10515600" cy="2014856"/>
          </a:xfrm>
        </p:spPr>
        <p:txBody>
          <a:bodyPr/>
          <a:lstStyle/>
          <a:p>
            <a:r>
              <a:rPr lang="en-US" dirty="0"/>
              <a:t>What if clients could “cooperate” to make sure no one has a bad </a:t>
            </a:r>
            <a:r>
              <a:rPr lang="en-US" i="1" dirty="0"/>
              <a:t>quality of experience (</a:t>
            </a:r>
            <a:r>
              <a:rPr lang="en-US" i="1" dirty="0" err="1"/>
              <a:t>QoE</a:t>
            </a:r>
            <a:r>
              <a:rPr lang="en-US" i="1" dirty="0"/>
              <a:t>)</a:t>
            </a:r>
            <a:r>
              <a:rPr lang="en-US" dirty="0"/>
              <a:t>?</a:t>
            </a:r>
          </a:p>
          <a:p>
            <a:r>
              <a:rPr lang="en-US" dirty="0"/>
              <a:t>Our objective: </a:t>
            </a:r>
            <a:r>
              <a:rPr lang="en-US" b="1" dirty="0"/>
              <a:t>max-min </a:t>
            </a:r>
            <a:r>
              <a:rPr lang="en-US" b="1" dirty="0" err="1"/>
              <a:t>QoE</a:t>
            </a:r>
            <a:r>
              <a:rPr lang="en-US" b="1" dirty="0"/>
              <a:t> fairness</a:t>
            </a:r>
          </a:p>
          <a:p>
            <a:pPr lvl="1"/>
            <a:r>
              <a:rPr lang="en-US" dirty="0"/>
              <a:t>Maximize the viewing experience of the client that is worst off</a:t>
            </a:r>
          </a:p>
          <a:p>
            <a:pPr marL="0" indent="0">
              <a:buNone/>
            </a:pPr>
            <a:endParaRPr lang="en-US" dirty="0"/>
          </a:p>
          <a:p>
            <a:endParaRPr lang="en-US" dirty="0"/>
          </a:p>
        </p:txBody>
      </p:sp>
      <p:sp>
        <p:nvSpPr>
          <p:cNvPr id="5" name="Rounded Rectangle 4">
            <a:extLst>
              <a:ext uri="{FF2B5EF4-FFF2-40B4-BE49-F238E27FC236}">
                <a16:creationId xmlns:a16="http://schemas.microsoft.com/office/drawing/2014/main" id="{3705727A-26E0-2847-B0F9-8AD3856ADF4D}"/>
              </a:ext>
            </a:extLst>
          </p:cNvPr>
          <p:cNvSpPr/>
          <p:nvPr/>
        </p:nvSpPr>
        <p:spPr>
          <a:xfrm>
            <a:off x="2878968" y="4023356"/>
            <a:ext cx="7315200" cy="299258"/>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6D64031-B73B-5940-A09A-5F2F7B4F0136}"/>
              </a:ext>
            </a:extLst>
          </p:cNvPr>
          <p:cNvSpPr/>
          <p:nvPr/>
        </p:nvSpPr>
        <p:spPr>
          <a:xfrm>
            <a:off x="2878968" y="5532117"/>
            <a:ext cx="7315200" cy="116379"/>
          </a:xfrm>
          <a:prstGeom prst="rect">
            <a:avLst/>
          </a:prstGeom>
          <a:gradFill>
            <a:gsLst>
              <a:gs pos="47000">
                <a:srgbClr val="94A887"/>
              </a:gs>
              <a:gs pos="0">
                <a:schemeClr val="tx1">
                  <a:lumMod val="50000"/>
                  <a:lumOff val="50000"/>
                </a:schemeClr>
              </a:gs>
              <a:gs pos="0">
                <a:srgbClr val="D65C51"/>
              </a:gs>
              <a:gs pos="100000">
                <a:schemeClr val="accent6">
                  <a:lumMod val="60000"/>
                  <a:lumOff val="40000"/>
                </a:scheme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EE9D3BC-8D5A-F440-A14D-800E397A5F6E}"/>
              </a:ext>
            </a:extLst>
          </p:cNvPr>
          <p:cNvSpPr txBox="1"/>
          <p:nvPr/>
        </p:nvSpPr>
        <p:spPr>
          <a:xfrm>
            <a:off x="1305790" y="3908917"/>
            <a:ext cx="1573178" cy="461665"/>
          </a:xfrm>
          <a:prstGeom prst="rect">
            <a:avLst/>
          </a:prstGeom>
          <a:noFill/>
        </p:spPr>
        <p:txBody>
          <a:bodyPr wrap="square" rtlCol="0">
            <a:spAutoFit/>
          </a:bodyPr>
          <a:lstStyle/>
          <a:p>
            <a:r>
              <a:rPr lang="en-US" sz="2400" dirty="0"/>
              <a:t>Link share</a:t>
            </a:r>
          </a:p>
        </p:txBody>
      </p:sp>
      <p:sp>
        <p:nvSpPr>
          <p:cNvPr id="8" name="TextBox 7">
            <a:extLst>
              <a:ext uri="{FF2B5EF4-FFF2-40B4-BE49-F238E27FC236}">
                <a16:creationId xmlns:a16="http://schemas.microsoft.com/office/drawing/2014/main" id="{3A64A376-9B99-D744-9D3D-58BCB0C8D130}"/>
              </a:ext>
            </a:extLst>
          </p:cNvPr>
          <p:cNvSpPr txBox="1"/>
          <p:nvPr/>
        </p:nvSpPr>
        <p:spPr>
          <a:xfrm>
            <a:off x="1656306" y="5334534"/>
            <a:ext cx="905395" cy="461665"/>
          </a:xfrm>
          <a:prstGeom prst="rect">
            <a:avLst/>
          </a:prstGeom>
          <a:noFill/>
        </p:spPr>
        <p:txBody>
          <a:bodyPr wrap="square" rtlCol="0">
            <a:spAutoFit/>
          </a:bodyPr>
          <a:lstStyle/>
          <a:p>
            <a:r>
              <a:rPr lang="en-US" sz="2400" dirty="0" err="1"/>
              <a:t>QoE</a:t>
            </a:r>
            <a:endParaRPr lang="en-US" sz="2400" dirty="0"/>
          </a:p>
        </p:txBody>
      </p:sp>
      <p:sp>
        <p:nvSpPr>
          <p:cNvPr id="9" name="!!linkshare1">
            <a:extLst>
              <a:ext uri="{FF2B5EF4-FFF2-40B4-BE49-F238E27FC236}">
                <a16:creationId xmlns:a16="http://schemas.microsoft.com/office/drawing/2014/main" id="{4F69E013-3890-E842-9417-207BCACDAD2B}"/>
              </a:ext>
            </a:extLst>
          </p:cNvPr>
          <p:cNvSpPr/>
          <p:nvPr/>
        </p:nvSpPr>
        <p:spPr>
          <a:xfrm rot="16200000">
            <a:off x="4163629" y="2739382"/>
            <a:ext cx="304116" cy="2873439"/>
          </a:xfrm>
          <a:prstGeom prst="round2SameRect">
            <a:avLst/>
          </a:prstGeom>
          <a:solidFill>
            <a:srgbClr val="4472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inkshare4">
            <a:extLst>
              <a:ext uri="{FF2B5EF4-FFF2-40B4-BE49-F238E27FC236}">
                <a16:creationId xmlns:a16="http://schemas.microsoft.com/office/drawing/2014/main" id="{7802F7DD-CB90-3444-A28C-F15EAF83DDF3}"/>
              </a:ext>
            </a:extLst>
          </p:cNvPr>
          <p:cNvSpPr/>
          <p:nvPr/>
        </p:nvSpPr>
        <p:spPr>
          <a:xfrm rot="5400000">
            <a:off x="9317519" y="3452200"/>
            <a:ext cx="304117" cy="1449178"/>
          </a:xfrm>
          <a:prstGeom prst="round2Same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inkshare2">
            <a:extLst>
              <a:ext uri="{FF2B5EF4-FFF2-40B4-BE49-F238E27FC236}">
                <a16:creationId xmlns:a16="http://schemas.microsoft.com/office/drawing/2014/main" id="{DCD28265-7753-5A4C-A5CE-795F7767C82C}"/>
              </a:ext>
            </a:extLst>
          </p:cNvPr>
          <p:cNvSpPr/>
          <p:nvPr/>
        </p:nvSpPr>
        <p:spPr>
          <a:xfrm>
            <a:off x="5752406" y="4018497"/>
            <a:ext cx="1033543" cy="30411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qoe2">
            <a:extLst>
              <a:ext uri="{FF2B5EF4-FFF2-40B4-BE49-F238E27FC236}">
                <a16:creationId xmlns:a16="http://schemas.microsoft.com/office/drawing/2014/main" id="{49343209-A58F-9540-9918-3AEFFA09EC9E}"/>
              </a:ext>
            </a:extLst>
          </p:cNvPr>
          <p:cNvSpPr/>
          <p:nvPr/>
        </p:nvSpPr>
        <p:spPr>
          <a:xfrm>
            <a:off x="7287354" y="5686872"/>
            <a:ext cx="127590" cy="255181"/>
          </a:xfrm>
          <a:prstGeom prst="triangle">
            <a:avLst/>
          </a:prstGeom>
          <a:solidFill>
            <a:srgbClr val="C0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qoe3">
            <a:extLst>
              <a:ext uri="{FF2B5EF4-FFF2-40B4-BE49-F238E27FC236}">
                <a16:creationId xmlns:a16="http://schemas.microsoft.com/office/drawing/2014/main" id="{C2E3DA0A-99FD-234F-9CAC-4930BE9C0DD6}"/>
              </a:ext>
            </a:extLst>
          </p:cNvPr>
          <p:cNvSpPr/>
          <p:nvPr/>
        </p:nvSpPr>
        <p:spPr>
          <a:xfrm>
            <a:off x="7282159" y="5685911"/>
            <a:ext cx="127590" cy="255181"/>
          </a:xfrm>
          <a:prstGeom prst="triangle">
            <a:avLst/>
          </a:prstGeom>
          <a:solidFill>
            <a:srgbClr val="ABC0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qoe4">
            <a:extLst>
              <a:ext uri="{FF2B5EF4-FFF2-40B4-BE49-F238E27FC236}">
                <a16:creationId xmlns:a16="http://schemas.microsoft.com/office/drawing/2014/main" id="{925355BC-2CBE-B744-B415-E87D2E42139C}"/>
              </a:ext>
            </a:extLst>
          </p:cNvPr>
          <p:cNvSpPr/>
          <p:nvPr/>
        </p:nvSpPr>
        <p:spPr>
          <a:xfrm>
            <a:off x="7292549" y="5686871"/>
            <a:ext cx="127590" cy="255181"/>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qoe1">
            <a:extLst>
              <a:ext uri="{FF2B5EF4-FFF2-40B4-BE49-F238E27FC236}">
                <a16:creationId xmlns:a16="http://schemas.microsoft.com/office/drawing/2014/main" id="{CAC436C1-D5DD-2A40-A234-42F9719BDF34}"/>
              </a:ext>
            </a:extLst>
          </p:cNvPr>
          <p:cNvSpPr/>
          <p:nvPr/>
        </p:nvSpPr>
        <p:spPr>
          <a:xfrm>
            <a:off x="7286314" y="5681746"/>
            <a:ext cx="127590" cy="255181"/>
          </a:xfrm>
          <a:prstGeom prst="triangle">
            <a:avLst/>
          </a:prstGeom>
          <a:solidFill>
            <a:srgbClr val="447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4C877316-2683-C54E-B1EA-48B1B9AE8BBD}"/>
              </a:ext>
            </a:extLst>
          </p:cNvPr>
          <p:cNvSpPr txBox="1"/>
          <p:nvPr/>
        </p:nvSpPr>
        <p:spPr>
          <a:xfrm>
            <a:off x="4508003" y="6262042"/>
            <a:ext cx="5037513" cy="461665"/>
          </a:xfrm>
          <a:prstGeom prst="rect">
            <a:avLst/>
          </a:prstGeom>
          <a:noFill/>
        </p:spPr>
        <p:txBody>
          <a:bodyPr wrap="square" rtlCol="0">
            <a:spAutoFit/>
          </a:bodyPr>
          <a:lstStyle/>
          <a:p>
            <a:r>
              <a:rPr lang="en-US" sz="2400" dirty="0"/>
              <a:t>Max-min </a:t>
            </a:r>
            <a:r>
              <a:rPr lang="en-US" sz="2400" dirty="0" err="1"/>
              <a:t>QoE</a:t>
            </a:r>
            <a:r>
              <a:rPr lang="en-US" sz="2400" dirty="0"/>
              <a:t> fairness (e.g., Minerva)</a:t>
            </a:r>
          </a:p>
        </p:txBody>
      </p:sp>
    </p:spTree>
    <p:extLst>
      <p:ext uri="{BB962C8B-B14F-4D97-AF65-F5344CB8AC3E}">
        <p14:creationId xmlns:p14="http://schemas.microsoft.com/office/powerpoint/2010/main" val="2763305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AC17E6-CB33-0C46-B07A-2F9237B39779}"/>
              </a:ext>
            </a:extLst>
          </p:cNvPr>
          <p:cNvSpPr>
            <a:spLocks noGrp="1"/>
          </p:cNvSpPr>
          <p:nvPr>
            <p:ph idx="1"/>
          </p:nvPr>
        </p:nvSpPr>
        <p:spPr>
          <a:xfrm>
            <a:off x="838199" y="1825624"/>
            <a:ext cx="11146971" cy="4822825"/>
          </a:xfrm>
        </p:spPr>
        <p:txBody>
          <a:bodyPr>
            <a:normAutofit/>
          </a:bodyPr>
          <a:lstStyle/>
          <a:p>
            <a:r>
              <a:rPr lang="en-US" dirty="0"/>
              <a:t>Video providers already try to do this!</a:t>
            </a:r>
          </a:p>
          <a:p>
            <a:pPr lvl="1"/>
            <a:r>
              <a:rPr lang="en-US" dirty="0"/>
              <a:t>Different encodings for phones vs computers</a:t>
            </a:r>
          </a:p>
          <a:p>
            <a:pPr lvl="1"/>
            <a:r>
              <a:rPr lang="en-US" dirty="0"/>
              <a:t>Aggressive and heavy-handed startup behavior to prevent stalling</a:t>
            </a:r>
          </a:p>
          <a:p>
            <a:pPr marL="0" indent="0">
              <a:buNone/>
            </a:pPr>
            <a:endParaRPr lang="en-US" dirty="0"/>
          </a:p>
          <a:p>
            <a:r>
              <a:rPr lang="en-US" dirty="0"/>
              <a:t>Need a more principled way to allocate bandwidth to videos!</a:t>
            </a:r>
          </a:p>
          <a:p>
            <a:pPr marL="0" indent="0">
              <a:buNone/>
            </a:pPr>
            <a:endParaRPr lang="en-US" dirty="0"/>
          </a:p>
          <a:p>
            <a:r>
              <a:rPr lang="en-US" dirty="0"/>
              <a:t>Our objective: </a:t>
            </a:r>
            <a:r>
              <a:rPr lang="en-US" b="1" dirty="0"/>
              <a:t>max-min </a:t>
            </a:r>
            <a:r>
              <a:rPr lang="en-US" b="1" dirty="0" err="1"/>
              <a:t>QoE</a:t>
            </a:r>
            <a:r>
              <a:rPr lang="en-US" b="1" dirty="0"/>
              <a:t> fairness</a:t>
            </a:r>
          </a:p>
          <a:p>
            <a:pPr lvl="1"/>
            <a:r>
              <a:rPr lang="en-US" dirty="0"/>
              <a:t>Maximize the viewing experience of the client that is worst off</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8" name="Picture 7">
            <a:extLst>
              <a:ext uri="{FF2B5EF4-FFF2-40B4-BE49-F238E27FC236}">
                <a16:creationId xmlns:a16="http://schemas.microsoft.com/office/drawing/2014/main" id="{E96B41EE-8420-7945-8B10-2282CD98C0AC}"/>
              </a:ext>
            </a:extLst>
          </p:cNvPr>
          <p:cNvPicPr>
            <a:picLocks noChangeAspect="1"/>
          </p:cNvPicPr>
          <p:nvPr/>
        </p:nvPicPr>
        <p:blipFill>
          <a:blip r:embed="rId3"/>
          <a:stretch>
            <a:fillRect/>
          </a:stretch>
        </p:blipFill>
        <p:spPr>
          <a:xfrm>
            <a:off x="3396630" y="3247687"/>
            <a:ext cx="5398739" cy="3535698"/>
          </a:xfrm>
          <a:prstGeom prst="rect">
            <a:avLst/>
          </a:prstGeom>
        </p:spPr>
      </p:pic>
      <p:sp>
        <p:nvSpPr>
          <p:cNvPr id="2" name="Title 1">
            <a:extLst>
              <a:ext uri="{FF2B5EF4-FFF2-40B4-BE49-F238E27FC236}">
                <a16:creationId xmlns:a16="http://schemas.microsoft.com/office/drawing/2014/main" id="{5624F1C9-F0FF-924B-8E7D-4101E9B62512}"/>
              </a:ext>
            </a:extLst>
          </p:cNvPr>
          <p:cNvSpPr>
            <a:spLocks noGrp="1"/>
          </p:cNvSpPr>
          <p:nvPr>
            <p:ph type="title"/>
          </p:nvPr>
        </p:nvSpPr>
        <p:spPr/>
        <p:txBody>
          <a:bodyPr/>
          <a:lstStyle/>
          <a:p>
            <a:r>
              <a:rPr lang="en-US" dirty="0" err="1"/>
              <a:t>QoE</a:t>
            </a:r>
            <a:r>
              <a:rPr lang="en-US" dirty="0"/>
              <a:t> Fairness</a:t>
            </a:r>
          </a:p>
        </p:txBody>
      </p:sp>
    </p:spTree>
    <p:extLst>
      <p:ext uri="{BB962C8B-B14F-4D97-AF65-F5344CB8AC3E}">
        <p14:creationId xmlns:p14="http://schemas.microsoft.com/office/powerpoint/2010/main" val="242689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2"/>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53CA7739-48F5-6841-9203-63F97584D0E0}"/>
              </a:ext>
            </a:extLst>
          </p:cNvPr>
          <p:cNvSpPr/>
          <p:nvPr/>
        </p:nvSpPr>
        <p:spPr>
          <a:xfrm>
            <a:off x="785362" y="2548270"/>
            <a:ext cx="1406421" cy="84704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Client B</a:t>
            </a:r>
          </a:p>
        </p:txBody>
      </p:sp>
      <p:sp>
        <p:nvSpPr>
          <p:cNvPr id="13" name="Rounded Rectangle 12">
            <a:extLst>
              <a:ext uri="{FF2B5EF4-FFF2-40B4-BE49-F238E27FC236}">
                <a16:creationId xmlns:a16="http://schemas.microsoft.com/office/drawing/2014/main" id="{68902838-F5AF-BE4E-8FFE-F3B78D46DDE5}"/>
              </a:ext>
            </a:extLst>
          </p:cNvPr>
          <p:cNvSpPr/>
          <p:nvPr/>
        </p:nvSpPr>
        <p:spPr>
          <a:xfrm>
            <a:off x="784456" y="1213044"/>
            <a:ext cx="1406421" cy="84704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Client A</a:t>
            </a:r>
          </a:p>
        </p:txBody>
      </p:sp>
      <p:sp>
        <p:nvSpPr>
          <p:cNvPr id="29" name="Rounded Rectangle 28">
            <a:extLst>
              <a:ext uri="{FF2B5EF4-FFF2-40B4-BE49-F238E27FC236}">
                <a16:creationId xmlns:a16="http://schemas.microsoft.com/office/drawing/2014/main" id="{55E93EB5-7E87-1D4C-B833-3A9876986F71}"/>
              </a:ext>
            </a:extLst>
          </p:cNvPr>
          <p:cNvSpPr/>
          <p:nvPr/>
        </p:nvSpPr>
        <p:spPr>
          <a:xfrm>
            <a:off x="2196682" y="209499"/>
            <a:ext cx="1406421" cy="847043"/>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Web Traffic </a:t>
            </a:r>
          </a:p>
        </p:txBody>
      </p:sp>
      <p:sp>
        <p:nvSpPr>
          <p:cNvPr id="35" name="Rectangle 34">
            <a:extLst>
              <a:ext uri="{FF2B5EF4-FFF2-40B4-BE49-F238E27FC236}">
                <a16:creationId xmlns:a16="http://schemas.microsoft.com/office/drawing/2014/main" id="{A34EF900-30F1-1A4E-B51E-DCF0F2EBA7C8}"/>
              </a:ext>
            </a:extLst>
          </p:cNvPr>
          <p:cNvSpPr/>
          <p:nvPr/>
        </p:nvSpPr>
        <p:spPr>
          <a:xfrm>
            <a:off x="9944252" y="291729"/>
            <a:ext cx="1892969" cy="122143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Video Server A</a:t>
            </a:r>
          </a:p>
        </p:txBody>
      </p:sp>
      <p:sp>
        <p:nvSpPr>
          <p:cNvPr id="36" name="Rectangle 35">
            <a:extLst>
              <a:ext uri="{FF2B5EF4-FFF2-40B4-BE49-F238E27FC236}">
                <a16:creationId xmlns:a16="http://schemas.microsoft.com/office/drawing/2014/main" id="{F23AB5EB-59B9-6142-A363-4247D5694ABE}"/>
              </a:ext>
            </a:extLst>
          </p:cNvPr>
          <p:cNvSpPr/>
          <p:nvPr/>
        </p:nvSpPr>
        <p:spPr>
          <a:xfrm>
            <a:off x="9944252" y="1934103"/>
            <a:ext cx="1892969" cy="122143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Video Server B</a:t>
            </a:r>
          </a:p>
        </p:txBody>
      </p:sp>
      <p:cxnSp>
        <p:nvCxnSpPr>
          <p:cNvPr id="22" name="Elbow Connector 21">
            <a:extLst>
              <a:ext uri="{FF2B5EF4-FFF2-40B4-BE49-F238E27FC236}">
                <a16:creationId xmlns:a16="http://schemas.microsoft.com/office/drawing/2014/main" id="{C58C7A86-8C0F-9249-B53E-1E301B0D2120}"/>
              </a:ext>
            </a:extLst>
          </p:cNvPr>
          <p:cNvCxnSpPr>
            <a:cxnSpLocks/>
            <a:stCxn id="13" idx="3"/>
          </p:cNvCxnSpPr>
          <p:nvPr/>
        </p:nvCxnSpPr>
        <p:spPr>
          <a:xfrm>
            <a:off x="2190877" y="1636566"/>
            <a:ext cx="6806422" cy="697921"/>
          </a:xfrm>
          <a:prstGeom prst="bentConnector3">
            <a:avLst>
              <a:gd name="adj1" fmla="val 14411"/>
            </a:avLst>
          </a:prstGeom>
          <a:ln w="28575"/>
        </p:spPr>
        <p:style>
          <a:lnRef idx="1">
            <a:schemeClr val="accent1"/>
          </a:lnRef>
          <a:fillRef idx="0">
            <a:schemeClr val="accent1"/>
          </a:fillRef>
          <a:effectRef idx="0">
            <a:schemeClr val="accent1"/>
          </a:effectRef>
          <a:fontRef idx="minor">
            <a:schemeClr val="tx1"/>
          </a:fontRef>
        </p:style>
      </p:cxnSp>
      <p:cxnSp>
        <p:nvCxnSpPr>
          <p:cNvPr id="27" name="Elbow Connector 26">
            <a:extLst>
              <a:ext uri="{FF2B5EF4-FFF2-40B4-BE49-F238E27FC236}">
                <a16:creationId xmlns:a16="http://schemas.microsoft.com/office/drawing/2014/main" id="{DCAC1957-EF1F-BB4C-B900-CE5E6C4D0A3F}"/>
              </a:ext>
            </a:extLst>
          </p:cNvPr>
          <p:cNvCxnSpPr>
            <a:cxnSpLocks/>
            <a:stCxn id="12" idx="3"/>
          </p:cNvCxnSpPr>
          <p:nvPr/>
        </p:nvCxnSpPr>
        <p:spPr>
          <a:xfrm flipV="1">
            <a:off x="2191783" y="2432350"/>
            <a:ext cx="7205597" cy="539442"/>
          </a:xfrm>
          <a:prstGeom prst="bentConnector3">
            <a:avLst>
              <a:gd name="adj1" fmla="val 10149"/>
            </a:avLst>
          </a:prstGeom>
          <a:ln w="28575"/>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90446A69-C971-AD4A-96A5-0D27157024F5}"/>
              </a:ext>
            </a:extLst>
          </p:cNvPr>
          <p:cNvGrpSpPr/>
          <p:nvPr/>
        </p:nvGrpSpPr>
        <p:grpSpPr>
          <a:xfrm>
            <a:off x="3588358" y="635574"/>
            <a:ext cx="2679450" cy="3755370"/>
            <a:chOff x="3625097" y="468111"/>
            <a:chExt cx="2679450" cy="3755370"/>
          </a:xfrm>
        </p:grpSpPr>
        <p:cxnSp>
          <p:nvCxnSpPr>
            <p:cNvPr id="31" name="Elbow Connector 30">
              <a:extLst>
                <a:ext uri="{FF2B5EF4-FFF2-40B4-BE49-F238E27FC236}">
                  <a16:creationId xmlns:a16="http://schemas.microsoft.com/office/drawing/2014/main" id="{A6FE1F79-6D4C-054D-B8F2-AD63DBA94F15}"/>
                </a:ext>
              </a:extLst>
            </p:cNvPr>
            <p:cNvCxnSpPr>
              <a:cxnSpLocks/>
              <a:stCxn id="29" idx="3"/>
            </p:cNvCxnSpPr>
            <p:nvPr/>
          </p:nvCxnSpPr>
          <p:spPr>
            <a:xfrm>
              <a:off x="3625097" y="468111"/>
              <a:ext cx="2679450" cy="1599778"/>
            </a:xfrm>
            <a:prstGeom prst="bentConnector3">
              <a:avLst>
                <a:gd name="adj1" fmla="val 6294"/>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Elbow Connector 42">
              <a:extLst>
                <a:ext uri="{FF2B5EF4-FFF2-40B4-BE49-F238E27FC236}">
                  <a16:creationId xmlns:a16="http://schemas.microsoft.com/office/drawing/2014/main" id="{B4A903D9-24A4-FD4C-B9D3-7FA22E489E65}"/>
                </a:ext>
              </a:extLst>
            </p:cNvPr>
            <p:cNvCxnSpPr>
              <a:cxnSpLocks/>
            </p:cNvCxnSpPr>
            <p:nvPr/>
          </p:nvCxnSpPr>
          <p:spPr>
            <a:xfrm rot="16200000" flipH="1">
              <a:off x="5220749" y="3145685"/>
              <a:ext cx="2155590" cy="1"/>
            </a:xfrm>
            <a:prstGeom prst="bentConnector3">
              <a:avLst>
                <a:gd name="adj1" fmla="val 50000"/>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52" name="Rounded Rectangle 51">
            <a:extLst>
              <a:ext uri="{FF2B5EF4-FFF2-40B4-BE49-F238E27FC236}">
                <a16:creationId xmlns:a16="http://schemas.microsoft.com/office/drawing/2014/main" id="{6DD52A33-0F9F-0443-A399-AE4967E8194C}"/>
              </a:ext>
            </a:extLst>
          </p:cNvPr>
          <p:cNvSpPr/>
          <p:nvPr/>
        </p:nvSpPr>
        <p:spPr>
          <a:xfrm>
            <a:off x="841327" y="3950871"/>
            <a:ext cx="1406421" cy="84704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Client C</a:t>
            </a:r>
          </a:p>
        </p:txBody>
      </p:sp>
      <p:sp>
        <p:nvSpPr>
          <p:cNvPr id="59" name="Rectangle 58">
            <a:extLst>
              <a:ext uri="{FF2B5EF4-FFF2-40B4-BE49-F238E27FC236}">
                <a16:creationId xmlns:a16="http://schemas.microsoft.com/office/drawing/2014/main" id="{8645C27B-DE46-E54D-A98A-A27354B604FE}"/>
              </a:ext>
            </a:extLst>
          </p:cNvPr>
          <p:cNvSpPr/>
          <p:nvPr/>
        </p:nvSpPr>
        <p:spPr>
          <a:xfrm>
            <a:off x="9944252" y="3576477"/>
            <a:ext cx="1892969" cy="122143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Video Server C</a:t>
            </a:r>
          </a:p>
        </p:txBody>
      </p:sp>
      <p:grpSp>
        <p:nvGrpSpPr>
          <p:cNvPr id="63" name="Group 62">
            <a:extLst>
              <a:ext uri="{FF2B5EF4-FFF2-40B4-BE49-F238E27FC236}">
                <a16:creationId xmlns:a16="http://schemas.microsoft.com/office/drawing/2014/main" id="{CB332D3C-63F5-5E45-88F2-567CD3212ECB}"/>
              </a:ext>
            </a:extLst>
          </p:cNvPr>
          <p:cNvGrpSpPr/>
          <p:nvPr/>
        </p:nvGrpSpPr>
        <p:grpSpPr>
          <a:xfrm>
            <a:off x="2247748" y="2563758"/>
            <a:ext cx="7696504" cy="1827184"/>
            <a:chOff x="1923210" y="2329657"/>
            <a:chExt cx="7696504" cy="1827184"/>
          </a:xfrm>
        </p:grpSpPr>
        <p:cxnSp>
          <p:nvCxnSpPr>
            <p:cNvPr id="54" name="Elbow Connector 53">
              <a:extLst>
                <a:ext uri="{FF2B5EF4-FFF2-40B4-BE49-F238E27FC236}">
                  <a16:creationId xmlns:a16="http://schemas.microsoft.com/office/drawing/2014/main" id="{361603B0-55A2-4A40-91FE-493A23EDD462}"/>
                </a:ext>
              </a:extLst>
            </p:cNvPr>
            <p:cNvCxnSpPr>
              <a:cxnSpLocks/>
            </p:cNvCxnSpPr>
            <p:nvPr/>
          </p:nvCxnSpPr>
          <p:spPr>
            <a:xfrm flipV="1">
              <a:off x="1923210" y="2329658"/>
              <a:ext cx="6979248" cy="1827183"/>
            </a:xfrm>
            <a:prstGeom prst="bentConnector3">
              <a:avLst>
                <a:gd name="adj1" fmla="val 13453"/>
              </a:avLst>
            </a:prstGeom>
            <a:ln w="28575"/>
          </p:spPr>
          <p:style>
            <a:lnRef idx="1">
              <a:schemeClr val="accent1"/>
            </a:lnRef>
            <a:fillRef idx="0">
              <a:schemeClr val="accent1"/>
            </a:fillRef>
            <a:effectRef idx="0">
              <a:schemeClr val="accent1"/>
            </a:effectRef>
            <a:fontRef idx="minor">
              <a:schemeClr val="tx1"/>
            </a:fontRef>
          </p:style>
        </p:cxnSp>
        <p:cxnSp>
          <p:nvCxnSpPr>
            <p:cNvPr id="61" name="Elbow Connector 60">
              <a:extLst>
                <a:ext uri="{FF2B5EF4-FFF2-40B4-BE49-F238E27FC236}">
                  <a16:creationId xmlns:a16="http://schemas.microsoft.com/office/drawing/2014/main" id="{3584E146-239C-C74D-BAB6-69C7B4B187FD}"/>
                </a:ext>
              </a:extLst>
            </p:cNvPr>
            <p:cNvCxnSpPr>
              <a:cxnSpLocks/>
              <a:endCxn id="59" idx="1"/>
            </p:cNvCxnSpPr>
            <p:nvPr/>
          </p:nvCxnSpPr>
          <p:spPr>
            <a:xfrm rot="16200000" flipH="1">
              <a:off x="8444311" y="2777692"/>
              <a:ext cx="1623438" cy="727368"/>
            </a:xfrm>
            <a:prstGeom prst="bentConnector2">
              <a:avLst/>
            </a:prstGeom>
            <a:ln w="28575"/>
          </p:spPr>
          <p:style>
            <a:lnRef idx="1">
              <a:schemeClr val="accent1"/>
            </a:lnRef>
            <a:fillRef idx="0">
              <a:schemeClr val="accent1"/>
            </a:fillRef>
            <a:effectRef idx="0">
              <a:schemeClr val="accent1"/>
            </a:effectRef>
            <a:fontRef idx="minor">
              <a:schemeClr val="tx1"/>
            </a:fontRef>
          </p:style>
        </p:cxnSp>
      </p:grpSp>
      <p:sp>
        <p:nvSpPr>
          <p:cNvPr id="90" name="!!TextBox_Decentralized">
            <a:extLst>
              <a:ext uri="{FF2B5EF4-FFF2-40B4-BE49-F238E27FC236}">
                <a16:creationId xmlns:a16="http://schemas.microsoft.com/office/drawing/2014/main" id="{4E90CE9F-D858-3F4A-81A9-57D06360A3F5}"/>
              </a:ext>
            </a:extLst>
          </p:cNvPr>
          <p:cNvSpPr txBox="1"/>
          <p:nvPr/>
        </p:nvSpPr>
        <p:spPr>
          <a:xfrm>
            <a:off x="924314" y="5071745"/>
            <a:ext cx="2040690" cy="1569660"/>
          </a:xfrm>
          <a:prstGeom prst="rect">
            <a:avLst/>
          </a:prstGeom>
          <a:noFill/>
          <a:ln w="63500" cmpd="thinThick">
            <a:solidFill>
              <a:schemeClr val="accent1"/>
            </a:solidFill>
          </a:ln>
        </p:spPr>
        <p:txBody>
          <a:bodyPr wrap="square" rtlCol="0">
            <a:spAutoFit/>
          </a:bodyPr>
          <a:lstStyle/>
          <a:p>
            <a:pPr algn="ctr"/>
            <a:r>
              <a:rPr lang="en-US" sz="2400" b="1" dirty="0"/>
              <a:t>Decentralized</a:t>
            </a:r>
            <a:r>
              <a:rPr lang="en-US" sz="2400" dirty="0"/>
              <a:t> no common entity controls all video flows</a:t>
            </a:r>
            <a:endParaRPr lang="en-US" sz="2400" b="1" dirty="0"/>
          </a:p>
        </p:txBody>
      </p:sp>
      <p:sp>
        <p:nvSpPr>
          <p:cNvPr id="92" name="!!TextBox_Fairness">
            <a:extLst>
              <a:ext uri="{FF2B5EF4-FFF2-40B4-BE49-F238E27FC236}">
                <a16:creationId xmlns:a16="http://schemas.microsoft.com/office/drawing/2014/main" id="{43219448-DB2C-6642-9EC7-5379ABB892CF}"/>
              </a:ext>
            </a:extLst>
          </p:cNvPr>
          <p:cNvSpPr txBox="1"/>
          <p:nvPr/>
        </p:nvSpPr>
        <p:spPr>
          <a:xfrm>
            <a:off x="3753717" y="5071744"/>
            <a:ext cx="2039112" cy="1572768"/>
          </a:xfrm>
          <a:prstGeom prst="rect">
            <a:avLst/>
          </a:prstGeom>
          <a:noFill/>
          <a:ln w="63500" cmpd="thinThick">
            <a:solidFill>
              <a:schemeClr val="accent1"/>
            </a:solidFill>
          </a:ln>
        </p:spPr>
        <p:txBody>
          <a:bodyPr wrap="square" rtlCol="0">
            <a:spAutoFit/>
          </a:bodyPr>
          <a:lstStyle/>
          <a:p>
            <a:pPr algn="ctr"/>
            <a:r>
              <a:rPr lang="en-US" sz="2400" b="1" dirty="0"/>
              <a:t>Fairness</a:t>
            </a:r>
          </a:p>
          <a:p>
            <a:pPr algn="ctr"/>
            <a:r>
              <a:rPr lang="en-US" sz="2400" dirty="0"/>
              <a:t>must respect non-video cross traffic</a:t>
            </a:r>
            <a:endParaRPr lang="en-US" sz="2400" b="1" dirty="0"/>
          </a:p>
        </p:txBody>
      </p:sp>
      <p:sp>
        <p:nvSpPr>
          <p:cNvPr id="93" name="!!TextBox_LinkAgnostic">
            <a:extLst>
              <a:ext uri="{FF2B5EF4-FFF2-40B4-BE49-F238E27FC236}">
                <a16:creationId xmlns:a16="http://schemas.microsoft.com/office/drawing/2014/main" id="{CA05DBE3-7F96-9342-8ACC-8023F2719E8D}"/>
              </a:ext>
            </a:extLst>
          </p:cNvPr>
          <p:cNvSpPr txBox="1"/>
          <p:nvPr/>
        </p:nvSpPr>
        <p:spPr>
          <a:xfrm>
            <a:off x="9660720" y="5058141"/>
            <a:ext cx="2057400" cy="1569660"/>
          </a:xfrm>
          <a:prstGeom prst="rect">
            <a:avLst/>
          </a:prstGeom>
          <a:noFill/>
          <a:ln w="63500" cmpd="thinThick">
            <a:solidFill>
              <a:schemeClr val="accent1"/>
            </a:solidFill>
          </a:ln>
        </p:spPr>
        <p:txBody>
          <a:bodyPr wrap="square" rtlCol="0">
            <a:spAutoFit/>
          </a:bodyPr>
          <a:lstStyle/>
          <a:p>
            <a:pPr algn="ctr"/>
            <a:r>
              <a:rPr lang="en-US" sz="2400" b="1" dirty="0"/>
              <a:t>Link agnostic</a:t>
            </a:r>
            <a:r>
              <a:rPr lang="en-US" sz="2400" dirty="0"/>
              <a:t> bottleneck link is continually changing</a:t>
            </a:r>
            <a:endParaRPr lang="en-US" sz="2400" b="1" dirty="0"/>
          </a:p>
        </p:txBody>
      </p:sp>
      <p:sp>
        <p:nvSpPr>
          <p:cNvPr id="94" name="!!TextBox_Scalable">
            <a:extLst>
              <a:ext uri="{FF2B5EF4-FFF2-40B4-BE49-F238E27FC236}">
                <a16:creationId xmlns:a16="http://schemas.microsoft.com/office/drawing/2014/main" id="{DC5B05C4-30BD-DA42-AD9E-C381102F9072}"/>
              </a:ext>
            </a:extLst>
          </p:cNvPr>
          <p:cNvSpPr txBox="1"/>
          <p:nvPr/>
        </p:nvSpPr>
        <p:spPr>
          <a:xfrm>
            <a:off x="6304547" y="5058141"/>
            <a:ext cx="2788140" cy="1569660"/>
          </a:xfrm>
          <a:prstGeom prst="rect">
            <a:avLst/>
          </a:prstGeom>
          <a:noFill/>
          <a:ln w="63500" cmpd="thinThick">
            <a:solidFill>
              <a:schemeClr val="accent1"/>
            </a:solidFill>
          </a:ln>
        </p:spPr>
        <p:txBody>
          <a:bodyPr wrap="square" rtlCol="0">
            <a:spAutoFit/>
          </a:bodyPr>
          <a:lstStyle/>
          <a:p>
            <a:pPr algn="ctr"/>
            <a:r>
              <a:rPr lang="en-US" sz="2400" b="1" dirty="0"/>
              <a:t>Scalable</a:t>
            </a:r>
          </a:p>
          <a:p>
            <a:pPr algn="ctr"/>
            <a:r>
              <a:rPr lang="en-US" sz="2400" dirty="0"/>
              <a:t>clients join and leave but should still achieve </a:t>
            </a:r>
            <a:r>
              <a:rPr lang="en-US" sz="2400" dirty="0" err="1"/>
              <a:t>QoE</a:t>
            </a:r>
            <a:r>
              <a:rPr lang="en-US" sz="2400" dirty="0"/>
              <a:t> fairness</a:t>
            </a:r>
            <a:endParaRPr lang="en-US" sz="2400" b="1" dirty="0"/>
          </a:p>
        </p:txBody>
      </p:sp>
      <p:cxnSp>
        <p:nvCxnSpPr>
          <p:cNvPr id="103" name="Elbow Connector 102">
            <a:extLst>
              <a:ext uri="{FF2B5EF4-FFF2-40B4-BE49-F238E27FC236}">
                <a16:creationId xmlns:a16="http://schemas.microsoft.com/office/drawing/2014/main" id="{7BDFE2F3-68E8-5243-8896-90CC62DDBB11}"/>
              </a:ext>
            </a:extLst>
          </p:cNvPr>
          <p:cNvCxnSpPr>
            <a:cxnSpLocks/>
            <a:endCxn id="35" idx="1"/>
          </p:cNvCxnSpPr>
          <p:nvPr/>
        </p:nvCxnSpPr>
        <p:spPr>
          <a:xfrm rot="5400000" flipH="1" flipV="1">
            <a:off x="8754757" y="1144993"/>
            <a:ext cx="1432039" cy="946951"/>
          </a:xfrm>
          <a:prstGeom prst="bentConnector2">
            <a:avLst/>
          </a:prstGeom>
          <a:ln w="28575"/>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B06DBA93-E4CF-AF42-919A-F6918EAA1013}"/>
              </a:ext>
            </a:extLst>
          </p:cNvPr>
          <p:cNvCxnSpPr>
            <a:endCxn id="36" idx="1"/>
          </p:cNvCxnSpPr>
          <p:nvPr/>
        </p:nvCxnSpPr>
        <p:spPr>
          <a:xfrm>
            <a:off x="9397380" y="2432350"/>
            <a:ext cx="546872" cy="112472"/>
          </a:xfrm>
          <a:prstGeom prst="bentConnector3">
            <a:avLst/>
          </a:prstGeom>
          <a:ln w="28575"/>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E8D5405-BCD7-0149-AD3C-1C212CA819DD}"/>
              </a:ext>
            </a:extLst>
          </p:cNvPr>
          <p:cNvCxnSpPr>
            <a:cxnSpLocks/>
          </p:cNvCxnSpPr>
          <p:nvPr/>
        </p:nvCxnSpPr>
        <p:spPr>
          <a:xfrm>
            <a:off x="6261545" y="4374900"/>
            <a:ext cx="0" cy="696844"/>
          </a:xfrm>
          <a:prstGeom prst="line">
            <a:avLst/>
          </a:prstGeom>
          <a:ln w="28575">
            <a:solidFill>
              <a:schemeClr val="tx2"/>
            </a:solidFill>
            <a:prstDash val="dash"/>
          </a:ln>
        </p:spPr>
        <p:style>
          <a:lnRef idx="1">
            <a:schemeClr val="accent1"/>
          </a:lnRef>
          <a:fillRef idx="0">
            <a:schemeClr val="accent1"/>
          </a:fillRef>
          <a:effectRef idx="0">
            <a:schemeClr val="accent1"/>
          </a:effectRef>
          <a:fontRef idx="minor">
            <a:schemeClr val="tx1"/>
          </a:fontRef>
        </p:style>
      </p:cxnSp>
      <p:sp>
        <p:nvSpPr>
          <p:cNvPr id="64" name="Can 63">
            <a:extLst>
              <a:ext uri="{FF2B5EF4-FFF2-40B4-BE49-F238E27FC236}">
                <a16:creationId xmlns:a16="http://schemas.microsoft.com/office/drawing/2014/main" id="{B9296A68-3104-7840-AD48-D2AB8827D2DC}"/>
              </a:ext>
            </a:extLst>
          </p:cNvPr>
          <p:cNvSpPr/>
          <p:nvPr/>
        </p:nvSpPr>
        <p:spPr>
          <a:xfrm rot="16200000">
            <a:off x="7116821" y="1510001"/>
            <a:ext cx="481263" cy="1744579"/>
          </a:xfrm>
          <a:prstGeom prst="can">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an 13">
            <a:extLst>
              <a:ext uri="{FF2B5EF4-FFF2-40B4-BE49-F238E27FC236}">
                <a16:creationId xmlns:a16="http://schemas.microsoft.com/office/drawing/2014/main" id="{73D4EE56-87AC-4E44-B119-97E3490320BA}"/>
              </a:ext>
            </a:extLst>
          </p:cNvPr>
          <p:cNvSpPr/>
          <p:nvPr/>
        </p:nvSpPr>
        <p:spPr>
          <a:xfrm rot="16200000">
            <a:off x="4961021" y="1520406"/>
            <a:ext cx="481263" cy="1744579"/>
          </a:xfrm>
          <a:prstGeom prst="can">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8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6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dissolve">
                                      <p:cBhvr>
                                        <p:cTn id="25" dur="500"/>
                                        <p:tgtEl>
                                          <p:spTgt spid="49"/>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dissolve">
                                      <p:cBhvr>
                                        <p:cTn id="28" dur="500"/>
                                        <p:tgtEl>
                                          <p:spTgt spid="29"/>
                                        </p:tgtEl>
                                      </p:cBhvr>
                                    </p:animEffect>
                                  </p:childTnLst>
                                </p:cTn>
                              </p:par>
                              <p:par>
                                <p:cTn id="29" presetID="1" presetClass="entr" presetSubtype="0" fill="hold" nodeType="withEffect">
                                  <p:stCondLst>
                                    <p:cond delay="0"/>
                                  </p:stCondLst>
                                  <p:childTnLst>
                                    <p:set>
                                      <p:cBhvr>
                                        <p:cTn id="30" dur="1" fill="hold">
                                          <p:stCondLst>
                                            <p:cond delay="0"/>
                                          </p:stCondLst>
                                        </p:cTn>
                                        <p:tgtEl>
                                          <p:spTgt spid="1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mph" presetSubtype="2" fill="hold" nodeType="clickEffect">
                                  <p:stCondLst>
                                    <p:cond delay="0"/>
                                  </p:stCondLst>
                                  <p:childTnLst>
                                    <p:animClr clrSpc="rgb" dir="cw">
                                      <p:cBhvr>
                                        <p:cTn id="34" dur="10" fill="hold"/>
                                        <p:tgtEl>
                                          <p:spTgt spid="14"/>
                                        </p:tgtEl>
                                        <p:attrNameLst>
                                          <p:attrName>fillcolor</p:attrName>
                                        </p:attrNameLst>
                                      </p:cBhvr>
                                      <p:to>
                                        <a:srgbClr val="E7C2B4"/>
                                      </p:to>
                                    </p:animClr>
                                    <p:set>
                                      <p:cBhvr>
                                        <p:cTn id="35" dur="10" fill="hold"/>
                                        <p:tgtEl>
                                          <p:spTgt spid="14"/>
                                        </p:tgtEl>
                                        <p:attrNameLst>
                                          <p:attrName>fill.type</p:attrName>
                                        </p:attrNameLst>
                                      </p:cBhvr>
                                      <p:to>
                                        <p:strVal val="solid"/>
                                      </p:to>
                                    </p:set>
                                    <p:set>
                                      <p:cBhvr>
                                        <p:cTn id="36" dur="10" fill="hold"/>
                                        <p:tgtEl>
                                          <p:spTgt spid="14"/>
                                        </p:tgtEl>
                                        <p:attrNameLst>
                                          <p:attrName>fill.on</p:attrName>
                                        </p:attrNameLst>
                                      </p:cBhvr>
                                      <p:to>
                                        <p:strVal val="tru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nodeType="clickEffect">
                                  <p:stCondLst>
                                    <p:cond delay="0"/>
                                  </p:stCondLst>
                                  <p:childTnLst>
                                    <p:set>
                                      <p:cBhvr>
                                        <p:cTn id="44" dur="1" fill="hold">
                                          <p:stCondLst>
                                            <p:cond delay="0"/>
                                          </p:stCondLst>
                                        </p:cTn>
                                        <p:tgtEl>
                                          <p:spTgt spid="63"/>
                                        </p:tgtEl>
                                        <p:attrNameLst>
                                          <p:attrName>style.visibility</p:attrName>
                                        </p:attrNameLst>
                                      </p:cBhvr>
                                      <p:to>
                                        <p:strVal val="visible"/>
                                      </p:to>
                                    </p:set>
                                    <p:animEffect transition="in" filter="dissolve">
                                      <p:cBhvr>
                                        <p:cTn id="45" dur="500"/>
                                        <p:tgtEl>
                                          <p:spTgt spid="63"/>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52"/>
                                        </p:tgtEl>
                                        <p:attrNameLst>
                                          <p:attrName>style.visibility</p:attrName>
                                        </p:attrNameLst>
                                      </p:cBhvr>
                                      <p:to>
                                        <p:strVal val="visible"/>
                                      </p:to>
                                    </p:set>
                                    <p:animEffect transition="in" filter="dissolve">
                                      <p:cBhvr>
                                        <p:cTn id="48" dur="500"/>
                                        <p:tgtEl>
                                          <p:spTgt spid="52"/>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59"/>
                                        </p:tgtEl>
                                        <p:attrNameLst>
                                          <p:attrName>style.visibility</p:attrName>
                                        </p:attrNameLst>
                                      </p:cBhvr>
                                      <p:to>
                                        <p:strVal val="visible"/>
                                      </p:to>
                                    </p:set>
                                    <p:animEffect transition="in" filter="dissolve">
                                      <p:cBhvr>
                                        <p:cTn id="51" dur="500"/>
                                        <p:tgtEl>
                                          <p:spTgt spid="59"/>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94"/>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mph" presetSubtype="2" fill="hold" nodeType="clickEffect">
                                  <p:stCondLst>
                                    <p:cond delay="0"/>
                                  </p:stCondLst>
                                  <p:childTnLst>
                                    <p:animClr clrSpc="rgb" dir="cw">
                                      <p:cBhvr>
                                        <p:cTn id="59" dur="10" fill="hold"/>
                                        <p:tgtEl>
                                          <p:spTgt spid="14"/>
                                        </p:tgtEl>
                                        <p:attrNameLst>
                                          <p:attrName>fillcolor</p:attrName>
                                        </p:attrNameLst>
                                      </p:cBhvr>
                                      <p:to>
                                        <a:srgbClr val="D0CECE"/>
                                      </p:to>
                                    </p:animClr>
                                    <p:set>
                                      <p:cBhvr>
                                        <p:cTn id="60" dur="10" fill="hold"/>
                                        <p:tgtEl>
                                          <p:spTgt spid="14"/>
                                        </p:tgtEl>
                                        <p:attrNameLst>
                                          <p:attrName>fill.type</p:attrName>
                                        </p:attrNameLst>
                                      </p:cBhvr>
                                      <p:to>
                                        <p:strVal val="solid"/>
                                      </p:to>
                                    </p:set>
                                    <p:set>
                                      <p:cBhvr>
                                        <p:cTn id="61" dur="10" fill="hold"/>
                                        <p:tgtEl>
                                          <p:spTgt spid="14"/>
                                        </p:tgtEl>
                                        <p:attrNameLst>
                                          <p:attrName>fill.on</p:attrName>
                                        </p:attrNameLst>
                                      </p:cBhvr>
                                      <p:to>
                                        <p:strVal val="true"/>
                                      </p:to>
                                    </p:set>
                                  </p:childTnLst>
                                </p:cTn>
                              </p:par>
                              <p:par>
                                <p:cTn id="62" presetID="1" presetClass="emph" presetSubtype="2" fill="hold" nodeType="withEffect">
                                  <p:stCondLst>
                                    <p:cond delay="0"/>
                                  </p:stCondLst>
                                  <p:childTnLst>
                                    <p:animClr clrSpc="rgb" dir="cw">
                                      <p:cBhvr>
                                        <p:cTn id="63" dur="10" fill="hold"/>
                                        <p:tgtEl>
                                          <p:spTgt spid="64"/>
                                        </p:tgtEl>
                                        <p:attrNameLst>
                                          <p:attrName>fillcolor</p:attrName>
                                        </p:attrNameLst>
                                      </p:cBhvr>
                                      <p:to>
                                        <a:srgbClr val="E7C2B4"/>
                                      </p:to>
                                    </p:animClr>
                                    <p:set>
                                      <p:cBhvr>
                                        <p:cTn id="64" dur="10" fill="hold"/>
                                        <p:tgtEl>
                                          <p:spTgt spid="64"/>
                                        </p:tgtEl>
                                        <p:attrNameLst>
                                          <p:attrName>fill.type</p:attrName>
                                        </p:attrNameLst>
                                      </p:cBhvr>
                                      <p:to>
                                        <p:strVal val="solid"/>
                                      </p:to>
                                    </p:set>
                                    <p:set>
                                      <p:cBhvr>
                                        <p:cTn id="65" dur="10" fill="hold"/>
                                        <p:tgtEl>
                                          <p:spTgt spid="64"/>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0" nodeType="clickEffect">
                                  <p:stCondLst>
                                    <p:cond delay="0"/>
                                  </p:stCondLst>
                                  <p:childTnLst>
                                    <p:set>
                                      <p:cBhvr>
                                        <p:cTn id="69" dur="1" fill="hold">
                                          <p:stCondLst>
                                            <p:cond delay="0"/>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52" grpId="0" animBg="1"/>
      <p:bldP spid="59" grpId="0" animBg="1"/>
      <p:bldP spid="90" grpId="0" animBg="1"/>
      <p:bldP spid="92" grpId="0" animBg="1"/>
      <p:bldP spid="93" grpId="0" animBg="1"/>
      <p:bldP spid="94" grpId="0" animBg="1"/>
      <p:bldP spid="64" grpId="1" animBg="1"/>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8B80B-6689-9449-8CBA-324D58B475BB}"/>
              </a:ext>
            </a:extLst>
          </p:cNvPr>
          <p:cNvSpPr>
            <a:spLocks noGrp="1"/>
          </p:cNvSpPr>
          <p:nvPr>
            <p:ph type="title"/>
          </p:nvPr>
        </p:nvSpPr>
        <p:spPr/>
        <p:txBody>
          <a:bodyPr/>
          <a:lstStyle/>
          <a:p>
            <a:r>
              <a:rPr lang="en-US" dirty="0"/>
              <a:t>Prior Solutions: Centralized</a:t>
            </a:r>
          </a:p>
        </p:txBody>
      </p:sp>
      <p:pic>
        <p:nvPicPr>
          <p:cNvPr id="4" name="!!yt2_rec">
            <a:extLst>
              <a:ext uri="{FF2B5EF4-FFF2-40B4-BE49-F238E27FC236}">
                <a16:creationId xmlns:a16="http://schemas.microsoft.com/office/drawing/2014/main" id="{58D69CBC-21F2-4547-831F-21813B172F55}"/>
              </a:ext>
            </a:extLst>
          </p:cNvPr>
          <p:cNvPicPr>
            <a:picLocks noChangeAspect="1"/>
          </p:cNvPicPr>
          <p:nvPr/>
        </p:nvPicPr>
        <p:blipFill>
          <a:blip r:embed="rId3"/>
          <a:stretch>
            <a:fillRect/>
          </a:stretch>
        </p:blipFill>
        <p:spPr>
          <a:xfrm flipH="1">
            <a:off x="1668915" y="1713941"/>
            <a:ext cx="612485" cy="602763"/>
          </a:xfrm>
          <a:prstGeom prst="rect">
            <a:avLst/>
          </a:prstGeom>
        </p:spPr>
      </p:pic>
      <p:pic>
        <p:nvPicPr>
          <p:cNvPr id="5" name="!!yt1_rec">
            <a:extLst>
              <a:ext uri="{FF2B5EF4-FFF2-40B4-BE49-F238E27FC236}">
                <a16:creationId xmlns:a16="http://schemas.microsoft.com/office/drawing/2014/main" id="{8CD4B9A3-70A9-BA4F-87A6-ADFB4CB2B144}"/>
              </a:ext>
            </a:extLst>
          </p:cNvPr>
          <p:cNvPicPr>
            <a:picLocks noChangeAspect="1"/>
          </p:cNvPicPr>
          <p:nvPr/>
        </p:nvPicPr>
        <p:blipFill>
          <a:blip r:embed="rId3"/>
          <a:stretch>
            <a:fillRect/>
          </a:stretch>
        </p:blipFill>
        <p:spPr>
          <a:xfrm flipH="1">
            <a:off x="1668915" y="4251611"/>
            <a:ext cx="612485" cy="602763"/>
          </a:xfrm>
          <a:prstGeom prst="rect">
            <a:avLst/>
          </a:prstGeom>
        </p:spPr>
      </p:pic>
      <p:pic>
        <p:nvPicPr>
          <p:cNvPr id="6" name="!!prime_rec">
            <a:extLst>
              <a:ext uri="{FF2B5EF4-FFF2-40B4-BE49-F238E27FC236}">
                <a16:creationId xmlns:a16="http://schemas.microsoft.com/office/drawing/2014/main" id="{EF019A91-ABC2-3840-8823-9F24310697C3}"/>
              </a:ext>
            </a:extLst>
          </p:cNvPr>
          <p:cNvPicPr>
            <a:picLocks noChangeAspect="1"/>
          </p:cNvPicPr>
          <p:nvPr/>
        </p:nvPicPr>
        <p:blipFill>
          <a:blip r:embed="rId4"/>
          <a:stretch>
            <a:fillRect/>
          </a:stretch>
        </p:blipFill>
        <p:spPr>
          <a:xfrm>
            <a:off x="1579014" y="2888015"/>
            <a:ext cx="792285" cy="792285"/>
          </a:xfrm>
          <a:prstGeom prst="rect">
            <a:avLst/>
          </a:prstGeom>
        </p:spPr>
      </p:pic>
      <p:pic>
        <p:nvPicPr>
          <p:cNvPr id="8" name="Picture 7">
            <a:extLst>
              <a:ext uri="{FF2B5EF4-FFF2-40B4-BE49-F238E27FC236}">
                <a16:creationId xmlns:a16="http://schemas.microsoft.com/office/drawing/2014/main" id="{CEF4186B-74ED-E446-9829-173490DC5DCC}"/>
              </a:ext>
            </a:extLst>
          </p:cNvPr>
          <p:cNvPicPr>
            <a:picLocks noChangeAspect="1"/>
          </p:cNvPicPr>
          <p:nvPr/>
        </p:nvPicPr>
        <p:blipFill>
          <a:blip r:embed="rId5"/>
          <a:stretch>
            <a:fillRect/>
          </a:stretch>
        </p:blipFill>
        <p:spPr>
          <a:xfrm rot="2777966">
            <a:off x="4326965" y="2877757"/>
            <a:ext cx="812800" cy="812800"/>
          </a:xfrm>
          <a:prstGeom prst="rect">
            <a:avLst/>
          </a:prstGeom>
        </p:spPr>
      </p:pic>
      <p:cxnSp>
        <p:nvCxnSpPr>
          <p:cNvPr id="10" name="Straight Connector 9">
            <a:extLst>
              <a:ext uri="{FF2B5EF4-FFF2-40B4-BE49-F238E27FC236}">
                <a16:creationId xmlns:a16="http://schemas.microsoft.com/office/drawing/2014/main" id="{818350B7-BF11-9942-9FBC-C70416641148}"/>
              </a:ext>
            </a:extLst>
          </p:cNvPr>
          <p:cNvCxnSpPr>
            <a:cxnSpLocks/>
            <a:stCxn id="8" idx="1"/>
          </p:cNvCxnSpPr>
          <p:nvPr/>
        </p:nvCxnSpPr>
        <p:spPr>
          <a:xfrm flipH="1" flipV="1">
            <a:off x="2371299" y="2086830"/>
            <a:ext cx="2081288" cy="903516"/>
          </a:xfrm>
          <a:prstGeom prst="line">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A2398E1-4D3D-1946-9E7E-51E77556644E}"/>
              </a:ext>
            </a:extLst>
          </p:cNvPr>
          <p:cNvCxnSpPr>
            <a:cxnSpLocks/>
          </p:cNvCxnSpPr>
          <p:nvPr/>
        </p:nvCxnSpPr>
        <p:spPr>
          <a:xfrm flipH="1">
            <a:off x="2407157" y="3284157"/>
            <a:ext cx="1913830" cy="1"/>
          </a:xfrm>
          <a:prstGeom prst="line">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A886BB2-338B-6442-AEE2-B868C2FA1AD7}"/>
              </a:ext>
            </a:extLst>
          </p:cNvPr>
          <p:cNvCxnSpPr>
            <a:cxnSpLocks/>
            <a:stCxn id="8" idx="2"/>
          </p:cNvCxnSpPr>
          <p:nvPr/>
        </p:nvCxnSpPr>
        <p:spPr>
          <a:xfrm flipH="1">
            <a:off x="2371300" y="3564935"/>
            <a:ext cx="2068254" cy="988057"/>
          </a:xfrm>
          <a:prstGeom prst="line">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D822426-87BC-1F4B-89AD-7D17724DDA8A}"/>
              </a:ext>
            </a:extLst>
          </p:cNvPr>
          <p:cNvCxnSpPr>
            <a:cxnSpLocks/>
          </p:cNvCxnSpPr>
          <p:nvPr/>
        </p:nvCxnSpPr>
        <p:spPr>
          <a:xfrm>
            <a:off x="7739270" y="3284157"/>
            <a:ext cx="1046142" cy="0"/>
          </a:xfrm>
          <a:prstGeom prst="line">
            <a:avLst/>
          </a:prstGeom>
          <a:ln w="57150"/>
        </p:spPr>
        <p:style>
          <a:lnRef idx="1">
            <a:schemeClr val="accent1"/>
          </a:lnRef>
          <a:fillRef idx="0">
            <a:schemeClr val="accent1"/>
          </a:fillRef>
          <a:effectRef idx="0">
            <a:schemeClr val="accent1"/>
          </a:effectRef>
          <a:fontRef idx="minor">
            <a:schemeClr val="tx1"/>
          </a:fontRef>
        </p:style>
      </p:cxnSp>
      <p:pic>
        <p:nvPicPr>
          <p:cNvPr id="23" name="!!yt_logo2">
            <a:extLst>
              <a:ext uri="{FF2B5EF4-FFF2-40B4-BE49-F238E27FC236}">
                <a16:creationId xmlns:a16="http://schemas.microsoft.com/office/drawing/2014/main" id="{61AB9BA4-FB6D-2548-9D63-B5E31EB8E937}"/>
              </a:ext>
            </a:extLst>
          </p:cNvPr>
          <p:cNvPicPr>
            <a:picLocks noChangeAspect="1"/>
          </p:cNvPicPr>
          <p:nvPr/>
        </p:nvPicPr>
        <p:blipFill>
          <a:blip r:embed="rId6"/>
          <a:stretch>
            <a:fillRect/>
          </a:stretch>
        </p:blipFill>
        <p:spPr>
          <a:xfrm>
            <a:off x="9388222" y="4277322"/>
            <a:ext cx="864956" cy="600305"/>
          </a:xfrm>
          <a:prstGeom prst="rect">
            <a:avLst/>
          </a:prstGeom>
        </p:spPr>
      </p:pic>
      <p:pic>
        <p:nvPicPr>
          <p:cNvPr id="24" name="!!yt_logo1">
            <a:extLst>
              <a:ext uri="{FF2B5EF4-FFF2-40B4-BE49-F238E27FC236}">
                <a16:creationId xmlns:a16="http://schemas.microsoft.com/office/drawing/2014/main" id="{0456D128-A006-824E-9539-5106C67988EC}"/>
              </a:ext>
            </a:extLst>
          </p:cNvPr>
          <p:cNvPicPr>
            <a:picLocks noChangeAspect="1"/>
          </p:cNvPicPr>
          <p:nvPr/>
        </p:nvPicPr>
        <p:blipFill>
          <a:blip r:embed="rId6"/>
          <a:stretch>
            <a:fillRect/>
          </a:stretch>
        </p:blipFill>
        <p:spPr>
          <a:xfrm>
            <a:off x="9233919" y="1678079"/>
            <a:ext cx="864956" cy="600305"/>
          </a:xfrm>
          <a:prstGeom prst="rect">
            <a:avLst/>
          </a:prstGeom>
        </p:spPr>
      </p:pic>
      <p:pic>
        <p:nvPicPr>
          <p:cNvPr id="25" name="!!yt_logo3">
            <a:extLst>
              <a:ext uri="{FF2B5EF4-FFF2-40B4-BE49-F238E27FC236}">
                <a16:creationId xmlns:a16="http://schemas.microsoft.com/office/drawing/2014/main" id="{AEF1B809-E215-A343-A185-4223134DB120}"/>
              </a:ext>
            </a:extLst>
          </p:cNvPr>
          <p:cNvPicPr>
            <a:picLocks noChangeAspect="1"/>
          </p:cNvPicPr>
          <p:nvPr/>
        </p:nvPicPr>
        <p:blipFill>
          <a:blip r:embed="rId6"/>
          <a:stretch>
            <a:fillRect/>
          </a:stretch>
        </p:blipFill>
        <p:spPr>
          <a:xfrm>
            <a:off x="10254660" y="2992267"/>
            <a:ext cx="864956" cy="600305"/>
          </a:xfrm>
          <a:prstGeom prst="rect">
            <a:avLst/>
          </a:prstGeom>
        </p:spPr>
      </p:pic>
      <p:sp>
        <p:nvSpPr>
          <p:cNvPr id="26" name="Arc 25">
            <a:extLst>
              <a:ext uri="{FF2B5EF4-FFF2-40B4-BE49-F238E27FC236}">
                <a16:creationId xmlns:a16="http://schemas.microsoft.com/office/drawing/2014/main" id="{E66F2CDA-DC4D-7448-9C6C-B4B5A37EBC8C}"/>
              </a:ext>
            </a:extLst>
          </p:cNvPr>
          <p:cNvSpPr/>
          <p:nvPr/>
        </p:nvSpPr>
        <p:spPr>
          <a:xfrm>
            <a:off x="7914524" y="3292420"/>
            <a:ext cx="1737673" cy="1570217"/>
          </a:xfrm>
          <a:prstGeom prst="arc">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E76E02F8-A149-C842-B93D-8ECD333411EE}"/>
              </a:ext>
            </a:extLst>
          </p:cNvPr>
          <p:cNvCxnSpPr>
            <a:cxnSpLocks/>
          </p:cNvCxnSpPr>
          <p:nvPr/>
        </p:nvCxnSpPr>
        <p:spPr>
          <a:xfrm flipV="1">
            <a:off x="8783360" y="3287909"/>
            <a:ext cx="1307247" cy="4511"/>
          </a:xfrm>
          <a:prstGeom prst="line">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31" name="Arc 30">
            <a:extLst>
              <a:ext uri="{FF2B5EF4-FFF2-40B4-BE49-F238E27FC236}">
                <a16:creationId xmlns:a16="http://schemas.microsoft.com/office/drawing/2014/main" id="{EC63A833-5E37-D149-9451-EBA93AF2F8D8}"/>
              </a:ext>
            </a:extLst>
          </p:cNvPr>
          <p:cNvSpPr/>
          <p:nvPr/>
        </p:nvSpPr>
        <p:spPr>
          <a:xfrm rot="5400000">
            <a:off x="7911546" y="1618514"/>
            <a:ext cx="1737673" cy="1570217"/>
          </a:xfrm>
          <a:prstGeom prst="arc">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0D3B7A11-8240-4E42-A6AC-37A875EBCF40}"/>
              </a:ext>
            </a:extLst>
          </p:cNvPr>
          <p:cNvCxnSpPr>
            <a:cxnSpLocks/>
          </p:cNvCxnSpPr>
          <p:nvPr/>
        </p:nvCxnSpPr>
        <p:spPr>
          <a:xfrm>
            <a:off x="5115339" y="3272459"/>
            <a:ext cx="2203089" cy="1996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CE74567-303B-FA44-A1DD-A203A7EA2D07}"/>
              </a:ext>
            </a:extLst>
          </p:cNvPr>
          <p:cNvSpPr txBox="1"/>
          <p:nvPr/>
        </p:nvSpPr>
        <p:spPr>
          <a:xfrm>
            <a:off x="7318428" y="2967335"/>
            <a:ext cx="1245705" cy="461665"/>
          </a:xfrm>
          <a:prstGeom prst="rect">
            <a:avLst/>
          </a:prstGeom>
          <a:noFill/>
        </p:spPr>
        <p:txBody>
          <a:bodyPr wrap="square" rtlCol="0">
            <a:spAutoFit/>
          </a:bodyPr>
          <a:lstStyle/>
          <a:p>
            <a:r>
              <a:rPr lang="en-US" sz="2400" dirty="0"/>
              <a:t>…</a:t>
            </a:r>
          </a:p>
        </p:txBody>
      </p:sp>
      <p:sp>
        <p:nvSpPr>
          <p:cNvPr id="38" name="Rounded Rectangle 37">
            <a:extLst>
              <a:ext uri="{FF2B5EF4-FFF2-40B4-BE49-F238E27FC236}">
                <a16:creationId xmlns:a16="http://schemas.microsoft.com/office/drawing/2014/main" id="{327E303F-ADFA-3346-9E5C-D4EBE1BFEC9A}"/>
              </a:ext>
            </a:extLst>
          </p:cNvPr>
          <p:cNvSpPr/>
          <p:nvPr/>
        </p:nvSpPr>
        <p:spPr>
          <a:xfrm>
            <a:off x="4496111" y="3553928"/>
            <a:ext cx="1331699" cy="6027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Controller</a:t>
            </a:r>
          </a:p>
        </p:txBody>
      </p:sp>
      <p:cxnSp>
        <p:nvCxnSpPr>
          <p:cNvPr id="45" name="Straight Arrow Connector 44">
            <a:extLst>
              <a:ext uri="{FF2B5EF4-FFF2-40B4-BE49-F238E27FC236}">
                <a16:creationId xmlns:a16="http://schemas.microsoft.com/office/drawing/2014/main" id="{7881B6FF-6864-2045-8AB9-812EB208B9F8}"/>
              </a:ext>
            </a:extLst>
          </p:cNvPr>
          <p:cNvCxnSpPr>
            <a:cxnSpLocks/>
          </p:cNvCxnSpPr>
          <p:nvPr/>
        </p:nvCxnSpPr>
        <p:spPr>
          <a:xfrm>
            <a:off x="2239835" y="2236819"/>
            <a:ext cx="2214711" cy="1576926"/>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559388E1-60BF-5A40-843E-5574CD630CAD}"/>
              </a:ext>
            </a:extLst>
          </p:cNvPr>
          <p:cNvCxnSpPr>
            <a:cxnSpLocks/>
          </p:cNvCxnSpPr>
          <p:nvPr/>
        </p:nvCxnSpPr>
        <p:spPr>
          <a:xfrm>
            <a:off x="2314743" y="3592572"/>
            <a:ext cx="2108333" cy="302564"/>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6FD7BF1A-8C87-B347-9CB9-2878F54F8077}"/>
              </a:ext>
            </a:extLst>
          </p:cNvPr>
          <p:cNvCxnSpPr>
            <a:cxnSpLocks/>
          </p:cNvCxnSpPr>
          <p:nvPr/>
        </p:nvCxnSpPr>
        <p:spPr>
          <a:xfrm flipV="1">
            <a:off x="2302024" y="3988715"/>
            <a:ext cx="2132389" cy="774398"/>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9272C4DD-4728-DE49-94CD-64FE7EC7638B}"/>
              </a:ext>
            </a:extLst>
          </p:cNvPr>
          <p:cNvSpPr txBox="1"/>
          <p:nvPr/>
        </p:nvSpPr>
        <p:spPr>
          <a:xfrm>
            <a:off x="4260911" y="4742212"/>
            <a:ext cx="2990918" cy="584775"/>
          </a:xfrm>
          <a:prstGeom prst="rect">
            <a:avLst/>
          </a:prstGeom>
          <a:noFill/>
        </p:spPr>
        <p:txBody>
          <a:bodyPr wrap="square" rtlCol="0">
            <a:spAutoFit/>
          </a:bodyPr>
          <a:lstStyle/>
          <a:p>
            <a:r>
              <a:rPr lang="en-US" sz="3200" dirty="0">
                <a:solidFill>
                  <a:srgbClr val="FF0000"/>
                </a:solidFill>
              </a:rPr>
              <a:t>Hard to deploy!</a:t>
            </a:r>
          </a:p>
        </p:txBody>
      </p:sp>
      <p:sp>
        <p:nvSpPr>
          <p:cNvPr id="56" name="TextBox 55">
            <a:extLst>
              <a:ext uri="{FF2B5EF4-FFF2-40B4-BE49-F238E27FC236}">
                <a16:creationId xmlns:a16="http://schemas.microsoft.com/office/drawing/2014/main" id="{BBECD0F1-B574-A14C-8B35-36263F56725A}"/>
              </a:ext>
            </a:extLst>
          </p:cNvPr>
          <p:cNvSpPr txBox="1"/>
          <p:nvPr/>
        </p:nvSpPr>
        <p:spPr>
          <a:xfrm>
            <a:off x="0" y="6259830"/>
            <a:ext cx="12658165" cy="1138773"/>
          </a:xfrm>
          <a:prstGeom prst="rect">
            <a:avLst/>
          </a:prstGeom>
          <a:noFill/>
        </p:spPr>
        <p:txBody>
          <a:bodyPr wrap="square" rtlCol="0">
            <a:spAutoFit/>
          </a:bodyPr>
          <a:lstStyle/>
          <a:p>
            <a:r>
              <a:rPr lang="en-US" sz="1700" dirty="0"/>
              <a:t>[1] </a:t>
            </a:r>
            <a:r>
              <a:rPr lang="en-US" sz="1700" dirty="0" err="1"/>
              <a:t>Junyang</a:t>
            </a:r>
            <a:r>
              <a:rPr lang="en-US" sz="1700" dirty="0"/>
              <a:t> Chen, et. al. “Client-Driven Network-level </a:t>
            </a:r>
            <a:r>
              <a:rPr lang="en-US" sz="1700" dirty="0" err="1"/>
              <a:t>QoE</a:t>
            </a:r>
            <a:r>
              <a:rPr lang="en-US" sz="1700" dirty="0"/>
              <a:t> fairness for Encrypted ’DASH-S’”. </a:t>
            </a:r>
            <a:r>
              <a:rPr lang="en-US" sz="1700" i="1" dirty="0"/>
              <a:t>SIGCOMM Internet-</a:t>
            </a:r>
            <a:r>
              <a:rPr lang="en-US" sz="1700" i="1" dirty="0" err="1"/>
              <a:t>QoE</a:t>
            </a:r>
            <a:r>
              <a:rPr lang="en-US" sz="1700" i="1" dirty="0"/>
              <a:t> Workshop</a:t>
            </a:r>
            <a:r>
              <a:rPr lang="en-US" sz="1700" dirty="0"/>
              <a:t>. 2016.</a:t>
            </a:r>
          </a:p>
          <a:p>
            <a:r>
              <a:rPr lang="en-US" sz="1700" dirty="0"/>
              <a:t>[2] </a:t>
            </a:r>
            <a:r>
              <a:rPr lang="en-US" sz="1700" dirty="0" err="1"/>
              <a:t>Xiaoqi</a:t>
            </a:r>
            <a:r>
              <a:rPr lang="en-US" sz="1700" dirty="0"/>
              <a:t> Yin, et. al. “On the efficiency and fairness of multiplayer HTTP-based adaptive video streaming”. </a:t>
            </a:r>
            <a:r>
              <a:rPr lang="en-US" sz="1700" i="1" dirty="0"/>
              <a:t>ACC.</a:t>
            </a:r>
            <a:r>
              <a:rPr lang="en-US" sz="1700" dirty="0"/>
              <a:t> 2017.</a:t>
            </a:r>
            <a:br>
              <a:rPr lang="en-US" sz="1700" dirty="0"/>
            </a:br>
            <a:endParaRPr lang="en-US" sz="1700" dirty="0"/>
          </a:p>
          <a:p>
            <a:endParaRPr lang="en-US" sz="1700" dirty="0"/>
          </a:p>
        </p:txBody>
      </p:sp>
    </p:spTree>
    <p:extLst>
      <p:ext uri="{BB962C8B-B14F-4D97-AF65-F5344CB8AC3E}">
        <p14:creationId xmlns:p14="http://schemas.microsoft.com/office/powerpoint/2010/main" val="3091662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55" grpId="0"/>
      <p:bldP spid="56" grpId="0"/>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881A9-9A74-884B-8541-CCCB14CF18AD}"/>
              </a:ext>
            </a:extLst>
          </p:cNvPr>
          <p:cNvSpPr>
            <a:spLocks noGrp="1"/>
          </p:cNvSpPr>
          <p:nvPr>
            <p:ph type="title"/>
          </p:nvPr>
        </p:nvSpPr>
        <p:spPr>
          <a:xfrm>
            <a:off x="1418492" y="582175"/>
            <a:ext cx="3153508" cy="1325563"/>
          </a:xfrm>
        </p:spPr>
        <p:txBody>
          <a:bodyPr/>
          <a:lstStyle/>
          <a:p>
            <a:r>
              <a:rPr lang="en-US" dirty="0"/>
              <a:t>Challenges</a:t>
            </a:r>
          </a:p>
        </p:txBody>
      </p:sp>
      <p:sp>
        <p:nvSpPr>
          <p:cNvPr id="5" name="!!TextBox_Decentralized">
            <a:extLst>
              <a:ext uri="{FF2B5EF4-FFF2-40B4-BE49-F238E27FC236}">
                <a16:creationId xmlns:a16="http://schemas.microsoft.com/office/drawing/2014/main" id="{B47F52AF-CD93-6447-BF68-FDA7DE9C1C10}"/>
              </a:ext>
            </a:extLst>
          </p:cNvPr>
          <p:cNvSpPr txBox="1"/>
          <p:nvPr/>
        </p:nvSpPr>
        <p:spPr>
          <a:xfrm>
            <a:off x="1753346" y="2261961"/>
            <a:ext cx="2040690" cy="830997"/>
          </a:xfrm>
          <a:prstGeom prst="rect">
            <a:avLst/>
          </a:prstGeom>
          <a:noFill/>
          <a:ln w="63500" cmpd="thinThick">
            <a:solidFill>
              <a:schemeClr val="accent1"/>
            </a:solidFill>
          </a:ln>
        </p:spPr>
        <p:txBody>
          <a:bodyPr wrap="square" rtlCol="0">
            <a:spAutoFit/>
          </a:bodyPr>
          <a:lstStyle/>
          <a:p>
            <a:pPr algn="ctr"/>
            <a:r>
              <a:rPr lang="en-US" sz="2400" b="1" dirty="0"/>
              <a:t>Unknown Cross-Traffic</a:t>
            </a:r>
          </a:p>
        </p:txBody>
      </p:sp>
      <p:sp>
        <p:nvSpPr>
          <p:cNvPr id="7" name="!!TextBox_LinkAgnostic">
            <a:extLst>
              <a:ext uri="{FF2B5EF4-FFF2-40B4-BE49-F238E27FC236}">
                <a16:creationId xmlns:a16="http://schemas.microsoft.com/office/drawing/2014/main" id="{FAE03E9E-21BE-F146-84EE-E05D37D74B26}"/>
              </a:ext>
            </a:extLst>
          </p:cNvPr>
          <p:cNvSpPr txBox="1"/>
          <p:nvPr/>
        </p:nvSpPr>
        <p:spPr>
          <a:xfrm>
            <a:off x="1753346" y="4016958"/>
            <a:ext cx="2040690" cy="461665"/>
          </a:xfrm>
          <a:prstGeom prst="rect">
            <a:avLst/>
          </a:prstGeom>
          <a:noFill/>
          <a:ln w="63500" cmpd="thinThick">
            <a:solidFill>
              <a:schemeClr val="accent1"/>
            </a:solidFill>
          </a:ln>
        </p:spPr>
        <p:txBody>
          <a:bodyPr wrap="square" rtlCol="0">
            <a:spAutoFit/>
          </a:bodyPr>
          <a:lstStyle/>
          <a:p>
            <a:pPr algn="ctr"/>
            <a:r>
              <a:rPr lang="en-US" sz="2400" b="1" dirty="0"/>
              <a:t>End-to-End</a:t>
            </a:r>
          </a:p>
        </p:txBody>
      </p:sp>
      <p:sp>
        <p:nvSpPr>
          <p:cNvPr id="8" name="!!TextBox_Fairness">
            <a:extLst>
              <a:ext uri="{FF2B5EF4-FFF2-40B4-BE49-F238E27FC236}">
                <a16:creationId xmlns:a16="http://schemas.microsoft.com/office/drawing/2014/main" id="{33E2BD80-70FE-CA4B-88D0-87CE366E00FF}"/>
              </a:ext>
            </a:extLst>
          </p:cNvPr>
          <p:cNvSpPr txBox="1"/>
          <p:nvPr/>
        </p:nvSpPr>
        <p:spPr>
          <a:xfrm>
            <a:off x="1753346" y="5495627"/>
            <a:ext cx="2040690" cy="461665"/>
          </a:xfrm>
          <a:prstGeom prst="rect">
            <a:avLst/>
          </a:prstGeom>
          <a:noFill/>
          <a:ln w="63500" cmpd="thinThick">
            <a:solidFill>
              <a:schemeClr val="accent1"/>
            </a:solidFill>
          </a:ln>
        </p:spPr>
        <p:txBody>
          <a:bodyPr wrap="square" rtlCol="0">
            <a:spAutoFit/>
          </a:bodyPr>
          <a:lstStyle/>
          <a:p>
            <a:pPr algn="ctr"/>
            <a:r>
              <a:rPr lang="en-US" sz="2400" b="1" dirty="0"/>
              <a:t>Fair</a:t>
            </a:r>
          </a:p>
        </p:txBody>
      </p:sp>
      <p:sp>
        <p:nvSpPr>
          <p:cNvPr id="12" name="Title 1">
            <a:extLst>
              <a:ext uri="{FF2B5EF4-FFF2-40B4-BE49-F238E27FC236}">
                <a16:creationId xmlns:a16="http://schemas.microsoft.com/office/drawing/2014/main" id="{066103DE-2776-FC40-A066-565D7AC73363}"/>
              </a:ext>
            </a:extLst>
          </p:cNvPr>
          <p:cNvSpPr txBox="1">
            <a:spLocks/>
          </p:cNvSpPr>
          <p:nvPr/>
        </p:nvSpPr>
        <p:spPr>
          <a:xfrm>
            <a:off x="6723186" y="582175"/>
            <a:ext cx="362829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Contributions</a:t>
            </a:r>
          </a:p>
        </p:txBody>
      </p:sp>
      <p:sp>
        <p:nvSpPr>
          <p:cNvPr id="13" name="Right Brace 12">
            <a:extLst>
              <a:ext uri="{FF2B5EF4-FFF2-40B4-BE49-F238E27FC236}">
                <a16:creationId xmlns:a16="http://schemas.microsoft.com/office/drawing/2014/main" id="{C6D14DBA-B702-2F4A-85DE-AF89D89F3C27}"/>
              </a:ext>
            </a:extLst>
          </p:cNvPr>
          <p:cNvSpPr/>
          <p:nvPr/>
        </p:nvSpPr>
        <p:spPr>
          <a:xfrm>
            <a:off x="4330211" y="2172699"/>
            <a:ext cx="483577" cy="2472602"/>
          </a:xfrm>
          <a:prstGeom prst="righ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A61122E-068B-E34E-A7C7-3591B94F37A2}"/>
              </a:ext>
            </a:extLst>
          </p:cNvPr>
          <p:cNvCxnSpPr/>
          <p:nvPr/>
        </p:nvCxnSpPr>
        <p:spPr>
          <a:xfrm>
            <a:off x="4813788" y="3409000"/>
            <a:ext cx="1569427" cy="200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4AC51B3-24F1-804D-A47C-ABDB0499AF83}"/>
              </a:ext>
            </a:extLst>
          </p:cNvPr>
          <p:cNvSpPr txBox="1"/>
          <p:nvPr/>
        </p:nvSpPr>
        <p:spPr>
          <a:xfrm>
            <a:off x="6559062" y="2435277"/>
            <a:ext cx="4466492" cy="2308324"/>
          </a:xfrm>
          <a:prstGeom prst="rect">
            <a:avLst/>
          </a:prstGeom>
          <a:noFill/>
        </p:spPr>
        <p:txBody>
          <a:bodyPr wrap="square" rtlCol="0">
            <a:spAutoFit/>
          </a:bodyPr>
          <a:lstStyle/>
          <a:p>
            <a:pPr marL="285750" indent="-285750">
              <a:buFont typeface="Arial" panose="020B0604020202020204" pitchFamily="34" charset="0"/>
              <a:buChar char="•"/>
            </a:pPr>
            <a:r>
              <a:rPr lang="en-US" sz="2400" dirty="0"/>
              <a:t>Build on top of existing congestion control</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Use a novel algorithm to choose rates that converge to optimal in a decentralized manner</a:t>
            </a:r>
          </a:p>
        </p:txBody>
      </p:sp>
      <p:cxnSp>
        <p:nvCxnSpPr>
          <p:cNvPr id="17" name="Straight Connector 16">
            <a:extLst>
              <a:ext uri="{FF2B5EF4-FFF2-40B4-BE49-F238E27FC236}">
                <a16:creationId xmlns:a16="http://schemas.microsoft.com/office/drawing/2014/main" id="{AB696E28-515A-FF4E-817C-00956A43168F}"/>
              </a:ext>
            </a:extLst>
          </p:cNvPr>
          <p:cNvCxnSpPr>
            <a:cxnSpLocks/>
          </p:cNvCxnSpPr>
          <p:nvPr/>
        </p:nvCxnSpPr>
        <p:spPr>
          <a:xfrm>
            <a:off x="4330211" y="5746459"/>
            <a:ext cx="205300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A3BFE30B-F8AF-5542-88FC-EF8F41CD697F}"/>
              </a:ext>
            </a:extLst>
          </p:cNvPr>
          <p:cNvSpPr txBox="1"/>
          <p:nvPr/>
        </p:nvSpPr>
        <p:spPr>
          <a:xfrm>
            <a:off x="6559062" y="5495627"/>
            <a:ext cx="4466492" cy="461665"/>
          </a:xfrm>
          <a:prstGeom prst="rect">
            <a:avLst/>
          </a:prstGeom>
          <a:noFill/>
        </p:spPr>
        <p:txBody>
          <a:bodyPr wrap="square" rtlCol="0">
            <a:spAutoFit/>
          </a:bodyPr>
          <a:lstStyle/>
          <a:p>
            <a:pPr marL="285750" indent="-285750">
              <a:buFont typeface="Arial" panose="020B0604020202020204" pitchFamily="34" charset="0"/>
              <a:buChar char="•"/>
            </a:pPr>
            <a:r>
              <a:rPr lang="en-US" sz="2400" dirty="0"/>
              <a:t>Normalization</a:t>
            </a:r>
          </a:p>
        </p:txBody>
      </p:sp>
    </p:spTree>
    <p:extLst>
      <p:ext uri="{BB962C8B-B14F-4D97-AF65-F5344CB8AC3E}">
        <p14:creationId xmlns:p14="http://schemas.microsoft.com/office/powerpoint/2010/main" val="97261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16" grpId="0"/>
      <p:bldP spid="1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881A9-9A74-884B-8541-CCCB14CF18AD}"/>
              </a:ext>
            </a:extLst>
          </p:cNvPr>
          <p:cNvSpPr>
            <a:spLocks noGrp="1"/>
          </p:cNvSpPr>
          <p:nvPr>
            <p:ph type="title"/>
          </p:nvPr>
        </p:nvSpPr>
        <p:spPr>
          <a:xfrm>
            <a:off x="838200" y="500062"/>
            <a:ext cx="10515600" cy="1325563"/>
          </a:xfrm>
        </p:spPr>
        <p:txBody>
          <a:bodyPr/>
          <a:lstStyle/>
          <a:p>
            <a:r>
              <a:rPr lang="en-US" dirty="0"/>
              <a:t>Contributions</a:t>
            </a:r>
          </a:p>
        </p:txBody>
      </p:sp>
      <p:sp>
        <p:nvSpPr>
          <p:cNvPr id="3" name="Content Placeholder 2">
            <a:extLst>
              <a:ext uri="{FF2B5EF4-FFF2-40B4-BE49-F238E27FC236}">
                <a16:creationId xmlns:a16="http://schemas.microsoft.com/office/drawing/2014/main" id="{C54C401A-EB47-D644-AAF9-D388B87E38D7}"/>
              </a:ext>
            </a:extLst>
          </p:cNvPr>
          <p:cNvSpPr>
            <a:spLocks noGrp="1"/>
          </p:cNvSpPr>
          <p:nvPr>
            <p:ph idx="1"/>
          </p:nvPr>
        </p:nvSpPr>
        <p:spPr/>
        <p:txBody>
          <a:bodyPr/>
          <a:lstStyle/>
          <a:p>
            <a:r>
              <a:rPr lang="en-US" dirty="0"/>
              <a:t>Minerva is a solution for providers to achieve max-min </a:t>
            </a:r>
            <a:r>
              <a:rPr lang="en-US" dirty="0" err="1"/>
              <a:t>QoE</a:t>
            </a:r>
            <a:r>
              <a:rPr lang="en-US" dirty="0"/>
              <a:t> fairness on their videos</a:t>
            </a:r>
          </a:p>
        </p:txBody>
      </p:sp>
      <p:sp>
        <p:nvSpPr>
          <p:cNvPr id="4" name="TextBox 3">
            <a:extLst>
              <a:ext uri="{FF2B5EF4-FFF2-40B4-BE49-F238E27FC236}">
                <a16:creationId xmlns:a16="http://schemas.microsoft.com/office/drawing/2014/main" id="{E7B49C5D-76F4-4249-8255-D40B69545F27}"/>
              </a:ext>
            </a:extLst>
          </p:cNvPr>
          <p:cNvSpPr txBox="1"/>
          <p:nvPr/>
        </p:nvSpPr>
        <p:spPr>
          <a:xfrm>
            <a:off x="778042" y="2690336"/>
            <a:ext cx="6894095" cy="3323987"/>
          </a:xfrm>
          <a:prstGeom prst="rect">
            <a:avLst/>
          </a:prstGeom>
          <a:noFill/>
        </p:spPr>
        <p:txBody>
          <a:bodyPr wrap="square" rtlCol="0">
            <a:spAutoFit/>
          </a:bodyPr>
          <a:lstStyle/>
          <a:p>
            <a:pPr lvl="1"/>
            <a:endParaRPr lang="en-US" sz="2400" dirty="0"/>
          </a:p>
          <a:p>
            <a:pPr marL="742950" lvl="1" indent="-285750">
              <a:buFont typeface="Arial" panose="020B0604020202020204" pitchFamily="34" charset="0"/>
              <a:buChar char="•"/>
            </a:pPr>
            <a:r>
              <a:rPr lang="en-US" sz="2400" dirty="0"/>
              <a:t>Requires changes only to client and server endpoints</a:t>
            </a:r>
          </a:p>
          <a:p>
            <a:pPr marL="742950" lvl="1" indent="-285750">
              <a:buFont typeface="Arial" panose="020B0604020202020204" pitchFamily="34" charset="0"/>
              <a:buChar char="•"/>
            </a:pPr>
            <a:endParaRPr lang="en-US" sz="2400" dirty="0"/>
          </a:p>
          <a:p>
            <a:pPr marL="742950" lvl="1" indent="-285750">
              <a:buFont typeface="Arial" panose="020B0604020202020204" pitchFamily="34" charset="0"/>
              <a:buChar char="•"/>
            </a:pPr>
            <a:r>
              <a:rPr lang="en-US" sz="2400" dirty="0"/>
              <a:t>Clients do not communicate with each other or know of the others’ existence</a:t>
            </a:r>
          </a:p>
          <a:p>
            <a:pPr lvl="1"/>
            <a:endParaRPr lang="en-US" sz="2400" dirty="0"/>
          </a:p>
          <a:p>
            <a:pPr marL="742950" lvl="1" indent="-285750">
              <a:buFont typeface="Arial" panose="020B0604020202020204" pitchFamily="34" charset="0"/>
              <a:buChar char="•"/>
            </a:pPr>
            <a:r>
              <a:rPr lang="en-US" sz="2400" dirty="0"/>
              <a:t>Plays fairly with non-Minerva traffic on average</a:t>
            </a:r>
          </a:p>
          <a:p>
            <a:endParaRPr lang="en-US" dirty="0"/>
          </a:p>
        </p:txBody>
      </p:sp>
      <p:sp>
        <p:nvSpPr>
          <p:cNvPr id="5" name="!!TextBox_Decentralized">
            <a:extLst>
              <a:ext uri="{FF2B5EF4-FFF2-40B4-BE49-F238E27FC236}">
                <a16:creationId xmlns:a16="http://schemas.microsoft.com/office/drawing/2014/main" id="{B47F52AF-CD93-6447-BF68-FDA7DE9C1C10}"/>
              </a:ext>
            </a:extLst>
          </p:cNvPr>
          <p:cNvSpPr txBox="1"/>
          <p:nvPr/>
        </p:nvSpPr>
        <p:spPr>
          <a:xfrm>
            <a:off x="7672137" y="4203981"/>
            <a:ext cx="2040690" cy="461665"/>
          </a:xfrm>
          <a:prstGeom prst="rect">
            <a:avLst/>
          </a:prstGeom>
          <a:noFill/>
          <a:ln w="63500" cmpd="thinThick">
            <a:solidFill>
              <a:schemeClr val="accent1"/>
            </a:solidFill>
          </a:ln>
        </p:spPr>
        <p:txBody>
          <a:bodyPr wrap="square" rtlCol="0">
            <a:spAutoFit/>
          </a:bodyPr>
          <a:lstStyle/>
          <a:p>
            <a:pPr algn="ctr"/>
            <a:r>
              <a:rPr lang="en-US" sz="2400" b="1" dirty="0"/>
              <a:t>Decentralized</a:t>
            </a:r>
          </a:p>
        </p:txBody>
      </p:sp>
      <p:sp>
        <p:nvSpPr>
          <p:cNvPr id="7" name="!!TextBox_LinkAgnostic">
            <a:extLst>
              <a:ext uri="{FF2B5EF4-FFF2-40B4-BE49-F238E27FC236}">
                <a16:creationId xmlns:a16="http://schemas.microsoft.com/office/drawing/2014/main" id="{FAE03E9E-21BE-F146-84EE-E05D37D74B26}"/>
              </a:ext>
            </a:extLst>
          </p:cNvPr>
          <p:cNvSpPr txBox="1"/>
          <p:nvPr/>
        </p:nvSpPr>
        <p:spPr>
          <a:xfrm>
            <a:off x="7672137" y="3086999"/>
            <a:ext cx="2040690" cy="461665"/>
          </a:xfrm>
          <a:prstGeom prst="rect">
            <a:avLst/>
          </a:prstGeom>
          <a:noFill/>
          <a:ln w="63500" cmpd="thinThick">
            <a:solidFill>
              <a:schemeClr val="accent1"/>
            </a:solidFill>
          </a:ln>
        </p:spPr>
        <p:txBody>
          <a:bodyPr wrap="square" rtlCol="0">
            <a:spAutoFit/>
          </a:bodyPr>
          <a:lstStyle/>
          <a:p>
            <a:pPr algn="ctr"/>
            <a:r>
              <a:rPr lang="en-US" sz="2400" b="1" dirty="0"/>
              <a:t>End-to-end</a:t>
            </a:r>
          </a:p>
        </p:txBody>
      </p:sp>
      <p:sp>
        <p:nvSpPr>
          <p:cNvPr id="8" name="!!TextBox_Fairness">
            <a:extLst>
              <a:ext uri="{FF2B5EF4-FFF2-40B4-BE49-F238E27FC236}">
                <a16:creationId xmlns:a16="http://schemas.microsoft.com/office/drawing/2014/main" id="{33E2BD80-70FE-CA4B-88D0-87CE366E00FF}"/>
              </a:ext>
            </a:extLst>
          </p:cNvPr>
          <p:cNvSpPr txBox="1"/>
          <p:nvPr/>
        </p:nvSpPr>
        <p:spPr>
          <a:xfrm>
            <a:off x="7672137" y="5271705"/>
            <a:ext cx="2040690" cy="461665"/>
          </a:xfrm>
          <a:prstGeom prst="rect">
            <a:avLst/>
          </a:prstGeom>
          <a:noFill/>
          <a:ln w="63500" cmpd="thinThick">
            <a:solidFill>
              <a:schemeClr val="accent1"/>
            </a:solidFill>
          </a:ln>
        </p:spPr>
        <p:txBody>
          <a:bodyPr wrap="square" rtlCol="0">
            <a:spAutoFit/>
          </a:bodyPr>
          <a:lstStyle/>
          <a:p>
            <a:pPr algn="ctr"/>
            <a:r>
              <a:rPr lang="en-US" sz="2400" b="1" dirty="0"/>
              <a:t>Fair</a:t>
            </a:r>
          </a:p>
        </p:txBody>
      </p:sp>
    </p:spTree>
    <p:extLst>
      <p:ext uri="{BB962C8B-B14F-4D97-AF65-F5344CB8AC3E}">
        <p14:creationId xmlns:p14="http://schemas.microsoft.com/office/powerpoint/2010/main" val="29619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a:xfrm>
            <a:off x="838200" y="365125"/>
            <a:ext cx="10515600" cy="1325563"/>
          </a:xfrm>
        </p:spPr>
        <p:txBody>
          <a:bodyPr/>
          <a:lstStyle/>
          <a:p>
            <a:r>
              <a:rPr lang="en-US" dirty="0"/>
              <a:t>System Overview</a:t>
            </a:r>
          </a:p>
        </p:txBody>
      </p:sp>
      <p:sp>
        <p:nvSpPr>
          <p:cNvPr id="27" name="!!Link">
            <a:extLst>
              <a:ext uri="{FF2B5EF4-FFF2-40B4-BE49-F238E27FC236}">
                <a16:creationId xmlns:a16="http://schemas.microsoft.com/office/drawing/2014/main" id="{11AA4DF3-86B3-C84E-92F9-B625D956471E}"/>
              </a:ext>
            </a:extLst>
          </p:cNvPr>
          <p:cNvSpPr/>
          <p:nvPr/>
        </p:nvSpPr>
        <p:spPr>
          <a:xfrm rot="5400000">
            <a:off x="5785880" y="1648598"/>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1887606"/>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3193310"/>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2892199"/>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2892200"/>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1384992"/>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1251706"/>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2635866"/>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46223" y="3193309"/>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1873713"/>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Tree>
    <p:extLst>
      <p:ext uri="{BB962C8B-B14F-4D97-AF65-F5344CB8AC3E}">
        <p14:creationId xmlns:p14="http://schemas.microsoft.com/office/powerpoint/2010/main" val="27486439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a:xfrm>
            <a:off x="838200" y="365125"/>
            <a:ext cx="10515600" cy="1325563"/>
          </a:xfrm>
        </p:spPr>
        <p:txBody>
          <a:bodyPr/>
          <a:lstStyle/>
          <a:p>
            <a:r>
              <a:rPr lang="en-US" dirty="0"/>
              <a:t>System Overview</a:t>
            </a:r>
          </a:p>
        </p:txBody>
      </p:sp>
      <p:sp>
        <p:nvSpPr>
          <p:cNvPr id="27" name="!!Link">
            <a:extLst>
              <a:ext uri="{FF2B5EF4-FFF2-40B4-BE49-F238E27FC236}">
                <a16:creationId xmlns:a16="http://schemas.microsoft.com/office/drawing/2014/main" id="{11AA4DF3-86B3-C84E-92F9-B625D956471E}"/>
              </a:ext>
            </a:extLst>
          </p:cNvPr>
          <p:cNvSpPr/>
          <p:nvPr/>
        </p:nvSpPr>
        <p:spPr>
          <a:xfrm rot="5400000">
            <a:off x="5785880" y="1648598"/>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1887606"/>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3193310"/>
            <a:ext cx="2339163" cy="241298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2892199"/>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2892200"/>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1384992"/>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1251706"/>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2635866"/>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46223" y="3193309"/>
            <a:ext cx="2339163" cy="24129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1873713"/>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3" name="!!RateControl">
            <a:extLst>
              <a:ext uri="{FF2B5EF4-FFF2-40B4-BE49-F238E27FC236}">
                <a16:creationId xmlns:a16="http://schemas.microsoft.com/office/drawing/2014/main" id="{3D3BFA1F-ECB2-B945-8B7C-FABF275F3B60}"/>
              </a:ext>
            </a:extLst>
          </p:cNvPr>
          <p:cNvSpPr/>
          <p:nvPr/>
        </p:nvSpPr>
        <p:spPr>
          <a:xfrm>
            <a:off x="1190847" y="3912781"/>
            <a:ext cx="1860624" cy="150982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Compute Utility</a:t>
            </a:r>
          </a:p>
        </p:txBody>
      </p:sp>
      <p:sp>
        <p:nvSpPr>
          <p:cNvPr id="14" name="!!ComputeUtility">
            <a:extLst>
              <a:ext uri="{FF2B5EF4-FFF2-40B4-BE49-F238E27FC236}">
                <a16:creationId xmlns:a16="http://schemas.microsoft.com/office/drawing/2014/main" id="{AE1EED5D-09DD-4848-93E3-E0D0DA68A309}"/>
              </a:ext>
            </a:extLst>
          </p:cNvPr>
          <p:cNvSpPr/>
          <p:nvPr/>
        </p:nvSpPr>
        <p:spPr>
          <a:xfrm>
            <a:off x="9106821" y="3895060"/>
            <a:ext cx="1860624" cy="1509824"/>
          </a:xfrm>
          <a:prstGeom prst="roundRect">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Rate Control</a:t>
            </a:r>
          </a:p>
        </p:txBody>
      </p:sp>
      <p:sp>
        <p:nvSpPr>
          <p:cNvPr id="3" name="TextBox 2">
            <a:extLst>
              <a:ext uri="{FF2B5EF4-FFF2-40B4-BE49-F238E27FC236}">
                <a16:creationId xmlns:a16="http://schemas.microsoft.com/office/drawing/2014/main" id="{4571F36E-86C9-654A-BD28-18838C676517}"/>
              </a:ext>
            </a:extLst>
          </p:cNvPr>
          <p:cNvSpPr txBox="1"/>
          <p:nvPr/>
        </p:nvSpPr>
        <p:spPr>
          <a:xfrm>
            <a:off x="3302736" y="3436586"/>
            <a:ext cx="4019107" cy="2462213"/>
          </a:xfrm>
          <a:prstGeom prst="rect">
            <a:avLst/>
          </a:prstGeom>
          <a:noFill/>
        </p:spPr>
        <p:txBody>
          <a:bodyPr wrap="square" rtlCol="0">
            <a:spAutoFit/>
          </a:bodyPr>
          <a:lstStyle/>
          <a:p>
            <a:pPr marL="285750" indent="-285750">
              <a:buFont typeface="Arial" panose="020B0604020202020204" pitchFamily="34" charset="0"/>
              <a:buChar char="•"/>
            </a:pPr>
            <a:r>
              <a:rPr lang="en-US" sz="2200" dirty="0">
                <a:solidFill>
                  <a:schemeClr val="accent1">
                    <a:lumMod val="75000"/>
                  </a:schemeClr>
                </a:solidFill>
              </a:rPr>
              <a:t>Determines value of bandwidth</a:t>
            </a:r>
          </a:p>
          <a:p>
            <a:pPr marL="285750" indent="-285750">
              <a:buFont typeface="Arial" panose="020B0604020202020204" pitchFamily="34" charset="0"/>
              <a:buChar char="•"/>
            </a:pPr>
            <a:r>
              <a:rPr lang="en-US" sz="2200" dirty="0">
                <a:solidFill>
                  <a:schemeClr val="accent1">
                    <a:lumMod val="75000"/>
                  </a:schemeClr>
                </a:solidFill>
              </a:rPr>
              <a:t>Time varying</a:t>
            </a:r>
          </a:p>
          <a:p>
            <a:pPr marL="285750" indent="-285750">
              <a:buFont typeface="Arial" panose="020B0604020202020204" pitchFamily="34" charset="0"/>
              <a:buChar char="•"/>
            </a:pPr>
            <a:r>
              <a:rPr lang="en-US" sz="2200" dirty="0">
                <a:solidFill>
                  <a:schemeClr val="accent1">
                    <a:lumMod val="75000"/>
                  </a:schemeClr>
                </a:solidFill>
              </a:rPr>
              <a:t>Dependent on ABR, location within video, buffer, etc.</a:t>
            </a:r>
          </a:p>
          <a:p>
            <a:pPr marL="285750" indent="-285750">
              <a:buFont typeface="Arial" panose="020B0604020202020204" pitchFamily="34" charset="0"/>
              <a:buChar char="•"/>
            </a:pPr>
            <a:r>
              <a:rPr lang="en-US" sz="2200" dirty="0">
                <a:solidFill>
                  <a:schemeClr val="accent1">
                    <a:lumMod val="75000"/>
                  </a:schemeClr>
                </a:solidFill>
              </a:rPr>
              <a:t>Unified abstraction to model video complexities</a:t>
            </a:r>
          </a:p>
        </p:txBody>
      </p:sp>
      <p:sp>
        <p:nvSpPr>
          <p:cNvPr id="17" name="TextBox 16">
            <a:extLst>
              <a:ext uri="{FF2B5EF4-FFF2-40B4-BE49-F238E27FC236}">
                <a16:creationId xmlns:a16="http://schemas.microsoft.com/office/drawing/2014/main" id="{4E59FCB1-7441-8F4E-BE6A-22C12A5430F8}"/>
              </a:ext>
            </a:extLst>
          </p:cNvPr>
          <p:cNvSpPr txBox="1"/>
          <p:nvPr/>
        </p:nvSpPr>
        <p:spPr>
          <a:xfrm>
            <a:off x="5762990" y="3478491"/>
            <a:ext cx="3189622" cy="2800767"/>
          </a:xfrm>
          <a:prstGeom prst="rect">
            <a:avLst/>
          </a:prstGeom>
          <a:noFill/>
        </p:spPr>
        <p:txBody>
          <a:bodyPr wrap="square" rtlCol="0">
            <a:spAutoFit/>
          </a:bodyPr>
          <a:lstStyle/>
          <a:p>
            <a:pPr marL="285750" indent="-285750">
              <a:buFont typeface="Arial" panose="020B0604020202020204" pitchFamily="34" charset="0"/>
              <a:buChar char="•"/>
            </a:pPr>
            <a:r>
              <a:rPr lang="en-US" sz="2200" dirty="0">
                <a:solidFill>
                  <a:schemeClr val="accent6">
                    <a:lumMod val="75000"/>
                  </a:schemeClr>
                </a:solidFill>
              </a:rPr>
              <a:t>Given utility, change the download rate</a:t>
            </a:r>
          </a:p>
          <a:p>
            <a:pPr marL="285750" indent="-285750">
              <a:buFont typeface="Arial" panose="020B0604020202020204" pitchFamily="34" charset="0"/>
              <a:buChar char="•"/>
            </a:pPr>
            <a:r>
              <a:rPr lang="en-US" sz="2200" dirty="0">
                <a:solidFill>
                  <a:schemeClr val="accent6">
                    <a:lumMod val="75000"/>
                  </a:schemeClr>
                </a:solidFill>
              </a:rPr>
              <a:t>Each client adjusts their rate independently</a:t>
            </a:r>
          </a:p>
          <a:p>
            <a:pPr marL="285750" indent="-285750">
              <a:buFont typeface="Arial" panose="020B0604020202020204" pitchFamily="34" charset="0"/>
              <a:buChar char="•"/>
            </a:pPr>
            <a:r>
              <a:rPr lang="en-US" sz="2200" dirty="0">
                <a:solidFill>
                  <a:schemeClr val="accent6">
                    <a:lumMod val="75000"/>
                  </a:schemeClr>
                </a:solidFill>
              </a:rPr>
              <a:t>In aggregate, all clients converge to max-min </a:t>
            </a:r>
            <a:r>
              <a:rPr lang="en-US" sz="2200" dirty="0" err="1">
                <a:solidFill>
                  <a:schemeClr val="accent6">
                    <a:lumMod val="75000"/>
                  </a:schemeClr>
                </a:solidFill>
              </a:rPr>
              <a:t>QoE</a:t>
            </a:r>
            <a:r>
              <a:rPr lang="en-US" sz="2200" dirty="0">
                <a:solidFill>
                  <a:schemeClr val="accent6">
                    <a:lumMod val="75000"/>
                  </a:schemeClr>
                </a:solidFill>
              </a:rPr>
              <a:t> fairness</a:t>
            </a:r>
          </a:p>
          <a:p>
            <a:pPr marL="285750" indent="-285750">
              <a:buFont typeface="Arial" panose="020B0604020202020204" pitchFamily="34" charset="0"/>
              <a:buChar char="•"/>
            </a:pPr>
            <a:endParaRPr lang="en-US" sz="2200" dirty="0">
              <a:solidFill>
                <a:schemeClr val="accent6">
                  <a:lumMod val="75000"/>
                </a:schemeClr>
              </a:solidFill>
            </a:endParaRPr>
          </a:p>
        </p:txBody>
      </p:sp>
    </p:spTree>
    <p:extLst>
      <p:ext uri="{BB962C8B-B14F-4D97-AF65-F5344CB8AC3E}">
        <p14:creationId xmlns:p14="http://schemas.microsoft.com/office/powerpoint/2010/main" val="300794694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Link">
            <a:extLst>
              <a:ext uri="{FF2B5EF4-FFF2-40B4-BE49-F238E27FC236}">
                <a16:creationId xmlns:a16="http://schemas.microsoft.com/office/drawing/2014/main" id="{11AA4DF3-86B3-C84E-92F9-B625D956471E}"/>
              </a:ext>
            </a:extLst>
          </p:cNvPr>
          <p:cNvSpPr/>
          <p:nvPr/>
        </p:nvSpPr>
        <p:spPr>
          <a:xfrm rot="5400000">
            <a:off x="5785880" y="1914604"/>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2153612"/>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3459316"/>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3158205"/>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3158206"/>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1650998"/>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1517712"/>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2901872"/>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46223" y="3459315"/>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2139719"/>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Tree>
    <p:extLst>
      <p:ext uri="{BB962C8B-B14F-4D97-AF65-F5344CB8AC3E}">
        <p14:creationId xmlns:p14="http://schemas.microsoft.com/office/powerpoint/2010/main" val="2182977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Link">
            <a:extLst>
              <a:ext uri="{FF2B5EF4-FFF2-40B4-BE49-F238E27FC236}">
                <a16:creationId xmlns:a16="http://schemas.microsoft.com/office/drawing/2014/main" id="{11AA4DF3-86B3-C84E-92F9-B625D956471E}"/>
              </a:ext>
            </a:extLst>
          </p:cNvPr>
          <p:cNvSpPr/>
          <p:nvPr/>
        </p:nvSpPr>
        <p:spPr>
          <a:xfrm rot="5400000">
            <a:off x="5785880" y="-97069"/>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141939"/>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890200"/>
            <a:ext cx="2339163" cy="241298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1146532"/>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1146533"/>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360675"/>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493961"/>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890199"/>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66859" y="890199"/>
            <a:ext cx="2339163" cy="24129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128046"/>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3" name="!!RateControl">
            <a:extLst>
              <a:ext uri="{FF2B5EF4-FFF2-40B4-BE49-F238E27FC236}">
                <a16:creationId xmlns:a16="http://schemas.microsoft.com/office/drawing/2014/main" id="{3D3BFA1F-ECB2-B945-8B7C-FABF275F3B60}"/>
              </a:ext>
            </a:extLst>
          </p:cNvPr>
          <p:cNvSpPr/>
          <p:nvPr/>
        </p:nvSpPr>
        <p:spPr>
          <a:xfrm>
            <a:off x="1211483" y="1609671"/>
            <a:ext cx="1860624" cy="150982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Compute Utility</a:t>
            </a:r>
          </a:p>
        </p:txBody>
      </p:sp>
      <p:sp>
        <p:nvSpPr>
          <p:cNvPr id="14" name="!!ComputeUtility">
            <a:extLst>
              <a:ext uri="{FF2B5EF4-FFF2-40B4-BE49-F238E27FC236}">
                <a16:creationId xmlns:a16="http://schemas.microsoft.com/office/drawing/2014/main" id="{AE1EED5D-09DD-4848-93E3-E0D0DA68A309}"/>
              </a:ext>
            </a:extLst>
          </p:cNvPr>
          <p:cNvSpPr/>
          <p:nvPr/>
        </p:nvSpPr>
        <p:spPr>
          <a:xfrm>
            <a:off x="9106821" y="1591950"/>
            <a:ext cx="1860624" cy="1509824"/>
          </a:xfrm>
          <a:prstGeom prst="roundRect">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Rate Control</a:t>
            </a:r>
          </a:p>
        </p:txBody>
      </p:sp>
      <p:pic>
        <p:nvPicPr>
          <p:cNvPr id="18" name="Picture 17">
            <a:extLst>
              <a:ext uri="{FF2B5EF4-FFF2-40B4-BE49-F238E27FC236}">
                <a16:creationId xmlns:a16="http://schemas.microsoft.com/office/drawing/2014/main" id="{6155EA20-294F-AC45-86A8-4612E30F867B}"/>
              </a:ext>
            </a:extLst>
          </p:cNvPr>
          <p:cNvPicPr>
            <a:picLocks noChangeAspect="1"/>
          </p:cNvPicPr>
          <p:nvPr/>
        </p:nvPicPr>
        <p:blipFill>
          <a:blip r:embed="rId3"/>
          <a:stretch>
            <a:fillRect/>
          </a:stretch>
        </p:blipFill>
        <p:spPr>
          <a:xfrm>
            <a:off x="3501508" y="2922026"/>
            <a:ext cx="5317915" cy="3545276"/>
          </a:xfrm>
          <a:prstGeom prst="rect">
            <a:avLst/>
          </a:prstGeom>
        </p:spPr>
      </p:pic>
      <p:sp>
        <p:nvSpPr>
          <p:cNvPr id="6" name="Oval 5">
            <a:extLst>
              <a:ext uri="{FF2B5EF4-FFF2-40B4-BE49-F238E27FC236}">
                <a16:creationId xmlns:a16="http://schemas.microsoft.com/office/drawing/2014/main" id="{CBFA8778-C658-9347-84E4-5CA759631E05}"/>
              </a:ext>
            </a:extLst>
          </p:cNvPr>
          <p:cNvSpPr/>
          <p:nvPr/>
        </p:nvSpPr>
        <p:spPr>
          <a:xfrm>
            <a:off x="5270269" y="4827668"/>
            <a:ext cx="133004" cy="13300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42EC5DD-8A5B-C546-9B78-5FBEB9C1B9D9}"/>
              </a:ext>
            </a:extLst>
          </p:cNvPr>
          <p:cNvSpPr txBox="1"/>
          <p:nvPr/>
        </p:nvSpPr>
        <p:spPr>
          <a:xfrm>
            <a:off x="4713312" y="5410357"/>
            <a:ext cx="4322233" cy="461665"/>
          </a:xfrm>
          <a:prstGeom prst="rect">
            <a:avLst/>
          </a:prstGeom>
          <a:noFill/>
        </p:spPr>
        <p:txBody>
          <a:bodyPr wrap="square" rtlCol="0">
            <a:spAutoFit/>
          </a:bodyPr>
          <a:lstStyle/>
          <a:p>
            <a:pPr algn="ctr"/>
            <a:r>
              <a:rPr lang="en-US" sz="2400" dirty="0"/>
              <a:t>“value of bandwidth”</a:t>
            </a:r>
          </a:p>
        </p:txBody>
      </p:sp>
    </p:spTree>
    <p:extLst>
      <p:ext uri="{BB962C8B-B14F-4D97-AF65-F5344CB8AC3E}">
        <p14:creationId xmlns:p14="http://schemas.microsoft.com/office/powerpoint/2010/main" val="399655824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5"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grpId="0" nodeType="clickEffect">
                                  <p:stCondLst>
                                    <p:cond delay="0"/>
                                  </p:stCondLst>
                                  <p:childTnLst>
                                    <p:animMotion origin="layout" path="M -4.16667E-7 2.59259E-6 L 0.03542 -0.03519 " pathEditMode="relative" rAng="0" ptsTypes="AA">
                                      <p:cBhvr>
                                        <p:cTn id="18" dur="2000" fill="hold"/>
                                        <p:tgtEl>
                                          <p:spTgt spid="6"/>
                                        </p:tgtEl>
                                        <p:attrNameLst>
                                          <p:attrName>ppt_x</p:attrName>
                                          <p:attrName>ppt_y</p:attrName>
                                        </p:attrNameLst>
                                      </p:cBhvr>
                                      <p:rCtr x="1771" y="-1759"/>
                                    </p:animMotion>
                                  </p:childTnLst>
                                </p:cTn>
                              </p:par>
                            </p:childTnLst>
                          </p:cTn>
                        </p:par>
                        <p:par>
                          <p:cTn id="19" fill="hold">
                            <p:stCondLst>
                              <p:cond delay="2000"/>
                            </p:stCondLst>
                            <p:childTnLst>
                              <p:par>
                                <p:cTn id="20" presetID="42" presetClass="path" presetSubtype="0" accel="50000" decel="50000" fill="hold" grpId="1" nodeType="afterEffect">
                                  <p:stCondLst>
                                    <p:cond delay="0"/>
                                  </p:stCondLst>
                                  <p:childTnLst>
                                    <p:animMotion origin="layout" path="M 0.03516 -0.03496 L 0.06224 -0.06158 " pathEditMode="relative" rAng="0" ptsTypes="AA">
                                      <p:cBhvr>
                                        <p:cTn id="21" dur="2000" fill="hold"/>
                                        <p:tgtEl>
                                          <p:spTgt spid="6"/>
                                        </p:tgtEl>
                                        <p:attrNameLst>
                                          <p:attrName>ppt_x</p:attrName>
                                          <p:attrName>ppt_y</p:attrName>
                                        </p:attrNameLst>
                                      </p:cBhvr>
                                      <p:rCtr x="1354" y="-1343"/>
                                    </p:animMotion>
                                  </p:childTnLst>
                                </p:cTn>
                              </p:par>
                            </p:childTnLst>
                          </p:cTn>
                        </p:par>
                        <p:par>
                          <p:cTn id="22" fill="hold">
                            <p:stCondLst>
                              <p:cond delay="4000"/>
                            </p:stCondLst>
                            <p:childTnLst>
                              <p:par>
                                <p:cTn id="23" presetID="0" presetClass="path" presetSubtype="0" accel="50000" decel="50000" fill="hold" grpId="2" nodeType="afterEffect">
                                  <p:stCondLst>
                                    <p:cond delay="0"/>
                                  </p:stCondLst>
                                  <p:childTnLst>
                                    <p:animMotion origin="layout" path="M 0.0638 -0.06088 L 0.07409 -0.12986 " pathEditMode="relative" rAng="0" ptsTypes="AA">
                                      <p:cBhvr>
                                        <p:cTn id="24" dur="2000" fill="hold"/>
                                        <p:tgtEl>
                                          <p:spTgt spid="6"/>
                                        </p:tgtEl>
                                        <p:attrNameLst>
                                          <p:attrName>ppt_x</p:attrName>
                                          <p:attrName>ppt_y</p:attrName>
                                        </p:attrNameLst>
                                      </p:cBhvr>
                                      <p:rCtr x="560" y="-3565"/>
                                    </p:animMotion>
                                  </p:childTnLst>
                                </p:cTn>
                              </p:par>
                            </p:childTnLst>
                          </p:cTn>
                        </p:par>
                        <p:par>
                          <p:cTn id="25" fill="hold">
                            <p:stCondLst>
                              <p:cond delay="6000"/>
                            </p:stCondLst>
                            <p:childTnLst>
                              <p:par>
                                <p:cTn id="26" presetID="42" presetClass="path" presetSubtype="0" accel="50000" decel="50000" fill="hold" grpId="3" nodeType="afterEffect">
                                  <p:stCondLst>
                                    <p:cond delay="0"/>
                                  </p:stCondLst>
                                  <p:childTnLst>
                                    <p:animMotion origin="layout" path="M 0.07409 -0.12986 L 0.10912 -0.1507 " pathEditMode="relative" rAng="0" ptsTypes="AA">
                                      <p:cBhvr>
                                        <p:cTn id="27" dur="2000" fill="hold"/>
                                        <p:tgtEl>
                                          <p:spTgt spid="6"/>
                                        </p:tgtEl>
                                        <p:attrNameLst>
                                          <p:attrName>ppt_x</p:attrName>
                                          <p:attrName>ppt_y</p:attrName>
                                        </p:attrNameLst>
                                      </p:cBhvr>
                                      <p:rCtr x="1745" y="-1042"/>
                                    </p:animMotion>
                                  </p:childTnLst>
                                </p:cTn>
                              </p:par>
                            </p:childTnLst>
                          </p:cTn>
                        </p:par>
                        <p:par>
                          <p:cTn id="28" fill="hold">
                            <p:stCondLst>
                              <p:cond delay="8000"/>
                            </p:stCondLst>
                            <p:childTnLst>
                              <p:par>
                                <p:cTn id="29" presetID="42" presetClass="path" presetSubtype="0" accel="50000" decel="50000" fill="hold" grpId="4" nodeType="afterEffect">
                                  <p:stCondLst>
                                    <p:cond delay="0"/>
                                  </p:stCondLst>
                                  <p:childTnLst>
                                    <p:animMotion origin="layout" path="M 0.10912 -0.1507 L 0.11445 -0.09074 " pathEditMode="relative" rAng="0" ptsTypes="AA">
                                      <p:cBhvr>
                                        <p:cTn id="30" dur="2000" fill="hold"/>
                                        <p:tgtEl>
                                          <p:spTgt spid="6"/>
                                        </p:tgtEl>
                                        <p:attrNameLst>
                                          <p:attrName>ppt_x</p:attrName>
                                          <p:attrName>ppt_y</p:attrName>
                                        </p:attrNameLst>
                                      </p:cBhvr>
                                      <p:rCtr x="260" y="298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6" grpId="2" animBg="1"/>
      <p:bldP spid="6" grpId="3" animBg="1"/>
      <p:bldP spid="6" grpId="4" animBg="1"/>
      <p:bldP spid="6" grpId="5" animBg="1"/>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Link">
            <a:extLst>
              <a:ext uri="{FF2B5EF4-FFF2-40B4-BE49-F238E27FC236}">
                <a16:creationId xmlns:a16="http://schemas.microsoft.com/office/drawing/2014/main" id="{11AA4DF3-86B3-C84E-92F9-B625D956471E}"/>
              </a:ext>
            </a:extLst>
          </p:cNvPr>
          <p:cNvSpPr/>
          <p:nvPr/>
        </p:nvSpPr>
        <p:spPr>
          <a:xfrm rot="5400000">
            <a:off x="5735926" y="2173214"/>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796330" y="2448080"/>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17250" y="3570982"/>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061479" y="3387699"/>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14167" y="3416816"/>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14168" y="1909608"/>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065312" y="1776322"/>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5" name="!!Client2">
            <a:extLst>
              <a:ext uri="{FF2B5EF4-FFF2-40B4-BE49-F238E27FC236}">
                <a16:creationId xmlns:a16="http://schemas.microsoft.com/office/drawing/2014/main" id="{0C8D4F06-75ED-6449-897C-76D6891182FB}"/>
              </a:ext>
            </a:extLst>
          </p:cNvPr>
          <p:cNvSpPr/>
          <p:nvPr/>
        </p:nvSpPr>
        <p:spPr>
          <a:xfrm>
            <a:off x="915876" y="3622148"/>
            <a:ext cx="2339163" cy="58867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17534" y="2398329"/>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pic>
        <p:nvPicPr>
          <p:cNvPr id="3" name="alice_cwnd1">
            <a:extLst>
              <a:ext uri="{FF2B5EF4-FFF2-40B4-BE49-F238E27FC236}">
                <a16:creationId xmlns:a16="http://schemas.microsoft.com/office/drawing/2014/main" id="{D06B31AA-BA2B-124C-8FCE-DB2670F2E527}"/>
              </a:ext>
            </a:extLst>
          </p:cNvPr>
          <p:cNvPicPr>
            <a:picLocks noChangeAspect="1"/>
          </p:cNvPicPr>
          <p:nvPr/>
        </p:nvPicPr>
        <p:blipFill>
          <a:blip r:embed="rId3"/>
          <a:stretch>
            <a:fillRect/>
          </a:stretch>
        </p:blipFill>
        <p:spPr>
          <a:xfrm>
            <a:off x="4033712" y="140898"/>
            <a:ext cx="2928469" cy="2196352"/>
          </a:xfrm>
          <a:prstGeom prst="rect">
            <a:avLst/>
          </a:prstGeom>
        </p:spPr>
      </p:pic>
      <p:pic>
        <p:nvPicPr>
          <p:cNvPr id="5" name="bob_cwnd1">
            <a:extLst>
              <a:ext uri="{FF2B5EF4-FFF2-40B4-BE49-F238E27FC236}">
                <a16:creationId xmlns:a16="http://schemas.microsoft.com/office/drawing/2014/main" id="{27CECA76-F52A-A843-A584-E5E4F2C13122}"/>
              </a:ext>
            </a:extLst>
          </p:cNvPr>
          <p:cNvPicPr>
            <a:picLocks noChangeAspect="1"/>
          </p:cNvPicPr>
          <p:nvPr/>
        </p:nvPicPr>
        <p:blipFill>
          <a:blip r:embed="rId4"/>
          <a:stretch>
            <a:fillRect/>
          </a:stretch>
        </p:blipFill>
        <p:spPr>
          <a:xfrm>
            <a:off x="4033711" y="4416686"/>
            <a:ext cx="2928469" cy="2196352"/>
          </a:xfrm>
          <a:prstGeom prst="rect">
            <a:avLst/>
          </a:prstGeom>
        </p:spPr>
      </p:pic>
      <p:pic>
        <p:nvPicPr>
          <p:cNvPr id="83" name="bob_cwnd2">
            <a:extLst>
              <a:ext uri="{FF2B5EF4-FFF2-40B4-BE49-F238E27FC236}">
                <a16:creationId xmlns:a16="http://schemas.microsoft.com/office/drawing/2014/main" id="{B04AD850-0A87-A74A-861E-9BAD76519741}"/>
              </a:ext>
            </a:extLst>
          </p:cNvPr>
          <p:cNvPicPr>
            <a:picLocks noChangeAspect="1"/>
          </p:cNvPicPr>
          <p:nvPr/>
        </p:nvPicPr>
        <p:blipFill>
          <a:blip r:embed="rId5"/>
          <a:stretch>
            <a:fillRect/>
          </a:stretch>
        </p:blipFill>
        <p:spPr>
          <a:xfrm>
            <a:off x="4032504" y="4416552"/>
            <a:ext cx="2926080" cy="2194560"/>
          </a:xfrm>
          <a:prstGeom prst="rect">
            <a:avLst/>
          </a:prstGeom>
        </p:spPr>
      </p:pic>
      <p:pic>
        <p:nvPicPr>
          <p:cNvPr id="85" name="bob_cwnd3">
            <a:extLst>
              <a:ext uri="{FF2B5EF4-FFF2-40B4-BE49-F238E27FC236}">
                <a16:creationId xmlns:a16="http://schemas.microsoft.com/office/drawing/2014/main" id="{1997191C-D60D-2D43-A6A3-5B95BAEE9280}"/>
              </a:ext>
            </a:extLst>
          </p:cNvPr>
          <p:cNvPicPr>
            <a:picLocks noChangeAspect="1"/>
          </p:cNvPicPr>
          <p:nvPr/>
        </p:nvPicPr>
        <p:blipFill>
          <a:blip r:embed="rId6"/>
          <a:stretch>
            <a:fillRect/>
          </a:stretch>
        </p:blipFill>
        <p:spPr>
          <a:xfrm>
            <a:off x="4032504" y="4416552"/>
            <a:ext cx="2926080" cy="2194560"/>
          </a:xfrm>
          <a:prstGeom prst="rect">
            <a:avLst/>
          </a:prstGeom>
        </p:spPr>
      </p:pic>
      <p:pic>
        <p:nvPicPr>
          <p:cNvPr id="87" name="bob_cwnd4">
            <a:extLst>
              <a:ext uri="{FF2B5EF4-FFF2-40B4-BE49-F238E27FC236}">
                <a16:creationId xmlns:a16="http://schemas.microsoft.com/office/drawing/2014/main" id="{6BE39F1F-2BDB-2749-8387-E90A7BA04109}"/>
              </a:ext>
            </a:extLst>
          </p:cNvPr>
          <p:cNvPicPr>
            <a:picLocks noChangeAspect="1"/>
          </p:cNvPicPr>
          <p:nvPr/>
        </p:nvPicPr>
        <p:blipFill>
          <a:blip r:embed="rId7"/>
          <a:stretch>
            <a:fillRect/>
          </a:stretch>
        </p:blipFill>
        <p:spPr>
          <a:xfrm>
            <a:off x="4032504" y="4416552"/>
            <a:ext cx="2926080" cy="2194560"/>
          </a:xfrm>
          <a:prstGeom prst="rect">
            <a:avLst/>
          </a:prstGeom>
        </p:spPr>
      </p:pic>
      <p:pic>
        <p:nvPicPr>
          <p:cNvPr id="89" name="bob_cwnd5">
            <a:extLst>
              <a:ext uri="{FF2B5EF4-FFF2-40B4-BE49-F238E27FC236}">
                <a16:creationId xmlns:a16="http://schemas.microsoft.com/office/drawing/2014/main" id="{FE520D90-17AF-7342-8CB7-375D2EB11EDA}"/>
              </a:ext>
            </a:extLst>
          </p:cNvPr>
          <p:cNvPicPr>
            <a:picLocks noChangeAspect="1"/>
          </p:cNvPicPr>
          <p:nvPr/>
        </p:nvPicPr>
        <p:blipFill>
          <a:blip r:embed="rId8"/>
          <a:stretch>
            <a:fillRect/>
          </a:stretch>
        </p:blipFill>
        <p:spPr>
          <a:xfrm>
            <a:off x="4032504" y="4416552"/>
            <a:ext cx="2926080" cy="2194560"/>
          </a:xfrm>
          <a:prstGeom prst="rect">
            <a:avLst/>
          </a:prstGeom>
        </p:spPr>
      </p:pic>
      <p:pic>
        <p:nvPicPr>
          <p:cNvPr id="93" name="alice_cwnd2">
            <a:extLst>
              <a:ext uri="{FF2B5EF4-FFF2-40B4-BE49-F238E27FC236}">
                <a16:creationId xmlns:a16="http://schemas.microsoft.com/office/drawing/2014/main" id="{B03CA79A-FA5F-D04C-8644-133A6351683D}"/>
              </a:ext>
            </a:extLst>
          </p:cNvPr>
          <p:cNvPicPr>
            <a:picLocks noChangeAspect="1"/>
          </p:cNvPicPr>
          <p:nvPr/>
        </p:nvPicPr>
        <p:blipFill>
          <a:blip r:embed="rId9"/>
          <a:stretch>
            <a:fillRect/>
          </a:stretch>
        </p:blipFill>
        <p:spPr>
          <a:xfrm>
            <a:off x="4032504" y="137160"/>
            <a:ext cx="2926080" cy="2194560"/>
          </a:xfrm>
          <a:prstGeom prst="rect">
            <a:avLst/>
          </a:prstGeom>
        </p:spPr>
      </p:pic>
      <p:pic>
        <p:nvPicPr>
          <p:cNvPr id="95" name="alice_cwnd3">
            <a:extLst>
              <a:ext uri="{FF2B5EF4-FFF2-40B4-BE49-F238E27FC236}">
                <a16:creationId xmlns:a16="http://schemas.microsoft.com/office/drawing/2014/main" id="{FBC1A0DD-DC6E-AB42-8DEC-193280BF0138}"/>
              </a:ext>
            </a:extLst>
          </p:cNvPr>
          <p:cNvPicPr>
            <a:picLocks noChangeAspect="1"/>
          </p:cNvPicPr>
          <p:nvPr/>
        </p:nvPicPr>
        <p:blipFill>
          <a:blip r:embed="rId10"/>
          <a:stretch>
            <a:fillRect/>
          </a:stretch>
        </p:blipFill>
        <p:spPr>
          <a:xfrm>
            <a:off x="4032504" y="137160"/>
            <a:ext cx="2926080" cy="2194560"/>
          </a:xfrm>
          <a:prstGeom prst="rect">
            <a:avLst/>
          </a:prstGeom>
        </p:spPr>
      </p:pic>
      <p:pic>
        <p:nvPicPr>
          <p:cNvPr id="97" name="alice_cwnd4">
            <a:extLst>
              <a:ext uri="{FF2B5EF4-FFF2-40B4-BE49-F238E27FC236}">
                <a16:creationId xmlns:a16="http://schemas.microsoft.com/office/drawing/2014/main" id="{D593181B-034C-5744-812D-CD69E9D8CC60}"/>
              </a:ext>
            </a:extLst>
          </p:cNvPr>
          <p:cNvPicPr>
            <a:picLocks noChangeAspect="1"/>
          </p:cNvPicPr>
          <p:nvPr/>
        </p:nvPicPr>
        <p:blipFill>
          <a:blip r:embed="rId11"/>
          <a:stretch>
            <a:fillRect/>
          </a:stretch>
        </p:blipFill>
        <p:spPr>
          <a:xfrm>
            <a:off x="4032504" y="137160"/>
            <a:ext cx="2926080" cy="2194560"/>
          </a:xfrm>
          <a:prstGeom prst="rect">
            <a:avLst/>
          </a:prstGeom>
        </p:spPr>
      </p:pic>
      <p:pic>
        <p:nvPicPr>
          <p:cNvPr id="99" name="alice_cwnd5">
            <a:extLst>
              <a:ext uri="{FF2B5EF4-FFF2-40B4-BE49-F238E27FC236}">
                <a16:creationId xmlns:a16="http://schemas.microsoft.com/office/drawing/2014/main" id="{18D09182-37DF-0B48-B3A0-ECEF7B28F7A0}"/>
              </a:ext>
            </a:extLst>
          </p:cNvPr>
          <p:cNvPicPr>
            <a:picLocks noChangeAspect="1"/>
          </p:cNvPicPr>
          <p:nvPr/>
        </p:nvPicPr>
        <p:blipFill>
          <a:blip r:embed="rId12"/>
          <a:stretch>
            <a:fillRect/>
          </a:stretch>
        </p:blipFill>
        <p:spPr>
          <a:xfrm>
            <a:off x="4032504" y="137160"/>
            <a:ext cx="2926080" cy="2194560"/>
          </a:xfrm>
          <a:prstGeom prst="rect">
            <a:avLst/>
          </a:prstGeom>
        </p:spPr>
      </p:pic>
      <p:sp>
        <p:nvSpPr>
          <p:cNvPr id="121" name="TextBox 120">
            <a:extLst>
              <a:ext uri="{FF2B5EF4-FFF2-40B4-BE49-F238E27FC236}">
                <a16:creationId xmlns:a16="http://schemas.microsoft.com/office/drawing/2014/main" id="{588EDFE8-63EC-FE4D-9314-043393F56372}"/>
              </a:ext>
            </a:extLst>
          </p:cNvPr>
          <p:cNvSpPr txBox="1"/>
          <p:nvPr/>
        </p:nvSpPr>
        <p:spPr>
          <a:xfrm>
            <a:off x="0" y="3103307"/>
            <a:ext cx="1488141" cy="461665"/>
          </a:xfrm>
          <a:prstGeom prst="rect">
            <a:avLst/>
          </a:prstGeom>
          <a:noFill/>
        </p:spPr>
        <p:txBody>
          <a:bodyPr wrap="square" rtlCol="0">
            <a:spAutoFit/>
          </a:bodyPr>
          <a:lstStyle/>
          <a:p>
            <a:r>
              <a:rPr lang="en-US" sz="2400" dirty="0"/>
              <a:t>Equal!</a:t>
            </a:r>
          </a:p>
        </p:txBody>
      </p:sp>
      <p:pic>
        <p:nvPicPr>
          <p:cNvPr id="123" name="alice_init">
            <a:extLst>
              <a:ext uri="{FF2B5EF4-FFF2-40B4-BE49-F238E27FC236}">
                <a16:creationId xmlns:a16="http://schemas.microsoft.com/office/drawing/2014/main" id="{CAF636D2-0E45-2E41-A609-D5E84547824C}"/>
              </a:ext>
            </a:extLst>
          </p:cNvPr>
          <p:cNvPicPr>
            <a:picLocks noChangeAspect="1"/>
          </p:cNvPicPr>
          <p:nvPr/>
        </p:nvPicPr>
        <p:blipFill>
          <a:blip r:embed="rId13"/>
          <a:stretch>
            <a:fillRect/>
          </a:stretch>
        </p:blipFill>
        <p:spPr>
          <a:xfrm>
            <a:off x="612648" y="-18288"/>
            <a:ext cx="3182112" cy="2388310"/>
          </a:xfrm>
          <a:prstGeom prst="rect">
            <a:avLst/>
          </a:prstGeom>
        </p:spPr>
      </p:pic>
      <p:pic>
        <p:nvPicPr>
          <p:cNvPr id="125" name="alice_conv1">
            <a:extLst>
              <a:ext uri="{FF2B5EF4-FFF2-40B4-BE49-F238E27FC236}">
                <a16:creationId xmlns:a16="http://schemas.microsoft.com/office/drawing/2014/main" id="{12488F03-841E-134E-AED9-7FC0E84D3592}"/>
              </a:ext>
            </a:extLst>
          </p:cNvPr>
          <p:cNvPicPr>
            <a:picLocks noChangeAspect="1"/>
          </p:cNvPicPr>
          <p:nvPr/>
        </p:nvPicPr>
        <p:blipFill>
          <a:blip r:embed="rId14"/>
          <a:stretch>
            <a:fillRect/>
          </a:stretch>
        </p:blipFill>
        <p:spPr>
          <a:xfrm>
            <a:off x="612648" y="-18288"/>
            <a:ext cx="3182112" cy="2388310"/>
          </a:xfrm>
          <a:prstGeom prst="rect">
            <a:avLst/>
          </a:prstGeom>
        </p:spPr>
      </p:pic>
      <p:pic>
        <p:nvPicPr>
          <p:cNvPr id="127" name="alice_conv2">
            <a:extLst>
              <a:ext uri="{FF2B5EF4-FFF2-40B4-BE49-F238E27FC236}">
                <a16:creationId xmlns:a16="http://schemas.microsoft.com/office/drawing/2014/main" id="{759676CE-57B9-B345-82AB-78F7FF400424}"/>
              </a:ext>
            </a:extLst>
          </p:cNvPr>
          <p:cNvPicPr>
            <a:picLocks noChangeAspect="1"/>
          </p:cNvPicPr>
          <p:nvPr/>
        </p:nvPicPr>
        <p:blipFill>
          <a:blip r:embed="rId15"/>
          <a:stretch>
            <a:fillRect/>
          </a:stretch>
        </p:blipFill>
        <p:spPr>
          <a:xfrm>
            <a:off x="612648" y="-18288"/>
            <a:ext cx="3182112" cy="2388310"/>
          </a:xfrm>
          <a:prstGeom prst="rect">
            <a:avLst/>
          </a:prstGeom>
        </p:spPr>
      </p:pic>
      <p:pic>
        <p:nvPicPr>
          <p:cNvPr id="129" name="alice_conv3">
            <a:extLst>
              <a:ext uri="{FF2B5EF4-FFF2-40B4-BE49-F238E27FC236}">
                <a16:creationId xmlns:a16="http://schemas.microsoft.com/office/drawing/2014/main" id="{A0CE7151-66B7-DA4F-AB39-6FF3863AAD4F}"/>
              </a:ext>
            </a:extLst>
          </p:cNvPr>
          <p:cNvPicPr>
            <a:picLocks noChangeAspect="1"/>
          </p:cNvPicPr>
          <p:nvPr/>
        </p:nvPicPr>
        <p:blipFill>
          <a:blip r:embed="rId16"/>
          <a:stretch>
            <a:fillRect/>
          </a:stretch>
        </p:blipFill>
        <p:spPr>
          <a:xfrm>
            <a:off x="612648" y="-18288"/>
            <a:ext cx="3182112" cy="2388310"/>
          </a:xfrm>
          <a:prstGeom prst="rect">
            <a:avLst/>
          </a:prstGeom>
        </p:spPr>
      </p:pic>
      <p:pic>
        <p:nvPicPr>
          <p:cNvPr id="131" name="alice_conv4">
            <a:extLst>
              <a:ext uri="{FF2B5EF4-FFF2-40B4-BE49-F238E27FC236}">
                <a16:creationId xmlns:a16="http://schemas.microsoft.com/office/drawing/2014/main" id="{7ABDC80D-5E32-4B42-B78F-29D8B897A104}"/>
              </a:ext>
            </a:extLst>
          </p:cNvPr>
          <p:cNvPicPr>
            <a:picLocks noChangeAspect="1"/>
          </p:cNvPicPr>
          <p:nvPr/>
        </p:nvPicPr>
        <p:blipFill>
          <a:blip r:embed="rId17"/>
          <a:stretch>
            <a:fillRect/>
          </a:stretch>
        </p:blipFill>
        <p:spPr>
          <a:xfrm>
            <a:off x="612648" y="-18288"/>
            <a:ext cx="3182112" cy="2388310"/>
          </a:xfrm>
          <a:prstGeom prst="rect">
            <a:avLst/>
          </a:prstGeom>
        </p:spPr>
      </p:pic>
      <p:pic>
        <p:nvPicPr>
          <p:cNvPr id="133" name="alice_conv5">
            <a:extLst>
              <a:ext uri="{FF2B5EF4-FFF2-40B4-BE49-F238E27FC236}">
                <a16:creationId xmlns:a16="http://schemas.microsoft.com/office/drawing/2014/main" id="{B19A760C-E8E3-7145-9A78-486A546372D5}"/>
              </a:ext>
            </a:extLst>
          </p:cNvPr>
          <p:cNvPicPr>
            <a:picLocks noChangeAspect="1"/>
          </p:cNvPicPr>
          <p:nvPr/>
        </p:nvPicPr>
        <p:blipFill>
          <a:blip r:embed="rId18"/>
          <a:stretch>
            <a:fillRect/>
          </a:stretch>
        </p:blipFill>
        <p:spPr>
          <a:xfrm>
            <a:off x="612648" y="-18288"/>
            <a:ext cx="3182112" cy="2388310"/>
          </a:xfrm>
          <a:prstGeom prst="rect">
            <a:avLst/>
          </a:prstGeom>
        </p:spPr>
      </p:pic>
      <p:pic>
        <p:nvPicPr>
          <p:cNvPr id="135" name="alice_conv6">
            <a:extLst>
              <a:ext uri="{FF2B5EF4-FFF2-40B4-BE49-F238E27FC236}">
                <a16:creationId xmlns:a16="http://schemas.microsoft.com/office/drawing/2014/main" id="{4A009589-A37F-304B-83C2-983CFCC5C502}"/>
              </a:ext>
            </a:extLst>
          </p:cNvPr>
          <p:cNvPicPr>
            <a:picLocks noChangeAspect="1"/>
          </p:cNvPicPr>
          <p:nvPr/>
        </p:nvPicPr>
        <p:blipFill>
          <a:blip r:embed="rId19"/>
          <a:stretch>
            <a:fillRect/>
          </a:stretch>
        </p:blipFill>
        <p:spPr>
          <a:xfrm>
            <a:off x="612648" y="-18288"/>
            <a:ext cx="3182112" cy="2388310"/>
          </a:xfrm>
          <a:prstGeom prst="rect">
            <a:avLst/>
          </a:prstGeom>
        </p:spPr>
      </p:pic>
      <p:pic>
        <p:nvPicPr>
          <p:cNvPr id="137" name="bob_init">
            <a:extLst>
              <a:ext uri="{FF2B5EF4-FFF2-40B4-BE49-F238E27FC236}">
                <a16:creationId xmlns:a16="http://schemas.microsoft.com/office/drawing/2014/main" id="{35F8306D-CBBB-AB47-AE0A-1FC61C0C2FA3}"/>
              </a:ext>
            </a:extLst>
          </p:cNvPr>
          <p:cNvPicPr>
            <a:picLocks noChangeAspect="1"/>
          </p:cNvPicPr>
          <p:nvPr/>
        </p:nvPicPr>
        <p:blipFill>
          <a:blip r:embed="rId20"/>
          <a:stretch>
            <a:fillRect/>
          </a:stretch>
        </p:blipFill>
        <p:spPr>
          <a:xfrm>
            <a:off x="493776" y="4315968"/>
            <a:ext cx="3182112" cy="2388310"/>
          </a:xfrm>
          <a:prstGeom prst="rect">
            <a:avLst/>
          </a:prstGeom>
        </p:spPr>
      </p:pic>
      <p:pic>
        <p:nvPicPr>
          <p:cNvPr id="139" name="bob_conv1">
            <a:extLst>
              <a:ext uri="{FF2B5EF4-FFF2-40B4-BE49-F238E27FC236}">
                <a16:creationId xmlns:a16="http://schemas.microsoft.com/office/drawing/2014/main" id="{47C10921-627C-5044-95A1-66A2833ED2A8}"/>
              </a:ext>
            </a:extLst>
          </p:cNvPr>
          <p:cNvPicPr>
            <a:picLocks noChangeAspect="1"/>
          </p:cNvPicPr>
          <p:nvPr/>
        </p:nvPicPr>
        <p:blipFill>
          <a:blip r:embed="rId21"/>
          <a:stretch>
            <a:fillRect/>
          </a:stretch>
        </p:blipFill>
        <p:spPr>
          <a:xfrm>
            <a:off x="493776" y="4315968"/>
            <a:ext cx="3182112" cy="2388310"/>
          </a:xfrm>
          <a:prstGeom prst="rect">
            <a:avLst/>
          </a:prstGeom>
        </p:spPr>
      </p:pic>
      <p:pic>
        <p:nvPicPr>
          <p:cNvPr id="141" name="bob_conv2">
            <a:extLst>
              <a:ext uri="{FF2B5EF4-FFF2-40B4-BE49-F238E27FC236}">
                <a16:creationId xmlns:a16="http://schemas.microsoft.com/office/drawing/2014/main" id="{0C5B787F-5496-7C47-B595-A0697D24FC20}"/>
              </a:ext>
            </a:extLst>
          </p:cNvPr>
          <p:cNvPicPr>
            <a:picLocks noChangeAspect="1"/>
          </p:cNvPicPr>
          <p:nvPr/>
        </p:nvPicPr>
        <p:blipFill>
          <a:blip r:embed="rId22"/>
          <a:stretch>
            <a:fillRect/>
          </a:stretch>
        </p:blipFill>
        <p:spPr>
          <a:xfrm>
            <a:off x="493776" y="4315968"/>
            <a:ext cx="3182112" cy="2388310"/>
          </a:xfrm>
          <a:prstGeom prst="rect">
            <a:avLst/>
          </a:prstGeom>
        </p:spPr>
      </p:pic>
      <p:pic>
        <p:nvPicPr>
          <p:cNvPr id="143" name="bob_conv3">
            <a:extLst>
              <a:ext uri="{FF2B5EF4-FFF2-40B4-BE49-F238E27FC236}">
                <a16:creationId xmlns:a16="http://schemas.microsoft.com/office/drawing/2014/main" id="{66948B22-164E-3342-BE17-DBF1BF95219B}"/>
              </a:ext>
            </a:extLst>
          </p:cNvPr>
          <p:cNvPicPr>
            <a:picLocks noChangeAspect="1"/>
          </p:cNvPicPr>
          <p:nvPr/>
        </p:nvPicPr>
        <p:blipFill>
          <a:blip r:embed="rId23"/>
          <a:stretch>
            <a:fillRect/>
          </a:stretch>
        </p:blipFill>
        <p:spPr>
          <a:xfrm>
            <a:off x="493776" y="4315968"/>
            <a:ext cx="3182112" cy="2388310"/>
          </a:xfrm>
          <a:prstGeom prst="rect">
            <a:avLst/>
          </a:prstGeom>
        </p:spPr>
      </p:pic>
      <p:pic>
        <p:nvPicPr>
          <p:cNvPr id="145" name="bob_conv4">
            <a:extLst>
              <a:ext uri="{FF2B5EF4-FFF2-40B4-BE49-F238E27FC236}">
                <a16:creationId xmlns:a16="http://schemas.microsoft.com/office/drawing/2014/main" id="{75FB6599-57DB-EB4F-B621-E7E41CBC7F72}"/>
              </a:ext>
            </a:extLst>
          </p:cNvPr>
          <p:cNvPicPr>
            <a:picLocks noChangeAspect="1"/>
          </p:cNvPicPr>
          <p:nvPr/>
        </p:nvPicPr>
        <p:blipFill>
          <a:blip r:embed="rId24"/>
          <a:stretch>
            <a:fillRect/>
          </a:stretch>
        </p:blipFill>
        <p:spPr>
          <a:xfrm>
            <a:off x="493776" y="4315968"/>
            <a:ext cx="3182112" cy="2388310"/>
          </a:xfrm>
          <a:prstGeom prst="rect">
            <a:avLst/>
          </a:prstGeom>
        </p:spPr>
      </p:pic>
      <p:pic>
        <p:nvPicPr>
          <p:cNvPr id="147" name="bob_conv5">
            <a:extLst>
              <a:ext uri="{FF2B5EF4-FFF2-40B4-BE49-F238E27FC236}">
                <a16:creationId xmlns:a16="http://schemas.microsoft.com/office/drawing/2014/main" id="{0CF19DF8-D09C-0C46-B512-C2BE90916DBF}"/>
              </a:ext>
            </a:extLst>
          </p:cNvPr>
          <p:cNvPicPr>
            <a:picLocks noChangeAspect="1"/>
          </p:cNvPicPr>
          <p:nvPr/>
        </p:nvPicPr>
        <p:blipFill>
          <a:blip r:embed="rId25"/>
          <a:stretch>
            <a:fillRect/>
          </a:stretch>
        </p:blipFill>
        <p:spPr>
          <a:xfrm>
            <a:off x="493776" y="4315968"/>
            <a:ext cx="3182112" cy="2388310"/>
          </a:xfrm>
          <a:prstGeom prst="rect">
            <a:avLst/>
          </a:prstGeom>
        </p:spPr>
      </p:pic>
      <p:pic>
        <p:nvPicPr>
          <p:cNvPr id="149" name="bob_conv6">
            <a:extLst>
              <a:ext uri="{FF2B5EF4-FFF2-40B4-BE49-F238E27FC236}">
                <a16:creationId xmlns:a16="http://schemas.microsoft.com/office/drawing/2014/main" id="{2B266F94-78FC-0B48-A133-DFDB50779BEE}"/>
              </a:ext>
            </a:extLst>
          </p:cNvPr>
          <p:cNvPicPr>
            <a:picLocks noChangeAspect="1"/>
          </p:cNvPicPr>
          <p:nvPr/>
        </p:nvPicPr>
        <p:blipFill>
          <a:blip r:embed="rId26"/>
          <a:stretch>
            <a:fillRect/>
          </a:stretch>
        </p:blipFill>
        <p:spPr>
          <a:xfrm>
            <a:off x="493776" y="4315968"/>
            <a:ext cx="3182112" cy="2388310"/>
          </a:xfrm>
          <a:prstGeom prst="rect">
            <a:avLst/>
          </a:prstGeom>
        </p:spPr>
      </p:pic>
      <p:sp>
        <p:nvSpPr>
          <p:cNvPr id="119" name="Freeform 118">
            <a:extLst>
              <a:ext uri="{FF2B5EF4-FFF2-40B4-BE49-F238E27FC236}">
                <a16:creationId xmlns:a16="http://schemas.microsoft.com/office/drawing/2014/main" id="{E8CB0AED-D74D-044C-B67C-8D01AFE9315C}"/>
              </a:ext>
            </a:extLst>
          </p:cNvPr>
          <p:cNvSpPr/>
          <p:nvPr/>
        </p:nvSpPr>
        <p:spPr>
          <a:xfrm>
            <a:off x="267130" y="717176"/>
            <a:ext cx="485905" cy="2319106"/>
          </a:xfrm>
          <a:custGeom>
            <a:avLst/>
            <a:gdLst>
              <a:gd name="connsiteX0" fmla="*/ 22994 w 399511"/>
              <a:gd name="connsiteY0" fmla="*/ 2330824 h 2330824"/>
              <a:gd name="connsiteX1" fmla="*/ 40923 w 399511"/>
              <a:gd name="connsiteY1" fmla="*/ 609600 h 2330824"/>
              <a:gd name="connsiteX2" fmla="*/ 399511 w 399511"/>
              <a:gd name="connsiteY2" fmla="*/ 0 h 2330824"/>
            </a:gdLst>
            <a:ahLst/>
            <a:cxnLst>
              <a:cxn ang="0">
                <a:pos x="connsiteX0" y="connsiteY0"/>
              </a:cxn>
              <a:cxn ang="0">
                <a:pos x="connsiteX1" y="connsiteY1"/>
              </a:cxn>
              <a:cxn ang="0">
                <a:pos x="connsiteX2" y="connsiteY2"/>
              </a:cxn>
            </a:cxnLst>
            <a:rect l="l" t="t" r="r" b="b"/>
            <a:pathLst>
              <a:path w="399511" h="2330824">
                <a:moveTo>
                  <a:pt x="22994" y="2330824"/>
                </a:moveTo>
                <a:cubicBezTo>
                  <a:pt x="582" y="1664447"/>
                  <a:pt x="-21830" y="998071"/>
                  <a:pt x="40923" y="609600"/>
                </a:cubicBezTo>
                <a:cubicBezTo>
                  <a:pt x="103676" y="221129"/>
                  <a:pt x="251593" y="110564"/>
                  <a:pt x="399511" y="0"/>
                </a:cubicBezTo>
              </a:path>
            </a:pathLst>
          </a:custGeom>
          <a:noFill/>
          <a:ln w="38100">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119">
            <a:extLst>
              <a:ext uri="{FF2B5EF4-FFF2-40B4-BE49-F238E27FC236}">
                <a16:creationId xmlns:a16="http://schemas.microsoft.com/office/drawing/2014/main" id="{70AB1DB8-53FF-7244-88EC-0D2F574C9350}"/>
              </a:ext>
            </a:extLst>
          </p:cNvPr>
          <p:cNvSpPr/>
          <p:nvPr/>
        </p:nvSpPr>
        <p:spPr>
          <a:xfrm flipV="1">
            <a:off x="226599" y="3649707"/>
            <a:ext cx="485905" cy="1304731"/>
          </a:xfrm>
          <a:custGeom>
            <a:avLst/>
            <a:gdLst>
              <a:gd name="connsiteX0" fmla="*/ 22994 w 399511"/>
              <a:gd name="connsiteY0" fmla="*/ 2330824 h 2330824"/>
              <a:gd name="connsiteX1" fmla="*/ 40923 w 399511"/>
              <a:gd name="connsiteY1" fmla="*/ 609600 h 2330824"/>
              <a:gd name="connsiteX2" fmla="*/ 399511 w 399511"/>
              <a:gd name="connsiteY2" fmla="*/ 0 h 2330824"/>
            </a:gdLst>
            <a:ahLst/>
            <a:cxnLst>
              <a:cxn ang="0">
                <a:pos x="connsiteX0" y="connsiteY0"/>
              </a:cxn>
              <a:cxn ang="0">
                <a:pos x="connsiteX1" y="connsiteY1"/>
              </a:cxn>
              <a:cxn ang="0">
                <a:pos x="connsiteX2" y="connsiteY2"/>
              </a:cxn>
            </a:cxnLst>
            <a:rect l="l" t="t" r="r" b="b"/>
            <a:pathLst>
              <a:path w="399511" h="2330824">
                <a:moveTo>
                  <a:pt x="22994" y="2330824"/>
                </a:moveTo>
                <a:cubicBezTo>
                  <a:pt x="582" y="1664447"/>
                  <a:pt x="-21830" y="998071"/>
                  <a:pt x="40923" y="609600"/>
                </a:cubicBezTo>
                <a:cubicBezTo>
                  <a:pt x="103676" y="221129"/>
                  <a:pt x="251593" y="110564"/>
                  <a:pt x="399511" y="0"/>
                </a:cubicBezTo>
              </a:path>
            </a:pathLst>
          </a:custGeom>
          <a:noFill/>
          <a:ln w="38100">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297350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2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3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45"/>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89"/>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9"/>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3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4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49"/>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35"/>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2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2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 grpId="0"/>
      <p:bldP spid="119" grpId="0" animBg="1"/>
      <p:bldP spid="12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a:xfrm>
            <a:off x="838200" y="365125"/>
            <a:ext cx="10515600" cy="1325563"/>
          </a:xfrm>
        </p:spPr>
        <p:txBody>
          <a:bodyPr/>
          <a:lstStyle/>
          <a:p>
            <a:r>
              <a:rPr lang="en-US" dirty="0"/>
              <a:t>System Overview</a:t>
            </a:r>
          </a:p>
        </p:txBody>
      </p:sp>
      <p:sp>
        <p:nvSpPr>
          <p:cNvPr id="27" name="!!Link">
            <a:extLst>
              <a:ext uri="{FF2B5EF4-FFF2-40B4-BE49-F238E27FC236}">
                <a16:creationId xmlns:a16="http://schemas.microsoft.com/office/drawing/2014/main" id="{11AA4DF3-86B3-C84E-92F9-B625D956471E}"/>
              </a:ext>
            </a:extLst>
          </p:cNvPr>
          <p:cNvSpPr/>
          <p:nvPr/>
        </p:nvSpPr>
        <p:spPr>
          <a:xfrm rot="5400000">
            <a:off x="5785880" y="1648598"/>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1887606"/>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3193310"/>
            <a:ext cx="2339163" cy="241298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2892199"/>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2892200"/>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1384992"/>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1251706"/>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2635866"/>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46223" y="3193309"/>
            <a:ext cx="2339163" cy="24129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1873713"/>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4" name="!!ComputeUtility">
            <a:extLst>
              <a:ext uri="{FF2B5EF4-FFF2-40B4-BE49-F238E27FC236}">
                <a16:creationId xmlns:a16="http://schemas.microsoft.com/office/drawing/2014/main" id="{AE1EED5D-09DD-4848-93E3-E0D0DA68A309}"/>
              </a:ext>
            </a:extLst>
          </p:cNvPr>
          <p:cNvSpPr/>
          <p:nvPr/>
        </p:nvSpPr>
        <p:spPr>
          <a:xfrm>
            <a:off x="9106821" y="3895060"/>
            <a:ext cx="1860624" cy="1509824"/>
          </a:xfrm>
          <a:prstGeom prst="roundRect">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Rate Control</a:t>
            </a:r>
          </a:p>
        </p:txBody>
      </p:sp>
      <p:sp>
        <p:nvSpPr>
          <p:cNvPr id="17" name="!!Mask">
            <a:extLst>
              <a:ext uri="{FF2B5EF4-FFF2-40B4-BE49-F238E27FC236}">
                <a16:creationId xmlns:a16="http://schemas.microsoft.com/office/drawing/2014/main" id="{4D9EE37F-0195-6943-B31F-11A34C5A9EF8}"/>
              </a:ext>
            </a:extLst>
          </p:cNvPr>
          <p:cNvSpPr/>
          <p:nvPr/>
        </p:nvSpPr>
        <p:spPr>
          <a:xfrm>
            <a:off x="0" y="0"/>
            <a:ext cx="12191999"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ateControl">
            <a:extLst>
              <a:ext uri="{FF2B5EF4-FFF2-40B4-BE49-F238E27FC236}">
                <a16:creationId xmlns:a16="http://schemas.microsoft.com/office/drawing/2014/main" id="{3D3BFA1F-ECB2-B945-8B7C-FABF275F3B60}"/>
              </a:ext>
            </a:extLst>
          </p:cNvPr>
          <p:cNvSpPr/>
          <p:nvPr/>
        </p:nvSpPr>
        <p:spPr>
          <a:xfrm>
            <a:off x="1190847" y="3912781"/>
            <a:ext cx="1860624" cy="150982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Compute Utility</a:t>
            </a:r>
          </a:p>
        </p:txBody>
      </p:sp>
    </p:spTree>
    <p:extLst>
      <p:ext uri="{BB962C8B-B14F-4D97-AF65-F5344CB8AC3E}">
        <p14:creationId xmlns:p14="http://schemas.microsoft.com/office/powerpoint/2010/main" val="177798700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B7E3ED2F-0EF9-AA46-A13A-E2BDF1BD1EBD}"/>
              </a:ext>
            </a:extLst>
          </p:cNvPr>
          <p:cNvSpPr/>
          <p:nvPr/>
        </p:nvSpPr>
        <p:spPr>
          <a:xfrm>
            <a:off x="1662545" y="2028305"/>
            <a:ext cx="10091651" cy="565266"/>
          </a:xfrm>
          <a:custGeom>
            <a:avLst/>
            <a:gdLst>
              <a:gd name="connsiteX0" fmla="*/ 5685906 w 10091651"/>
              <a:gd name="connsiteY0" fmla="*/ 0 h 565266"/>
              <a:gd name="connsiteX1" fmla="*/ 7647710 w 10091651"/>
              <a:gd name="connsiteY1" fmla="*/ 0 h 565266"/>
              <a:gd name="connsiteX2" fmla="*/ 10091651 w 10091651"/>
              <a:gd name="connsiteY2" fmla="*/ 565266 h 565266"/>
              <a:gd name="connsiteX3" fmla="*/ 0 w 10091651"/>
              <a:gd name="connsiteY3" fmla="*/ 565266 h 565266"/>
              <a:gd name="connsiteX4" fmla="*/ 5685906 w 10091651"/>
              <a:gd name="connsiteY4" fmla="*/ 0 h 565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1651" h="565266">
                <a:moveTo>
                  <a:pt x="5685906" y="0"/>
                </a:moveTo>
                <a:lnTo>
                  <a:pt x="7647710" y="0"/>
                </a:lnTo>
                <a:lnTo>
                  <a:pt x="10091651" y="565266"/>
                </a:lnTo>
                <a:lnTo>
                  <a:pt x="0" y="565266"/>
                </a:lnTo>
                <a:lnTo>
                  <a:pt x="5685906" y="0"/>
                </a:lnTo>
                <a:close/>
              </a:path>
            </a:pathLst>
          </a:custGeom>
          <a:gradFill flip="none" rotWithShape="1">
            <a:gsLst>
              <a:gs pos="0">
                <a:srgbClr val="ABC0E4">
                  <a:alpha val="0"/>
                </a:srgbClr>
              </a:gs>
              <a:gs pos="90000">
                <a:schemeClr val="accent1">
                  <a:lumMod val="45000"/>
                  <a:lumOff val="55000"/>
                </a:schemeClr>
              </a:gs>
              <a:gs pos="100000">
                <a:schemeClr val="accent1">
                  <a:lumMod val="45000"/>
                  <a:lumOff val="55000"/>
                </a:schemeClr>
              </a:gs>
              <a:gs pos="100000">
                <a:schemeClr val="accent1">
                  <a:lumMod val="30000"/>
                  <a:lumOff val="7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ateControl">
            <a:extLst>
              <a:ext uri="{FF2B5EF4-FFF2-40B4-BE49-F238E27FC236}">
                <a16:creationId xmlns:a16="http://schemas.microsoft.com/office/drawing/2014/main" id="{AA7BAEA2-68B7-A440-A7A0-8E7C41857B09}"/>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6" name="!!Server2">
            <a:extLst>
              <a:ext uri="{FF2B5EF4-FFF2-40B4-BE49-F238E27FC236}">
                <a16:creationId xmlns:a16="http://schemas.microsoft.com/office/drawing/2014/main" id="{558E6206-02A7-0B40-842D-83A0142DAC20}"/>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 name="!!Link">
            <a:extLst>
              <a:ext uri="{FF2B5EF4-FFF2-40B4-BE49-F238E27FC236}">
                <a16:creationId xmlns:a16="http://schemas.microsoft.com/office/drawing/2014/main" id="{61C785B2-9C59-6F4D-A09B-1911A3BE9DD1}"/>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erver1">
            <a:extLst>
              <a:ext uri="{FF2B5EF4-FFF2-40B4-BE49-F238E27FC236}">
                <a16:creationId xmlns:a16="http://schemas.microsoft.com/office/drawing/2014/main" id="{DBD20329-F918-B34C-8825-342F1EC8C59E}"/>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9" name="!!Arrow4">
            <a:extLst>
              <a:ext uri="{FF2B5EF4-FFF2-40B4-BE49-F238E27FC236}">
                <a16:creationId xmlns:a16="http://schemas.microsoft.com/office/drawing/2014/main" id="{149834FC-1081-D243-98C7-46FCC023CB45}"/>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Arrow2">
            <a:extLst>
              <a:ext uri="{FF2B5EF4-FFF2-40B4-BE49-F238E27FC236}">
                <a16:creationId xmlns:a16="http://schemas.microsoft.com/office/drawing/2014/main" id="{9D6CCDE7-7EBB-7646-945B-E9EEAA798F99}"/>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Arrow2">
            <a:extLst>
              <a:ext uri="{FF2B5EF4-FFF2-40B4-BE49-F238E27FC236}">
                <a16:creationId xmlns:a16="http://schemas.microsoft.com/office/drawing/2014/main" id="{5711795A-982B-4849-B457-47924293527C}"/>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2" name="!!Arrow1">
            <a:extLst>
              <a:ext uri="{FF2B5EF4-FFF2-40B4-BE49-F238E27FC236}">
                <a16:creationId xmlns:a16="http://schemas.microsoft.com/office/drawing/2014/main" id="{AA4AF0A8-EF7F-704B-AC92-9559480B64B6}"/>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NetworkText">
            <a:extLst>
              <a:ext uri="{FF2B5EF4-FFF2-40B4-BE49-F238E27FC236}">
                <a16:creationId xmlns:a16="http://schemas.microsoft.com/office/drawing/2014/main" id="{971B976A-C55C-B343-BF99-1FFBC23B64F9}"/>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14" name="Title 3">
            <a:extLst>
              <a:ext uri="{FF2B5EF4-FFF2-40B4-BE49-F238E27FC236}">
                <a16:creationId xmlns:a16="http://schemas.microsoft.com/office/drawing/2014/main" id="{F3617A9E-FC25-6340-990E-BC3521B6BA49}"/>
              </a:ext>
            </a:extLst>
          </p:cNvPr>
          <p:cNvSpPr>
            <a:spLocks noGrp="1"/>
          </p:cNvSpPr>
          <p:nvPr>
            <p:ph type="title"/>
          </p:nvPr>
        </p:nvSpPr>
        <p:spPr>
          <a:xfrm>
            <a:off x="838200" y="365125"/>
            <a:ext cx="10515600" cy="1325563"/>
          </a:xfrm>
        </p:spPr>
        <p:txBody>
          <a:bodyPr/>
          <a:lstStyle/>
          <a:p>
            <a:r>
              <a:rPr lang="en-US" dirty="0"/>
              <a:t>Computing Utility</a:t>
            </a:r>
          </a:p>
        </p:txBody>
      </p:sp>
      <p:sp>
        <p:nvSpPr>
          <p:cNvPr id="15" name="!!Mask">
            <a:extLst>
              <a:ext uri="{FF2B5EF4-FFF2-40B4-BE49-F238E27FC236}">
                <a16:creationId xmlns:a16="http://schemas.microsoft.com/office/drawing/2014/main" id="{E306DA93-CFAE-0A42-A02C-0F3BBF4C4906}"/>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lient1">
            <a:extLst>
              <a:ext uri="{FF2B5EF4-FFF2-40B4-BE49-F238E27FC236}">
                <a16:creationId xmlns:a16="http://schemas.microsoft.com/office/drawing/2014/main" id="{FE740365-6DEA-C34B-AB88-5BD6634357A1}"/>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7" name="!!Client2">
            <a:extLst>
              <a:ext uri="{FF2B5EF4-FFF2-40B4-BE49-F238E27FC236}">
                <a16:creationId xmlns:a16="http://schemas.microsoft.com/office/drawing/2014/main" id="{3E2E4852-826B-E849-957B-B55ED89F7022}"/>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8" name="TextBox 17">
            <a:extLst>
              <a:ext uri="{FF2B5EF4-FFF2-40B4-BE49-F238E27FC236}">
                <a16:creationId xmlns:a16="http://schemas.microsoft.com/office/drawing/2014/main" id="{ACD94E33-B1BB-6242-AFD6-4E9CE0BB27DC}"/>
              </a:ext>
            </a:extLst>
          </p:cNvPr>
          <p:cNvSpPr txBox="1"/>
          <p:nvPr/>
        </p:nvSpPr>
        <p:spPr>
          <a:xfrm>
            <a:off x="2390866" y="1545058"/>
            <a:ext cx="9395839" cy="584775"/>
          </a:xfrm>
          <a:prstGeom prst="rect">
            <a:avLst/>
          </a:prstGeom>
          <a:noFill/>
        </p:spPr>
        <p:txBody>
          <a:bodyPr wrap="square" rtlCol="0">
            <a:spAutoFit/>
          </a:bodyPr>
          <a:lstStyle/>
          <a:p>
            <a:r>
              <a:rPr lang="en-US" sz="3200" dirty="0"/>
              <a:t>Utility(r) = Estimated </a:t>
            </a:r>
            <a:r>
              <a:rPr lang="en-US" sz="3200" dirty="0" err="1"/>
              <a:t>QoE</a:t>
            </a:r>
            <a:r>
              <a:rPr lang="en-US" sz="3200" dirty="0"/>
              <a:t> for entire video at rate r</a:t>
            </a:r>
          </a:p>
        </p:txBody>
      </p:sp>
      <p:sp>
        <p:nvSpPr>
          <p:cNvPr id="19" name="Rounded Rectangle 18">
            <a:extLst>
              <a:ext uri="{FF2B5EF4-FFF2-40B4-BE49-F238E27FC236}">
                <a16:creationId xmlns:a16="http://schemas.microsoft.com/office/drawing/2014/main" id="{E1B280CC-69D1-2443-88FF-5CE705A5432E}"/>
              </a:ext>
            </a:extLst>
          </p:cNvPr>
          <p:cNvSpPr/>
          <p:nvPr/>
        </p:nvSpPr>
        <p:spPr>
          <a:xfrm>
            <a:off x="1629291"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E01A6F8-DC9C-8745-8EB2-17A737BB85CC}"/>
              </a:ext>
            </a:extLst>
          </p:cNvPr>
          <p:cNvSpPr/>
          <p:nvPr/>
        </p:nvSpPr>
        <p:spPr>
          <a:xfrm>
            <a:off x="2463334"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a:extLst>
              <a:ext uri="{FF2B5EF4-FFF2-40B4-BE49-F238E27FC236}">
                <a16:creationId xmlns:a16="http://schemas.microsoft.com/office/drawing/2014/main" id="{69E71B8E-C555-D748-89F6-CACFB22902FB}"/>
              </a:ext>
            </a:extLst>
          </p:cNvPr>
          <p:cNvSpPr/>
          <p:nvPr/>
        </p:nvSpPr>
        <p:spPr>
          <a:xfrm>
            <a:off x="3297377"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1">
            <a:extLst>
              <a:ext uri="{FF2B5EF4-FFF2-40B4-BE49-F238E27FC236}">
                <a16:creationId xmlns:a16="http://schemas.microsoft.com/office/drawing/2014/main" id="{B936B1BD-A147-5946-8914-66E7C1CDA335}"/>
              </a:ext>
            </a:extLst>
          </p:cNvPr>
          <p:cNvSpPr/>
          <p:nvPr/>
        </p:nvSpPr>
        <p:spPr>
          <a:xfrm>
            <a:off x="4131420"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2">
            <a:extLst>
              <a:ext uri="{FF2B5EF4-FFF2-40B4-BE49-F238E27FC236}">
                <a16:creationId xmlns:a16="http://schemas.microsoft.com/office/drawing/2014/main" id="{DF100EA4-DE33-3548-9C3A-593A27140C5E}"/>
              </a:ext>
            </a:extLst>
          </p:cNvPr>
          <p:cNvSpPr/>
          <p:nvPr/>
        </p:nvSpPr>
        <p:spPr>
          <a:xfrm>
            <a:off x="4965463"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DAA545F8-45A1-A54E-A601-1716D1A63108}"/>
              </a:ext>
            </a:extLst>
          </p:cNvPr>
          <p:cNvSpPr/>
          <p:nvPr/>
        </p:nvSpPr>
        <p:spPr>
          <a:xfrm>
            <a:off x="5799506"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E4FF40C5-A953-1A49-B15B-AEA2D344C27B}"/>
              </a:ext>
            </a:extLst>
          </p:cNvPr>
          <p:cNvSpPr/>
          <p:nvPr/>
        </p:nvSpPr>
        <p:spPr>
          <a:xfrm>
            <a:off x="6633549"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25">
            <a:extLst>
              <a:ext uri="{FF2B5EF4-FFF2-40B4-BE49-F238E27FC236}">
                <a16:creationId xmlns:a16="http://schemas.microsoft.com/office/drawing/2014/main" id="{21538997-79A7-E54E-8DDF-5E2D3909BE8C}"/>
              </a:ext>
            </a:extLst>
          </p:cNvPr>
          <p:cNvSpPr/>
          <p:nvPr/>
        </p:nvSpPr>
        <p:spPr>
          <a:xfrm>
            <a:off x="7467592"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a:extLst>
              <a:ext uri="{FF2B5EF4-FFF2-40B4-BE49-F238E27FC236}">
                <a16:creationId xmlns:a16="http://schemas.microsoft.com/office/drawing/2014/main" id="{7120FF48-9066-9841-A1C2-95EBDD76240A}"/>
              </a:ext>
            </a:extLst>
          </p:cNvPr>
          <p:cNvSpPr/>
          <p:nvPr/>
        </p:nvSpPr>
        <p:spPr>
          <a:xfrm>
            <a:off x="8301635"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0077F619-BAF2-B04B-AB18-A32B4B907921}"/>
              </a:ext>
            </a:extLst>
          </p:cNvPr>
          <p:cNvSpPr/>
          <p:nvPr/>
        </p:nvSpPr>
        <p:spPr>
          <a:xfrm>
            <a:off x="9135678"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28">
            <a:extLst>
              <a:ext uri="{FF2B5EF4-FFF2-40B4-BE49-F238E27FC236}">
                <a16:creationId xmlns:a16="http://schemas.microsoft.com/office/drawing/2014/main" id="{C98A5CC5-F79D-AD45-886C-BFB38A587AA1}"/>
              </a:ext>
            </a:extLst>
          </p:cNvPr>
          <p:cNvSpPr/>
          <p:nvPr/>
        </p:nvSpPr>
        <p:spPr>
          <a:xfrm>
            <a:off x="9969721"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ounded Rectangle 29">
            <a:extLst>
              <a:ext uri="{FF2B5EF4-FFF2-40B4-BE49-F238E27FC236}">
                <a16:creationId xmlns:a16="http://schemas.microsoft.com/office/drawing/2014/main" id="{5CFDB9DB-7EEA-B146-9757-8DF3BD2B7BB6}"/>
              </a:ext>
            </a:extLst>
          </p:cNvPr>
          <p:cNvSpPr/>
          <p:nvPr/>
        </p:nvSpPr>
        <p:spPr>
          <a:xfrm>
            <a:off x="10803764"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6796A2A-D37E-2445-B584-955A58BAD4A9}"/>
              </a:ext>
            </a:extLst>
          </p:cNvPr>
          <p:cNvSpPr txBox="1"/>
          <p:nvPr/>
        </p:nvSpPr>
        <p:spPr>
          <a:xfrm>
            <a:off x="11526289" y="2476078"/>
            <a:ext cx="1331422" cy="584775"/>
          </a:xfrm>
          <a:prstGeom prst="rect">
            <a:avLst/>
          </a:prstGeom>
          <a:noFill/>
        </p:spPr>
        <p:txBody>
          <a:bodyPr wrap="square" rtlCol="0">
            <a:spAutoFit/>
          </a:bodyPr>
          <a:lstStyle/>
          <a:p>
            <a:r>
              <a:rPr lang="en-US" sz="3200" dirty="0"/>
              <a:t>…</a:t>
            </a:r>
          </a:p>
        </p:txBody>
      </p:sp>
      <p:sp>
        <p:nvSpPr>
          <p:cNvPr id="32" name="TextBox 31">
            <a:extLst>
              <a:ext uri="{FF2B5EF4-FFF2-40B4-BE49-F238E27FC236}">
                <a16:creationId xmlns:a16="http://schemas.microsoft.com/office/drawing/2014/main" id="{712953FB-5B0B-D64B-BF7D-3D98DFC14DA9}"/>
              </a:ext>
            </a:extLst>
          </p:cNvPr>
          <p:cNvSpPr txBox="1"/>
          <p:nvPr/>
        </p:nvSpPr>
        <p:spPr>
          <a:xfrm>
            <a:off x="295784" y="2606620"/>
            <a:ext cx="1446411" cy="461665"/>
          </a:xfrm>
          <a:prstGeom prst="rect">
            <a:avLst/>
          </a:prstGeom>
          <a:noFill/>
        </p:spPr>
        <p:txBody>
          <a:bodyPr wrap="square" rtlCol="0">
            <a:spAutoFit/>
          </a:bodyPr>
          <a:lstStyle/>
          <a:p>
            <a:r>
              <a:rPr lang="en-US" sz="2400" dirty="0"/>
              <a:t>Chunks:</a:t>
            </a:r>
          </a:p>
        </p:txBody>
      </p:sp>
      <p:sp>
        <p:nvSpPr>
          <p:cNvPr id="33" name="Round Same Side Corner Rectangle 32">
            <a:extLst>
              <a:ext uri="{FF2B5EF4-FFF2-40B4-BE49-F238E27FC236}">
                <a16:creationId xmlns:a16="http://schemas.microsoft.com/office/drawing/2014/main" id="{ABC36521-46E0-9D4B-966E-D2B40FAE7798}"/>
              </a:ext>
            </a:extLst>
          </p:cNvPr>
          <p:cNvSpPr/>
          <p:nvPr/>
        </p:nvSpPr>
        <p:spPr>
          <a:xfrm rot="16200000">
            <a:off x="4991961" y="2629566"/>
            <a:ext cx="365760" cy="423614"/>
          </a:xfrm>
          <a:prstGeom prst="round2SameRect">
            <a:avLst/>
          </a:prstGeom>
          <a:solidFill>
            <a:schemeClr val="accent1">
              <a:lumMod val="60000"/>
              <a:lumOff val="40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CEF95CB3-E633-2740-B2C2-BF6CE7ABCA42}"/>
              </a:ext>
            </a:extLst>
          </p:cNvPr>
          <p:cNvSpPr txBox="1"/>
          <p:nvPr/>
        </p:nvSpPr>
        <p:spPr>
          <a:xfrm>
            <a:off x="4502721" y="3466414"/>
            <a:ext cx="1573876" cy="365760"/>
          </a:xfrm>
          <a:prstGeom prst="rect">
            <a:avLst/>
          </a:prstGeom>
          <a:noFill/>
        </p:spPr>
        <p:txBody>
          <a:bodyPr wrap="square" rtlCol="0">
            <a:spAutoFit/>
          </a:bodyPr>
          <a:lstStyle/>
          <a:p>
            <a:r>
              <a:rPr lang="en-US" dirty="0"/>
              <a:t>Current chunk</a:t>
            </a:r>
          </a:p>
        </p:txBody>
      </p:sp>
      <p:cxnSp>
        <p:nvCxnSpPr>
          <p:cNvPr id="35" name="Straight Arrow Connector 34">
            <a:extLst>
              <a:ext uri="{FF2B5EF4-FFF2-40B4-BE49-F238E27FC236}">
                <a16:creationId xmlns:a16="http://schemas.microsoft.com/office/drawing/2014/main" id="{2A1DD806-1309-3844-A0F9-33FD3428E7B3}"/>
              </a:ext>
            </a:extLst>
          </p:cNvPr>
          <p:cNvCxnSpPr>
            <a:stCxn id="34" idx="0"/>
          </p:cNvCxnSpPr>
          <p:nvPr/>
        </p:nvCxnSpPr>
        <p:spPr>
          <a:xfrm flipV="1">
            <a:off x="5289659" y="3068285"/>
            <a:ext cx="0" cy="398129"/>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36" name="Content Placeholder 2">
            <a:extLst>
              <a:ext uri="{FF2B5EF4-FFF2-40B4-BE49-F238E27FC236}">
                <a16:creationId xmlns:a16="http://schemas.microsoft.com/office/drawing/2014/main" id="{23C682FC-ED0B-1F4D-B198-9411030ADA53}"/>
              </a:ext>
            </a:extLst>
          </p:cNvPr>
          <p:cNvSpPr txBox="1">
            <a:spLocks/>
          </p:cNvSpPr>
          <p:nvPr/>
        </p:nvSpPr>
        <p:spPr>
          <a:xfrm>
            <a:off x="838200" y="386993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		</a:t>
            </a:r>
            <a:r>
              <a:rPr lang="en-US" dirty="0" err="1"/>
              <a:t>QoE</a:t>
            </a:r>
            <a:r>
              <a:rPr lang="en-US" dirty="0"/>
              <a:t>(</a:t>
            </a:r>
            <a:r>
              <a:rPr lang="en-US" dirty="0" err="1"/>
              <a:t>e</a:t>
            </a:r>
            <a:r>
              <a:rPr lang="en-US" baseline="-25000" dirty="0" err="1"/>
              <a:t>k</a:t>
            </a:r>
            <a:r>
              <a:rPr lang="en-US" dirty="0"/>
              <a:t>) = P(</a:t>
            </a:r>
            <a:r>
              <a:rPr lang="en-US" dirty="0" err="1"/>
              <a:t>e</a:t>
            </a:r>
            <a:r>
              <a:rPr lang="en-US" baseline="-25000" dirty="0" err="1"/>
              <a:t>k</a:t>
            </a:r>
            <a:r>
              <a:rPr lang="en-US" dirty="0"/>
              <a:t>) – β R – </a:t>
            </a:r>
            <a:r>
              <a:rPr lang="en-US" dirty="0" err="1"/>
              <a:t>γ</a:t>
            </a:r>
            <a:r>
              <a:rPr lang="en-US" dirty="0"/>
              <a:t> |P(</a:t>
            </a:r>
            <a:r>
              <a:rPr lang="en-US" dirty="0" err="1"/>
              <a:t>e</a:t>
            </a:r>
            <a:r>
              <a:rPr lang="en-US" baseline="-25000" dirty="0" err="1"/>
              <a:t>k</a:t>
            </a:r>
            <a:r>
              <a:rPr lang="en-US" dirty="0"/>
              <a:t>) – P(e</a:t>
            </a:r>
            <a:r>
              <a:rPr lang="en-US" baseline="-25000" dirty="0"/>
              <a:t>k-1</a:t>
            </a:r>
            <a:r>
              <a:rPr lang="en-US" dirty="0"/>
              <a:t>)|</a:t>
            </a:r>
          </a:p>
          <a:p>
            <a:endParaRPr lang="en-US" dirty="0"/>
          </a:p>
          <a:p>
            <a:pPr marL="0" indent="0">
              <a:buFont typeface="Arial" panose="020B0604020202020204" pitchFamily="34" charset="0"/>
              <a:buNone/>
            </a:pPr>
            <a:r>
              <a:rPr lang="en-US" dirty="0"/>
              <a:t>	</a:t>
            </a:r>
          </a:p>
          <a:p>
            <a:pPr marL="0" indent="0">
              <a:buFont typeface="Arial" panose="020B0604020202020204" pitchFamily="34" charset="0"/>
              <a:buNone/>
            </a:pPr>
            <a:endParaRPr lang="en-US" dirty="0"/>
          </a:p>
        </p:txBody>
      </p:sp>
      <p:sp>
        <p:nvSpPr>
          <p:cNvPr id="37" name="TextBox 36">
            <a:extLst>
              <a:ext uri="{FF2B5EF4-FFF2-40B4-BE49-F238E27FC236}">
                <a16:creationId xmlns:a16="http://schemas.microsoft.com/office/drawing/2014/main" id="{8B3A6CF3-ED8C-EB4A-BAF0-39B7033F6124}"/>
              </a:ext>
            </a:extLst>
          </p:cNvPr>
          <p:cNvSpPr txBox="1"/>
          <p:nvPr/>
        </p:nvSpPr>
        <p:spPr>
          <a:xfrm>
            <a:off x="5355329" y="6238503"/>
            <a:ext cx="4770471" cy="461665"/>
          </a:xfrm>
          <a:prstGeom prst="rect">
            <a:avLst/>
          </a:prstGeom>
          <a:noFill/>
        </p:spPr>
        <p:txBody>
          <a:bodyPr wrap="square" rtlCol="0">
            <a:spAutoFit/>
          </a:bodyPr>
          <a:lstStyle/>
          <a:p>
            <a:r>
              <a:rPr lang="en-US" sz="2400" dirty="0">
                <a:solidFill>
                  <a:schemeClr val="accent1"/>
                </a:solidFill>
              </a:rPr>
              <a:t>Perceptual quality of chosen bitrate</a:t>
            </a:r>
          </a:p>
        </p:txBody>
      </p:sp>
      <p:sp>
        <p:nvSpPr>
          <p:cNvPr id="38" name="TextBox 37">
            <a:extLst>
              <a:ext uri="{FF2B5EF4-FFF2-40B4-BE49-F238E27FC236}">
                <a16:creationId xmlns:a16="http://schemas.microsoft.com/office/drawing/2014/main" id="{047CC60E-FB69-4641-8F6D-00872E763F6A}"/>
              </a:ext>
            </a:extLst>
          </p:cNvPr>
          <p:cNvSpPr txBox="1"/>
          <p:nvPr/>
        </p:nvSpPr>
        <p:spPr>
          <a:xfrm>
            <a:off x="6386423" y="5516821"/>
            <a:ext cx="5152845" cy="461665"/>
          </a:xfrm>
          <a:prstGeom prst="rect">
            <a:avLst/>
          </a:prstGeom>
          <a:noFill/>
        </p:spPr>
        <p:txBody>
          <a:bodyPr wrap="square" rtlCol="0">
            <a:spAutoFit/>
          </a:bodyPr>
          <a:lstStyle/>
          <a:p>
            <a:r>
              <a:rPr lang="en-US" sz="2400" dirty="0">
                <a:solidFill>
                  <a:schemeClr val="accent1"/>
                </a:solidFill>
              </a:rPr>
              <a:t>Penalty proportional to stall time </a:t>
            </a:r>
            <a:r>
              <a:rPr lang="en-US" sz="2400" i="1" dirty="0">
                <a:solidFill>
                  <a:schemeClr val="accent1"/>
                </a:solidFill>
              </a:rPr>
              <a:t>R</a:t>
            </a:r>
            <a:endParaRPr lang="en-US" sz="2400" dirty="0">
              <a:solidFill>
                <a:schemeClr val="accent1"/>
              </a:solidFill>
            </a:endParaRPr>
          </a:p>
        </p:txBody>
      </p:sp>
      <p:sp>
        <p:nvSpPr>
          <p:cNvPr id="39" name="Left Brace 38">
            <a:extLst>
              <a:ext uri="{FF2B5EF4-FFF2-40B4-BE49-F238E27FC236}">
                <a16:creationId xmlns:a16="http://schemas.microsoft.com/office/drawing/2014/main" id="{545274EA-0924-9241-8033-FF5F6D0C2FD3}"/>
              </a:ext>
            </a:extLst>
          </p:cNvPr>
          <p:cNvSpPr/>
          <p:nvPr/>
        </p:nvSpPr>
        <p:spPr>
          <a:xfrm rot="16200000">
            <a:off x="4423529" y="4216599"/>
            <a:ext cx="210681" cy="611144"/>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0" name="Left Brace 39">
            <a:extLst>
              <a:ext uri="{FF2B5EF4-FFF2-40B4-BE49-F238E27FC236}">
                <a16:creationId xmlns:a16="http://schemas.microsoft.com/office/drawing/2014/main" id="{021BF913-E832-0540-919A-AB4043B8D93C}"/>
              </a:ext>
            </a:extLst>
          </p:cNvPr>
          <p:cNvSpPr/>
          <p:nvPr/>
        </p:nvSpPr>
        <p:spPr>
          <a:xfrm rot="16200000">
            <a:off x="5333231" y="4300479"/>
            <a:ext cx="210680" cy="43496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Left Brace 40">
            <a:extLst>
              <a:ext uri="{FF2B5EF4-FFF2-40B4-BE49-F238E27FC236}">
                <a16:creationId xmlns:a16="http://schemas.microsoft.com/office/drawing/2014/main" id="{676E592E-2B26-1E4F-81F5-FB914A218D73}"/>
              </a:ext>
            </a:extLst>
          </p:cNvPr>
          <p:cNvSpPr/>
          <p:nvPr/>
        </p:nvSpPr>
        <p:spPr>
          <a:xfrm rot="16200000">
            <a:off x="7101647" y="3322818"/>
            <a:ext cx="210682" cy="239028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4BE70095-C3E6-8D4F-BF62-CACACB212F74}"/>
              </a:ext>
            </a:extLst>
          </p:cNvPr>
          <p:cNvCxnSpPr>
            <a:cxnSpLocks/>
          </p:cNvCxnSpPr>
          <p:nvPr/>
        </p:nvCxnSpPr>
        <p:spPr>
          <a:xfrm>
            <a:off x="4511616" y="4623302"/>
            <a:ext cx="0" cy="1907605"/>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B008989-87A5-084A-ACA6-B2698D139EEA}"/>
              </a:ext>
            </a:extLst>
          </p:cNvPr>
          <p:cNvCxnSpPr>
            <a:cxnSpLocks/>
          </p:cNvCxnSpPr>
          <p:nvPr/>
        </p:nvCxnSpPr>
        <p:spPr>
          <a:xfrm flipH="1" flipV="1">
            <a:off x="4511616" y="6518665"/>
            <a:ext cx="82238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37F8A30-351C-4648-A4EC-1BEE0231AFBC}"/>
              </a:ext>
            </a:extLst>
          </p:cNvPr>
          <p:cNvCxnSpPr>
            <a:cxnSpLocks/>
          </p:cNvCxnSpPr>
          <p:nvPr/>
        </p:nvCxnSpPr>
        <p:spPr>
          <a:xfrm flipH="1">
            <a:off x="5443269" y="4565484"/>
            <a:ext cx="1" cy="1182169"/>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4FBD53C-CCB9-1F4C-8AD2-2ACA2F31167D}"/>
              </a:ext>
            </a:extLst>
          </p:cNvPr>
          <p:cNvCxnSpPr>
            <a:cxnSpLocks/>
          </p:cNvCxnSpPr>
          <p:nvPr/>
        </p:nvCxnSpPr>
        <p:spPr>
          <a:xfrm flipH="1" flipV="1">
            <a:off x="5438571" y="5766495"/>
            <a:ext cx="930599"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51FD404-7663-9849-AE74-5918A75B91FD}"/>
              </a:ext>
            </a:extLst>
          </p:cNvPr>
          <p:cNvCxnSpPr>
            <a:cxnSpLocks/>
          </p:cNvCxnSpPr>
          <p:nvPr/>
        </p:nvCxnSpPr>
        <p:spPr>
          <a:xfrm>
            <a:off x="7189735" y="4623302"/>
            <a:ext cx="0" cy="415498"/>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B3ADE90-76A2-394D-854C-DBA4D71F7C7F}"/>
              </a:ext>
            </a:extLst>
          </p:cNvPr>
          <p:cNvCxnSpPr>
            <a:cxnSpLocks/>
          </p:cNvCxnSpPr>
          <p:nvPr/>
        </p:nvCxnSpPr>
        <p:spPr>
          <a:xfrm flipH="1" flipV="1">
            <a:off x="7189206" y="5049845"/>
            <a:ext cx="465300" cy="1"/>
          </a:xfrm>
          <a:prstGeom prst="line">
            <a:avLst/>
          </a:prstGeom>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A7C5882C-F61A-FC47-AA19-78D55729C836}"/>
              </a:ext>
            </a:extLst>
          </p:cNvPr>
          <p:cNvSpPr txBox="1"/>
          <p:nvPr/>
        </p:nvSpPr>
        <p:spPr>
          <a:xfrm>
            <a:off x="7653975" y="4791158"/>
            <a:ext cx="5152845" cy="461665"/>
          </a:xfrm>
          <a:prstGeom prst="rect">
            <a:avLst/>
          </a:prstGeom>
          <a:noFill/>
        </p:spPr>
        <p:txBody>
          <a:bodyPr wrap="square" rtlCol="0">
            <a:spAutoFit/>
          </a:bodyPr>
          <a:lstStyle/>
          <a:p>
            <a:r>
              <a:rPr lang="en-US" sz="2400" dirty="0">
                <a:solidFill>
                  <a:schemeClr val="accent1"/>
                </a:solidFill>
              </a:rPr>
              <a:t>Penalty for switching bitrates</a:t>
            </a:r>
          </a:p>
        </p:txBody>
      </p:sp>
    </p:spTree>
    <p:extLst>
      <p:ext uri="{BB962C8B-B14F-4D97-AF65-F5344CB8AC3E}">
        <p14:creationId xmlns:p14="http://schemas.microsoft.com/office/powerpoint/2010/main" val="202320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nodeType="clickEffect">
                                  <p:stCondLst>
                                    <p:cond delay="0"/>
                                  </p:stCondLst>
                                  <p:childTnLst>
                                    <p:set>
                                      <p:cBhvr>
                                        <p:cTn id="46" dur="1" fill="hold">
                                          <p:stCondLst>
                                            <p:cond delay="0"/>
                                          </p:stCondLst>
                                        </p:cTn>
                                        <p:tgtEl>
                                          <p:spTgt spid="35"/>
                                        </p:tgtEl>
                                        <p:attrNameLst>
                                          <p:attrName>style.visibility</p:attrName>
                                        </p:attrNameLst>
                                      </p:cBhvr>
                                      <p:to>
                                        <p:strVal val="hidden"/>
                                      </p:to>
                                    </p:set>
                                  </p:childTnLst>
                                </p:cTn>
                              </p:par>
                              <p:par>
                                <p:cTn id="47" presetID="1" presetClass="exit" presetSubtype="0" fill="hold" grpId="1" nodeType="withEffect">
                                  <p:stCondLst>
                                    <p:cond delay="0"/>
                                  </p:stCondLst>
                                  <p:childTnLst>
                                    <p:set>
                                      <p:cBhvr>
                                        <p:cTn id="48" dur="1" fill="hold">
                                          <p:stCondLst>
                                            <p:cond delay="0"/>
                                          </p:stCondLst>
                                        </p:cTn>
                                        <p:tgtEl>
                                          <p:spTgt spid="34"/>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9"/>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42"/>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43"/>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3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0"/>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44"/>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45"/>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8"/>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41"/>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46"/>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47"/>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p:bldP spid="32" grpId="0"/>
      <p:bldP spid="33" grpId="0" animBg="1"/>
      <p:bldP spid="34" grpId="0"/>
      <p:bldP spid="34" grpId="1"/>
      <p:bldP spid="36" grpId="0"/>
      <p:bldP spid="37" grpId="0"/>
      <p:bldP spid="38" grpId="0"/>
      <p:bldP spid="39" grpId="0" animBg="1"/>
      <p:bldP spid="40" grpId="0" animBg="1"/>
      <p:bldP spid="41" grpId="0" animBg="1"/>
      <p:bldP spid="4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Freeform 57">
            <a:extLst>
              <a:ext uri="{FF2B5EF4-FFF2-40B4-BE49-F238E27FC236}">
                <a16:creationId xmlns:a16="http://schemas.microsoft.com/office/drawing/2014/main" id="{CCB3D60B-B008-C746-8CC6-33EE1EEB49FA}"/>
              </a:ext>
            </a:extLst>
          </p:cNvPr>
          <p:cNvSpPr/>
          <p:nvPr/>
        </p:nvSpPr>
        <p:spPr>
          <a:xfrm>
            <a:off x="1662545" y="2028305"/>
            <a:ext cx="10091651" cy="565266"/>
          </a:xfrm>
          <a:custGeom>
            <a:avLst/>
            <a:gdLst>
              <a:gd name="connsiteX0" fmla="*/ 5685906 w 10091651"/>
              <a:gd name="connsiteY0" fmla="*/ 0 h 565266"/>
              <a:gd name="connsiteX1" fmla="*/ 7647710 w 10091651"/>
              <a:gd name="connsiteY1" fmla="*/ 0 h 565266"/>
              <a:gd name="connsiteX2" fmla="*/ 10091651 w 10091651"/>
              <a:gd name="connsiteY2" fmla="*/ 565266 h 565266"/>
              <a:gd name="connsiteX3" fmla="*/ 0 w 10091651"/>
              <a:gd name="connsiteY3" fmla="*/ 565266 h 565266"/>
              <a:gd name="connsiteX4" fmla="*/ 5685906 w 10091651"/>
              <a:gd name="connsiteY4" fmla="*/ 0 h 565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1651" h="565266">
                <a:moveTo>
                  <a:pt x="5685906" y="0"/>
                </a:moveTo>
                <a:lnTo>
                  <a:pt x="7647710" y="0"/>
                </a:lnTo>
                <a:lnTo>
                  <a:pt x="10091651" y="565266"/>
                </a:lnTo>
                <a:lnTo>
                  <a:pt x="0" y="565266"/>
                </a:lnTo>
                <a:lnTo>
                  <a:pt x="5685906" y="0"/>
                </a:lnTo>
                <a:close/>
              </a:path>
            </a:pathLst>
          </a:custGeom>
          <a:gradFill flip="none" rotWithShape="1">
            <a:gsLst>
              <a:gs pos="0">
                <a:srgbClr val="ABC0E4">
                  <a:alpha val="0"/>
                </a:srgbClr>
              </a:gs>
              <a:gs pos="90000">
                <a:schemeClr val="accent1">
                  <a:lumMod val="45000"/>
                  <a:lumOff val="55000"/>
                </a:schemeClr>
              </a:gs>
              <a:gs pos="100000">
                <a:schemeClr val="accent1">
                  <a:lumMod val="45000"/>
                  <a:lumOff val="55000"/>
                </a:schemeClr>
              </a:gs>
              <a:gs pos="100000">
                <a:schemeClr val="accent1">
                  <a:lumMod val="30000"/>
                  <a:lumOff val="7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ateControl">
            <a:extLst>
              <a:ext uri="{FF2B5EF4-FFF2-40B4-BE49-F238E27FC236}">
                <a16:creationId xmlns:a16="http://schemas.microsoft.com/office/drawing/2014/main" id="{0A478895-AD7A-D44F-AC9C-C3199B7506E1}"/>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44" name="!!Server2">
            <a:extLst>
              <a:ext uri="{FF2B5EF4-FFF2-40B4-BE49-F238E27FC236}">
                <a16:creationId xmlns:a16="http://schemas.microsoft.com/office/drawing/2014/main" id="{4A76CE61-ADB4-814E-BF72-2CED90B235E5}"/>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7" name="!!Link">
            <a:extLst>
              <a:ext uri="{FF2B5EF4-FFF2-40B4-BE49-F238E27FC236}">
                <a16:creationId xmlns:a16="http://schemas.microsoft.com/office/drawing/2014/main" id="{11AA4DF3-86B3-C84E-92F9-B625D956471E}"/>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Server1">
            <a:extLst>
              <a:ext uri="{FF2B5EF4-FFF2-40B4-BE49-F238E27FC236}">
                <a16:creationId xmlns:a16="http://schemas.microsoft.com/office/drawing/2014/main" id="{A8EA116B-820F-1746-A283-072CBA69FDD0}"/>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7" name="!!Arrow4">
            <a:extLst>
              <a:ext uri="{FF2B5EF4-FFF2-40B4-BE49-F238E27FC236}">
                <a16:creationId xmlns:a16="http://schemas.microsoft.com/office/drawing/2014/main" id="{C28623DC-697F-C145-A617-E7F36BD723A2}"/>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4" name="Title 3">
            <a:extLst>
              <a:ext uri="{FF2B5EF4-FFF2-40B4-BE49-F238E27FC236}">
                <a16:creationId xmlns:a16="http://schemas.microsoft.com/office/drawing/2014/main" id="{C741CD56-E7DB-874B-B1CD-D3704E7361AF}"/>
              </a:ext>
            </a:extLst>
          </p:cNvPr>
          <p:cNvSpPr>
            <a:spLocks noGrp="1"/>
          </p:cNvSpPr>
          <p:nvPr>
            <p:ph type="title"/>
          </p:nvPr>
        </p:nvSpPr>
        <p:spPr/>
        <p:txBody>
          <a:bodyPr/>
          <a:lstStyle/>
          <a:p>
            <a:r>
              <a:rPr lang="en-US" dirty="0"/>
              <a:t>Computing Utility</a:t>
            </a:r>
          </a:p>
        </p:txBody>
      </p:sp>
      <p:sp>
        <p:nvSpPr>
          <p:cNvPr id="6" name="!!Mask">
            <a:extLst>
              <a:ext uri="{FF2B5EF4-FFF2-40B4-BE49-F238E27FC236}">
                <a16:creationId xmlns:a16="http://schemas.microsoft.com/office/drawing/2014/main" id="{D97E430B-F8F2-4242-8D7F-4EF73C54042E}"/>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lient1">
            <a:extLst>
              <a:ext uri="{FF2B5EF4-FFF2-40B4-BE49-F238E27FC236}">
                <a16:creationId xmlns:a16="http://schemas.microsoft.com/office/drawing/2014/main" id="{6684B9DC-ACD9-A141-B40C-E26BB537FD1B}"/>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5" name="!!Client2">
            <a:extLst>
              <a:ext uri="{FF2B5EF4-FFF2-40B4-BE49-F238E27FC236}">
                <a16:creationId xmlns:a16="http://schemas.microsoft.com/office/drawing/2014/main" id="{0C8D4F06-75ED-6449-897C-76D6891182FB}"/>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 name="TextBox 4">
            <a:extLst>
              <a:ext uri="{FF2B5EF4-FFF2-40B4-BE49-F238E27FC236}">
                <a16:creationId xmlns:a16="http://schemas.microsoft.com/office/drawing/2014/main" id="{A8898A8F-1CE3-7E4B-A095-74F14990A5FC}"/>
              </a:ext>
            </a:extLst>
          </p:cNvPr>
          <p:cNvSpPr txBox="1"/>
          <p:nvPr/>
        </p:nvSpPr>
        <p:spPr>
          <a:xfrm>
            <a:off x="2390866" y="1545058"/>
            <a:ext cx="9395839" cy="584775"/>
          </a:xfrm>
          <a:prstGeom prst="rect">
            <a:avLst/>
          </a:prstGeom>
          <a:noFill/>
        </p:spPr>
        <p:txBody>
          <a:bodyPr wrap="square" rtlCol="0">
            <a:spAutoFit/>
          </a:bodyPr>
          <a:lstStyle/>
          <a:p>
            <a:r>
              <a:rPr lang="en-US" sz="3200" dirty="0"/>
              <a:t>Utility(r) = Estimated </a:t>
            </a:r>
            <a:r>
              <a:rPr lang="en-US" sz="3200" dirty="0" err="1"/>
              <a:t>QoE</a:t>
            </a:r>
            <a:r>
              <a:rPr lang="en-US" sz="3200" dirty="0"/>
              <a:t> for entire video at rate r</a:t>
            </a:r>
          </a:p>
        </p:txBody>
      </p:sp>
      <p:sp>
        <p:nvSpPr>
          <p:cNvPr id="7" name="Rounded Rectangle 6">
            <a:extLst>
              <a:ext uri="{FF2B5EF4-FFF2-40B4-BE49-F238E27FC236}">
                <a16:creationId xmlns:a16="http://schemas.microsoft.com/office/drawing/2014/main" id="{8F76683D-6838-1F4D-8D6F-1837A70AE7EF}"/>
              </a:ext>
            </a:extLst>
          </p:cNvPr>
          <p:cNvSpPr/>
          <p:nvPr/>
        </p:nvSpPr>
        <p:spPr>
          <a:xfrm>
            <a:off x="1629291"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4A6FE3D3-775D-8F44-9A78-64B79D8A2EAE}"/>
              </a:ext>
            </a:extLst>
          </p:cNvPr>
          <p:cNvSpPr/>
          <p:nvPr/>
        </p:nvSpPr>
        <p:spPr>
          <a:xfrm>
            <a:off x="2463334"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30">
            <a:extLst>
              <a:ext uri="{FF2B5EF4-FFF2-40B4-BE49-F238E27FC236}">
                <a16:creationId xmlns:a16="http://schemas.microsoft.com/office/drawing/2014/main" id="{1B23DE7F-32DC-CC4E-8883-78615925444B}"/>
              </a:ext>
            </a:extLst>
          </p:cNvPr>
          <p:cNvSpPr/>
          <p:nvPr/>
        </p:nvSpPr>
        <p:spPr>
          <a:xfrm>
            <a:off x="3297377"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31">
            <a:extLst>
              <a:ext uri="{FF2B5EF4-FFF2-40B4-BE49-F238E27FC236}">
                <a16:creationId xmlns:a16="http://schemas.microsoft.com/office/drawing/2014/main" id="{D25003D4-915C-004B-84CB-FDFBCF1E82AD}"/>
              </a:ext>
            </a:extLst>
          </p:cNvPr>
          <p:cNvSpPr/>
          <p:nvPr/>
        </p:nvSpPr>
        <p:spPr>
          <a:xfrm>
            <a:off x="4131420" y="2660067"/>
            <a:ext cx="648393" cy="36576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ounded Rectangle 32">
            <a:extLst>
              <a:ext uri="{FF2B5EF4-FFF2-40B4-BE49-F238E27FC236}">
                <a16:creationId xmlns:a16="http://schemas.microsoft.com/office/drawing/2014/main" id="{C7C2FCA3-269B-4744-AFF4-77FAA51C7A38}"/>
              </a:ext>
            </a:extLst>
          </p:cNvPr>
          <p:cNvSpPr/>
          <p:nvPr/>
        </p:nvSpPr>
        <p:spPr>
          <a:xfrm>
            <a:off x="4965463"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ounded Rectangle 33">
            <a:extLst>
              <a:ext uri="{FF2B5EF4-FFF2-40B4-BE49-F238E27FC236}">
                <a16:creationId xmlns:a16="http://schemas.microsoft.com/office/drawing/2014/main" id="{B90EE2AF-32ED-2340-9B5B-9F6F78ED65B4}"/>
              </a:ext>
            </a:extLst>
          </p:cNvPr>
          <p:cNvSpPr/>
          <p:nvPr/>
        </p:nvSpPr>
        <p:spPr>
          <a:xfrm>
            <a:off x="5799506"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34">
            <a:extLst>
              <a:ext uri="{FF2B5EF4-FFF2-40B4-BE49-F238E27FC236}">
                <a16:creationId xmlns:a16="http://schemas.microsoft.com/office/drawing/2014/main" id="{7468C02C-D3B9-244C-837B-F64C673E8F7E}"/>
              </a:ext>
            </a:extLst>
          </p:cNvPr>
          <p:cNvSpPr/>
          <p:nvPr/>
        </p:nvSpPr>
        <p:spPr>
          <a:xfrm>
            <a:off x="6633549"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ounded Rectangle 35">
            <a:extLst>
              <a:ext uri="{FF2B5EF4-FFF2-40B4-BE49-F238E27FC236}">
                <a16:creationId xmlns:a16="http://schemas.microsoft.com/office/drawing/2014/main" id="{8B41055A-CE60-F840-B6A4-A16EB522AA82}"/>
              </a:ext>
            </a:extLst>
          </p:cNvPr>
          <p:cNvSpPr/>
          <p:nvPr/>
        </p:nvSpPr>
        <p:spPr>
          <a:xfrm>
            <a:off x="7467592"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36">
            <a:extLst>
              <a:ext uri="{FF2B5EF4-FFF2-40B4-BE49-F238E27FC236}">
                <a16:creationId xmlns:a16="http://schemas.microsoft.com/office/drawing/2014/main" id="{82584ADE-A28C-D14E-93D9-2FED3AB89870}"/>
              </a:ext>
            </a:extLst>
          </p:cNvPr>
          <p:cNvSpPr/>
          <p:nvPr/>
        </p:nvSpPr>
        <p:spPr>
          <a:xfrm>
            <a:off x="8301635"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a:extLst>
              <a:ext uri="{FF2B5EF4-FFF2-40B4-BE49-F238E27FC236}">
                <a16:creationId xmlns:a16="http://schemas.microsoft.com/office/drawing/2014/main" id="{D59F2C98-6583-B644-871E-6FFFB1024D7F}"/>
              </a:ext>
            </a:extLst>
          </p:cNvPr>
          <p:cNvSpPr/>
          <p:nvPr/>
        </p:nvSpPr>
        <p:spPr>
          <a:xfrm>
            <a:off x="9135678"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a:extLst>
              <a:ext uri="{FF2B5EF4-FFF2-40B4-BE49-F238E27FC236}">
                <a16:creationId xmlns:a16="http://schemas.microsoft.com/office/drawing/2014/main" id="{DB44F458-DB0A-F44C-A3C2-2FA2291263D0}"/>
              </a:ext>
            </a:extLst>
          </p:cNvPr>
          <p:cNvSpPr/>
          <p:nvPr/>
        </p:nvSpPr>
        <p:spPr>
          <a:xfrm>
            <a:off x="9969721"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a:extLst>
              <a:ext uri="{FF2B5EF4-FFF2-40B4-BE49-F238E27FC236}">
                <a16:creationId xmlns:a16="http://schemas.microsoft.com/office/drawing/2014/main" id="{67DCFD9F-9462-4746-97E4-033C62E9B279}"/>
              </a:ext>
            </a:extLst>
          </p:cNvPr>
          <p:cNvSpPr/>
          <p:nvPr/>
        </p:nvSpPr>
        <p:spPr>
          <a:xfrm>
            <a:off x="10803764" y="2660067"/>
            <a:ext cx="648393" cy="36576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C4455A8-4B07-A14C-9300-30B0C63A556E}"/>
              </a:ext>
            </a:extLst>
          </p:cNvPr>
          <p:cNvSpPr txBox="1"/>
          <p:nvPr/>
        </p:nvSpPr>
        <p:spPr>
          <a:xfrm>
            <a:off x="11526289" y="2476078"/>
            <a:ext cx="1331422" cy="584775"/>
          </a:xfrm>
          <a:prstGeom prst="rect">
            <a:avLst/>
          </a:prstGeom>
          <a:noFill/>
        </p:spPr>
        <p:txBody>
          <a:bodyPr wrap="square" rtlCol="0">
            <a:spAutoFit/>
          </a:bodyPr>
          <a:lstStyle/>
          <a:p>
            <a:r>
              <a:rPr lang="en-US" sz="3200" dirty="0"/>
              <a:t>…</a:t>
            </a:r>
          </a:p>
        </p:txBody>
      </p:sp>
      <p:sp>
        <p:nvSpPr>
          <p:cNvPr id="9" name="TextBox 8">
            <a:extLst>
              <a:ext uri="{FF2B5EF4-FFF2-40B4-BE49-F238E27FC236}">
                <a16:creationId xmlns:a16="http://schemas.microsoft.com/office/drawing/2014/main" id="{37DA8319-C571-A341-AA83-402A17806748}"/>
              </a:ext>
            </a:extLst>
          </p:cNvPr>
          <p:cNvSpPr txBox="1"/>
          <p:nvPr/>
        </p:nvSpPr>
        <p:spPr>
          <a:xfrm>
            <a:off x="295784" y="2606620"/>
            <a:ext cx="1446411" cy="461665"/>
          </a:xfrm>
          <a:prstGeom prst="rect">
            <a:avLst/>
          </a:prstGeom>
          <a:noFill/>
        </p:spPr>
        <p:txBody>
          <a:bodyPr wrap="square" rtlCol="0">
            <a:spAutoFit/>
          </a:bodyPr>
          <a:lstStyle/>
          <a:p>
            <a:r>
              <a:rPr lang="en-US" sz="2400" dirty="0"/>
              <a:t>Chunks:</a:t>
            </a:r>
          </a:p>
        </p:txBody>
      </p:sp>
      <p:sp>
        <p:nvSpPr>
          <p:cNvPr id="14" name="Round Same Side Corner Rectangle 13">
            <a:extLst>
              <a:ext uri="{FF2B5EF4-FFF2-40B4-BE49-F238E27FC236}">
                <a16:creationId xmlns:a16="http://schemas.microsoft.com/office/drawing/2014/main" id="{8425991F-722C-7246-933B-64D64A5D1C05}"/>
              </a:ext>
            </a:extLst>
          </p:cNvPr>
          <p:cNvSpPr/>
          <p:nvPr/>
        </p:nvSpPr>
        <p:spPr>
          <a:xfrm rot="16200000">
            <a:off x="4991961" y="2629566"/>
            <a:ext cx="365760" cy="423614"/>
          </a:xfrm>
          <a:prstGeom prst="round2SameRect">
            <a:avLst/>
          </a:prstGeom>
          <a:solidFill>
            <a:schemeClr val="accent1">
              <a:lumMod val="60000"/>
              <a:lumOff val="40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0C332C74-AF05-F64D-8274-CD3E78B4D64F}"/>
              </a:ext>
            </a:extLst>
          </p:cNvPr>
          <p:cNvSpPr txBox="1"/>
          <p:nvPr/>
        </p:nvSpPr>
        <p:spPr>
          <a:xfrm>
            <a:off x="1742474" y="3084469"/>
            <a:ext cx="648393" cy="381945"/>
          </a:xfrm>
          <a:prstGeom prst="rect">
            <a:avLst/>
          </a:prstGeom>
          <a:noFill/>
        </p:spPr>
        <p:txBody>
          <a:bodyPr wrap="square" rtlCol="0">
            <a:spAutoFit/>
          </a:bodyPr>
          <a:lstStyle/>
          <a:p>
            <a:r>
              <a:rPr lang="en-US" dirty="0"/>
              <a:t>60</a:t>
            </a:r>
          </a:p>
        </p:txBody>
      </p:sp>
      <p:sp>
        <p:nvSpPr>
          <p:cNvPr id="51" name="TextBox 50">
            <a:extLst>
              <a:ext uri="{FF2B5EF4-FFF2-40B4-BE49-F238E27FC236}">
                <a16:creationId xmlns:a16="http://schemas.microsoft.com/office/drawing/2014/main" id="{F9DEB007-5EC9-2947-9CB7-6F61F9D51448}"/>
              </a:ext>
            </a:extLst>
          </p:cNvPr>
          <p:cNvSpPr txBox="1"/>
          <p:nvPr/>
        </p:nvSpPr>
        <p:spPr>
          <a:xfrm>
            <a:off x="2543338" y="3102864"/>
            <a:ext cx="648393" cy="381945"/>
          </a:xfrm>
          <a:prstGeom prst="rect">
            <a:avLst/>
          </a:prstGeom>
          <a:noFill/>
        </p:spPr>
        <p:txBody>
          <a:bodyPr wrap="square" rtlCol="0">
            <a:spAutoFit/>
          </a:bodyPr>
          <a:lstStyle/>
          <a:p>
            <a:r>
              <a:rPr lang="en-US" dirty="0"/>
              <a:t>73</a:t>
            </a:r>
          </a:p>
        </p:txBody>
      </p:sp>
      <p:sp>
        <p:nvSpPr>
          <p:cNvPr id="55" name="TextBox 54">
            <a:extLst>
              <a:ext uri="{FF2B5EF4-FFF2-40B4-BE49-F238E27FC236}">
                <a16:creationId xmlns:a16="http://schemas.microsoft.com/office/drawing/2014/main" id="{EDDB8301-9DC1-AD48-BDBA-F5FE74086D9C}"/>
              </a:ext>
            </a:extLst>
          </p:cNvPr>
          <p:cNvSpPr txBox="1"/>
          <p:nvPr/>
        </p:nvSpPr>
        <p:spPr>
          <a:xfrm>
            <a:off x="3377660" y="3102864"/>
            <a:ext cx="648393" cy="381945"/>
          </a:xfrm>
          <a:prstGeom prst="rect">
            <a:avLst/>
          </a:prstGeom>
          <a:noFill/>
        </p:spPr>
        <p:txBody>
          <a:bodyPr wrap="square" rtlCol="0">
            <a:spAutoFit/>
          </a:bodyPr>
          <a:lstStyle/>
          <a:p>
            <a:r>
              <a:rPr lang="en-US" dirty="0"/>
              <a:t>73</a:t>
            </a:r>
          </a:p>
        </p:txBody>
      </p:sp>
      <p:sp>
        <p:nvSpPr>
          <p:cNvPr id="56" name="TextBox 55">
            <a:extLst>
              <a:ext uri="{FF2B5EF4-FFF2-40B4-BE49-F238E27FC236}">
                <a16:creationId xmlns:a16="http://schemas.microsoft.com/office/drawing/2014/main" id="{4F58FA76-7F26-4B4F-BD82-7DABA3392766}"/>
              </a:ext>
            </a:extLst>
          </p:cNvPr>
          <p:cNvSpPr txBox="1"/>
          <p:nvPr/>
        </p:nvSpPr>
        <p:spPr>
          <a:xfrm>
            <a:off x="4217167" y="3103090"/>
            <a:ext cx="648393" cy="381945"/>
          </a:xfrm>
          <a:prstGeom prst="rect">
            <a:avLst/>
          </a:prstGeom>
          <a:noFill/>
        </p:spPr>
        <p:txBody>
          <a:bodyPr wrap="square" rtlCol="0">
            <a:spAutoFit/>
          </a:bodyPr>
          <a:lstStyle/>
          <a:p>
            <a:r>
              <a:rPr lang="en-US" dirty="0"/>
              <a:t>60</a:t>
            </a:r>
          </a:p>
        </p:txBody>
      </p:sp>
      <p:cxnSp>
        <p:nvCxnSpPr>
          <p:cNvPr id="48" name="Straight Connector 47">
            <a:extLst>
              <a:ext uri="{FF2B5EF4-FFF2-40B4-BE49-F238E27FC236}">
                <a16:creationId xmlns:a16="http://schemas.microsoft.com/office/drawing/2014/main" id="{4223B935-4EDC-2B4D-A71E-D03786B174B7}"/>
              </a:ext>
            </a:extLst>
          </p:cNvPr>
          <p:cNvCxnSpPr/>
          <p:nvPr/>
        </p:nvCxnSpPr>
        <p:spPr>
          <a:xfrm>
            <a:off x="7317967" y="2046708"/>
            <a:ext cx="1992282" cy="0"/>
          </a:xfrm>
          <a:prstGeom prst="line">
            <a:avLst/>
          </a:prstGeom>
          <a:ln w="2857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250FEABD-24EF-4046-9B0C-84CF097FDE32}"/>
              </a:ext>
            </a:extLst>
          </p:cNvPr>
          <p:cNvSpPr txBox="1"/>
          <p:nvPr/>
        </p:nvSpPr>
        <p:spPr>
          <a:xfrm>
            <a:off x="5128951" y="3101094"/>
            <a:ext cx="648393" cy="381945"/>
          </a:xfrm>
          <a:prstGeom prst="rect">
            <a:avLst/>
          </a:prstGeom>
          <a:noFill/>
        </p:spPr>
        <p:txBody>
          <a:bodyPr wrap="square" rtlCol="0">
            <a:spAutoFit/>
          </a:bodyPr>
          <a:lstStyle/>
          <a:p>
            <a:r>
              <a:rPr lang="en-US" dirty="0"/>
              <a:t>60</a:t>
            </a:r>
          </a:p>
        </p:txBody>
      </p:sp>
      <p:sp>
        <p:nvSpPr>
          <p:cNvPr id="60" name="TextBox 59">
            <a:extLst>
              <a:ext uri="{FF2B5EF4-FFF2-40B4-BE49-F238E27FC236}">
                <a16:creationId xmlns:a16="http://schemas.microsoft.com/office/drawing/2014/main" id="{583D2927-6A16-4845-9815-2589F4839CA7}"/>
              </a:ext>
            </a:extLst>
          </p:cNvPr>
          <p:cNvSpPr txBox="1"/>
          <p:nvPr/>
        </p:nvSpPr>
        <p:spPr>
          <a:xfrm>
            <a:off x="5935277" y="3084899"/>
            <a:ext cx="648393" cy="381945"/>
          </a:xfrm>
          <a:prstGeom prst="rect">
            <a:avLst/>
          </a:prstGeom>
          <a:noFill/>
        </p:spPr>
        <p:txBody>
          <a:bodyPr wrap="square" rtlCol="0">
            <a:spAutoFit/>
          </a:bodyPr>
          <a:lstStyle/>
          <a:p>
            <a:r>
              <a:rPr lang="en-US" dirty="0"/>
              <a:t>??</a:t>
            </a:r>
          </a:p>
        </p:txBody>
      </p:sp>
      <p:sp>
        <p:nvSpPr>
          <p:cNvPr id="61" name="TextBox 60">
            <a:extLst>
              <a:ext uri="{FF2B5EF4-FFF2-40B4-BE49-F238E27FC236}">
                <a16:creationId xmlns:a16="http://schemas.microsoft.com/office/drawing/2014/main" id="{77708CAE-AD1D-2142-95C0-B03FCE0CFEC3}"/>
              </a:ext>
            </a:extLst>
          </p:cNvPr>
          <p:cNvSpPr txBox="1"/>
          <p:nvPr/>
        </p:nvSpPr>
        <p:spPr>
          <a:xfrm>
            <a:off x="6750078" y="3086238"/>
            <a:ext cx="648393" cy="381945"/>
          </a:xfrm>
          <a:prstGeom prst="rect">
            <a:avLst/>
          </a:prstGeom>
          <a:noFill/>
        </p:spPr>
        <p:txBody>
          <a:bodyPr wrap="square" rtlCol="0">
            <a:spAutoFit/>
          </a:bodyPr>
          <a:lstStyle/>
          <a:p>
            <a:r>
              <a:rPr lang="en-US" dirty="0"/>
              <a:t>??</a:t>
            </a:r>
          </a:p>
        </p:txBody>
      </p:sp>
      <p:sp>
        <p:nvSpPr>
          <p:cNvPr id="62" name="TextBox 61">
            <a:extLst>
              <a:ext uri="{FF2B5EF4-FFF2-40B4-BE49-F238E27FC236}">
                <a16:creationId xmlns:a16="http://schemas.microsoft.com/office/drawing/2014/main" id="{32CE1B20-CD09-034A-8B1B-8ADF2821891D}"/>
              </a:ext>
            </a:extLst>
          </p:cNvPr>
          <p:cNvSpPr txBox="1"/>
          <p:nvPr/>
        </p:nvSpPr>
        <p:spPr>
          <a:xfrm>
            <a:off x="7623120" y="3086239"/>
            <a:ext cx="648393" cy="381945"/>
          </a:xfrm>
          <a:prstGeom prst="rect">
            <a:avLst/>
          </a:prstGeom>
          <a:noFill/>
        </p:spPr>
        <p:txBody>
          <a:bodyPr wrap="square" rtlCol="0">
            <a:spAutoFit/>
          </a:bodyPr>
          <a:lstStyle/>
          <a:p>
            <a:r>
              <a:rPr lang="en-US" dirty="0"/>
              <a:t>??</a:t>
            </a:r>
          </a:p>
        </p:txBody>
      </p:sp>
      <p:sp>
        <p:nvSpPr>
          <p:cNvPr id="63" name="TextBox 62">
            <a:extLst>
              <a:ext uri="{FF2B5EF4-FFF2-40B4-BE49-F238E27FC236}">
                <a16:creationId xmlns:a16="http://schemas.microsoft.com/office/drawing/2014/main" id="{B41DD0E6-387B-C741-83B9-1A7BFBF77E1A}"/>
              </a:ext>
            </a:extLst>
          </p:cNvPr>
          <p:cNvSpPr txBox="1"/>
          <p:nvPr/>
        </p:nvSpPr>
        <p:spPr>
          <a:xfrm>
            <a:off x="8413024" y="3089066"/>
            <a:ext cx="648393" cy="381945"/>
          </a:xfrm>
          <a:prstGeom prst="rect">
            <a:avLst/>
          </a:prstGeom>
          <a:noFill/>
        </p:spPr>
        <p:txBody>
          <a:bodyPr wrap="square" rtlCol="0">
            <a:spAutoFit/>
          </a:bodyPr>
          <a:lstStyle/>
          <a:p>
            <a:r>
              <a:rPr lang="en-US" dirty="0"/>
              <a:t>??</a:t>
            </a:r>
          </a:p>
        </p:txBody>
      </p:sp>
      <p:sp>
        <p:nvSpPr>
          <p:cNvPr id="64" name="TextBox 63">
            <a:extLst>
              <a:ext uri="{FF2B5EF4-FFF2-40B4-BE49-F238E27FC236}">
                <a16:creationId xmlns:a16="http://schemas.microsoft.com/office/drawing/2014/main" id="{454F1F2D-2CD2-A841-A57E-6EB15087A7E7}"/>
              </a:ext>
            </a:extLst>
          </p:cNvPr>
          <p:cNvSpPr txBox="1"/>
          <p:nvPr/>
        </p:nvSpPr>
        <p:spPr>
          <a:xfrm>
            <a:off x="9269428" y="3069614"/>
            <a:ext cx="648393" cy="381945"/>
          </a:xfrm>
          <a:prstGeom prst="rect">
            <a:avLst/>
          </a:prstGeom>
          <a:noFill/>
        </p:spPr>
        <p:txBody>
          <a:bodyPr wrap="square" rtlCol="0">
            <a:spAutoFit/>
          </a:bodyPr>
          <a:lstStyle/>
          <a:p>
            <a:r>
              <a:rPr lang="en-US" dirty="0"/>
              <a:t>??</a:t>
            </a:r>
          </a:p>
        </p:txBody>
      </p:sp>
      <p:sp>
        <p:nvSpPr>
          <p:cNvPr id="65" name="TextBox 64">
            <a:extLst>
              <a:ext uri="{FF2B5EF4-FFF2-40B4-BE49-F238E27FC236}">
                <a16:creationId xmlns:a16="http://schemas.microsoft.com/office/drawing/2014/main" id="{3B6DDEF0-9C40-7147-ADEC-923477E94EBD}"/>
              </a:ext>
            </a:extLst>
          </p:cNvPr>
          <p:cNvSpPr txBox="1"/>
          <p:nvPr/>
        </p:nvSpPr>
        <p:spPr>
          <a:xfrm>
            <a:off x="10134851" y="3069841"/>
            <a:ext cx="648393" cy="381945"/>
          </a:xfrm>
          <a:prstGeom prst="rect">
            <a:avLst/>
          </a:prstGeom>
          <a:noFill/>
        </p:spPr>
        <p:txBody>
          <a:bodyPr wrap="square" rtlCol="0">
            <a:spAutoFit/>
          </a:bodyPr>
          <a:lstStyle/>
          <a:p>
            <a:r>
              <a:rPr lang="en-US" dirty="0"/>
              <a:t>??</a:t>
            </a:r>
          </a:p>
        </p:txBody>
      </p:sp>
      <p:sp>
        <p:nvSpPr>
          <p:cNvPr id="66" name="TextBox 65">
            <a:extLst>
              <a:ext uri="{FF2B5EF4-FFF2-40B4-BE49-F238E27FC236}">
                <a16:creationId xmlns:a16="http://schemas.microsoft.com/office/drawing/2014/main" id="{C5D7F899-D7DA-244E-B85C-49F67F15061F}"/>
              </a:ext>
            </a:extLst>
          </p:cNvPr>
          <p:cNvSpPr txBox="1"/>
          <p:nvPr/>
        </p:nvSpPr>
        <p:spPr>
          <a:xfrm>
            <a:off x="10971393" y="3065444"/>
            <a:ext cx="648393" cy="381945"/>
          </a:xfrm>
          <a:prstGeom prst="rect">
            <a:avLst/>
          </a:prstGeom>
          <a:noFill/>
        </p:spPr>
        <p:txBody>
          <a:bodyPr wrap="square" rtlCol="0">
            <a:spAutoFit/>
          </a:bodyPr>
          <a:lstStyle/>
          <a:p>
            <a:r>
              <a:rPr lang="en-US" dirty="0"/>
              <a:t>??</a:t>
            </a:r>
          </a:p>
        </p:txBody>
      </p:sp>
      <p:sp>
        <p:nvSpPr>
          <p:cNvPr id="67" name="Left Brace 66">
            <a:extLst>
              <a:ext uri="{FF2B5EF4-FFF2-40B4-BE49-F238E27FC236}">
                <a16:creationId xmlns:a16="http://schemas.microsoft.com/office/drawing/2014/main" id="{5CD8B905-3956-864D-8257-22EDE92ADAB8}"/>
              </a:ext>
            </a:extLst>
          </p:cNvPr>
          <p:cNvSpPr/>
          <p:nvPr/>
        </p:nvSpPr>
        <p:spPr>
          <a:xfrm rot="16200000">
            <a:off x="8517690" y="1037903"/>
            <a:ext cx="345419" cy="5326800"/>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8" name="TextBox 67">
            <a:extLst>
              <a:ext uri="{FF2B5EF4-FFF2-40B4-BE49-F238E27FC236}">
                <a16:creationId xmlns:a16="http://schemas.microsoft.com/office/drawing/2014/main" id="{0C8852ED-D10C-F441-A45D-ED470D36BD02}"/>
              </a:ext>
            </a:extLst>
          </p:cNvPr>
          <p:cNvSpPr txBox="1"/>
          <p:nvPr/>
        </p:nvSpPr>
        <p:spPr>
          <a:xfrm>
            <a:off x="6888338" y="3915114"/>
            <a:ext cx="4387735" cy="461665"/>
          </a:xfrm>
          <a:prstGeom prst="rect">
            <a:avLst/>
          </a:prstGeom>
          <a:noFill/>
        </p:spPr>
        <p:txBody>
          <a:bodyPr wrap="square" rtlCol="0">
            <a:spAutoFit/>
          </a:bodyPr>
          <a:lstStyle/>
          <a:p>
            <a:r>
              <a:rPr lang="en-US" sz="2400" dirty="0"/>
              <a:t>Depends on ABR algorithm!</a:t>
            </a:r>
          </a:p>
        </p:txBody>
      </p:sp>
      <p:sp>
        <p:nvSpPr>
          <p:cNvPr id="69" name="TextBox 68">
            <a:extLst>
              <a:ext uri="{FF2B5EF4-FFF2-40B4-BE49-F238E27FC236}">
                <a16:creationId xmlns:a16="http://schemas.microsoft.com/office/drawing/2014/main" id="{5B19599A-B1EB-CA41-BE62-DC690A8F6AEB}"/>
              </a:ext>
            </a:extLst>
          </p:cNvPr>
          <p:cNvSpPr txBox="1"/>
          <p:nvPr/>
        </p:nvSpPr>
        <p:spPr>
          <a:xfrm>
            <a:off x="8386150" y="4687271"/>
            <a:ext cx="2686050" cy="553998"/>
          </a:xfrm>
          <a:prstGeom prst="rect">
            <a:avLst/>
          </a:prstGeom>
          <a:noFill/>
        </p:spPr>
        <p:txBody>
          <a:bodyPr wrap="square" rtlCol="0">
            <a:spAutoFit/>
          </a:bodyPr>
          <a:lstStyle/>
          <a:p>
            <a:pPr algn="ctr"/>
            <a:r>
              <a:rPr lang="en-US" sz="3000" dirty="0"/>
              <a:t>Next h bitrates</a:t>
            </a:r>
          </a:p>
        </p:txBody>
      </p:sp>
      <p:sp>
        <p:nvSpPr>
          <p:cNvPr id="70" name="Rectangle 69">
            <a:extLst>
              <a:ext uri="{FF2B5EF4-FFF2-40B4-BE49-F238E27FC236}">
                <a16:creationId xmlns:a16="http://schemas.microsoft.com/office/drawing/2014/main" id="{9BB48C75-50CB-B849-87E2-742F0D2C924D}"/>
              </a:ext>
            </a:extLst>
          </p:cNvPr>
          <p:cNvSpPr/>
          <p:nvPr/>
        </p:nvSpPr>
        <p:spPr>
          <a:xfrm>
            <a:off x="5681048" y="4328495"/>
            <a:ext cx="1771650" cy="12573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rPr>
              <a:t>ABR</a:t>
            </a:r>
          </a:p>
        </p:txBody>
      </p:sp>
      <p:cxnSp>
        <p:nvCxnSpPr>
          <p:cNvPr id="71" name="Straight Arrow Connector 70">
            <a:extLst>
              <a:ext uri="{FF2B5EF4-FFF2-40B4-BE49-F238E27FC236}">
                <a16:creationId xmlns:a16="http://schemas.microsoft.com/office/drawing/2014/main" id="{9EA0BD0C-F4D2-2742-9272-A80758E18B02}"/>
              </a:ext>
            </a:extLst>
          </p:cNvPr>
          <p:cNvCxnSpPr>
            <a:cxnSpLocks/>
            <a:endCxn id="70" idx="1"/>
          </p:cNvCxnSpPr>
          <p:nvPr/>
        </p:nvCxnSpPr>
        <p:spPr>
          <a:xfrm>
            <a:off x="4118948" y="4957145"/>
            <a:ext cx="156210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003C0EA3-DA09-8143-8829-3E8DF80E9725}"/>
              </a:ext>
            </a:extLst>
          </p:cNvPr>
          <p:cNvCxnSpPr>
            <a:cxnSpLocks/>
          </p:cNvCxnSpPr>
          <p:nvPr/>
        </p:nvCxnSpPr>
        <p:spPr>
          <a:xfrm>
            <a:off x="7471748" y="4957145"/>
            <a:ext cx="106680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0E338B3A-F3AD-2E4F-8A39-7FF5BE5A0A82}"/>
              </a:ext>
            </a:extLst>
          </p:cNvPr>
          <p:cNvSpPr txBox="1"/>
          <p:nvPr/>
        </p:nvSpPr>
        <p:spPr>
          <a:xfrm>
            <a:off x="1413848" y="4178943"/>
            <a:ext cx="3200400" cy="1938992"/>
          </a:xfrm>
          <a:prstGeom prst="rect">
            <a:avLst/>
          </a:prstGeom>
          <a:noFill/>
        </p:spPr>
        <p:txBody>
          <a:bodyPr wrap="square" rtlCol="0">
            <a:spAutoFit/>
          </a:bodyPr>
          <a:lstStyle/>
          <a:p>
            <a:pPr algn="ctr"/>
            <a:r>
              <a:rPr lang="en-US" sz="3000" dirty="0"/>
              <a:t>network</a:t>
            </a:r>
          </a:p>
          <a:p>
            <a:pPr algn="ctr"/>
            <a:r>
              <a:rPr lang="en-US" sz="3000" dirty="0"/>
              <a:t>buffer</a:t>
            </a:r>
          </a:p>
          <a:p>
            <a:pPr algn="ctr"/>
            <a:r>
              <a:rPr lang="en-US" sz="3000" dirty="0"/>
              <a:t>previous chunk</a:t>
            </a:r>
          </a:p>
          <a:p>
            <a:pPr algn="ctr"/>
            <a:r>
              <a:rPr lang="en-US" sz="3000" dirty="0"/>
              <a:t>…</a:t>
            </a:r>
          </a:p>
        </p:txBody>
      </p:sp>
      <p:sp>
        <p:nvSpPr>
          <p:cNvPr id="74" name="TextBox 73">
            <a:extLst>
              <a:ext uri="{FF2B5EF4-FFF2-40B4-BE49-F238E27FC236}">
                <a16:creationId xmlns:a16="http://schemas.microsoft.com/office/drawing/2014/main" id="{C764948E-80D3-A14A-84D9-0A1D64D41E08}"/>
              </a:ext>
            </a:extLst>
          </p:cNvPr>
          <p:cNvSpPr txBox="1"/>
          <p:nvPr/>
        </p:nvSpPr>
        <p:spPr>
          <a:xfrm>
            <a:off x="8386150" y="4682994"/>
            <a:ext cx="2266950" cy="553998"/>
          </a:xfrm>
          <a:prstGeom prst="rect">
            <a:avLst/>
          </a:prstGeom>
          <a:noFill/>
        </p:spPr>
        <p:txBody>
          <a:bodyPr wrap="square" rtlCol="0">
            <a:spAutoFit/>
          </a:bodyPr>
          <a:lstStyle/>
          <a:p>
            <a:pPr algn="ctr"/>
            <a:r>
              <a:rPr lang="en-US" sz="3000" dirty="0"/>
              <a:t>Next bitrate</a:t>
            </a:r>
          </a:p>
        </p:txBody>
      </p:sp>
      <p:cxnSp>
        <p:nvCxnSpPr>
          <p:cNvPr id="75" name="Elbow Connector 74">
            <a:extLst>
              <a:ext uri="{FF2B5EF4-FFF2-40B4-BE49-F238E27FC236}">
                <a16:creationId xmlns:a16="http://schemas.microsoft.com/office/drawing/2014/main" id="{FBED333C-4704-564E-8D70-5406183EB5A2}"/>
              </a:ext>
            </a:extLst>
          </p:cNvPr>
          <p:cNvCxnSpPr>
            <a:cxnSpLocks/>
            <a:endCxn id="73" idx="2"/>
          </p:cNvCxnSpPr>
          <p:nvPr/>
        </p:nvCxnSpPr>
        <p:spPr>
          <a:xfrm rot="5400000">
            <a:off x="4953016" y="3018177"/>
            <a:ext cx="1160790" cy="5038726"/>
          </a:xfrm>
          <a:prstGeom prst="bentConnector3">
            <a:avLst>
              <a:gd name="adj1" fmla="val 149234"/>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7BCFE2AA-4FD1-094D-86AA-414BF4B16CDB}"/>
              </a:ext>
            </a:extLst>
          </p:cNvPr>
          <p:cNvSpPr txBox="1"/>
          <p:nvPr/>
        </p:nvSpPr>
        <p:spPr>
          <a:xfrm>
            <a:off x="5645671" y="6185302"/>
            <a:ext cx="2838450" cy="523220"/>
          </a:xfrm>
          <a:prstGeom prst="rect">
            <a:avLst/>
          </a:prstGeom>
          <a:noFill/>
        </p:spPr>
        <p:txBody>
          <a:bodyPr wrap="square" rtlCol="0">
            <a:spAutoFit/>
          </a:bodyPr>
          <a:lstStyle/>
          <a:p>
            <a:r>
              <a:rPr lang="en-US" sz="2800" dirty="0"/>
              <a:t>Repeat h times</a:t>
            </a:r>
          </a:p>
        </p:txBody>
      </p:sp>
      <p:sp>
        <p:nvSpPr>
          <p:cNvPr id="80" name="TextBox 79">
            <a:extLst>
              <a:ext uri="{FF2B5EF4-FFF2-40B4-BE49-F238E27FC236}">
                <a16:creationId xmlns:a16="http://schemas.microsoft.com/office/drawing/2014/main" id="{9408027C-9AFB-7C41-8B4B-6AF01D618590}"/>
              </a:ext>
            </a:extLst>
          </p:cNvPr>
          <p:cNvSpPr txBox="1"/>
          <p:nvPr/>
        </p:nvSpPr>
        <p:spPr>
          <a:xfrm>
            <a:off x="5928028" y="3092323"/>
            <a:ext cx="648393" cy="381945"/>
          </a:xfrm>
          <a:prstGeom prst="rect">
            <a:avLst/>
          </a:prstGeom>
          <a:noFill/>
        </p:spPr>
        <p:txBody>
          <a:bodyPr wrap="square" rtlCol="0">
            <a:spAutoFit/>
          </a:bodyPr>
          <a:lstStyle/>
          <a:p>
            <a:r>
              <a:rPr lang="en-US" dirty="0"/>
              <a:t>85</a:t>
            </a:r>
          </a:p>
        </p:txBody>
      </p:sp>
      <p:sp>
        <p:nvSpPr>
          <p:cNvPr id="81" name="TextBox 80">
            <a:extLst>
              <a:ext uri="{FF2B5EF4-FFF2-40B4-BE49-F238E27FC236}">
                <a16:creationId xmlns:a16="http://schemas.microsoft.com/office/drawing/2014/main" id="{919D8F61-41AC-E942-B4E3-98B0AE9D9993}"/>
              </a:ext>
            </a:extLst>
          </p:cNvPr>
          <p:cNvSpPr txBox="1"/>
          <p:nvPr/>
        </p:nvSpPr>
        <p:spPr>
          <a:xfrm>
            <a:off x="6750077" y="3086238"/>
            <a:ext cx="648393" cy="381945"/>
          </a:xfrm>
          <a:prstGeom prst="rect">
            <a:avLst/>
          </a:prstGeom>
          <a:noFill/>
        </p:spPr>
        <p:txBody>
          <a:bodyPr wrap="square" rtlCol="0">
            <a:spAutoFit/>
          </a:bodyPr>
          <a:lstStyle/>
          <a:p>
            <a:r>
              <a:rPr lang="en-US" dirty="0"/>
              <a:t>73</a:t>
            </a:r>
          </a:p>
        </p:txBody>
      </p:sp>
      <p:sp>
        <p:nvSpPr>
          <p:cNvPr id="82" name="Left Brace 81">
            <a:extLst>
              <a:ext uri="{FF2B5EF4-FFF2-40B4-BE49-F238E27FC236}">
                <a16:creationId xmlns:a16="http://schemas.microsoft.com/office/drawing/2014/main" id="{B4C92F26-0C98-F04E-A405-8F99FCC651D8}"/>
              </a:ext>
            </a:extLst>
          </p:cNvPr>
          <p:cNvSpPr/>
          <p:nvPr/>
        </p:nvSpPr>
        <p:spPr>
          <a:xfrm rot="16200000">
            <a:off x="7646947" y="1655786"/>
            <a:ext cx="337830" cy="3904673"/>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3" name="TextBox 82">
            <a:extLst>
              <a:ext uri="{FF2B5EF4-FFF2-40B4-BE49-F238E27FC236}">
                <a16:creationId xmlns:a16="http://schemas.microsoft.com/office/drawing/2014/main" id="{0DB27CC8-928E-9E40-810C-9B51C75E6298}"/>
              </a:ext>
            </a:extLst>
          </p:cNvPr>
          <p:cNvSpPr txBox="1"/>
          <p:nvPr/>
        </p:nvSpPr>
        <p:spPr>
          <a:xfrm>
            <a:off x="6674988" y="3678657"/>
            <a:ext cx="3216315" cy="461665"/>
          </a:xfrm>
          <a:prstGeom prst="rect">
            <a:avLst/>
          </a:prstGeom>
          <a:noFill/>
        </p:spPr>
        <p:txBody>
          <a:bodyPr wrap="square" rtlCol="0">
            <a:spAutoFit/>
          </a:bodyPr>
          <a:lstStyle/>
          <a:p>
            <a:r>
              <a:rPr lang="en-US" sz="2400" dirty="0"/>
              <a:t>horizon = 5 chunks</a:t>
            </a:r>
          </a:p>
        </p:txBody>
      </p:sp>
      <p:sp>
        <p:nvSpPr>
          <p:cNvPr id="86" name="TextBox 85">
            <a:extLst>
              <a:ext uri="{FF2B5EF4-FFF2-40B4-BE49-F238E27FC236}">
                <a16:creationId xmlns:a16="http://schemas.microsoft.com/office/drawing/2014/main" id="{8822751A-BE25-4E4A-8127-F7CD19B23E0A}"/>
              </a:ext>
            </a:extLst>
          </p:cNvPr>
          <p:cNvSpPr txBox="1"/>
          <p:nvPr/>
        </p:nvSpPr>
        <p:spPr>
          <a:xfrm>
            <a:off x="9260640" y="3077478"/>
            <a:ext cx="648393" cy="381945"/>
          </a:xfrm>
          <a:prstGeom prst="rect">
            <a:avLst/>
          </a:prstGeom>
          <a:noFill/>
        </p:spPr>
        <p:txBody>
          <a:bodyPr wrap="square" rtlCol="0">
            <a:spAutoFit/>
          </a:bodyPr>
          <a:lstStyle/>
          <a:p>
            <a:r>
              <a:rPr lang="en-US" dirty="0"/>
              <a:t>60</a:t>
            </a:r>
          </a:p>
        </p:txBody>
      </p:sp>
      <p:sp>
        <p:nvSpPr>
          <p:cNvPr id="87" name="TextBox 86">
            <a:extLst>
              <a:ext uri="{FF2B5EF4-FFF2-40B4-BE49-F238E27FC236}">
                <a16:creationId xmlns:a16="http://schemas.microsoft.com/office/drawing/2014/main" id="{A0F8D098-3310-AF41-9AF7-0719DE049965}"/>
              </a:ext>
            </a:extLst>
          </p:cNvPr>
          <p:cNvSpPr txBox="1"/>
          <p:nvPr/>
        </p:nvSpPr>
        <p:spPr>
          <a:xfrm>
            <a:off x="8404005" y="3082465"/>
            <a:ext cx="648393" cy="381945"/>
          </a:xfrm>
          <a:prstGeom prst="rect">
            <a:avLst/>
          </a:prstGeom>
          <a:noFill/>
        </p:spPr>
        <p:txBody>
          <a:bodyPr wrap="square" rtlCol="0">
            <a:spAutoFit/>
          </a:bodyPr>
          <a:lstStyle/>
          <a:p>
            <a:r>
              <a:rPr lang="en-US" dirty="0"/>
              <a:t>60</a:t>
            </a:r>
          </a:p>
        </p:txBody>
      </p:sp>
      <p:sp>
        <p:nvSpPr>
          <p:cNvPr id="88" name="TextBox 87">
            <a:extLst>
              <a:ext uri="{FF2B5EF4-FFF2-40B4-BE49-F238E27FC236}">
                <a16:creationId xmlns:a16="http://schemas.microsoft.com/office/drawing/2014/main" id="{55ADCCEB-B1C8-F14A-9EFE-1F9D6DBD764C}"/>
              </a:ext>
            </a:extLst>
          </p:cNvPr>
          <p:cNvSpPr txBox="1"/>
          <p:nvPr/>
        </p:nvSpPr>
        <p:spPr>
          <a:xfrm>
            <a:off x="7606752" y="3083409"/>
            <a:ext cx="648393" cy="381945"/>
          </a:xfrm>
          <a:prstGeom prst="rect">
            <a:avLst/>
          </a:prstGeom>
          <a:noFill/>
        </p:spPr>
        <p:txBody>
          <a:bodyPr wrap="square" rtlCol="0">
            <a:spAutoFit/>
          </a:bodyPr>
          <a:lstStyle/>
          <a:p>
            <a:r>
              <a:rPr lang="en-US" dirty="0"/>
              <a:t>73</a:t>
            </a:r>
          </a:p>
        </p:txBody>
      </p:sp>
      <p:sp>
        <p:nvSpPr>
          <p:cNvPr id="89" name="Left Brace 88">
            <a:extLst>
              <a:ext uri="{FF2B5EF4-FFF2-40B4-BE49-F238E27FC236}">
                <a16:creationId xmlns:a16="http://schemas.microsoft.com/office/drawing/2014/main" id="{2D4C2DF3-C9E0-064C-9DC9-5F2BBECD2DFA}"/>
              </a:ext>
            </a:extLst>
          </p:cNvPr>
          <p:cNvSpPr/>
          <p:nvPr/>
        </p:nvSpPr>
        <p:spPr>
          <a:xfrm rot="16200000">
            <a:off x="5557701" y="-349178"/>
            <a:ext cx="299616" cy="8153128"/>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0" name="TextBox 89">
            <a:extLst>
              <a:ext uri="{FF2B5EF4-FFF2-40B4-BE49-F238E27FC236}">
                <a16:creationId xmlns:a16="http://schemas.microsoft.com/office/drawing/2014/main" id="{2812A730-A4AD-A34C-990B-F593B88D0479}"/>
              </a:ext>
            </a:extLst>
          </p:cNvPr>
          <p:cNvSpPr txBox="1"/>
          <p:nvPr/>
        </p:nvSpPr>
        <p:spPr>
          <a:xfrm>
            <a:off x="4215372" y="3910324"/>
            <a:ext cx="2984273" cy="461665"/>
          </a:xfrm>
          <a:prstGeom prst="rect">
            <a:avLst/>
          </a:prstGeom>
          <a:noFill/>
        </p:spPr>
        <p:txBody>
          <a:bodyPr wrap="square" rtlCol="0">
            <a:spAutoFit/>
          </a:bodyPr>
          <a:lstStyle/>
          <a:p>
            <a:r>
              <a:rPr lang="en-US" sz="2400" dirty="0"/>
              <a:t>Average </a:t>
            </a:r>
            <a:r>
              <a:rPr lang="en-US" sz="2400" dirty="0" err="1"/>
              <a:t>QoE</a:t>
            </a:r>
            <a:r>
              <a:rPr lang="en-US" sz="2400" dirty="0"/>
              <a:t> = 67.7</a:t>
            </a:r>
          </a:p>
        </p:txBody>
      </p:sp>
      <p:sp>
        <p:nvSpPr>
          <p:cNvPr id="2" name="Oval 1">
            <a:extLst>
              <a:ext uri="{FF2B5EF4-FFF2-40B4-BE49-F238E27FC236}">
                <a16:creationId xmlns:a16="http://schemas.microsoft.com/office/drawing/2014/main" id="{B53E3692-3457-7E4E-88B7-CE07E2A6E9E7}"/>
              </a:ext>
            </a:extLst>
          </p:cNvPr>
          <p:cNvSpPr/>
          <p:nvPr/>
        </p:nvSpPr>
        <p:spPr>
          <a:xfrm>
            <a:off x="5916361" y="3104576"/>
            <a:ext cx="418192" cy="374940"/>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1E5AC50F-7976-FC46-82E4-9979B9D3875C}"/>
              </a:ext>
            </a:extLst>
          </p:cNvPr>
          <p:cNvSpPr/>
          <p:nvPr/>
        </p:nvSpPr>
        <p:spPr>
          <a:xfrm>
            <a:off x="6759055" y="3092568"/>
            <a:ext cx="418192" cy="374940"/>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8F90BE2E-9F3A-1340-B387-A24008873A03}"/>
              </a:ext>
            </a:extLst>
          </p:cNvPr>
          <p:cNvSpPr/>
          <p:nvPr/>
        </p:nvSpPr>
        <p:spPr>
          <a:xfrm>
            <a:off x="7597676" y="3100648"/>
            <a:ext cx="418192" cy="374940"/>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89BDE217-03DE-4549-BD9E-C698DD18D8CE}"/>
              </a:ext>
            </a:extLst>
          </p:cNvPr>
          <p:cNvSpPr/>
          <p:nvPr/>
        </p:nvSpPr>
        <p:spPr>
          <a:xfrm>
            <a:off x="8386150" y="3099924"/>
            <a:ext cx="418192" cy="374940"/>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9BE8881-FE34-D143-9ECE-591D8A976C80}"/>
              </a:ext>
            </a:extLst>
          </p:cNvPr>
          <p:cNvSpPr/>
          <p:nvPr/>
        </p:nvSpPr>
        <p:spPr>
          <a:xfrm>
            <a:off x="9260550" y="3078210"/>
            <a:ext cx="418192" cy="374940"/>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2623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60"/>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61"/>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62"/>
                                        </p:tgtEl>
                                        <p:attrNameLst>
                                          <p:attrName>style.visibility</p:attrName>
                                        </p:attrNameLst>
                                      </p:cBhvr>
                                      <p:to>
                                        <p:strVal val="visible"/>
                                      </p:to>
                                    </p:set>
                                  </p:childTnLst>
                                </p:cTn>
                              </p:par>
                              <p:par>
                                <p:cTn id="23" presetID="1" presetClass="entr" presetSubtype="0" fill="hold" grpId="1" nodeType="withEffect">
                                  <p:stCondLst>
                                    <p:cond delay="0"/>
                                  </p:stCondLst>
                                  <p:childTnLst>
                                    <p:set>
                                      <p:cBhvr>
                                        <p:cTn id="24" dur="1" fill="hold">
                                          <p:stCondLst>
                                            <p:cond delay="0"/>
                                          </p:stCondLst>
                                        </p:cTn>
                                        <p:tgtEl>
                                          <p:spTgt spid="63"/>
                                        </p:tgtEl>
                                        <p:attrNameLst>
                                          <p:attrName>style.visibility</p:attrName>
                                        </p:attrNameLst>
                                      </p:cBhvr>
                                      <p:to>
                                        <p:strVal val="visible"/>
                                      </p:to>
                                    </p:set>
                                  </p:childTnLst>
                                </p:cTn>
                              </p:par>
                              <p:par>
                                <p:cTn id="25" presetID="1" presetClass="entr" presetSubtype="0" fill="hold" grpId="1" nodeType="withEffect">
                                  <p:stCondLst>
                                    <p:cond delay="0"/>
                                  </p:stCondLst>
                                  <p:childTnLst>
                                    <p:set>
                                      <p:cBhvr>
                                        <p:cTn id="26" dur="1" fill="hold">
                                          <p:stCondLst>
                                            <p:cond delay="0"/>
                                          </p:stCondLst>
                                        </p:cTn>
                                        <p:tgtEl>
                                          <p:spTgt spid="64"/>
                                        </p:tgtEl>
                                        <p:attrNameLst>
                                          <p:attrName>style.visibility</p:attrName>
                                        </p:attrNameLst>
                                      </p:cBhvr>
                                      <p:to>
                                        <p:strVal val="visible"/>
                                      </p:to>
                                    </p:set>
                                  </p:childTnLst>
                                </p:cTn>
                              </p:par>
                              <p:par>
                                <p:cTn id="27" presetID="1" presetClass="entr" presetSubtype="0" fill="hold" grpId="1" nodeType="withEffect">
                                  <p:stCondLst>
                                    <p:cond delay="0"/>
                                  </p:stCondLst>
                                  <p:childTnLst>
                                    <p:set>
                                      <p:cBhvr>
                                        <p:cTn id="28" dur="1" fill="hold">
                                          <p:stCondLst>
                                            <p:cond delay="0"/>
                                          </p:stCondLst>
                                        </p:cTn>
                                        <p:tgtEl>
                                          <p:spTgt spid="65"/>
                                        </p:tgtEl>
                                        <p:attrNameLst>
                                          <p:attrName>style.visibility</p:attrName>
                                        </p:attrNameLst>
                                      </p:cBhvr>
                                      <p:to>
                                        <p:strVal val="visible"/>
                                      </p:to>
                                    </p:set>
                                  </p:childTnLst>
                                </p:cTn>
                              </p:par>
                              <p:par>
                                <p:cTn id="29" presetID="1" presetClass="entr" presetSubtype="0" fill="hold" grpId="1" nodeType="withEffect">
                                  <p:stCondLst>
                                    <p:cond delay="0"/>
                                  </p:stCondLst>
                                  <p:childTnLst>
                                    <p:set>
                                      <p:cBhvr>
                                        <p:cTn id="30" dur="1" fill="hold">
                                          <p:stCondLst>
                                            <p:cond delay="0"/>
                                          </p:stCondLst>
                                        </p:cTn>
                                        <p:tgtEl>
                                          <p:spTgt spid="6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6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67"/>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3"/>
                                        </p:tgtEl>
                                        <p:attrNameLst>
                                          <p:attrName>style.visibility</p:attrName>
                                        </p:attrNameLst>
                                      </p:cBhvr>
                                      <p:to>
                                        <p:strVal val="visible"/>
                                      </p:to>
                                    </p:set>
                                  </p:childTnLst>
                                </p:cTn>
                              </p:par>
                              <p:par>
                                <p:cTn id="51" presetID="1" presetClass="entr" presetSubtype="0" fill="hold" grpId="1" nodeType="withEffect">
                                  <p:stCondLst>
                                    <p:cond delay="0"/>
                                  </p:stCondLst>
                                  <p:childTnLst>
                                    <p:set>
                                      <p:cBhvr>
                                        <p:cTn id="52" dur="1" fill="hold">
                                          <p:stCondLst>
                                            <p:cond delay="0"/>
                                          </p:stCondLst>
                                        </p:cTn>
                                        <p:tgtEl>
                                          <p:spTgt spid="74"/>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1"/>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7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80"/>
                                        </p:tgtEl>
                                        <p:attrNameLst>
                                          <p:attrName>style.visibility</p:attrName>
                                        </p:attrNameLst>
                                      </p:cBhvr>
                                      <p:to>
                                        <p:strVal val="visible"/>
                                      </p:to>
                                    </p:set>
                                  </p:childTnLst>
                                </p:cTn>
                              </p:par>
                              <p:par>
                                <p:cTn id="61" presetID="1" presetClass="entr" presetSubtype="0" fill="hold" grpId="1" nodeType="withEffect">
                                  <p:stCondLst>
                                    <p:cond delay="0"/>
                                  </p:stCondLst>
                                  <p:childTnLst>
                                    <p:set>
                                      <p:cBhvr>
                                        <p:cTn id="62" dur="1" fill="hold">
                                          <p:stCondLst>
                                            <p:cond delay="0"/>
                                          </p:stCondLst>
                                        </p:cTn>
                                        <p:tgtEl>
                                          <p:spTgt spid="2"/>
                                        </p:tgtEl>
                                        <p:attrNameLst>
                                          <p:attrName>style.visibility</p:attrName>
                                        </p:attrNameLst>
                                      </p:cBhvr>
                                      <p:to>
                                        <p:strVal val="visible"/>
                                      </p:to>
                                    </p:set>
                                  </p:childTnLst>
                                </p:cTn>
                              </p:par>
                              <p:par>
                                <p:cTn id="63" presetID="1" presetClass="exit" presetSubtype="0" fill="hold" grpId="2" nodeType="withEffect">
                                  <p:stCondLst>
                                    <p:cond delay="0"/>
                                  </p:stCondLst>
                                  <p:childTnLst>
                                    <p:set>
                                      <p:cBhvr>
                                        <p:cTn id="64" dur="1" fill="hold">
                                          <p:stCondLst>
                                            <p:cond delay="0"/>
                                          </p:stCondLst>
                                        </p:cTn>
                                        <p:tgtEl>
                                          <p:spTgt spid="60"/>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75"/>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81"/>
                                        </p:tgtEl>
                                        <p:attrNameLst>
                                          <p:attrName>style.visibility</p:attrName>
                                        </p:attrNameLst>
                                      </p:cBhvr>
                                      <p:to>
                                        <p:strVal val="visible"/>
                                      </p:to>
                                    </p:set>
                                  </p:childTnLst>
                                </p:cTn>
                              </p:par>
                              <p:par>
                                <p:cTn id="73" presetID="1" presetClass="exit" presetSubtype="0" fill="hold" grpId="0" nodeType="withEffect">
                                  <p:stCondLst>
                                    <p:cond delay="0"/>
                                  </p:stCondLst>
                                  <p:childTnLst>
                                    <p:set>
                                      <p:cBhvr>
                                        <p:cTn id="74" dur="1" fill="hold">
                                          <p:stCondLst>
                                            <p:cond delay="0"/>
                                          </p:stCondLst>
                                        </p:cTn>
                                        <p:tgtEl>
                                          <p:spTgt spid="2"/>
                                        </p:tgtEl>
                                        <p:attrNameLst>
                                          <p:attrName>style.visibility</p:attrName>
                                        </p:attrNameLst>
                                      </p:cBhvr>
                                      <p:to>
                                        <p:strVal val="hidden"/>
                                      </p:to>
                                    </p:set>
                                  </p:childTnLst>
                                </p:cTn>
                              </p:par>
                              <p:par>
                                <p:cTn id="75" presetID="1" presetClass="entr" presetSubtype="0" fill="hold" grpId="0" nodeType="withEffect">
                                  <p:stCondLst>
                                    <p:cond delay="0"/>
                                  </p:stCondLst>
                                  <p:childTnLst>
                                    <p:set>
                                      <p:cBhvr>
                                        <p:cTn id="76" dur="1" fill="hold">
                                          <p:stCondLst>
                                            <p:cond delay="0"/>
                                          </p:stCondLst>
                                        </p:cTn>
                                        <p:tgtEl>
                                          <p:spTgt spid="77"/>
                                        </p:tgtEl>
                                        <p:attrNameLst>
                                          <p:attrName>style.visibility</p:attrName>
                                        </p:attrNameLst>
                                      </p:cBhvr>
                                      <p:to>
                                        <p:strVal val="visible"/>
                                      </p:to>
                                    </p:set>
                                  </p:childTnLst>
                                </p:cTn>
                              </p:par>
                              <p:par>
                                <p:cTn id="77" presetID="1" presetClass="exit" presetSubtype="0" fill="hold" grpId="2" nodeType="withEffect">
                                  <p:stCondLst>
                                    <p:cond delay="0"/>
                                  </p:stCondLst>
                                  <p:childTnLst>
                                    <p:set>
                                      <p:cBhvr>
                                        <p:cTn id="78" dur="1" fill="hold">
                                          <p:stCondLst>
                                            <p:cond delay="0"/>
                                          </p:stCondLst>
                                        </p:cTn>
                                        <p:tgtEl>
                                          <p:spTgt spid="61"/>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6"/>
                                        </p:tgtEl>
                                        <p:attrNameLst>
                                          <p:attrName>style.visibility</p:attrName>
                                        </p:attrNameLst>
                                      </p:cBhvr>
                                      <p:to>
                                        <p:strVal val="visible"/>
                                      </p:to>
                                    </p:set>
                                  </p:childTnLst>
                                </p:cTn>
                              </p:par>
                              <p:par>
                                <p:cTn id="83" presetID="1" presetClass="exit" presetSubtype="0" fill="hold" grpId="0" nodeType="withEffect">
                                  <p:stCondLst>
                                    <p:cond delay="0"/>
                                  </p:stCondLst>
                                  <p:childTnLst>
                                    <p:set>
                                      <p:cBhvr>
                                        <p:cTn id="84" dur="1" fill="hold">
                                          <p:stCondLst>
                                            <p:cond delay="0"/>
                                          </p:stCondLst>
                                        </p:cTn>
                                        <p:tgtEl>
                                          <p:spTgt spid="74"/>
                                        </p:tgtEl>
                                        <p:attrNameLst>
                                          <p:attrName>style.visibility</p:attrName>
                                        </p:attrNameLst>
                                      </p:cBhvr>
                                      <p:to>
                                        <p:strVal val="hidden"/>
                                      </p:to>
                                    </p:set>
                                  </p:childTnLst>
                                </p:cTn>
                              </p:par>
                            </p:childTnLst>
                          </p:cTn>
                        </p:par>
                        <p:par>
                          <p:cTn id="85" fill="hold">
                            <p:stCondLst>
                              <p:cond delay="0"/>
                            </p:stCondLst>
                            <p:childTnLst>
                              <p:par>
                                <p:cTn id="86" presetID="1" presetClass="entr" presetSubtype="0" fill="hold" grpId="0" nodeType="afterEffect">
                                  <p:stCondLst>
                                    <p:cond delay="0"/>
                                  </p:stCondLst>
                                  <p:childTnLst>
                                    <p:set>
                                      <p:cBhvr>
                                        <p:cTn id="87" dur="1" fill="hold">
                                          <p:stCondLst>
                                            <p:cond delay="0"/>
                                          </p:stCondLst>
                                        </p:cTn>
                                        <p:tgtEl>
                                          <p:spTgt spid="69"/>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82"/>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83"/>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 presetClass="exit" presetSubtype="0" fill="hold" grpId="2" nodeType="clickEffect">
                                  <p:stCondLst>
                                    <p:cond delay="0"/>
                                  </p:stCondLst>
                                  <p:childTnLst>
                                    <p:set>
                                      <p:cBhvr>
                                        <p:cTn id="97" dur="1" fill="hold">
                                          <p:stCondLst>
                                            <p:cond delay="0"/>
                                          </p:stCondLst>
                                        </p:cTn>
                                        <p:tgtEl>
                                          <p:spTgt spid="63"/>
                                        </p:tgtEl>
                                        <p:attrNameLst>
                                          <p:attrName>style.visibility</p:attrName>
                                        </p:attrNameLst>
                                      </p:cBhvr>
                                      <p:to>
                                        <p:strVal val="hidden"/>
                                      </p:to>
                                    </p:set>
                                  </p:childTnLst>
                                </p:cTn>
                              </p:par>
                              <p:par>
                                <p:cTn id="98" presetID="1" presetClass="exit" presetSubtype="0" fill="hold" grpId="2" nodeType="withEffect">
                                  <p:stCondLst>
                                    <p:cond delay="0"/>
                                  </p:stCondLst>
                                  <p:childTnLst>
                                    <p:set>
                                      <p:cBhvr>
                                        <p:cTn id="99" dur="1" fill="hold">
                                          <p:stCondLst>
                                            <p:cond delay="0"/>
                                          </p:stCondLst>
                                        </p:cTn>
                                        <p:tgtEl>
                                          <p:spTgt spid="64"/>
                                        </p:tgtEl>
                                        <p:attrNameLst>
                                          <p:attrName>style.visibility</p:attrName>
                                        </p:attrNameLst>
                                      </p:cBhvr>
                                      <p:to>
                                        <p:strVal val="hidden"/>
                                      </p:to>
                                    </p:set>
                                  </p:childTnLst>
                                </p:cTn>
                              </p:par>
                              <p:par>
                                <p:cTn id="100" presetID="1" presetClass="exit" presetSubtype="0" fill="hold" grpId="2" nodeType="withEffect">
                                  <p:stCondLst>
                                    <p:cond delay="0"/>
                                  </p:stCondLst>
                                  <p:childTnLst>
                                    <p:set>
                                      <p:cBhvr>
                                        <p:cTn id="101" dur="1" fill="hold">
                                          <p:stCondLst>
                                            <p:cond delay="0"/>
                                          </p:stCondLst>
                                        </p:cTn>
                                        <p:tgtEl>
                                          <p:spTgt spid="62"/>
                                        </p:tgtEl>
                                        <p:attrNameLst>
                                          <p:attrName>style.visibility</p:attrName>
                                        </p:attrNameLst>
                                      </p:cBhvr>
                                      <p:to>
                                        <p:strVal val="hidden"/>
                                      </p:to>
                                    </p:set>
                                  </p:childTnLst>
                                </p:cTn>
                              </p:par>
                              <p:par>
                                <p:cTn id="102" presetID="1" presetClass="exit" presetSubtype="0" fill="hold" grpId="1" nodeType="withEffect">
                                  <p:stCondLst>
                                    <p:cond delay="0"/>
                                  </p:stCondLst>
                                  <p:childTnLst>
                                    <p:set>
                                      <p:cBhvr>
                                        <p:cTn id="103" dur="1" fill="hold">
                                          <p:stCondLst>
                                            <p:cond delay="0"/>
                                          </p:stCondLst>
                                        </p:cTn>
                                        <p:tgtEl>
                                          <p:spTgt spid="77"/>
                                        </p:tgtEl>
                                        <p:attrNameLst>
                                          <p:attrName>style.visibility</p:attrName>
                                        </p:attrNameLst>
                                      </p:cBhvr>
                                      <p:to>
                                        <p:strVal val="hidden"/>
                                      </p:to>
                                    </p:set>
                                  </p:childTnLst>
                                </p:cTn>
                              </p:par>
                              <p:par>
                                <p:cTn id="104" presetID="1" presetClass="entr" presetSubtype="0" fill="hold" grpId="1" nodeType="withEffect">
                                  <p:stCondLst>
                                    <p:cond delay="0"/>
                                  </p:stCondLst>
                                  <p:childTnLst>
                                    <p:set>
                                      <p:cBhvr>
                                        <p:cTn id="105" dur="1" fill="hold">
                                          <p:stCondLst>
                                            <p:cond delay="0"/>
                                          </p:stCondLst>
                                        </p:cTn>
                                        <p:tgtEl>
                                          <p:spTgt spid="86"/>
                                        </p:tgtEl>
                                        <p:attrNameLst>
                                          <p:attrName>style.visibility</p:attrName>
                                        </p:attrNameLst>
                                      </p:cBhvr>
                                      <p:to>
                                        <p:strVal val="visible"/>
                                      </p:to>
                                    </p:set>
                                  </p:childTnLst>
                                </p:cTn>
                              </p:par>
                              <p:par>
                                <p:cTn id="106" presetID="1" presetClass="entr" presetSubtype="0" fill="hold" grpId="0" nodeType="withEffect">
                                  <p:stCondLst>
                                    <p:cond delay="0"/>
                                  </p:stCondLst>
                                  <p:childTnLst>
                                    <p:set>
                                      <p:cBhvr>
                                        <p:cTn id="107" dur="1" fill="hold">
                                          <p:stCondLst>
                                            <p:cond delay="0"/>
                                          </p:stCondLst>
                                        </p:cTn>
                                        <p:tgtEl>
                                          <p:spTgt spid="78"/>
                                        </p:tgtEl>
                                        <p:attrNameLst>
                                          <p:attrName>style.visibility</p:attrName>
                                        </p:attrNameLst>
                                      </p:cBhvr>
                                      <p:to>
                                        <p:strVal val="visible"/>
                                      </p:to>
                                    </p:set>
                                  </p:childTnLst>
                                </p:cTn>
                              </p:par>
                              <p:par>
                                <p:cTn id="108" presetID="1" presetClass="entr" presetSubtype="0" fill="hold" grpId="0" nodeType="withEffect">
                                  <p:stCondLst>
                                    <p:cond delay="0"/>
                                  </p:stCondLst>
                                  <p:childTnLst>
                                    <p:set>
                                      <p:cBhvr>
                                        <p:cTn id="109" dur="1" fill="hold">
                                          <p:stCondLst>
                                            <p:cond delay="0"/>
                                          </p:stCondLst>
                                        </p:cTn>
                                        <p:tgtEl>
                                          <p:spTgt spid="79"/>
                                        </p:tgtEl>
                                        <p:attrNameLst>
                                          <p:attrName>style.visibility</p:attrName>
                                        </p:attrNameLst>
                                      </p:cBhvr>
                                      <p:to>
                                        <p:strVal val="visible"/>
                                      </p:to>
                                    </p:set>
                                  </p:childTnLst>
                                </p:cTn>
                              </p:par>
                              <p:par>
                                <p:cTn id="110" presetID="1" presetClass="entr" presetSubtype="0" fill="hold" grpId="0" nodeType="withEffect">
                                  <p:stCondLst>
                                    <p:cond delay="0"/>
                                  </p:stCondLst>
                                  <p:childTnLst>
                                    <p:set>
                                      <p:cBhvr>
                                        <p:cTn id="111" dur="1" fill="hold">
                                          <p:stCondLst>
                                            <p:cond delay="0"/>
                                          </p:stCondLst>
                                        </p:cTn>
                                        <p:tgtEl>
                                          <p:spTgt spid="84"/>
                                        </p:tgtEl>
                                        <p:attrNameLst>
                                          <p:attrName>style.visibility</p:attrName>
                                        </p:attrNameLst>
                                      </p:cBhvr>
                                      <p:to>
                                        <p:strVal val="visible"/>
                                      </p:to>
                                    </p:set>
                                  </p:childTnLst>
                                </p:cTn>
                              </p:par>
                              <p:par>
                                <p:cTn id="112" presetID="1" presetClass="entr" presetSubtype="0" fill="hold" grpId="1" nodeType="withEffect">
                                  <p:stCondLst>
                                    <p:cond delay="0"/>
                                  </p:stCondLst>
                                  <p:childTnLst>
                                    <p:set>
                                      <p:cBhvr>
                                        <p:cTn id="113" dur="1" fill="hold">
                                          <p:stCondLst>
                                            <p:cond delay="0"/>
                                          </p:stCondLst>
                                        </p:cTn>
                                        <p:tgtEl>
                                          <p:spTgt spid="87"/>
                                        </p:tgtEl>
                                        <p:attrNameLst>
                                          <p:attrName>style.visibility</p:attrName>
                                        </p:attrNameLst>
                                      </p:cBhvr>
                                      <p:to>
                                        <p:strVal val="visible"/>
                                      </p:to>
                                    </p:set>
                                  </p:childTnLst>
                                </p:cTn>
                              </p:par>
                              <p:par>
                                <p:cTn id="114" presetID="1" presetClass="entr" presetSubtype="0" fill="hold" grpId="1" nodeType="withEffect">
                                  <p:stCondLst>
                                    <p:cond delay="0"/>
                                  </p:stCondLst>
                                  <p:childTnLst>
                                    <p:set>
                                      <p:cBhvr>
                                        <p:cTn id="115" dur="1" fill="hold">
                                          <p:stCondLst>
                                            <p:cond delay="0"/>
                                          </p:stCondLst>
                                        </p:cTn>
                                        <p:tgtEl>
                                          <p:spTgt spid="88"/>
                                        </p:tgtEl>
                                        <p:attrNameLst>
                                          <p:attrName>style.visibility</p:attrName>
                                        </p:attrNameLst>
                                      </p:cBhvr>
                                      <p:to>
                                        <p:strVal val="visible"/>
                                      </p:to>
                                    </p:set>
                                  </p:childTnLst>
                                </p:cTn>
                              </p:par>
                            </p:childTnLst>
                          </p:cTn>
                        </p:par>
                      </p:childTnLst>
                    </p:cTn>
                  </p:par>
                  <p:par>
                    <p:cTn id="116" fill="hold">
                      <p:stCondLst>
                        <p:cond delay="indefinite"/>
                      </p:stCondLst>
                      <p:childTnLst>
                        <p:par>
                          <p:cTn id="117" fill="hold">
                            <p:stCondLst>
                              <p:cond delay="0"/>
                            </p:stCondLst>
                            <p:childTnLst>
                              <p:par>
                                <p:cTn id="118" presetID="1" presetClass="exit" presetSubtype="0" fill="hold" grpId="1" nodeType="clickEffect">
                                  <p:stCondLst>
                                    <p:cond delay="0"/>
                                  </p:stCondLst>
                                  <p:childTnLst>
                                    <p:set>
                                      <p:cBhvr>
                                        <p:cTn id="119" dur="1" fill="hold">
                                          <p:stCondLst>
                                            <p:cond delay="0"/>
                                          </p:stCondLst>
                                        </p:cTn>
                                        <p:tgtEl>
                                          <p:spTgt spid="82"/>
                                        </p:tgtEl>
                                        <p:attrNameLst>
                                          <p:attrName>style.visibility</p:attrName>
                                        </p:attrNameLst>
                                      </p:cBhvr>
                                      <p:to>
                                        <p:strVal val="hidden"/>
                                      </p:to>
                                    </p:set>
                                  </p:childTnLst>
                                </p:cTn>
                              </p:par>
                              <p:par>
                                <p:cTn id="120" presetID="1" presetClass="exit" presetSubtype="0" fill="hold" grpId="1" nodeType="withEffect">
                                  <p:stCondLst>
                                    <p:cond delay="0"/>
                                  </p:stCondLst>
                                  <p:childTnLst>
                                    <p:set>
                                      <p:cBhvr>
                                        <p:cTn id="121" dur="1" fill="hold">
                                          <p:stCondLst>
                                            <p:cond delay="0"/>
                                          </p:stCondLst>
                                        </p:cTn>
                                        <p:tgtEl>
                                          <p:spTgt spid="83"/>
                                        </p:tgtEl>
                                        <p:attrNameLst>
                                          <p:attrName>style.visibility</p:attrName>
                                        </p:attrNameLst>
                                      </p:cBhvr>
                                      <p:to>
                                        <p:strVal val="hidden"/>
                                      </p:to>
                                    </p:set>
                                  </p:childTnLst>
                                </p:cTn>
                              </p:par>
                              <p:par>
                                <p:cTn id="122" presetID="1" presetClass="exit" presetSubtype="0" fill="hold" grpId="1" nodeType="withEffect">
                                  <p:stCondLst>
                                    <p:cond delay="0"/>
                                  </p:stCondLst>
                                  <p:childTnLst>
                                    <p:set>
                                      <p:cBhvr>
                                        <p:cTn id="123" dur="1" fill="hold">
                                          <p:stCondLst>
                                            <p:cond delay="0"/>
                                          </p:stCondLst>
                                        </p:cTn>
                                        <p:tgtEl>
                                          <p:spTgt spid="70"/>
                                        </p:tgtEl>
                                        <p:attrNameLst>
                                          <p:attrName>style.visibility</p:attrName>
                                        </p:attrNameLst>
                                      </p:cBhvr>
                                      <p:to>
                                        <p:strVal val="hidden"/>
                                      </p:to>
                                    </p:set>
                                  </p:childTnLst>
                                </p:cTn>
                              </p:par>
                              <p:par>
                                <p:cTn id="124" presetID="1" presetClass="exit" presetSubtype="0" fill="hold" grpId="1" nodeType="withEffect">
                                  <p:stCondLst>
                                    <p:cond delay="0"/>
                                  </p:stCondLst>
                                  <p:childTnLst>
                                    <p:set>
                                      <p:cBhvr>
                                        <p:cTn id="125" dur="1" fill="hold">
                                          <p:stCondLst>
                                            <p:cond delay="0"/>
                                          </p:stCondLst>
                                        </p:cTn>
                                        <p:tgtEl>
                                          <p:spTgt spid="76"/>
                                        </p:tgtEl>
                                        <p:attrNameLst>
                                          <p:attrName>style.visibility</p:attrName>
                                        </p:attrNameLst>
                                      </p:cBhvr>
                                      <p:to>
                                        <p:strVal val="hidden"/>
                                      </p:to>
                                    </p:set>
                                  </p:childTnLst>
                                </p:cTn>
                              </p:par>
                              <p:par>
                                <p:cTn id="126" presetID="1" presetClass="exit" presetSubtype="0" fill="hold" nodeType="withEffect">
                                  <p:stCondLst>
                                    <p:cond delay="0"/>
                                  </p:stCondLst>
                                  <p:childTnLst>
                                    <p:set>
                                      <p:cBhvr>
                                        <p:cTn id="127" dur="1" fill="hold">
                                          <p:stCondLst>
                                            <p:cond delay="0"/>
                                          </p:stCondLst>
                                        </p:cTn>
                                        <p:tgtEl>
                                          <p:spTgt spid="75"/>
                                        </p:tgtEl>
                                        <p:attrNameLst>
                                          <p:attrName>style.visibility</p:attrName>
                                        </p:attrNameLst>
                                      </p:cBhvr>
                                      <p:to>
                                        <p:strVal val="hidden"/>
                                      </p:to>
                                    </p:set>
                                  </p:childTnLst>
                                </p:cTn>
                              </p:par>
                              <p:par>
                                <p:cTn id="128" presetID="1" presetClass="exit" presetSubtype="0" fill="hold" grpId="2" nodeType="withEffect">
                                  <p:stCondLst>
                                    <p:cond delay="0"/>
                                  </p:stCondLst>
                                  <p:childTnLst>
                                    <p:set>
                                      <p:cBhvr>
                                        <p:cTn id="129" dur="1" fill="hold">
                                          <p:stCondLst>
                                            <p:cond delay="0"/>
                                          </p:stCondLst>
                                        </p:cTn>
                                        <p:tgtEl>
                                          <p:spTgt spid="74"/>
                                        </p:tgtEl>
                                        <p:attrNameLst>
                                          <p:attrName>style.visibility</p:attrName>
                                        </p:attrNameLst>
                                      </p:cBhvr>
                                      <p:to>
                                        <p:strVal val="hidden"/>
                                      </p:to>
                                    </p:set>
                                  </p:childTnLst>
                                </p:cTn>
                              </p:par>
                              <p:par>
                                <p:cTn id="130" presetID="1" presetClass="exit" presetSubtype="0" fill="hold" grpId="1" nodeType="withEffect">
                                  <p:stCondLst>
                                    <p:cond delay="0"/>
                                  </p:stCondLst>
                                  <p:childTnLst>
                                    <p:set>
                                      <p:cBhvr>
                                        <p:cTn id="131" dur="1" fill="hold">
                                          <p:stCondLst>
                                            <p:cond delay="0"/>
                                          </p:stCondLst>
                                        </p:cTn>
                                        <p:tgtEl>
                                          <p:spTgt spid="73"/>
                                        </p:tgtEl>
                                        <p:attrNameLst>
                                          <p:attrName>style.visibility</p:attrName>
                                        </p:attrNameLst>
                                      </p:cBhvr>
                                      <p:to>
                                        <p:strVal val="hidden"/>
                                      </p:to>
                                    </p:set>
                                  </p:childTnLst>
                                </p:cTn>
                              </p:par>
                              <p:par>
                                <p:cTn id="132" presetID="1" presetClass="exit" presetSubtype="0" fill="hold" nodeType="withEffect">
                                  <p:stCondLst>
                                    <p:cond delay="0"/>
                                  </p:stCondLst>
                                  <p:childTnLst>
                                    <p:set>
                                      <p:cBhvr>
                                        <p:cTn id="133" dur="1" fill="hold">
                                          <p:stCondLst>
                                            <p:cond delay="0"/>
                                          </p:stCondLst>
                                        </p:cTn>
                                        <p:tgtEl>
                                          <p:spTgt spid="72"/>
                                        </p:tgtEl>
                                        <p:attrNameLst>
                                          <p:attrName>style.visibility</p:attrName>
                                        </p:attrNameLst>
                                      </p:cBhvr>
                                      <p:to>
                                        <p:strVal val="hidden"/>
                                      </p:to>
                                    </p:set>
                                  </p:childTnLst>
                                </p:cTn>
                              </p:par>
                              <p:par>
                                <p:cTn id="134" presetID="1" presetClass="exit" presetSubtype="0" fill="hold" nodeType="withEffect">
                                  <p:stCondLst>
                                    <p:cond delay="0"/>
                                  </p:stCondLst>
                                  <p:childTnLst>
                                    <p:set>
                                      <p:cBhvr>
                                        <p:cTn id="135" dur="1" fill="hold">
                                          <p:stCondLst>
                                            <p:cond delay="0"/>
                                          </p:stCondLst>
                                        </p:cTn>
                                        <p:tgtEl>
                                          <p:spTgt spid="71"/>
                                        </p:tgtEl>
                                        <p:attrNameLst>
                                          <p:attrName>style.visibility</p:attrName>
                                        </p:attrNameLst>
                                      </p:cBhvr>
                                      <p:to>
                                        <p:strVal val="hidden"/>
                                      </p:to>
                                    </p:set>
                                  </p:childTnLst>
                                </p:cTn>
                              </p:par>
                              <p:par>
                                <p:cTn id="136" presetID="1" presetClass="exit" presetSubtype="0" fill="hold" grpId="1" nodeType="withEffect">
                                  <p:stCondLst>
                                    <p:cond delay="0"/>
                                  </p:stCondLst>
                                  <p:childTnLst>
                                    <p:set>
                                      <p:cBhvr>
                                        <p:cTn id="137" dur="1" fill="hold">
                                          <p:stCondLst>
                                            <p:cond delay="0"/>
                                          </p:stCondLst>
                                        </p:cTn>
                                        <p:tgtEl>
                                          <p:spTgt spid="69"/>
                                        </p:tgtEl>
                                        <p:attrNameLst>
                                          <p:attrName>style.visibility</p:attrName>
                                        </p:attrNameLst>
                                      </p:cBhvr>
                                      <p:to>
                                        <p:strVal val="hidden"/>
                                      </p:to>
                                    </p:set>
                                  </p:childTnLst>
                                </p:cTn>
                              </p:par>
                              <p:par>
                                <p:cTn id="138" presetID="1" presetClass="exit" presetSubtype="0" fill="hold" grpId="1" nodeType="withEffect">
                                  <p:stCondLst>
                                    <p:cond delay="0"/>
                                  </p:stCondLst>
                                  <p:childTnLst>
                                    <p:set>
                                      <p:cBhvr>
                                        <p:cTn id="139" dur="1" fill="hold">
                                          <p:stCondLst>
                                            <p:cond delay="0"/>
                                          </p:stCondLst>
                                        </p:cTn>
                                        <p:tgtEl>
                                          <p:spTgt spid="78"/>
                                        </p:tgtEl>
                                        <p:attrNameLst>
                                          <p:attrName>style.visibility</p:attrName>
                                        </p:attrNameLst>
                                      </p:cBhvr>
                                      <p:to>
                                        <p:strVal val="hidden"/>
                                      </p:to>
                                    </p:set>
                                  </p:childTnLst>
                                </p:cTn>
                              </p:par>
                              <p:par>
                                <p:cTn id="140" presetID="1" presetClass="exit" presetSubtype="0" fill="hold" grpId="1" nodeType="withEffect">
                                  <p:stCondLst>
                                    <p:cond delay="0"/>
                                  </p:stCondLst>
                                  <p:childTnLst>
                                    <p:set>
                                      <p:cBhvr>
                                        <p:cTn id="141" dur="1" fill="hold">
                                          <p:stCondLst>
                                            <p:cond delay="0"/>
                                          </p:stCondLst>
                                        </p:cTn>
                                        <p:tgtEl>
                                          <p:spTgt spid="79"/>
                                        </p:tgtEl>
                                        <p:attrNameLst>
                                          <p:attrName>style.visibility</p:attrName>
                                        </p:attrNameLst>
                                      </p:cBhvr>
                                      <p:to>
                                        <p:strVal val="hidden"/>
                                      </p:to>
                                    </p:set>
                                  </p:childTnLst>
                                </p:cTn>
                              </p:par>
                              <p:par>
                                <p:cTn id="142" presetID="1" presetClass="exit" presetSubtype="0" fill="hold" grpId="1" nodeType="withEffect">
                                  <p:stCondLst>
                                    <p:cond delay="0"/>
                                  </p:stCondLst>
                                  <p:childTnLst>
                                    <p:set>
                                      <p:cBhvr>
                                        <p:cTn id="143" dur="1" fill="hold">
                                          <p:stCondLst>
                                            <p:cond delay="0"/>
                                          </p:stCondLst>
                                        </p:cTn>
                                        <p:tgtEl>
                                          <p:spTgt spid="84"/>
                                        </p:tgtEl>
                                        <p:attrNameLst>
                                          <p:attrName>style.visibility</p:attrName>
                                        </p:attrNameLst>
                                      </p:cBhvr>
                                      <p:to>
                                        <p:strVal val="hidden"/>
                                      </p:to>
                                    </p:set>
                                  </p:childTnLst>
                                </p:cTn>
                              </p:par>
                            </p:childTnLst>
                          </p:cTn>
                        </p:par>
                      </p:childTnLst>
                    </p:cTn>
                  </p:par>
                  <p:par>
                    <p:cTn id="144" fill="hold">
                      <p:stCondLst>
                        <p:cond delay="indefinite"/>
                      </p:stCondLst>
                      <p:childTnLst>
                        <p:par>
                          <p:cTn id="145" fill="hold">
                            <p:stCondLst>
                              <p:cond delay="0"/>
                            </p:stCondLst>
                            <p:childTnLst>
                              <p:par>
                                <p:cTn id="146" presetID="1" presetClass="entr" presetSubtype="0" fill="hold" grpId="0" nodeType="clickEffect">
                                  <p:stCondLst>
                                    <p:cond delay="0"/>
                                  </p:stCondLst>
                                  <p:childTnLst>
                                    <p:set>
                                      <p:cBhvr>
                                        <p:cTn id="147" dur="1" fill="hold">
                                          <p:stCondLst>
                                            <p:cond delay="0"/>
                                          </p:stCondLst>
                                        </p:cTn>
                                        <p:tgtEl>
                                          <p:spTgt spid="90"/>
                                        </p:tgtEl>
                                        <p:attrNameLst>
                                          <p:attrName>style.visibility</p:attrName>
                                        </p:attrNameLst>
                                      </p:cBhvr>
                                      <p:to>
                                        <p:strVal val="visible"/>
                                      </p:to>
                                    </p:set>
                                  </p:childTnLst>
                                </p:cTn>
                              </p:par>
                              <p:par>
                                <p:cTn id="148" presetID="1" presetClass="entr" presetSubtype="0" fill="hold" grpId="2" nodeType="withEffect">
                                  <p:stCondLst>
                                    <p:cond delay="0"/>
                                  </p:stCondLst>
                                  <p:childTnLst>
                                    <p:set>
                                      <p:cBhvr>
                                        <p:cTn id="149" dur="1" fill="hold">
                                          <p:stCondLst>
                                            <p:cond delay="0"/>
                                          </p:stCondLst>
                                        </p:cTn>
                                        <p:tgtEl>
                                          <p:spTgt spid="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51" grpId="0"/>
      <p:bldP spid="55" grpId="0"/>
      <p:bldP spid="56" grpId="0"/>
      <p:bldP spid="59" grpId="0"/>
      <p:bldP spid="60" grpId="1"/>
      <p:bldP spid="60" grpId="2"/>
      <p:bldP spid="61" grpId="1"/>
      <p:bldP spid="61" grpId="2"/>
      <p:bldP spid="62" grpId="1"/>
      <p:bldP spid="62" grpId="2"/>
      <p:bldP spid="63" grpId="1"/>
      <p:bldP spid="63" grpId="2"/>
      <p:bldP spid="64" grpId="1"/>
      <p:bldP spid="64" grpId="2"/>
      <p:bldP spid="65" grpId="1"/>
      <p:bldP spid="66" grpId="1"/>
      <p:bldP spid="67" grpId="0" animBg="1"/>
      <p:bldP spid="67" grpId="1" animBg="1"/>
      <p:bldP spid="68" grpId="0"/>
      <p:bldP spid="68" grpId="1"/>
      <p:bldP spid="69" grpId="0"/>
      <p:bldP spid="69" grpId="1"/>
      <p:bldP spid="70" grpId="0" animBg="1"/>
      <p:bldP spid="70" grpId="1" animBg="1"/>
      <p:bldP spid="73" grpId="0"/>
      <p:bldP spid="73" grpId="1"/>
      <p:bldP spid="74" grpId="0"/>
      <p:bldP spid="74" grpId="1"/>
      <p:bldP spid="74" grpId="2"/>
      <p:bldP spid="76" grpId="0"/>
      <p:bldP spid="76" grpId="1"/>
      <p:bldP spid="80" grpId="0"/>
      <p:bldP spid="81" grpId="0"/>
      <p:bldP spid="82" grpId="0" animBg="1"/>
      <p:bldP spid="82" grpId="1" animBg="1"/>
      <p:bldP spid="83" grpId="0"/>
      <p:bldP spid="83" grpId="1"/>
      <p:bldP spid="86" grpId="1"/>
      <p:bldP spid="87" grpId="1"/>
      <p:bldP spid="88" grpId="1"/>
      <p:bldP spid="89" grpId="2" animBg="1"/>
      <p:bldP spid="90" grpId="0"/>
      <p:bldP spid="2" grpId="0" animBg="1"/>
      <p:bldP spid="2" grpId="1" animBg="1"/>
      <p:bldP spid="77" grpId="0" animBg="1"/>
      <p:bldP spid="77" grpId="1" animBg="1"/>
      <p:bldP spid="78" grpId="0" animBg="1"/>
      <p:bldP spid="78" grpId="1" animBg="1"/>
      <p:bldP spid="79" grpId="0" animBg="1"/>
      <p:bldP spid="79" grpId="1" animBg="1"/>
      <p:bldP spid="84" grpId="0" animBg="1"/>
      <p:bldP spid="84" grpId="1" animBg="1"/>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 name="!!RateControl">
            <a:extLst>
              <a:ext uri="{FF2B5EF4-FFF2-40B4-BE49-F238E27FC236}">
                <a16:creationId xmlns:a16="http://schemas.microsoft.com/office/drawing/2014/main" id="{0A478895-AD7A-D44F-AC9C-C3199B7506E1}"/>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44" name="!!Server2">
            <a:extLst>
              <a:ext uri="{FF2B5EF4-FFF2-40B4-BE49-F238E27FC236}">
                <a16:creationId xmlns:a16="http://schemas.microsoft.com/office/drawing/2014/main" id="{4A76CE61-ADB4-814E-BF72-2CED90B235E5}"/>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7" name="!!Link">
            <a:extLst>
              <a:ext uri="{FF2B5EF4-FFF2-40B4-BE49-F238E27FC236}">
                <a16:creationId xmlns:a16="http://schemas.microsoft.com/office/drawing/2014/main" id="{11AA4DF3-86B3-C84E-92F9-B625D956471E}"/>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Server1">
            <a:extLst>
              <a:ext uri="{FF2B5EF4-FFF2-40B4-BE49-F238E27FC236}">
                <a16:creationId xmlns:a16="http://schemas.microsoft.com/office/drawing/2014/main" id="{A8EA116B-820F-1746-A283-072CBA69FDD0}"/>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7" name="!!Arrow4">
            <a:extLst>
              <a:ext uri="{FF2B5EF4-FFF2-40B4-BE49-F238E27FC236}">
                <a16:creationId xmlns:a16="http://schemas.microsoft.com/office/drawing/2014/main" id="{C28623DC-697F-C145-A617-E7F36BD723A2}"/>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4" name="Title 3">
            <a:extLst>
              <a:ext uri="{FF2B5EF4-FFF2-40B4-BE49-F238E27FC236}">
                <a16:creationId xmlns:a16="http://schemas.microsoft.com/office/drawing/2014/main" id="{C741CD56-E7DB-874B-B1CD-D3704E7361AF}"/>
              </a:ext>
            </a:extLst>
          </p:cNvPr>
          <p:cNvSpPr>
            <a:spLocks noGrp="1"/>
          </p:cNvSpPr>
          <p:nvPr>
            <p:ph type="title"/>
          </p:nvPr>
        </p:nvSpPr>
        <p:spPr/>
        <p:txBody>
          <a:bodyPr/>
          <a:lstStyle/>
          <a:p>
            <a:r>
              <a:rPr lang="en-US" dirty="0"/>
              <a:t>The Value of Bandwidth</a:t>
            </a:r>
          </a:p>
        </p:txBody>
      </p:sp>
      <p:sp>
        <p:nvSpPr>
          <p:cNvPr id="6" name="!!Mask">
            <a:extLst>
              <a:ext uri="{FF2B5EF4-FFF2-40B4-BE49-F238E27FC236}">
                <a16:creationId xmlns:a16="http://schemas.microsoft.com/office/drawing/2014/main" id="{D97E430B-F8F2-4242-8D7F-4EF73C54042E}"/>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lient1">
            <a:extLst>
              <a:ext uri="{FF2B5EF4-FFF2-40B4-BE49-F238E27FC236}">
                <a16:creationId xmlns:a16="http://schemas.microsoft.com/office/drawing/2014/main" id="{6684B9DC-ACD9-A141-B40C-E26BB537FD1B}"/>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5" name="!!Client2">
            <a:extLst>
              <a:ext uri="{FF2B5EF4-FFF2-40B4-BE49-F238E27FC236}">
                <a16:creationId xmlns:a16="http://schemas.microsoft.com/office/drawing/2014/main" id="{0C8D4F06-75ED-6449-897C-76D6891182FB}"/>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Content Placeholder 1">
            <a:extLst>
              <a:ext uri="{FF2B5EF4-FFF2-40B4-BE49-F238E27FC236}">
                <a16:creationId xmlns:a16="http://schemas.microsoft.com/office/drawing/2014/main" id="{0900B8FF-9014-AD4A-98A1-707F0871C3A8}"/>
              </a:ext>
            </a:extLst>
          </p:cNvPr>
          <p:cNvSpPr>
            <a:spLocks noGrp="1"/>
          </p:cNvSpPr>
          <p:nvPr>
            <p:ph idx="1"/>
          </p:nvPr>
        </p:nvSpPr>
        <p:spPr>
          <a:xfrm>
            <a:off x="838200" y="1825625"/>
            <a:ext cx="10515600" cy="4351338"/>
          </a:xfrm>
        </p:spPr>
        <p:txBody>
          <a:bodyPr>
            <a:normAutofit/>
          </a:bodyPr>
          <a:lstStyle/>
          <a:p>
            <a:r>
              <a:rPr lang="en-US" i="1" dirty="0"/>
              <a:t>Utility </a:t>
            </a:r>
            <a:r>
              <a:rPr lang="en-US" dirty="0"/>
              <a:t>captures how “good” the client’s viewing experience is expected to be over the course of the video</a:t>
            </a:r>
          </a:p>
          <a:p>
            <a:pPr lvl="1"/>
            <a:r>
              <a:rPr lang="en-US" dirty="0"/>
              <a:t>Low utility ⟷ high value on bandwidth</a:t>
            </a:r>
          </a:p>
          <a:p>
            <a:pPr lvl="1"/>
            <a:r>
              <a:rPr lang="en-US" dirty="0"/>
              <a:t>Measures the Quality of Experience (</a:t>
            </a:r>
            <a:r>
              <a:rPr lang="en-US" dirty="0" err="1"/>
              <a:t>QoE</a:t>
            </a:r>
            <a:r>
              <a:rPr lang="en-US" dirty="0"/>
              <a:t>) for each video chunk</a:t>
            </a:r>
          </a:p>
          <a:p>
            <a:pPr marL="0" indent="0">
              <a:buNone/>
            </a:pPr>
            <a:endParaRPr lang="en-US" dirty="0"/>
          </a:p>
        </p:txBody>
      </p:sp>
      <p:sp>
        <p:nvSpPr>
          <p:cNvPr id="37" name="Content Placeholder 2">
            <a:extLst>
              <a:ext uri="{FF2B5EF4-FFF2-40B4-BE49-F238E27FC236}">
                <a16:creationId xmlns:a16="http://schemas.microsoft.com/office/drawing/2014/main" id="{352C27BB-5942-1045-ABE0-EE7EF3FCE7D0}"/>
              </a:ext>
            </a:extLst>
          </p:cNvPr>
          <p:cNvSpPr txBox="1">
            <a:spLocks/>
          </p:cNvSpPr>
          <p:nvPr/>
        </p:nvSpPr>
        <p:spPr>
          <a:xfrm>
            <a:off x="838200" y="364133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		</a:t>
            </a:r>
            <a:r>
              <a:rPr lang="en-US" dirty="0" err="1"/>
              <a:t>QoE</a:t>
            </a:r>
            <a:r>
              <a:rPr lang="en-US" dirty="0"/>
              <a:t>(</a:t>
            </a:r>
            <a:r>
              <a:rPr lang="en-US" dirty="0" err="1"/>
              <a:t>e</a:t>
            </a:r>
            <a:r>
              <a:rPr lang="en-US" baseline="-25000" dirty="0" err="1"/>
              <a:t>k</a:t>
            </a:r>
            <a:r>
              <a:rPr lang="en-US" dirty="0"/>
              <a:t>) = P(</a:t>
            </a:r>
            <a:r>
              <a:rPr lang="en-US" dirty="0" err="1"/>
              <a:t>e</a:t>
            </a:r>
            <a:r>
              <a:rPr lang="en-US" baseline="-25000" dirty="0" err="1"/>
              <a:t>k</a:t>
            </a:r>
            <a:r>
              <a:rPr lang="en-US" dirty="0"/>
              <a:t>) – β R – </a:t>
            </a:r>
            <a:r>
              <a:rPr lang="en-US" dirty="0" err="1"/>
              <a:t>γ</a:t>
            </a:r>
            <a:r>
              <a:rPr lang="en-US" dirty="0"/>
              <a:t> |P(</a:t>
            </a:r>
            <a:r>
              <a:rPr lang="en-US" dirty="0" err="1"/>
              <a:t>e</a:t>
            </a:r>
            <a:r>
              <a:rPr lang="en-US" baseline="-25000" dirty="0" err="1"/>
              <a:t>k</a:t>
            </a:r>
            <a:r>
              <a:rPr lang="en-US" dirty="0"/>
              <a:t>) – P(e</a:t>
            </a:r>
            <a:r>
              <a:rPr lang="en-US" baseline="-25000" dirty="0"/>
              <a:t>k-1</a:t>
            </a:r>
            <a:r>
              <a:rPr lang="en-US" dirty="0"/>
              <a:t>)|</a:t>
            </a:r>
          </a:p>
          <a:p>
            <a:endParaRPr lang="en-US" dirty="0"/>
          </a:p>
          <a:p>
            <a:pPr marL="0" indent="0">
              <a:buFont typeface="Arial" panose="020B0604020202020204" pitchFamily="34" charset="0"/>
              <a:buNone/>
            </a:pPr>
            <a:r>
              <a:rPr lang="en-US" dirty="0"/>
              <a:t>	</a:t>
            </a:r>
          </a:p>
          <a:p>
            <a:pPr marL="0" indent="0">
              <a:buFont typeface="Arial" panose="020B0604020202020204" pitchFamily="34" charset="0"/>
              <a:buNone/>
            </a:pPr>
            <a:endParaRPr lang="en-US" dirty="0"/>
          </a:p>
        </p:txBody>
      </p:sp>
      <p:sp>
        <p:nvSpPr>
          <p:cNvPr id="38" name="TextBox 37">
            <a:extLst>
              <a:ext uri="{FF2B5EF4-FFF2-40B4-BE49-F238E27FC236}">
                <a16:creationId xmlns:a16="http://schemas.microsoft.com/office/drawing/2014/main" id="{D5B3A527-8616-B540-BA6B-BB9DAB5892D5}"/>
              </a:ext>
            </a:extLst>
          </p:cNvPr>
          <p:cNvSpPr txBox="1"/>
          <p:nvPr/>
        </p:nvSpPr>
        <p:spPr>
          <a:xfrm>
            <a:off x="5355329" y="5886806"/>
            <a:ext cx="4379345" cy="830997"/>
          </a:xfrm>
          <a:prstGeom prst="rect">
            <a:avLst/>
          </a:prstGeom>
          <a:noFill/>
        </p:spPr>
        <p:txBody>
          <a:bodyPr wrap="square" rtlCol="0">
            <a:spAutoFit/>
          </a:bodyPr>
          <a:lstStyle/>
          <a:p>
            <a:r>
              <a:rPr lang="en-US" sz="2400" dirty="0">
                <a:solidFill>
                  <a:schemeClr val="accent1"/>
                </a:solidFill>
              </a:rPr>
              <a:t>Perceptual quality of chosen bitrate for this chunk</a:t>
            </a:r>
          </a:p>
        </p:txBody>
      </p:sp>
      <p:sp>
        <p:nvSpPr>
          <p:cNvPr id="39" name="TextBox 38">
            <a:extLst>
              <a:ext uri="{FF2B5EF4-FFF2-40B4-BE49-F238E27FC236}">
                <a16:creationId xmlns:a16="http://schemas.microsoft.com/office/drawing/2014/main" id="{D8D84352-88AE-014D-8971-DDAC9C9EC579}"/>
              </a:ext>
            </a:extLst>
          </p:cNvPr>
          <p:cNvSpPr txBox="1"/>
          <p:nvPr/>
        </p:nvSpPr>
        <p:spPr>
          <a:xfrm>
            <a:off x="6386423" y="5288218"/>
            <a:ext cx="5152845" cy="461665"/>
          </a:xfrm>
          <a:prstGeom prst="rect">
            <a:avLst/>
          </a:prstGeom>
          <a:noFill/>
        </p:spPr>
        <p:txBody>
          <a:bodyPr wrap="square" rtlCol="0">
            <a:spAutoFit/>
          </a:bodyPr>
          <a:lstStyle/>
          <a:p>
            <a:r>
              <a:rPr lang="en-US" sz="2400" dirty="0">
                <a:solidFill>
                  <a:schemeClr val="accent1"/>
                </a:solidFill>
              </a:rPr>
              <a:t>Penalty proportional to stall time </a:t>
            </a:r>
            <a:r>
              <a:rPr lang="en-US" sz="2400" i="1" dirty="0">
                <a:solidFill>
                  <a:schemeClr val="accent1"/>
                </a:solidFill>
              </a:rPr>
              <a:t>R</a:t>
            </a:r>
            <a:endParaRPr lang="en-US" sz="2400" dirty="0">
              <a:solidFill>
                <a:schemeClr val="accent1"/>
              </a:solidFill>
            </a:endParaRPr>
          </a:p>
        </p:txBody>
      </p:sp>
      <p:sp>
        <p:nvSpPr>
          <p:cNvPr id="40" name="Left Brace 39">
            <a:extLst>
              <a:ext uri="{FF2B5EF4-FFF2-40B4-BE49-F238E27FC236}">
                <a16:creationId xmlns:a16="http://schemas.microsoft.com/office/drawing/2014/main" id="{AAA5C32E-D8DD-A945-8CE5-AC584BA37A13}"/>
              </a:ext>
            </a:extLst>
          </p:cNvPr>
          <p:cNvSpPr/>
          <p:nvPr/>
        </p:nvSpPr>
        <p:spPr>
          <a:xfrm rot="16200000">
            <a:off x="4423529" y="3987996"/>
            <a:ext cx="210681" cy="611144"/>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Left Brace 40">
            <a:extLst>
              <a:ext uri="{FF2B5EF4-FFF2-40B4-BE49-F238E27FC236}">
                <a16:creationId xmlns:a16="http://schemas.microsoft.com/office/drawing/2014/main" id="{B522FD7F-07C3-3E4C-A9E3-5EF7B7C03DC1}"/>
              </a:ext>
            </a:extLst>
          </p:cNvPr>
          <p:cNvSpPr/>
          <p:nvPr/>
        </p:nvSpPr>
        <p:spPr>
          <a:xfrm rot="16200000">
            <a:off x="5333231" y="4071876"/>
            <a:ext cx="210680" cy="43496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2" name="Left Brace 41">
            <a:extLst>
              <a:ext uri="{FF2B5EF4-FFF2-40B4-BE49-F238E27FC236}">
                <a16:creationId xmlns:a16="http://schemas.microsoft.com/office/drawing/2014/main" id="{E34FD1DA-75F5-494A-9717-7677FBB2B2DF}"/>
              </a:ext>
            </a:extLst>
          </p:cNvPr>
          <p:cNvSpPr/>
          <p:nvPr/>
        </p:nvSpPr>
        <p:spPr>
          <a:xfrm rot="16200000">
            <a:off x="7101647" y="3094215"/>
            <a:ext cx="210682" cy="239028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FA89124D-FD2A-5F41-82DC-43C9C412A9E8}"/>
              </a:ext>
            </a:extLst>
          </p:cNvPr>
          <p:cNvCxnSpPr>
            <a:cxnSpLocks/>
          </p:cNvCxnSpPr>
          <p:nvPr/>
        </p:nvCxnSpPr>
        <p:spPr>
          <a:xfrm>
            <a:off x="4511616" y="4394699"/>
            <a:ext cx="0" cy="1907605"/>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BB1567D-91B2-984E-8540-6F99BB1A13DF}"/>
              </a:ext>
            </a:extLst>
          </p:cNvPr>
          <p:cNvCxnSpPr>
            <a:cxnSpLocks/>
          </p:cNvCxnSpPr>
          <p:nvPr/>
        </p:nvCxnSpPr>
        <p:spPr>
          <a:xfrm flipH="1" flipV="1">
            <a:off x="4511616" y="6325232"/>
            <a:ext cx="82238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291A7D0-95E6-8443-B6C8-A19516628D89}"/>
              </a:ext>
            </a:extLst>
          </p:cNvPr>
          <p:cNvCxnSpPr>
            <a:cxnSpLocks/>
          </p:cNvCxnSpPr>
          <p:nvPr/>
        </p:nvCxnSpPr>
        <p:spPr>
          <a:xfrm flipH="1">
            <a:off x="5443269" y="4336881"/>
            <a:ext cx="1" cy="1182169"/>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1DC9B5E-4562-B142-A465-6B3DFD20D71D}"/>
              </a:ext>
            </a:extLst>
          </p:cNvPr>
          <p:cNvCxnSpPr>
            <a:cxnSpLocks/>
          </p:cNvCxnSpPr>
          <p:nvPr/>
        </p:nvCxnSpPr>
        <p:spPr>
          <a:xfrm flipH="1" flipV="1">
            <a:off x="5438571" y="5537892"/>
            <a:ext cx="930599"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3826862-9A89-6B47-ACC7-2E9B9AB14401}"/>
              </a:ext>
            </a:extLst>
          </p:cNvPr>
          <p:cNvCxnSpPr>
            <a:cxnSpLocks/>
          </p:cNvCxnSpPr>
          <p:nvPr/>
        </p:nvCxnSpPr>
        <p:spPr>
          <a:xfrm>
            <a:off x="7189735" y="4394699"/>
            <a:ext cx="0" cy="415498"/>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5467D8E-08A4-D84B-BB01-B11E9E5D65B9}"/>
              </a:ext>
            </a:extLst>
          </p:cNvPr>
          <p:cNvCxnSpPr>
            <a:cxnSpLocks/>
          </p:cNvCxnSpPr>
          <p:nvPr/>
        </p:nvCxnSpPr>
        <p:spPr>
          <a:xfrm flipH="1" flipV="1">
            <a:off x="7189206" y="4821242"/>
            <a:ext cx="465300" cy="1"/>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EF6697AA-D6BA-634A-B389-C68D8D96A29E}"/>
              </a:ext>
            </a:extLst>
          </p:cNvPr>
          <p:cNvSpPr txBox="1"/>
          <p:nvPr/>
        </p:nvSpPr>
        <p:spPr>
          <a:xfrm>
            <a:off x="7653975" y="4457045"/>
            <a:ext cx="5152845" cy="830997"/>
          </a:xfrm>
          <a:prstGeom prst="rect">
            <a:avLst/>
          </a:prstGeom>
          <a:noFill/>
        </p:spPr>
        <p:txBody>
          <a:bodyPr wrap="square" rtlCol="0">
            <a:spAutoFit/>
          </a:bodyPr>
          <a:lstStyle/>
          <a:p>
            <a:r>
              <a:rPr lang="en-US" sz="2400" dirty="0">
                <a:solidFill>
                  <a:schemeClr val="accent1"/>
                </a:solidFill>
              </a:rPr>
              <a:t>Penalty for switching bitrates (“smoothness”)</a:t>
            </a:r>
          </a:p>
        </p:txBody>
      </p:sp>
    </p:spTree>
    <p:extLst>
      <p:ext uri="{BB962C8B-B14F-4D97-AF65-F5344CB8AC3E}">
        <p14:creationId xmlns:p14="http://schemas.microsoft.com/office/powerpoint/2010/main" val="94323141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37" grpId="0"/>
      <p:bldP spid="38" grpId="0"/>
      <p:bldP spid="39" grpId="0"/>
      <p:bldP spid="40" grpId="0" animBg="1"/>
      <p:bldP spid="41" grpId="0" animBg="1"/>
      <p:bldP spid="42" grpId="0" animBg="1"/>
      <p:bldP spid="56" grpId="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 name="Content Placeholder 1">
            <a:extLst>
              <a:ext uri="{FF2B5EF4-FFF2-40B4-BE49-F238E27FC236}">
                <a16:creationId xmlns:a16="http://schemas.microsoft.com/office/drawing/2014/main" id="{82368216-7B83-3546-A254-4EF5642D843D}"/>
              </a:ext>
            </a:extLst>
          </p:cNvPr>
          <p:cNvSpPr txBox="1">
            <a:spLocks/>
          </p:cNvSpPr>
          <p:nvPr/>
        </p:nvSpPr>
        <p:spPr>
          <a:xfrm>
            <a:off x="841745" y="1829170"/>
            <a:ext cx="10515600" cy="1983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Utility </a:t>
            </a:r>
            <a:r>
              <a:rPr lang="en-US" dirty="0"/>
              <a:t>captures how “good” the client’s viewing experience is expected to be over the course of the video</a:t>
            </a:r>
          </a:p>
          <a:p>
            <a:pPr lvl="1"/>
            <a:r>
              <a:rPr lang="en-US" dirty="0"/>
              <a:t>Low utility ⟷ high value on bandwidth</a:t>
            </a:r>
          </a:p>
          <a:p>
            <a:pPr lvl="1"/>
            <a:r>
              <a:rPr lang="en-US" dirty="0"/>
              <a:t>Measures the Quality of Experience (</a:t>
            </a:r>
            <a:r>
              <a:rPr lang="en-US" dirty="0" err="1"/>
              <a:t>QoE</a:t>
            </a:r>
            <a:r>
              <a:rPr lang="en-US" dirty="0"/>
              <a:t>) for each video chunk</a:t>
            </a:r>
          </a:p>
          <a:p>
            <a:pPr marL="0" indent="0">
              <a:buFont typeface="Arial" panose="020B0604020202020204" pitchFamily="34" charset="0"/>
              <a:buNone/>
            </a:pPr>
            <a:endParaRPr lang="en-US" dirty="0"/>
          </a:p>
        </p:txBody>
      </p:sp>
      <p:sp>
        <p:nvSpPr>
          <p:cNvPr id="20" name="!!RateControl">
            <a:extLst>
              <a:ext uri="{FF2B5EF4-FFF2-40B4-BE49-F238E27FC236}">
                <a16:creationId xmlns:a16="http://schemas.microsoft.com/office/drawing/2014/main" id="{0A478895-AD7A-D44F-AC9C-C3199B7506E1}"/>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44" name="!!Server2">
            <a:extLst>
              <a:ext uri="{FF2B5EF4-FFF2-40B4-BE49-F238E27FC236}">
                <a16:creationId xmlns:a16="http://schemas.microsoft.com/office/drawing/2014/main" id="{4A76CE61-ADB4-814E-BF72-2CED90B235E5}"/>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7" name="!!Link">
            <a:extLst>
              <a:ext uri="{FF2B5EF4-FFF2-40B4-BE49-F238E27FC236}">
                <a16:creationId xmlns:a16="http://schemas.microsoft.com/office/drawing/2014/main" id="{11AA4DF3-86B3-C84E-92F9-B625D956471E}"/>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Server1">
            <a:extLst>
              <a:ext uri="{FF2B5EF4-FFF2-40B4-BE49-F238E27FC236}">
                <a16:creationId xmlns:a16="http://schemas.microsoft.com/office/drawing/2014/main" id="{A8EA116B-820F-1746-A283-072CBA69FDD0}"/>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7" name="!!Arrow4">
            <a:extLst>
              <a:ext uri="{FF2B5EF4-FFF2-40B4-BE49-F238E27FC236}">
                <a16:creationId xmlns:a16="http://schemas.microsoft.com/office/drawing/2014/main" id="{C28623DC-697F-C145-A617-E7F36BD723A2}"/>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4" name="Title 3">
            <a:extLst>
              <a:ext uri="{FF2B5EF4-FFF2-40B4-BE49-F238E27FC236}">
                <a16:creationId xmlns:a16="http://schemas.microsoft.com/office/drawing/2014/main" id="{C741CD56-E7DB-874B-B1CD-D3704E7361AF}"/>
              </a:ext>
            </a:extLst>
          </p:cNvPr>
          <p:cNvSpPr>
            <a:spLocks noGrp="1"/>
          </p:cNvSpPr>
          <p:nvPr>
            <p:ph type="title"/>
          </p:nvPr>
        </p:nvSpPr>
        <p:spPr/>
        <p:txBody>
          <a:bodyPr/>
          <a:lstStyle/>
          <a:p>
            <a:r>
              <a:rPr lang="en-US" dirty="0"/>
              <a:t>The Value of Bandwidth</a:t>
            </a:r>
          </a:p>
        </p:txBody>
      </p:sp>
      <p:sp>
        <p:nvSpPr>
          <p:cNvPr id="6" name="!!Mask">
            <a:extLst>
              <a:ext uri="{FF2B5EF4-FFF2-40B4-BE49-F238E27FC236}">
                <a16:creationId xmlns:a16="http://schemas.microsoft.com/office/drawing/2014/main" id="{D97E430B-F8F2-4242-8D7F-4EF73C54042E}"/>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lient1">
            <a:extLst>
              <a:ext uri="{FF2B5EF4-FFF2-40B4-BE49-F238E27FC236}">
                <a16:creationId xmlns:a16="http://schemas.microsoft.com/office/drawing/2014/main" id="{6684B9DC-ACD9-A141-B40C-E26BB537FD1B}"/>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5" name="!!Client2">
            <a:extLst>
              <a:ext uri="{FF2B5EF4-FFF2-40B4-BE49-F238E27FC236}">
                <a16:creationId xmlns:a16="http://schemas.microsoft.com/office/drawing/2014/main" id="{0C8D4F06-75ED-6449-897C-76D6891182FB}"/>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Content Placeholder 2">
            <a:extLst>
              <a:ext uri="{FF2B5EF4-FFF2-40B4-BE49-F238E27FC236}">
                <a16:creationId xmlns:a16="http://schemas.microsoft.com/office/drawing/2014/main" id="{0900B8FF-9014-AD4A-98A1-707F0871C3A8}"/>
              </a:ext>
            </a:extLst>
          </p:cNvPr>
          <p:cNvSpPr>
            <a:spLocks noGrp="1"/>
          </p:cNvSpPr>
          <p:nvPr>
            <p:ph idx="1"/>
          </p:nvPr>
        </p:nvSpPr>
        <p:spPr>
          <a:xfrm>
            <a:off x="834655" y="3408909"/>
            <a:ext cx="10442265" cy="5191863"/>
          </a:xfrm>
        </p:spPr>
        <p:txBody>
          <a:bodyPr>
            <a:normAutofit/>
          </a:bodyPr>
          <a:lstStyle/>
          <a:p>
            <a:endParaRPr lang="en-US" dirty="0"/>
          </a:p>
          <a:p>
            <a:pPr marL="0" indent="0">
              <a:buNone/>
            </a:pPr>
            <a:endParaRPr lang="en-US" dirty="0"/>
          </a:p>
          <a:p>
            <a:r>
              <a:rPr lang="en-US" dirty="0"/>
              <a:t>3 components</a:t>
            </a:r>
          </a:p>
          <a:p>
            <a:pPr lvl="1"/>
            <a:r>
              <a:rPr lang="en-US" dirty="0"/>
              <a:t>Past </a:t>
            </a:r>
            <a:r>
              <a:rPr lang="en-US" dirty="0" err="1"/>
              <a:t>QoE</a:t>
            </a:r>
            <a:r>
              <a:rPr lang="en-US" dirty="0"/>
              <a:t> (easier)</a:t>
            </a:r>
          </a:p>
          <a:p>
            <a:pPr lvl="1"/>
            <a:r>
              <a:rPr lang="en-US" dirty="0" err="1"/>
              <a:t>QoE</a:t>
            </a:r>
            <a:r>
              <a:rPr lang="en-US" dirty="0"/>
              <a:t> of the current chunk (medium)</a:t>
            </a:r>
          </a:p>
          <a:p>
            <a:pPr lvl="1"/>
            <a:r>
              <a:rPr lang="en-US" dirty="0"/>
              <a:t>Future </a:t>
            </a:r>
            <a:r>
              <a:rPr lang="en-US" dirty="0" err="1"/>
              <a:t>QoE</a:t>
            </a:r>
            <a:r>
              <a:rPr lang="en-US" dirty="0"/>
              <a:t> (harder)</a:t>
            </a:r>
          </a:p>
          <a:p>
            <a:pPr marL="0" indent="0">
              <a:buNone/>
            </a:pPr>
            <a:endParaRPr lang="en-US" dirty="0"/>
          </a:p>
        </p:txBody>
      </p:sp>
      <mc:AlternateContent xmlns:mc="http://schemas.openxmlformats.org/markup-compatibility/2006" xmlns:a14="http://schemas.microsoft.com/office/drawing/2010/main">
        <mc:Choice Requires="a14">
          <p:sp>
            <p:nvSpPr>
              <p:cNvPr id="22" name="TextBox 21">
                <a:extLst>
                  <a:ext uri="{FF2B5EF4-FFF2-40B4-BE49-F238E27FC236}">
                    <a16:creationId xmlns:a16="http://schemas.microsoft.com/office/drawing/2014/main" id="{B951BAB6-EF17-8E42-8476-901E2C088777}"/>
                  </a:ext>
                </a:extLst>
              </p:cNvPr>
              <p:cNvSpPr txBox="1"/>
              <p:nvPr/>
            </p:nvSpPr>
            <p:spPr>
              <a:xfrm>
                <a:off x="1749260" y="6040993"/>
                <a:ext cx="10020300" cy="55771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800" b="0" i="1" smtClean="0">
                          <a:latin typeface="Cambria Math" panose="02040503050406030204" pitchFamily="18" charset="0"/>
                        </a:rPr>
                        <m:t>𝑈</m:t>
                      </m:r>
                      <m:d>
                        <m:dPr>
                          <m:ctrlPr>
                            <a:rPr lang="en-US" sz="2800" b="0" i="1" smtClean="0">
                              <a:latin typeface="Cambria Math" panose="02040503050406030204" pitchFamily="18" charset="0"/>
                            </a:rPr>
                          </m:ctrlPr>
                        </m:dPr>
                        <m:e>
                          <m:r>
                            <a:rPr lang="en-US" sz="2800" b="0" i="1" smtClean="0">
                              <a:latin typeface="Cambria Math" panose="02040503050406030204" pitchFamily="18" charset="0"/>
                            </a:rPr>
                            <m:t>𝑟</m:t>
                          </m:r>
                        </m:e>
                      </m:d>
                      <m:r>
                        <a:rPr lang="en-US" sz="2800" b="0" i="1" smtClean="0">
                          <a:latin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𝑝𝑎𝑠𝑡</m:t>
                          </m:r>
                        </m:sub>
                      </m:sSub>
                      <m:r>
                        <a:rPr lang="en-US" sz="2800" b="0" i="1" smtClean="0">
                          <a:latin typeface="Cambria Math" panose="02040503050406030204" pitchFamily="18" charset="0"/>
                          <a:ea typeface="Cambria Math" panose="02040503050406030204" pitchFamily="18" charset="0"/>
                        </a:rPr>
                        <m:t> </m:t>
                      </m:r>
                      <m:r>
                        <a:rPr lang="en-US" sz="2800" b="0" i="1" smtClean="0">
                          <a:latin typeface="Cambria Math" panose="02040503050406030204" pitchFamily="18" charset="0"/>
                          <a:ea typeface="Cambria Math" panose="02040503050406030204" pitchFamily="18" charset="0"/>
                        </a:rPr>
                        <m:t>𝑄𝑜</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𝐸</m:t>
                          </m:r>
                        </m:e>
                        <m:sub>
                          <m:r>
                            <a:rPr lang="en-US" sz="2800" b="0" i="1" smtClean="0">
                              <a:latin typeface="Cambria Math" panose="02040503050406030204" pitchFamily="18" charset="0"/>
                              <a:ea typeface="Cambria Math" panose="02040503050406030204" pitchFamily="18" charset="0"/>
                            </a:rPr>
                            <m:t>𝑝𝑎𝑠𝑡</m:t>
                          </m:r>
                        </m:sub>
                      </m:sSub>
                      <m:r>
                        <a:rPr lang="en-US" sz="2800" b="0" i="1" smtClean="0">
                          <a:latin typeface="Cambria Math" panose="02040503050406030204" pitchFamily="18" charset="0"/>
                          <a:ea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𝑐𝑢𝑟</m:t>
                          </m:r>
                        </m:sub>
                      </m:sSub>
                      <m:r>
                        <a:rPr lang="en-US" sz="2800" b="0" i="1" smtClean="0">
                          <a:latin typeface="Cambria Math" panose="02040503050406030204" pitchFamily="18" charset="0"/>
                          <a:ea typeface="Cambria Math" panose="02040503050406030204" pitchFamily="18" charset="0"/>
                        </a:rPr>
                        <m:t>𝑄𝑜</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𝐸</m:t>
                          </m:r>
                        </m:e>
                        <m:sub>
                          <m:r>
                            <a:rPr lang="en-US" sz="2800" b="0" i="1" smtClean="0">
                              <a:latin typeface="Cambria Math" panose="02040503050406030204" pitchFamily="18" charset="0"/>
                              <a:ea typeface="Cambria Math" panose="02040503050406030204" pitchFamily="18" charset="0"/>
                            </a:rPr>
                            <m:t>𝑐𝑢𝑟</m:t>
                          </m:r>
                        </m:sub>
                      </m:sSub>
                      <m:r>
                        <a:rPr lang="en-US" sz="2800" b="0" i="1" smtClean="0">
                          <a:latin typeface="Cambria Math" panose="02040503050406030204" pitchFamily="18" charset="0"/>
                          <a:ea typeface="Cambria Math" panose="02040503050406030204" pitchFamily="18" charset="0"/>
                        </a:rPr>
                        <m:t>(</m:t>
                      </m:r>
                      <m:r>
                        <a:rPr lang="en-US" sz="2800" b="0" i="1" smtClean="0">
                          <a:latin typeface="Cambria Math" panose="02040503050406030204" pitchFamily="18" charset="0"/>
                          <a:ea typeface="Cambria Math" panose="02040503050406030204" pitchFamily="18" charset="0"/>
                        </a:rPr>
                        <m:t>𝑟</m:t>
                      </m:r>
                      <m:r>
                        <a:rPr lang="en-US" sz="2800" b="0" i="1" smtClean="0">
                          <a:latin typeface="Cambria Math" panose="02040503050406030204" pitchFamily="18" charset="0"/>
                          <a:ea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𝑓𝑢𝑡𝑢𝑟𝑒</m:t>
                          </m:r>
                        </m:sub>
                      </m:sSub>
                      <m:r>
                        <a:rPr lang="en-US" sz="2800" b="0" i="1" smtClean="0">
                          <a:latin typeface="Cambria Math" panose="02040503050406030204" pitchFamily="18" charset="0"/>
                          <a:ea typeface="Cambria Math" panose="02040503050406030204" pitchFamily="18" charset="0"/>
                        </a:rPr>
                        <m:t>𝑄𝑜</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𝐸</m:t>
                          </m:r>
                        </m:e>
                        <m:sub>
                          <m:r>
                            <a:rPr lang="en-US" sz="2800" b="0" i="1" smtClean="0">
                              <a:latin typeface="Cambria Math" panose="02040503050406030204" pitchFamily="18" charset="0"/>
                              <a:ea typeface="Cambria Math" panose="02040503050406030204" pitchFamily="18" charset="0"/>
                            </a:rPr>
                            <m:t>𝑓𝑢𝑡𝑢𝑟𝑒</m:t>
                          </m:r>
                        </m:sub>
                      </m:sSub>
                      <m:r>
                        <a:rPr lang="en-US" sz="2800" b="0" i="1" smtClean="0">
                          <a:latin typeface="Cambria Math" panose="02040503050406030204" pitchFamily="18" charset="0"/>
                          <a:ea typeface="Cambria Math" panose="02040503050406030204" pitchFamily="18" charset="0"/>
                        </a:rPr>
                        <m:t>(</m:t>
                      </m:r>
                      <m:r>
                        <a:rPr lang="en-US" sz="2800" b="0" i="1" smtClean="0">
                          <a:latin typeface="Cambria Math" panose="02040503050406030204" pitchFamily="18" charset="0"/>
                          <a:ea typeface="Cambria Math" panose="02040503050406030204" pitchFamily="18" charset="0"/>
                        </a:rPr>
                        <m:t>𝑟</m:t>
                      </m:r>
                      <m:r>
                        <a:rPr lang="en-US" sz="2800" b="0" i="1" smtClean="0">
                          <a:latin typeface="Cambria Math" panose="02040503050406030204" pitchFamily="18" charset="0"/>
                          <a:ea typeface="Cambria Math" panose="02040503050406030204" pitchFamily="18" charset="0"/>
                        </a:rPr>
                        <m:t>)</m:t>
                      </m:r>
                    </m:oMath>
                  </m:oMathPara>
                </a14:m>
                <a:endParaRPr lang="en-US" sz="2800" b="0" dirty="0">
                  <a:ea typeface="Cambria Math" panose="02040503050406030204" pitchFamily="18" charset="0"/>
                </a:endParaRPr>
              </a:p>
            </p:txBody>
          </p:sp>
        </mc:Choice>
        <mc:Fallback xmlns="">
          <p:sp>
            <p:nvSpPr>
              <p:cNvPr id="22" name="TextBox 21">
                <a:extLst>
                  <a:ext uri="{FF2B5EF4-FFF2-40B4-BE49-F238E27FC236}">
                    <a16:creationId xmlns:a16="http://schemas.microsoft.com/office/drawing/2014/main" id="{B951BAB6-EF17-8E42-8476-901E2C088777}"/>
                  </a:ext>
                </a:extLst>
              </p:cNvPr>
              <p:cNvSpPr txBox="1">
                <a:spLocks noRot="1" noChangeAspect="1" noMove="1" noResize="1" noEditPoints="1" noAdjustHandles="1" noChangeArrowheads="1" noChangeShapeType="1" noTextEdit="1"/>
              </p:cNvSpPr>
              <p:nvPr/>
            </p:nvSpPr>
            <p:spPr>
              <a:xfrm>
                <a:off x="1749260" y="6040993"/>
                <a:ext cx="10020300" cy="557717"/>
              </a:xfrm>
              <a:prstGeom prst="rect">
                <a:avLst/>
              </a:prstGeom>
              <a:blipFill>
                <a:blip r:embed="rId3"/>
                <a:stretch>
                  <a:fillRect b="-1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3EA59DCA-0109-3649-8BAC-DE4B55D55460}"/>
                  </a:ext>
                </a:extLst>
              </p:cNvPr>
              <p:cNvSpPr txBox="1"/>
              <p:nvPr/>
            </p:nvSpPr>
            <p:spPr>
              <a:xfrm>
                <a:off x="8851888" y="5104342"/>
                <a:ext cx="3189767" cy="400110"/>
              </a:xfrm>
              <a:prstGeom prst="rect">
                <a:avLst/>
              </a:prstGeom>
              <a:noFill/>
            </p:spPr>
            <p:txBody>
              <a:bodyPr wrap="square" rtlCol="0">
                <a:spAutoFit/>
              </a:bodyPr>
              <a:lstStyle/>
              <a:p>
                <a:r>
                  <a:rPr lang="en-US" sz="2000" b="1" dirty="0">
                    <a:solidFill>
                      <a:schemeClr val="accent1">
                        <a:lumMod val="75000"/>
                      </a:schemeClr>
                    </a:solidFill>
                  </a:rPr>
                  <a:t>Choice of </a:t>
                </a:r>
                <a14:m>
                  <m:oMath xmlns:m="http://schemas.openxmlformats.org/officeDocument/2006/math">
                    <m:r>
                      <a:rPr lang="en-US" sz="2000" b="1" i="1">
                        <a:solidFill>
                          <a:schemeClr val="accent1">
                            <a:lumMod val="75000"/>
                          </a:schemeClr>
                        </a:solidFill>
                        <a:latin typeface="Cambria Math" panose="02040503050406030204" pitchFamily="18" charset="0"/>
                        <a:ea typeface="Cambria Math" panose="02040503050406030204" pitchFamily="18" charset="0"/>
                      </a:rPr>
                      <m:t>𝜶</m:t>
                    </m:r>
                  </m:oMath>
                </a14:m>
                <a:r>
                  <a:rPr lang="en-US" sz="2000" b="1" dirty="0">
                    <a:solidFill>
                      <a:schemeClr val="accent1">
                        <a:lumMod val="75000"/>
                      </a:schemeClr>
                    </a:solidFill>
                  </a:rPr>
                  <a:t>’s is important!</a:t>
                </a:r>
              </a:p>
            </p:txBody>
          </p:sp>
        </mc:Choice>
        <mc:Fallback xmlns="">
          <p:sp>
            <p:nvSpPr>
              <p:cNvPr id="23" name="TextBox 22">
                <a:extLst>
                  <a:ext uri="{FF2B5EF4-FFF2-40B4-BE49-F238E27FC236}">
                    <a16:creationId xmlns:a16="http://schemas.microsoft.com/office/drawing/2014/main" id="{3EA59DCA-0109-3649-8BAC-DE4B55D55460}"/>
                  </a:ext>
                </a:extLst>
              </p:cNvPr>
              <p:cNvSpPr txBox="1">
                <a:spLocks noRot="1" noChangeAspect="1" noMove="1" noResize="1" noEditPoints="1" noAdjustHandles="1" noChangeArrowheads="1" noChangeShapeType="1" noTextEdit="1"/>
              </p:cNvSpPr>
              <p:nvPr/>
            </p:nvSpPr>
            <p:spPr>
              <a:xfrm>
                <a:off x="8851888" y="5104342"/>
                <a:ext cx="3189767" cy="400110"/>
              </a:xfrm>
              <a:prstGeom prst="rect">
                <a:avLst/>
              </a:prstGeom>
              <a:blipFill>
                <a:blip r:embed="rId4"/>
                <a:stretch>
                  <a:fillRect l="-1587" t="-6250" b="-25000"/>
                </a:stretch>
              </a:blipFill>
            </p:spPr>
            <p:txBody>
              <a:bodyPr/>
              <a:lstStyle/>
              <a:p>
                <a:r>
                  <a:rPr lang="en-US">
                    <a:noFill/>
                  </a:rPr>
                  <a:t> </a:t>
                </a:r>
              </a:p>
            </p:txBody>
          </p:sp>
        </mc:Fallback>
      </mc:AlternateContent>
      <p:cxnSp>
        <p:nvCxnSpPr>
          <p:cNvPr id="24" name="Straight Arrow Connector 23">
            <a:extLst>
              <a:ext uri="{FF2B5EF4-FFF2-40B4-BE49-F238E27FC236}">
                <a16:creationId xmlns:a16="http://schemas.microsoft.com/office/drawing/2014/main" id="{380EC1A3-553E-1E49-B66A-4F60D7EBD572}"/>
              </a:ext>
            </a:extLst>
          </p:cNvPr>
          <p:cNvCxnSpPr>
            <a:cxnSpLocks/>
            <a:stCxn id="23" idx="1"/>
          </p:cNvCxnSpPr>
          <p:nvPr/>
        </p:nvCxnSpPr>
        <p:spPr>
          <a:xfrm flipH="1">
            <a:off x="3870248" y="5304397"/>
            <a:ext cx="4981640" cy="82313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21912AE-1101-CA42-8F4F-D6776FC26C85}"/>
              </a:ext>
            </a:extLst>
          </p:cNvPr>
          <p:cNvCxnSpPr>
            <a:cxnSpLocks/>
          </p:cNvCxnSpPr>
          <p:nvPr/>
        </p:nvCxnSpPr>
        <p:spPr>
          <a:xfrm flipH="1">
            <a:off x="6251942" y="5468881"/>
            <a:ext cx="2764036" cy="70247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7CD93E8-2402-D842-91A2-545A9A42DF37}"/>
              </a:ext>
            </a:extLst>
          </p:cNvPr>
          <p:cNvCxnSpPr>
            <a:cxnSpLocks/>
          </p:cNvCxnSpPr>
          <p:nvPr/>
        </p:nvCxnSpPr>
        <p:spPr>
          <a:xfrm flipH="1">
            <a:off x="9089313" y="5504452"/>
            <a:ext cx="184540" cy="75206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29" name="Content Placeholder 2">
            <a:extLst>
              <a:ext uri="{FF2B5EF4-FFF2-40B4-BE49-F238E27FC236}">
                <a16:creationId xmlns:a16="http://schemas.microsoft.com/office/drawing/2014/main" id="{A563C7FD-8074-AE43-9025-6FA516B4241B}"/>
              </a:ext>
            </a:extLst>
          </p:cNvPr>
          <p:cNvSpPr txBox="1">
            <a:spLocks/>
          </p:cNvSpPr>
          <p:nvPr/>
        </p:nvSpPr>
        <p:spPr>
          <a:xfrm>
            <a:off x="838200" y="364133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		</a:t>
            </a:r>
            <a:r>
              <a:rPr lang="en-US" dirty="0" err="1"/>
              <a:t>QoE</a:t>
            </a:r>
            <a:r>
              <a:rPr lang="en-US" dirty="0"/>
              <a:t>(</a:t>
            </a:r>
            <a:r>
              <a:rPr lang="en-US" dirty="0" err="1"/>
              <a:t>e</a:t>
            </a:r>
            <a:r>
              <a:rPr lang="en-US" baseline="-25000" dirty="0" err="1"/>
              <a:t>k</a:t>
            </a:r>
            <a:r>
              <a:rPr lang="en-US" dirty="0"/>
              <a:t>) = P(</a:t>
            </a:r>
            <a:r>
              <a:rPr lang="en-US" dirty="0" err="1"/>
              <a:t>e</a:t>
            </a:r>
            <a:r>
              <a:rPr lang="en-US" baseline="-25000" dirty="0" err="1"/>
              <a:t>k</a:t>
            </a:r>
            <a:r>
              <a:rPr lang="en-US" dirty="0"/>
              <a:t>) – β R – </a:t>
            </a:r>
            <a:r>
              <a:rPr lang="en-US" dirty="0" err="1"/>
              <a:t>γ</a:t>
            </a:r>
            <a:r>
              <a:rPr lang="en-US" dirty="0"/>
              <a:t> |P(</a:t>
            </a:r>
            <a:r>
              <a:rPr lang="en-US" dirty="0" err="1"/>
              <a:t>e</a:t>
            </a:r>
            <a:r>
              <a:rPr lang="en-US" baseline="-25000" dirty="0" err="1"/>
              <a:t>k</a:t>
            </a:r>
            <a:r>
              <a:rPr lang="en-US" dirty="0"/>
              <a:t>) – P(e</a:t>
            </a:r>
            <a:r>
              <a:rPr lang="en-US" baseline="-25000" dirty="0"/>
              <a:t>k-1</a:t>
            </a:r>
            <a:r>
              <a:rPr lang="en-US" dirty="0"/>
              <a:t>)|</a:t>
            </a:r>
          </a:p>
          <a:p>
            <a:endParaRPr lang="en-US" dirty="0"/>
          </a:p>
          <a:p>
            <a:pPr marL="0" indent="0">
              <a:buFont typeface="Arial" panose="020B0604020202020204" pitchFamily="34" charset="0"/>
              <a:buNone/>
            </a:pPr>
            <a:r>
              <a:rPr lang="en-US" dirty="0"/>
              <a:t>	</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268195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2" grpId="0"/>
      <p:bldP spid="23" grpId="0"/>
      <p:bldP spid="29" grpId="0"/>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F944F367-F738-5045-888E-F7E37A4D60B9}"/>
              </a:ext>
            </a:extLst>
          </p:cNvPr>
          <p:cNvSpPr/>
          <p:nvPr/>
        </p:nvSpPr>
        <p:spPr>
          <a:xfrm>
            <a:off x="1691730" y="3477841"/>
            <a:ext cx="1406421" cy="84704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Client</a:t>
            </a:r>
          </a:p>
        </p:txBody>
      </p:sp>
      <p:sp>
        <p:nvSpPr>
          <p:cNvPr id="5" name="Rectangle 4">
            <a:extLst>
              <a:ext uri="{FF2B5EF4-FFF2-40B4-BE49-F238E27FC236}">
                <a16:creationId xmlns:a16="http://schemas.microsoft.com/office/drawing/2014/main" id="{49797C68-D80F-3A47-B95A-C0F91563AAE9}"/>
              </a:ext>
            </a:extLst>
          </p:cNvPr>
          <p:cNvSpPr/>
          <p:nvPr/>
        </p:nvSpPr>
        <p:spPr>
          <a:xfrm>
            <a:off x="9174853" y="1839639"/>
            <a:ext cx="2359417" cy="4448866"/>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6" name="TextBox 5">
            <a:extLst>
              <a:ext uri="{FF2B5EF4-FFF2-40B4-BE49-F238E27FC236}">
                <a16:creationId xmlns:a16="http://schemas.microsoft.com/office/drawing/2014/main" id="{903F4A88-A139-8249-972F-9295ABB9FDC9}"/>
              </a:ext>
            </a:extLst>
          </p:cNvPr>
          <p:cNvSpPr txBox="1"/>
          <p:nvPr/>
        </p:nvSpPr>
        <p:spPr>
          <a:xfrm>
            <a:off x="9174853" y="1883193"/>
            <a:ext cx="2359417" cy="461665"/>
          </a:xfrm>
          <a:prstGeom prst="rect">
            <a:avLst/>
          </a:prstGeom>
          <a:noFill/>
        </p:spPr>
        <p:txBody>
          <a:bodyPr wrap="square" rtlCol="0">
            <a:spAutoFit/>
          </a:bodyPr>
          <a:lstStyle/>
          <a:p>
            <a:pPr algn="ctr"/>
            <a:r>
              <a:rPr lang="en-US" sz="2400" dirty="0"/>
              <a:t>Video Server</a:t>
            </a:r>
          </a:p>
        </p:txBody>
      </p:sp>
      <p:sp>
        <p:nvSpPr>
          <p:cNvPr id="8" name="Rectangle 7">
            <a:extLst>
              <a:ext uri="{FF2B5EF4-FFF2-40B4-BE49-F238E27FC236}">
                <a16:creationId xmlns:a16="http://schemas.microsoft.com/office/drawing/2014/main" id="{18E4610D-32E8-C04A-8ECC-2B42195B7D2F}"/>
              </a:ext>
            </a:extLst>
          </p:cNvPr>
          <p:cNvSpPr/>
          <p:nvPr/>
        </p:nvSpPr>
        <p:spPr>
          <a:xfrm>
            <a:off x="9510075" y="3989795"/>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Calculate Rate Target</a:t>
            </a:r>
          </a:p>
        </p:txBody>
      </p:sp>
      <p:sp>
        <p:nvSpPr>
          <p:cNvPr id="9" name="Rectangle 8">
            <a:extLst>
              <a:ext uri="{FF2B5EF4-FFF2-40B4-BE49-F238E27FC236}">
                <a16:creationId xmlns:a16="http://schemas.microsoft.com/office/drawing/2014/main" id="{AA99AB72-73FD-614F-97E9-2552B7C339C6}"/>
              </a:ext>
            </a:extLst>
          </p:cNvPr>
          <p:cNvSpPr/>
          <p:nvPr/>
        </p:nvSpPr>
        <p:spPr>
          <a:xfrm>
            <a:off x="9517449" y="5016677"/>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Modify Rate</a:t>
            </a:r>
          </a:p>
        </p:txBody>
      </p:sp>
      <p:sp>
        <p:nvSpPr>
          <p:cNvPr id="10" name="TextBox 9">
            <a:extLst>
              <a:ext uri="{FF2B5EF4-FFF2-40B4-BE49-F238E27FC236}">
                <a16:creationId xmlns:a16="http://schemas.microsoft.com/office/drawing/2014/main" id="{E42B56A9-890B-B043-8743-9EDBD4707B3F}"/>
              </a:ext>
            </a:extLst>
          </p:cNvPr>
          <p:cNvSpPr txBox="1"/>
          <p:nvPr/>
        </p:nvSpPr>
        <p:spPr>
          <a:xfrm>
            <a:off x="9384628" y="2494309"/>
            <a:ext cx="1887189" cy="400110"/>
          </a:xfrm>
          <a:prstGeom prst="rect">
            <a:avLst/>
          </a:prstGeom>
          <a:noFill/>
        </p:spPr>
        <p:txBody>
          <a:bodyPr wrap="square" rtlCol="0">
            <a:spAutoFit/>
          </a:bodyPr>
          <a:lstStyle/>
          <a:p>
            <a:pPr algn="ctr"/>
            <a:r>
              <a:rPr lang="en-US" sz="2000" dirty="0"/>
              <a:t>Every T </a:t>
            </a:r>
            <a:r>
              <a:rPr lang="en-US" sz="2000" dirty="0" err="1"/>
              <a:t>msec</a:t>
            </a:r>
            <a:r>
              <a:rPr lang="en-US" sz="2000" dirty="0"/>
              <a:t>:</a:t>
            </a:r>
          </a:p>
        </p:txBody>
      </p:sp>
      <p:sp>
        <p:nvSpPr>
          <p:cNvPr id="11" name="Rectangle 10">
            <a:extLst>
              <a:ext uri="{FF2B5EF4-FFF2-40B4-BE49-F238E27FC236}">
                <a16:creationId xmlns:a16="http://schemas.microsoft.com/office/drawing/2014/main" id="{168CA74D-C973-1A42-94D2-5ED55EA9DF03}"/>
              </a:ext>
            </a:extLst>
          </p:cNvPr>
          <p:cNvSpPr/>
          <p:nvPr/>
        </p:nvSpPr>
        <p:spPr>
          <a:xfrm>
            <a:off x="9368586" y="2892488"/>
            <a:ext cx="2021305" cy="312330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DF5D16AB-B643-3B4C-936A-92EFA0FB06DE}"/>
              </a:ext>
            </a:extLst>
          </p:cNvPr>
          <p:cNvCxnSpPr/>
          <p:nvPr/>
        </p:nvCxnSpPr>
        <p:spPr>
          <a:xfrm>
            <a:off x="3898228" y="1883193"/>
            <a:ext cx="0" cy="4533649"/>
          </a:xfrm>
          <a:prstGeom prst="line">
            <a:avLst/>
          </a:prstGeom>
          <a:ln w="381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C0B6F09-8773-584F-8C24-B3D8EEE0F99C}"/>
              </a:ext>
            </a:extLst>
          </p:cNvPr>
          <p:cNvCxnSpPr/>
          <p:nvPr/>
        </p:nvCxnSpPr>
        <p:spPr>
          <a:xfrm>
            <a:off x="8141365" y="1839639"/>
            <a:ext cx="0" cy="4533649"/>
          </a:xfrm>
          <a:prstGeom prst="line">
            <a:avLst/>
          </a:prstGeom>
          <a:ln w="381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E5C91AE-0C8C-4345-A44D-F116D58F7BB1}"/>
              </a:ext>
            </a:extLst>
          </p:cNvPr>
          <p:cNvCxnSpPr/>
          <p:nvPr/>
        </p:nvCxnSpPr>
        <p:spPr>
          <a:xfrm>
            <a:off x="3898228" y="2069431"/>
            <a:ext cx="4243137" cy="424878"/>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72DB91F-C7FD-7B4D-A4B8-3E30FC5F97F2}"/>
              </a:ext>
            </a:extLst>
          </p:cNvPr>
          <p:cNvSpPr txBox="1"/>
          <p:nvPr/>
        </p:nvSpPr>
        <p:spPr>
          <a:xfrm>
            <a:off x="4091962" y="2309301"/>
            <a:ext cx="3729790" cy="1323439"/>
          </a:xfrm>
          <a:prstGeom prst="rect">
            <a:avLst/>
          </a:prstGeom>
          <a:noFill/>
        </p:spPr>
        <p:txBody>
          <a:bodyPr wrap="square" rtlCol="0">
            <a:spAutoFit/>
          </a:bodyPr>
          <a:lstStyle/>
          <a:p>
            <a:r>
              <a:rPr lang="en-US" sz="2000" b="1" dirty="0"/>
              <a:t>HTTP chunk request</a:t>
            </a:r>
          </a:p>
          <a:p>
            <a:r>
              <a:rPr lang="en-US" sz="2000" dirty="0"/>
              <a:t>    - buffer</a:t>
            </a:r>
          </a:p>
          <a:p>
            <a:r>
              <a:rPr lang="en-US" sz="2000" dirty="0"/>
              <a:t>    - total </a:t>
            </a:r>
            <a:r>
              <a:rPr lang="en-US" sz="2000" dirty="0" err="1"/>
              <a:t>QoE</a:t>
            </a:r>
            <a:endParaRPr lang="en-US" sz="2000" dirty="0"/>
          </a:p>
          <a:p>
            <a:r>
              <a:rPr lang="en-US" sz="2000" dirty="0"/>
              <a:t>    - </a:t>
            </a:r>
            <a:r>
              <a:rPr lang="en-US" sz="2000" dirty="0" err="1"/>
              <a:t>rebuffer</a:t>
            </a:r>
            <a:r>
              <a:rPr lang="en-US" sz="2000" dirty="0"/>
              <a:t> time	</a:t>
            </a:r>
            <a:r>
              <a:rPr lang="en-US" dirty="0"/>
              <a:t>	                          </a:t>
            </a:r>
          </a:p>
        </p:txBody>
      </p:sp>
      <p:cxnSp>
        <p:nvCxnSpPr>
          <p:cNvPr id="16" name="Straight Arrow Connector 15">
            <a:extLst>
              <a:ext uri="{FF2B5EF4-FFF2-40B4-BE49-F238E27FC236}">
                <a16:creationId xmlns:a16="http://schemas.microsoft.com/office/drawing/2014/main" id="{B81BAC8F-3C0F-C349-82BA-160A0E20B96B}"/>
              </a:ext>
            </a:extLst>
          </p:cNvPr>
          <p:cNvCxnSpPr/>
          <p:nvPr/>
        </p:nvCxnSpPr>
        <p:spPr>
          <a:xfrm flipH="1">
            <a:off x="3898228" y="2909465"/>
            <a:ext cx="4243137" cy="2545916"/>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3CBEE54-67C9-7343-8EA4-C34695303F99}"/>
              </a:ext>
            </a:extLst>
          </p:cNvPr>
          <p:cNvCxnSpPr/>
          <p:nvPr/>
        </p:nvCxnSpPr>
        <p:spPr>
          <a:xfrm>
            <a:off x="3918281" y="5590913"/>
            <a:ext cx="4243137" cy="424878"/>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DAA320C-E3A3-3144-B67A-6FA0BDAB9D3F}"/>
              </a:ext>
            </a:extLst>
          </p:cNvPr>
          <p:cNvCxnSpPr>
            <a:cxnSpLocks/>
          </p:cNvCxnSpPr>
          <p:nvPr/>
        </p:nvCxnSpPr>
        <p:spPr>
          <a:xfrm flipH="1">
            <a:off x="7691336" y="6288505"/>
            <a:ext cx="442279" cy="320842"/>
          </a:xfrm>
          <a:prstGeom prst="straightConnector1">
            <a:avLst/>
          </a:prstGeom>
          <a:ln w="38100">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A99E848-AA3D-134B-AAC5-363E7B7E4AC0}"/>
              </a:ext>
            </a:extLst>
          </p:cNvPr>
          <p:cNvCxnSpPr>
            <a:cxnSpLocks/>
          </p:cNvCxnSpPr>
          <p:nvPr/>
        </p:nvCxnSpPr>
        <p:spPr>
          <a:xfrm flipH="1">
            <a:off x="7026669" y="6609347"/>
            <a:ext cx="656917" cy="443160"/>
          </a:xfrm>
          <a:prstGeom prst="straightConnector1">
            <a:avLst/>
          </a:prstGeom>
          <a:ln w="38100">
            <a:solidFill>
              <a:srgbClr val="00B050"/>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5337ECE-7E16-2C40-83B9-94AD79FAA2FE}"/>
              </a:ext>
            </a:extLst>
          </p:cNvPr>
          <p:cNvSpPr txBox="1"/>
          <p:nvPr/>
        </p:nvSpPr>
        <p:spPr>
          <a:xfrm>
            <a:off x="5597571" y="4262908"/>
            <a:ext cx="2093765" cy="1323439"/>
          </a:xfrm>
          <a:prstGeom prst="rect">
            <a:avLst/>
          </a:prstGeom>
          <a:noFill/>
        </p:spPr>
        <p:txBody>
          <a:bodyPr wrap="square" rtlCol="0">
            <a:spAutoFit/>
          </a:bodyPr>
          <a:lstStyle/>
          <a:p>
            <a:r>
              <a:rPr lang="en-US" sz="2000" b="1" dirty="0"/>
              <a:t>Chunk response</a:t>
            </a:r>
            <a:r>
              <a:rPr lang="en-US" sz="2000" dirty="0"/>
              <a:t>: sending rate controlled by video server</a:t>
            </a:r>
          </a:p>
        </p:txBody>
      </p:sp>
      <p:sp>
        <p:nvSpPr>
          <p:cNvPr id="21" name="TextBox 20">
            <a:extLst>
              <a:ext uri="{FF2B5EF4-FFF2-40B4-BE49-F238E27FC236}">
                <a16:creationId xmlns:a16="http://schemas.microsoft.com/office/drawing/2014/main" id="{EDC3C30F-3193-8246-8E5B-379E69DCA36D}"/>
              </a:ext>
            </a:extLst>
          </p:cNvPr>
          <p:cNvSpPr txBox="1"/>
          <p:nvPr/>
        </p:nvSpPr>
        <p:spPr>
          <a:xfrm>
            <a:off x="4700757" y="1176044"/>
            <a:ext cx="2638077" cy="461665"/>
          </a:xfrm>
          <a:prstGeom prst="rect">
            <a:avLst/>
          </a:prstGeom>
          <a:noFill/>
        </p:spPr>
        <p:txBody>
          <a:bodyPr wrap="square" rtlCol="0">
            <a:spAutoFit/>
          </a:bodyPr>
          <a:lstStyle/>
          <a:p>
            <a:pPr algn="ctr"/>
            <a:r>
              <a:rPr lang="en-US" sz="2400" dirty="0"/>
              <a:t>Network</a:t>
            </a:r>
          </a:p>
        </p:txBody>
      </p:sp>
      <p:sp>
        <p:nvSpPr>
          <p:cNvPr id="22" name="Left Brace 21">
            <a:extLst>
              <a:ext uri="{FF2B5EF4-FFF2-40B4-BE49-F238E27FC236}">
                <a16:creationId xmlns:a16="http://schemas.microsoft.com/office/drawing/2014/main" id="{616C9C18-2145-924E-843F-120794DCF544}"/>
              </a:ext>
            </a:extLst>
          </p:cNvPr>
          <p:cNvSpPr/>
          <p:nvPr/>
        </p:nvSpPr>
        <p:spPr>
          <a:xfrm rot="5400000">
            <a:off x="5898760" y="-384233"/>
            <a:ext cx="254374" cy="4215336"/>
          </a:xfrm>
          <a:prstGeom prst="leftBrac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Rectangle 2">
            <a:extLst>
              <a:ext uri="{FF2B5EF4-FFF2-40B4-BE49-F238E27FC236}">
                <a16:creationId xmlns:a16="http://schemas.microsoft.com/office/drawing/2014/main" id="{38F4735B-BC1C-484B-87FA-711A0897C220}"/>
              </a:ext>
            </a:extLst>
          </p:cNvPr>
          <p:cNvSpPr/>
          <p:nvPr/>
        </p:nvSpPr>
        <p:spPr>
          <a:xfrm>
            <a:off x="59961" y="225766"/>
            <a:ext cx="12192000" cy="682674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09256D2-654A-9149-9BB4-F809CA2B3621}"/>
              </a:ext>
            </a:extLst>
          </p:cNvPr>
          <p:cNvSpPr/>
          <p:nvPr/>
        </p:nvSpPr>
        <p:spPr>
          <a:xfrm>
            <a:off x="9517449" y="2986101"/>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Evaluate Utility</a:t>
            </a:r>
          </a:p>
        </p:txBody>
      </p:sp>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p:txBody>
          <a:bodyPr/>
          <a:lstStyle/>
          <a:p>
            <a:r>
              <a:rPr lang="en-US" dirty="0"/>
              <a:t>System Overview</a:t>
            </a:r>
          </a:p>
        </p:txBody>
      </p:sp>
    </p:spTree>
    <p:extLst>
      <p:ext uri="{BB962C8B-B14F-4D97-AF65-F5344CB8AC3E}">
        <p14:creationId xmlns:p14="http://schemas.microsoft.com/office/powerpoint/2010/main" val="31806572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5E662F97-670C-3647-9485-8CEE4457A7DE}"/>
              </a:ext>
            </a:extLst>
          </p:cNvPr>
          <p:cNvSpPr txBox="1"/>
          <p:nvPr/>
        </p:nvSpPr>
        <p:spPr>
          <a:xfrm>
            <a:off x="7239002" y="3540126"/>
            <a:ext cx="2686050" cy="553998"/>
          </a:xfrm>
          <a:prstGeom prst="rect">
            <a:avLst/>
          </a:prstGeom>
          <a:noFill/>
        </p:spPr>
        <p:txBody>
          <a:bodyPr wrap="square" rtlCol="0">
            <a:spAutoFit/>
          </a:bodyPr>
          <a:lstStyle/>
          <a:p>
            <a:pPr algn="ctr"/>
            <a:r>
              <a:rPr lang="en-US" sz="3000" dirty="0"/>
              <a:t>Next h bitrates</a:t>
            </a:r>
          </a:p>
        </p:txBody>
      </p:sp>
      <p:sp>
        <p:nvSpPr>
          <p:cNvPr id="2" name="Title 1">
            <a:extLst>
              <a:ext uri="{FF2B5EF4-FFF2-40B4-BE49-F238E27FC236}">
                <a16:creationId xmlns:a16="http://schemas.microsoft.com/office/drawing/2014/main" id="{93D1A42C-C12A-E340-946B-762D022993BD}"/>
              </a:ext>
            </a:extLst>
          </p:cNvPr>
          <p:cNvSpPr>
            <a:spLocks noGrp="1"/>
          </p:cNvSpPr>
          <p:nvPr>
            <p:ph type="title"/>
          </p:nvPr>
        </p:nvSpPr>
        <p:spPr/>
        <p:txBody>
          <a:bodyPr/>
          <a:lstStyle/>
          <a:p>
            <a:r>
              <a:rPr lang="en-US" dirty="0"/>
              <a:t>Estimating Future </a:t>
            </a:r>
            <a:r>
              <a:rPr lang="en-US" dirty="0" err="1"/>
              <a:t>QoE</a:t>
            </a:r>
            <a:endParaRPr lang="en-US" dirty="0"/>
          </a:p>
        </p:txBody>
      </p:sp>
      <p:sp>
        <p:nvSpPr>
          <p:cNvPr id="3" name="Content Placeholder 2">
            <a:extLst>
              <a:ext uri="{FF2B5EF4-FFF2-40B4-BE49-F238E27FC236}">
                <a16:creationId xmlns:a16="http://schemas.microsoft.com/office/drawing/2014/main" id="{8FF38521-4817-8049-8196-7E20D5E9E218}"/>
              </a:ext>
            </a:extLst>
          </p:cNvPr>
          <p:cNvSpPr>
            <a:spLocks noGrp="1"/>
          </p:cNvSpPr>
          <p:nvPr>
            <p:ph idx="1"/>
          </p:nvPr>
        </p:nvSpPr>
        <p:spPr>
          <a:xfrm>
            <a:off x="838200" y="1580617"/>
            <a:ext cx="10515600" cy="4596345"/>
          </a:xfrm>
        </p:spPr>
        <p:txBody>
          <a:bodyPr/>
          <a:lstStyle/>
          <a:p>
            <a:r>
              <a:rPr lang="en-US" dirty="0"/>
              <a:t>If the network bandwidth stays the same for the rest of the video, what’s the expected </a:t>
            </a:r>
            <a:r>
              <a:rPr lang="en-US" dirty="0" err="1"/>
              <a:t>QoE</a:t>
            </a:r>
            <a:r>
              <a:rPr lang="en-US" dirty="0"/>
              <a:t> for this viewer?</a:t>
            </a:r>
          </a:p>
          <a:p>
            <a:r>
              <a:rPr lang="en-US" dirty="0"/>
              <a:t>Depends on ABR algorithm used</a:t>
            </a:r>
          </a:p>
        </p:txBody>
      </p:sp>
      <p:sp>
        <p:nvSpPr>
          <p:cNvPr id="4" name="Rectangle 3">
            <a:extLst>
              <a:ext uri="{FF2B5EF4-FFF2-40B4-BE49-F238E27FC236}">
                <a16:creationId xmlns:a16="http://schemas.microsoft.com/office/drawing/2014/main" id="{A2BC9F1D-FFD7-8C4F-82AD-41422CE01097}"/>
              </a:ext>
            </a:extLst>
          </p:cNvPr>
          <p:cNvSpPr/>
          <p:nvPr/>
        </p:nvSpPr>
        <p:spPr>
          <a:xfrm>
            <a:off x="4533900" y="3181350"/>
            <a:ext cx="1771650" cy="12573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rPr>
              <a:t>ABR</a:t>
            </a:r>
          </a:p>
        </p:txBody>
      </p:sp>
      <p:cxnSp>
        <p:nvCxnSpPr>
          <p:cNvPr id="6" name="Straight Arrow Connector 5">
            <a:extLst>
              <a:ext uri="{FF2B5EF4-FFF2-40B4-BE49-F238E27FC236}">
                <a16:creationId xmlns:a16="http://schemas.microsoft.com/office/drawing/2014/main" id="{73198954-B531-7241-A093-314EBD376F41}"/>
              </a:ext>
            </a:extLst>
          </p:cNvPr>
          <p:cNvCxnSpPr>
            <a:cxnSpLocks/>
            <a:endCxn id="4" idx="1"/>
          </p:cNvCxnSpPr>
          <p:nvPr/>
        </p:nvCxnSpPr>
        <p:spPr>
          <a:xfrm>
            <a:off x="2971800" y="3810000"/>
            <a:ext cx="156210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627DFCA-3C81-4D45-9226-74BA5D074F94}"/>
              </a:ext>
            </a:extLst>
          </p:cNvPr>
          <p:cNvCxnSpPr>
            <a:cxnSpLocks/>
          </p:cNvCxnSpPr>
          <p:nvPr/>
        </p:nvCxnSpPr>
        <p:spPr>
          <a:xfrm>
            <a:off x="6324600" y="3810000"/>
            <a:ext cx="106680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D06591F-3F30-8647-8B8C-4275A82A9743}"/>
              </a:ext>
            </a:extLst>
          </p:cNvPr>
          <p:cNvSpPr txBox="1"/>
          <p:nvPr/>
        </p:nvSpPr>
        <p:spPr>
          <a:xfrm>
            <a:off x="266700" y="3031798"/>
            <a:ext cx="3200400" cy="1938992"/>
          </a:xfrm>
          <a:prstGeom prst="rect">
            <a:avLst/>
          </a:prstGeom>
          <a:noFill/>
        </p:spPr>
        <p:txBody>
          <a:bodyPr wrap="square" rtlCol="0">
            <a:spAutoFit/>
          </a:bodyPr>
          <a:lstStyle/>
          <a:p>
            <a:pPr algn="ctr"/>
            <a:r>
              <a:rPr lang="en-US" sz="3000" dirty="0"/>
              <a:t>network</a:t>
            </a:r>
          </a:p>
          <a:p>
            <a:pPr algn="ctr"/>
            <a:r>
              <a:rPr lang="en-US" sz="3000" dirty="0"/>
              <a:t>buffer</a:t>
            </a:r>
          </a:p>
          <a:p>
            <a:pPr algn="ctr"/>
            <a:r>
              <a:rPr lang="en-US" sz="3000" dirty="0"/>
              <a:t>previous chunk</a:t>
            </a:r>
          </a:p>
          <a:p>
            <a:pPr algn="ctr"/>
            <a:r>
              <a:rPr lang="en-US" sz="3000" dirty="0"/>
              <a:t>…</a:t>
            </a:r>
          </a:p>
        </p:txBody>
      </p:sp>
      <p:sp>
        <p:nvSpPr>
          <p:cNvPr id="12" name="TextBox 11">
            <a:extLst>
              <a:ext uri="{FF2B5EF4-FFF2-40B4-BE49-F238E27FC236}">
                <a16:creationId xmlns:a16="http://schemas.microsoft.com/office/drawing/2014/main" id="{730A3E5A-F7A2-AE44-85C6-53FA9C3DBDD9}"/>
              </a:ext>
            </a:extLst>
          </p:cNvPr>
          <p:cNvSpPr txBox="1"/>
          <p:nvPr/>
        </p:nvSpPr>
        <p:spPr>
          <a:xfrm>
            <a:off x="7239002" y="3535849"/>
            <a:ext cx="2266950" cy="553998"/>
          </a:xfrm>
          <a:prstGeom prst="rect">
            <a:avLst/>
          </a:prstGeom>
          <a:noFill/>
        </p:spPr>
        <p:txBody>
          <a:bodyPr wrap="square" rtlCol="0">
            <a:spAutoFit/>
          </a:bodyPr>
          <a:lstStyle/>
          <a:p>
            <a:pPr algn="ctr"/>
            <a:r>
              <a:rPr lang="en-US" sz="3000" dirty="0"/>
              <a:t>Next bitrate</a:t>
            </a:r>
          </a:p>
        </p:txBody>
      </p:sp>
      <p:cxnSp>
        <p:nvCxnSpPr>
          <p:cNvPr id="15" name="Elbow Connector 14">
            <a:extLst>
              <a:ext uri="{FF2B5EF4-FFF2-40B4-BE49-F238E27FC236}">
                <a16:creationId xmlns:a16="http://schemas.microsoft.com/office/drawing/2014/main" id="{2DEB6B38-BBFD-4C4A-AE3E-14D62F0FC7F5}"/>
              </a:ext>
            </a:extLst>
          </p:cNvPr>
          <p:cNvCxnSpPr>
            <a:cxnSpLocks/>
            <a:stCxn id="29" idx="2"/>
            <a:endCxn id="11" idx="2"/>
          </p:cNvCxnSpPr>
          <p:nvPr/>
        </p:nvCxnSpPr>
        <p:spPr>
          <a:xfrm rot="5400000">
            <a:off x="3805868" y="1871032"/>
            <a:ext cx="1160790" cy="5038726"/>
          </a:xfrm>
          <a:prstGeom prst="bentConnector3">
            <a:avLst>
              <a:gd name="adj1" fmla="val 149234"/>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B2B9A47-4BE7-B34E-A800-DD96764DFD25}"/>
              </a:ext>
            </a:extLst>
          </p:cNvPr>
          <p:cNvSpPr txBox="1"/>
          <p:nvPr/>
        </p:nvSpPr>
        <p:spPr>
          <a:xfrm>
            <a:off x="4498523" y="5038157"/>
            <a:ext cx="2838450" cy="523220"/>
          </a:xfrm>
          <a:prstGeom prst="rect">
            <a:avLst/>
          </a:prstGeom>
          <a:noFill/>
        </p:spPr>
        <p:txBody>
          <a:bodyPr wrap="square" rtlCol="0">
            <a:spAutoFit/>
          </a:bodyPr>
          <a:lstStyle/>
          <a:p>
            <a:r>
              <a:rPr lang="en-US" sz="2800" dirty="0"/>
              <a:t>Repeat h times</a:t>
            </a:r>
          </a:p>
        </p:txBody>
      </p:sp>
      <p:sp>
        <p:nvSpPr>
          <p:cNvPr id="29" name="Rectangle 28">
            <a:extLst>
              <a:ext uri="{FF2B5EF4-FFF2-40B4-BE49-F238E27FC236}">
                <a16:creationId xmlns:a16="http://schemas.microsoft.com/office/drawing/2014/main" id="{6C08B095-2D1D-4E4A-B0D4-CEA4616C570C}"/>
              </a:ext>
            </a:extLst>
          </p:cNvPr>
          <p:cNvSpPr/>
          <p:nvPr/>
        </p:nvSpPr>
        <p:spPr>
          <a:xfrm>
            <a:off x="6858000" y="3181350"/>
            <a:ext cx="95252" cy="6286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646836FA-C2E2-034C-9802-BF9604B86571}"/>
              </a:ext>
            </a:extLst>
          </p:cNvPr>
          <p:cNvSpPr txBox="1"/>
          <p:nvPr/>
        </p:nvSpPr>
        <p:spPr>
          <a:xfrm>
            <a:off x="8294915" y="4576689"/>
            <a:ext cx="3837214" cy="553998"/>
          </a:xfrm>
          <a:prstGeom prst="rect">
            <a:avLst/>
          </a:prstGeom>
          <a:noFill/>
        </p:spPr>
        <p:txBody>
          <a:bodyPr wrap="square" rtlCol="0">
            <a:spAutoFit/>
          </a:bodyPr>
          <a:lstStyle/>
          <a:p>
            <a:r>
              <a:rPr lang="en-US" sz="3000" dirty="0" err="1"/>
              <a:t>QoE</a:t>
            </a:r>
            <a:r>
              <a:rPr lang="en-US" sz="3000" dirty="0"/>
              <a:t> for next h chunks</a:t>
            </a:r>
          </a:p>
        </p:txBody>
      </p:sp>
      <p:cxnSp>
        <p:nvCxnSpPr>
          <p:cNvPr id="36" name="Elbow Connector 35">
            <a:extLst>
              <a:ext uri="{FF2B5EF4-FFF2-40B4-BE49-F238E27FC236}">
                <a16:creationId xmlns:a16="http://schemas.microsoft.com/office/drawing/2014/main" id="{12A1C932-6D64-0F4A-9BEE-A142EFEC305E}"/>
              </a:ext>
            </a:extLst>
          </p:cNvPr>
          <p:cNvCxnSpPr>
            <a:stCxn id="32" idx="3"/>
            <a:endCxn id="34" idx="0"/>
          </p:cNvCxnSpPr>
          <p:nvPr/>
        </p:nvCxnSpPr>
        <p:spPr>
          <a:xfrm>
            <a:off x="9925052" y="3817125"/>
            <a:ext cx="288470" cy="759564"/>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9" name="Curved Connector 38">
            <a:extLst>
              <a:ext uri="{FF2B5EF4-FFF2-40B4-BE49-F238E27FC236}">
                <a16:creationId xmlns:a16="http://schemas.microsoft.com/office/drawing/2014/main" id="{B373CB15-41A3-6940-87AC-36B45FF6BF54}"/>
              </a:ext>
            </a:extLst>
          </p:cNvPr>
          <p:cNvCxnSpPr>
            <a:stCxn id="34" idx="2"/>
          </p:cNvCxnSpPr>
          <p:nvPr/>
        </p:nvCxnSpPr>
        <p:spPr>
          <a:xfrm rot="5400000">
            <a:off x="9502330" y="5134309"/>
            <a:ext cx="714814" cy="707570"/>
          </a:xfrm>
          <a:prstGeom prst="curvedConnector3">
            <a:avLst/>
          </a:prstGeom>
          <a:ln w="38100">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C957B260-6262-E849-93FF-9E845E672FC4}"/>
                  </a:ext>
                </a:extLst>
              </p:cNvPr>
              <p:cNvSpPr txBox="1"/>
              <p:nvPr/>
            </p:nvSpPr>
            <p:spPr>
              <a:xfrm>
                <a:off x="1085850" y="5927038"/>
                <a:ext cx="10020300" cy="5640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800" b="0" i="1" smtClean="0">
                          <a:latin typeface="Cambria Math" panose="02040503050406030204" pitchFamily="18" charset="0"/>
                        </a:rPr>
                        <m:t>𝑈</m:t>
                      </m:r>
                      <m:d>
                        <m:dPr>
                          <m:ctrlPr>
                            <a:rPr lang="en-US" sz="2800" b="0" i="1" smtClean="0">
                              <a:latin typeface="Cambria Math" panose="02040503050406030204" pitchFamily="18" charset="0"/>
                            </a:rPr>
                          </m:ctrlPr>
                        </m:dPr>
                        <m:e>
                          <m:r>
                            <a:rPr lang="en-US" sz="2800" b="0" i="1" smtClean="0">
                              <a:latin typeface="Cambria Math" panose="02040503050406030204" pitchFamily="18" charset="0"/>
                            </a:rPr>
                            <m:t>𝑟</m:t>
                          </m:r>
                        </m:e>
                      </m:d>
                      <m:r>
                        <a:rPr lang="en-US" sz="2800" b="0" i="1" smtClean="0">
                          <a:latin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𝑝𝑎𝑠𝑡</m:t>
                          </m:r>
                        </m:sub>
                      </m:sSub>
                      <m:r>
                        <a:rPr lang="en-US" sz="2800" b="0" i="1" smtClean="0">
                          <a:latin typeface="Cambria Math" panose="02040503050406030204" pitchFamily="18" charset="0"/>
                          <a:ea typeface="Cambria Math" panose="02040503050406030204" pitchFamily="18" charset="0"/>
                        </a:rPr>
                        <m:t> </m:t>
                      </m:r>
                      <m:r>
                        <a:rPr lang="en-US" sz="2800" b="0" i="1" smtClean="0">
                          <a:latin typeface="Cambria Math" panose="02040503050406030204" pitchFamily="18" charset="0"/>
                          <a:ea typeface="Cambria Math" panose="02040503050406030204" pitchFamily="18" charset="0"/>
                        </a:rPr>
                        <m:t>𝑄𝑜</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𝐸</m:t>
                          </m:r>
                        </m:e>
                        <m:sub>
                          <m:r>
                            <a:rPr lang="en-US" sz="2800" b="0" i="1" smtClean="0">
                              <a:latin typeface="Cambria Math" panose="02040503050406030204" pitchFamily="18" charset="0"/>
                              <a:ea typeface="Cambria Math" panose="02040503050406030204" pitchFamily="18" charset="0"/>
                            </a:rPr>
                            <m:t>𝑝𝑎𝑠𝑡</m:t>
                          </m:r>
                        </m:sub>
                      </m:sSub>
                      <m:r>
                        <a:rPr lang="en-US" sz="2800" b="0" i="1" smtClean="0">
                          <a:latin typeface="Cambria Math" panose="02040503050406030204" pitchFamily="18" charset="0"/>
                          <a:ea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𝑐𝑢𝑟</m:t>
                          </m:r>
                        </m:sub>
                      </m:sSub>
                      <m:r>
                        <a:rPr lang="en-US" sz="2800" b="0" i="1" smtClean="0">
                          <a:latin typeface="Cambria Math" panose="02040503050406030204" pitchFamily="18" charset="0"/>
                          <a:ea typeface="Cambria Math" panose="02040503050406030204" pitchFamily="18" charset="0"/>
                        </a:rPr>
                        <m:t>𝑄𝑜</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𝐸</m:t>
                          </m:r>
                        </m:e>
                        <m:sub>
                          <m:r>
                            <a:rPr lang="en-US" sz="2800" b="0" i="1" smtClean="0">
                              <a:latin typeface="Cambria Math" panose="02040503050406030204" pitchFamily="18" charset="0"/>
                              <a:ea typeface="Cambria Math" panose="02040503050406030204" pitchFamily="18" charset="0"/>
                            </a:rPr>
                            <m:t>𝑐𝑢𝑟</m:t>
                          </m:r>
                        </m:sub>
                      </m:sSub>
                      <m:r>
                        <a:rPr lang="en-US" sz="2800" b="0" i="1" smtClean="0">
                          <a:latin typeface="Cambria Math" panose="02040503050406030204" pitchFamily="18" charset="0"/>
                          <a:ea typeface="Cambria Math" panose="02040503050406030204" pitchFamily="18" charset="0"/>
                        </a:rPr>
                        <m:t>(</m:t>
                      </m:r>
                      <m:r>
                        <a:rPr lang="en-US" sz="2800" b="0" i="1" smtClean="0">
                          <a:latin typeface="Cambria Math" panose="02040503050406030204" pitchFamily="18" charset="0"/>
                          <a:ea typeface="Cambria Math" panose="02040503050406030204" pitchFamily="18" charset="0"/>
                        </a:rPr>
                        <m:t>𝑟</m:t>
                      </m:r>
                      <m:r>
                        <a:rPr lang="en-US" sz="2800" b="0" i="1" smtClean="0">
                          <a:latin typeface="Cambria Math" panose="02040503050406030204" pitchFamily="18" charset="0"/>
                          <a:ea typeface="Cambria Math" panose="02040503050406030204" pitchFamily="18" charset="0"/>
                        </a:rPr>
                        <m:t>)+</m:t>
                      </m:r>
                      <m:sSub>
                        <m:sSubPr>
                          <m:ctrlPr>
                            <a:rPr lang="en-US" sz="2800" b="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𝛼</m:t>
                          </m:r>
                        </m:e>
                        <m:sub>
                          <m:r>
                            <a:rPr lang="en-US" sz="2800" b="0" i="1" smtClean="0">
                              <a:latin typeface="Cambria Math" panose="02040503050406030204" pitchFamily="18" charset="0"/>
                              <a:ea typeface="Cambria Math" panose="02040503050406030204" pitchFamily="18" charset="0"/>
                            </a:rPr>
                            <m:t>𝑓𝑢𝑡𝑢𝑟𝑒</m:t>
                          </m:r>
                        </m:sub>
                      </m:sSub>
                      <m:r>
                        <a:rPr lang="en-US" sz="2800" b="1" i="1" smtClean="0">
                          <a:solidFill>
                            <a:schemeClr val="accent1"/>
                          </a:solidFill>
                          <a:latin typeface="Cambria Math" panose="02040503050406030204" pitchFamily="18" charset="0"/>
                          <a:ea typeface="Cambria Math" panose="02040503050406030204" pitchFamily="18" charset="0"/>
                        </a:rPr>
                        <m:t>𝑸𝒐</m:t>
                      </m:r>
                      <m:sSub>
                        <m:sSubPr>
                          <m:ctrlPr>
                            <a:rPr lang="en-US" sz="2800" b="1" i="1" smtClean="0">
                              <a:solidFill>
                                <a:schemeClr val="accent1"/>
                              </a:solidFill>
                              <a:latin typeface="Cambria Math" panose="02040503050406030204" pitchFamily="18" charset="0"/>
                              <a:ea typeface="Cambria Math" panose="02040503050406030204" pitchFamily="18" charset="0"/>
                            </a:rPr>
                          </m:ctrlPr>
                        </m:sSubPr>
                        <m:e>
                          <m:r>
                            <a:rPr lang="en-US" sz="2800" b="1" i="1" smtClean="0">
                              <a:solidFill>
                                <a:schemeClr val="accent1"/>
                              </a:solidFill>
                              <a:latin typeface="Cambria Math" panose="02040503050406030204" pitchFamily="18" charset="0"/>
                              <a:ea typeface="Cambria Math" panose="02040503050406030204" pitchFamily="18" charset="0"/>
                            </a:rPr>
                            <m:t>𝑬</m:t>
                          </m:r>
                        </m:e>
                        <m:sub>
                          <m:r>
                            <a:rPr lang="en-US" sz="2800" b="1" i="1" smtClean="0">
                              <a:solidFill>
                                <a:schemeClr val="accent1"/>
                              </a:solidFill>
                              <a:latin typeface="Cambria Math" panose="02040503050406030204" pitchFamily="18" charset="0"/>
                              <a:ea typeface="Cambria Math" panose="02040503050406030204" pitchFamily="18" charset="0"/>
                            </a:rPr>
                            <m:t>𝒇𝒖𝒕𝒖𝒓𝒆</m:t>
                          </m:r>
                        </m:sub>
                      </m:sSub>
                      <m:r>
                        <a:rPr lang="en-US" sz="2800" b="1" i="1" smtClean="0">
                          <a:solidFill>
                            <a:schemeClr val="accent1"/>
                          </a:solidFill>
                          <a:latin typeface="Cambria Math" panose="02040503050406030204" pitchFamily="18" charset="0"/>
                          <a:ea typeface="Cambria Math" panose="02040503050406030204" pitchFamily="18" charset="0"/>
                        </a:rPr>
                        <m:t>(</m:t>
                      </m:r>
                      <m:r>
                        <a:rPr lang="en-US" sz="2800" b="1" i="1" smtClean="0">
                          <a:solidFill>
                            <a:schemeClr val="accent1"/>
                          </a:solidFill>
                          <a:latin typeface="Cambria Math" panose="02040503050406030204" pitchFamily="18" charset="0"/>
                          <a:ea typeface="Cambria Math" panose="02040503050406030204" pitchFamily="18" charset="0"/>
                        </a:rPr>
                        <m:t>𝒓</m:t>
                      </m:r>
                      <m:r>
                        <a:rPr lang="en-US" sz="2800" b="1" i="1" smtClean="0">
                          <a:solidFill>
                            <a:schemeClr val="accent1"/>
                          </a:solidFill>
                          <a:latin typeface="Cambria Math" panose="02040503050406030204" pitchFamily="18" charset="0"/>
                          <a:ea typeface="Cambria Math" panose="02040503050406030204" pitchFamily="18" charset="0"/>
                        </a:rPr>
                        <m:t>)</m:t>
                      </m:r>
                    </m:oMath>
                  </m:oMathPara>
                </a14:m>
                <a:endParaRPr lang="en-US" sz="2800" b="1" dirty="0">
                  <a:ea typeface="Cambria Math" panose="02040503050406030204" pitchFamily="18" charset="0"/>
                </a:endParaRPr>
              </a:p>
            </p:txBody>
          </p:sp>
        </mc:Choice>
        <mc:Fallback xmlns="">
          <p:sp>
            <p:nvSpPr>
              <p:cNvPr id="18" name="TextBox 17">
                <a:extLst>
                  <a:ext uri="{FF2B5EF4-FFF2-40B4-BE49-F238E27FC236}">
                    <a16:creationId xmlns:a16="http://schemas.microsoft.com/office/drawing/2014/main" id="{C957B260-6262-E849-93FF-9E845E672FC4}"/>
                  </a:ext>
                </a:extLst>
              </p:cNvPr>
              <p:cNvSpPr txBox="1">
                <a:spLocks noRot="1" noChangeAspect="1" noMove="1" noResize="1" noEditPoints="1" noAdjustHandles="1" noChangeArrowheads="1" noChangeShapeType="1" noTextEdit="1"/>
              </p:cNvSpPr>
              <p:nvPr/>
            </p:nvSpPr>
            <p:spPr>
              <a:xfrm>
                <a:off x="1085850" y="5927038"/>
                <a:ext cx="10020300" cy="564065"/>
              </a:xfrm>
              <a:prstGeom prst="rect">
                <a:avLst/>
              </a:prstGeom>
              <a:blipFill>
                <a:blip r:embed="rId3"/>
                <a:stretch>
                  <a:fillRect b="-13333"/>
                </a:stretch>
              </a:blipFill>
            </p:spPr>
            <p:txBody>
              <a:bodyPr/>
              <a:lstStyle/>
              <a:p>
                <a:r>
                  <a:rPr lang="en-US">
                    <a:noFill/>
                  </a:rPr>
                  <a:t> </a:t>
                </a:r>
              </a:p>
            </p:txBody>
          </p:sp>
        </mc:Fallback>
      </mc:AlternateContent>
      <p:sp>
        <p:nvSpPr>
          <p:cNvPr id="19" name="!!RateControl">
            <a:extLst>
              <a:ext uri="{FF2B5EF4-FFF2-40B4-BE49-F238E27FC236}">
                <a16:creationId xmlns:a16="http://schemas.microsoft.com/office/drawing/2014/main" id="{9CFA54B9-102D-E442-9178-40B1AFB4266C}"/>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20" name="!!Server2">
            <a:extLst>
              <a:ext uri="{FF2B5EF4-FFF2-40B4-BE49-F238E27FC236}">
                <a16:creationId xmlns:a16="http://schemas.microsoft.com/office/drawing/2014/main" id="{F766CA93-8847-044F-9CDE-DB50E950131B}"/>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Link">
            <a:extLst>
              <a:ext uri="{FF2B5EF4-FFF2-40B4-BE49-F238E27FC236}">
                <a16:creationId xmlns:a16="http://schemas.microsoft.com/office/drawing/2014/main" id="{CD325326-FE0B-7844-BDDA-278C80B38C9A}"/>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erver1">
            <a:extLst>
              <a:ext uri="{FF2B5EF4-FFF2-40B4-BE49-F238E27FC236}">
                <a16:creationId xmlns:a16="http://schemas.microsoft.com/office/drawing/2014/main" id="{6CCF26ED-509C-BE42-9AF8-B3E172FFA5F9}"/>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3" name="!!Arrow4">
            <a:extLst>
              <a:ext uri="{FF2B5EF4-FFF2-40B4-BE49-F238E27FC236}">
                <a16:creationId xmlns:a16="http://schemas.microsoft.com/office/drawing/2014/main" id="{904D33DC-A59A-DD49-97F5-5D0B519F077B}"/>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Arrow2">
            <a:extLst>
              <a:ext uri="{FF2B5EF4-FFF2-40B4-BE49-F238E27FC236}">
                <a16:creationId xmlns:a16="http://schemas.microsoft.com/office/drawing/2014/main" id="{8FAB00C5-B216-6843-AB67-D6DE31937C66}"/>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Arrow2">
            <a:extLst>
              <a:ext uri="{FF2B5EF4-FFF2-40B4-BE49-F238E27FC236}">
                <a16:creationId xmlns:a16="http://schemas.microsoft.com/office/drawing/2014/main" id="{301EB021-EB72-4344-A19C-8DEB6077E0AF}"/>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Arrow1">
            <a:extLst>
              <a:ext uri="{FF2B5EF4-FFF2-40B4-BE49-F238E27FC236}">
                <a16:creationId xmlns:a16="http://schemas.microsoft.com/office/drawing/2014/main" id="{AC5C72EA-E672-9A4C-8BEC-6DD8D8BCB5B6}"/>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NetworkText">
            <a:extLst>
              <a:ext uri="{FF2B5EF4-FFF2-40B4-BE49-F238E27FC236}">
                <a16:creationId xmlns:a16="http://schemas.microsoft.com/office/drawing/2014/main" id="{9DA0A8CD-15E9-574C-8EE5-280DFEEC8883}"/>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28" name="!!Mask">
            <a:extLst>
              <a:ext uri="{FF2B5EF4-FFF2-40B4-BE49-F238E27FC236}">
                <a16:creationId xmlns:a16="http://schemas.microsoft.com/office/drawing/2014/main" id="{2DAAA4C9-3B55-C24A-B7FB-D330187316F6}"/>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lient1">
            <a:extLst>
              <a:ext uri="{FF2B5EF4-FFF2-40B4-BE49-F238E27FC236}">
                <a16:creationId xmlns:a16="http://schemas.microsoft.com/office/drawing/2014/main" id="{9B1E15B0-BF0E-C44E-ADEC-C407BE9A1BCA}"/>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0F38FAFB-4681-084E-A4E5-14CC98B5F55D}"/>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Tree>
    <p:extLst>
      <p:ext uri="{BB962C8B-B14F-4D97-AF65-F5344CB8AC3E}">
        <p14:creationId xmlns:p14="http://schemas.microsoft.com/office/powerpoint/2010/main" val="8263925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1"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xit"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hidden"/>
                                      </p:to>
                                    </p:set>
                                  </p:childTnLst>
                                </p:cTn>
                              </p:par>
                            </p:childTnLst>
                          </p:cTn>
                        </p:par>
                        <p:par>
                          <p:cTn id="27" fill="hold">
                            <p:stCondLst>
                              <p:cond delay="0"/>
                            </p:stCondLst>
                            <p:childTnLst>
                              <p:par>
                                <p:cTn id="28" presetID="1" presetClass="entr" presetSubtype="0" fill="hold" grpId="1" nodeType="afterEffect">
                                  <p:stCondLst>
                                    <p:cond delay="0"/>
                                  </p:stCondLst>
                                  <p:childTnLst>
                                    <p:set>
                                      <p:cBhvr>
                                        <p:cTn id="29" dur="1" fill="hold">
                                          <p:stCondLst>
                                            <p:cond delay="0"/>
                                          </p:stCondLst>
                                        </p:cTn>
                                        <p:tgtEl>
                                          <p:spTgt spid="32"/>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6"/>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34"/>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9"/>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1"/>
      <p:bldP spid="4" grpId="0" animBg="1"/>
      <p:bldP spid="11" grpId="0"/>
      <p:bldP spid="12" grpId="0"/>
      <p:bldP spid="12" grpId="1"/>
      <p:bldP spid="17" grpId="0"/>
      <p:bldP spid="34" grpId="0"/>
      <p:bldP spid="18" grpId="0"/>
    </p:bld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A42C-C12A-E340-946B-762D022993BD}"/>
              </a:ext>
            </a:extLst>
          </p:cNvPr>
          <p:cNvSpPr>
            <a:spLocks noGrp="1"/>
          </p:cNvSpPr>
          <p:nvPr>
            <p:ph type="title"/>
          </p:nvPr>
        </p:nvSpPr>
        <p:spPr/>
        <p:txBody>
          <a:bodyPr/>
          <a:lstStyle/>
          <a:p>
            <a:r>
              <a:rPr lang="en-US" dirty="0"/>
              <a:t>Estimating Future </a:t>
            </a:r>
            <a:r>
              <a:rPr lang="en-US" dirty="0" err="1"/>
              <a:t>QoE</a:t>
            </a:r>
            <a:endParaRPr lang="en-US" dirty="0"/>
          </a:p>
        </p:txBody>
      </p:sp>
      <p:sp>
        <p:nvSpPr>
          <p:cNvPr id="19" name="!!RateControl">
            <a:extLst>
              <a:ext uri="{FF2B5EF4-FFF2-40B4-BE49-F238E27FC236}">
                <a16:creationId xmlns:a16="http://schemas.microsoft.com/office/drawing/2014/main" id="{9CFA54B9-102D-E442-9178-40B1AFB4266C}"/>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20" name="!!Server2">
            <a:extLst>
              <a:ext uri="{FF2B5EF4-FFF2-40B4-BE49-F238E27FC236}">
                <a16:creationId xmlns:a16="http://schemas.microsoft.com/office/drawing/2014/main" id="{F766CA93-8847-044F-9CDE-DB50E950131B}"/>
              </a:ext>
            </a:extLst>
          </p:cNvPr>
          <p:cNvSpPr/>
          <p:nvPr/>
        </p:nvSpPr>
        <p:spPr>
          <a:xfrm>
            <a:off x="10822586" y="360919"/>
            <a:ext cx="915758" cy="2340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Link">
            <a:extLst>
              <a:ext uri="{FF2B5EF4-FFF2-40B4-BE49-F238E27FC236}">
                <a16:creationId xmlns:a16="http://schemas.microsoft.com/office/drawing/2014/main" id="{CD325326-FE0B-7844-BDDA-278C80B38C9A}"/>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erver1">
            <a:extLst>
              <a:ext uri="{FF2B5EF4-FFF2-40B4-BE49-F238E27FC236}">
                <a16:creationId xmlns:a16="http://schemas.microsoft.com/office/drawing/2014/main" id="{6CCF26ED-509C-BE42-9AF8-B3E172FFA5F9}"/>
              </a:ext>
            </a:extLst>
          </p:cNvPr>
          <p:cNvSpPr/>
          <p:nvPr/>
        </p:nvSpPr>
        <p:spPr>
          <a:xfrm>
            <a:off x="10826323" y="759972"/>
            <a:ext cx="915758" cy="26587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3" name="!!Arrow4">
            <a:extLst>
              <a:ext uri="{FF2B5EF4-FFF2-40B4-BE49-F238E27FC236}">
                <a16:creationId xmlns:a16="http://schemas.microsoft.com/office/drawing/2014/main" id="{904D33DC-A59A-DD49-97F5-5D0B519F077B}"/>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Arrow2">
            <a:extLst>
              <a:ext uri="{FF2B5EF4-FFF2-40B4-BE49-F238E27FC236}">
                <a16:creationId xmlns:a16="http://schemas.microsoft.com/office/drawing/2014/main" id="{8FAB00C5-B216-6843-AB67-D6DE31937C66}"/>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Arrow2">
            <a:extLst>
              <a:ext uri="{FF2B5EF4-FFF2-40B4-BE49-F238E27FC236}">
                <a16:creationId xmlns:a16="http://schemas.microsoft.com/office/drawing/2014/main" id="{301EB021-EB72-4344-A19C-8DEB6077E0AF}"/>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Arrow1">
            <a:extLst>
              <a:ext uri="{FF2B5EF4-FFF2-40B4-BE49-F238E27FC236}">
                <a16:creationId xmlns:a16="http://schemas.microsoft.com/office/drawing/2014/main" id="{AC5C72EA-E672-9A4C-8BEC-6DD8D8BCB5B6}"/>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NetworkText">
            <a:extLst>
              <a:ext uri="{FF2B5EF4-FFF2-40B4-BE49-F238E27FC236}">
                <a16:creationId xmlns:a16="http://schemas.microsoft.com/office/drawing/2014/main" id="{9DA0A8CD-15E9-574C-8EE5-280DFEEC8883}"/>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28" name="!!Mask">
            <a:extLst>
              <a:ext uri="{FF2B5EF4-FFF2-40B4-BE49-F238E27FC236}">
                <a16:creationId xmlns:a16="http://schemas.microsoft.com/office/drawing/2014/main" id="{2DAAA4C9-3B55-C24A-B7FB-D330187316F6}"/>
              </a:ext>
            </a:extLst>
          </p:cNvPr>
          <p:cNvSpPr/>
          <p:nvPr/>
        </p:nvSpPr>
        <p:spPr>
          <a:xfrm>
            <a:off x="7741279" y="127590"/>
            <a:ext cx="404542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lient1">
            <a:extLst>
              <a:ext uri="{FF2B5EF4-FFF2-40B4-BE49-F238E27FC236}">
                <a16:creationId xmlns:a16="http://schemas.microsoft.com/office/drawing/2014/main" id="{9B1E15B0-BF0E-C44E-ADEC-C407BE9A1BCA}"/>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0F38FAFB-4681-084E-A4E5-14CC98B5F55D}"/>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pic>
        <p:nvPicPr>
          <p:cNvPr id="6" name="Picture 5">
            <a:extLst>
              <a:ext uri="{FF2B5EF4-FFF2-40B4-BE49-F238E27FC236}">
                <a16:creationId xmlns:a16="http://schemas.microsoft.com/office/drawing/2014/main" id="{C6DC63F3-45AB-2047-A7B0-91E6F8BF8342}"/>
              </a:ext>
            </a:extLst>
          </p:cNvPr>
          <p:cNvPicPr>
            <a:picLocks noChangeAspect="1"/>
          </p:cNvPicPr>
          <p:nvPr/>
        </p:nvPicPr>
        <p:blipFill>
          <a:blip r:embed="rId3"/>
          <a:stretch>
            <a:fillRect/>
          </a:stretch>
        </p:blipFill>
        <p:spPr>
          <a:xfrm>
            <a:off x="2171858" y="1310451"/>
            <a:ext cx="8201609" cy="5467739"/>
          </a:xfrm>
          <a:prstGeom prst="rect">
            <a:avLst/>
          </a:prstGeom>
        </p:spPr>
      </p:pic>
    </p:spTree>
    <p:extLst>
      <p:ext uri="{BB962C8B-B14F-4D97-AF65-F5344CB8AC3E}">
        <p14:creationId xmlns:p14="http://schemas.microsoft.com/office/powerpoint/2010/main" val="5826085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a:xfrm>
            <a:off x="838200" y="365125"/>
            <a:ext cx="10515600" cy="1325563"/>
          </a:xfrm>
        </p:spPr>
        <p:txBody>
          <a:bodyPr/>
          <a:lstStyle/>
          <a:p>
            <a:r>
              <a:rPr lang="en-US" dirty="0"/>
              <a:t>System Overview</a:t>
            </a:r>
          </a:p>
        </p:txBody>
      </p:sp>
      <p:sp>
        <p:nvSpPr>
          <p:cNvPr id="27" name="!!Link">
            <a:extLst>
              <a:ext uri="{FF2B5EF4-FFF2-40B4-BE49-F238E27FC236}">
                <a16:creationId xmlns:a16="http://schemas.microsoft.com/office/drawing/2014/main" id="{11AA4DF3-86B3-C84E-92F9-B625D956471E}"/>
              </a:ext>
            </a:extLst>
          </p:cNvPr>
          <p:cNvSpPr/>
          <p:nvPr/>
        </p:nvSpPr>
        <p:spPr>
          <a:xfrm rot="5400000">
            <a:off x="5785880" y="1648598"/>
            <a:ext cx="595424" cy="2391440"/>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erver2">
            <a:extLst>
              <a:ext uri="{FF2B5EF4-FFF2-40B4-BE49-F238E27FC236}">
                <a16:creationId xmlns:a16="http://schemas.microsoft.com/office/drawing/2014/main" id="{4A76CE61-ADB4-814E-BF72-2CED90B235E5}"/>
              </a:ext>
            </a:extLst>
          </p:cNvPr>
          <p:cNvSpPr/>
          <p:nvPr/>
        </p:nvSpPr>
        <p:spPr>
          <a:xfrm>
            <a:off x="8846284" y="1887606"/>
            <a:ext cx="2339163" cy="63795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5" name="!!Server1">
            <a:extLst>
              <a:ext uri="{FF2B5EF4-FFF2-40B4-BE49-F238E27FC236}">
                <a16:creationId xmlns:a16="http://schemas.microsoft.com/office/drawing/2014/main" id="{A8EA116B-820F-1746-A283-072CBA69FDD0}"/>
              </a:ext>
            </a:extLst>
          </p:cNvPr>
          <p:cNvSpPr/>
          <p:nvPr/>
        </p:nvSpPr>
        <p:spPr>
          <a:xfrm>
            <a:off x="8846284" y="3193310"/>
            <a:ext cx="2339163" cy="241298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Video Server</a:t>
            </a:r>
          </a:p>
        </p:txBody>
      </p:sp>
      <p:sp>
        <p:nvSpPr>
          <p:cNvPr id="47" name="!!Arrow4">
            <a:extLst>
              <a:ext uri="{FF2B5EF4-FFF2-40B4-BE49-F238E27FC236}">
                <a16:creationId xmlns:a16="http://schemas.microsoft.com/office/drawing/2014/main" id="{C28623DC-697F-C145-A617-E7F36BD723A2}"/>
              </a:ext>
            </a:extLst>
          </p:cNvPr>
          <p:cNvSpPr/>
          <p:nvPr/>
        </p:nvSpPr>
        <p:spPr>
          <a:xfrm>
            <a:off x="3115266" y="2892199"/>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Arrow2">
            <a:extLst>
              <a:ext uri="{FF2B5EF4-FFF2-40B4-BE49-F238E27FC236}">
                <a16:creationId xmlns:a16="http://schemas.microsoft.com/office/drawing/2014/main" id="{B2177544-8FAC-B24E-9309-20DCDD2F670B}"/>
              </a:ext>
            </a:extLst>
          </p:cNvPr>
          <p:cNvSpPr/>
          <p:nvPr/>
        </p:nvSpPr>
        <p:spPr>
          <a:xfrm rot="10800000" flipV="1">
            <a:off x="3264121" y="2892200"/>
            <a:ext cx="5348249" cy="1428019"/>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Arrow2">
            <a:extLst>
              <a:ext uri="{FF2B5EF4-FFF2-40B4-BE49-F238E27FC236}">
                <a16:creationId xmlns:a16="http://schemas.microsoft.com/office/drawing/2014/main" id="{BCE0CA7A-5D41-CD49-8797-3FC3877299DF}"/>
              </a:ext>
            </a:extLst>
          </p:cNvPr>
          <p:cNvSpPr/>
          <p:nvPr/>
        </p:nvSpPr>
        <p:spPr>
          <a:xfrm rot="10800000">
            <a:off x="3264122" y="1384992"/>
            <a:ext cx="5348249" cy="1428018"/>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Arrow1">
            <a:extLst>
              <a:ext uri="{FF2B5EF4-FFF2-40B4-BE49-F238E27FC236}">
                <a16:creationId xmlns:a16="http://schemas.microsoft.com/office/drawing/2014/main" id="{330B135C-161C-AA44-A1C4-6C4D0B5201E0}"/>
              </a:ext>
            </a:extLst>
          </p:cNvPr>
          <p:cNvSpPr/>
          <p:nvPr/>
        </p:nvSpPr>
        <p:spPr>
          <a:xfrm flipV="1">
            <a:off x="3115266" y="1251706"/>
            <a:ext cx="5858614" cy="1600568"/>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NetworkText">
            <a:extLst>
              <a:ext uri="{FF2B5EF4-FFF2-40B4-BE49-F238E27FC236}">
                <a16:creationId xmlns:a16="http://schemas.microsoft.com/office/drawing/2014/main" id="{7B46EAE6-A5A0-C142-8B1B-2C419D169644}"/>
              </a:ext>
            </a:extLst>
          </p:cNvPr>
          <p:cNvSpPr txBox="1"/>
          <p:nvPr/>
        </p:nvSpPr>
        <p:spPr>
          <a:xfrm>
            <a:off x="5077010" y="2635866"/>
            <a:ext cx="1935125" cy="461665"/>
          </a:xfrm>
          <a:prstGeom prst="rect">
            <a:avLst/>
          </a:prstGeom>
          <a:noFill/>
        </p:spPr>
        <p:txBody>
          <a:bodyPr wrap="square" rtlCol="0">
            <a:spAutoFit/>
          </a:bodyPr>
          <a:lstStyle/>
          <a:p>
            <a:pPr algn="ctr"/>
            <a:r>
              <a:rPr lang="en-US" sz="2400" dirty="0"/>
              <a:t>Network</a:t>
            </a:r>
          </a:p>
        </p:txBody>
      </p:sp>
      <p:sp>
        <p:nvSpPr>
          <p:cNvPr id="15" name="!!Client2">
            <a:extLst>
              <a:ext uri="{FF2B5EF4-FFF2-40B4-BE49-F238E27FC236}">
                <a16:creationId xmlns:a16="http://schemas.microsoft.com/office/drawing/2014/main" id="{0C8D4F06-75ED-6449-897C-76D6891182FB}"/>
              </a:ext>
            </a:extLst>
          </p:cNvPr>
          <p:cNvSpPr/>
          <p:nvPr/>
        </p:nvSpPr>
        <p:spPr>
          <a:xfrm>
            <a:off x="946223" y="3193309"/>
            <a:ext cx="2339163" cy="24129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6" name="!!Client1">
            <a:extLst>
              <a:ext uri="{FF2B5EF4-FFF2-40B4-BE49-F238E27FC236}">
                <a16:creationId xmlns:a16="http://schemas.microsoft.com/office/drawing/2014/main" id="{6684B9DC-ACD9-A141-B40C-E26BB537FD1B}"/>
              </a:ext>
            </a:extLst>
          </p:cNvPr>
          <p:cNvSpPr/>
          <p:nvPr/>
        </p:nvSpPr>
        <p:spPr>
          <a:xfrm>
            <a:off x="967488" y="1873713"/>
            <a:ext cx="2339163" cy="637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r>
              <a:rPr lang="en-US" sz="2400" dirty="0">
                <a:solidFill>
                  <a:schemeClr val="tx1"/>
                </a:solidFill>
              </a:rPr>
              <a:t>Client</a:t>
            </a:r>
          </a:p>
        </p:txBody>
      </p:sp>
      <p:sp>
        <p:nvSpPr>
          <p:cNvPr id="13" name="!!RateControl">
            <a:extLst>
              <a:ext uri="{FF2B5EF4-FFF2-40B4-BE49-F238E27FC236}">
                <a16:creationId xmlns:a16="http://schemas.microsoft.com/office/drawing/2014/main" id="{3D3BFA1F-ECB2-B945-8B7C-FABF275F3B60}"/>
              </a:ext>
            </a:extLst>
          </p:cNvPr>
          <p:cNvSpPr/>
          <p:nvPr/>
        </p:nvSpPr>
        <p:spPr>
          <a:xfrm>
            <a:off x="1190847" y="3912781"/>
            <a:ext cx="1860624" cy="150982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Compute Utility</a:t>
            </a:r>
          </a:p>
        </p:txBody>
      </p:sp>
      <p:sp>
        <p:nvSpPr>
          <p:cNvPr id="17" name="!!Mask">
            <a:extLst>
              <a:ext uri="{FF2B5EF4-FFF2-40B4-BE49-F238E27FC236}">
                <a16:creationId xmlns:a16="http://schemas.microsoft.com/office/drawing/2014/main" id="{4D9EE37F-0195-6943-B31F-11A34C5A9EF8}"/>
              </a:ext>
            </a:extLst>
          </p:cNvPr>
          <p:cNvSpPr/>
          <p:nvPr/>
        </p:nvSpPr>
        <p:spPr>
          <a:xfrm>
            <a:off x="0" y="0"/>
            <a:ext cx="12191999"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mputeUtility">
            <a:extLst>
              <a:ext uri="{FF2B5EF4-FFF2-40B4-BE49-F238E27FC236}">
                <a16:creationId xmlns:a16="http://schemas.microsoft.com/office/drawing/2014/main" id="{AE1EED5D-09DD-4848-93E3-E0D0DA68A309}"/>
              </a:ext>
            </a:extLst>
          </p:cNvPr>
          <p:cNvSpPr/>
          <p:nvPr/>
        </p:nvSpPr>
        <p:spPr>
          <a:xfrm>
            <a:off x="9106821" y="3895060"/>
            <a:ext cx="1860624" cy="1509824"/>
          </a:xfrm>
          <a:prstGeom prst="roundRect">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Rate Control</a:t>
            </a:r>
          </a:p>
        </p:txBody>
      </p:sp>
      <p:pic>
        <p:nvPicPr>
          <p:cNvPr id="6" name="Picture 5">
            <a:extLst>
              <a:ext uri="{FF2B5EF4-FFF2-40B4-BE49-F238E27FC236}">
                <a16:creationId xmlns:a16="http://schemas.microsoft.com/office/drawing/2014/main" id="{63B39C2A-839C-5245-893A-293F5C15DF77}"/>
              </a:ext>
            </a:extLst>
          </p:cNvPr>
          <p:cNvPicPr>
            <a:picLocks noChangeAspect="1"/>
          </p:cNvPicPr>
          <p:nvPr/>
        </p:nvPicPr>
        <p:blipFill>
          <a:blip r:embed="rId3"/>
          <a:stretch>
            <a:fillRect/>
          </a:stretch>
        </p:blipFill>
        <p:spPr>
          <a:xfrm>
            <a:off x="6900907" y="5422604"/>
            <a:ext cx="1785358" cy="1339019"/>
          </a:xfrm>
          <a:prstGeom prst="rect">
            <a:avLst/>
          </a:prstGeom>
        </p:spPr>
      </p:pic>
      <p:pic>
        <p:nvPicPr>
          <p:cNvPr id="8" name="Picture 7">
            <a:extLst>
              <a:ext uri="{FF2B5EF4-FFF2-40B4-BE49-F238E27FC236}">
                <a16:creationId xmlns:a16="http://schemas.microsoft.com/office/drawing/2014/main" id="{D8A51D5B-BC01-9D4C-9C6C-07D062447ADA}"/>
              </a:ext>
            </a:extLst>
          </p:cNvPr>
          <p:cNvPicPr>
            <a:picLocks noChangeAspect="1"/>
          </p:cNvPicPr>
          <p:nvPr/>
        </p:nvPicPr>
        <p:blipFill>
          <a:blip r:embed="rId4"/>
          <a:stretch>
            <a:fillRect/>
          </a:stretch>
        </p:blipFill>
        <p:spPr>
          <a:xfrm>
            <a:off x="3414053" y="5422605"/>
            <a:ext cx="1785358" cy="1339019"/>
          </a:xfrm>
          <a:prstGeom prst="rect">
            <a:avLst/>
          </a:prstGeom>
        </p:spPr>
      </p:pic>
      <p:sp>
        <p:nvSpPr>
          <p:cNvPr id="9" name="!!arrow">
            <a:extLst>
              <a:ext uri="{FF2B5EF4-FFF2-40B4-BE49-F238E27FC236}">
                <a16:creationId xmlns:a16="http://schemas.microsoft.com/office/drawing/2014/main" id="{A61B2E3B-408C-6C41-8FDB-297C60EDBDE5}"/>
              </a:ext>
            </a:extLst>
          </p:cNvPr>
          <p:cNvSpPr/>
          <p:nvPr/>
        </p:nvSpPr>
        <p:spPr>
          <a:xfrm rot="1221273">
            <a:off x="7862154" y="4251299"/>
            <a:ext cx="521271" cy="1167504"/>
          </a:xfrm>
          <a:custGeom>
            <a:avLst/>
            <a:gdLst>
              <a:gd name="connsiteX0" fmla="*/ 0 w 689815"/>
              <a:gd name="connsiteY0" fmla="*/ 94163 h 1072731"/>
              <a:gd name="connsiteX1" fmla="*/ 577516 w 689815"/>
              <a:gd name="connsiteY1" fmla="*/ 94163 h 1072731"/>
              <a:gd name="connsiteX2" fmla="*/ 689810 w 689815"/>
              <a:gd name="connsiteY2" fmla="*/ 1072731 h 1072731"/>
              <a:gd name="connsiteX3" fmla="*/ 689810 w 689815"/>
              <a:gd name="connsiteY3" fmla="*/ 1072731 h 1072731"/>
            </a:gdLst>
            <a:ahLst/>
            <a:cxnLst>
              <a:cxn ang="0">
                <a:pos x="connsiteX0" y="connsiteY0"/>
              </a:cxn>
              <a:cxn ang="0">
                <a:pos x="connsiteX1" y="connsiteY1"/>
              </a:cxn>
              <a:cxn ang="0">
                <a:pos x="connsiteX2" y="connsiteY2"/>
              </a:cxn>
              <a:cxn ang="0">
                <a:pos x="connsiteX3" y="connsiteY3"/>
              </a:cxn>
            </a:cxnLst>
            <a:rect l="l" t="t" r="r" b="b"/>
            <a:pathLst>
              <a:path w="689815" h="1072731">
                <a:moveTo>
                  <a:pt x="0" y="94163"/>
                </a:moveTo>
                <a:cubicBezTo>
                  <a:pt x="231274" y="12615"/>
                  <a:pt x="462548" y="-68932"/>
                  <a:pt x="577516" y="94163"/>
                </a:cubicBezTo>
                <a:cubicBezTo>
                  <a:pt x="692484" y="257258"/>
                  <a:pt x="689810" y="1072731"/>
                  <a:pt x="689810" y="1072731"/>
                </a:cubicBezTo>
                <a:lnTo>
                  <a:pt x="689810" y="1072731"/>
                </a:lnTo>
              </a:path>
            </a:pathLst>
          </a:custGeom>
          <a:noFill/>
          <a:ln w="28575">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_left">
            <a:extLst>
              <a:ext uri="{FF2B5EF4-FFF2-40B4-BE49-F238E27FC236}">
                <a16:creationId xmlns:a16="http://schemas.microsoft.com/office/drawing/2014/main" id="{C0A8D0EA-2FB8-1243-94D5-AFEA5F024AA3}"/>
              </a:ext>
            </a:extLst>
          </p:cNvPr>
          <p:cNvSpPr/>
          <p:nvPr/>
        </p:nvSpPr>
        <p:spPr>
          <a:xfrm rot="20952316" flipH="1">
            <a:off x="3893193" y="4277030"/>
            <a:ext cx="414394" cy="1167504"/>
          </a:xfrm>
          <a:custGeom>
            <a:avLst/>
            <a:gdLst>
              <a:gd name="connsiteX0" fmla="*/ 0 w 689815"/>
              <a:gd name="connsiteY0" fmla="*/ 94163 h 1072731"/>
              <a:gd name="connsiteX1" fmla="*/ 577516 w 689815"/>
              <a:gd name="connsiteY1" fmla="*/ 94163 h 1072731"/>
              <a:gd name="connsiteX2" fmla="*/ 689810 w 689815"/>
              <a:gd name="connsiteY2" fmla="*/ 1072731 h 1072731"/>
              <a:gd name="connsiteX3" fmla="*/ 689810 w 689815"/>
              <a:gd name="connsiteY3" fmla="*/ 1072731 h 1072731"/>
            </a:gdLst>
            <a:ahLst/>
            <a:cxnLst>
              <a:cxn ang="0">
                <a:pos x="connsiteX0" y="connsiteY0"/>
              </a:cxn>
              <a:cxn ang="0">
                <a:pos x="connsiteX1" y="connsiteY1"/>
              </a:cxn>
              <a:cxn ang="0">
                <a:pos x="connsiteX2" y="connsiteY2"/>
              </a:cxn>
              <a:cxn ang="0">
                <a:pos x="connsiteX3" y="connsiteY3"/>
              </a:cxn>
            </a:cxnLst>
            <a:rect l="l" t="t" r="r" b="b"/>
            <a:pathLst>
              <a:path w="689815" h="1072731">
                <a:moveTo>
                  <a:pt x="0" y="94163"/>
                </a:moveTo>
                <a:cubicBezTo>
                  <a:pt x="231274" y="12615"/>
                  <a:pt x="462548" y="-68932"/>
                  <a:pt x="577516" y="94163"/>
                </a:cubicBezTo>
                <a:cubicBezTo>
                  <a:pt x="692484" y="257258"/>
                  <a:pt x="689810" y="1072731"/>
                  <a:pt x="689810" y="1072731"/>
                </a:cubicBezTo>
                <a:lnTo>
                  <a:pt x="689810" y="1072731"/>
                </a:lnTo>
              </a:path>
            </a:pathLst>
          </a:custGeom>
          <a:noFill/>
          <a:ln w="28575">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alice_conv1">
            <a:extLst>
              <a:ext uri="{FF2B5EF4-FFF2-40B4-BE49-F238E27FC236}">
                <a16:creationId xmlns:a16="http://schemas.microsoft.com/office/drawing/2014/main" id="{4B13DF82-3A3C-6E4C-8CCE-5799DE75EB53}"/>
              </a:ext>
            </a:extLst>
          </p:cNvPr>
          <p:cNvPicPr>
            <a:picLocks noChangeAspect="1"/>
          </p:cNvPicPr>
          <p:nvPr/>
        </p:nvPicPr>
        <p:blipFill>
          <a:blip r:embed="rId5"/>
          <a:stretch>
            <a:fillRect/>
          </a:stretch>
        </p:blipFill>
        <p:spPr>
          <a:xfrm>
            <a:off x="4230658" y="3328309"/>
            <a:ext cx="2011644" cy="1509824"/>
          </a:xfrm>
          <a:prstGeom prst="rect">
            <a:avLst/>
          </a:prstGeom>
        </p:spPr>
      </p:pic>
      <p:pic>
        <p:nvPicPr>
          <p:cNvPr id="22" name="bob_conv1">
            <a:extLst>
              <a:ext uri="{FF2B5EF4-FFF2-40B4-BE49-F238E27FC236}">
                <a16:creationId xmlns:a16="http://schemas.microsoft.com/office/drawing/2014/main" id="{CBEF38B1-6BBD-E141-B424-91BC9DDF6231}"/>
              </a:ext>
            </a:extLst>
          </p:cNvPr>
          <p:cNvPicPr>
            <a:picLocks noChangeAspect="1"/>
          </p:cNvPicPr>
          <p:nvPr/>
        </p:nvPicPr>
        <p:blipFill>
          <a:blip r:embed="rId6"/>
          <a:stretch>
            <a:fillRect/>
          </a:stretch>
        </p:blipFill>
        <p:spPr>
          <a:xfrm>
            <a:off x="6069928" y="3328309"/>
            <a:ext cx="2011644" cy="1509824"/>
          </a:xfrm>
          <a:prstGeom prst="rect">
            <a:avLst/>
          </a:prstGeom>
        </p:spPr>
      </p:pic>
    </p:spTree>
    <p:extLst>
      <p:ext uri="{BB962C8B-B14F-4D97-AF65-F5344CB8AC3E}">
        <p14:creationId xmlns:p14="http://schemas.microsoft.com/office/powerpoint/2010/main" val="354050321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3"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62328-0B8B-4B4F-83EC-9DCC58727B48}"/>
              </a:ext>
            </a:extLst>
          </p:cNvPr>
          <p:cNvSpPr>
            <a:spLocks noGrp="1"/>
          </p:cNvSpPr>
          <p:nvPr>
            <p:ph type="title"/>
          </p:nvPr>
        </p:nvSpPr>
        <p:spPr/>
        <p:txBody>
          <a:bodyPr/>
          <a:lstStyle/>
          <a:p>
            <a:r>
              <a:rPr lang="en-US" dirty="0"/>
              <a:t>Video </a:t>
            </a:r>
            <a:r>
              <a:rPr lang="en-US" dirty="0" err="1"/>
              <a:t>QoE</a:t>
            </a:r>
            <a:endParaRPr lang="en-US" dirty="0"/>
          </a:p>
        </p:txBody>
      </p:sp>
      <p:sp>
        <p:nvSpPr>
          <p:cNvPr id="3" name="Content Placeholder 2">
            <a:extLst>
              <a:ext uri="{FF2B5EF4-FFF2-40B4-BE49-F238E27FC236}">
                <a16:creationId xmlns:a16="http://schemas.microsoft.com/office/drawing/2014/main" id="{F927F764-927A-E741-AC99-B612260537CC}"/>
              </a:ext>
            </a:extLst>
          </p:cNvPr>
          <p:cNvSpPr>
            <a:spLocks noGrp="1"/>
          </p:cNvSpPr>
          <p:nvPr>
            <p:ph idx="1"/>
          </p:nvPr>
        </p:nvSpPr>
        <p:spPr>
          <a:xfrm>
            <a:off x="838200" y="1825625"/>
            <a:ext cx="10515600" cy="4351338"/>
          </a:xfrm>
        </p:spPr>
        <p:txBody>
          <a:bodyPr/>
          <a:lstStyle/>
          <a:p>
            <a:r>
              <a:rPr lang="en-US" dirty="0" err="1"/>
              <a:t>QoE</a:t>
            </a:r>
            <a:r>
              <a:rPr lang="en-US" dirty="0"/>
              <a:t> is defined per chunk:</a:t>
            </a:r>
          </a:p>
          <a:p>
            <a:pPr marL="0" indent="0">
              <a:buNone/>
            </a:pPr>
            <a:r>
              <a:rPr lang="en-US" dirty="0"/>
              <a:t>		</a:t>
            </a:r>
            <a:r>
              <a:rPr lang="en-US" dirty="0" err="1"/>
              <a:t>QoE</a:t>
            </a:r>
            <a:r>
              <a:rPr lang="en-US" dirty="0"/>
              <a:t>(</a:t>
            </a:r>
            <a:r>
              <a:rPr lang="en-US" dirty="0" err="1"/>
              <a:t>e</a:t>
            </a:r>
            <a:r>
              <a:rPr lang="en-US" baseline="-25000" dirty="0" err="1"/>
              <a:t>k</a:t>
            </a:r>
            <a:r>
              <a:rPr lang="en-US" dirty="0"/>
              <a:t>) = P(</a:t>
            </a:r>
            <a:r>
              <a:rPr lang="en-US" dirty="0" err="1"/>
              <a:t>e</a:t>
            </a:r>
            <a:r>
              <a:rPr lang="en-US" baseline="-25000" dirty="0" err="1"/>
              <a:t>k</a:t>
            </a:r>
            <a:r>
              <a:rPr lang="en-US" dirty="0"/>
              <a:t>) – β R – </a:t>
            </a:r>
            <a:r>
              <a:rPr lang="en-US" dirty="0" err="1"/>
              <a:t>γ</a:t>
            </a:r>
            <a:r>
              <a:rPr lang="en-US" dirty="0"/>
              <a:t> |P(</a:t>
            </a:r>
            <a:r>
              <a:rPr lang="en-US" dirty="0" err="1"/>
              <a:t>e</a:t>
            </a:r>
            <a:r>
              <a:rPr lang="en-US" baseline="-25000" dirty="0" err="1"/>
              <a:t>k</a:t>
            </a:r>
            <a:r>
              <a:rPr lang="en-US" dirty="0"/>
              <a:t>) – P(e</a:t>
            </a:r>
            <a:r>
              <a:rPr lang="en-US" baseline="-25000" dirty="0"/>
              <a:t>k-1</a:t>
            </a:r>
            <a:r>
              <a:rPr lang="en-US" dirty="0"/>
              <a:t>)|</a:t>
            </a:r>
          </a:p>
          <a:p>
            <a:endParaRPr lang="en-US" dirty="0"/>
          </a:p>
          <a:p>
            <a:pPr marL="0" indent="0">
              <a:buNone/>
            </a:pPr>
            <a:r>
              <a:rPr lang="en-US" dirty="0"/>
              <a:t>	</a:t>
            </a:r>
          </a:p>
          <a:p>
            <a:pPr marL="0" indent="0">
              <a:buNone/>
            </a:pPr>
            <a:endParaRPr lang="en-US" dirty="0"/>
          </a:p>
        </p:txBody>
      </p:sp>
      <p:sp>
        <p:nvSpPr>
          <p:cNvPr id="4" name="TextBox 3">
            <a:extLst>
              <a:ext uri="{FF2B5EF4-FFF2-40B4-BE49-F238E27FC236}">
                <a16:creationId xmlns:a16="http://schemas.microsoft.com/office/drawing/2014/main" id="{2EB49C06-CC28-FA48-ABC2-49E14076F953}"/>
              </a:ext>
            </a:extLst>
          </p:cNvPr>
          <p:cNvSpPr txBox="1"/>
          <p:nvPr/>
        </p:nvSpPr>
        <p:spPr>
          <a:xfrm>
            <a:off x="5351251" y="4932003"/>
            <a:ext cx="4379345" cy="830997"/>
          </a:xfrm>
          <a:prstGeom prst="rect">
            <a:avLst/>
          </a:prstGeom>
          <a:noFill/>
        </p:spPr>
        <p:txBody>
          <a:bodyPr wrap="square" rtlCol="0">
            <a:spAutoFit/>
          </a:bodyPr>
          <a:lstStyle/>
          <a:p>
            <a:r>
              <a:rPr lang="en-US" sz="2400" dirty="0">
                <a:solidFill>
                  <a:schemeClr val="accent1"/>
                </a:solidFill>
              </a:rPr>
              <a:t>Perceptual quality of chosen bitrate for this chunk</a:t>
            </a:r>
          </a:p>
        </p:txBody>
      </p:sp>
      <p:sp>
        <p:nvSpPr>
          <p:cNvPr id="5" name="TextBox 4">
            <a:extLst>
              <a:ext uri="{FF2B5EF4-FFF2-40B4-BE49-F238E27FC236}">
                <a16:creationId xmlns:a16="http://schemas.microsoft.com/office/drawing/2014/main" id="{868D15BD-2605-684D-8163-CE61FF6D01C8}"/>
              </a:ext>
            </a:extLst>
          </p:cNvPr>
          <p:cNvSpPr txBox="1"/>
          <p:nvPr/>
        </p:nvSpPr>
        <p:spPr>
          <a:xfrm>
            <a:off x="6369169" y="4223759"/>
            <a:ext cx="5152845" cy="461665"/>
          </a:xfrm>
          <a:prstGeom prst="rect">
            <a:avLst/>
          </a:prstGeom>
          <a:noFill/>
        </p:spPr>
        <p:txBody>
          <a:bodyPr wrap="square" rtlCol="0">
            <a:spAutoFit/>
          </a:bodyPr>
          <a:lstStyle/>
          <a:p>
            <a:r>
              <a:rPr lang="en-US" sz="2400" dirty="0">
                <a:solidFill>
                  <a:schemeClr val="accent1"/>
                </a:solidFill>
              </a:rPr>
              <a:t>Penalty proportional to stall time </a:t>
            </a:r>
            <a:r>
              <a:rPr lang="en-US" sz="2400" i="1" dirty="0">
                <a:solidFill>
                  <a:schemeClr val="accent1"/>
                </a:solidFill>
              </a:rPr>
              <a:t>R</a:t>
            </a:r>
            <a:endParaRPr lang="en-US" sz="2400" dirty="0">
              <a:solidFill>
                <a:schemeClr val="accent1"/>
              </a:solidFill>
            </a:endParaRPr>
          </a:p>
        </p:txBody>
      </p:sp>
      <p:sp>
        <p:nvSpPr>
          <p:cNvPr id="6" name="TextBox 5">
            <a:extLst>
              <a:ext uri="{FF2B5EF4-FFF2-40B4-BE49-F238E27FC236}">
                <a16:creationId xmlns:a16="http://schemas.microsoft.com/office/drawing/2014/main" id="{8D4C6172-CEF4-A944-98AB-2CA02B22BE36}"/>
              </a:ext>
            </a:extLst>
          </p:cNvPr>
          <p:cNvSpPr txBox="1"/>
          <p:nvPr/>
        </p:nvSpPr>
        <p:spPr>
          <a:xfrm>
            <a:off x="7732142" y="3199932"/>
            <a:ext cx="5152845" cy="830997"/>
          </a:xfrm>
          <a:prstGeom prst="rect">
            <a:avLst/>
          </a:prstGeom>
          <a:noFill/>
        </p:spPr>
        <p:txBody>
          <a:bodyPr wrap="square" rtlCol="0">
            <a:spAutoFit/>
          </a:bodyPr>
          <a:lstStyle/>
          <a:p>
            <a:r>
              <a:rPr lang="en-US" sz="2400" dirty="0">
                <a:solidFill>
                  <a:schemeClr val="accent1"/>
                </a:solidFill>
              </a:rPr>
              <a:t>Penalty for switching bitrates (“smoothness”)</a:t>
            </a:r>
          </a:p>
        </p:txBody>
      </p:sp>
      <p:sp>
        <p:nvSpPr>
          <p:cNvPr id="8" name="Left Brace 7">
            <a:extLst>
              <a:ext uri="{FF2B5EF4-FFF2-40B4-BE49-F238E27FC236}">
                <a16:creationId xmlns:a16="http://schemas.microsoft.com/office/drawing/2014/main" id="{9B1443CC-49F6-3D4E-A7DC-07DCAA59134E}"/>
              </a:ext>
            </a:extLst>
          </p:cNvPr>
          <p:cNvSpPr/>
          <p:nvPr/>
        </p:nvSpPr>
        <p:spPr>
          <a:xfrm rot="16200000">
            <a:off x="4423529" y="2625586"/>
            <a:ext cx="210681" cy="611144"/>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Left Brace 8">
            <a:extLst>
              <a:ext uri="{FF2B5EF4-FFF2-40B4-BE49-F238E27FC236}">
                <a16:creationId xmlns:a16="http://schemas.microsoft.com/office/drawing/2014/main" id="{7F1B4BED-3C40-744F-B5BB-2A4CBC0B8FB2}"/>
              </a:ext>
            </a:extLst>
          </p:cNvPr>
          <p:cNvSpPr/>
          <p:nvPr/>
        </p:nvSpPr>
        <p:spPr>
          <a:xfrm rot="16200000">
            <a:off x="5333231" y="2709466"/>
            <a:ext cx="210680" cy="43496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Left Brace 9">
            <a:extLst>
              <a:ext uri="{FF2B5EF4-FFF2-40B4-BE49-F238E27FC236}">
                <a16:creationId xmlns:a16="http://schemas.microsoft.com/office/drawing/2014/main" id="{E9EA080B-96F9-B543-B970-2ADCC24BA465}"/>
              </a:ext>
            </a:extLst>
          </p:cNvPr>
          <p:cNvSpPr/>
          <p:nvPr/>
        </p:nvSpPr>
        <p:spPr>
          <a:xfrm rot="16200000">
            <a:off x="7101647" y="1731805"/>
            <a:ext cx="210682" cy="2390286"/>
          </a:xfrm>
          <a:prstGeom prst="leftBrace">
            <a:avLst/>
          </a:prstGeom>
          <a:ln w="381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E27FD729-04F2-3D49-92C0-9BE097D52BCB}"/>
              </a:ext>
            </a:extLst>
          </p:cNvPr>
          <p:cNvCxnSpPr/>
          <p:nvPr/>
        </p:nvCxnSpPr>
        <p:spPr>
          <a:xfrm>
            <a:off x="4511616" y="3032289"/>
            <a:ext cx="0" cy="23152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A33788-04AB-2947-9855-B7D6553885EB}"/>
              </a:ext>
            </a:extLst>
          </p:cNvPr>
          <p:cNvCxnSpPr>
            <a:cxnSpLocks/>
          </p:cNvCxnSpPr>
          <p:nvPr/>
        </p:nvCxnSpPr>
        <p:spPr>
          <a:xfrm flipH="1" flipV="1">
            <a:off x="4511616" y="5347501"/>
            <a:ext cx="82238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C57C91-FBD4-A64D-9120-DD7BDE0ABAEA}"/>
              </a:ext>
            </a:extLst>
          </p:cNvPr>
          <p:cNvCxnSpPr>
            <a:cxnSpLocks/>
          </p:cNvCxnSpPr>
          <p:nvPr/>
        </p:nvCxnSpPr>
        <p:spPr>
          <a:xfrm flipH="1">
            <a:off x="5443268" y="2974471"/>
            <a:ext cx="1" cy="1491811"/>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B8EE845-F4E6-1847-8DB4-E4AE64805791}"/>
              </a:ext>
            </a:extLst>
          </p:cNvPr>
          <p:cNvCxnSpPr>
            <a:cxnSpLocks/>
          </p:cNvCxnSpPr>
          <p:nvPr/>
        </p:nvCxnSpPr>
        <p:spPr>
          <a:xfrm flipH="1" flipV="1">
            <a:off x="5455824" y="4466282"/>
            <a:ext cx="930599"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DE117B-794D-4341-A8EE-A8C219593B35}"/>
              </a:ext>
            </a:extLst>
          </p:cNvPr>
          <p:cNvCxnSpPr>
            <a:cxnSpLocks/>
          </p:cNvCxnSpPr>
          <p:nvPr/>
        </p:nvCxnSpPr>
        <p:spPr>
          <a:xfrm>
            <a:off x="7189735" y="3032289"/>
            <a:ext cx="0" cy="5831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77940F4-51DA-9D4B-AAA6-5E060111F34B}"/>
              </a:ext>
            </a:extLst>
          </p:cNvPr>
          <p:cNvCxnSpPr>
            <a:cxnSpLocks/>
          </p:cNvCxnSpPr>
          <p:nvPr/>
        </p:nvCxnSpPr>
        <p:spPr>
          <a:xfrm flipH="1" flipV="1">
            <a:off x="7189735" y="3625228"/>
            <a:ext cx="465300" cy="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676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4"/>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5"/>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9"/>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10"/>
                                        </p:tgtEl>
                                        <p:attrNameLst>
                                          <p:attrName>style.visibility</p:attrName>
                                        </p:attrNameLst>
                                      </p:cBhvr>
                                      <p:to>
                                        <p:strVal val="hidden"/>
                                      </p:to>
                                    </p:set>
                                  </p:childTnLst>
                                </p:cTn>
                              </p:par>
                              <p:par>
                                <p:cTn id="45" presetID="1" presetClass="exit" presetSubtype="0" fill="hold" nodeType="withEffect">
                                  <p:stCondLst>
                                    <p:cond delay="0"/>
                                  </p:stCondLst>
                                  <p:childTnLst>
                                    <p:set>
                                      <p:cBhvr>
                                        <p:cTn id="46" dur="1" fill="hold">
                                          <p:stCondLst>
                                            <p:cond delay="0"/>
                                          </p:stCondLst>
                                        </p:cTn>
                                        <p:tgtEl>
                                          <p:spTgt spid="12"/>
                                        </p:tgtEl>
                                        <p:attrNameLst>
                                          <p:attrName>style.visibility</p:attrName>
                                        </p:attrNameLst>
                                      </p:cBhvr>
                                      <p:to>
                                        <p:strVal val="hidden"/>
                                      </p:to>
                                    </p:set>
                                  </p:childTnLst>
                                </p:cTn>
                              </p:par>
                              <p:par>
                                <p:cTn id="47" presetID="1" presetClass="exit" presetSubtype="0" fill="hold" nodeType="withEffect">
                                  <p:stCondLst>
                                    <p:cond delay="0"/>
                                  </p:stCondLst>
                                  <p:childTnLst>
                                    <p:set>
                                      <p:cBhvr>
                                        <p:cTn id="48" dur="1" fill="hold">
                                          <p:stCondLst>
                                            <p:cond delay="0"/>
                                          </p:stCondLst>
                                        </p:cTn>
                                        <p:tgtEl>
                                          <p:spTgt spid="14"/>
                                        </p:tgtEl>
                                        <p:attrNameLst>
                                          <p:attrName>style.visibility</p:attrName>
                                        </p:attrNameLst>
                                      </p:cBhvr>
                                      <p:to>
                                        <p:strVal val="hidden"/>
                                      </p:to>
                                    </p:set>
                                  </p:childTnLst>
                                </p:cTn>
                              </p:par>
                              <p:par>
                                <p:cTn id="49" presetID="1" presetClass="exit" presetSubtype="0" fill="hold" nodeType="withEffect">
                                  <p:stCondLst>
                                    <p:cond delay="0"/>
                                  </p:stCondLst>
                                  <p:childTnLst>
                                    <p:set>
                                      <p:cBhvr>
                                        <p:cTn id="50" dur="1" fill="hold">
                                          <p:stCondLst>
                                            <p:cond delay="0"/>
                                          </p:stCondLst>
                                        </p:cTn>
                                        <p:tgtEl>
                                          <p:spTgt spid="15"/>
                                        </p:tgtEl>
                                        <p:attrNameLst>
                                          <p:attrName>style.visibility</p:attrName>
                                        </p:attrNameLst>
                                      </p:cBhvr>
                                      <p:to>
                                        <p:strVal val="hidden"/>
                                      </p:to>
                                    </p:set>
                                  </p:childTnLst>
                                </p:cTn>
                              </p:par>
                              <p:par>
                                <p:cTn id="51" presetID="1" presetClass="exit" presetSubtype="0" fill="hold" nodeType="withEffect">
                                  <p:stCondLst>
                                    <p:cond delay="0"/>
                                  </p:stCondLst>
                                  <p:childTnLst>
                                    <p:set>
                                      <p:cBhvr>
                                        <p:cTn id="52" dur="1" fill="hold">
                                          <p:stCondLst>
                                            <p:cond delay="0"/>
                                          </p:stCondLst>
                                        </p:cTn>
                                        <p:tgtEl>
                                          <p:spTgt spid="17"/>
                                        </p:tgtEl>
                                        <p:attrNameLst>
                                          <p:attrName>style.visibility</p:attrName>
                                        </p:attrNameLst>
                                      </p:cBhvr>
                                      <p:to>
                                        <p:strVal val="hidden"/>
                                      </p:to>
                                    </p:set>
                                  </p:childTnLst>
                                </p:cTn>
                              </p:par>
                              <p:par>
                                <p:cTn id="53" presetID="1" presetClass="exit" presetSubtype="0" fill="hold" nodeType="withEffect">
                                  <p:stCondLst>
                                    <p:cond delay="0"/>
                                  </p:stCondLst>
                                  <p:childTnLst>
                                    <p:set>
                                      <p:cBhvr>
                                        <p:cTn id="54" dur="1" fill="hold">
                                          <p:stCondLst>
                                            <p:cond delay="0"/>
                                          </p:stCondLst>
                                        </p:cTn>
                                        <p:tgtEl>
                                          <p:spTgt spid="22"/>
                                        </p:tgtEl>
                                        <p:attrNameLst>
                                          <p:attrName>style.visibility</p:attrName>
                                        </p:attrNameLst>
                                      </p:cBhvr>
                                      <p:to>
                                        <p:strVal val="hidden"/>
                                      </p:to>
                                    </p:set>
                                  </p:childTnLst>
                                </p:cTn>
                              </p:par>
                              <p:par>
                                <p:cTn id="55" presetID="1" presetClass="exit" presetSubtype="0" fill="hold" nodeType="withEffect">
                                  <p:stCondLst>
                                    <p:cond delay="0"/>
                                  </p:stCondLst>
                                  <p:childTnLst>
                                    <p:set>
                                      <p:cBhvr>
                                        <p:cTn id="56" dur="1" fill="hold">
                                          <p:stCondLst>
                                            <p:cond delay="0"/>
                                          </p:stCondLst>
                                        </p:cTn>
                                        <p:tgtEl>
                                          <p:spTgt spid="23"/>
                                        </p:tgtEl>
                                        <p:attrNameLst>
                                          <p:attrName>style.visibility</p:attrName>
                                        </p:attrNameLst>
                                      </p:cBhvr>
                                      <p:to>
                                        <p:strVal val="hidden"/>
                                      </p:to>
                                    </p:set>
                                  </p:childTnLst>
                                </p:cTn>
                              </p:par>
                              <p:par>
                                <p:cTn id="57" presetID="1" presetClass="exit" presetSubtype="0" fill="hold" grpId="1" nodeType="withEffect">
                                  <p:stCondLst>
                                    <p:cond delay="0"/>
                                  </p:stCondLst>
                                  <p:childTnLst>
                                    <p:set>
                                      <p:cBhvr>
                                        <p:cTn id="58"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P spid="5" grpId="1"/>
      <p:bldP spid="6" grpId="0"/>
      <p:bldP spid="6" grpId="1"/>
      <p:bldP spid="8" grpId="0" animBg="1"/>
      <p:bldP spid="8" grpId="1" animBg="1"/>
      <p:bldP spid="9" grpId="0" animBg="1"/>
      <p:bldP spid="9" grpId="1" animBg="1"/>
      <p:bldP spid="10" grpId="0" animBg="1"/>
      <p:bldP spid="10" grpId="1"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hidden="1">
            <a:extLst>
              <a:ext uri="{FF2B5EF4-FFF2-40B4-BE49-F238E27FC236}">
                <a16:creationId xmlns:a16="http://schemas.microsoft.com/office/drawing/2014/main" id="{E8B36B5C-83C2-204E-9DEA-0633DF3F72C6}"/>
              </a:ext>
            </a:extLst>
          </p:cNvPr>
          <p:cNvPicPr>
            <a:picLocks noChangeAspect="1"/>
          </p:cNvPicPr>
          <p:nvPr/>
        </p:nvPicPr>
        <p:blipFill>
          <a:blip r:embed="rId3"/>
          <a:srcRect/>
          <a:stretch/>
        </p:blipFill>
        <p:spPr>
          <a:xfrm>
            <a:off x="7984550" y="3657600"/>
            <a:ext cx="4207450" cy="3157870"/>
          </a:xfrm>
          <a:prstGeom prst="rect">
            <a:avLst/>
          </a:prstGeom>
        </p:spPr>
      </p:pic>
      <p:sp>
        <p:nvSpPr>
          <p:cNvPr id="2" name="Title 1">
            <a:extLst>
              <a:ext uri="{FF2B5EF4-FFF2-40B4-BE49-F238E27FC236}">
                <a16:creationId xmlns:a16="http://schemas.microsoft.com/office/drawing/2014/main" id="{1B85A9D5-6F11-D549-9ECD-86476606BA3E}"/>
              </a:ext>
            </a:extLst>
          </p:cNvPr>
          <p:cNvSpPr>
            <a:spLocks noGrp="1"/>
          </p:cNvSpPr>
          <p:nvPr>
            <p:ph type="title"/>
          </p:nvPr>
        </p:nvSpPr>
        <p:spPr/>
        <p:txBody>
          <a:bodyPr/>
          <a:lstStyle/>
          <a:p>
            <a:r>
              <a:rPr lang="en-US" dirty="0"/>
              <a:t>Rate Update</a:t>
            </a:r>
          </a:p>
        </p:txBody>
      </p:sp>
      <p:sp>
        <p:nvSpPr>
          <p:cNvPr id="3" name="Content Placeholder 2" hidden="1">
            <a:extLst>
              <a:ext uri="{FF2B5EF4-FFF2-40B4-BE49-F238E27FC236}">
                <a16:creationId xmlns:a16="http://schemas.microsoft.com/office/drawing/2014/main" id="{B01F7755-54DD-0042-91A6-B1587F49BF21}"/>
              </a:ext>
            </a:extLst>
          </p:cNvPr>
          <p:cNvSpPr>
            <a:spLocks noGrp="1"/>
          </p:cNvSpPr>
          <p:nvPr>
            <p:ph idx="1"/>
          </p:nvPr>
        </p:nvSpPr>
        <p:spPr>
          <a:xfrm>
            <a:off x="838200" y="1825625"/>
            <a:ext cx="10515600" cy="4022282"/>
          </a:xfrm>
        </p:spPr>
        <p:txBody>
          <a:bodyPr>
            <a:normAutofit/>
          </a:bodyPr>
          <a:lstStyle/>
          <a:p>
            <a:r>
              <a:rPr lang="en-US" dirty="0"/>
              <a:t>Instead of computing a target rate, compute a </a:t>
            </a:r>
            <a:r>
              <a:rPr lang="en-US" i="1" dirty="0"/>
              <a:t>weight</a:t>
            </a:r>
          </a:p>
          <a:p>
            <a:pPr lvl="1"/>
            <a:r>
              <a:rPr lang="en-US" dirty="0"/>
              <a:t>Weight = </a:t>
            </a:r>
            <a:r>
              <a:rPr lang="en-US" i="1" dirty="0"/>
              <a:t>w</a:t>
            </a:r>
            <a:r>
              <a:rPr lang="en-US" dirty="0"/>
              <a:t> corresponds to a flow equivalent to </a:t>
            </a:r>
            <a:r>
              <a:rPr lang="en-US" i="1" dirty="0"/>
              <a:t>w </a:t>
            </a:r>
            <a:r>
              <a:rPr lang="en-US" dirty="0"/>
              <a:t>Cubic flows</a:t>
            </a:r>
          </a:p>
          <a:p>
            <a:pPr marL="457200" lvl="1" indent="0">
              <a:buNone/>
            </a:pPr>
            <a:r>
              <a:rPr lang="en-US" dirty="0"/>
              <a:t>	(</a:t>
            </a:r>
            <a:r>
              <a:rPr lang="en-US" i="1" dirty="0"/>
              <a:t>w </a:t>
            </a:r>
            <a:r>
              <a:rPr lang="en-US" dirty="0"/>
              <a:t>can be fractional!)</a:t>
            </a:r>
          </a:p>
          <a:p>
            <a:pPr lvl="1"/>
            <a:r>
              <a:rPr lang="en-US" dirty="0"/>
              <a:t>Client download rates will be proportional to their weights</a:t>
            </a:r>
          </a:p>
          <a:p>
            <a:pPr marL="0" indent="0">
              <a:buNone/>
            </a:pPr>
            <a:endParaRPr lang="en-US" dirty="0"/>
          </a:p>
          <a:p>
            <a:pPr marL="0" indent="0">
              <a:buNone/>
            </a:pPr>
            <a:endParaRPr lang="en-US" dirty="0"/>
          </a:p>
        </p:txBody>
      </p:sp>
      <mc:AlternateContent xmlns:mc="http://schemas.openxmlformats.org/markup-compatibility/2006">
        <mc:Choice xmlns:a14="http://schemas.microsoft.com/office/drawing/2010/main" Requires="a14">
          <p:sp>
            <p:nvSpPr>
              <p:cNvPr id="4" name="!!TextBox_weightRule">
                <a:extLst>
                  <a:ext uri="{FF2B5EF4-FFF2-40B4-BE49-F238E27FC236}">
                    <a16:creationId xmlns:a16="http://schemas.microsoft.com/office/drawing/2014/main" id="{9D7F9CCE-57AE-8645-A706-BFC27C381C00}"/>
                  </a:ext>
                </a:extLst>
              </p:cNvPr>
              <p:cNvSpPr txBox="1"/>
              <p:nvPr/>
            </p:nvSpPr>
            <p:spPr>
              <a:xfrm>
                <a:off x="7620276" y="3811162"/>
                <a:ext cx="3945419" cy="1523943"/>
              </a:xfrm>
              <a:prstGeom prst="rect">
                <a:avLst/>
              </a:prstGeom>
              <a:noFill/>
            </p:spPr>
            <p:txBody>
              <a:bodyPr wrap="square" rtlCol="0">
                <a:spAutoFit/>
              </a:bodyPr>
              <a:lstStyle/>
              <a:p>
                <a:pPr algn="ctr"/>
                <a:r>
                  <a:rPr lang="en-US" sz="2400" b="1" dirty="0">
                    <a:latin typeface="Cambria Math" panose="02040503050406030204" pitchFamily="18" charset="0"/>
                  </a:rPr>
                  <a:t>Fixed Point:</a:t>
                </a:r>
                <a:endParaRPr lang="en-US" sz="2400"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f>
                        <m:fPr>
                          <m:ctrlPr>
                            <a:rPr lang="en-US" sz="2400" i="1" smtClean="0">
                              <a:latin typeface="Cambria Math" panose="02040503050406030204" pitchFamily="18" charset="0"/>
                            </a:rPr>
                          </m:ctrlPr>
                        </m:fPr>
                        <m:num>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𝑤</m:t>
                              </m:r>
                            </m:e>
                            <m:sub>
                              <m:r>
                                <a:rPr lang="en-US" sz="2400" b="0" i="1" smtClean="0">
                                  <a:latin typeface="Cambria Math" panose="02040503050406030204" pitchFamily="18" charset="0"/>
                                </a:rPr>
                                <m:t>1</m:t>
                              </m:r>
                            </m:sub>
                          </m:sSub>
                        </m:num>
                        <m:den>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𝑤</m:t>
                              </m:r>
                            </m:e>
                            <m:sub>
                              <m:r>
                                <a:rPr lang="en-US" sz="2400" b="0" i="1" smtClean="0">
                                  <a:latin typeface="Cambria Math" panose="02040503050406030204" pitchFamily="18" charset="0"/>
                                </a:rPr>
                                <m:t>2</m:t>
                              </m:r>
                            </m:sub>
                          </m:sSub>
                        </m:den>
                      </m:f>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b="0" i="1" smtClean="0">
                                  <a:latin typeface="Cambria Math" panose="02040503050406030204" pitchFamily="18" charset="0"/>
                                </a:rPr>
                                <m:t>1</m:t>
                              </m:r>
                            </m:sub>
                          </m:sSub>
                        </m:num>
                        <m:den>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2</m:t>
                              </m:r>
                            </m:sub>
                          </m:sSub>
                        </m:den>
                      </m:f>
                      <m:r>
                        <a:rPr lang="en-US" sz="2400" i="1" smtClean="0">
                          <a:latin typeface="Cambria Math" panose="02040503050406030204" pitchFamily="18" charset="0"/>
                          <a:ea typeface="Cambria Math" panose="02040503050406030204" pitchFamily="18" charset="0"/>
                        </a:rPr>
                        <m:t>⟹</m:t>
                      </m:r>
                      <m:sSub>
                        <m:sSubPr>
                          <m:ctrlPr>
                            <a:rPr lang="en-US" sz="2400" b="0" i="1" smtClean="0">
                              <a:latin typeface="Cambria Math" panose="02040503050406030204" pitchFamily="18" charset="0"/>
                              <a:ea typeface="Cambria Math" panose="02040503050406030204" pitchFamily="18" charset="0"/>
                            </a:rPr>
                          </m:ctrlPr>
                        </m:sSubPr>
                        <m:e>
                          <m:r>
                            <a:rPr lang="en-US" sz="2400" b="0" i="1" smtClean="0">
                              <a:latin typeface="Cambria Math" panose="02040503050406030204" pitchFamily="18" charset="0"/>
                              <a:ea typeface="Cambria Math" panose="02040503050406030204" pitchFamily="18" charset="0"/>
                            </a:rPr>
                            <m:t>𝑈</m:t>
                          </m:r>
                        </m:e>
                        <m:sub>
                          <m:r>
                            <a:rPr lang="en-US" sz="2400" b="0" i="1" smtClean="0">
                              <a:latin typeface="Cambria Math" panose="02040503050406030204" pitchFamily="18" charset="0"/>
                              <a:ea typeface="Cambria Math" panose="02040503050406030204" pitchFamily="18" charset="0"/>
                            </a:rPr>
                            <m:t>1</m:t>
                          </m:r>
                        </m:sub>
                      </m:sSub>
                      <m:d>
                        <m:dPr>
                          <m:ctrlPr>
                            <a:rPr lang="en-US" sz="2400" b="0" i="1" smtClean="0">
                              <a:latin typeface="Cambria Math" panose="02040503050406030204" pitchFamily="18" charset="0"/>
                              <a:ea typeface="Cambria Math" panose="02040503050406030204" pitchFamily="18" charset="0"/>
                            </a:rPr>
                          </m:ctrlPr>
                        </m:dPr>
                        <m:e>
                          <m:sSub>
                            <m:sSubPr>
                              <m:ctrlPr>
                                <a:rPr lang="en-US" sz="2400" b="0" i="1" smtClean="0">
                                  <a:latin typeface="Cambria Math" panose="02040503050406030204" pitchFamily="18" charset="0"/>
                                  <a:ea typeface="Cambria Math" panose="02040503050406030204" pitchFamily="18" charset="0"/>
                                </a:rPr>
                              </m:ctrlPr>
                            </m:sSubPr>
                            <m:e>
                              <m:r>
                                <a:rPr lang="en-US" sz="2400" b="0" i="1" smtClean="0">
                                  <a:latin typeface="Cambria Math" panose="02040503050406030204" pitchFamily="18" charset="0"/>
                                  <a:ea typeface="Cambria Math" panose="02040503050406030204" pitchFamily="18" charset="0"/>
                                </a:rPr>
                                <m:t>𝑟</m:t>
                              </m:r>
                            </m:e>
                            <m:sub>
                              <m:r>
                                <a:rPr lang="en-US" sz="2400" b="0" i="1" smtClean="0">
                                  <a:latin typeface="Cambria Math" panose="02040503050406030204" pitchFamily="18" charset="0"/>
                                  <a:ea typeface="Cambria Math" panose="02040503050406030204" pitchFamily="18" charset="0"/>
                                </a:rPr>
                                <m:t>1</m:t>
                              </m:r>
                            </m:sub>
                          </m:sSub>
                        </m:e>
                      </m:d>
                      <m:r>
                        <a:rPr lang="en-US" sz="2400" b="0" i="1" smtClean="0">
                          <a:latin typeface="Cambria Math" panose="02040503050406030204" pitchFamily="18" charset="0"/>
                          <a:ea typeface="Cambria Math" panose="02040503050406030204" pitchFamily="18" charset="0"/>
                        </a:rPr>
                        <m:t>=</m:t>
                      </m:r>
                      <m:sSub>
                        <m:sSubPr>
                          <m:ctrlPr>
                            <a:rPr lang="en-US" sz="2400" b="0" i="1" smtClean="0">
                              <a:latin typeface="Cambria Math" panose="02040503050406030204" pitchFamily="18" charset="0"/>
                              <a:ea typeface="Cambria Math" panose="02040503050406030204" pitchFamily="18" charset="0"/>
                            </a:rPr>
                          </m:ctrlPr>
                        </m:sSubPr>
                        <m:e>
                          <m:r>
                            <a:rPr lang="en-US" sz="2400" b="0" i="1" smtClean="0">
                              <a:latin typeface="Cambria Math" panose="02040503050406030204" pitchFamily="18" charset="0"/>
                              <a:ea typeface="Cambria Math" panose="02040503050406030204" pitchFamily="18" charset="0"/>
                            </a:rPr>
                            <m:t>𝑈</m:t>
                          </m:r>
                        </m:e>
                        <m:sub>
                          <m:r>
                            <a:rPr lang="en-US" sz="2400" b="0" i="1" smtClean="0">
                              <a:latin typeface="Cambria Math" panose="02040503050406030204" pitchFamily="18" charset="0"/>
                              <a:ea typeface="Cambria Math" panose="02040503050406030204" pitchFamily="18" charset="0"/>
                            </a:rPr>
                            <m:t>2</m:t>
                          </m:r>
                        </m:sub>
                      </m:sSub>
                      <m:r>
                        <a:rPr lang="en-US" sz="2400" b="0" i="1" smtClean="0">
                          <a:latin typeface="Cambria Math" panose="02040503050406030204" pitchFamily="18" charset="0"/>
                          <a:ea typeface="Cambria Math" panose="02040503050406030204" pitchFamily="18" charset="0"/>
                        </a:rPr>
                        <m:t>(</m:t>
                      </m:r>
                      <m:sSub>
                        <m:sSubPr>
                          <m:ctrlPr>
                            <a:rPr lang="en-US" sz="2400" b="0" i="1" smtClean="0">
                              <a:latin typeface="Cambria Math" panose="02040503050406030204" pitchFamily="18" charset="0"/>
                              <a:ea typeface="Cambria Math" panose="02040503050406030204" pitchFamily="18" charset="0"/>
                            </a:rPr>
                          </m:ctrlPr>
                        </m:sSubPr>
                        <m:e>
                          <m:r>
                            <a:rPr lang="en-US" sz="2400" b="0" i="1" smtClean="0">
                              <a:latin typeface="Cambria Math" panose="02040503050406030204" pitchFamily="18" charset="0"/>
                              <a:ea typeface="Cambria Math" panose="02040503050406030204" pitchFamily="18" charset="0"/>
                            </a:rPr>
                            <m:t>𝑟</m:t>
                          </m:r>
                        </m:e>
                        <m:sub>
                          <m:r>
                            <a:rPr lang="en-US" sz="2400" b="0" i="1" smtClean="0">
                              <a:latin typeface="Cambria Math" panose="02040503050406030204" pitchFamily="18" charset="0"/>
                              <a:ea typeface="Cambria Math" panose="02040503050406030204" pitchFamily="18" charset="0"/>
                            </a:rPr>
                            <m:t>2</m:t>
                          </m:r>
                        </m:sub>
                      </m:sSub>
                      <m:r>
                        <a:rPr lang="en-US" sz="2400" b="0" i="1" smtClean="0">
                          <a:latin typeface="Cambria Math" panose="02040503050406030204" pitchFamily="18" charset="0"/>
                          <a:ea typeface="Cambria Math" panose="02040503050406030204" pitchFamily="18" charset="0"/>
                        </a:rPr>
                        <m:t>)</m:t>
                      </m:r>
                    </m:oMath>
                  </m:oMathPara>
                </a14:m>
                <a:endParaRPr lang="en-US" sz="2400" dirty="0"/>
              </a:p>
              <a:p>
                <a:endParaRPr lang="en-US" sz="2400" dirty="0"/>
              </a:p>
            </p:txBody>
          </p:sp>
        </mc:Choice>
        <mc:Fallback>
          <p:sp>
            <p:nvSpPr>
              <p:cNvPr id="4" name="!!TextBox_weightRule">
                <a:extLst>
                  <a:ext uri="{FF2B5EF4-FFF2-40B4-BE49-F238E27FC236}">
                    <a16:creationId xmlns:a16="http://schemas.microsoft.com/office/drawing/2014/main" id="{9D7F9CCE-57AE-8645-A706-BFC27C381C00}"/>
                  </a:ext>
                </a:extLst>
              </p:cNvPr>
              <p:cNvSpPr txBox="1">
                <a:spLocks noRot="1" noChangeAspect="1" noMove="1" noResize="1" noEditPoints="1" noAdjustHandles="1" noChangeArrowheads="1" noChangeShapeType="1" noTextEdit="1"/>
              </p:cNvSpPr>
              <p:nvPr/>
            </p:nvSpPr>
            <p:spPr>
              <a:xfrm>
                <a:off x="7620276" y="3811162"/>
                <a:ext cx="3945419" cy="1523943"/>
              </a:xfrm>
              <a:prstGeom prst="rect">
                <a:avLst/>
              </a:prstGeom>
              <a:blipFill>
                <a:blip r:embed="rId4"/>
                <a:stretch>
                  <a:fillRect t="-3333"/>
                </a:stretch>
              </a:blipFill>
            </p:spPr>
            <p:txBody>
              <a:bodyPr/>
              <a:lstStyle/>
              <a:p>
                <a:r>
                  <a:rPr lang="en-US">
                    <a:noFill/>
                  </a:rPr>
                  <a:t> </a:t>
                </a:r>
              </a:p>
            </p:txBody>
          </p:sp>
        </mc:Fallback>
      </mc:AlternateContent>
      <p:sp>
        <p:nvSpPr>
          <p:cNvPr id="6" name="TextBox 5">
            <a:extLst>
              <a:ext uri="{FF2B5EF4-FFF2-40B4-BE49-F238E27FC236}">
                <a16:creationId xmlns:a16="http://schemas.microsoft.com/office/drawing/2014/main" id="{C602C561-AC86-0B49-8778-6745D7C84CBC}"/>
              </a:ext>
            </a:extLst>
          </p:cNvPr>
          <p:cNvSpPr txBox="1"/>
          <p:nvPr/>
        </p:nvSpPr>
        <p:spPr>
          <a:xfrm>
            <a:off x="4265315" y="4000320"/>
            <a:ext cx="2922815" cy="400110"/>
          </a:xfrm>
          <a:prstGeom prst="rect">
            <a:avLst/>
          </a:prstGeom>
          <a:noFill/>
        </p:spPr>
        <p:txBody>
          <a:bodyPr wrap="square" rtlCol="0">
            <a:spAutoFit/>
          </a:bodyPr>
          <a:lstStyle/>
          <a:p>
            <a:r>
              <a:rPr lang="en-US" sz="2000" dirty="0">
                <a:solidFill>
                  <a:schemeClr val="accent1"/>
                </a:solidFill>
              </a:rPr>
              <a:t>Observed download rate</a:t>
            </a:r>
          </a:p>
        </p:txBody>
      </p:sp>
      <p:sp>
        <p:nvSpPr>
          <p:cNvPr id="7" name="TextBox 6">
            <a:extLst>
              <a:ext uri="{FF2B5EF4-FFF2-40B4-BE49-F238E27FC236}">
                <a16:creationId xmlns:a16="http://schemas.microsoft.com/office/drawing/2014/main" id="{FA400A08-4299-CE47-A929-960B55AC6256}"/>
              </a:ext>
            </a:extLst>
          </p:cNvPr>
          <p:cNvSpPr txBox="1"/>
          <p:nvPr/>
        </p:nvSpPr>
        <p:spPr>
          <a:xfrm>
            <a:off x="4373418" y="4573134"/>
            <a:ext cx="2922815" cy="400110"/>
          </a:xfrm>
          <a:prstGeom prst="rect">
            <a:avLst/>
          </a:prstGeom>
          <a:noFill/>
        </p:spPr>
        <p:txBody>
          <a:bodyPr wrap="square" rtlCol="0">
            <a:spAutoFit/>
          </a:bodyPr>
          <a:lstStyle/>
          <a:p>
            <a:r>
              <a:rPr lang="en-US" sz="2000" dirty="0">
                <a:solidFill>
                  <a:schemeClr val="accent1"/>
                </a:solidFill>
              </a:rPr>
              <a:t>Estimated utility</a:t>
            </a:r>
          </a:p>
        </p:txBody>
      </p:sp>
      <p:cxnSp>
        <p:nvCxnSpPr>
          <p:cNvPr id="9" name="Curved Connector 8">
            <a:extLst>
              <a:ext uri="{FF2B5EF4-FFF2-40B4-BE49-F238E27FC236}">
                <a16:creationId xmlns:a16="http://schemas.microsoft.com/office/drawing/2014/main" id="{329F82FA-9192-C842-9F5C-7BB8692F4167}"/>
              </a:ext>
            </a:extLst>
          </p:cNvPr>
          <p:cNvCxnSpPr>
            <a:cxnSpLocks/>
            <a:stCxn id="6" idx="1"/>
          </p:cNvCxnSpPr>
          <p:nvPr/>
        </p:nvCxnSpPr>
        <p:spPr>
          <a:xfrm rot="10800000" flipV="1">
            <a:off x="3325475" y="4200374"/>
            <a:ext cx="939841" cy="200055"/>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Curved Connector 11">
            <a:extLst>
              <a:ext uri="{FF2B5EF4-FFF2-40B4-BE49-F238E27FC236}">
                <a16:creationId xmlns:a16="http://schemas.microsoft.com/office/drawing/2014/main" id="{80275486-B6B1-6F41-813F-B80507A931E7}"/>
              </a:ext>
            </a:extLst>
          </p:cNvPr>
          <p:cNvCxnSpPr>
            <a:cxnSpLocks/>
            <a:stCxn id="7" idx="1"/>
          </p:cNvCxnSpPr>
          <p:nvPr/>
        </p:nvCxnSpPr>
        <p:spPr>
          <a:xfrm rot="10800000">
            <a:off x="3559390" y="4773189"/>
            <a:ext cx="814028" cy="12700"/>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ateControl">
            <a:extLst>
              <a:ext uri="{FF2B5EF4-FFF2-40B4-BE49-F238E27FC236}">
                <a16:creationId xmlns:a16="http://schemas.microsoft.com/office/drawing/2014/main" id="{72E847ED-4A8F-6C42-B139-839F4DEDE6C5}"/>
              </a:ext>
            </a:extLst>
          </p:cNvPr>
          <p:cNvSpPr/>
          <p:nvPr/>
        </p:nvSpPr>
        <p:spPr>
          <a:xfrm>
            <a:off x="8054567" y="853159"/>
            <a:ext cx="112743" cy="130325"/>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3" name="!!Link">
            <a:extLst>
              <a:ext uri="{FF2B5EF4-FFF2-40B4-BE49-F238E27FC236}">
                <a16:creationId xmlns:a16="http://schemas.microsoft.com/office/drawing/2014/main" id="{8F862DD8-7255-3940-9583-B0A7976AD7D4}"/>
              </a:ext>
            </a:extLst>
          </p:cNvPr>
          <p:cNvSpPr/>
          <p:nvPr/>
        </p:nvSpPr>
        <p:spPr>
          <a:xfrm rot="5400000">
            <a:off x="9653047" y="243852"/>
            <a:ext cx="218478" cy="936224"/>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4">
            <a:extLst>
              <a:ext uri="{FF2B5EF4-FFF2-40B4-BE49-F238E27FC236}">
                <a16:creationId xmlns:a16="http://schemas.microsoft.com/office/drawing/2014/main" id="{54E7F33C-1BA6-294F-9C78-DEC9C9B6B305}"/>
              </a:ext>
            </a:extLst>
          </p:cNvPr>
          <p:cNvSpPr/>
          <p:nvPr/>
        </p:nvSpPr>
        <p:spPr>
          <a:xfrm>
            <a:off x="8600217" y="729533"/>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 name="!!Arrow2">
            <a:extLst>
              <a:ext uri="{FF2B5EF4-FFF2-40B4-BE49-F238E27FC236}">
                <a16:creationId xmlns:a16="http://schemas.microsoft.com/office/drawing/2014/main" id="{BE416AB0-C84C-EF4A-A670-DE2EDF3D91B5}"/>
              </a:ext>
            </a:extLst>
          </p:cNvPr>
          <p:cNvSpPr/>
          <p:nvPr/>
        </p:nvSpPr>
        <p:spPr>
          <a:xfrm rot="10800000" flipV="1">
            <a:off x="8658493" y="729533"/>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row2">
            <a:extLst>
              <a:ext uri="{FF2B5EF4-FFF2-40B4-BE49-F238E27FC236}">
                <a16:creationId xmlns:a16="http://schemas.microsoft.com/office/drawing/2014/main" id="{18C6C4CE-3E15-4C45-96D5-6DCC6554987B}"/>
              </a:ext>
            </a:extLst>
          </p:cNvPr>
          <p:cNvSpPr/>
          <p:nvPr/>
        </p:nvSpPr>
        <p:spPr>
          <a:xfrm rot="10800000">
            <a:off x="8658493" y="176496"/>
            <a:ext cx="2093784" cy="523980"/>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row1">
            <a:extLst>
              <a:ext uri="{FF2B5EF4-FFF2-40B4-BE49-F238E27FC236}">
                <a16:creationId xmlns:a16="http://schemas.microsoft.com/office/drawing/2014/main" id="{D40444E4-868F-1D44-85C8-841FA18E7BCA}"/>
              </a:ext>
            </a:extLst>
          </p:cNvPr>
          <p:cNvSpPr/>
          <p:nvPr/>
        </p:nvSpPr>
        <p:spPr>
          <a:xfrm flipV="1">
            <a:off x="8600217" y="127590"/>
            <a:ext cx="2293586" cy="587293"/>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9" name="!!NetworkText">
            <a:extLst>
              <a:ext uri="{FF2B5EF4-FFF2-40B4-BE49-F238E27FC236}">
                <a16:creationId xmlns:a16="http://schemas.microsoft.com/office/drawing/2014/main" id="{2CA58828-B63E-2D46-94C3-3B6449487F56}"/>
              </a:ext>
            </a:extLst>
          </p:cNvPr>
          <p:cNvSpPr txBox="1"/>
          <p:nvPr/>
        </p:nvSpPr>
        <p:spPr>
          <a:xfrm>
            <a:off x="9368220" y="635477"/>
            <a:ext cx="757581" cy="148790"/>
          </a:xfrm>
          <a:prstGeom prst="rect">
            <a:avLst/>
          </a:prstGeom>
          <a:noFill/>
        </p:spPr>
        <p:txBody>
          <a:bodyPr wrap="square" rtlCol="0">
            <a:spAutoFit/>
          </a:bodyPr>
          <a:lstStyle/>
          <a:p>
            <a:pPr algn="ctr"/>
            <a:endParaRPr lang="en-US" sz="2400" dirty="0"/>
          </a:p>
        </p:txBody>
      </p:sp>
      <p:sp>
        <p:nvSpPr>
          <p:cNvPr id="21" name="!!Client1">
            <a:extLst>
              <a:ext uri="{FF2B5EF4-FFF2-40B4-BE49-F238E27FC236}">
                <a16:creationId xmlns:a16="http://schemas.microsoft.com/office/drawing/2014/main" id="{45B833F0-5656-964E-A2AE-7065558868A9}"/>
              </a:ext>
            </a:extLst>
          </p:cNvPr>
          <p:cNvSpPr/>
          <p:nvPr/>
        </p:nvSpPr>
        <p:spPr>
          <a:xfrm>
            <a:off x="7759385" y="355822"/>
            <a:ext cx="915758"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2" name="!!Client2">
            <a:extLst>
              <a:ext uri="{FF2B5EF4-FFF2-40B4-BE49-F238E27FC236}">
                <a16:creationId xmlns:a16="http://schemas.microsoft.com/office/drawing/2014/main" id="{FBDC8E0E-512C-6A44-945F-C7523670D5E2}"/>
              </a:ext>
            </a:extLst>
          </p:cNvPr>
          <p:cNvSpPr/>
          <p:nvPr/>
        </p:nvSpPr>
        <p:spPr>
          <a:xfrm>
            <a:off x="7741279" y="786471"/>
            <a:ext cx="935124" cy="23408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0" name="!!Mask">
            <a:extLst>
              <a:ext uri="{FF2B5EF4-FFF2-40B4-BE49-F238E27FC236}">
                <a16:creationId xmlns:a16="http://schemas.microsoft.com/office/drawing/2014/main" id="{FE6D0860-A0C2-9E49-8A7B-5A961C6E780B}"/>
              </a:ext>
            </a:extLst>
          </p:cNvPr>
          <p:cNvSpPr/>
          <p:nvPr/>
        </p:nvSpPr>
        <p:spPr>
          <a:xfrm>
            <a:off x="7741279" y="127590"/>
            <a:ext cx="4074847" cy="1189236"/>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Server2">
            <a:extLst>
              <a:ext uri="{FF2B5EF4-FFF2-40B4-BE49-F238E27FC236}">
                <a16:creationId xmlns:a16="http://schemas.microsoft.com/office/drawing/2014/main" id="{6AE203BF-FF3E-7340-876C-28C70DE37D03}"/>
              </a:ext>
            </a:extLst>
          </p:cNvPr>
          <p:cNvSpPr/>
          <p:nvPr/>
        </p:nvSpPr>
        <p:spPr>
          <a:xfrm>
            <a:off x="10822586" y="360919"/>
            <a:ext cx="915758" cy="23408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4" name="!!Server1">
            <a:extLst>
              <a:ext uri="{FF2B5EF4-FFF2-40B4-BE49-F238E27FC236}">
                <a16:creationId xmlns:a16="http://schemas.microsoft.com/office/drawing/2014/main" id="{C20C43B1-DED8-924F-BDEC-B82622465DD2}"/>
              </a:ext>
            </a:extLst>
          </p:cNvPr>
          <p:cNvSpPr/>
          <p:nvPr/>
        </p:nvSpPr>
        <p:spPr>
          <a:xfrm>
            <a:off x="10826323" y="759972"/>
            <a:ext cx="915758" cy="265871"/>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4" name="TextBox 23">
            <a:extLst>
              <a:ext uri="{FF2B5EF4-FFF2-40B4-BE49-F238E27FC236}">
                <a16:creationId xmlns:a16="http://schemas.microsoft.com/office/drawing/2014/main" id="{AE8F7A84-0C85-264C-8026-B0B730E2F1BD}"/>
              </a:ext>
            </a:extLst>
          </p:cNvPr>
          <p:cNvSpPr txBox="1"/>
          <p:nvPr/>
        </p:nvSpPr>
        <p:spPr>
          <a:xfrm>
            <a:off x="2212974" y="5360893"/>
            <a:ext cx="7793106" cy="830997"/>
          </a:xfrm>
          <a:prstGeom prst="rect">
            <a:avLst/>
          </a:prstGeom>
          <a:noFill/>
          <a:ln w="57150" cmpd="thickThin">
            <a:solidFill>
              <a:schemeClr val="tx1"/>
            </a:solidFill>
          </a:ln>
        </p:spPr>
        <p:txBody>
          <a:bodyPr wrap="square" rtlCol="0">
            <a:spAutoFit/>
          </a:bodyPr>
          <a:lstStyle/>
          <a:p>
            <a:pPr algn="ctr"/>
            <a:r>
              <a:rPr lang="en-US" sz="2400" dirty="0"/>
              <a:t>All clients using this update rule will converge to max-min </a:t>
            </a:r>
            <a:r>
              <a:rPr lang="en-US" sz="2400" dirty="0" err="1"/>
              <a:t>QoE</a:t>
            </a:r>
            <a:r>
              <a:rPr lang="en-US" sz="2400" dirty="0"/>
              <a:t> fairness in a logarithmic number of steps*</a:t>
            </a:r>
          </a:p>
        </p:txBody>
      </p:sp>
      <p:sp>
        <p:nvSpPr>
          <p:cNvPr id="5" name="TextBox 4">
            <a:extLst>
              <a:ext uri="{FF2B5EF4-FFF2-40B4-BE49-F238E27FC236}">
                <a16:creationId xmlns:a16="http://schemas.microsoft.com/office/drawing/2014/main" id="{A176F1B1-2CE5-4E48-A499-ACB2727BA5A9}"/>
              </a:ext>
            </a:extLst>
          </p:cNvPr>
          <p:cNvSpPr txBox="1"/>
          <p:nvPr/>
        </p:nvSpPr>
        <p:spPr>
          <a:xfrm>
            <a:off x="-49875" y="6542750"/>
            <a:ext cx="6988627" cy="369332"/>
          </a:xfrm>
          <a:prstGeom prst="rect">
            <a:avLst/>
          </a:prstGeom>
          <a:noFill/>
        </p:spPr>
        <p:txBody>
          <a:bodyPr wrap="square" rtlCol="0">
            <a:spAutoFit/>
          </a:bodyPr>
          <a:lstStyle/>
          <a:p>
            <a:r>
              <a:rPr lang="en-US" dirty="0"/>
              <a:t>*with loose conditions on the clients’ utility functions</a:t>
            </a:r>
          </a:p>
        </p:txBody>
      </p:sp>
      <mc:AlternateContent xmlns:mc="http://schemas.openxmlformats.org/markup-compatibility/2006">
        <mc:Choice xmlns:a14="http://schemas.microsoft.com/office/drawing/2010/main" Requires="a14">
          <p:sp>
            <p:nvSpPr>
              <p:cNvPr id="26" name="!!TextBox_weightRule">
                <a:extLst>
                  <a:ext uri="{FF2B5EF4-FFF2-40B4-BE49-F238E27FC236}">
                    <a16:creationId xmlns:a16="http://schemas.microsoft.com/office/drawing/2014/main" id="{D398F54C-290A-E049-9FE9-EC6DBBF4CE3C}"/>
                  </a:ext>
                </a:extLst>
              </p:cNvPr>
              <p:cNvSpPr txBox="1"/>
              <p:nvPr/>
            </p:nvSpPr>
            <p:spPr>
              <a:xfrm>
                <a:off x="456318" y="4091757"/>
                <a:ext cx="3484954" cy="13882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𝑊</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𝑟</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r>
                        <a:rPr lang="en-US" sz="3200" i="1">
                          <a:latin typeface="Cambria Math" panose="02040503050406030204" pitchFamily="18" charset="0"/>
                        </a:rPr>
                        <m:t>=</m:t>
                      </m:r>
                      <m:f>
                        <m:fPr>
                          <m:ctrlPr>
                            <a:rPr lang="en-US" sz="3200" i="1">
                              <a:latin typeface="Cambria Math" panose="02040503050406030204" pitchFamily="18" charset="0"/>
                            </a:rPr>
                          </m:ctrlPr>
                        </m:fPr>
                        <m:num>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num>
                        <m:den>
                          <m:sSub>
                            <m:sSubPr>
                              <m:ctrlPr>
                                <a:rPr lang="en-US" sz="3200" i="1">
                                  <a:latin typeface="Cambria Math" panose="02040503050406030204" pitchFamily="18" charset="0"/>
                                </a:rPr>
                              </m:ctrlPr>
                            </m:sSubPr>
                            <m:e>
                              <m:r>
                                <a:rPr lang="en-US" sz="3200" b="0" i="1" smtClean="0">
                                  <a:latin typeface="Cambria Math" panose="02040503050406030204" pitchFamily="18" charset="0"/>
                                </a:rPr>
                                <m:t>  </m:t>
                              </m:r>
                              <m:r>
                                <a:rPr lang="en-US" sz="3200" i="1">
                                  <a:latin typeface="Cambria Math" panose="02040503050406030204" pitchFamily="18" charset="0"/>
                                </a:rPr>
                                <m:t>𝑈</m:t>
                              </m:r>
                            </m:e>
                            <m:sub>
                              <m:r>
                                <a:rPr lang="en-US" sz="3200" i="1">
                                  <a:latin typeface="Cambria Math" panose="02040503050406030204" pitchFamily="18" charset="0"/>
                                </a:rPr>
                                <m:t>𝑖</m:t>
                              </m:r>
                            </m:sub>
                          </m:sSub>
                          <m:d>
                            <m:dPr>
                              <m:ctrlPr>
                                <a:rPr lang="en-US" sz="3200" i="1">
                                  <a:latin typeface="Cambria Math" panose="02040503050406030204" pitchFamily="18" charset="0"/>
                                </a:rPr>
                              </m:ctrlPr>
                            </m:dPr>
                            <m:e>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e>
                          </m:d>
                          <m:r>
                            <a:rPr lang="en-US" sz="3200" b="0" i="1" smtClean="0">
                              <a:latin typeface="Cambria Math" panose="02040503050406030204" pitchFamily="18" charset="0"/>
                            </a:rPr>
                            <m:t> </m:t>
                          </m:r>
                        </m:den>
                      </m:f>
                    </m:oMath>
                  </m:oMathPara>
                </a14:m>
                <a:endParaRPr lang="en-US" sz="3200" dirty="0"/>
              </a:p>
              <a:p>
                <a:endParaRPr lang="en-US" sz="2400" dirty="0"/>
              </a:p>
            </p:txBody>
          </p:sp>
        </mc:Choice>
        <mc:Fallback>
          <p:sp>
            <p:nvSpPr>
              <p:cNvPr id="26" name="!!TextBox_weightRule">
                <a:extLst>
                  <a:ext uri="{FF2B5EF4-FFF2-40B4-BE49-F238E27FC236}">
                    <a16:creationId xmlns:a16="http://schemas.microsoft.com/office/drawing/2014/main" id="{D398F54C-290A-E049-9FE9-EC6DBBF4CE3C}"/>
                  </a:ext>
                </a:extLst>
              </p:cNvPr>
              <p:cNvSpPr txBox="1">
                <a:spLocks noRot="1" noChangeAspect="1" noMove="1" noResize="1" noEditPoints="1" noAdjustHandles="1" noChangeArrowheads="1" noChangeShapeType="1" noTextEdit="1"/>
              </p:cNvSpPr>
              <p:nvPr/>
            </p:nvSpPr>
            <p:spPr>
              <a:xfrm>
                <a:off x="456318" y="4091757"/>
                <a:ext cx="3484954" cy="1388265"/>
              </a:xfrm>
              <a:prstGeom prst="rect">
                <a:avLst/>
              </a:prstGeom>
              <a:blipFill>
                <a:blip r:embed="rId5"/>
                <a:stretch>
                  <a:fillRect/>
                </a:stretch>
              </a:blipFill>
            </p:spPr>
            <p:txBody>
              <a:bodyPr/>
              <a:lstStyle/>
              <a:p>
                <a:r>
                  <a:rPr lang="en-US">
                    <a:noFill/>
                  </a:rPr>
                  <a:t> </a:t>
                </a:r>
              </a:p>
            </p:txBody>
          </p:sp>
        </mc:Fallback>
      </mc:AlternateContent>
      <p:sp>
        <p:nvSpPr>
          <p:cNvPr id="27" name="!!TextBox_updaterule">
            <a:extLst>
              <a:ext uri="{FF2B5EF4-FFF2-40B4-BE49-F238E27FC236}">
                <a16:creationId xmlns:a16="http://schemas.microsoft.com/office/drawing/2014/main" id="{F5A422CA-E8C7-6D45-9ECB-31A9019AB06E}"/>
              </a:ext>
            </a:extLst>
          </p:cNvPr>
          <p:cNvSpPr txBox="1"/>
          <p:nvPr/>
        </p:nvSpPr>
        <p:spPr>
          <a:xfrm>
            <a:off x="319895" y="3645481"/>
            <a:ext cx="3945419" cy="892552"/>
          </a:xfrm>
          <a:prstGeom prst="rect">
            <a:avLst/>
          </a:prstGeom>
          <a:noFill/>
        </p:spPr>
        <p:txBody>
          <a:bodyPr wrap="square" rtlCol="0">
            <a:spAutoFit/>
          </a:bodyPr>
          <a:lstStyle/>
          <a:p>
            <a:pPr algn="ctr"/>
            <a:r>
              <a:rPr lang="en-US" sz="2800" b="1" dirty="0">
                <a:latin typeface="Cambria Math" panose="02040503050406030204" pitchFamily="18" charset="0"/>
              </a:rPr>
              <a:t>Update Rule:</a:t>
            </a:r>
            <a:endParaRPr lang="en-US" sz="2800" dirty="0">
              <a:latin typeface="Cambria Math" panose="02040503050406030204" pitchFamily="18" charset="0"/>
            </a:endParaRPr>
          </a:p>
          <a:p>
            <a:endParaRPr lang="en-US" sz="2400" dirty="0"/>
          </a:p>
        </p:txBody>
      </p:sp>
      <p:sp>
        <p:nvSpPr>
          <p:cNvPr id="8" name="Rounded Rectangle 7">
            <a:extLst>
              <a:ext uri="{FF2B5EF4-FFF2-40B4-BE49-F238E27FC236}">
                <a16:creationId xmlns:a16="http://schemas.microsoft.com/office/drawing/2014/main" id="{21523D7D-A921-F941-A6D5-17D6CB20384C}"/>
              </a:ext>
            </a:extLst>
          </p:cNvPr>
          <p:cNvSpPr/>
          <p:nvPr/>
        </p:nvSpPr>
        <p:spPr>
          <a:xfrm>
            <a:off x="1220827" y="1445236"/>
            <a:ext cx="2757735" cy="1767283"/>
          </a:xfrm>
          <a:prstGeom prst="roundRect">
            <a:avLst/>
          </a:prstGeom>
          <a:solidFill>
            <a:schemeClr val="bg1"/>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US" sz="2400" dirty="0">
                <a:solidFill>
                  <a:schemeClr val="tx1"/>
                </a:solidFill>
              </a:rPr>
              <a:t>Minerva</a:t>
            </a:r>
          </a:p>
        </p:txBody>
      </p:sp>
      <p:sp>
        <p:nvSpPr>
          <p:cNvPr id="28" name="Rounded Rectangle 27">
            <a:extLst>
              <a:ext uri="{FF2B5EF4-FFF2-40B4-BE49-F238E27FC236}">
                <a16:creationId xmlns:a16="http://schemas.microsoft.com/office/drawing/2014/main" id="{4A039BCA-F8B2-4748-84B4-3FB2EC9B17AE}"/>
              </a:ext>
            </a:extLst>
          </p:cNvPr>
          <p:cNvSpPr/>
          <p:nvPr/>
        </p:nvSpPr>
        <p:spPr>
          <a:xfrm>
            <a:off x="6015152" y="1441900"/>
            <a:ext cx="2757736" cy="1767283"/>
          </a:xfrm>
          <a:prstGeom prst="roundRect">
            <a:avLst/>
          </a:prstGeom>
          <a:solidFill>
            <a:schemeClr val="bg1"/>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US" sz="2400" dirty="0">
                <a:solidFill>
                  <a:schemeClr val="tx1"/>
                </a:solidFill>
              </a:rPr>
              <a:t>Congestion Control</a:t>
            </a:r>
          </a:p>
        </p:txBody>
      </p:sp>
      <p:pic>
        <p:nvPicPr>
          <p:cNvPr id="29" name="alice_conv1">
            <a:extLst>
              <a:ext uri="{FF2B5EF4-FFF2-40B4-BE49-F238E27FC236}">
                <a16:creationId xmlns:a16="http://schemas.microsoft.com/office/drawing/2014/main" id="{2E7353F9-4A1A-F143-9784-B25C97E97B78}"/>
              </a:ext>
            </a:extLst>
          </p:cNvPr>
          <p:cNvPicPr>
            <a:picLocks noChangeAspect="1"/>
          </p:cNvPicPr>
          <p:nvPr/>
        </p:nvPicPr>
        <p:blipFill>
          <a:blip r:embed="rId6"/>
          <a:stretch>
            <a:fillRect/>
          </a:stretch>
        </p:blipFill>
        <p:spPr>
          <a:xfrm>
            <a:off x="1818119" y="1936998"/>
            <a:ext cx="1618237" cy="1214555"/>
          </a:xfrm>
          <a:prstGeom prst="rect">
            <a:avLst/>
          </a:prstGeom>
        </p:spPr>
      </p:pic>
      <p:pic>
        <p:nvPicPr>
          <p:cNvPr id="30" name="Picture 29">
            <a:extLst>
              <a:ext uri="{FF2B5EF4-FFF2-40B4-BE49-F238E27FC236}">
                <a16:creationId xmlns:a16="http://schemas.microsoft.com/office/drawing/2014/main" id="{0A0DC116-2B5C-0947-9B9F-C781E5FFFC34}"/>
              </a:ext>
            </a:extLst>
          </p:cNvPr>
          <p:cNvPicPr>
            <a:picLocks noChangeAspect="1"/>
          </p:cNvPicPr>
          <p:nvPr/>
        </p:nvPicPr>
        <p:blipFill>
          <a:blip r:embed="rId7"/>
          <a:stretch>
            <a:fillRect/>
          </a:stretch>
        </p:blipFill>
        <p:spPr>
          <a:xfrm>
            <a:off x="6610705" y="1902020"/>
            <a:ext cx="1618488" cy="1213867"/>
          </a:xfrm>
          <a:prstGeom prst="rect">
            <a:avLst/>
          </a:prstGeom>
        </p:spPr>
      </p:pic>
      <p:cxnSp>
        <p:nvCxnSpPr>
          <p:cNvPr id="32" name="Straight Arrow Connector 31">
            <a:extLst>
              <a:ext uri="{FF2B5EF4-FFF2-40B4-BE49-F238E27FC236}">
                <a16:creationId xmlns:a16="http://schemas.microsoft.com/office/drawing/2014/main" id="{9B782041-CAC7-1442-9FA3-11CBA54838E3}"/>
              </a:ext>
            </a:extLst>
          </p:cNvPr>
          <p:cNvCxnSpPr>
            <a:cxnSpLocks/>
            <a:stCxn id="8" idx="3"/>
            <a:endCxn id="28" idx="1"/>
          </p:cNvCxnSpPr>
          <p:nvPr/>
        </p:nvCxnSpPr>
        <p:spPr>
          <a:xfrm flipV="1">
            <a:off x="3978562" y="2325542"/>
            <a:ext cx="2036590" cy="3336"/>
          </a:xfrm>
          <a:prstGeom prst="straightConnector1">
            <a:avLst/>
          </a:prstGeom>
          <a:ln w="5715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DAAE4CD0-2333-C64A-8045-B132115353C1}"/>
              </a:ext>
            </a:extLst>
          </p:cNvPr>
          <p:cNvSpPr txBox="1"/>
          <p:nvPr/>
        </p:nvSpPr>
        <p:spPr>
          <a:xfrm>
            <a:off x="4215733" y="1836715"/>
            <a:ext cx="2036589" cy="523220"/>
          </a:xfrm>
          <a:prstGeom prst="rect">
            <a:avLst/>
          </a:prstGeom>
          <a:noFill/>
        </p:spPr>
        <p:txBody>
          <a:bodyPr wrap="square" rtlCol="0">
            <a:spAutoFit/>
          </a:bodyPr>
          <a:lstStyle/>
          <a:p>
            <a:r>
              <a:rPr lang="en-US" sz="2800" dirty="0"/>
              <a:t>Weight </a:t>
            </a:r>
            <a:r>
              <a:rPr lang="en-US" sz="2800" i="1" dirty="0"/>
              <a:t>w</a:t>
            </a:r>
            <a:endParaRPr lang="en-US" sz="2800" dirty="0"/>
          </a:p>
        </p:txBody>
      </p:sp>
      <p:sp>
        <p:nvSpPr>
          <p:cNvPr id="37" name="TextBox 36">
            <a:extLst>
              <a:ext uri="{FF2B5EF4-FFF2-40B4-BE49-F238E27FC236}">
                <a16:creationId xmlns:a16="http://schemas.microsoft.com/office/drawing/2014/main" id="{06758DD3-62BC-2742-B2EA-173D5770FE73}"/>
              </a:ext>
            </a:extLst>
          </p:cNvPr>
          <p:cNvSpPr txBox="1"/>
          <p:nvPr/>
        </p:nvSpPr>
        <p:spPr>
          <a:xfrm>
            <a:off x="8921633" y="1362597"/>
            <a:ext cx="3244302" cy="1815882"/>
          </a:xfrm>
          <a:prstGeom prst="rect">
            <a:avLst/>
          </a:prstGeom>
          <a:noFill/>
        </p:spPr>
        <p:txBody>
          <a:bodyPr wrap="square" rtlCol="0">
            <a:spAutoFit/>
          </a:bodyPr>
          <a:lstStyle/>
          <a:p>
            <a:pPr marL="285750" indent="-285750">
              <a:buFont typeface="Arial" panose="020B0604020202020204" pitchFamily="34" charset="0"/>
              <a:buChar char="•"/>
            </a:pPr>
            <a:endParaRPr lang="en-US" sz="2800" dirty="0"/>
          </a:p>
          <a:p>
            <a:r>
              <a:rPr lang="en-US" sz="2800" dirty="0"/>
              <a:t>Achieves throughput of </a:t>
            </a:r>
            <a:r>
              <a:rPr lang="en-US" sz="2800" i="1" dirty="0"/>
              <a:t>w</a:t>
            </a:r>
            <a:r>
              <a:rPr lang="en-US" sz="2800" dirty="0"/>
              <a:t> standard flows</a:t>
            </a:r>
          </a:p>
          <a:p>
            <a:pPr marL="285750" indent="-285750">
              <a:buFont typeface="Arial" panose="020B0604020202020204" pitchFamily="34" charset="0"/>
              <a:buChar char="•"/>
            </a:pPr>
            <a:endParaRPr lang="en-US" sz="2800" dirty="0"/>
          </a:p>
        </p:txBody>
      </p:sp>
    </p:spTree>
    <p:extLst>
      <p:ext uri="{BB962C8B-B14F-4D97-AF65-F5344CB8AC3E}">
        <p14:creationId xmlns:p14="http://schemas.microsoft.com/office/powerpoint/2010/main" val="77939388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24" grpId="0" animBg="1"/>
      <p:bldP spid="5" grpId="0"/>
      <p:bldP spid="26" grpId="0"/>
      <p:bldP spid="27" grpId="0"/>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E84-73EF-3C4A-8886-D9D247722CC1}"/>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10" name="!!TextBox_weightRule">
                <a:extLst>
                  <a:ext uri="{FF2B5EF4-FFF2-40B4-BE49-F238E27FC236}">
                    <a16:creationId xmlns:a16="http://schemas.microsoft.com/office/drawing/2014/main" id="{CA9321DF-4593-074E-819D-34B95ED94171}"/>
                  </a:ext>
                </a:extLst>
              </p:cNvPr>
              <p:cNvSpPr txBox="1"/>
              <p:nvPr/>
            </p:nvSpPr>
            <p:spPr>
              <a:xfrm>
                <a:off x="1031564" y="3137389"/>
                <a:ext cx="3184072" cy="115967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den>
                      </m:f>
                    </m:oMath>
                  </m:oMathPara>
                </a14:m>
                <a:endParaRPr lang="en-US" sz="2400" dirty="0"/>
              </a:p>
              <a:p>
                <a:endParaRPr lang="en-US" sz="2400" dirty="0"/>
              </a:p>
            </p:txBody>
          </p:sp>
        </mc:Choice>
        <mc:Fallback xmlns="">
          <p:sp>
            <p:nvSpPr>
              <p:cNvPr id="10" name="!!TextBox_weightRule">
                <a:extLst>
                  <a:ext uri="{FF2B5EF4-FFF2-40B4-BE49-F238E27FC236}">
                    <a16:creationId xmlns:a16="http://schemas.microsoft.com/office/drawing/2014/main" id="{CA9321DF-4593-074E-819D-34B95ED94171}"/>
                  </a:ext>
                </a:extLst>
              </p:cNvPr>
              <p:cNvSpPr txBox="1">
                <a:spLocks noRot="1" noChangeAspect="1" noMove="1" noResize="1" noEditPoints="1" noAdjustHandles="1" noChangeArrowheads="1" noChangeShapeType="1" noTextEdit="1"/>
              </p:cNvSpPr>
              <p:nvPr/>
            </p:nvSpPr>
            <p:spPr>
              <a:xfrm>
                <a:off x="1031564" y="3137389"/>
                <a:ext cx="3184072" cy="1159676"/>
              </a:xfrm>
              <a:prstGeom prst="rect">
                <a:avLst/>
              </a:prstGeom>
              <a:blipFill>
                <a:blip r:embed="rId3"/>
                <a:stretch>
                  <a:fillRect/>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4E2C2049-8B89-374D-98F5-CE9B4859FA34}"/>
              </a:ext>
            </a:extLst>
          </p:cNvPr>
          <p:cNvSpPr/>
          <p:nvPr/>
        </p:nvSpPr>
        <p:spPr>
          <a:xfrm>
            <a:off x="2791326" y="3557991"/>
            <a:ext cx="850232" cy="36896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B088D7E-2C60-D84D-844E-FBCA081C990A}"/>
              </a:ext>
            </a:extLst>
          </p:cNvPr>
          <p:cNvSpPr txBox="1"/>
          <p:nvPr/>
        </p:nvSpPr>
        <p:spPr>
          <a:xfrm>
            <a:off x="3705726" y="3486394"/>
            <a:ext cx="6192253" cy="461665"/>
          </a:xfrm>
          <a:prstGeom prst="rect">
            <a:avLst/>
          </a:prstGeom>
          <a:noFill/>
        </p:spPr>
        <p:txBody>
          <a:bodyPr wrap="square" rtlCol="0">
            <a:spAutoFit/>
          </a:bodyPr>
          <a:lstStyle/>
          <a:p>
            <a:r>
              <a:rPr lang="en-US" sz="2400" dirty="0">
                <a:solidFill>
                  <a:srgbClr val="FF0000"/>
                </a:solidFill>
              </a:rPr>
              <a:t>Arbitrary units! Weight depends on scale of U</a:t>
            </a:r>
            <a:r>
              <a:rPr lang="en-US" sz="2400" baseline="-25000" dirty="0">
                <a:solidFill>
                  <a:srgbClr val="FF0000"/>
                </a:solidFill>
              </a:rPr>
              <a:t>i</a:t>
            </a:r>
          </a:p>
        </p:txBody>
      </p:sp>
      <p:sp>
        <p:nvSpPr>
          <p:cNvPr id="14" name="!!TextBox_Fairness">
            <a:extLst>
              <a:ext uri="{FF2B5EF4-FFF2-40B4-BE49-F238E27FC236}">
                <a16:creationId xmlns:a16="http://schemas.microsoft.com/office/drawing/2014/main" id="{157E1323-E012-9747-9C3C-6E3C028B3402}"/>
              </a:ext>
            </a:extLst>
          </p:cNvPr>
          <p:cNvSpPr txBox="1"/>
          <p:nvPr/>
        </p:nvSpPr>
        <p:spPr>
          <a:xfrm>
            <a:off x="9897979" y="3484786"/>
            <a:ext cx="2040690" cy="461665"/>
          </a:xfrm>
          <a:prstGeom prst="rect">
            <a:avLst/>
          </a:prstGeom>
          <a:noFill/>
          <a:ln w="63500" cmpd="thinThick">
            <a:solidFill>
              <a:schemeClr val="accent1"/>
            </a:solidFill>
          </a:ln>
        </p:spPr>
        <p:txBody>
          <a:bodyPr wrap="square" rtlCol="0">
            <a:spAutoFit/>
          </a:bodyPr>
          <a:lstStyle/>
          <a:p>
            <a:pPr algn="ctr"/>
            <a:r>
              <a:rPr lang="en-US" sz="2400" b="1" dirty="0"/>
              <a:t>Fairness</a:t>
            </a:r>
          </a:p>
        </p:txBody>
      </p:sp>
      <p:sp>
        <p:nvSpPr>
          <p:cNvPr id="16" name="!!RateControl">
            <a:extLst>
              <a:ext uri="{FF2B5EF4-FFF2-40B4-BE49-F238E27FC236}">
                <a16:creationId xmlns:a16="http://schemas.microsoft.com/office/drawing/2014/main" id="{5495220D-C035-1E4B-81D3-0CDCB9C44062}"/>
              </a:ext>
            </a:extLst>
          </p:cNvPr>
          <p:cNvSpPr/>
          <p:nvPr/>
        </p:nvSpPr>
        <p:spPr>
          <a:xfrm>
            <a:off x="3168905" y="2479949"/>
            <a:ext cx="196676" cy="244647"/>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7" name="!!Link">
            <a:extLst>
              <a:ext uri="{FF2B5EF4-FFF2-40B4-BE49-F238E27FC236}">
                <a16:creationId xmlns:a16="http://schemas.microsoft.com/office/drawing/2014/main" id="{8600468F-A4BF-AD49-B618-62664D17935C}"/>
              </a:ext>
            </a:extLst>
          </p:cNvPr>
          <p:cNvSpPr/>
          <p:nvPr/>
        </p:nvSpPr>
        <p:spPr>
          <a:xfrm rot="5400000">
            <a:off x="5942889" y="1398293"/>
            <a:ext cx="410129" cy="1633206"/>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4">
            <a:extLst>
              <a:ext uri="{FF2B5EF4-FFF2-40B4-BE49-F238E27FC236}">
                <a16:creationId xmlns:a16="http://schemas.microsoft.com/office/drawing/2014/main" id="{C393AD8A-5820-8449-A7B7-E7CBDFBA94E4}"/>
              </a:ext>
            </a:extLst>
          </p:cNvPr>
          <p:cNvSpPr/>
          <p:nvPr/>
        </p:nvSpPr>
        <p:spPr>
          <a:xfrm>
            <a:off x="4120770" y="2247877"/>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Arrow2">
            <a:extLst>
              <a:ext uri="{FF2B5EF4-FFF2-40B4-BE49-F238E27FC236}">
                <a16:creationId xmlns:a16="http://schemas.microsoft.com/office/drawing/2014/main" id="{ED47A0B5-6335-E74E-8125-0189AFDDC6E8}"/>
              </a:ext>
            </a:extLst>
          </p:cNvPr>
          <p:cNvSpPr/>
          <p:nvPr/>
        </p:nvSpPr>
        <p:spPr>
          <a:xfrm rot="10800000" flipV="1">
            <a:off x="4222430" y="2247877"/>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Arrow2">
            <a:extLst>
              <a:ext uri="{FF2B5EF4-FFF2-40B4-BE49-F238E27FC236}">
                <a16:creationId xmlns:a16="http://schemas.microsoft.com/office/drawing/2014/main" id="{7D6D0FCD-5490-0F45-A102-1A7DD80A025B}"/>
              </a:ext>
            </a:extLst>
          </p:cNvPr>
          <p:cNvSpPr/>
          <p:nvPr/>
        </p:nvSpPr>
        <p:spPr>
          <a:xfrm rot="10800000">
            <a:off x="4222430" y="1209710"/>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Arrow1">
            <a:extLst>
              <a:ext uri="{FF2B5EF4-FFF2-40B4-BE49-F238E27FC236}">
                <a16:creationId xmlns:a16="http://schemas.microsoft.com/office/drawing/2014/main" id="{4A0DA56A-6677-8D45-A175-4E6DFFD441B3}"/>
              </a:ext>
            </a:extLst>
          </p:cNvPr>
          <p:cNvSpPr/>
          <p:nvPr/>
        </p:nvSpPr>
        <p:spPr>
          <a:xfrm flipV="1">
            <a:off x="4120770" y="1117903"/>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NetworkText">
            <a:extLst>
              <a:ext uri="{FF2B5EF4-FFF2-40B4-BE49-F238E27FC236}">
                <a16:creationId xmlns:a16="http://schemas.microsoft.com/office/drawing/2014/main" id="{BB05080D-F05C-0644-83B6-57831CAA6638}"/>
              </a:ext>
            </a:extLst>
          </p:cNvPr>
          <p:cNvSpPr txBox="1"/>
          <p:nvPr/>
        </p:nvSpPr>
        <p:spPr>
          <a:xfrm>
            <a:off x="5460521" y="2071314"/>
            <a:ext cx="1321570" cy="279310"/>
          </a:xfrm>
          <a:prstGeom prst="rect">
            <a:avLst/>
          </a:prstGeom>
          <a:noFill/>
        </p:spPr>
        <p:txBody>
          <a:bodyPr wrap="square" rtlCol="0">
            <a:spAutoFit/>
          </a:bodyPr>
          <a:lstStyle/>
          <a:p>
            <a:pPr algn="ctr"/>
            <a:endParaRPr lang="en-US" sz="2400" dirty="0"/>
          </a:p>
        </p:txBody>
      </p:sp>
      <p:sp>
        <p:nvSpPr>
          <p:cNvPr id="25" name="!!Client1">
            <a:extLst>
              <a:ext uri="{FF2B5EF4-FFF2-40B4-BE49-F238E27FC236}">
                <a16:creationId xmlns:a16="http://schemas.microsoft.com/office/drawing/2014/main" id="{9E845849-4A8B-4A43-9EF3-FD129A8216D6}"/>
              </a:ext>
            </a:extLst>
          </p:cNvPr>
          <p:cNvSpPr/>
          <p:nvPr/>
        </p:nvSpPr>
        <p:spPr>
          <a:xfrm>
            <a:off x="2653972" y="1546342"/>
            <a:ext cx="159750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8" name="!!Server2">
            <a:extLst>
              <a:ext uri="{FF2B5EF4-FFF2-40B4-BE49-F238E27FC236}">
                <a16:creationId xmlns:a16="http://schemas.microsoft.com/office/drawing/2014/main" id="{2B10BC4E-FC91-7149-A5E8-EC5CD0896D3C}"/>
              </a:ext>
            </a:extLst>
          </p:cNvPr>
          <p:cNvSpPr/>
          <p:nvPr/>
        </p:nvSpPr>
        <p:spPr>
          <a:xfrm>
            <a:off x="7997605" y="1555911"/>
            <a:ext cx="159750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9" name="!!Server1">
            <a:extLst>
              <a:ext uri="{FF2B5EF4-FFF2-40B4-BE49-F238E27FC236}">
                <a16:creationId xmlns:a16="http://schemas.microsoft.com/office/drawing/2014/main" id="{8874E916-2711-8747-B44A-51124715B111}"/>
              </a:ext>
            </a:extLst>
          </p:cNvPr>
          <p:cNvSpPr/>
          <p:nvPr/>
        </p:nvSpPr>
        <p:spPr>
          <a:xfrm>
            <a:off x="8004124" y="2364692"/>
            <a:ext cx="158451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12AEAE19-990F-A04B-92CF-DFB6426C986E}"/>
              </a:ext>
            </a:extLst>
          </p:cNvPr>
          <p:cNvSpPr/>
          <p:nvPr/>
        </p:nvSpPr>
        <p:spPr>
          <a:xfrm>
            <a:off x="2666962" y="2347902"/>
            <a:ext cx="158451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2" name="!!Server1">
            <a:extLst>
              <a:ext uri="{FF2B5EF4-FFF2-40B4-BE49-F238E27FC236}">
                <a16:creationId xmlns:a16="http://schemas.microsoft.com/office/drawing/2014/main" id="{238FDDA3-6F97-3944-B749-37FC3FAFA7AB}"/>
              </a:ext>
            </a:extLst>
          </p:cNvPr>
          <p:cNvSpPr/>
          <p:nvPr/>
        </p:nvSpPr>
        <p:spPr>
          <a:xfrm>
            <a:off x="691864" y="1973619"/>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3" name="!!Server1">
            <a:extLst>
              <a:ext uri="{FF2B5EF4-FFF2-40B4-BE49-F238E27FC236}">
                <a16:creationId xmlns:a16="http://schemas.microsoft.com/office/drawing/2014/main" id="{0F953863-EEE3-8142-831F-4F2EF6C884D5}"/>
              </a:ext>
            </a:extLst>
          </p:cNvPr>
          <p:cNvSpPr/>
          <p:nvPr/>
        </p:nvSpPr>
        <p:spPr>
          <a:xfrm>
            <a:off x="9897979" y="1980538"/>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cxnSp>
        <p:nvCxnSpPr>
          <p:cNvPr id="5" name="Straight Arrow Connector 4">
            <a:extLst>
              <a:ext uri="{FF2B5EF4-FFF2-40B4-BE49-F238E27FC236}">
                <a16:creationId xmlns:a16="http://schemas.microsoft.com/office/drawing/2014/main" id="{FC9F850E-60D4-C142-90DA-F006B5D2B490}"/>
              </a:ext>
            </a:extLst>
          </p:cNvPr>
          <p:cNvCxnSpPr>
            <a:stCxn id="17" idx="3"/>
            <a:endCxn id="32" idx="3"/>
          </p:cNvCxnSpPr>
          <p:nvPr/>
        </p:nvCxnSpPr>
        <p:spPr>
          <a:xfrm flipH="1" flipV="1">
            <a:off x="2276378" y="2193331"/>
            <a:ext cx="3054973" cy="2156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F595BC9-56B8-3542-9908-F0F6336E11CE}"/>
              </a:ext>
            </a:extLst>
          </p:cNvPr>
          <p:cNvCxnSpPr>
            <a:stCxn id="17" idx="0"/>
            <a:endCxn id="33" idx="1"/>
          </p:cNvCxnSpPr>
          <p:nvPr/>
        </p:nvCxnSpPr>
        <p:spPr>
          <a:xfrm flipV="1">
            <a:off x="6862025" y="2200250"/>
            <a:ext cx="3035954" cy="1464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pic>
        <p:nvPicPr>
          <p:cNvPr id="36" name="Picture 35">
            <a:extLst>
              <a:ext uri="{FF2B5EF4-FFF2-40B4-BE49-F238E27FC236}">
                <a16:creationId xmlns:a16="http://schemas.microsoft.com/office/drawing/2014/main" id="{66361372-4906-3D41-9406-49749FC83CC8}"/>
              </a:ext>
            </a:extLst>
          </p:cNvPr>
          <p:cNvPicPr>
            <a:picLocks noChangeAspect="1"/>
          </p:cNvPicPr>
          <p:nvPr/>
        </p:nvPicPr>
        <p:blipFill>
          <a:blip r:embed="rId4"/>
          <a:stretch>
            <a:fillRect/>
          </a:stretch>
        </p:blipFill>
        <p:spPr>
          <a:xfrm flipV="1">
            <a:off x="10258693" y="3383351"/>
            <a:ext cx="1368906" cy="664535"/>
          </a:xfrm>
          <a:prstGeom prst="rect">
            <a:avLst/>
          </a:prstGeom>
        </p:spPr>
      </p:pic>
      <mc:AlternateContent xmlns:mc="http://schemas.openxmlformats.org/markup-compatibility/2006" xmlns:a14="http://schemas.microsoft.com/office/drawing/2010/main">
        <mc:Choice Requires="a14">
          <p:sp>
            <p:nvSpPr>
              <p:cNvPr id="37" name="!!TextBox_weightRule">
                <a:extLst>
                  <a:ext uri="{FF2B5EF4-FFF2-40B4-BE49-F238E27FC236}">
                    <a16:creationId xmlns:a16="http://schemas.microsoft.com/office/drawing/2014/main" id="{4881DE0B-C8C5-A84F-A58E-04F3A77F1664}"/>
                  </a:ext>
                </a:extLst>
              </p:cNvPr>
              <p:cNvSpPr txBox="1"/>
              <p:nvPr/>
            </p:nvSpPr>
            <p:spPr>
              <a:xfrm>
                <a:off x="1248191" y="3142867"/>
                <a:ext cx="3184072" cy="115967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b="1" i="1" smtClean="0">
                                  <a:latin typeface="Cambria Math" panose="02040503050406030204" pitchFamily="18" charset="0"/>
                                </a:rPr>
                                <m:t>𝒇</m:t>
                              </m:r>
                              <m:r>
                                <a:rPr lang="en-US" sz="2400" b="1" i="1" smtClean="0">
                                  <a:latin typeface="Cambria Math" panose="02040503050406030204" pitchFamily="18" charset="0"/>
                                </a:rPr>
                                <m:t>(</m:t>
                              </m:r>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r>
                            <a:rPr lang="en-US" sz="2400" b="1" i="1" smtClean="0">
                              <a:latin typeface="Cambria Math" panose="02040503050406030204" pitchFamily="18" charset="0"/>
                            </a:rPr>
                            <m:t>)</m:t>
                          </m:r>
                        </m:den>
                      </m:f>
                    </m:oMath>
                  </m:oMathPara>
                </a14:m>
                <a:endParaRPr lang="en-US" sz="2400" dirty="0"/>
              </a:p>
              <a:p>
                <a:endParaRPr lang="en-US" sz="2400" dirty="0"/>
              </a:p>
            </p:txBody>
          </p:sp>
        </mc:Choice>
        <mc:Fallback xmlns="">
          <p:sp>
            <p:nvSpPr>
              <p:cNvPr id="37" name="!!TextBox_weightRule">
                <a:extLst>
                  <a:ext uri="{FF2B5EF4-FFF2-40B4-BE49-F238E27FC236}">
                    <a16:creationId xmlns:a16="http://schemas.microsoft.com/office/drawing/2014/main" id="{4881DE0B-C8C5-A84F-A58E-04F3A77F1664}"/>
                  </a:ext>
                </a:extLst>
              </p:cNvPr>
              <p:cNvSpPr txBox="1">
                <a:spLocks noRot="1" noChangeAspect="1" noMove="1" noResize="1" noEditPoints="1" noAdjustHandles="1" noChangeArrowheads="1" noChangeShapeType="1" noTextEdit="1"/>
              </p:cNvSpPr>
              <p:nvPr/>
            </p:nvSpPr>
            <p:spPr>
              <a:xfrm>
                <a:off x="1248191" y="3142867"/>
                <a:ext cx="3184072" cy="1159676"/>
              </a:xfrm>
              <a:prstGeom prst="rect">
                <a:avLst/>
              </a:prstGeom>
              <a:blipFill>
                <a:blip r:embed="rId5"/>
                <a:stretch>
                  <a:fillRect/>
                </a:stretch>
              </a:blipFill>
            </p:spPr>
            <p:txBody>
              <a:bodyPr/>
              <a:lstStyle/>
              <a:p>
                <a:r>
                  <a:rPr lang="en-US">
                    <a:noFill/>
                  </a:rPr>
                  <a:t> </a:t>
                </a:r>
              </a:p>
            </p:txBody>
          </p:sp>
        </mc:Fallback>
      </mc:AlternateContent>
      <p:cxnSp>
        <p:nvCxnSpPr>
          <p:cNvPr id="40" name="Straight Connector 39">
            <a:extLst>
              <a:ext uri="{FF2B5EF4-FFF2-40B4-BE49-F238E27FC236}">
                <a16:creationId xmlns:a16="http://schemas.microsoft.com/office/drawing/2014/main" id="{8641C869-9BB5-6849-A3DF-240AD1EC3F44}"/>
              </a:ext>
            </a:extLst>
          </p:cNvPr>
          <p:cNvCxnSpPr>
            <a:cxnSpLocks/>
          </p:cNvCxnSpPr>
          <p:nvPr/>
        </p:nvCxnSpPr>
        <p:spPr>
          <a:xfrm>
            <a:off x="2882757" y="3946451"/>
            <a:ext cx="0" cy="250063"/>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C2364DD-9880-544A-9415-CE35F294C877}"/>
              </a:ext>
            </a:extLst>
          </p:cNvPr>
          <p:cNvCxnSpPr>
            <a:cxnSpLocks/>
          </p:cNvCxnSpPr>
          <p:nvPr/>
        </p:nvCxnSpPr>
        <p:spPr>
          <a:xfrm>
            <a:off x="2327187" y="4196514"/>
            <a:ext cx="3848577"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4F7CC57-D62C-2445-AFD9-5CA9AC5397BE}"/>
              </a:ext>
            </a:extLst>
          </p:cNvPr>
          <p:cNvSpPr txBox="1"/>
          <p:nvPr/>
        </p:nvSpPr>
        <p:spPr>
          <a:xfrm>
            <a:off x="2299376" y="4162489"/>
            <a:ext cx="8141795" cy="2677656"/>
          </a:xfrm>
          <a:prstGeom prst="rect">
            <a:avLst/>
          </a:prstGeom>
          <a:noFill/>
        </p:spPr>
        <p:txBody>
          <a:bodyPr wrap="square" rtlCol="0">
            <a:spAutoFit/>
          </a:bodyPr>
          <a:lstStyle/>
          <a:p>
            <a:pPr marL="285750" indent="-285750">
              <a:buFont typeface="Arial" panose="020B0604020202020204" pitchFamily="34" charset="0"/>
              <a:buChar char="•"/>
            </a:pPr>
            <a:r>
              <a:rPr lang="en-US" sz="2800" dirty="0">
                <a:solidFill>
                  <a:schemeClr val="accent1">
                    <a:lumMod val="75000"/>
                  </a:schemeClr>
                </a:solidFill>
              </a:rPr>
              <a:t>The same for all clients</a:t>
            </a:r>
          </a:p>
          <a:p>
            <a:pPr marL="285750" indent="-285750">
              <a:buFont typeface="Arial" panose="020B0604020202020204" pitchFamily="34" charset="0"/>
              <a:buChar char="•"/>
            </a:pPr>
            <a:r>
              <a:rPr lang="en-US" sz="2800" dirty="0">
                <a:solidFill>
                  <a:schemeClr val="accent1">
                    <a:lumMod val="75000"/>
                  </a:schemeClr>
                </a:solidFill>
              </a:rPr>
              <a:t>Depends on popularity distribution over all videos</a:t>
            </a:r>
          </a:p>
          <a:p>
            <a:pPr marL="285750" indent="-285750">
              <a:buFont typeface="Arial" panose="020B0604020202020204" pitchFamily="34" charset="0"/>
              <a:buChar char="•"/>
            </a:pPr>
            <a:r>
              <a:rPr lang="en-US" sz="2800" dirty="0">
                <a:solidFill>
                  <a:schemeClr val="accent1">
                    <a:lumMod val="75000"/>
                  </a:schemeClr>
                </a:solidFill>
              </a:rPr>
              <a:t>Weights of competing clients average to 1 </a:t>
            </a:r>
            <a:r>
              <a:rPr lang="en-US" sz="2800" b="1" dirty="0">
                <a:solidFill>
                  <a:schemeClr val="accent1">
                    <a:lumMod val="75000"/>
                  </a:schemeClr>
                </a:solidFill>
              </a:rPr>
              <a:t>in expectation</a:t>
            </a:r>
          </a:p>
          <a:p>
            <a:pPr lvl="1"/>
            <a:r>
              <a:rPr lang="en-US" sz="2800" dirty="0">
                <a:solidFill>
                  <a:schemeClr val="accent1">
                    <a:lumMod val="75000"/>
                  </a:schemeClr>
                </a:solidFill>
              </a:rPr>
              <a:t>(closer to 1 if competing videos match the popularity distribution)</a:t>
            </a:r>
          </a:p>
        </p:txBody>
      </p:sp>
    </p:spTree>
    <p:extLst>
      <p:ext uri="{BB962C8B-B14F-4D97-AF65-F5344CB8AC3E}">
        <p14:creationId xmlns:p14="http://schemas.microsoft.com/office/powerpoint/2010/main" val="37771811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7"/>
                                        </p:tgtEl>
                                        <p:attrNameLst>
                                          <p:attrName>style.visibility</p:attrName>
                                        </p:attrNameLst>
                                      </p:cBhvr>
                                      <p:to>
                                        <p:strVal val="visible"/>
                                      </p:to>
                                    </p:set>
                                  </p:childTnLst>
                                </p:cTn>
                              </p:par>
                              <p:par>
                                <p:cTn id="29" presetID="1" presetClass="exit"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hidden"/>
                                      </p:to>
                                    </p:set>
                                  </p:childTnLst>
                                </p:cTn>
                              </p:par>
                              <p:par>
                                <p:cTn id="35" presetID="1" presetClass="exit" presetSubtype="0" fill="hold" grpId="2" nodeType="withEffect">
                                  <p:stCondLst>
                                    <p:cond delay="0"/>
                                  </p:stCondLst>
                                  <p:childTnLst>
                                    <p:set>
                                      <p:cBhvr>
                                        <p:cTn id="36" dur="1" fill="hold">
                                          <p:stCondLst>
                                            <p:cond delay="0"/>
                                          </p:stCondLst>
                                        </p:cTn>
                                        <p:tgtEl>
                                          <p:spTgt spid="14"/>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36"/>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6">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6">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6">
                                            <p:txEl>
                                              <p:pRg st="2" end="2"/>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1" grpId="1" animBg="1"/>
      <p:bldP spid="12" grpId="0"/>
      <p:bldP spid="12" grpId="1"/>
      <p:bldP spid="14" grpId="1" animBg="1"/>
      <p:bldP spid="14" grpId="2" animBg="1"/>
      <p:bldP spid="32" grpId="0" animBg="1"/>
      <p:bldP spid="33" grpId="0" animBg="1"/>
      <p:bldP spid="37" grpId="0"/>
      <p:bldP spid="46"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E84-73EF-3C4A-8886-D9D247722CC1}"/>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10" name="!!TextBox_weightRule">
                <a:extLst>
                  <a:ext uri="{FF2B5EF4-FFF2-40B4-BE49-F238E27FC236}">
                    <a16:creationId xmlns:a16="http://schemas.microsoft.com/office/drawing/2014/main" id="{CA9321DF-4593-074E-819D-34B95ED94171}"/>
                  </a:ext>
                </a:extLst>
              </p:cNvPr>
              <p:cNvSpPr txBox="1"/>
              <p:nvPr/>
            </p:nvSpPr>
            <p:spPr>
              <a:xfrm>
                <a:off x="1048189" y="2871387"/>
                <a:ext cx="3184072" cy="115967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den>
                      </m:f>
                    </m:oMath>
                  </m:oMathPara>
                </a14:m>
                <a:endParaRPr lang="en-US" sz="2400" dirty="0"/>
              </a:p>
              <a:p>
                <a:endParaRPr lang="en-US" sz="2400" dirty="0"/>
              </a:p>
            </p:txBody>
          </p:sp>
        </mc:Choice>
        <mc:Fallback xmlns="">
          <p:sp>
            <p:nvSpPr>
              <p:cNvPr id="10" name="!!TextBox_weightRule">
                <a:extLst>
                  <a:ext uri="{FF2B5EF4-FFF2-40B4-BE49-F238E27FC236}">
                    <a16:creationId xmlns:a16="http://schemas.microsoft.com/office/drawing/2014/main" id="{CA9321DF-4593-074E-819D-34B95ED94171}"/>
                  </a:ext>
                </a:extLst>
              </p:cNvPr>
              <p:cNvSpPr txBox="1">
                <a:spLocks noRot="1" noChangeAspect="1" noMove="1" noResize="1" noEditPoints="1" noAdjustHandles="1" noChangeArrowheads="1" noChangeShapeType="1" noTextEdit="1"/>
              </p:cNvSpPr>
              <p:nvPr/>
            </p:nvSpPr>
            <p:spPr>
              <a:xfrm>
                <a:off x="1048189" y="2871387"/>
                <a:ext cx="3184072" cy="1159676"/>
              </a:xfrm>
              <a:prstGeom prst="rect">
                <a:avLst/>
              </a:prstGeom>
              <a:blipFill>
                <a:blip r:embed="rId3"/>
                <a:stretch>
                  <a:fillRect/>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4E2C2049-8B89-374D-98F5-CE9B4859FA34}"/>
              </a:ext>
            </a:extLst>
          </p:cNvPr>
          <p:cNvSpPr/>
          <p:nvPr/>
        </p:nvSpPr>
        <p:spPr>
          <a:xfrm>
            <a:off x="2807951" y="3291989"/>
            <a:ext cx="850232" cy="36896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B088D7E-2C60-D84D-844E-FBCA081C990A}"/>
              </a:ext>
            </a:extLst>
          </p:cNvPr>
          <p:cNvSpPr txBox="1"/>
          <p:nvPr/>
        </p:nvSpPr>
        <p:spPr>
          <a:xfrm>
            <a:off x="3722351" y="3220392"/>
            <a:ext cx="6192253" cy="461665"/>
          </a:xfrm>
          <a:prstGeom prst="rect">
            <a:avLst/>
          </a:prstGeom>
          <a:noFill/>
        </p:spPr>
        <p:txBody>
          <a:bodyPr wrap="square" rtlCol="0">
            <a:spAutoFit/>
          </a:bodyPr>
          <a:lstStyle/>
          <a:p>
            <a:r>
              <a:rPr lang="en-US" sz="2400" dirty="0">
                <a:solidFill>
                  <a:srgbClr val="FF0000"/>
                </a:solidFill>
              </a:rPr>
              <a:t>Arbitrary units! Weight depends on scale of U</a:t>
            </a:r>
            <a:r>
              <a:rPr lang="en-US" sz="2400" baseline="-25000" dirty="0">
                <a:solidFill>
                  <a:srgbClr val="FF0000"/>
                </a:solidFill>
              </a:rPr>
              <a:t>i</a:t>
            </a:r>
          </a:p>
        </p:txBody>
      </p:sp>
      <p:sp>
        <p:nvSpPr>
          <p:cNvPr id="16" name="!!RateControl">
            <a:extLst>
              <a:ext uri="{FF2B5EF4-FFF2-40B4-BE49-F238E27FC236}">
                <a16:creationId xmlns:a16="http://schemas.microsoft.com/office/drawing/2014/main" id="{5495220D-C035-1E4B-81D3-0CDCB9C44062}"/>
              </a:ext>
            </a:extLst>
          </p:cNvPr>
          <p:cNvSpPr/>
          <p:nvPr/>
        </p:nvSpPr>
        <p:spPr>
          <a:xfrm>
            <a:off x="3168905" y="2479949"/>
            <a:ext cx="196676" cy="244647"/>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7" name="!!Link">
            <a:extLst>
              <a:ext uri="{FF2B5EF4-FFF2-40B4-BE49-F238E27FC236}">
                <a16:creationId xmlns:a16="http://schemas.microsoft.com/office/drawing/2014/main" id="{8600468F-A4BF-AD49-B618-62664D17935C}"/>
              </a:ext>
            </a:extLst>
          </p:cNvPr>
          <p:cNvSpPr/>
          <p:nvPr/>
        </p:nvSpPr>
        <p:spPr>
          <a:xfrm rot="5400000">
            <a:off x="5942889" y="1398293"/>
            <a:ext cx="410129" cy="1633206"/>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4">
            <a:extLst>
              <a:ext uri="{FF2B5EF4-FFF2-40B4-BE49-F238E27FC236}">
                <a16:creationId xmlns:a16="http://schemas.microsoft.com/office/drawing/2014/main" id="{C393AD8A-5820-8449-A7B7-E7CBDFBA94E4}"/>
              </a:ext>
            </a:extLst>
          </p:cNvPr>
          <p:cNvSpPr/>
          <p:nvPr/>
        </p:nvSpPr>
        <p:spPr>
          <a:xfrm>
            <a:off x="4120770" y="2247877"/>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Arrow2">
            <a:extLst>
              <a:ext uri="{FF2B5EF4-FFF2-40B4-BE49-F238E27FC236}">
                <a16:creationId xmlns:a16="http://schemas.microsoft.com/office/drawing/2014/main" id="{ED47A0B5-6335-E74E-8125-0189AFDDC6E8}"/>
              </a:ext>
            </a:extLst>
          </p:cNvPr>
          <p:cNvSpPr/>
          <p:nvPr/>
        </p:nvSpPr>
        <p:spPr>
          <a:xfrm rot="10800000" flipV="1">
            <a:off x="4222430" y="2247877"/>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Arrow2">
            <a:extLst>
              <a:ext uri="{FF2B5EF4-FFF2-40B4-BE49-F238E27FC236}">
                <a16:creationId xmlns:a16="http://schemas.microsoft.com/office/drawing/2014/main" id="{7D6D0FCD-5490-0F45-A102-1A7DD80A025B}"/>
              </a:ext>
            </a:extLst>
          </p:cNvPr>
          <p:cNvSpPr/>
          <p:nvPr/>
        </p:nvSpPr>
        <p:spPr>
          <a:xfrm rot="10800000">
            <a:off x="4222430" y="1209710"/>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Arrow1">
            <a:extLst>
              <a:ext uri="{FF2B5EF4-FFF2-40B4-BE49-F238E27FC236}">
                <a16:creationId xmlns:a16="http://schemas.microsoft.com/office/drawing/2014/main" id="{4A0DA56A-6677-8D45-A175-4E6DFFD441B3}"/>
              </a:ext>
            </a:extLst>
          </p:cNvPr>
          <p:cNvSpPr/>
          <p:nvPr/>
        </p:nvSpPr>
        <p:spPr>
          <a:xfrm flipV="1">
            <a:off x="4120770" y="1117903"/>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NetworkText">
            <a:extLst>
              <a:ext uri="{FF2B5EF4-FFF2-40B4-BE49-F238E27FC236}">
                <a16:creationId xmlns:a16="http://schemas.microsoft.com/office/drawing/2014/main" id="{BB05080D-F05C-0644-83B6-57831CAA6638}"/>
              </a:ext>
            </a:extLst>
          </p:cNvPr>
          <p:cNvSpPr txBox="1"/>
          <p:nvPr/>
        </p:nvSpPr>
        <p:spPr>
          <a:xfrm>
            <a:off x="5460521" y="2071314"/>
            <a:ext cx="1321570" cy="279310"/>
          </a:xfrm>
          <a:prstGeom prst="rect">
            <a:avLst/>
          </a:prstGeom>
          <a:noFill/>
        </p:spPr>
        <p:txBody>
          <a:bodyPr wrap="square" rtlCol="0">
            <a:spAutoFit/>
          </a:bodyPr>
          <a:lstStyle/>
          <a:p>
            <a:pPr algn="ctr"/>
            <a:endParaRPr lang="en-US" sz="2400" dirty="0"/>
          </a:p>
        </p:txBody>
      </p:sp>
      <p:sp>
        <p:nvSpPr>
          <p:cNvPr id="25" name="!!Client1">
            <a:extLst>
              <a:ext uri="{FF2B5EF4-FFF2-40B4-BE49-F238E27FC236}">
                <a16:creationId xmlns:a16="http://schemas.microsoft.com/office/drawing/2014/main" id="{9E845849-4A8B-4A43-9EF3-FD129A8216D6}"/>
              </a:ext>
            </a:extLst>
          </p:cNvPr>
          <p:cNvSpPr/>
          <p:nvPr/>
        </p:nvSpPr>
        <p:spPr>
          <a:xfrm>
            <a:off x="2653972" y="1546342"/>
            <a:ext cx="159750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8" name="!!Server2">
            <a:extLst>
              <a:ext uri="{FF2B5EF4-FFF2-40B4-BE49-F238E27FC236}">
                <a16:creationId xmlns:a16="http://schemas.microsoft.com/office/drawing/2014/main" id="{2B10BC4E-FC91-7149-A5E8-EC5CD0896D3C}"/>
              </a:ext>
            </a:extLst>
          </p:cNvPr>
          <p:cNvSpPr/>
          <p:nvPr/>
        </p:nvSpPr>
        <p:spPr>
          <a:xfrm>
            <a:off x="7997605" y="1555911"/>
            <a:ext cx="159750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9" name="!!Server1">
            <a:extLst>
              <a:ext uri="{FF2B5EF4-FFF2-40B4-BE49-F238E27FC236}">
                <a16:creationId xmlns:a16="http://schemas.microsoft.com/office/drawing/2014/main" id="{8874E916-2711-8747-B44A-51124715B111}"/>
              </a:ext>
            </a:extLst>
          </p:cNvPr>
          <p:cNvSpPr/>
          <p:nvPr/>
        </p:nvSpPr>
        <p:spPr>
          <a:xfrm>
            <a:off x="8004124" y="2364692"/>
            <a:ext cx="158451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12AEAE19-990F-A04B-92CF-DFB6426C986E}"/>
              </a:ext>
            </a:extLst>
          </p:cNvPr>
          <p:cNvSpPr/>
          <p:nvPr/>
        </p:nvSpPr>
        <p:spPr>
          <a:xfrm>
            <a:off x="2666962" y="2347902"/>
            <a:ext cx="158451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2" name="!!Server1">
            <a:extLst>
              <a:ext uri="{FF2B5EF4-FFF2-40B4-BE49-F238E27FC236}">
                <a16:creationId xmlns:a16="http://schemas.microsoft.com/office/drawing/2014/main" id="{238FDDA3-6F97-3944-B749-37FC3FAFA7AB}"/>
              </a:ext>
            </a:extLst>
          </p:cNvPr>
          <p:cNvSpPr/>
          <p:nvPr/>
        </p:nvSpPr>
        <p:spPr>
          <a:xfrm>
            <a:off x="691864" y="1973619"/>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3" name="!!Server1">
            <a:extLst>
              <a:ext uri="{FF2B5EF4-FFF2-40B4-BE49-F238E27FC236}">
                <a16:creationId xmlns:a16="http://schemas.microsoft.com/office/drawing/2014/main" id="{0F953863-EEE3-8142-831F-4F2EF6C884D5}"/>
              </a:ext>
            </a:extLst>
          </p:cNvPr>
          <p:cNvSpPr/>
          <p:nvPr/>
        </p:nvSpPr>
        <p:spPr>
          <a:xfrm>
            <a:off x="9897979" y="1980538"/>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cxnSp>
        <p:nvCxnSpPr>
          <p:cNvPr id="5" name="Straight Arrow Connector 4">
            <a:extLst>
              <a:ext uri="{FF2B5EF4-FFF2-40B4-BE49-F238E27FC236}">
                <a16:creationId xmlns:a16="http://schemas.microsoft.com/office/drawing/2014/main" id="{FC9F850E-60D4-C142-90DA-F006B5D2B490}"/>
              </a:ext>
            </a:extLst>
          </p:cNvPr>
          <p:cNvCxnSpPr>
            <a:stCxn id="17" idx="3"/>
            <a:endCxn id="32" idx="3"/>
          </p:cNvCxnSpPr>
          <p:nvPr/>
        </p:nvCxnSpPr>
        <p:spPr>
          <a:xfrm flipH="1" flipV="1">
            <a:off x="2276378" y="2193331"/>
            <a:ext cx="3054973" cy="2156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F595BC9-56B8-3542-9908-F0F6336E11CE}"/>
              </a:ext>
            </a:extLst>
          </p:cNvPr>
          <p:cNvCxnSpPr>
            <a:stCxn id="17" idx="0"/>
            <a:endCxn id="33" idx="1"/>
          </p:cNvCxnSpPr>
          <p:nvPr/>
        </p:nvCxnSpPr>
        <p:spPr>
          <a:xfrm flipV="1">
            <a:off x="6862025" y="2200250"/>
            <a:ext cx="3035954" cy="1464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3279E560-B1A6-6E4D-9861-6014E011B907}"/>
              </a:ext>
            </a:extLst>
          </p:cNvPr>
          <p:cNvPicPr>
            <a:picLocks noChangeAspect="1"/>
          </p:cNvPicPr>
          <p:nvPr/>
        </p:nvPicPr>
        <p:blipFill>
          <a:blip r:embed="rId4"/>
          <a:stretch>
            <a:fillRect/>
          </a:stretch>
        </p:blipFill>
        <p:spPr>
          <a:xfrm>
            <a:off x="4045887" y="3682057"/>
            <a:ext cx="3892272" cy="2921315"/>
          </a:xfrm>
          <a:prstGeom prst="rect">
            <a:avLst/>
          </a:prstGeom>
        </p:spPr>
      </p:pic>
      <p:pic>
        <p:nvPicPr>
          <p:cNvPr id="18" name="Picture 17">
            <a:extLst>
              <a:ext uri="{FF2B5EF4-FFF2-40B4-BE49-F238E27FC236}">
                <a16:creationId xmlns:a16="http://schemas.microsoft.com/office/drawing/2014/main" id="{D22A388A-0202-EB47-957A-0F537E702DF4}"/>
              </a:ext>
            </a:extLst>
          </p:cNvPr>
          <p:cNvPicPr>
            <a:picLocks noChangeAspect="1"/>
          </p:cNvPicPr>
          <p:nvPr/>
        </p:nvPicPr>
        <p:blipFill>
          <a:blip r:embed="rId5"/>
          <a:stretch>
            <a:fillRect/>
          </a:stretch>
        </p:blipFill>
        <p:spPr>
          <a:xfrm>
            <a:off x="4041648" y="3685032"/>
            <a:ext cx="3898621" cy="2926080"/>
          </a:xfrm>
          <a:prstGeom prst="rect">
            <a:avLst/>
          </a:prstGeom>
        </p:spPr>
      </p:pic>
      <p:cxnSp>
        <p:nvCxnSpPr>
          <p:cNvPr id="26" name="Straight Arrow Connector 25">
            <a:extLst>
              <a:ext uri="{FF2B5EF4-FFF2-40B4-BE49-F238E27FC236}">
                <a16:creationId xmlns:a16="http://schemas.microsoft.com/office/drawing/2014/main" id="{F3E73F18-4D4E-204A-9AE3-1AB84C081153}"/>
              </a:ext>
            </a:extLst>
          </p:cNvPr>
          <p:cNvCxnSpPr/>
          <p:nvPr/>
        </p:nvCxnSpPr>
        <p:spPr>
          <a:xfrm>
            <a:off x="7874954" y="4031063"/>
            <a:ext cx="0" cy="178784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DBF89E77-D2E3-604D-92A4-D654DF7507AD}"/>
                  </a:ext>
                </a:extLst>
              </p:cNvPr>
              <p:cNvSpPr txBox="1"/>
              <p:nvPr/>
            </p:nvSpPr>
            <p:spPr>
              <a:xfrm>
                <a:off x="7966390" y="4438040"/>
                <a:ext cx="2967338" cy="499752"/>
              </a:xfrm>
              <a:prstGeom prst="rect">
                <a:avLst/>
              </a:prstGeom>
              <a:noFill/>
            </p:spPr>
            <p:txBody>
              <a:bodyPr wrap="square" rtlCol="0">
                <a:spAutoFit/>
              </a:bodyPr>
              <a:lstStyle/>
              <a:p>
                <a14:m>
                  <m:oMath xmlns:m="http://schemas.openxmlformats.org/officeDocument/2006/math">
                    <m:box>
                      <m:boxPr>
                        <m:ctrlPr>
                          <a:rPr lang="en-US" sz="2400" i="1" smtClean="0">
                            <a:solidFill>
                              <a:srgbClr val="FF0000"/>
                            </a:solidFill>
                            <a:latin typeface="Cambria Math" panose="02040503050406030204" pitchFamily="18" charset="0"/>
                          </a:rPr>
                        </m:ctrlPr>
                      </m:boxPr>
                      <m:e>
                        <m:argPr>
                          <m:argSz m:val="-1"/>
                        </m:argPr>
                        <m:f>
                          <m:fPr>
                            <m:ctrlPr>
                              <a:rPr lang="en-US" sz="2400" i="1" smtClean="0">
                                <a:solidFill>
                                  <a:srgbClr val="FF0000"/>
                                </a:solidFill>
                                <a:latin typeface="Cambria Math" panose="02040503050406030204" pitchFamily="18" charset="0"/>
                              </a:rPr>
                            </m:ctrlPr>
                          </m:fPr>
                          <m:num>
                            <m:r>
                              <a:rPr lang="en-US" sz="2400" b="0" i="1" smtClean="0">
                                <a:solidFill>
                                  <a:srgbClr val="FF0000"/>
                                </a:solidFill>
                                <a:latin typeface="Cambria Math" panose="02040503050406030204" pitchFamily="18" charset="0"/>
                              </a:rPr>
                              <m:t>1</m:t>
                            </m:r>
                          </m:num>
                          <m:den>
                            <m:r>
                              <a:rPr lang="en-US" sz="2400" b="0" i="1" smtClean="0">
                                <a:solidFill>
                                  <a:srgbClr val="FF0000"/>
                                </a:solidFill>
                                <a:latin typeface="Cambria Math" panose="02040503050406030204" pitchFamily="18" charset="0"/>
                              </a:rPr>
                              <m:t>5</m:t>
                            </m:r>
                          </m:den>
                        </m:f>
                      </m:e>
                    </m:box>
                  </m:oMath>
                </a14:m>
                <a:r>
                  <a:rPr lang="en-US" sz="2400" dirty="0">
                    <a:solidFill>
                      <a:srgbClr val="FF0000"/>
                    </a:solidFill>
                  </a:rPr>
                  <a:t> x </a:t>
                </a:r>
                <a:r>
                  <a:rPr lang="en-US" sz="2400" dirty="0"/>
                  <a:t>Utility = </a:t>
                </a:r>
                <a:r>
                  <a:rPr lang="en-US" sz="2400" dirty="0">
                    <a:solidFill>
                      <a:srgbClr val="FF0000"/>
                    </a:solidFill>
                  </a:rPr>
                  <a:t>5x</a:t>
                </a:r>
                <a:r>
                  <a:rPr lang="en-US" sz="2400" dirty="0"/>
                  <a:t> weight</a:t>
                </a:r>
              </a:p>
            </p:txBody>
          </p:sp>
        </mc:Choice>
        <mc:Fallback xmlns="">
          <p:sp>
            <p:nvSpPr>
              <p:cNvPr id="27" name="TextBox 26">
                <a:extLst>
                  <a:ext uri="{FF2B5EF4-FFF2-40B4-BE49-F238E27FC236}">
                    <a16:creationId xmlns:a16="http://schemas.microsoft.com/office/drawing/2014/main" id="{DBF89E77-D2E3-604D-92A4-D654DF7507AD}"/>
                  </a:ext>
                </a:extLst>
              </p:cNvPr>
              <p:cNvSpPr txBox="1">
                <a:spLocks noRot="1" noChangeAspect="1" noMove="1" noResize="1" noEditPoints="1" noAdjustHandles="1" noChangeArrowheads="1" noChangeShapeType="1" noTextEdit="1"/>
              </p:cNvSpPr>
              <p:nvPr/>
            </p:nvSpPr>
            <p:spPr>
              <a:xfrm>
                <a:off x="7966390" y="4438040"/>
                <a:ext cx="2967338" cy="499752"/>
              </a:xfrm>
              <a:prstGeom prst="rect">
                <a:avLst/>
              </a:prstGeom>
              <a:blipFill>
                <a:blip r:embed="rId6"/>
                <a:stretch>
                  <a:fillRect t="-4878" b="-17073"/>
                </a:stretch>
              </a:blipFill>
            </p:spPr>
            <p:txBody>
              <a:bodyPr/>
              <a:lstStyle/>
              <a:p>
                <a:r>
                  <a:rPr lang="en-US">
                    <a:noFill/>
                  </a:rPr>
                  <a:t> </a:t>
                </a:r>
              </a:p>
            </p:txBody>
          </p:sp>
        </mc:Fallback>
      </mc:AlternateContent>
      <p:sp>
        <p:nvSpPr>
          <p:cNvPr id="38" name="!!TextBox_Fairness">
            <a:extLst>
              <a:ext uri="{FF2B5EF4-FFF2-40B4-BE49-F238E27FC236}">
                <a16:creationId xmlns:a16="http://schemas.microsoft.com/office/drawing/2014/main" id="{803100F6-5FEC-2D4C-B866-E67E64369DC3}"/>
              </a:ext>
            </a:extLst>
          </p:cNvPr>
          <p:cNvSpPr txBox="1"/>
          <p:nvPr/>
        </p:nvSpPr>
        <p:spPr>
          <a:xfrm>
            <a:off x="9781603" y="3268660"/>
            <a:ext cx="2040690" cy="461665"/>
          </a:xfrm>
          <a:prstGeom prst="rect">
            <a:avLst/>
          </a:prstGeom>
          <a:noFill/>
          <a:ln w="63500" cmpd="thinThick">
            <a:solidFill>
              <a:schemeClr val="accent1"/>
            </a:solidFill>
          </a:ln>
        </p:spPr>
        <p:txBody>
          <a:bodyPr wrap="square" rtlCol="0">
            <a:spAutoFit/>
          </a:bodyPr>
          <a:lstStyle/>
          <a:p>
            <a:pPr algn="ctr"/>
            <a:r>
              <a:rPr lang="en-US" sz="2400" b="1" dirty="0"/>
              <a:t>Fairness</a:t>
            </a:r>
          </a:p>
        </p:txBody>
      </p:sp>
      <p:pic>
        <p:nvPicPr>
          <p:cNvPr id="39" name="Picture 38">
            <a:extLst>
              <a:ext uri="{FF2B5EF4-FFF2-40B4-BE49-F238E27FC236}">
                <a16:creationId xmlns:a16="http://schemas.microsoft.com/office/drawing/2014/main" id="{464A3EF1-090C-9E4C-B7A5-6EB08C69453B}"/>
              </a:ext>
            </a:extLst>
          </p:cNvPr>
          <p:cNvPicPr>
            <a:picLocks noChangeAspect="1"/>
          </p:cNvPicPr>
          <p:nvPr/>
        </p:nvPicPr>
        <p:blipFill>
          <a:blip r:embed="rId7"/>
          <a:stretch>
            <a:fillRect/>
          </a:stretch>
        </p:blipFill>
        <p:spPr>
          <a:xfrm flipV="1">
            <a:off x="10142317" y="3167225"/>
            <a:ext cx="1368906" cy="664535"/>
          </a:xfrm>
          <a:prstGeom prst="rect">
            <a:avLst/>
          </a:prstGeom>
        </p:spPr>
      </p:pic>
    </p:spTree>
    <p:extLst>
      <p:ext uri="{BB962C8B-B14F-4D97-AF65-F5344CB8AC3E}">
        <p14:creationId xmlns:p14="http://schemas.microsoft.com/office/powerpoint/2010/main" val="37903588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1" animBg="1"/>
      <p:bldP spid="12" grpId="1"/>
      <p:bldP spid="32" grpId="0" animBg="1"/>
      <p:bldP spid="33" grpId="0" animBg="1"/>
      <p:bldP spid="27" grpId="0"/>
      <p:bldP spid="3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E84-73EF-3C4A-8886-D9D247722CC1}"/>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10" name="!!TextBox_weightRule">
                <a:extLst>
                  <a:ext uri="{FF2B5EF4-FFF2-40B4-BE49-F238E27FC236}">
                    <a16:creationId xmlns:a16="http://schemas.microsoft.com/office/drawing/2014/main" id="{CA9321DF-4593-074E-819D-34B95ED94171}"/>
                  </a:ext>
                </a:extLst>
              </p:cNvPr>
              <p:cNvSpPr txBox="1"/>
              <p:nvPr/>
            </p:nvSpPr>
            <p:spPr>
              <a:xfrm>
                <a:off x="635816" y="4090583"/>
                <a:ext cx="3484954" cy="13882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𝑊</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𝑟</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r>
                        <a:rPr lang="en-US" sz="3200" i="1">
                          <a:latin typeface="Cambria Math" panose="02040503050406030204" pitchFamily="18" charset="0"/>
                        </a:rPr>
                        <m:t>=</m:t>
                      </m:r>
                      <m:f>
                        <m:fPr>
                          <m:ctrlPr>
                            <a:rPr lang="en-US" sz="3200" i="1">
                              <a:latin typeface="Cambria Math" panose="02040503050406030204" pitchFamily="18" charset="0"/>
                            </a:rPr>
                          </m:ctrlPr>
                        </m:fPr>
                        <m:num>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num>
                        <m:den>
                          <m:sSub>
                            <m:sSubPr>
                              <m:ctrlPr>
                                <a:rPr lang="en-US" sz="3200" i="1">
                                  <a:latin typeface="Cambria Math" panose="02040503050406030204" pitchFamily="18" charset="0"/>
                                </a:rPr>
                              </m:ctrlPr>
                            </m:sSubPr>
                            <m:e>
                              <m:r>
                                <a:rPr lang="en-US" sz="3200" b="0" i="1" smtClean="0">
                                  <a:latin typeface="Cambria Math" panose="02040503050406030204" pitchFamily="18" charset="0"/>
                                </a:rPr>
                                <m:t>  </m:t>
                              </m:r>
                              <m:r>
                                <a:rPr lang="en-US" sz="3200" i="1">
                                  <a:latin typeface="Cambria Math" panose="02040503050406030204" pitchFamily="18" charset="0"/>
                                </a:rPr>
                                <m:t>𝑈</m:t>
                              </m:r>
                            </m:e>
                            <m:sub>
                              <m:r>
                                <a:rPr lang="en-US" sz="3200" i="1">
                                  <a:latin typeface="Cambria Math" panose="02040503050406030204" pitchFamily="18" charset="0"/>
                                </a:rPr>
                                <m:t>𝑖</m:t>
                              </m:r>
                            </m:sub>
                          </m:sSub>
                          <m:d>
                            <m:dPr>
                              <m:ctrlPr>
                                <a:rPr lang="en-US" sz="3200" i="1">
                                  <a:latin typeface="Cambria Math" panose="02040503050406030204" pitchFamily="18" charset="0"/>
                                </a:rPr>
                              </m:ctrlPr>
                            </m:dPr>
                            <m:e>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e>
                          </m:d>
                          <m:r>
                            <a:rPr lang="en-US" sz="3200" b="0" i="1" smtClean="0">
                              <a:latin typeface="Cambria Math" panose="02040503050406030204" pitchFamily="18" charset="0"/>
                            </a:rPr>
                            <m:t> </m:t>
                          </m:r>
                        </m:den>
                      </m:f>
                    </m:oMath>
                  </m:oMathPara>
                </a14:m>
                <a:endParaRPr lang="en-US" sz="3200" dirty="0"/>
              </a:p>
              <a:p>
                <a:endParaRPr lang="en-US" sz="2400" dirty="0"/>
              </a:p>
            </p:txBody>
          </p:sp>
        </mc:Choice>
        <mc:Fallback xmlns="">
          <p:sp>
            <p:nvSpPr>
              <p:cNvPr id="10" name="!!TextBox_weightRule">
                <a:extLst>
                  <a:ext uri="{FF2B5EF4-FFF2-40B4-BE49-F238E27FC236}">
                    <a16:creationId xmlns:a16="http://schemas.microsoft.com/office/drawing/2014/main" id="{CA9321DF-4593-074E-819D-34B95ED94171}"/>
                  </a:ext>
                </a:extLst>
              </p:cNvPr>
              <p:cNvSpPr txBox="1">
                <a:spLocks noRot="1" noChangeAspect="1" noMove="1" noResize="1" noEditPoints="1" noAdjustHandles="1" noChangeArrowheads="1" noChangeShapeType="1" noTextEdit="1"/>
              </p:cNvSpPr>
              <p:nvPr/>
            </p:nvSpPr>
            <p:spPr>
              <a:xfrm>
                <a:off x="635816" y="4090583"/>
                <a:ext cx="3484954" cy="1388265"/>
              </a:xfrm>
              <a:prstGeom prst="rect">
                <a:avLst/>
              </a:prstGeom>
              <a:blipFill>
                <a:blip r:embed="rId3"/>
                <a:stretch>
                  <a:fillRect/>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4E2C2049-8B89-374D-98F5-CE9B4859FA34}"/>
              </a:ext>
            </a:extLst>
          </p:cNvPr>
          <p:cNvSpPr/>
          <p:nvPr/>
        </p:nvSpPr>
        <p:spPr>
          <a:xfrm>
            <a:off x="2600444" y="4600282"/>
            <a:ext cx="1221200" cy="59105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 name="TextBox 11">
            <a:extLst>
              <a:ext uri="{FF2B5EF4-FFF2-40B4-BE49-F238E27FC236}">
                <a16:creationId xmlns:a16="http://schemas.microsoft.com/office/drawing/2014/main" id="{FB088D7E-2C60-D84D-844E-FBCA081C990A}"/>
              </a:ext>
            </a:extLst>
          </p:cNvPr>
          <p:cNvSpPr txBox="1"/>
          <p:nvPr/>
        </p:nvSpPr>
        <p:spPr>
          <a:xfrm>
            <a:off x="3821644" y="4579024"/>
            <a:ext cx="7734540" cy="523220"/>
          </a:xfrm>
          <a:prstGeom prst="rect">
            <a:avLst/>
          </a:prstGeom>
          <a:noFill/>
        </p:spPr>
        <p:txBody>
          <a:bodyPr wrap="square" rtlCol="0">
            <a:spAutoFit/>
          </a:bodyPr>
          <a:lstStyle/>
          <a:p>
            <a:r>
              <a:rPr lang="en-US" sz="2800" dirty="0">
                <a:solidFill>
                  <a:srgbClr val="FF0000"/>
                </a:solidFill>
              </a:rPr>
              <a:t>Arbitrary units! Weight depends on scale of U</a:t>
            </a:r>
            <a:endParaRPr lang="en-US" sz="2800" baseline="-25000" dirty="0">
              <a:solidFill>
                <a:srgbClr val="FF0000"/>
              </a:solidFill>
            </a:endParaRPr>
          </a:p>
        </p:txBody>
      </p:sp>
      <p:sp>
        <p:nvSpPr>
          <p:cNvPr id="16" name="!!RateControl">
            <a:extLst>
              <a:ext uri="{FF2B5EF4-FFF2-40B4-BE49-F238E27FC236}">
                <a16:creationId xmlns:a16="http://schemas.microsoft.com/office/drawing/2014/main" id="{5495220D-C035-1E4B-81D3-0CDCB9C44062}"/>
              </a:ext>
            </a:extLst>
          </p:cNvPr>
          <p:cNvSpPr/>
          <p:nvPr/>
        </p:nvSpPr>
        <p:spPr>
          <a:xfrm>
            <a:off x="3168905" y="2479949"/>
            <a:ext cx="196676" cy="244647"/>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7" name="!!Link">
            <a:extLst>
              <a:ext uri="{FF2B5EF4-FFF2-40B4-BE49-F238E27FC236}">
                <a16:creationId xmlns:a16="http://schemas.microsoft.com/office/drawing/2014/main" id="{8600468F-A4BF-AD49-B618-62664D17935C}"/>
              </a:ext>
            </a:extLst>
          </p:cNvPr>
          <p:cNvSpPr/>
          <p:nvPr/>
        </p:nvSpPr>
        <p:spPr>
          <a:xfrm rot="5400000">
            <a:off x="5942889" y="1398293"/>
            <a:ext cx="410129" cy="1633206"/>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4">
            <a:extLst>
              <a:ext uri="{FF2B5EF4-FFF2-40B4-BE49-F238E27FC236}">
                <a16:creationId xmlns:a16="http://schemas.microsoft.com/office/drawing/2014/main" id="{C393AD8A-5820-8449-A7B7-E7CBDFBA94E4}"/>
              </a:ext>
            </a:extLst>
          </p:cNvPr>
          <p:cNvSpPr/>
          <p:nvPr/>
        </p:nvSpPr>
        <p:spPr>
          <a:xfrm>
            <a:off x="4120770" y="2247877"/>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Arrow2">
            <a:extLst>
              <a:ext uri="{FF2B5EF4-FFF2-40B4-BE49-F238E27FC236}">
                <a16:creationId xmlns:a16="http://schemas.microsoft.com/office/drawing/2014/main" id="{ED47A0B5-6335-E74E-8125-0189AFDDC6E8}"/>
              </a:ext>
            </a:extLst>
          </p:cNvPr>
          <p:cNvSpPr/>
          <p:nvPr/>
        </p:nvSpPr>
        <p:spPr>
          <a:xfrm rot="10800000" flipV="1">
            <a:off x="4222430" y="2247877"/>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Arrow2">
            <a:extLst>
              <a:ext uri="{FF2B5EF4-FFF2-40B4-BE49-F238E27FC236}">
                <a16:creationId xmlns:a16="http://schemas.microsoft.com/office/drawing/2014/main" id="{7D6D0FCD-5490-0F45-A102-1A7DD80A025B}"/>
              </a:ext>
            </a:extLst>
          </p:cNvPr>
          <p:cNvSpPr/>
          <p:nvPr/>
        </p:nvSpPr>
        <p:spPr>
          <a:xfrm rot="10800000">
            <a:off x="4222430" y="1209710"/>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Arrow1">
            <a:extLst>
              <a:ext uri="{FF2B5EF4-FFF2-40B4-BE49-F238E27FC236}">
                <a16:creationId xmlns:a16="http://schemas.microsoft.com/office/drawing/2014/main" id="{4A0DA56A-6677-8D45-A175-4E6DFFD441B3}"/>
              </a:ext>
            </a:extLst>
          </p:cNvPr>
          <p:cNvSpPr/>
          <p:nvPr/>
        </p:nvSpPr>
        <p:spPr>
          <a:xfrm flipV="1">
            <a:off x="4120770" y="1117903"/>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NetworkText">
            <a:extLst>
              <a:ext uri="{FF2B5EF4-FFF2-40B4-BE49-F238E27FC236}">
                <a16:creationId xmlns:a16="http://schemas.microsoft.com/office/drawing/2014/main" id="{BB05080D-F05C-0644-83B6-57831CAA6638}"/>
              </a:ext>
            </a:extLst>
          </p:cNvPr>
          <p:cNvSpPr txBox="1"/>
          <p:nvPr/>
        </p:nvSpPr>
        <p:spPr>
          <a:xfrm>
            <a:off x="5460521" y="2071314"/>
            <a:ext cx="1321570" cy="279310"/>
          </a:xfrm>
          <a:prstGeom prst="rect">
            <a:avLst/>
          </a:prstGeom>
          <a:noFill/>
        </p:spPr>
        <p:txBody>
          <a:bodyPr wrap="square" rtlCol="0">
            <a:spAutoFit/>
          </a:bodyPr>
          <a:lstStyle/>
          <a:p>
            <a:pPr algn="ctr"/>
            <a:endParaRPr lang="en-US" sz="2400" dirty="0"/>
          </a:p>
        </p:txBody>
      </p:sp>
      <p:sp>
        <p:nvSpPr>
          <p:cNvPr id="25" name="!!Client1">
            <a:extLst>
              <a:ext uri="{FF2B5EF4-FFF2-40B4-BE49-F238E27FC236}">
                <a16:creationId xmlns:a16="http://schemas.microsoft.com/office/drawing/2014/main" id="{9E845849-4A8B-4A43-9EF3-FD129A8216D6}"/>
              </a:ext>
            </a:extLst>
          </p:cNvPr>
          <p:cNvSpPr/>
          <p:nvPr/>
        </p:nvSpPr>
        <p:spPr>
          <a:xfrm>
            <a:off x="2653972" y="1546342"/>
            <a:ext cx="159750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8" name="!!Server2">
            <a:extLst>
              <a:ext uri="{FF2B5EF4-FFF2-40B4-BE49-F238E27FC236}">
                <a16:creationId xmlns:a16="http://schemas.microsoft.com/office/drawing/2014/main" id="{2B10BC4E-FC91-7149-A5E8-EC5CD0896D3C}"/>
              </a:ext>
            </a:extLst>
          </p:cNvPr>
          <p:cNvSpPr/>
          <p:nvPr/>
        </p:nvSpPr>
        <p:spPr>
          <a:xfrm>
            <a:off x="7997605" y="1555911"/>
            <a:ext cx="159750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9" name="!!Server1">
            <a:extLst>
              <a:ext uri="{FF2B5EF4-FFF2-40B4-BE49-F238E27FC236}">
                <a16:creationId xmlns:a16="http://schemas.microsoft.com/office/drawing/2014/main" id="{8874E916-2711-8747-B44A-51124715B111}"/>
              </a:ext>
            </a:extLst>
          </p:cNvPr>
          <p:cNvSpPr/>
          <p:nvPr/>
        </p:nvSpPr>
        <p:spPr>
          <a:xfrm>
            <a:off x="8004124" y="2364692"/>
            <a:ext cx="158451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12AEAE19-990F-A04B-92CF-DFB6426C986E}"/>
              </a:ext>
            </a:extLst>
          </p:cNvPr>
          <p:cNvSpPr/>
          <p:nvPr/>
        </p:nvSpPr>
        <p:spPr>
          <a:xfrm>
            <a:off x="2666962" y="2347902"/>
            <a:ext cx="158451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2" name="!!Server1">
            <a:extLst>
              <a:ext uri="{FF2B5EF4-FFF2-40B4-BE49-F238E27FC236}">
                <a16:creationId xmlns:a16="http://schemas.microsoft.com/office/drawing/2014/main" id="{238FDDA3-6F97-3944-B749-37FC3FAFA7AB}"/>
              </a:ext>
            </a:extLst>
          </p:cNvPr>
          <p:cNvSpPr/>
          <p:nvPr/>
        </p:nvSpPr>
        <p:spPr>
          <a:xfrm>
            <a:off x="691864" y="1973619"/>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3" name="!!Server1">
            <a:extLst>
              <a:ext uri="{FF2B5EF4-FFF2-40B4-BE49-F238E27FC236}">
                <a16:creationId xmlns:a16="http://schemas.microsoft.com/office/drawing/2014/main" id="{0F953863-EEE3-8142-831F-4F2EF6C884D5}"/>
              </a:ext>
            </a:extLst>
          </p:cNvPr>
          <p:cNvSpPr/>
          <p:nvPr/>
        </p:nvSpPr>
        <p:spPr>
          <a:xfrm>
            <a:off x="9897979" y="1980538"/>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cxnSp>
        <p:nvCxnSpPr>
          <p:cNvPr id="5" name="Straight Arrow Connector 4">
            <a:extLst>
              <a:ext uri="{FF2B5EF4-FFF2-40B4-BE49-F238E27FC236}">
                <a16:creationId xmlns:a16="http://schemas.microsoft.com/office/drawing/2014/main" id="{FC9F850E-60D4-C142-90DA-F006B5D2B490}"/>
              </a:ext>
            </a:extLst>
          </p:cNvPr>
          <p:cNvCxnSpPr>
            <a:stCxn id="17" idx="3"/>
            <a:endCxn id="32" idx="3"/>
          </p:cNvCxnSpPr>
          <p:nvPr/>
        </p:nvCxnSpPr>
        <p:spPr>
          <a:xfrm flipH="1" flipV="1">
            <a:off x="2276378" y="2193331"/>
            <a:ext cx="3054973" cy="2156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F595BC9-56B8-3542-9908-F0F6336E11CE}"/>
              </a:ext>
            </a:extLst>
          </p:cNvPr>
          <p:cNvCxnSpPr>
            <a:stCxn id="17" idx="0"/>
            <a:endCxn id="33" idx="1"/>
          </p:cNvCxnSpPr>
          <p:nvPr/>
        </p:nvCxnSpPr>
        <p:spPr>
          <a:xfrm flipV="1">
            <a:off x="6862025" y="2200250"/>
            <a:ext cx="3035954" cy="1464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24E20EC3-DE04-F342-865D-719E3CE7564B}"/>
              </a:ext>
            </a:extLst>
          </p:cNvPr>
          <p:cNvPicPr>
            <a:picLocks noChangeAspect="1"/>
          </p:cNvPicPr>
          <p:nvPr/>
        </p:nvPicPr>
        <p:blipFill>
          <a:blip r:embed="rId4"/>
          <a:stretch>
            <a:fillRect/>
          </a:stretch>
        </p:blipFill>
        <p:spPr>
          <a:xfrm>
            <a:off x="4251476" y="3439799"/>
            <a:ext cx="6229285" cy="3114643"/>
          </a:xfrm>
          <a:prstGeom prst="rect">
            <a:avLst/>
          </a:prstGeom>
        </p:spPr>
      </p:pic>
      <mc:AlternateContent xmlns:mc="http://schemas.openxmlformats.org/markup-compatibility/2006" xmlns:a14="http://schemas.microsoft.com/office/drawing/2010/main">
        <mc:Choice Requires="a14">
          <p:sp>
            <p:nvSpPr>
              <p:cNvPr id="44" name="TextBox 43">
                <a:extLst>
                  <a:ext uri="{FF2B5EF4-FFF2-40B4-BE49-F238E27FC236}">
                    <a16:creationId xmlns:a16="http://schemas.microsoft.com/office/drawing/2014/main" id="{AA6A42A1-84CC-DF47-968E-B1F2BC876D84}"/>
                  </a:ext>
                </a:extLst>
              </p:cNvPr>
              <p:cNvSpPr txBox="1"/>
              <p:nvPr/>
            </p:nvSpPr>
            <p:spPr>
              <a:xfrm>
                <a:off x="2169668" y="4541177"/>
                <a:ext cx="968607" cy="61779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box>
                        <m:boxPr>
                          <m:ctrlPr>
                            <a:rPr lang="en-US" sz="2800" i="1" smtClean="0">
                              <a:solidFill>
                                <a:srgbClr val="FF0000"/>
                              </a:solidFill>
                              <a:latin typeface="Cambria Math" panose="02040503050406030204" pitchFamily="18" charset="0"/>
                            </a:rPr>
                          </m:ctrlPr>
                        </m:boxPr>
                        <m:e>
                          <m:argPr>
                            <m:argSz m:val="-1"/>
                          </m:argPr>
                          <m:f>
                            <m:fPr>
                              <m:ctrlPr>
                                <a:rPr lang="en-US" sz="2800" i="1" smtClean="0">
                                  <a:solidFill>
                                    <a:srgbClr val="FF0000"/>
                                  </a:solidFill>
                                  <a:latin typeface="Cambria Math" panose="02040503050406030204" pitchFamily="18" charset="0"/>
                                </a:rPr>
                              </m:ctrlPr>
                            </m:fPr>
                            <m:num>
                              <m:r>
                                <a:rPr lang="en-US" sz="2800" b="0" i="1" smtClean="0">
                                  <a:solidFill>
                                    <a:srgbClr val="FF0000"/>
                                  </a:solidFill>
                                  <a:latin typeface="Cambria Math" panose="02040503050406030204" pitchFamily="18" charset="0"/>
                                </a:rPr>
                                <m:t>1</m:t>
                              </m:r>
                            </m:num>
                            <m:den>
                              <m:r>
                                <a:rPr lang="en-US" sz="2800" b="0" i="1" smtClean="0">
                                  <a:solidFill>
                                    <a:srgbClr val="FF0000"/>
                                  </a:solidFill>
                                  <a:latin typeface="Cambria Math" panose="02040503050406030204" pitchFamily="18" charset="0"/>
                                </a:rPr>
                                <m:t>3</m:t>
                              </m:r>
                            </m:den>
                          </m:f>
                        </m:e>
                      </m:box>
                    </m:oMath>
                  </m:oMathPara>
                </a14:m>
                <a:endParaRPr lang="en-US" sz="2800" dirty="0">
                  <a:solidFill>
                    <a:srgbClr val="FF0000"/>
                  </a:solidFill>
                </a:endParaRPr>
              </a:p>
            </p:txBody>
          </p:sp>
        </mc:Choice>
        <mc:Fallback xmlns="">
          <p:sp>
            <p:nvSpPr>
              <p:cNvPr id="44" name="TextBox 43">
                <a:extLst>
                  <a:ext uri="{FF2B5EF4-FFF2-40B4-BE49-F238E27FC236}">
                    <a16:creationId xmlns:a16="http://schemas.microsoft.com/office/drawing/2014/main" id="{AA6A42A1-84CC-DF47-968E-B1F2BC876D84}"/>
                  </a:ext>
                </a:extLst>
              </p:cNvPr>
              <p:cNvSpPr txBox="1">
                <a:spLocks noRot="1" noChangeAspect="1" noMove="1" noResize="1" noEditPoints="1" noAdjustHandles="1" noChangeArrowheads="1" noChangeShapeType="1" noTextEdit="1"/>
              </p:cNvSpPr>
              <p:nvPr/>
            </p:nvSpPr>
            <p:spPr>
              <a:xfrm>
                <a:off x="2169668" y="4541177"/>
                <a:ext cx="968607" cy="617798"/>
              </a:xfrm>
              <a:prstGeom prst="rect">
                <a:avLst/>
              </a:prstGeom>
              <a:blipFill>
                <a:blip r:embed="rId5"/>
                <a:stretch>
                  <a:fillRect b="-2041"/>
                </a:stretch>
              </a:blipFill>
            </p:spPr>
            <p:txBody>
              <a:bodyPr/>
              <a:lstStyle/>
              <a:p>
                <a:r>
                  <a:rPr lang="en-US">
                    <a:noFill/>
                  </a:rPr>
                  <a:t> </a:t>
                </a:r>
              </a:p>
            </p:txBody>
          </p:sp>
        </mc:Fallback>
      </mc:AlternateContent>
      <p:sp>
        <p:nvSpPr>
          <p:cNvPr id="46" name="Freeform 45">
            <a:extLst>
              <a:ext uri="{FF2B5EF4-FFF2-40B4-BE49-F238E27FC236}">
                <a16:creationId xmlns:a16="http://schemas.microsoft.com/office/drawing/2014/main" id="{58C582A7-5350-1B40-AEFD-FB96B053B9D3}"/>
              </a:ext>
            </a:extLst>
          </p:cNvPr>
          <p:cNvSpPr/>
          <p:nvPr/>
        </p:nvSpPr>
        <p:spPr>
          <a:xfrm>
            <a:off x="5540189" y="4536141"/>
            <a:ext cx="1318570" cy="1565798"/>
          </a:xfrm>
          <a:custGeom>
            <a:avLst/>
            <a:gdLst>
              <a:gd name="connsiteX0" fmla="*/ 1201270 w 1318570"/>
              <a:gd name="connsiteY0" fmla="*/ 1559859 h 1565798"/>
              <a:gd name="connsiteX1" fmla="*/ 0 w 1318570"/>
              <a:gd name="connsiteY1" fmla="*/ 1559859 h 1565798"/>
              <a:gd name="connsiteX2" fmla="*/ 35858 w 1318570"/>
              <a:gd name="connsiteY2" fmla="*/ 1398494 h 1565798"/>
              <a:gd name="connsiteX3" fmla="*/ 71717 w 1318570"/>
              <a:gd name="connsiteY3" fmla="*/ 1290918 h 1565798"/>
              <a:gd name="connsiteX4" fmla="*/ 89647 w 1318570"/>
              <a:gd name="connsiteY4" fmla="*/ 1237130 h 1565798"/>
              <a:gd name="connsiteX5" fmla="*/ 107576 w 1318570"/>
              <a:gd name="connsiteY5" fmla="*/ 1093694 h 1565798"/>
              <a:gd name="connsiteX6" fmla="*/ 125506 w 1318570"/>
              <a:gd name="connsiteY6" fmla="*/ 1021977 h 1565798"/>
              <a:gd name="connsiteX7" fmla="*/ 143435 w 1318570"/>
              <a:gd name="connsiteY7" fmla="*/ 932330 h 1565798"/>
              <a:gd name="connsiteX8" fmla="*/ 179294 w 1318570"/>
              <a:gd name="connsiteY8" fmla="*/ 699247 h 1565798"/>
              <a:gd name="connsiteX9" fmla="*/ 197223 w 1318570"/>
              <a:gd name="connsiteY9" fmla="*/ 645459 h 1565798"/>
              <a:gd name="connsiteX10" fmla="*/ 215153 w 1318570"/>
              <a:gd name="connsiteY10" fmla="*/ 537883 h 1565798"/>
              <a:gd name="connsiteX11" fmla="*/ 233082 w 1318570"/>
              <a:gd name="connsiteY11" fmla="*/ 466165 h 1565798"/>
              <a:gd name="connsiteX12" fmla="*/ 268941 w 1318570"/>
              <a:gd name="connsiteY12" fmla="*/ 304800 h 1565798"/>
              <a:gd name="connsiteX13" fmla="*/ 304800 w 1318570"/>
              <a:gd name="connsiteY13" fmla="*/ 197224 h 1565798"/>
              <a:gd name="connsiteX14" fmla="*/ 322729 w 1318570"/>
              <a:gd name="connsiteY14" fmla="*/ 143435 h 1565798"/>
              <a:gd name="connsiteX15" fmla="*/ 376517 w 1318570"/>
              <a:gd name="connsiteY15" fmla="*/ 89647 h 1565798"/>
              <a:gd name="connsiteX16" fmla="*/ 412376 w 1318570"/>
              <a:gd name="connsiteY16" fmla="*/ 35859 h 1565798"/>
              <a:gd name="connsiteX17" fmla="*/ 466164 w 1318570"/>
              <a:gd name="connsiteY17" fmla="*/ 0 h 1565798"/>
              <a:gd name="connsiteX18" fmla="*/ 591670 w 1318570"/>
              <a:gd name="connsiteY18" fmla="*/ 71718 h 1565798"/>
              <a:gd name="connsiteX19" fmla="*/ 663388 w 1318570"/>
              <a:gd name="connsiteY19" fmla="*/ 179294 h 1565798"/>
              <a:gd name="connsiteX20" fmla="*/ 699247 w 1318570"/>
              <a:gd name="connsiteY20" fmla="*/ 286871 h 1565798"/>
              <a:gd name="connsiteX21" fmla="*/ 753035 w 1318570"/>
              <a:gd name="connsiteY21" fmla="*/ 591671 h 1565798"/>
              <a:gd name="connsiteX22" fmla="*/ 770964 w 1318570"/>
              <a:gd name="connsiteY22" fmla="*/ 717177 h 1565798"/>
              <a:gd name="connsiteX23" fmla="*/ 806823 w 1318570"/>
              <a:gd name="connsiteY23" fmla="*/ 878541 h 1565798"/>
              <a:gd name="connsiteX24" fmla="*/ 860611 w 1318570"/>
              <a:gd name="connsiteY24" fmla="*/ 986118 h 1565798"/>
              <a:gd name="connsiteX25" fmla="*/ 968188 w 1318570"/>
              <a:gd name="connsiteY25" fmla="*/ 1039906 h 1565798"/>
              <a:gd name="connsiteX26" fmla="*/ 1021976 w 1318570"/>
              <a:gd name="connsiteY26" fmla="*/ 1075765 h 1565798"/>
              <a:gd name="connsiteX27" fmla="*/ 1039906 w 1318570"/>
              <a:gd name="connsiteY27" fmla="*/ 1129553 h 1565798"/>
              <a:gd name="connsiteX28" fmla="*/ 1075764 w 1318570"/>
              <a:gd name="connsiteY28" fmla="*/ 1183341 h 1565798"/>
              <a:gd name="connsiteX29" fmla="*/ 1147482 w 1318570"/>
              <a:gd name="connsiteY29" fmla="*/ 1344706 h 1565798"/>
              <a:gd name="connsiteX30" fmla="*/ 1237129 w 1318570"/>
              <a:gd name="connsiteY30" fmla="*/ 1506071 h 1565798"/>
              <a:gd name="connsiteX31" fmla="*/ 1272988 w 1318570"/>
              <a:gd name="connsiteY31" fmla="*/ 1559859 h 1565798"/>
              <a:gd name="connsiteX32" fmla="*/ 1201270 w 1318570"/>
              <a:gd name="connsiteY32" fmla="*/ 1559859 h 156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18570" h="1565798">
                <a:moveTo>
                  <a:pt x="1201270" y="1559859"/>
                </a:moveTo>
                <a:lnTo>
                  <a:pt x="0" y="1559859"/>
                </a:lnTo>
                <a:cubicBezTo>
                  <a:pt x="11953" y="1506071"/>
                  <a:pt x="21661" y="1451734"/>
                  <a:pt x="35858" y="1398494"/>
                </a:cubicBezTo>
                <a:cubicBezTo>
                  <a:pt x="45597" y="1361972"/>
                  <a:pt x="59764" y="1326777"/>
                  <a:pt x="71717" y="1290918"/>
                </a:cubicBezTo>
                <a:lnTo>
                  <a:pt x="89647" y="1237130"/>
                </a:lnTo>
                <a:cubicBezTo>
                  <a:pt x="95623" y="1189318"/>
                  <a:pt x="99655" y="1141222"/>
                  <a:pt x="107576" y="1093694"/>
                </a:cubicBezTo>
                <a:cubicBezTo>
                  <a:pt x="111627" y="1069388"/>
                  <a:pt x="120160" y="1046032"/>
                  <a:pt x="125506" y="1021977"/>
                </a:cubicBezTo>
                <a:cubicBezTo>
                  <a:pt x="132117" y="992229"/>
                  <a:pt x="138425" y="962389"/>
                  <a:pt x="143435" y="932330"/>
                </a:cubicBezTo>
                <a:cubicBezTo>
                  <a:pt x="152970" y="875117"/>
                  <a:pt x="166059" y="758802"/>
                  <a:pt x="179294" y="699247"/>
                </a:cubicBezTo>
                <a:cubicBezTo>
                  <a:pt x="183394" y="680798"/>
                  <a:pt x="193123" y="663908"/>
                  <a:pt x="197223" y="645459"/>
                </a:cubicBezTo>
                <a:cubicBezTo>
                  <a:pt x="205109" y="609971"/>
                  <a:pt x="208023" y="573530"/>
                  <a:pt x="215153" y="537883"/>
                </a:cubicBezTo>
                <a:cubicBezTo>
                  <a:pt x="219986" y="513720"/>
                  <a:pt x="227737" y="490220"/>
                  <a:pt x="233082" y="466165"/>
                </a:cubicBezTo>
                <a:cubicBezTo>
                  <a:pt x="247707" y="400349"/>
                  <a:pt x="250199" y="367273"/>
                  <a:pt x="268941" y="304800"/>
                </a:cubicBezTo>
                <a:cubicBezTo>
                  <a:pt x="279802" y="268596"/>
                  <a:pt x="292847" y="233083"/>
                  <a:pt x="304800" y="197224"/>
                </a:cubicBezTo>
                <a:cubicBezTo>
                  <a:pt x="310777" y="179294"/>
                  <a:pt x="309365" y="156799"/>
                  <a:pt x="322729" y="143435"/>
                </a:cubicBezTo>
                <a:cubicBezTo>
                  <a:pt x="340658" y="125506"/>
                  <a:pt x="360285" y="109126"/>
                  <a:pt x="376517" y="89647"/>
                </a:cubicBezTo>
                <a:cubicBezTo>
                  <a:pt x="390312" y="73093"/>
                  <a:pt x="397139" y="51096"/>
                  <a:pt x="412376" y="35859"/>
                </a:cubicBezTo>
                <a:cubicBezTo>
                  <a:pt x="427613" y="20622"/>
                  <a:pt x="448235" y="11953"/>
                  <a:pt x="466164" y="0"/>
                </a:cubicBezTo>
                <a:cubicBezTo>
                  <a:pt x="543389" y="19307"/>
                  <a:pt x="540102" y="5417"/>
                  <a:pt x="591670" y="71718"/>
                </a:cubicBezTo>
                <a:cubicBezTo>
                  <a:pt x="618129" y="105737"/>
                  <a:pt x="663388" y="179294"/>
                  <a:pt x="663388" y="179294"/>
                </a:cubicBezTo>
                <a:cubicBezTo>
                  <a:pt x="675341" y="215153"/>
                  <a:pt x="691834" y="249806"/>
                  <a:pt x="699247" y="286871"/>
                </a:cubicBezTo>
                <a:cubicBezTo>
                  <a:pt x="722868" y="404981"/>
                  <a:pt x="732604" y="448650"/>
                  <a:pt x="753035" y="591671"/>
                </a:cubicBezTo>
                <a:cubicBezTo>
                  <a:pt x="759011" y="633506"/>
                  <a:pt x="764016" y="675492"/>
                  <a:pt x="770964" y="717177"/>
                </a:cubicBezTo>
                <a:cubicBezTo>
                  <a:pt x="778357" y="761533"/>
                  <a:pt x="793931" y="833420"/>
                  <a:pt x="806823" y="878541"/>
                </a:cubicBezTo>
                <a:cubicBezTo>
                  <a:pt x="818488" y="919370"/>
                  <a:pt x="829181" y="954688"/>
                  <a:pt x="860611" y="986118"/>
                </a:cubicBezTo>
                <a:cubicBezTo>
                  <a:pt x="895368" y="1020875"/>
                  <a:pt x="924441" y="1025324"/>
                  <a:pt x="968188" y="1039906"/>
                </a:cubicBezTo>
                <a:cubicBezTo>
                  <a:pt x="986117" y="1051859"/>
                  <a:pt x="1008515" y="1058939"/>
                  <a:pt x="1021976" y="1075765"/>
                </a:cubicBezTo>
                <a:cubicBezTo>
                  <a:pt x="1033782" y="1090523"/>
                  <a:pt x="1031454" y="1112649"/>
                  <a:pt x="1039906" y="1129553"/>
                </a:cubicBezTo>
                <a:cubicBezTo>
                  <a:pt x="1049543" y="1148826"/>
                  <a:pt x="1067013" y="1163650"/>
                  <a:pt x="1075764" y="1183341"/>
                </a:cubicBezTo>
                <a:cubicBezTo>
                  <a:pt x="1161107" y="1375365"/>
                  <a:pt x="1066331" y="1222980"/>
                  <a:pt x="1147482" y="1344706"/>
                </a:cubicBezTo>
                <a:cubicBezTo>
                  <a:pt x="1204695" y="1516346"/>
                  <a:pt x="1147667" y="1398717"/>
                  <a:pt x="1237129" y="1506071"/>
                </a:cubicBezTo>
                <a:cubicBezTo>
                  <a:pt x="1250924" y="1522625"/>
                  <a:pt x="1272988" y="1538311"/>
                  <a:pt x="1272988" y="1559859"/>
                </a:cubicBezTo>
                <a:cubicBezTo>
                  <a:pt x="1272988" y="1573223"/>
                  <a:pt x="1413435" y="1559859"/>
                  <a:pt x="1201270" y="1559859"/>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38176C5E-CE70-0C4D-AF0D-BB0ACC675D5C}"/>
              </a:ext>
            </a:extLst>
          </p:cNvPr>
          <p:cNvSpPr/>
          <p:nvPr/>
        </p:nvSpPr>
        <p:spPr>
          <a:xfrm>
            <a:off x="7069844" y="5573252"/>
            <a:ext cx="3950208" cy="521207"/>
          </a:xfrm>
          <a:custGeom>
            <a:avLst/>
            <a:gdLst>
              <a:gd name="connsiteX0" fmla="*/ 1201270 w 1318570"/>
              <a:gd name="connsiteY0" fmla="*/ 1559859 h 1565798"/>
              <a:gd name="connsiteX1" fmla="*/ 0 w 1318570"/>
              <a:gd name="connsiteY1" fmla="*/ 1559859 h 1565798"/>
              <a:gd name="connsiteX2" fmla="*/ 35858 w 1318570"/>
              <a:gd name="connsiteY2" fmla="*/ 1398494 h 1565798"/>
              <a:gd name="connsiteX3" fmla="*/ 71717 w 1318570"/>
              <a:gd name="connsiteY3" fmla="*/ 1290918 h 1565798"/>
              <a:gd name="connsiteX4" fmla="*/ 89647 w 1318570"/>
              <a:gd name="connsiteY4" fmla="*/ 1237130 h 1565798"/>
              <a:gd name="connsiteX5" fmla="*/ 107576 w 1318570"/>
              <a:gd name="connsiteY5" fmla="*/ 1093694 h 1565798"/>
              <a:gd name="connsiteX6" fmla="*/ 125506 w 1318570"/>
              <a:gd name="connsiteY6" fmla="*/ 1021977 h 1565798"/>
              <a:gd name="connsiteX7" fmla="*/ 143435 w 1318570"/>
              <a:gd name="connsiteY7" fmla="*/ 932330 h 1565798"/>
              <a:gd name="connsiteX8" fmla="*/ 179294 w 1318570"/>
              <a:gd name="connsiteY8" fmla="*/ 699247 h 1565798"/>
              <a:gd name="connsiteX9" fmla="*/ 197223 w 1318570"/>
              <a:gd name="connsiteY9" fmla="*/ 645459 h 1565798"/>
              <a:gd name="connsiteX10" fmla="*/ 215153 w 1318570"/>
              <a:gd name="connsiteY10" fmla="*/ 537883 h 1565798"/>
              <a:gd name="connsiteX11" fmla="*/ 233082 w 1318570"/>
              <a:gd name="connsiteY11" fmla="*/ 466165 h 1565798"/>
              <a:gd name="connsiteX12" fmla="*/ 268941 w 1318570"/>
              <a:gd name="connsiteY12" fmla="*/ 304800 h 1565798"/>
              <a:gd name="connsiteX13" fmla="*/ 304800 w 1318570"/>
              <a:gd name="connsiteY13" fmla="*/ 197224 h 1565798"/>
              <a:gd name="connsiteX14" fmla="*/ 322729 w 1318570"/>
              <a:gd name="connsiteY14" fmla="*/ 143435 h 1565798"/>
              <a:gd name="connsiteX15" fmla="*/ 376517 w 1318570"/>
              <a:gd name="connsiteY15" fmla="*/ 89647 h 1565798"/>
              <a:gd name="connsiteX16" fmla="*/ 412376 w 1318570"/>
              <a:gd name="connsiteY16" fmla="*/ 35859 h 1565798"/>
              <a:gd name="connsiteX17" fmla="*/ 466164 w 1318570"/>
              <a:gd name="connsiteY17" fmla="*/ 0 h 1565798"/>
              <a:gd name="connsiteX18" fmla="*/ 591670 w 1318570"/>
              <a:gd name="connsiteY18" fmla="*/ 71718 h 1565798"/>
              <a:gd name="connsiteX19" fmla="*/ 663388 w 1318570"/>
              <a:gd name="connsiteY19" fmla="*/ 179294 h 1565798"/>
              <a:gd name="connsiteX20" fmla="*/ 699247 w 1318570"/>
              <a:gd name="connsiteY20" fmla="*/ 286871 h 1565798"/>
              <a:gd name="connsiteX21" fmla="*/ 753035 w 1318570"/>
              <a:gd name="connsiteY21" fmla="*/ 591671 h 1565798"/>
              <a:gd name="connsiteX22" fmla="*/ 770964 w 1318570"/>
              <a:gd name="connsiteY22" fmla="*/ 717177 h 1565798"/>
              <a:gd name="connsiteX23" fmla="*/ 806823 w 1318570"/>
              <a:gd name="connsiteY23" fmla="*/ 878541 h 1565798"/>
              <a:gd name="connsiteX24" fmla="*/ 860611 w 1318570"/>
              <a:gd name="connsiteY24" fmla="*/ 986118 h 1565798"/>
              <a:gd name="connsiteX25" fmla="*/ 968188 w 1318570"/>
              <a:gd name="connsiteY25" fmla="*/ 1039906 h 1565798"/>
              <a:gd name="connsiteX26" fmla="*/ 1021976 w 1318570"/>
              <a:gd name="connsiteY26" fmla="*/ 1075765 h 1565798"/>
              <a:gd name="connsiteX27" fmla="*/ 1039906 w 1318570"/>
              <a:gd name="connsiteY27" fmla="*/ 1129553 h 1565798"/>
              <a:gd name="connsiteX28" fmla="*/ 1075764 w 1318570"/>
              <a:gd name="connsiteY28" fmla="*/ 1183341 h 1565798"/>
              <a:gd name="connsiteX29" fmla="*/ 1147482 w 1318570"/>
              <a:gd name="connsiteY29" fmla="*/ 1344706 h 1565798"/>
              <a:gd name="connsiteX30" fmla="*/ 1237129 w 1318570"/>
              <a:gd name="connsiteY30" fmla="*/ 1506071 h 1565798"/>
              <a:gd name="connsiteX31" fmla="*/ 1272988 w 1318570"/>
              <a:gd name="connsiteY31" fmla="*/ 1559859 h 1565798"/>
              <a:gd name="connsiteX32" fmla="*/ 1201270 w 1318570"/>
              <a:gd name="connsiteY32" fmla="*/ 1559859 h 156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18570" h="1565798">
                <a:moveTo>
                  <a:pt x="1201270" y="1559859"/>
                </a:moveTo>
                <a:lnTo>
                  <a:pt x="0" y="1559859"/>
                </a:lnTo>
                <a:cubicBezTo>
                  <a:pt x="11953" y="1506071"/>
                  <a:pt x="21661" y="1451734"/>
                  <a:pt x="35858" y="1398494"/>
                </a:cubicBezTo>
                <a:cubicBezTo>
                  <a:pt x="45597" y="1361972"/>
                  <a:pt x="59764" y="1326777"/>
                  <a:pt x="71717" y="1290918"/>
                </a:cubicBezTo>
                <a:lnTo>
                  <a:pt x="89647" y="1237130"/>
                </a:lnTo>
                <a:cubicBezTo>
                  <a:pt x="95623" y="1189318"/>
                  <a:pt x="99655" y="1141222"/>
                  <a:pt x="107576" y="1093694"/>
                </a:cubicBezTo>
                <a:cubicBezTo>
                  <a:pt x="111627" y="1069388"/>
                  <a:pt x="120160" y="1046032"/>
                  <a:pt x="125506" y="1021977"/>
                </a:cubicBezTo>
                <a:cubicBezTo>
                  <a:pt x="132117" y="992229"/>
                  <a:pt x="138425" y="962389"/>
                  <a:pt x="143435" y="932330"/>
                </a:cubicBezTo>
                <a:cubicBezTo>
                  <a:pt x="152970" y="875117"/>
                  <a:pt x="166059" y="758802"/>
                  <a:pt x="179294" y="699247"/>
                </a:cubicBezTo>
                <a:cubicBezTo>
                  <a:pt x="183394" y="680798"/>
                  <a:pt x="193123" y="663908"/>
                  <a:pt x="197223" y="645459"/>
                </a:cubicBezTo>
                <a:cubicBezTo>
                  <a:pt x="205109" y="609971"/>
                  <a:pt x="208023" y="573530"/>
                  <a:pt x="215153" y="537883"/>
                </a:cubicBezTo>
                <a:cubicBezTo>
                  <a:pt x="219986" y="513720"/>
                  <a:pt x="227737" y="490220"/>
                  <a:pt x="233082" y="466165"/>
                </a:cubicBezTo>
                <a:cubicBezTo>
                  <a:pt x="247707" y="400349"/>
                  <a:pt x="250199" y="367273"/>
                  <a:pt x="268941" y="304800"/>
                </a:cubicBezTo>
                <a:cubicBezTo>
                  <a:pt x="279802" y="268596"/>
                  <a:pt x="292847" y="233083"/>
                  <a:pt x="304800" y="197224"/>
                </a:cubicBezTo>
                <a:cubicBezTo>
                  <a:pt x="310777" y="179294"/>
                  <a:pt x="309365" y="156799"/>
                  <a:pt x="322729" y="143435"/>
                </a:cubicBezTo>
                <a:cubicBezTo>
                  <a:pt x="340658" y="125506"/>
                  <a:pt x="360285" y="109126"/>
                  <a:pt x="376517" y="89647"/>
                </a:cubicBezTo>
                <a:cubicBezTo>
                  <a:pt x="390312" y="73093"/>
                  <a:pt x="397139" y="51096"/>
                  <a:pt x="412376" y="35859"/>
                </a:cubicBezTo>
                <a:cubicBezTo>
                  <a:pt x="427613" y="20622"/>
                  <a:pt x="448235" y="11953"/>
                  <a:pt x="466164" y="0"/>
                </a:cubicBezTo>
                <a:cubicBezTo>
                  <a:pt x="543389" y="19307"/>
                  <a:pt x="540102" y="5417"/>
                  <a:pt x="591670" y="71718"/>
                </a:cubicBezTo>
                <a:cubicBezTo>
                  <a:pt x="618129" y="105737"/>
                  <a:pt x="663388" y="179294"/>
                  <a:pt x="663388" y="179294"/>
                </a:cubicBezTo>
                <a:cubicBezTo>
                  <a:pt x="675341" y="215153"/>
                  <a:pt x="691834" y="249806"/>
                  <a:pt x="699247" y="286871"/>
                </a:cubicBezTo>
                <a:cubicBezTo>
                  <a:pt x="722868" y="404981"/>
                  <a:pt x="732604" y="448650"/>
                  <a:pt x="753035" y="591671"/>
                </a:cubicBezTo>
                <a:cubicBezTo>
                  <a:pt x="759011" y="633506"/>
                  <a:pt x="764016" y="675492"/>
                  <a:pt x="770964" y="717177"/>
                </a:cubicBezTo>
                <a:cubicBezTo>
                  <a:pt x="778357" y="761533"/>
                  <a:pt x="793931" y="833420"/>
                  <a:pt x="806823" y="878541"/>
                </a:cubicBezTo>
                <a:cubicBezTo>
                  <a:pt x="818488" y="919370"/>
                  <a:pt x="829181" y="954688"/>
                  <a:pt x="860611" y="986118"/>
                </a:cubicBezTo>
                <a:cubicBezTo>
                  <a:pt x="895368" y="1020875"/>
                  <a:pt x="924441" y="1025324"/>
                  <a:pt x="968188" y="1039906"/>
                </a:cubicBezTo>
                <a:cubicBezTo>
                  <a:pt x="986117" y="1051859"/>
                  <a:pt x="1008515" y="1058939"/>
                  <a:pt x="1021976" y="1075765"/>
                </a:cubicBezTo>
                <a:cubicBezTo>
                  <a:pt x="1033782" y="1090523"/>
                  <a:pt x="1031454" y="1112649"/>
                  <a:pt x="1039906" y="1129553"/>
                </a:cubicBezTo>
                <a:cubicBezTo>
                  <a:pt x="1049543" y="1148826"/>
                  <a:pt x="1067013" y="1163650"/>
                  <a:pt x="1075764" y="1183341"/>
                </a:cubicBezTo>
                <a:cubicBezTo>
                  <a:pt x="1161107" y="1375365"/>
                  <a:pt x="1066331" y="1222980"/>
                  <a:pt x="1147482" y="1344706"/>
                </a:cubicBezTo>
                <a:cubicBezTo>
                  <a:pt x="1204695" y="1516346"/>
                  <a:pt x="1147667" y="1398717"/>
                  <a:pt x="1237129" y="1506071"/>
                </a:cubicBezTo>
                <a:cubicBezTo>
                  <a:pt x="1250924" y="1522625"/>
                  <a:pt x="1272988" y="1538311"/>
                  <a:pt x="1272988" y="1559859"/>
                </a:cubicBezTo>
                <a:cubicBezTo>
                  <a:pt x="1272988" y="1573223"/>
                  <a:pt x="1413435" y="1559859"/>
                  <a:pt x="1201270" y="1559859"/>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Arrow Connector 49">
            <a:extLst>
              <a:ext uri="{FF2B5EF4-FFF2-40B4-BE49-F238E27FC236}">
                <a16:creationId xmlns:a16="http://schemas.microsoft.com/office/drawing/2014/main" id="{3DD97336-50ED-9545-869E-2888D40D544C}"/>
              </a:ext>
            </a:extLst>
          </p:cNvPr>
          <p:cNvCxnSpPr/>
          <p:nvPr/>
        </p:nvCxnSpPr>
        <p:spPr>
          <a:xfrm>
            <a:off x="6782091" y="4997120"/>
            <a:ext cx="1597911"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1" name="Freeform 50">
            <a:extLst>
              <a:ext uri="{FF2B5EF4-FFF2-40B4-BE49-F238E27FC236}">
                <a16:creationId xmlns:a16="http://schemas.microsoft.com/office/drawing/2014/main" id="{1C07FE00-1ED4-D242-BF2A-6B2BA6C8D1E9}"/>
              </a:ext>
            </a:extLst>
          </p:cNvPr>
          <p:cNvSpPr/>
          <p:nvPr/>
        </p:nvSpPr>
        <p:spPr>
          <a:xfrm>
            <a:off x="6033548" y="4536141"/>
            <a:ext cx="1318570" cy="1565798"/>
          </a:xfrm>
          <a:custGeom>
            <a:avLst/>
            <a:gdLst>
              <a:gd name="connsiteX0" fmla="*/ 1201270 w 1318570"/>
              <a:gd name="connsiteY0" fmla="*/ 1559859 h 1565798"/>
              <a:gd name="connsiteX1" fmla="*/ 0 w 1318570"/>
              <a:gd name="connsiteY1" fmla="*/ 1559859 h 1565798"/>
              <a:gd name="connsiteX2" fmla="*/ 35858 w 1318570"/>
              <a:gd name="connsiteY2" fmla="*/ 1398494 h 1565798"/>
              <a:gd name="connsiteX3" fmla="*/ 71717 w 1318570"/>
              <a:gd name="connsiteY3" fmla="*/ 1290918 h 1565798"/>
              <a:gd name="connsiteX4" fmla="*/ 89647 w 1318570"/>
              <a:gd name="connsiteY4" fmla="*/ 1237130 h 1565798"/>
              <a:gd name="connsiteX5" fmla="*/ 107576 w 1318570"/>
              <a:gd name="connsiteY5" fmla="*/ 1093694 h 1565798"/>
              <a:gd name="connsiteX6" fmla="*/ 125506 w 1318570"/>
              <a:gd name="connsiteY6" fmla="*/ 1021977 h 1565798"/>
              <a:gd name="connsiteX7" fmla="*/ 143435 w 1318570"/>
              <a:gd name="connsiteY7" fmla="*/ 932330 h 1565798"/>
              <a:gd name="connsiteX8" fmla="*/ 179294 w 1318570"/>
              <a:gd name="connsiteY8" fmla="*/ 699247 h 1565798"/>
              <a:gd name="connsiteX9" fmla="*/ 197223 w 1318570"/>
              <a:gd name="connsiteY9" fmla="*/ 645459 h 1565798"/>
              <a:gd name="connsiteX10" fmla="*/ 215153 w 1318570"/>
              <a:gd name="connsiteY10" fmla="*/ 537883 h 1565798"/>
              <a:gd name="connsiteX11" fmla="*/ 233082 w 1318570"/>
              <a:gd name="connsiteY11" fmla="*/ 466165 h 1565798"/>
              <a:gd name="connsiteX12" fmla="*/ 268941 w 1318570"/>
              <a:gd name="connsiteY12" fmla="*/ 304800 h 1565798"/>
              <a:gd name="connsiteX13" fmla="*/ 304800 w 1318570"/>
              <a:gd name="connsiteY13" fmla="*/ 197224 h 1565798"/>
              <a:gd name="connsiteX14" fmla="*/ 322729 w 1318570"/>
              <a:gd name="connsiteY14" fmla="*/ 143435 h 1565798"/>
              <a:gd name="connsiteX15" fmla="*/ 376517 w 1318570"/>
              <a:gd name="connsiteY15" fmla="*/ 89647 h 1565798"/>
              <a:gd name="connsiteX16" fmla="*/ 412376 w 1318570"/>
              <a:gd name="connsiteY16" fmla="*/ 35859 h 1565798"/>
              <a:gd name="connsiteX17" fmla="*/ 466164 w 1318570"/>
              <a:gd name="connsiteY17" fmla="*/ 0 h 1565798"/>
              <a:gd name="connsiteX18" fmla="*/ 591670 w 1318570"/>
              <a:gd name="connsiteY18" fmla="*/ 71718 h 1565798"/>
              <a:gd name="connsiteX19" fmla="*/ 663388 w 1318570"/>
              <a:gd name="connsiteY19" fmla="*/ 179294 h 1565798"/>
              <a:gd name="connsiteX20" fmla="*/ 699247 w 1318570"/>
              <a:gd name="connsiteY20" fmla="*/ 286871 h 1565798"/>
              <a:gd name="connsiteX21" fmla="*/ 753035 w 1318570"/>
              <a:gd name="connsiteY21" fmla="*/ 591671 h 1565798"/>
              <a:gd name="connsiteX22" fmla="*/ 770964 w 1318570"/>
              <a:gd name="connsiteY22" fmla="*/ 717177 h 1565798"/>
              <a:gd name="connsiteX23" fmla="*/ 806823 w 1318570"/>
              <a:gd name="connsiteY23" fmla="*/ 878541 h 1565798"/>
              <a:gd name="connsiteX24" fmla="*/ 860611 w 1318570"/>
              <a:gd name="connsiteY24" fmla="*/ 986118 h 1565798"/>
              <a:gd name="connsiteX25" fmla="*/ 968188 w 1318570"/>
              <a:gd name="connsiteY25" fmla="*/ 1039906 h 1565798"/>
              <a:gd name="connsiteX26" fmla="*/ 1021976 w 1318570"/>
              <a:gd name="connsiteY26" fmla="*/ 1075765 h 1565798"/>
              <a:gd name="connsiteX27" fmla="*/ 1039906 w 1318570"/>
              <a:gd name="connsiteY27" fmla="*/ 1129553 h 1565798"/>
              <a:gd name="connsiteX28" fmla="*/ 1075764 w 1318570"/>
              <a:gd name="connsiteY28" fmla="*/ 1183341 h 1565798"/>
              <a:gd name="connsiteX29" fmla="*/ 1147482 w 1318570"/>
              <a:gd name="connsiteY29" fmla="*/ 1344706 h 1565798"/>
              <a:gd name="connsiteX30" fmla="*/ 1237129 w 1318570"/>
              <a:gd name="connsiteY30" fmla="*/ 1506071 h 1565798"/>
              <a:gd name="connsiteX31" fmla="*/ 1272988 w 1318570"/>
              <a:gd name="connsiteY31" fmla="*/ 1559859 h 1565798"/>
              <a:gd name="connsiteX32" fmla="*/ 1201270 w 1318570"/>
              <a:gd name="connsiteY32" fmla="*/ 1559859 h 156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18570" h="1565798">
                <a:moveTo>
                  <a:pt x="1201270" y="1559859"/>
                </a:moveTo>
                <a:lnTo>
                  <a:pt x="0" y="1559859"/>
                </a:lnTo>
                <a:cubicBezTo>
                  <a:pt x="11953" y="1506071"/>
                  <a:pt x="21661" y="1451734"/>
                  <a:pt x="35858" y="1398494"/>
                </a:cubicBezTo>
                <a:cubicBezTo>
                  <a:pt x="45597" y="1361972"/>
                  <a:pt x="59764" y="1326777"/>
                  <a:pt x="71717" y="1290918"/>
                </a:cubicBezTo>
                <a:lnTo>
                  <a:pt x="89647" y="1237130"/>
                </a:lnTo>
                <a:cubicBezTo>
                  <a:pt x="95623" y="1189318"/>
                  <a:pt x="99655" y="1141222"/>
                  <a:pt x="107576" y="1093694"/>
                </a:cubicBezTo>
                <a:cubicBezTo>
                  <a:pt x="111627" y="1069388"/>
                  <a:pt x="120160" y="1046032"/>
                  <a:pt x="125506" y="1021977"/>
                </a:cubicBezTo>
                <a:cubicBezTo>
                  <a:pt x="132117" y="992229"/>
                  <a:pt x="138425" y="962389"/>
                  <a:pt x="143435" y="932330"/>
                </a:cubicBezTo>
                <a:cubicBezTo>
                  <a:pt x="152970" y="875117"/>
                  <a:pt x="166059" y="758802"/>
                  <a:pt x="179294" y="699247"/>
                </a:cubicBezTo>
                <a:cubicBezTo>
                  <a:pt x="183394" y="680798"/>
                  <a:pt x="193123" y="663908"/>
                  <a:pt x="197223" y="645459"/>
                </a:cubicBezTo>
                <a:cubicBezTo>
                  <a:pt x="205109" y="609971"/>
                  <a:pt x="208023" y="573530"/>
                  <a:pt x="215153" y="537883"/>
                </a:cubicBezTo>
                <a:cubicBezTo>
                  <a:pt x="219986" y="513720"/>
                  <a:pt x="227737" y="490220"/>
                  <a:pt x="233082" y="466165"/>
                </a:cubicBezTo>
                <a:cubicBezTo>
                  <a:pt x="247707" y="400349"/>
                  <a:pt x="250199" y="367273"/>
                  <a:pt x="268941" y="304800"/>
                </a:cubicBezTo>
                <a:cubicBezTo>
                  <a:pt x="279802" y="268596"/>
                  <a:pt x="292847" y="233083"/>
                  <a:pt x="304800" y="197224"/>
                </a:cubicBezTo>
                <a:cubicBezTo>
                  <a:pt x="310777" y="179294"/>
                  <a:pt x="309365" y="156799"/>
                  <a:pt x="322729" y="143435"/>
                </a:cubicBezTo>
                <a:cubicBezTo>
                  <a:pt x="340658" y="125506"/>
                  <a:pt x="360285" y="109126"/>
                  <a:pt x="376517" y="89647"/>
                </a:cubicBezTo>
                <a:cubicBezTo>
                  <a:pt x="390312" y="73093"/>
                  <a:pt x="397139" y="51096"/>
                  <a:pt x="412376" y="35859"/>
                </a:cubicBezTo>
                <a:cubicBezTo>
                  <a:pt x="427613" y="20622"/>
                  <a:pt x="448235" y="11953"/>
                  <a:pt x="466164" y="0"/>
                </a:cubicBezTo>
                <a:cubicBezTo>
                  <a:pt x="543389" y="19307"/>
                  <a:pt x="540102" y="5417"/>
                  <a:pt x="591670" y="71718"/>
                </a:cubicBezTo>
                <a:cubicBezTo>
                  <a:pt x="618129" y="105737"/>
                  <a:pt x="663388" y="179294"/>
                  <a:pt x="663388" y="179294"/>
                </a:cubicBezTo>
                <a:cubicBezTo>
                  <a:pt x="675341" y="215153"/>
                  <a:pt x="691834" y="249806"/>
                  <a:pt x="699247" y="286871"/>
                </a:cubicBezTo>
                <a:cubicBezTo>
                  <a:pt x="722868" y="404981"/>
                  <a:pt x="732604" y="448650"/>
                  <a:pt x="753035" y="591671"/>
                </a:cubicBezTo>
                <a:cubicBezTo>
                  <a:pt x="759011" y="633506"/>
                  <a:pt x="764016" y="675492"/>
                  <a:pt x="770964" y="717177"/>
                </a:cubicBezTo>
                <a:cubicBezTo>
                  <a:pt x="778357" y="761533"/>
                  <a:pt x="793931" y="833420"/>
                  <a:pt x="806823" y="878541"/>
                </a:cubicBezTo>
                <a:cubicBezTo>
                  <a:pt x="818488" y="919370"/>
                  <a:pt x="829181" y="954688"/>
                  <a:pt x="860611" y="986118"/>
                </a:cubicBezTo>
                <a:cubicBezTo>
                  <a:pt x="895368" y="1020875"/>
                  <a:pt x="924441" y="1025324"/>
                  <a:pt x="968188" y="1039906"/>
                </a:cubicBezTo>
                <a:cubicBezTo>
                  <a:pt x="986117" y="1051859"/>
                  <a:pt x="1008515" y="1058939"/>
                  <a:pt x="1021976" y="1075765"/>
                </a:cubicBezTo>
                <a:cubicBezTo>
                  <a:pt x="1033782" y="1090523"/>
                  <a:pt x="1031454" y="1112649"/>
                  <a:pt x="1039906" y="1129553"/>
                </a:cubicBezTo>
                <a:cubicBezTo>
                  <a:pt x="1049543" y="1148826"/>
                  <a:pt x="1067013" y="1163650"/>
                  <a:pt x="1075764" y="1183341"/>
                </a:cubicBezTo>
                <a:cubicBezTo>
                  <a:pt x="1161107" y="1375365"/>
                  <a:pt x="1066331" y="1222980"/>
                  <a:pt x="1147482" y="1344706"/>
                </a:cubicBezTo>
                <a:cubicBezTo>
                  <a:pt x="1204695" y="1516346"/>
                  <a:pt x="1147667" y="1398717"/>
                  <a:pt x="1237129" y="1506071"/>
                </a:cubicBezTo>
                <a:cubicBezTo>
                  <a:pt x="1250924" y="1522625"/>
                  <a:pt x="1272988" y="1538311"/>
                  <a:pt x="1272988" y="1559859"/>
                </a:cubicBezTo>
                <a:cubicBezTo>
                  <a:pt x="1272988" y="1573223"/>
                  <a:pt x="1413435" y="1559859"/>
                  <a:pt x="1201270" y="1559859"/>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id="{FD4026C8-DAB3-0F48-8D81-D58C3073D7B5}"/>
              </a:ext>
            </a:extLst>
          </p:cNvPr>
          <p:cNvCxnSpPr>
            <a:cxnSpLocks/>
          </p:cNvCxnSpPr>
          <p:nvPr/>
        </p:nvCxnSpPr>
        <p:spPr>
          <a:xfrm>
            <a:off x="6597840" y="3717335"/>
            <a:ext cx="0" cy="2384604"/>
          </a:xfrm>
          <a:prstGeom prst="line">
            <a:avLst/>
          </a:prstGeom>
          <a:ln w="57150">
            <a:solidFill>
              <a:schemeClr val="bg2">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55" name="!!TextBox_weightRule2">
                <a:extLst>
                  <a:ext uri="{FF2B5EF4-FFF2-40B4-BE49-F238E27FC236}">
                    <a16:creationId xmlns:a16="http://schemas.microsoft.com/office/drawing/2014/main" id="{D72D9BD2-3221-5F4C-A118-23E91B8177CE}"/>
                  </a:ext>
                </a:extLst>
              </p:cNvPr>
              <p:cNvSpPr txBox="1"/>
              <p:nvPr/>
            </p:nvSpPr>
            <p:spPr>
              <a:xfrm>
                <a:off x="834036" y="4080250"/>
                <a:ext cx="3484954" cy="13924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𝑊</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𝑟</m:t>
                          </m:r>
                        </m:e>
                        <m:sub>
                          <m:r>
                            <a:rPr lang="en-US" sz="3200" b="0" i="1" smtClean="0">
                              <a:latin typeface="Cambria Math" panose="02040503050406030204" pitchFamily="18" charset="0"/>
                            </a:rPr>
                            <m:t>𝑖</m:t>
                          </m:r>
                        </m:sub>
                      </m:sSub>
                      <m:r>
                        <a:rPr lang="en-US" sz="3200" b="0" i="1" smtClean="0">
                          <a:latin typeface="Cambria Math" panose="02040503050406030204" pitchFamily="18" charset="0"/>
                        </a:rPr>
                        <m:t>)</m:t>
                      </m:r>
                      <m:r>
                        <a:rPr lang="en-US" sz="3200" i="1">
                          <a:latin typeface="Cambria Math" panose="02040503050406030204" pitchFamily="18" charset="0"/>
                        </a:rPr>
                        <m:t>=</m:t>
                      </m:r>
                      <m:f>
                        <m:fPr>
                          <m:ctrlPr>
                            <a:rPr lang="en-US" sz="3200" i="1">
                              <a:latin typeface="Cambria Math" panose="02040503050406030204" pitchFamily="18" charset="0"/>
                            </a:rPr>
                          </m:ctrlPr>
                        </m:fPr>
                        <m:num>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num>
                        <m:den>
                          <m:sSub>
                            <m:sSubPr>
                              <m:ctrlPr>
                                <a:rPr lang="en-US" sz="3200" i="1">
                                  <a:latin typeface="Cambria Math" panose="02040503050406030204" pitchFamily="18" charset="0"/>
                                </a:rPr>
                              </m:ctrlPr>
                            </m:sSubPr>
                            <m:e>
                              <m:r>
                                <a:rPr lang="en-US" sz="3200" b="0" i="1" smtClean="0">
                                  <a:latin typeface="Cambria Math" panose="02040503050406030204" pitchFamily="18" charset="0"/>
                                </a:rPr>
                                <m:t> </m:t>
                              </m:r>
                              <m:r>
                                <a:rPr lang="en-US" sz="3200" b="1" i="1" smtClean="0">
                                  <a:latin typeface="Cambria Math" panose="02040503050406030204" pitchFamily="18" charset="0"/>
                                </a:rPr>
                                <m:t>𝒇</m:t>
                              </m:r>
                              <m:r>
                                <a:rPr lang="en-US" sz="3200" b="0" i="1" smtClean="0">
                                  <a:latin typeface="Cambria Math" panose="02040503050406030204" pitchFamily="18" charset="0"/>
                                </a:rPr>
                                <m:t>(</m:t>
                              </m:r>
                              <m:r>
                                <a:rPr lang="en-US" sz="3200" i="1">
                                  <a:latin typeface="Cambria Math" panose="02040503050406030204" pitchFamily="18" charset="0"/>
                                </a:rPr>
                                <m:t>𝑈</m:t>
                              </m:r>
                            </m:e>
                            <m:sub>
                              <m:r>
                                <a:rPr lang="en-US" sz="3200" i="1">
                                  <a:latin typeface="Cambria Math" panose="02040503050406030204" pitchFamily="18" charset="0"/>
                                </a:rPr>
                                <m:t>𝑖</m:t>
                              </m:r>
                            </m:sub>
                          </m:sSub>
                          <m:d>
                            <m:dPr>
                              <m:ctrlPr>
                                <a:rPr lang="en-US" sz="3200" i="1">
                                  <a:latin typeface="Cambria Math" panose="02040503050406030204" pitchFamily="18" charset="0"/>
                                </a:rPr>
                              </m:ctrlPr>
                            </m:dPr>
                            <m:e>
                              <m:sSub>
                                <m:sSubPr>
                                  <m:ctrlPr>
                                    <a:rPr lang="en-US" sz="3200" i="1">
                                      <a:latin typeface="Cambria Math" panose="02040503050406030204" pitchFamily="18" charset="0"/>
                                    </a:rPr>
                                  </m:ctrlPr>
                                </m:sSubPr>
                                <m:e>
                                  <m:r>
                                    <a:rPr lang="en-US" sz="3200" i="1">
                                      <a:latin typeface="Cambria Math" panose="02040503050406030204" pitchFamily="18" charset="0"/>
                                    </a:rPr>
                                    <m:t>𝑟</m:t>
                                  </m:r>
                                </m:e>
                                <m:sub>
                                  <m:r>
                                    <a:rPr lang="en-US" sz="3200" i="1">
                                      <a:latin typeface="Cambria Math" panose="02040503050406030204" pitchFamily="18" charset="0"/>
                                    </a:rPr>
                                    <m:t>𝑖</m:t>
                                  </m:r>
                                </m:sub>
                              </m:sSub>
                            </m:e>
                          </m:d>
                          <m:r>
                            <a:rPr lang="en-US" sz="3200" b="0" i="1" smtClean="0">
                              <a:latin typeface="Cambria Math" panose="02040503050406030204" pitchFamily="18" charset="0"/>
                            </a:rPr>
                            <m:t>)</m:t>
                          </m:r>
                        </m:den>
                      </m:f>
                    </m:oMath>
                  </m:oMathPara>
                </a14:m>
                <a:endParaRPr lang="en-US" sz="3200" dirty="0"/>
              </a:p>
              <a:p>
                <a:endParaRPr lang="en-US" sz="2400" dirty="0"/>
              </a:p>
            </p:txBody>
          </p:sp>
        </mc:Choice>
        <mc:Fallback xmlns="">
          <p:sp>
            <p:nvSpPr>
              <p:cNvPr id="55" name="!!TextBox_weightRule2">
                <a:extLst>
                  <a:ext uri="{FF2B5EF4-FFF2-40B4-BE49-F238E27FC236}">
                    <a16:creationId xmlns:a16="http://schemas.microsoft.com/office/drawing/2014/main" id="{D72D9BD2-3221-5F4C-A118-23E91B8177CE}"/>
                  </a:ext>
                </a:extLst>
              </p:cNvPr>
              <p:cNvSpPr txBox="1">
                <a:spLocks noRot="1" noChangeAspect="1" noMove="1" noResize="1" noEditPoints="1" noAdjustHandles="1" noChangeArrowheads="1" noChangeShapeType="1" noTextEdit="1"/>
              </p:cNvSpPr>
              <p:nvPr/>
            </p:nvSpPr>
            <p:spPr>
              <a:xfrm>
                <a:off x="834036" y="4080250"/>
                <a:ext cx="3484954" cy="1392432"/>
              </a:xfrm>
              <a:prstGeom prst="rect">
                <a:avLst/>
              </a:prstGeom>
              <a:blipFill>
                <a:blip r:embed="rId6"/>
                <a:stretch>
                  <a:fillRect l="-727" r="-2182"/>
                </a:stretch>
              </a:blipFill>
            </p:spPr>
            <p:txBody>
              <a:bodyPr/>
              <a:lstStyle/>
              <a:p>
                <a:r>
                  <a:rPr lang="en-US">
                    <a:noFill/>
                  </a:rPr>
                  <a:t> </a:t>
                </a:r>
              </a:p>
            </p:txBody>
          </p:sp>
        </mc:Fallback>
      </mc:AlternateContent>
      <p:sp>
        <p:nvSpPr>
          <p:cNvPr id="56" name="TextBox 55">
            <a:extLst>
              <a:ext uri="{FF2B5EF4-FFF2-40B4-BE49-F238E27FC236}">
                <a16:creationId xmlns:a16="http://schemas.microsoft.com/office/drawing/2014/main" id="{E8893733-C21B-FC4C-903F-746C345186DF}"/>
              </a:ext>
            </a:extLst>
          </p:cNvPr>
          <p:cNvSpPr txBox="1"/>
          <p:nvPr/>
        </p:nvSpPr>
        <p:spPr>
          <a:xfrm>
            <a:off x="405690" y="5490342"/>
            <a:ext cx="4389507" cy="523220"/>
          </a:xfrm>
          <a:prstGeom prst="rect">
            <a:avLst/>
          </a:prstGeom>
          <a:noFill/>
        </p:spPr>
        <p:txBody>
          <a:bodyPr wrap="square" rtlCol="0">
            <a:spAutoFit/>
          </a:bodyPr>
          <a:lstStyle/>
          <a:p>
            <a:r>
              <a:rPr lang="en-US" sz="2800" b="1" i="1" dirty="0"/>
              <a:t>f </a:t>
            </a:r>
            <a:r>
              <a:rPr lang="en-US" sz="2800" dirty="0"/>
              <a:t>is the same for all videos!</a:t>
            </a:r>
            <a:endParaRPr lang="en-US" sz="2800" b="1" i="1" dirty="0"/>
          </a:p>
        </p:txBody>
      </p:sp>
      <p:sp>
        <p:nvSpPr>
          <p:cNvPr id="30" name="!!TextBox_Fairness">
            <a:extLst>
              <a:ext uri="{FF2B5EF4-FFF2-40B4-BE49-F238E27FC236}">
                <a16:creationId xmlns:a16="http://schemas.microsoft.com/office/drawing/2014/main" id="{75EA1593-7FF9-964A-83B4-17B5E762552C}"/>
              </a:ext>
            </a:extLst>
          </p:cNvPr>
          <p:cNvSpPr txBox="1"/>
          <p:nvPr/>
        </p:nvSpPr>
        <p:spPr>
          <a:xfrm>
            <a:off x="8721730" y="3497261"/>
            <a:ext cx="2040690" cy="461665"/>
          </a:xfrm>
          <a:prstGeom prst="rect">
            <a:avLst/>
          </a:prstGeom>
          <a:noFill/>
          <a:ln w="63500" cmpd="thinThick">
            <a:solidFill>
              <a:schemeClr val="accent1"/>
            </a:solidFill>
          </a:ln>
        </p:spPr>
        <p:txBody>
          <a:bodyPr wrap="square" rtlCol="0">
            <a:spAutoFit/>
          </a:bodyPr>
          <a:lstStyle/>
          <a:p>
            <a:pPr algn="ctr"/>
            <a:r>
              <a:rPr lang="en-US" sz="2400" b="1" dirty="0"/>
              <a:t>Fairness</a:t>
            </a:r>
          </a:p>
        </p:txBody>
      </p:sp>
      <p:pic>
        <p:nvPicPr>
          <p:cNvPr id="35" name="Picture 34">
            <a:extLst>
              <a:ext uri="{FF2B5EF4-FFF2-40B4-BE49-F238E27FC236}">
                <a16:creationId xmlns:a16="http://schemas.microsoft.com/office/drawing/2014/main" id="{9F0EEC8F-A0BD-F349-B37C-0822863C8DCA}"/>
              </a:ext>
            </a:extLst>
          </p:cNvPr>
          <p:cNvPicPr>
            <a:picLocks noChangeAspect="1"/>
          </p:cNvPicPr>
          <p:nvPr/>
        </p:nvPicPr>
        <p:blipFill>
          <a:blip r:embed="rId7"/>
          <a:stretch>
            <a:fillRect/>
          </a:stretch>
        </p:blipFill>
        <p:spPr>
          <a:xfrm flipV="1">
            <a:off x="9431565" y="3378892"/>
            <a:ext cx="852425" cy="664535"/>
          </a:xfrm>
          <a:prstGeom prst="rect">
            <a:avLst/>
          </a:prstGeom>
        </p:spPr>
      </p:pic>
      <p:pic>
        <p:nvPicPr>
          <p:cNvPr id="4" name="Picture 3">
            <a:extLst>
              <a:ext uri="{FF2B5EF4-FFF2-40B4-BE49-F238E27FC236}">
                <a16:creationId xmlns:a16="http://schemas.microsoft.com/office/drawing/2014/main" id="{9CDC667E-2D42-C846-9B56-F4696AFDD606}"/>
              </a:ext>
            </a:extLst>
          </p:cNvPr>
          <p:cNvPicPr>
            <a:picLocks noChangeAspect="1"/>
          </p:cNvPicPr>
          <p:nvPr/>
        </p:nvPicPr>
        <p:blipFill>
          <a:blip r:embed="rId8"/>
          <a:stretch>
            <a:fillRect/>
          </a:stretch>
        </p:blipFill>
        <p:spPr>
          <a:xfrm>
            <a:off x="10988461" y="3337514"/>
            <a:ext cx="541412" cy="620974"/>
          </a:xfrm>
          <a:prstGeom prst="rect">
            <a:avLst/>
          </a:prstGeom>
        </p:spPr>
      </p:pic>
    </p:spTree>
    <p:extLst>
      <p:ext uri="{BB962C8B-B14F-4D97-AF65-F5344CB8AC3E}">
        <p14:creationId xmlns:p14="http://schemas.microsoft.com/office/powerpoint/2010/main" val="158047443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12"/>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11"/>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0"/>
                                        </p:tgtEl>
                                        <p:attrNameLst>
                                          <p:attrName>style.visibility</p:attrName>
                                        </p:attrNameLst>
                                      </p:cBhvr>
                                      <p:to>
                                        <p:strVal val="visible"/>
                                      </p:to>
                                    </p:set>
                                  </p:childTnLst>
                                </p:cTn>
                              </p:par>
                              <p:par>
                                <p:cTn id="27" presetID="9" presetClass="emph" presetSubtype="0" grpId="1" nodeType="withEffect">
                                  <p:stCondLst>
                                    <p:cond delay="0"/>
                                  </p:stCondLst>
                                  <p:childTnLst>
                                    <p:set>
                                      <p:cBhvr>
                                        <p:cTn id="28" dur="indefinite"/>
                                        <p:tgtEl>
                                          <p:spTgt spid="46"/>
                                        </p:tgtEl>
                                        <p:attrNameLst>
                                          <p:attrName>style.opacity</p:attrName>
                                        </p:attrNameLst>
                                      </p:cBhvr>
                                      <p:to>
                                        <p:strVal val="0.25"/>
                                      </p:to>
                                    </p:set>
                                    <p:animEffect filter="image" prLst="opacity: 0.25">
                                      <p:cBhvr rctx="IE">
                                        <p:cTn id="29" dur="indefinite"/>
                                        <p:tgtEl>
                                          <p:spTgt spid="46"/>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7"/>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5"/>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32"/>
                                        </p:tgtEl>
                                        <p:attrNameLst>
                                          <p:attrName>style.visibility</p:attrName>
                                        </p:attrNameLst>
                                      </p:cBhvr>
                                      <p:to>
                                        <p:strVal val="visible"/>
                                      </p:to>
                                    </p:set>
                                  </p:childTnLst>
                                </p:cTn>
                              </p:par>
                              <p:par>
                                <p:cTn id="40" presetID="1" presetClass="entr" presetSubtype="0" fill="hold" grpId="1" nodeType="withEffect">
                                  <p:stCondLst>
                                    <p:cond delay="0"/>
                                  </p:stCondLst>
                                  <p:childTnLst>
                                    <p:set>
                                      <p:cBhvr>
                                        <p:cTn id="41" dur="1" fill="hold">
                                          <p:stCondLst>
                                            <p:cond delay="0"/>
                                          </p:stCondLst>
                                        </p:cTn>
                                        <p:tgtEl>
                                          <p:spTgt spid="30"/>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35"/>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51"/>
                                        </p:tgtEl>
                                        <p:attrNameLst>
                                          <p:attrName>style.visibility</p:attrName>
                                        </p:attrNameLst>
                                      </p:cBhvr>
                                      <p:to>
                                        <p:strVal val="visible"/>
                                      </p:to>
                                    </p:set>
                                  </p:childTnLst>
                                </p:cTn>
                              </p:par>
                              <p:par>
                                <p:cTn id="50" presetID="1" presetClass="entr" presetSubtype="0" fill="hold" nodeType="withEffect">
                                  <p:stCondLst>
                                    <p:cond delay="0"/>
                                  </p:stCondLst>
                                  <p:childTnLst>
                                    <p:set>
                                      <p:cBhvr>
                                        <p:cTn id="51" dur="1" fill="hold">
                                          <p:stCondLst>
                                            <p:cond delay="0"/>
                                          </p:stCondLst>
                                        </p:cTn>
                                        <p:tgtEl>
                                          <p:spTgt spid="53"/>
                                        </p:tgtEl>
                                        <p:attrNameLst>
                                          <p:attrName>style.visibility</p:attrName>
                                        </p:attrNameLst>
                                      </p:cBhvr>
                                      <p:to>
                                        <p:strVal val="visible"/>
                                      </p:to>
                                    </p:set>
                                  </p:childTnLst>
                                </p:cTn>
                              </p:par>
                              <p:par>
                                <p:cTn id="52" presetID="1" presetClass="exit" presetSubtype="0" fill="hold" grpId="1" nodeType="withEffect">
                                  <p:stCondLst>
                                    <p:cond delay="0"/>
                                  </p:stCondLst>
                                  <p:childTnLst>
                                    <p:set>
                                      <p:cBhvr>
                                        <p:cTn id="53" dur="1" fill="hold">
                                          <p:stCondLst>
                                            <p:cond delay="0"/>
                                          </p:stCondLst>
                                        </p:cTn>
                                        <p:tgtEl>
                                          <p:spTgt spid="47"/>
                                        </p:tgtEl>
                                        <p:attrNameLst>
                                          <p:attrName>style.visibility</p:attrName>
                                        </p:attrNameLst>
                                      </p:cBhvr>
                                      <p:to>
                                        <p:strVal val="hidden"/>
                                      </p:to>
                                    </p:set>
                                  </p:childTnLst>
                                </p:cTn>
                              </p:par>
                              <p:par>
                                <p:cTn id="54" presetID="1" presetClass="exit" presetSubtype="0" fill="hold" grpId="2" nodeType="withEffect">
                                  <p:stCondLst>
                                    <p:cond delay="0"/>
                                  </p:stCondLst>
                                  <p:childTnLst>
                                    <p:set>
                                      <p:cBhvr>
                                        <p:cTn id="55" dur="1" fill="hold">
                                          <p:stCondLst>
                                            <p:cond delay="0"/>
                                          </p:stCondLst>
                                        </p:cTn>
                                        <p:tgtEl>
                                          <p:spTgt spid="46"/>
                                        </p:tgtEl>
                                        <p:attrNameLst>
                                          <p:attrName>style.visibility</p:attrName>
                                        </p:attrNameLst>
                                      </p:cBhvr>
                                      <p:to>
                                        <p:strVal val="hidden"/>
                                      </p:to>
                                    </p:set>
                                  </p:childTnLst>
                                </p:cTn>
                              </p:par>
                              <p:par>
                                <p:cTn id="56" presetID="1" presetClass="exit" presetSubtype="0" fill="hold" nodeType="withEffect">
                                  <p:stCondLst>
                                    <p:cond delay="0"/>
                                  </p:stCondLst>
                                  <p:childTnLst>
                                    <p:set>
                                      <p:cBhvr>
                                        <p:cTn id="57" dur="1" fill="hold">
                                          <p:stCondLst>
                                            <p:cond delay="0"/>
                                          </p:stCondLst>
                                        </p:cTn>
                                        <p:tgtEl>
                                          <p:spTgt spid="50"/>
                                        </p:tgtEl>
                                        <p:attrNameLst>
                                          <p:attrName>style.visibility</p:attrName>
                                        </p:attrNameLst>
                                      </p:cBhvr>
                                      <p:to>
                                        <p:strVal val="hidden"/>
                                      </p:to>
                                    </p:set>
                                  </p:childTnLst>
                                </p:cTn>
                              </p:par>
                              <p:par>
                                <p:cTn id="58" presetID="1" presetClass="entr" presetSubtype="0" fill="hold" grpId="0" nodeType="withEffect">
                                  <p:stCondLst>
                                    <p:cond delay="0"/>
                                  </p:stCondLst>
                                  <p:childTnLst>
                                    <p:set>
                                      <p:cBhvr>
                                        <p:cTn id="59" dur="1" fill="hold">
                                          <p:stCondLst>
                                            <p:cond delay="0"/>
                                          </p:stCondLst>
                                        </p:cTn>
                                        <p:tgtEl>
                                          <p:spTgt spid="55"/>
                                        </p:tgtEl>
                                        <p:attrNameLst>
                                          <p:attrName>style.visibility</p:attrName>
                                        </p:attrNameLst>
                                      </p:cBhvr>
                                      <p:to>
                                        <p:strVal val="visible"/>
                                      </p:to>
                                    </p:set>
                                  </p:childTnLst>
                                </p:cTn>
                              </p:par>
                              <p:par>
                                <p:cTn id="60" presetID="1" presetClass="exit" presetSubtype="0" fill="hold" grpId="1" nodeType="withEffect">
                                  <p:stCondLst>
                                    <p:cond delay="0"/>
                                  </p:stCondLst>
                                  <p:childTnLst>
                                    <p:set>
                                      <p:cBhvr>
                                        <p:cTn id="61" dur="1" fill="hold">
                                          <p:stCondLst>
                                            <p:cond delay="0"/>
                                          </p:stCondLst>
                                        </p:cTn>
                                        <p:tgtEl>
                                          <p:spTgt spid="44"/>
                                        </p:tgtEl>
                                        <p:attrNameLst>
                                          <p:attrName>style.visibility</p:attrName>
                                        </p:attrNameLst>
                                      </p:cBhvr>
                                      <p:to>
                                        <p:strVal val="hidden"/>
                                      </p:to>
                                    </p:set>
                                  </p:childTnLst>
                                </p:cTn>
                              </p:par>
                              <p:par>
                                <p:cTn id="62" presetID="1" presetClass="exit" presetSubtype="0" fill="hold" grpId="0" nodeType="withEffect">
                                  <p:stCondLst>
                                    <p:cond delay="0"/>
                                  </p:stCondLst>
                                  <p:childTnLst>
                                    <p:set>
                                      <p:cBhvr>
                                        <p:cTn id="63" dur="1" fill="hold">
                                          <p:stCondLst>
                                            <p:cond delay="0"/>
                                          </p:stCondLst>
                                        </p:cTn>
                                        <p:tgtEl>
                                          <p:spTgt spid="10"/>
                                        </p:tgtEl>
                                        <p:attrNameLst>
                                          <p:attrName>style.visibility</p:attrName>
                                        </p:attrNameLst>
                                      </p:cBhvr>
                                      <p:to>
                                        <p:strVal val="hidden"/>
                                      </p:to>
                                    </p:set>
                                  </p:childTnLst>
                                </p:cTn>
                              </p:par>
                              <p:par>
                                <p:cTn id="64" presetID="1" presetClass="entr" presetSubtype="0" fill="hold" grpId="0" nodeType="withEffect">
                                  <p:stCondLst>
                                    <p:cond delay="0"/>
                                  </p:stCondLst>
                                  <p:childTnLst>
                                    <p:set>
                                      <p:cBhvr>
                                        <p:cTn id="65" dur="1" fill="hold">
                                          <p:stCondLst>
                                            <p:cond delay="0"/>
                                          </p:stCondLst>
                                        </p:cTn>
                                        <p:tgtEl>
                                          <p:spTgt spid="56"/>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xit" presetSubtype="0" fill="hold" nodeType="clickEffect">
                                  <p:stCondLst>
                                    <p:cond delay="0"/>
                                  </p:stCondLst>
                                  <p:childTnLst>
                                    <p:set>
                                      <p:cBhvr>
                                        <p:cTn id="69" dur="1" fill="hold">
                                          <p:stCondLst>
                                            <p:cond delay="0"/>
                                          </p:stCondLst>
                                        </p:cTn>
                                        <p:tgtEl>
                                          <p:spTgt spid="35"/>
                                        </p:tgtEl>
                                        <p:attrNameLst>
                                          <p:attrName>style.visibility</p:attrName>
                                        </p:attrNameLst>
                                      </p:cBhvr>
                                      <p:to>
                                        <p:strVal val="hidden"/>
                                      </p:to>
                                    </p:set>
                                  </p:childTnLst>
                                </p:cTn>
                              </p:par>
                              <p:par>
                                <p:cTn id="70" presetID="1" presetClass="entr" presetSubtype="0" fill="hold" nodeType="withEffect">
                                  <p:stCondLst>
                                    <p:cond delay="0"/>
                                  </p:stCondLst>
                                  <p:childTnLst>
                                    <p:set>
                                      <p:cBhvr>
                                        <p:cTn id="7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1" grpId="1" animBg="1"/>
      <p:bldP spid="12" grpId="0"/>
      <p:bldP spid="12" grpId="1"/>
      <p:bldP spid="32" grpId="0" animBg="1"/>
      <p:bldP spid="33" grpId="0" animBg="1"/>
      <p:bldP spid="44" grpId="0"/>
      <p:bldP spid="44" grpId="1"/>
      <p:bldP spid="46" grpId="0" animBg="1"/>
      <p:bldP spid="46" grpId="1" animBg="1"/>
      <p:bldP spid="46" grpId="2" animBg="1"/>
      <p:bldP spid="47" grpId="0" animBg="1"/>
      <p:bldP spid="47" grpId="1" animBg="1"/>
      <p:bldP spid="51" grpId="0" animBg="1"/>
      <p:bldP spid="55" grpId="0"/>
      <p:bldP spid="56" grpId="0"/>
      <p:bldP spid="30" grpId="1" animBg="1"/>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E84-73EF-3C4A-8886-D9D247722CC1}"/>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10" name="!!TextBox_weightRule">
                <a:extLst>
                  <a:ext uri="{FF2B5EF4-FFF2-40B4-BE49-F238E27FC236}">
                    <a16:creationId xmlns:a16="http://schemas.microsoft.com/office/drawing/2014/main" id="{CA9321DF-4593-074E-819D-34B95ED94171}"/>
                  </a:ext>
                </a:extLst>
              </p:cNvPr>
              <p:cNvSpPr txBox="1"/>
              <p:nvPr/>
            </p:nvSpPr>
            <p:spPr>
              <a:xfrm>
                <a:off x="1048189" y="2871387"/>
                <a:ext cx="3184072" cy="115967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den>
                      </m:f>
                    </m:oMath>
                  </m:oMathPara>
                </a14:m>
                <a:endParaRPr lang="en-US" sz="2400" dirty="0"/>
              </a:p>
              <a:p>
                <a:endParaRPr lang="en-US" sz="2400" dirty="0"/>
              </a:p>
            </p:txBody>
          </p:sp>
        </mc:Choice>
        <mc:Fallback xmlns="">
          <p:sp>
            <p:nvSpPr>
              <p:cNvPr id="10" name="!!TextBox_weightRule">
                <a:extLst>
                  <a:ext uri="{FF2B5EF4-FFF2-40B4-BE49-F238E27FC236}">
                    <a16:creationId xmlns:a16="http://schemas.microsoft.com/office/drawing/2014/main" id="{CA9321DF-4593-074E-819D-34B95ED94171}"/>
                  </a:ext>
                </a:extLst>
              </p:cNvPr>
              <p:cNvSpPr txBox="1">
                <a:spLocks noRot="1" noChangeAspect="1" noMove="1" noResize="1" noEditPoints="1" noAdjustHandles="1" noChangeArrowheads="1" noChangeShapeType="1" noTextEdit="1"/>
              </p:cNvSpPr>
              <p:nvPr/>
            </p:nvSpPr>
            <p:spPr>
              <a:xfrm>
                <a:off x="1048189" y="2871387"/>
                <a:ext cx="3184072" cy="1159676"/>
              </a:xfrm>
              <a:prstGeom prst="rect">
                <a:avLst/>
              </a:prstGeom>
              <a:blipFill>
                <a:blip r:embed="rId3"/>
                <a:stretch>
                  <a:fillRect/>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4E2C2049-8B89-374D-98F5-CE9B4859FA34}"/>
              </a:ext>
            </a:extLst>
          </p:cNvPr>
          <p:cNvSpPr/>
          <p:nvPr/>
        </p:nvSpPr>
        <p:spPr>
          <a:xfrm>
            <a:off x="2807951" y="3291989"/>
            <a:ext cx="850232" cy="36896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B088D7E-2C60-D84D-844E-FBCA081C990A}"/>
              </a:ext>
            </a:extLst>
          </p:cNvPr>
          <p:cNvSpPr txBox="1"/>
          <p:nvPr/>
        </p:nvSpPr>
        <p:spPr>
          <a:xfrm>
            <a:off x="3722351" y="3220392"/>
            <a:ext cx="6192253" cy="461665"/>
          </a:xfrm>
          <a:prstGeom prst="rect">
            <a:avLst/>
          </a:prstGeom>
          <a:noFill/>
        </p:spPr>
        <p:txBody>
          <a:bodyPr wrap="square" rtlCol="0">
            <a:spAutoFit/>
          </a:bodyPr>
          <a:lstStyle/>
          <a:p>
            <a:r>
              <a:rPr lang="en-US" sz="2400" dirty="0">
                <a:solidFill>
                  <a:srgbClr val="FF0000"/>
                </a:solidFill>
              </a:rPr>
              <a:t>Arbitrary units! Weight depends on scale of U</a:t>
            </a:r>
            <a:r>
              <a:rPr lang="en-US" sz="2400" baseline="-25000" dirty="0">
                <a:solidFill>
                  <a:srgbClr val="FF0000"/>
                </a:solidFill>
              </a:rPr>
              <a:t>i</a:t>
            </a:r>
          </a:p>
        </p:txBody>
      </p:sp>
      <p:sp>
        <p:nvSpPr>
          <p:cNvPr id="16" name="!!RateControl">
            <a:extLst>
              <a:ext uri="{FF2B5EF4-FFF2-40B4-BE49-F238E27FC236}">
                <a16:creationId xmlns:a16="http://schemas.microsoft.com/office/drawing/2014/main" id="{5495220D-C035-1E4B-81D3-0CDCB9C44062}"/>
              </a:ext>
            </a:extLst>
          </p:cNvPr>
          <p:cNvSpPr/>
          <p:nvPr/>
        </p:nvSpPr>
        <p:spPr>
          <a:xfrm>
            <a:off x="3168905" y="2479949"/>
            <a:ext cx="196676" cy="244647"/>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7" name="!!Link">
            <a:extLst>
              <a:ext uri="{FF2B5EF4-FFF2-40B4-BE49-F238E27FC236}">
                <a16:creationId xmlns:a16="http://schemas.microsoft.com/office/drawing/2014/main" id="{8600468F-A4BF-AD49-B618-62664D17935C}"/>
              </a:ext>
            </a:extLst>
          </p:cNvPr>
          <p:cNvSpPr/>
          <p:nvPr/>
        </p:nvSpPr>
        <p:spPr>
          <a:xfrm rot="5400000">
            <a:off x="5942889" y="1398293"/>
            <a:ext cx="410129" cy="1633206"/>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4">
            <a:extLst>
              <a:ext uri="{FF2B5EF4-FFF2-40B4-BE49-F238E27FC236}">
                <a16:creationId xmlns:a16="http://schemas.microsoft.com/office/drawing/2014/main" id="{C393AD8A-5820-8449-A7B7-E7CBDFBA94E4}"/>
              </a:ext>
            </a:extLst>
          </p:cNvPr>
          <p:cNvSpPr/>
          <p:nvPr/>
        </p:nvSpPr>
        <p:spPr>
          <a:xfrm>
            <a:off x="4120770" y="2247877"/>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Arrow2">
            <a:extLst>
              <a:ext uri="{FF2B5EF4-FFF2-40B4-BE49-F238E27FC236}">
                <a16:creationId xmlns:a16="http://schemas.microsoft.com/office/drawing/2014/main" id="{ED47A0B5-6335-E74E-8125-0189AFDDC6E8}"/>
              </a:ext>
            </a:extLst>
          </p:cNvPr>
          <p:cNvSpPr/>
          <p:nvPr/>
        </p:nvSpPr>
        <p:spPr>
          <a:xfrm rot="10800000" flipV="1">
            <a:off x="4222430" y="2247877"/>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Arrow2">
            <a:extLst>
              <a:ext uri="{FF2B5EF4-FFF2-40B4-BE49-F238E27FC236}">
                <a16:creationId xmlns:a16="http://schemas.microsoft.com/office/drawing/2014/main" id="{7D6D0FCD-5490-0F45-A102-1A7DD80A025B}"/>
              </a:ext>
            </a:extLst>
          </p:cNvPr>
          <p:cNvSpPr/>
          <p:nvPr/>
        </p:nvSpPr>
        <p:spPr>
          <a:xfrm rot="10800000">
            <a:off x="4222430" y="1209710"/>
            <a:ext cx="3652524" cy="983621"/>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Arrow1">
            <a:extLst>
              <a:ext uri="{FF2B5EF4-FFF2-40B4-BE49-F238E27FC236}">
                <a16:creationId xmlns:a16="http://schemas.microsoft.com/office/drawing/2014/main" id="{4A0DA56A-6677-8D45-A175-4E6DFFD441B3}"/>
              </a:ext>
            </a:extLst>
          </p:cNvPr>
          <p:cNvSpPr/>
          <p:nvPr/>
        </p:nvSpPr>
        <p:spPr>
          <a:xfrm flipV="1">
            <a:off x="4120770" y="1117903"/>
            <a:ext cx="4001070" cy="1102472"/>
          </a:xfrm>
          <a:prstGeom prst="arc">
            <a:avLst>
              <a:gd name="adj1" fmla="val 19587739"/>
              <a:gd name="adj2" fmla="val 21322013"/>
            </a:avLst>
          </a:prstGeom>
          <a:ln w="50800">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NetworkText">
            <a:extLst>
              <a:ext uri="{FF2B5EF4-FFF2-40B4-BE49-F238E27FC236}">
                <a16:creationId xmlns:a16="http://schemas.microsoft.com/office/drawing/2014/main" id="{BB05080D-F05C-0644-83B6-57831CAA6638}"/>
              </a:ext>
            </a:extLst>
          </p:cNvPr>
          <p:cNvSpPr txBox="1"/>
          <p:nvPr/>
        </p:nvSpPr>
        <p:spPr>
          <a:xfrm>
            <a:off x="5460521" y="2071314"/>
            <a:ext cx="1321570" cy="279310"/>
          </a:xfrm>
          <a:prstGeom prst="rect">
            <a:avLst/>
          </a:prstGeom>
          <a:noFill/>
        </p:spPr>
        <p:txBody>
          <a:bodyPr wrap="square" rtlCol="0">
            <a:spAutoFit/>
          </a:bodyPr>
          <a:lstStyle/>
          <a:p>
            <a:pPr algn="ctr"/>
            <a:endParaRPr lang="en-US" sz="2400" dirty="0"/>
          </a:p>
        </p:txBody>
      </p:sp>
      <p:sp>
        <p:nvSpPr>
          <p:cNvPr id="25" name="!!Client1">
            <a:extLst>
              <a:ext uri="{FF2B5EF4-FFF2-40B4-BE49-F238E27FC236}">
                <a16:creationId xmlns:a16="http://schemas.microsoft.com/office/drawing/2014/main" id="{9E845849-4A8B-4A43-9EF3-FD129A8216D6}"/>
              </a:ext>
            </a:extLst>
          </p:cNvPr>
          <p:cNvSpPr/>
          <p:nvPr/>
        </p:nvSpPr>
        <p:spPr>
          <a:xfrm>
            <a:off x="2653972" y="1546342"/>
            <a:ext cx="159750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8" name="!!Server2">
            <a:extLst>
              <a:ext uri="{FF2B5EF4-FFF2-40B4-BE49-F238E27FC236}">
                <a16:creationId xmlns:a16="http://schemas.microsoft.com/office/drawing/2014/main" id="{2B10BC4E-FC91-7149-A5E8-EC5CD0896D3C}"/>
              </a:ext>
            </a:extLst>
          </p:cNvPr>
          <p:cNvSpPr/>
          <p:nvPr/>
        </p:nvSpPr>
        <p:spPr>
          <a:xfrm>
            <a:off x="7997605" y="1555911"/>
            <a:ext cx="159750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9" name="!!Server1">
            <a:extLst>
              <a:ext uri="{FF2B5EF4-FFF2-40B4-BE49-F238E27FC236}">
                <a16:creationId xmlns:a16="http://schemas.microsoft.com/office/drawing/2014/main" id="{8874E916-2711-8747-B44A-51124715B111}"/>
              </a:ext>
            </a:extLst>
          </p:cNvPr>
          <p:cNvSpPr/>
          <p:nvPr/>
        </p:nvSpPr>
        <p:spPr>
          <a:xfrm>
            <a:off x="8004124" y="2364692"/>
            <a:ext cx="1584514" cy="4394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1" name="!!Client2">
            <a:extLst>
              <a:ext uri="{FF2B5EF4-FFF2-40B4-BE49-F238E27FC236}">
                <a16:creationId xmlns:a16="http://schemas.microsoft.com/office/drawing/2014/main" id="{12AEAE19-990F-A04B-92CF-DFB6426C986E}"/>
              </a:ext>
            </a:extLst>
          </p:cNvPr>
          <p:cNvSpPr/>
          <p:nvPr/>
        </p:nvSpPr>
        <p:spPr>
          <a:xfrm>
            <a:off x="2666962" y="2347902"/>
            <a:ext cx="1584514" cy="4394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2" name="!!Server1">
            <a:extLst>
              <a:ext uri="{FF2B5EF4-FFF2-40B4-BE49-F238E27FC236}">
                <a16:creationId xmlns:a16="http://schemas.microsoft.com/office/drawing/2014/main" id="{238FDDA3-6F97-3944-B749-37FC3FAFA7AB}"/>
              </a:ext>
            </a:extLst>
          </p:cNvPr>
          <p:cNvSpPr/>
          <p:nvPr/>
        </p:nvSpPr>
        <p:spPr>
          <a:xfrm>
            <a:off x="691864" y="1973619"/>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3" name="!!Server1">
            <a:extLst>
              <a:ext uri="{FF2B5EF4-FFF2-40B4-BE49-F238E27FC236}">
                <a16:creationId xmlns:a16="http://schemas.microsoft.com/office/drawing/2014/main" id="{0F953863-EEE3-8142-831F-4F2EF6C884D5}"/>
              </a:ext>
            </a:extLst>
          </p:cNvPr>
          <p:cNvSpPr/>
          <p:nvPr/>
        </p:nvSpPr>
        <p:spPr>
          <a:xfrm>
            <a:off x="9897979" y="1980538"/>
            <a:ext cx="1584514" cy="439423"/>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cxnSp>
        <p:nvCxnSpPr>
          <p:cNvPr id="5" name="Straight Arrow Connector 4">
            <a:extLst>
              <a:ext uri="{FF2B5EF4-FFF2-40B4-BE49-F238E27FC236}">
                <a16:creationId xmlns:a16="http://schemas.microsoft.com/office/drawing/2014/main" id="{FC9F850E-60D4-C142-90DA-F006B5D2B490}"/>
              </a:ext>
            </a:extLst>
          </p:cNvPr>
          <p:cNvCxnSpPr>
            <a:stCxn id="17" idx="3"/>
            <a:endCxn id="32" idx="3"/>
          </p:cNvCxnSpPr>
          <p:nvPr/>
        </p:nvCxnSpPr>
        <p:spPr>
          <a:xfrm flipH="1" flipV="1">
            <a:off x="2276378" y="2193331"/>
            <a:ext cx="3054973" cy="2156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F595BC9-56B8-3542-9908-F0F6336E11CE}"/>
              </a:ext>
            </a:extLst>
          </p:cNvPr>
          <p:cNvCxnSpPr>
            <a:stCxn id="17" idx="0"/>
            <a:endCxn id="33" idx="1"/>
          </p:cNvCxnSpPr>
          <p:nvPr/>
        </p:nvCxnSpPr>
        <p:spPr>
          <a:xfrm flipV="1">
            <a:off x="6862025" y="2200250"/>
            <a:ext cx="3035954" cy="1464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38" name="!!TextBox_Fairness">
            <a:extLst>
              <a:ext uri="{FF2B5EF4-FFF2-40B4-BE49-F238E27FC236}">
                <a16:creationId xmlns:a16="http://schemas.microsoft.com/office/drawing/2014/main" id="{803100F6-5FEC-2D4C-B866-E67E64369DC3}"/>
              </a:ext>
            </a:extLst>
          </p:cNvPr>
          <p:cNvSpPr txBox="1"/>
          <p:nvPr/>
        </p:nvSpPr>
        <p:spPr>
          <a:xfrm>
            <a:off x="9781603" y="3268660"/>
            <a:ext cx="2040690" cy="461665"/>
          </a:xfrm>
          <a:prstGeom prst="rect">
            <a:avLst/>
          </a:prstGeom>
          <a:noFill/>
          <a:ln w="63500" cmpd="thinThick">
            <a:solidFill>
              <a:schemeClr val="accent1"/>
            </a:solidFill>
          </a:ln>
        </p:spPr>
        <p:txBody>
          <a:bodyPr wrap="square" rtlCol="0">
            <a:spAutoFit/>
          </a:bodyPr>
          <a:lstStyle/>
          <a:p>
            <a:pPr algn="ctr"/>
            <a:r>
              <a:rPr lang="en-US" sz="2400" b="1" dirty="0"/>
              <a:t>Fairness</a:t>
            </a:r>
          </a:p>
        </p:txBody>
      </p:sp>
      <p:pic>
        <p:nvPicPr>
          <p:cNvPr id="39" name="Picture 38">
            <a:extLst>
              <a:ext uri="{FF2B5EF4-FFF2-40B4-BE49-F238E27FC236}">
                <a16:creationId xmlns:a16="http://schemas.microsoft.com/office/drawing/2014/main" id="{464A3EF1-090C-9E4C-B7A5-6EB08C69453B}"/>
              </a:ext>
            </a:extLst>
          </p:cNvPr>
          <p:cNvPicPr>
            <a:picLocks noChangeAspect="1"/>
          </p:cNvPicPr>
          <p:nvPr/>
        </p:nvPicPr>
        <p:blipFill>
          <a:blip r:embed="rId4"/>
          <a:stretch>
            <a:fillRect/>
          </a:stretch>
        </p:blipFill>
        <p:spPr>
          <a:xfrm flipV="1">
            <a:off x="10142317" y="3167225"/>
            <a:ext cx="1368906" cy="664535"/>
          </a:xfrm>
          <a:prstGeom prst="rect">
            <a:avLst/>
          </a:prstGeom>
        </p:spPr>
      </p:pic>
      <p:pic>
        <p:nvPicPr>
          <p:cNvPr id="4" name="Picture 3">
            <a:extLst>
              <a:ext uri="{FF2B5EF4-FFF2-40B4-BE49-F238E27FC236}">
                <a16:creationId xmlns:a16="http://schemas.microsoft.com/office/drawing/2014/main" id="{537CCAFB-2351-D94D-912F-91C8108CCAFB}"/>
              </a:ext>
            </a:extLst>
          </p:cNvPr>
          <p:cNvPicPr>
            <a:picLocks noChangeAspect="1"/>
          </p:cNvPicPr>
          <p:nvPr/>
        </p:nvPicPr>
        <p:blipFill>
          <a:blip r:embed="rId5"/>
          <a:stretch>
            <a:fillRect/>
          </a:stretch>
        </p:blipFill>
        <p:spPr>
          <a:xfrm>
            <a:off x="4041648" y="3685032"/>
            <a:ext cx="3901440" cy="2926080"/>
          </a:xfrm>
          <a:prstGeom prst="rect">
            <a:avLst/>
          </a:prstGeom>
        </p:spPr>
      </p:pic>
      <p:pic>
        <p:nvPicPr>
          <p:cNvPr id="8" name="Picture 7">
            <a:extLst>
              <a:ext uri="{FF2B5EF4-FFF2-40B4-BE49-F238E27FC236}">
                <a16:creationId xmlns:a16="http://schemas.microsoft.com/office/drawing/2014/main" id="{75E13144-3DD8-2942-B0D3-C8F48A3CFE71}"/>
              </a:ext>
            </a:extLst>
          </p:cNvPr>
          <p:cNvPicPr>
            <a:picLocks noChangeAspect="1"/>
          </p:cNvPicPr>
          <p:nvPr/>
        </p:nvPicPr>
        <p:blipFill>
          <a:blip r:embed="rId6"/>
          <a:stretch>
            <a:fillRect/>
          </a:stretch>
        </p:blipFill>
        <p:spPr>
          <a:xfrm>
            <a:off x="4041648" y="3685032"/>
            <a:ext cx="3901440" cy="2926080"/>
          </a:xfrm>
          <a:prstGeom prst="rect">
            <a:avLst/>
          </a:prstGeom>
        </p:spPr>
      </p:pic>
      <p:sp>
        <p:nvSpPr>
          <p:cNvPr id="9" name="TextBox 8">
            <a:extLst>
              <a:ext uri="{FF2B5EF4-FFF2-40B4-BE49-F238E27FC236}">
                <a16:creationId xmlns:a16="http://schemas.microsoft.com/office/drawing/2014/main" id="{887A58B7-8A00-CE40-8A85-6807F52A916E}"/>
              </a:ext>
            </a:extLst>
          </p:cNvPr>
          <p:cNvSpPr txBox="1"/>
          <p:nvPr/>
        </p:nvSpPr>
        <p:spPr>
          <a:xfrm>
            <a:off x="7959713" y="4115124"/>
            <a:ext cx="1954891" cy="369332"/>
          </a:xfrm>
          <a:prstGeom prst="rect">
            <a:avLst/>
          </a:prstGeom>
          <a:noFill/>
        </p:spPr>
        <p:txBody>
          <a:bodyPr wrap="square" rtlCol="0">
            <a:spAutoFit/>
          </a:bodyPr>
          <a:lstStyle/>
          <a:p>
            <a:r>
              <a:rPr lang="en-US" dirty="0"/>
              <a:t>”Averaged” utility</a:t>
            </a:r>
          </a:p>
        </p:txBody>
      </p:sp>
      <p:cxnSp>
        <p:nvCxnSpPr>
          <p:cNvPr id="15" name="Straight Arrow Connector 14">
            <a:extLst>
              <a:ext uri="{FF2B5EF4-FFF2-40B4-BE49-F238E27FC236}">
                <a16:creationId xmlns:a16="http://schemas.microsoft.com/office/drawing/2014/main" id="{D6868D76-ECDA-4741-A902-6245D6D12FFC}"/>
              </a:ext>
            </a:extLst>
          </p:cNvPr>
          <p:cNvCxnSpPr>
            <a:cxnSpLocks/>
          </p:cNvCxnSpPr>
          <p:nvPr/>
        </p:nvCxnSpPr>
        <p:spPr>
          <a:xfrm>
            <a:off x="7631084" y="4283165"/>
            <a:ext cx="32862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57953D37-904B-D347-BB85-CFC7DF2E8D84}"/>
              </a:ext>
            </a:extLst>
          </p:cNvPr>
          <p:cNvSpPr/>
          <p:nvPr/>
        </p:nvSpPr>
        <p:spPr>
          <a:xfrm>
            <a:off x="5089609" y="4592215"/>
            <a:ext cx="109728" cy="109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693F9AAB-85EF-F643-970A-785743BCF039}"/>
              </a:ext>
            </a:extLst>
          </p:cNvPr>
          <p:cNvCxnSpPr/>
          <p:nvPr/>
        </p:nvCxnSpPr>
        <p:spPr>
          <a:xfrm>
            <a:off x="5170321" y="4647079"/>
            <a:ext cx="580399" cy="0"/>
          </a:xfrm>
          <a:prstGeom prst="line">
            <a:avLst/>
          </a:prstGeom>
          <a:ln>
            <a:solidFill>
              <a:schemeClr val="tx1"/>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23F8E15-5F5C-1E48-A3E7-66CF9572092A}"/>
              </a:ext>
            </a:extLst>
          </p:cNvPr>
          <p:cNvCxnSpPr>
            <a:cxnSpLocks/>
          </p:cNvCxnSpPr>
          <p:nvPr/>
        </p:nvCxnSpPr>
        <p:spPr>
          <a:xfrm>
            <a:off x="5717469" y="4630454"/>
            <a:ext cx="0" cy="1670594"/>
          </a:xfrm>
          <a:prstGeom prst="line">
            <a:avLst/>
          </a:prstGeom>
          <a:ln>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42" name="Oval 41">
            <a:extLst>
              <a:ext uri="{FF2B5EF4-FFF2-40B4-BE49-F238E27FC236}">
                <a16:creationId xmlns:a16="http://schemas.microsoft.com/office/drawing/2014/main" id="{001F2491-5019-7D41-85CC-490B6B46B615}"/>
              </a:ext>
            </a:extLst>
          </p:cNvPr>
          <p:cNvSpPr/>
          <p:nvPr/>
        </p:nvSpPr>
        <p:spPr>
          <a:xfrm>
            <a:off x="5657638" y="6240893"/>
            <a:ext cx="109728" cy="109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ACBAC647-772E-8A41-9A3F-829B14440ED7}"/>
              </a:ext>
            </a:extLst>
          </p:cNvPr>
          <p:cNvSpPr txBox="1"/>
          <p:nvPr/>
        </p:nvSpPr>
        <p:spPr>
          <a:xfrm>
            <a:off x="8597473" y="4967127"/>
            <a:ext cx="2913750" cy="954107"/>
          </a:xfrm>
          <a:prstGeom prst="rect">
            <a:avLst/>
          </a:prstGeom>
          <a:noFill/>
          <a:ln w="57150" cmpd="thickThin">
            <a:solidFill>
              <a:schemeClr val="tx1"/>
            </a:solidFill>
          </a:ln>
        </p:spPr>
        <p:txBody>
          <a:bodyPr wrap="square" rtlCol="0">
            <a:spAutoFit/>
          </a:bodyPr>
          <a:lstStyle/>
          <a:p>
            <a:r>
              <a:rPr lang="en-US" sz="2800" dirty="0"/>
              <a:t>Provides fairness </a:t>
            </a:r>
            <a:r>
              <a:rPr lang="en-US" sz="2800" i="1" dirty="0"/>
              <a:t>in expectation</a:t>
            </a:r>
          </a:p>
        </p:txBody>
      </p:sp>
    </p:spTree>
    <p:extLst>
      <p:ext uri="{BB962C8B-B14F-4D97-AF65-F5344CB8AC3E}">
        <p14:creationId xmlns:p14="http://schemas.microsoft.com/office/powerpoint/2010/main" val="245434351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9" presetClass="emph" presetSubtype="0" grpId="1" nodeType="withEffect">
                                  <p:stCondLst>
                                    <p:cond delay="0"/>
                                  </p:stCondLst>
                                  <p:childTnLst>
                                    <p:set>
                                      <p:cBhvr>
                                        <p:cTn id="24" dur="indefinite"/>
                                        <p:tgtEl>
                                          <p:spTgt spid="20"/>
                                        </p:tgtEl>
                                        <p:attrNameLst>
                                          <p:attrName>style.opacity</p:attrName>
                                        </p:attrNameLst>
                                      </p:cBhvr>
                                      <p:to>
                                        <p:strVal val="0.5"/>
                                      </p:to>
                                    </p:set>
                                    <p:animEffect filter="image" prLst="opacity: 0.5">
                                      <p:cBhvr rctx="IE">
                                        <p:cTn id="25" dur="indefinite"/>
                                        <p:tgtEl>
                                          <p:spTgt spid="20"/>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animBg="1"/>
      <p:bldP spid="20" grpId="1" animBg="1"/>
      <p:bldP spid="42" grpId="1" animBg="1"/>
      <p:bldP spid="43" grpId="0" animBg="1"/>
    </p:bld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E84-73EF-3C4A-8886-D9D247722CC1}"/>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10" name="!!TextBox_weightRule">
                <a:extLst>
                  <a:ext uri="{FF2B5EF4-FFF2-40B4-BE49-F238E27FC236}">
                    <a16:creationId xmlns:a16="http://schemas.microsoft.com/office/drawing/2014/main" id="{CA9321DF-4593-074E-819D-34B95ED94171}"/>
                  </a:ext>
                </a:extLst>
              </p:cNvPr>
              <p:cNvSpPr txBox="1"/>
              <p:nvPr/>
            </p:nvSpPr>
            <p:spPr>
              <a:xfrm>
                <a:off x="1031564" y="1648829"/>
                <a:ext cx="3184072" cy="115967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m:t>
                      </m:r>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den>
                      </m:f>
                    </m:oMath>
                  </m:oMathPara>
                </a14:m>
                <a:endParaRPr lang="en-US" sz="2400" dirty="0"/>
              </a:p>
              <a:p>
                <a:endParaRPr lang="en-US" sz="2400" dirty="0"/>
              </a:p>
            </p:txBody>
          </p:sp>
        </mc:Choice>
        <mc:Fallback xmlns="">
          <p:sp>
            <p:nvSpPr>
              <p:cNvPr id="10" name="!!TextBox_weightRule">
                <a:extLst>
                  <a:ext uri="{FF2B5EF4-FFF2-40B4-BE49-F238E27FC236}">
                    <a16:creationId xmlns:a16="http://schemas.microsoft.com/office/drawing/2014/main" id="{CA9321DF-4593-074E-819D-34B95ED94171}"/>
                  </a:ext>
                </a:extLst>
              </p:cNvPr>
              <p:cNvSpPr txBox="1">
                <a:spLocks noRot="1" noChangeAspect="1" noMove="1" noResize="1" noEditPoints="1" noAdjustHandles="1" noChangeArrowheads="1" noChangeShapeType="1" noTextEdit="1"/>
              </p:cNvSpPr>
              <p:nvPr/>
            </p:nvSpPr>
            <p:spPr>
              <a:xfrm>
                <a:off x="1031564" y="1648829"/>
                <a:ext cx="3184072" cy="1159676"/>
              </a:xfrm>
              <a:prstGeom prst="rect">
                <a:avLst/>
              </a:prstGeom>
              <a:blipFill>
                <a:blip r:embed="rId3"/>
                <a:stretch>
                  <a:fillRect/>
                </a:stretch>
              </a:blipFill>
            </p:spPr>
            <p:txBody>
              <a:bodyPr/>
              <a:lstStyle/>
              <a:p>
                <a:r>
                  <a:rPr lang="en-US">
                    <a:noFill/>
                  </a:rPr>
                  <a:t> </a:t>
                </a:r>
              </a:p>
            </p:txBody>
          </p:sp>
        </mc:Fallback>
      </mc:AlternateContent>
      <p:sp>
        <p:nvSpPr>
          <p:cNvPr id="11" name="Rectangle 10">
            <a:extLst>
              <a:ext uri="{FF2B5EF4-FFF2-40B4-BE49-F238E27FC236}">
                <a16:creationId xmlns:a16="http://schemas.microsoft.com/office/drawing/2014/main" id="{4E2C2049-8B89-374D-98F5-CE9B4859FA34}"/>
              </a:ext>
            </a:extLst>
          </p:cNvPr>
          <p:cNvSpPr/>
          <p:nvPr/>
        </p:nvSpPr>
        <p:spPr>
          <a:xfrm>
            <a:off x="2791326" y="2069431"/>
            <a:ext cx="850232" cy="36896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B088D7E-2C60-D84D-844E-FBCA081C990A}"/>
              </a:ext>
            </a:extLst>
          </p:cNvPr>
          <p:cNvSpPr txBox="1"/>
          <p:nvPr/>
        </p:nvSpPr>
        <p:spPr>
          <a:xfrm>
            <a:off x="3705726" y="1997834"/>
            <a:ext cx="6192253" cy="461665"/>
          </a:xfrm>
          <a:prstGeom prst="rect">
            <a:avLst/>
          </a:prstGeom>
          <a:noFill/>
        </p:spPr>
        <p:txBody>
          <a:bodyPr wrap="square" rtlCol="0">
            <a:spAutoFit/>
          </a:bodyPr>
          <a:lstStyle/>
          <a:p>
            <a:r>
              <a:rPr lang="en-US" sz="2400" dirty="0">
                <a:solidFill>
                  <a:srgbClr val="FF0000"/>
                </a:solidFill>
              </a:rPr>
              <a:t>Arbitrary units! Weight depends on scale of U</a:t>
            </a:r>
            <a:r>
              <a:rPr lang="en-US" sz="2400" baseline="-25000" dirty="0">
                <a:solidFill>
                  <a:srgbClr val="FF0000"/>
                </a:solidFill>
              </a:rPr>
              <a:t>i</a:t>
            </a:r>
          </a:p>
        </p:txBody>
      </p:sp>
      <p:sp>
        <p:nvSpPr>
          <p:cNvPr id="13" name="TextBox 12">
            <a:extLst>
              <a:ext uri="{FF2B5EF4-FFF2-40B4-BE49-F238E27FC236}">
                <a16:creationId xmlns:a16="http://schemas.microsoft.com/office/drawing/2014/main" id="{0C2431E4-F685-554E-A95E-D4AB2A5EAFD4}"/>
              </a:ext>
            </a:extLst>
          </p:cNvPr>
          <p:cNvSpPr txBox="1"/>
          <p:nvPr/>
        </p:nvSpPr>
        <p:spPr>
          <a:xfrm>
            <a:off x="838200" y="2679032"/>
            <a:ext cx="10515600" cy="1569660"/>
          </a:xfrm>
          <a:prstGeom prst="rect">
            <a:avLst/>
          </a:prstGeom>
          <a:noFill/>
        </p:spPr>
        <p:txBody>
          <a:bodyPr wrap="square" rtlCol="0">
            <a:spAutoFit/>
          </a:bodyPr>
          <a:lstStyle/>
          <a:p>
            <a:pPr marL="342900" indent="-342900">
              <a:buFont typeface="Arial" panose="020B0604020202020204" pitchFamily="34" charset="0"/>
              <a:buChar char="•"/>
            </a:pPr>
            <a:r>
              <a:rPr lang="en-US" sz="2400" dirty="0"/>
              <a:t>This violates</a:t>
            </a:r>
          </a:p>
          <a:p>
            <a:endParaRPr lang="en-US" sz="2400" dirty="0"/>
          </a:p>
          <a:p>
            <a:pPr marL="342900" indent="-342900">
              <a:buFont typeface="Arial" panose="020B0604020202020204" pitchFamily="34" charset="0"/>
              <a:buChar char="•"/>
            </a:pPr>
            <a:r>
              <a:rPr lang="en-US" sz="2400" dirty="0"/>
              <a:t>Since cross traffic consists of TCP Cubic flows (Weight = 1), we </a:t>
            </a:r>
            <a:r>
              <a:rPr lang="en-US" sz="2400" i="1" dirty="0"/>
              <a:t>normalize</a:t>
            </a:r>
            <a:r>
              <a:rPr lang="en-US" sz="2400" dirty="0"/>
              <a:t> the client weights so they average to 1:</a:t>
            </a:r>
          </a:p>
        </p:txBody>
      </p:sp>
      <p:sp>
        <p:nvSpPr>
          <p:cNvPr id="14" name="!!TextBox_Fairness">
            <a:extLst>
              <a:ext uri="{FF2B5EF4-FFF2-40B4-BE49-F238E27FC236}">
                <a16:creationId xmlns:a16="http://schemas.microsoft.com/office/drawing/2014/main" id="{157E1323-E012-9747-9C3C-6E3C028B3402}"/>
              </a:ext>
            </a:extLst>
          </p:cNvPr>
          <p:cNvSpPr txBox="1"/>
          <p:nvPr/>
        </p:nvSpPr>
        <p:spPr>
          <a:xfrm>
            <a:off x="2992520" y="2684089"/>
            <a:ext cx="2040690" cy="461665"/>
          </a:xfrm>
          <a:prstGeom prst="rect">
            <a:avLst/>
          </a:prstGeom>
          <a:noFill/>
          <a:ln w="63500" cmpd="thinThick">
            <a:solidFill>
              <a:schemeClr val="accent1"/>
            </a:solidFill>
          </a:ln>
        </p:spPr>
        <p:txBody>
          <a:bodyPr wrap="square" rtlCol="0">
            <a:spAutoFit/>
          </a:bodyPr>
          <a:lstStyle/>
          <a:p>
            <a:pPr algn="ctr"/>
            <a:r>
              <a:rPr lang="en-US" sz="2400" b="1" dirty="0"/>
              <a:t>Fairness</a:t>
            </a: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999EB7FD-352F-674B-9A4D-3964FBA6DC95}"/>
                  </a:ext>
                </a:extLst>
              </p:cNvPr>
              <p:cNvSpPr txBox="1"/>
              <p:nvPr/>
            </p:nvSpPr>
            <p:spPr>
              <a:xfrm>
                <a:off x="1504616" y="4309667"/>
                <a:ext cx="2040690" cy="116980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en-US" sz="240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𝑁</m:t>
                          </m:r>
                        </m:den>
                      </m:f>
                      <m:nary>
                        <m:naryPr>
                          <m:chr m:val="∑"/>
                          <m:ctrlPr>
                            <a:rPr lang="en-US" sz="2400" i="1" smtClean="0">
                              <a:latin typeface="Cambria Math" panose="02040503050406030204" pitchFamily="18" charset="0"/>
                            </a:rPr>
                          </m:ctrlPr>
                        </m:naryPr>
                        <m:sub>
                          <m:r>
                            <m:rPr>
                              <m:brk m:alnAt="23"/>
                            </m:rPr>
                            <a:rPr lang="en-US" sz="2400" b="0" i="1" smtClean="0">
                              <a:latin typeface="Cambria Math" panose="02040503050406030204" pitchFamily="18" charset="0"/>
                            </a:rPr>
                            <m:t>𝑖</m:t>
                          </m:r>
                          <m:r>
                            <a:rPr lang="en-US" sz="2400" b="0" i="1" smtClean="0">
                              <a:latin typeface="Cambria Math" panose="02040503050406030204" pitchFamily="18" charset="0"/>
                            </a:rPr>
                            <m:t>=1</m:t>
                          </m:r>
                        </m:sub>
                        <m:sup>
                          <m:r>
                            <a:rPr lang="en-US" sz="2400" b="0" i="1" smtClean="0">
                              <a:latin typeface="Cambria Math" panose="02040503050406030204" pitchFamily="18" charset="0"/>
                            </a:rPr>
                            <m:t>𝑁</m:t>
                          </m:r>
                        </m:sup>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r>
                            <a:rPr lang="en-US" sz="2400" b="0" i="1" smtClean="0">
                              <a:latin typeface="Cambria Math" panose="02040503050406030204" pitchFamily="18" charset="0"/>
                            </a:rPr>
                            <m:t>=1</m:t>
                          </m:r>
                        </m:e>
                      </m:nary>
                    </m:oMath>
                  </m:oMathPara>
                </a14:m>
                <a:endParaRPr lang="en-US" sz="2400" dirty="0"/>
              </a:p>
            </p:txBody>
          </p:sp>
        </mc:Choice>
        <mc:Fallback xmlns="">
          <p:sp>
            <p:nvSpPr>
              <p:cNvPr id="15" name="TextBox 14">
                <a:extLst>
                  <a:ext uri="{FF2B5EF4-FFF2-40B4-BE49-F238E27FC236}">
                    <a16:creationId xmlns:a16="http://schemas.microsoft.com/office/drawing/2014/main" id="{999EB7FD-352F-674B-9A4D-3964FBA6DC95}"/>
                  </a:ext>
                </a:extLst>
              </p:cNvPr>
              <p:cNvSpPr txBox="1">
                <a:spLocks noRot="1" noChangeAspect="1" noMove="1" noResize="1" noEditPoints="1" noAdjustHandles="1" noChangeArrowheads="1" noChangeShapeType="1" noTextEdit="1"/>
              </p:cNvSpPr>
              <p:nvPr/>
            </p:nvSpPr>
            <p:spPr>
              <a:xfrm>
                <a:off x="1504616" y="4309667"/>
                <a:ext cx="2040690" cy="1169807"/>
              </a:xfrm>
              <a:prstGeom prst="rect">
                <a:avLst/>
              </a:prstGeom>
              <a:blipFill>
                <a:blip r:embed="rId4"/>
                <a:stretch>
                  <a:fillRect l="-33333" t="-97849" b="-149462"/>
                </a:stretch>
              </a:blipFill>
            </p:spPr>
            <p:txBody>
              <a:bodyPr/>
              <a:lstStyle/>
              <a:p>
                <a:r>
                  <a:rPr lang="en-US">
                    <a:noFill/>
                  </a:rPr>
                  <a:t> </a:t>
                </a:r>
              </a:p>
            </p:txBody>
          </p:sp>
        </mc:Fallback>
      </mc:AlternateContent>
      <p:cxnSp>
        <p:nvCxnSpPr>
          <p:cNvPr id="18" name="Straight Arrow Connector 17">
            <a:extLst>
              <a:ext uri="{FF2B5EF4-FFF2-40B4-BE49-F238E27FC236}">
                <a16:creationId xmlns:a16="http://schemas.microsoft.com/office/drawing/2014/main" id="{BD50113F-DB76-7F4B-933F-96003E0D0949}"/>
              </a:ext>
            </a:extLst>
          </p:cNvPr>
          <p:cNvCxnSpPr>
            <a:cxnSpLocks/>
          </p:cNvCxnSpPr>
          <p:nvPr/>
        </p:nvCxnSpPr>
        <p:spPr>
          <a:xfrm>
            <a:off x="3815753" y="4894570"/>
            <a:ext cx="607261"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0" name="!!TextBox_weightRule2">
                <a:extLst>
                  <a:ext uri="{FF2B5EF4-FFF2-40B4-BE49-F238E27FC236}">
                    <a16:creationId xmlns:a16="http://schemas.microsoft.com/office/drawing/2014/main" id="{E698D2E4-2CB8-A94C-9800-D74D5D34645D}"/>
                  </a:ext>
                </a:extLst>
              </p:cNvPr>
              <p:cNvSpPr txBox="1"/>
              <p:nvPr/>
            </p:nvSpPr>
            <p:spPr>
              <a:xfrm>
                <a:off x="4536790" y="4309667"/>
                <a:ext cx="7270200" cy="153913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d>
                        <m:dPr>
                          <m:ctrlPr>
                            <a:rPr lang="en-US" sz="2400" b="0" i="1" smtClean="0">
                              <a:latin typeface="Cambria Math" panose="02040503050406030204" pitchFamily="18" charset="0"/>
                            </a:rPr>
                          </m:ctrlPr>
                        </m:dPr>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e>
                      </m:d>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b="0" i="1" smtClean="0">
                                  <a:latin typeface="Cambria Math" panose="02040503050406030204" pitchFamily="18" charset="0"/>
                                </a:rPr>
                                <m:t>𝑓</m:t>
                              </m:r>
                              <m:r>
                                <a:rPr lang="en-US" sz="2400" b="0" i="1" smtClean="0">
                                  <a:latin typeface="Cambria Math" panose="02040503050406030204" pitchFamily="18" charset="0"/>
                                </a:rPr>
                                <m:t>(</m:t>
                              </m:r>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r>
                            <a:rPr lang="en-US" sz="2400" b="0" i="1" smtClean="0">
                              <a:latin typeface="Cambria Math" panose="02040503050406030204" pitchFamily="18" charset="0"/>
                            </a:rPr>
                            <m:t>)</m:t>
                          </m:r>
                        </m:den>
                      </m:f>
                      <m:r>
                        <a:rPr lang="en-US" sz="2400" b="0" i="1" smtClean="0">
                          <a:latin typeface="Cambria Math" panose="02040503050406030204" pitchFamily="18" charset="0"/>
                        </a:rPr>
                        <m:t>     </m:t>
                      </m:r>
                      <m:r>
                        <a:rPr lang="en-US" sz="2400" b="0" i="1" smtClean="0">
                          <a:latin typeface="Cambria Math" panose="02040503050406030204" pitchFamily="18" charset="0"/>
                        </a:rPr>
                        <m:t>𝑤h𝑒𝑟𝑒</m:t>
                      </m:r>
                      <m:r>
                        <a:rPr lang="en-US" sz="2400" b="0" i="1" smtClean="0">
                          <a:latin typeface="Cambria Math" panose="02040503050406030204" pitchFamily="18" charset="0"/>
                        </a:rPr>
                        <m:t>    </m:t>
                      </m:r>
                      <m:r>
                        <a:rPr lang="en-US" sz="2400" b="0" i="1" smtClean="0">
                          <a:latin typeface="Cambria Math" panose="02040503050406030204" pitchFamily="18" charset="0"/>
                        </a:rPr>
                        <m:t>𝑓</m:t>
                      </m:r>
                      <m:d>
                        <m:dPr>
                          <m:ctrlPr>
                            <a:rPr lang="en-US" sz="2400" b="0" i="1" smtClean="0">
                              <a:latin typeface="Cambria Math" panose="02040503050406030204" pitchFamily="18" charset="0"/>
                            </a:rPr>
                          </m:ctrlPr>
                        </m:dPr>
                        <m:e>
                          <m:r>
                            <a:rPr lang="en-US" sz="2400" b="0" i="1" smtClean="0">
                              <a:latin typeface="Cambria Math" panose="02040503050406030204" pitchFamily="18" charset="0"/>
                            </a:rPr>
                            <m:t>𝑢</m:t>
                          </m:r>
                        </m:e>
                      </m:d>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𝑁</m:t>
                          </m:r>
                        </m:den>
                      </m:f>
                      <m:nary>
                        <m:naryPr>
                          <m:chr m:val="∑"/>
                          <m:ctrlPr>
                            <a:rPr lang="en-US" sz="2400" b="0" i="1" smtClean="0">
                              <a:latin typeface="Cambria Math" panose="02040503050406030204" pitchFamily="18" charset="0"/>
                            </a:rPr>
                          </m:ctrlPr>
                        </m:naryPr>
                        <m:sub>
                          <m:r>
                            <m:rPr>
                              <m:brk m:alnAt="23"/>
                            </m:rPr>
                            <a:rPr lang="en-US" sz="2400" b="0" i="1" smtClean="0">
                              <a:latin typeface="Cambria Math" panose="02040503050406030204" pitchFamily="18" charset="0"/>
                            </a:rPr>
                            <m:t>𝑖</m:t>
                          </m:r>
                          <m:r>
                            <a:rPr lang="en-US" sz="2400" b="0" i="1" smtClean="0">
                              <a:latin typeface="Cambria Math" panose="02040503050406030204" pitchFamily="18" charset="0"/>
                            </a:rPr>
                            <m:t>=1</m:t>
                          </m:r>
                        </m:sub>
                        <m:sup>
                          <m:r>
                            <a:rPr lang="en-US" sz="2400" b="0" i="1" smtClean="0">
                              <a:latin typeface="Cambria Math" panose="02040503050406030204" pitchFamily="18" charset="0"/>
                            </a:rPr>
                            <m:t>𝑁</m:t>
                          </m:r>
                        </m:sup>
                        <m:e>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𝑈</m:t>
                              </m:r>
                            </m:e>
                            <m:sub>
                              <m:r>
                                <a:rPr lang="en-US" sz="2400" b="0" i="1" smtClean="0">
                                  <a:latin typeface="Cambria Math" panose="02040503050406030204" pitchFamily="18" charset="0"/>
                                </a:rPr>
                                <m:t>𝑖</m:t>
                              </m:r>
                            </m:sub>
                            <m:sup>
                              <m:r>
                                <a:rPr lang="en-US" sz="2400" b="0" i="1" smtClean="0">
                                  <a:latin typeface="Cambria Math" panose="02040503050406030204" pitchFamily="18" charset="0"/>
                                </a:rPr>
                                <m:t>−1</m:t>
                              </m:r>
                            </m:sup>
                          </m:sSubSup>
                          <m:r>
                            <a:rPr lang="en-US" sz="2400" b="0" i="1" smtClean="0">
                              <a:latin typeface="Cambria Math" panose="02040503050406030204" pitchFamily="18" charset="0"/>
                            </a:rPr>
                            <m:t>(</m:t>
                          </m:r>
                          <m:r>
                            <a:rPr lang="en-US" sz="2400" b="0" i="1" smtClean="0">
                              <a:latin typeface="Cambria Math" panose="02040503050406030204" pitchFamily="18" charset="0"/>
                            </a:rPr>
                            <m:t>𝑢</m:t>
                          </m:r>
                          <m:r>
                            <a:rPr lang="en-US" sz="2400" b="0" i="1" smtClean="0">
                              <a:latin typeface="Cambria Math" panose="02040503050406030204" pitchFamily="18" charset="0"/>
                            </a:rPr>
                            <m:t>)</m:t>
                          </m:r>
                        </m:e>
                      </m:nary>
                      <m:r>
                        <a:rPr lang="en-US" sz="2400" b="0" i="1" smtClean="0">
                          <a:latin typeface="Cambria Math" panose="02040503050406030204" pitchFamily="18" charset="0"/>
                        </a:rPr>
                        <m:t> </m:t>
                      </m:r>
                    </m:oMath>
                  </m:oMathPara>
                </a14:m>
                <a:endParaRPr lang="en-US" sz="2400" dirty="0"/>
              </a:p>
              <a:p>
                <a:endParaRPr lang="en-US" sz="2400" dirty="0"/>
              </a:p>
            </p:txBody>
          </p:sp>
        </mc:Choice>
        <mc:Fallback xmlns="">
          <p:sp>
            <p:nvSpPr>
              <p:cNvPr id="20" name="!!TextBox_weightRule2">
                <a:extLst>
                  <a:ext uri="{FF2B5EF4-FFF2-40B4-BE49-F238E27FC236}">
                    <a16:creationId xmlns:a16="http://schemas.microsoft.com/office/drawing/2014/main" id="{E698D2E4-2CB8-A94C-9800-D74D5D34645D}"/>
                  </a:ext>
                </a:extLst>
              </p:cNvPr>
              <p:cNvSpPr txBox="1">
                <a:spLocks noRot="1" noChangeAspect="1" noMove="1" noResize="1" noEditPoints="1" noAdjustHandles="1" noChangeArrowheads="1" noChangeShapeType="1" noTextEdit="1"/>
              </p:cNvSpPr>
              <p:nvPr/>
            </p:nvSpPr>
            <p:spPr>
              <a:xfrm>
                <a:off x="4536790" y="4309667"/>
                <a:ext cx="7270200" cy="1539139"/>
              </a:xfrm>
              <a:prstGeom prst="rect">
                <a:avLst/>
              </a:prstGeom>
              <a:blipFill>
                <a:blip r:embed="rId5"/>
                <a:stretch>
                  <a:fillRect t="-73984" b="-88618"/>
                </a:stretch>
              </a:blipFill>
            </p:spPr>
            <p:txBody>
              <a:bodyPr/>
              <a:lstStyle/>
              <a:p>
                <a:r>
                  <a:rPr lang="en-US">
                    <a:noFill/>
                  </a:rPr>
                  <a:t> </a:t>
                </a:r>
              </a:p>
            </p:txBody>
          </p:sp>
        </mc:Fallback>
      </mc:AlternateContent>
    </p:spTree>
    <p:extLst>
      <p:ext uri="{BB962C8B-B14F-4D97-AF65-F5344CB8AC3E}">
        <p14:creationId xmlns:p14="http://schemas.microsoft.com/office/powerpoint/2010/main" val="3834045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P spid="14" grpId="0" animBg="1"/>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FDA3E-954B-B149-B844-CB1982640435}"/>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4" name="!!TextBox_weightRule2">
                <a:extLst>
                  <a:ext uri="{FF2B5EF4-FFF2-40B4-BE49-F238E27FC236}">
                    <a16:creationId xmlns:a16="http://schemas.microsoft.com/office/drawing/2014/main" id="{1FE8E46E-77D4-5D40-8C4C-18AC0A094974}"/>
                  </a:ext>
                </a:extLst>
              </p:cNvPr>
              <p:cNvSpPr txBox="1"/>
              <p:nvPr/>
            </p:nvSpPr>
            <p:spPr>
              <a:xfrm>
                <a:off x="2868411" y="1165415"/>
                <a:ext cx="7270200" cy="153913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d>
                        <m:dPr>
                          <m:ctrlPr>
                            <a:rPr lang="en-US" sz="2400" b="0" i="1" smtClean="0">
                              <a:latin typeface="Cambria Math" panose="02040503050406030204" pitchFamily="18" charset="0"/>
                            </a:rPr>
                          </m:ctrlPr>
                        </m:dPr>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e>
                      </m:d>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b="0" i="1" smtClean="0">
                                  <a:latin typeface="Cambria Math" panose="02040503050406030204" pitchFamily="18" charset="0"/>
                                </a:rPr>
                                <m:t>𝑓</m:t>
                              </m:r>
                              <m:r>
                                <a:rPr lang="en-US" sz="2400" b="0" i="1" smtClean="0">
                                  <a:latin typeface="Cambria Math" panose="02040503050406030204" pitchFamily="18" charset="0"/>
                                </a:rPr>
                                <m:t>(</m:t>
                              </m:r>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r>
                            <a:rPr lang="en-US" sz="2400" b="0" i="1" smtClean="0">
                              <a:latin typeface="Cambria Math" panose="02040503050406030204" pitchFamily="18" charset="0"/>
                            </a:rPr>
                            <m:t>)</m:t>
                          </m:r>
                        </m:den>
                      </m:f>
                      <m:r>
                        <a:rPr lang="en-US" sz="2400" b="0" i="1" smtClean="0">
                          <a:latin typeface="Cambria Math" panose="02040503050406030204" pitchFamily="18" charset="0"/>
                        </a:rPr>
                        <m:t>     </m:t>
                      </m:r>
                      <m:r>
                        <a:rPr lang="en-US" sz="2400" b="0" i="1" smtClean="0">
                          <a:latin typeface="Cambria Math" panose="02040503050406030204" pitchFamily="18" charset="0"/>
                        </a:rPr>
                        <m:t>𝑤h𝑒𝑟𝑒</m:t>
                      </m:r>
                      <m:r>
                        <a:rPr lang="en-US" sz="2400" b="0" i="1" smtClean="0">
                          <a:latin typeface="Cambria Math" panose="02040503050406030204" pitchFamily="18" charset="0"/>
                        </a:rPr>
                        <m:t>    </m:t>
                      </m:r>
                      <m:r>
                        <a:rPr lang="en-US" sz="2400" b="0" i="1" smtClean="0">
                          <a:latin typeface="Cambria Math" panose="02040503050406030204" pitchFamily="18" charset="0"/>
                        </a:rPr>
                        <m:t>𝑓</m:t>
                      </m:r>
                      <m:d>
                        <m:dPr>
                          <m:ctrlPr>
                            <a:rPr lang="en-US" sz="2400" b="0" i="1" smtClean="0">
                              <a:latin typeface="Cambria Math" panose="02040503050406030204" pitchFamily="18" charset="0"/>
                            </a:rPr>
                          </m:ctrlPr>
                        </m:dPr>
                        <m:e>
                          <m:r>
                            <a:rPr lang="en-US" sz="2400" b="0" i="1" smtClean="0">
                              <a:latin typeface="Cambria Math" panose="02040503050406030204" pitchFamily="18" charset="0"/>
                            </a:rPr>
                            <m:t>𝑢</m:t>
                          </m:r>
                        </m:e>
                      </m:d>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𝑁</m:t>
                          </m:r>
                        </m:den>
                      </m:f>
                      <m:nary>
                        <m:naryPr>
                          <m:chr m:val="∑"/>
                          <m:ctrlPr>
                            <a:rPr lang="en-US" sz="2400" b="0" i="1" smtClean="0">
                              <a:latin typeface="Cambria Math" panose="02040503050406030204" pitchFamily="18" charset="0"/>
                            </a:rPr>
                          </m:ctrlPr>
                        </m:naryPr>
                        <m:sub>
                          <m:r>
                            <m:rPr>
                              <m:brk m:alnAt="23"/>
                            </m:rPr>
                            <a:rPr lang="en-US" sz="2400" b="0" i="1" smtClean="0">
                              <a:latin typeface="Cambria Math" panose="02040503050406030204" pitchFamily="18" charset="0"/>
                            </a:rPr>
                            <m:t>𝑖</m:t>
                          </m:r>
                          <m:r>
                            <a:rPr lang="en-US" sz="2400" b="0" i="1" smtClean="0">
                              <a:latin typeface="Cambria Math" panose="02040503050406030204" pitchFamily="18" charset="0"/>
                            </a:rPr>
                            <m:t>=1</m:t>
                          </m:r>
                        </m:sub>
                        <m:sup>
                          <m:r>
                            <a:rPr lang="en-US" sz="2400" b="0" i="1" smtClean="0">
                              <a:latin typeface="Cambria Math" panose="02040503050406030204" pitchFamily="18" charset="0"/>
                            </a:rPr>
                            <m:t>𝑁</m:t>
                          </m:r>
                        </m:sup>
                        <m:e>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𝑈</m:t>
                              </m:r>
                            </m:e>
                            <m:sub>
                              <m:r>
                                <a:rPr lang="en-US" sz="2400" b="0" i="1" smtClean="0">
                                  <a:latin typeface="Cambria Math" panose="02040503050406030204" pitchFamily="18" charset="0"/>
                                </a:rPr>
                                <m:t>𝑖</m:t>
                              </m:r>
                            </m:sub>
                            <m:sup>
                              <m:r>
                                <a:rPr lang="en-US" sz="2400" b="0" i="1" smtClean="0">
                                  <a:latin typeface="Cambria Math" panose="02040503050406030204" pitchFamily="18" charset="0"/>
                                </a:rPr>
                                <m:t>−1</m:t>
                              </m:r>
                            </m:sup>
                          </m:sSubSup>
                          <m:r>
                            <a:rPr lang="en-US" sz="2400" b="0" i="1" smtClean="0">
                              <a:latin typeface="Cambria Math" panose="02040503050406030204" pitchFamily="18" charset="0"/>
                            </a:rPr>
                            <m:t>(</m:t>
                          </m:r>
                          <m:r>
                            <a:rPr lang="en-US" sz="2400" b="0" i="1" smtClean="0">
                              <a:latin typeface="Cambria Math" panose="02040503050406030204" pitchFamily="18" charset="0"/>
                            </a:rPr>
                            <m:t>𝑢</m:t>
                          </m:r>
                          <m:r>
                            <a:rPr lang="en-US" sz="2400" b="0" i="1" smtClean="0">
                              <a:latin typeface="Cambria Math" panose="02040503050406030204" pitchFamily="18" charset="0"/>
                            </a:rPr>
                            <m:t>)</m:t>
                          </m:r>
                        </m:e>
                      </m:nary>
                      <m:r>
                        <a:rPr lang="en-US" sz="2400" b="0" i="1" smtClean="0">
                          <a:latin typeface="Cambria Math" panose="02040503050406030204" pitchFamily="18" charset="0"/>
                        </a:rPr>
                        <m:t> </m:t>
                      </m:r>
                    </m:oMath>
                  </m:oMathPara>
                </a14:m>
                <a:endParaRPr lang="en-US" sz="2400" dirty="0"/>
              </a:p>
              <a:p>
                <a:endParaRPr lang="en-US" sz="2400" dirty="0"/>
              </a:p>
            </p:txBody>
          </p:sp>
        </mc:Choice>
        <mc:Fallback xmlns="">
          <p:sp>
            <p:nvSpPr>
              <p:cNvPr id="4" name="!!TextBox_weightRule2">
                <a:extLst>
                  <a:ext uri="{FF2B5EF4-FFF2-40B4-BE49-F238E27FC236}">
                    <a16:creationId xmlns:a16="http://schemas.microsoft.com/office/drawing/2014/main" id="{1FE8E46E-77D4-5D40-8C4C-18AC0A094974}"/>
                  </a:ext>
                </a:extLst>
              </p:cNvPr>
              <p:cNvSpPr txBox="1">
                <a:spLocks noRot="1" noChangeAspect="1" noMove="1" noResize="1" noEditPoints="1" noAdjustHandles="1" noChangeArrowheads="1" noChangeShapeType="1" noTextEdit="1"/>
              </p:cNvSpPr>
              <p:nvPr/>
            </p:nvSpPr>
            <p:spPr>
              <a:xfrm>
                <a:off x="2868411" y="1165415"/>
                <a:ext cx="7270200" cy="1539139"/>
              </a:xfrm>
              <a:prstGeom prst="rect">
                <a:avLst/>
              </a:prstGeom>
              <a:blipFill>
                <a:blip r:embed="rId2"/>
                <a:stretch>
                  <a:fillRect t="-74590" b="-89344"/>
                </a:stretch>
              </a:blipFill>
            </p:spPr>
            <p:txBody>
              <a:bodyPr/>
              <a:lstStyle/>
              <a:p>
                <a:r>
                  <a:rPr lang="en-US">
                    <a:noFill/>
                  </a:rPr>
                  <a:t> </a:t>
                </a:r>
              </a:p>
            </p:txBody>
          </p:sp>
        </mc:Fallback>
      </mc:AlternateContent>
      <p:pic>
        <p:nvPicPr>
          <p:cNvPr id="6" name="Picture 5">
            <a:extLst>
              <a:ext uri="{FF2B5EF4-FFF2-40B4-BE49-F238E27FC236}">
                <a16:creationId xmlns:a16="http://schemas.microsoft.com/office/drawing/2014/main" id="{7175B513-CD12-A747-8321-A09E43E9BFB8}"/>
              </a:ext>
            </a:extLst>
          </p:cNvPr>
          <p:cNvPicPr>
            <a:picLocks noChangeAspect="1"/>
          </p:cNvPicPr>
          <p:nvPr/>
        </p:nvPicPr>
        <p:blipFill>
          <a:blip r:embed="rId3"/>
          <a:stretch>
            <a:fillRect/>
          </a:stretch>
        </p:blipFill>
        <p:spPr>
          <a:xfrm>
            <a:off x="2889086" y="2427713"/>
            <a:ext cx="6434503" cy="4256873"/>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DDC43922-E2F3-A744-9F62-C9E981B8297A}"/>
                  </a:ext>
                </a:extLst>
              </p:cNvPr>
              <p:cNvSpPr txBox="1"/>
              <p:nvPr/>
            </p:nvSpPr>
            <p:spPr>
              <a:xfrm>
                <a:off x="9637917" y="2517260"/>
                <a:ext cx="1042737" cy="40011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p>
                        <m:sSupPr>
                          <m:ctrlPr>
                            <a:rPr lang="en-US" sz="2000" i="1" smtClean="0">
                              <a:latin typeface="Cambria Math" panose="02040503050406030204" pitchFamily="18" charset="0"/>
                            </a:rPr>
                          </m:ctrlPr>
                        </m:sSupPr>
                        <m:e>
                          <m:r>
                            <a:rPr lang="en-US" sz="2000" b="0" i="1" smtClean="0">
                              <a:latin typeface="Cambria Math" panose="02040503050406030204" pitchFamily="18" charset="0"/>
                            </a:rPr>
                            <m:t>𝑓</m:t>
                          </m:r>
                        </m:e>
                        <m:sup>
                          <m:r>
                            <a:rPr lang="en-US" sz="2000" b="0" i="1" smtClean="0">
                              <a:latin typeface="Cambria Math" panose="02040503050406030204" pitchFamily="18" charset="0"/>
                            </a:rPr>
                            <m:t>−1</m:t>
                          </m:r>
                        </m:sup>
                      </m:sSup>
                      <m:r>
                        <a:rPr lang="en-US" sz="2000" b="0" i="1" smtClean="0">
                          <a:latin typeface="Cambria Math" panose="02040503050406030204" pitchFamily="18" charset="0"/>
                        </a:rPr>
                        <m:t>(</m:t>
                      </m:r>
                      <m:r>
                        <a:rPr lang="en-US" sz="2000" b="0" i="1" smtClean="0">
                          <a:latin typeface="Cambria Math" panose="02040503050406030204" pitchFamily="18" charset="0"/>
                        </a:rPr>
                        <m:t>𝑟</m:t>
                      </m:r>
                      <m:r>
                        <a:rPr lang="en-US" sz="2000" b="0" i="1" smtClean="0">
                          <a:latin typeface="Cambria Math" panose="02040503050406030204" pitchFamily="18" charset="0"/>
                        </a:rPr>
                        <m:t>)</m:t>
                      </m:r>
                    </m:oMath>
                  </m:oMathPara>
                </a14:m>
                <a:endParaRPr lang="en-US" sz="2000" dirty="0"/>
              </a:p>
            </p:txBody>
          </p:sp>
        </mc:Choice>
        <mc:Fallback xmlns="">
          <p:sp>
            <p:nvSpPr>
              <p:cNvPr id="7" name="TextBox 6">
                <a:extLst>
                  <a:ext uri="{FF2B5EF4-FFF2-40B4-BE49-F238E27FC236}">
                    <a16:creationId xmlns:a16="http://schemas.microsoft.com/office/drawing/2014/main" id="{DDC43922-E2F3-A744-9F62-C9E981B8297A}"/>
                  </a:ext>
                </a:extLst>
              </p:cNvPr>
              <p:cNvSpPr txBox="1">
                <a:spLocks noRot="1" noChangeAspect="1" noMove="1" noResize="1" noEditPoints="1" noAdjustHandles="1" noChangeArrowheads="1" noChangeShapeType="1" noTextEdit="1"/>
              </p:cNvSpPr>
              <p:nvPr/>
            </p:nvSpPr>
            <p:spPr>
              <a:xfrm>
                <a:off x="9637917" y="2517260"/>
                <a:ext cx="1042737" cy="400110"/>
              </a:xfrm>
              <a:prstGeom prst="rect">
                <a:avLst/>
              </a:prstGeom>
              <a:blipFill>
                <a:blip r:embed="rId4"/>
                <a:stretch>
                  <a:fillRect b="-12121"/>
                </a:stretch>
              </a:blipFill>
            </p:spPr>
            <p:txBody>
              <a:bodyPr/>
              <a:lstStyle/>
              <a:p>
                <a:r>
                  <a:rPr lang="en-US">
                    <a:noFill/>
                  </a:rPr>
                  <a:t> </a:t>
                </a:r>
              </a:p>
            </p:txBody>
          </p:sp>
        </mc:Fallback>
      </mc:AlternateContent>
      <p:cxnSp>
        <p:nvCxnSpPr>
          <p:cNvPr id="9" name="Curved Connector 8">
            <a:extLst>
              <a:ext uri="{FF2B5EF4-FFF2-40B4-BE49-F238E27FC236}">
                <a16:creationId xmlns:a16="http://schemas.microsoft.com/office/drawing/2014/main" id="{2DFA427D-4351-1740-AED5-35FD3D951A7E}"/>
              </a:ext>
            </a:extLst>
          </p:cNvPr>
          <p:cNvCxnSpPr>
            <a:cxnSpLocks/>
          </p:cNvCxnSpPr>
          <p:nvPr/>
        </p:nvCxnSpPr>
        <p:spPr>
          <a:xfrm rot="10800000" flipV="1">
            <a:off x="9208170" y="2730075"/>
            <a:ext cx="481262" cy="214167"/>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83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FDA3E-954B-B149-B844-CB1982640435}"/>
              </a:ext>
            </a:extLst>
          </p:cNvPr>
          <p:cNvSpPr>
            <a:spLocks noGrp="1"/>
          </p:cNvSpPr>
          <p:nvPr>
            <p:ph type="title"/>
          </p:nvPr>
        </p:nvSpPr>
        <p:spPr/>
        <p:txBody>
          <a:bodyPr/>
          <a:lstStyle/>
          <a:p>
            <a:r>
              <a:rPr lang="en-US" dirty="0"/>
              <a:t>Normalization</a:t>
            </a:r>
          </a:p>
        </p:txBody>
      </p:sp>
      <mc:AlternateContent xmlns:mc="http://schemas.openxmlformats.org/markup-compatibility/2006" xmlns:a14="http://schemas.microsoft.com/office/drawing/2010/main">
        <mc:Choice Requires="a14">
          <p:sp>
            <p:nvSpPr>
              <p:cNvPr id="4" name="!!TextBox_weightRule2">
                <a:extLst>
                  <a:ext uri="{FF2B5EF4-FFF2-40B4-BE49-F238E27FC236}">
                    <a16:creationId xmlns:a16="http://schemas.microsoft.com/office/drawing/2014/main" id="{1FE8E46E-77D4-5D40-8C4C-18AC0A094974}"/>
                  </a:ext>
                </a:extLst>
              </p:cNvPr>
              <p:cNvSpPr txBox="1"/>
              <p:nvPr/>
            </p:nvSpPr>
            <p:spPr>
              <a:xfrm>
                <a:off x="2868411" y="1165415"/>
                <a:ext cx="7270200" cy="153913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d>
                        <m:dPr>
                          <m:ctrlPr>
                            <a:rPr lang="en-US" sz="2400" b="0" i="1" smtClean="0">
                              <a:latin typeface="Cambria Math" panose="02040503050406030204" pitchFamily="18" charset="0"/>
                            </a:rPr>
                          </m:ctrlPr>
                        </m:dPr>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e>
                      </m:d>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r>
                                <a:rPr lang="en-US" sz="2400" b="0" i="1" smtClean="0">
                                  <a:latin typeface="Cambria Math" panose="02040503050406030204" pitchFamily="18" charset="0"/>
                                </a:rPr>
                                <m:t>𝑓</m:t>
                              </m:r>
                              <m:r>
                                <a:rPr lang="en-US" sz="2400" b="0" i="1" smtClean="0">
                                  <a:latin typeface="Cambria Math" panose="02040503050406030204" pitchFamily="18" charset="0"/>
                                </a:rPr>
                                <m:t>(</m:t>
                              </m:r>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r>
                            <a:rPr lang="en-US" sz="2400" b="0" i="1" smtClean="0">
                              <a:latin typeface="Cambria Math" panose="02040503050406030204" pitchFamily="18" charset="0"/>
                            </a:rPr>
                            <m:t>)</m:t>
                          </m:r>
                        </m:den>
                      </m:f>
                      <m:r>
                        <a:rPr lang="en-US" sz="2400" b="0" i="1" smtClean="0">
                          <a:latin typeface="Cambria Math" panose="02040503050406030204" pitchFamily="18" charset="0"/>
                        </a:rPr>
                        <m:t>     </m:t>
                      </m:r>
                      <m:r>
                        <a:rPr lang="en-US" sz="2400" b="0" i="1" smtClean="0">
                          <a:latin typeface="Cambria Math" panose="02040503050406030204" pitchFamily="18" charset="0"/>
                        </a:rPr>
                        <m:t>𝑤h𝑒𝑟𝑒</m:t>
                      </m:r>
                      <m:r>
                        <a:rPr lang="en-US" sz="2400" b="0" i="1" smtClean="0">
                          <a:latin typeface="Cambria Math" panose="02040503050406030204" pitchFamily="18" charset="0"/>
                        </a:rPr>
                        <m:t>    </m:t>
                      </m:r>
                      <m:r>
                        <a:rPr lang="en-US" sz="2400" b="0" i="1" smtClean="0">
                          <a:latin typeface="Cambria Math" panose="02040503050406030204" pitchFamily="18" charset="0"/>
                        </a:rPr>
                        <m:t>𝑓</m:t>
                      </m:r>
                      <m:d>
                        <m:dPr>
                          <m:ctrlPr>
                            <a:rPr lang="en-US" sz="2400" b="0" i="1" smtClean="0">
                              <a:latin typeface="Cambria Math" panose="02040503050406030204" pitchFamily="18" charset="0"/>
                            </a:rPr>
                          </m:ctrlPr>
                        </m:dPr>
                        <m:e>
                          <m:r>
                            <a:rPr lang="en-US" sz="2400" b="0" i="1" smtClean="0">
                              <a:latin typeface="Cambria Math" panose="02040503050406030204" pitchFamily="18" charset="0"/>
                            </a:rPr>
                            <m:t>𝑢</m:t>
                          </m:r>
                        </m:e>
                      </m:d>
                      <m:r>
                        <a:rPr lang="en-US" sz="2400" b="0" i="1" smtClean="0">
                          <a:latin typeface="Cambria Math" panose="02040503050406030204" pitchFamily="18" charset="0"/>
                        </a:rPr>
                        <m:t>=</m:t>
                      </m:r>
                      <m:f>
                        <m:fPr>
                          <m:ctrlPr>
                            <a:rPr lang="en-US" sz="2400" b="0" i="1" smtClean="0">
                              <a:latin typeface="Cambria Math" panose="02040503050406030204" pitchFamily="18" charset="0"/>
                            </a:rPr>
                          </m:ctrlPr>
                        </m:fPr>
                        <m:num>
                          <m:r>
                            <a:rPr lang="en-US" sz="2400" b="0" i="1" smtClean="0">
                              <a:latin typeface="Cambria Math" panose="02040503050406030204" pitchFamily="18" charset="0"/>
                            </a:rPr>
                            <m:t>1</m:t>
                          </m:r>
                        </m:num>
                        <m:den>
                          <m:r>
                            <a:rPr lang="en-US" sz="2400" b="0" i="1" smtClean="0">
                              <a:latin typeface="Cambria Math" panose="02040503050406030204" pitchFamily="18" charset="0"/>
                            </a:rPr>
                            <m:t>𝑁</m:t>
                          </m:r>
                        </m:den>
                      </m:f>
                      <m:nary>
                        <m:naryPr>
                          <m:chr m:val="∑"/>
                          <m:ctrlPr>
                            <a:rPr lang="en-US" sz="2400" b="0" i="1" smtClean="0">
                              <a:latin typeface="Cambria Math" panose="02040503050406030204" pitchFamily="18" charset="0"/>
                            </a:rPr>
                          </m:ctrlPr>
                        </m:naryPr>
                        <m:sub>
                          <m:r>
                            <m:rPr>
                              <m:brk m:alnAt="23"/>
                            </m:rPr>
                            <a:rPr lang="en-US" sz="2400" b="0" i="1" smtClean="0">
                              <a:latin typeface="Cambria Math" panose="02040503050406030204" pitchFamily="18" charset="0"/>
                            </a:rPr>
                            <m:t>𝑖</m:t>
                          </m:r>
                          <m:r>
                            <a:rPr lang="en-US" sz="2400" b="0" i="1" smtClean="0">
                              <a:latin typeface="Cambria Math" panose="02040503050406030204" pitchFamily="18" charset="0"/>
                            </a:rPr>
                            <m:t>=1</m:t>
                          </m:r>
                        </m:sub>
                        <m:sup>
                          <m:r>
                            <a:rPr lang="en-US" sz="2400" b="0" i="1" smtClean="0">
                              <a:latin typeface="Cambria Math" panose="02040503050406030204" pitchFamily="18" charset="0"/>
                            </a:rPr>
                            <m:t>𝑁</m:t>
                          </m:r>
                        </m:sup>
                        <m:e>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𝑈</m:t>
                              </m:r>
                            </m:e>
                            <m:sub>
                              <m:r>
                                <a:rPr lang="en-US" sz="2400" b="0" i="1" smtClean="0">
                                  <a:latin typeface="Cambria Math" panose="02040503050406030204" pitchFamily="18" charset="0"/>
                                </a:rPr>
                                <m:t>𝑖</m:t>
                              </m:r>
                            </m:sub>
                            <m:sup>
                              <m:r>
                                <a:rPr lang="en-US" sz="2400" b="0" i="1" smtClean="0">
                                  <a:latin typeface="Cambria Math" panose="02040503050406030204" pitchFamily="18" charset="0"/>
                                </a:rPr>
                                <m:t>−1</m:t>
                              </m:r>
                            </m:sup>
                          </m:sSubSup>
                          <m:r>
                            <a:rPr lang="en-US" sz="2400" b="0" i="1" smtClean="0">
                              <a:latin typeface="Cambria Math" panose="02040503050406030204" pitchFamily="18" charset="0"/>
                            </a:rPr>
                            <m:t>(</m:t>
                          </m:r>
                          <m:r>
                            <a:rPr lang="en-US" sz="2400" b="0" i="1" smtClean="0">
                              <a:latin typeface="Cambria Math" panose="02040503050406030204" pitchFamily="18" charset="0"/>
                            </a:rPr>
                            <m:t>𝑢</m:t>
                          </m:r>
                          <m:r>
                            <a:rPr lang="en-US" sz="2400" b="0" i="1" smtClean="0">
                              <a:latin typeface="Cambria Math" panose="02040503050406030204" pitchFamily="18" charset="0"/>
                            </a:rPr>
                            <m:t>)</m:t>
                          </m:r>
                        </m:e>
                      </m:nary>
                      <m:r>
                        <a:rPr lang="en-US" sz="2400" b="0" i="1" smtClean="0">
                          <a:latin typeface="Cambria Math" panose="02040503050406030204" pitchFamily="18" charset="0"/>
                        </a:rPr>
                        <m:t> </m:t>
                      </m:r>
                    </m:oMath>
                  </m:oMathPara>
                </a14:m>
                <a:endParaRPr lang="en-US" sz="2400" dirty="0"/>
              </a:p>
              <a:p>
                <a:endParaRPr lang="en-US" sz="2400" dirty="0"/>
              </a:p>
            </p:txBody>
          </p:sp>
        </mc:Choice>
        <mc:Fallback xmlns="">
          <p:sp>
            <p:nvSpPr>
              <p:cNvPr id="4" name="!!TextBox_weightRule2">
                <a:extLst>
                  <a:ext uri="{FF2B5EF4-FFF2-40B4-BE49-F238E27FC236}">
                    <a16:creationId xmlns:a16="http://schemas.microsoft.com/office/drawing/2014/main" id="{1FE8E46E-77D4-5D40-8C4C-18AC0A094974}"/>
                  </a:ext>
                </a:extLst>
              </p:cNvPr>
              <p:cNvSpPr txBox="1">
                <a:spLocks noRot="1" noChangeAspect="1" noMove="1" noResize="1" noEditPoints="1" noAdjustHandles="1" noChangeArrowheads="1" noChangeShapeType="1" noTextEdit="1"/>
              </p:cNvSpPr>
              <p:nvPr/>
            </p:nvSpPr>
            <p:spPr>
              <a:xfrm>
                <a:off x="2868411" y="1165415"/>
                <a:ext cx="7270200" cy="1539139"/>
              </a:xfrm>
              <a:prstGeom prst="rect">
                <a:avLst/>
              </a:prstGeom>
              <a:blipFill>
                <a:blip r:embed="rId3"/>
                <a:stretch>
                  <a:fillRect t="-74590" b="-89344"/>
                </a:stretch>
              </a:blipFill>
            </p:spPr>
            <p:txBody>
              <a:bodyPr/>
              <a:lstStyle/>
              <a:p>
                <a:r>
                  <a:rPr lang="en-US">
                    <a:noFill/>
                  </a:rPr>
                  <a:t> </a:t>
                </a:r>
              </a:p>
            </p:txBody>
          </p:sp>
        </mc:Fallback>
      </mc:AlternateContent>
      <p:sp>
        <p:nvSpPr>
          <p:cNvPr id="3" name="Right Brace 2">
            <a:extLst>
              <a:ext uri="{FF2B5EF4-FFF2-40B4-BE49-F238E27FC236}">
                <a16:creationId xmlns:a16="http://schemas.microsoft.com/office/drawing/2014/main" id="{414CBFBD-3765-3B42-8F09-23C9A52CC211}"/>
              </a:ext>
            </a:extLst>
          </p:cNvPr>
          <p:cNvSpPr/>
          <p:nvPr/>
        </p:nvSpPr>
        <p:spPr>
          <a:xfrm rot="5400000">
            <a:off x="8779109" y="1564615"/>
            <a:ext cx="245081" cy="1607647"/>
          </a:xfrm>
          <a:prstGeom prst="righ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D95D1A93-4A2A-CC40-98AC-AB8AE30E4880}"/>
              </a:ext>
            </a:extLst>
          </p:cNvPr>
          <p:cNvSpPr txBox="1"/>
          <p:nvPr/>
        </p:nvSpPr>
        <p:spPr>
          <a:xfrm>
            <a:off x="8097826" y="2490979"/>
            <a:ext cx="2842890" cy="830997"/>
          </a:xfrm>
          <a:prstGeom prst="rect">
            <a:avLst/>
          </a:prstGeom>
          <a:noFill/>
        </p:spPr>
        <p:txBody>
          <a:bodyPr wrap="square" rtlCol="0">
            <a:spAutoFit/>
          </a:bodyPr>
          <a:lstStyle/>
          <a:p>
            <a:r>
              <a:rPr lang="en-US" sz="2400" dirty="0">
                <a:solidFill>
                  <a:srgbClr val="FF0000"/>
                </a:solidFill>
              </a:rPr>
              <a:t>Requires knowing about other clients!</a:t>
            </a:r>
          </a:p>
        </p:txBody>
      </p:sp>
      <p:sp>
        <p:nvSpPr>
          <p:cNvPr id="8" name="TextBox 7">
            <a:extLst>
              <a:ext uri="{FF2B5EF4-FFF2-40B4-BE49-F238E27FC236}">
                <a16:creationId xmlns:a16="http://schemas.microsoft.com/office/drawing/2014/main" id="{73C55D5D-DAF5-754E-A43B-7D862EFD5767}"/>
              </a:ext>
            </a:extLst>
          </p:cNvPr>
          <p:cNvSpPr txBox="1"/>
          <p:nvPr/>
        </p:nvSpPr>
        <p:spPr>
          <a:xfrm>
            <a:off x="838200" y="3321976"/>
            <a:ext cx="9685421" cy="1200329"/>
          </a:xfrm>
          <a:prstGeom prst="rect">
            <a:avLst/>
          </a:prstGeom>
          <a:noFill/>
        </p:spPr>
        <p:txBody>
          <a:bodyPr wrap="square" rtlCol="0">
            <a:spAutoFit/>
          </a:bodyPr>
          <a:lstStyle/>
          <a:p>
            <a:pPr marL="342900" indent="-342900">
              <a:buFont typeface="Arial" panose="020B0604020202020204" pitchFamily="34" charset="0"/>
              <a:buChar char="•"/>
            </a:pPr>
            <a:r>
              <a:rPr lang="en-US" sz="2400" dirty="0"/>
              <a:t>Solution: </a:t>
            </a:r>
            <a:r>
              <a:rPr lang="en-US" sz="2400" i="1" dirty="0"/>
              <a:t>Approximate f</a:t>
            </a:r>
          </a:p>
          <a:p>
            <a:endParaRPr lang="en-US" sz="2400" dirty="0"/>
          </a:p>
          <a:p>
            <a:pPr marL="342900" indent="-342900">
              <a:buFont typeface="Arial" panose="020B0604020202020204" pitchFamily="34" charset="0"/>
              <a:buChar char="•"/>
            </a:pPr>
            <a:r>
              <a:rPr lang="en-US" sz="2400" dirty="0"/>
              <a:t>If each video is drawn randomly from a popularity distribution {</a:t>
            </a:r>
            <a:r>
              <a:rPr lang="en-US" sz="2400" dirty="0" err="1"/>
              <a:t>p</a:t>
            </a:r>
            <a:r>
              <a:rPr lang="en-US" sz="2400" baseline="-25000" dirty="0" err="1"/>
              <a:t>j</a:t>
            </a:r>
            <a:r>
              <a:rPr lang="en-US" sz="2400" dirty="0"/>
              <a:t>}, then: </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1FCF50D1-509E-0349-B460-A1E2266D9EBB}"/>
                  </a:ext>
                </a:extLst>
              </p:cNvPr>
              <p:cNvSpPr txBox="1"/>
              <p:nvPr/>
            </p:nvSpPr>
            <p:spPr>
              <a:xfrm>
                <a:off x="2037347" y="4668253"/>
                <a:ext cx="4411579" cy="98866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ea typeface="Cambria Math" panose="02040503050406030204" pitchFamily="18" charset="0"/>
                        </a:rPr>
                        <m:t>𝔼</m:t>
                      </m:r>
                      <m:d>
                        <m:dPr>
                          <m:begChr m:val="["/>
                          <m:endChr m:val="]"/>
                          <m:ctrlPr>
                            <a:rPr lang="en-US" sz="2400" b="0" i="1" smtClean="0">
                              <a:latin typeface="Cambria Math" panose="02040503050406030204" pitchFamily="18" charset="0"/>
                            </a:rPr>
                          </m:ctrlPr>
                        </m:dPr>
                        <m:e>
                          <m:r>
                            <a:rPr lang="en-US" sz="2400" i="1">
                              <a:latin typeface="Cambria Math" panose="02040503050406030204" pitchFamily="18" charset="0"/>
                            </a:rPr>
                            <m:t>𝑓</m:t>
                          </m:r>
                          <m:d>
                            <m:dPr>
                              <m:ctrlPr>
                                <a:rPr lang="en-US" sz="2400" i="1">
                                  <a:latin typeface="Cambria Math" panose="02040503050406030204" pitchFamily="18" charset="0"/>
                                </a:rPr>
                              </m:ctrlPr>
                            </m:dPr>
                            <m:e>
                              <m:r>
                                <a:rPr lang="en-US" sz="2400" i="1">
                                  <a:latin typeface="Cambria Math" panose="02040503050406030204" pitchFamily="18" charset="0"/>
                                </a:rPr>
                                <m:t>𝑢</m:t>
                              </m:r>
                            </m:e>
                          </m:d>
                        </m:e>
                      </m:d>
                      <m:r>
                        <a:rPr lang="en-US" sz="2400" b="0" i="1" smtClean="0">
                          <a:latin typeface="Cambria Math" panose="02040503050406030204" pitchFamily="18" charset="0"/>
                        </a:rPr>
                        <m:t>=</m:t>
                      </m:r>
                      <m:nary>
                        <m:naryPr>
                          <m:chr m:val="∑"/>
                          <m:supHide m:val="on"/>
                          <m:ctrlPr>
                            <a:rPr lang="en-US" sz="2400" i="1">
                              <a:latin typeface="Cambria Math" panose="02040503050406030204" pitchFamily="18" charset="0"/>
                            </a:rPr>
                          </m:ctrlPr>
                        </m:naryPr>
                        <m:sub>
                          <m:r>
                            <m:rPr>
                              <m:brk m:alnAt="7"/>
                            </m:rPr>
                            <a:rPr lang="en-US" sz="2400" i="1">
                              <a:latin typeface="Cambria Math" panose="02040503050406030204" pitchFamily="18" charset="0"/>
                            </a:rPr>
                            <m:t>𝑣</m:t>
                          </m:r>
                          <m:r>
                            <a:rPr lang="en-US" sz="2400" i="1">
                              <a:latin typeface="Cambria Math" panose="02040503050406030204" pitchFamily="18" charset="0"/>
                            </a:rPr>
                            <m:t> ∈ </m:t>
                          </m:r>
                          <m:r>
                            <a:rPr lang="en-US" sz="2400" i="1">
                              <a:latin typeface="Cambria Math" panose="02040503050406030204" pitchFamily="18" charset="0"/>
                              <a:ea typeface="Cambria Math" panose="02040503050406030204" pitchFamily="18" charset="0"/>
                            </a:rPr>
                            <m:t>𝑉</m:t>
                          </m:r>
                        </m:sub>
                        <m:sup/>
                        <m:e>
                          <m:sSub>
                            <m:sSubPr>
                              <m:ctrlPr>
                                <a:rPr lang="en-US" sz="2400" i="1">
                                  <a:latin typeface="Cambria Math" panose="02040503050406030204" pitchFamily="18" charset="0"/>
                                </a:rPr>
                              </m:ctrlPr>
                            </m:sSubPr>
                            <m:e>
                              <m:r>
                                <a:rPr lang="en-US" sz="2400" i="1">
                                  <a:latin typeface="Cambria Math" panose="02040503050406030204" pitchFamily="18" charset="0"/>
                                </a:rPr>
                                <m:t>𝑝</m:t>
                              </m:r>
                            </m:e>
                            <m:sub>
                              <m:r>
                                <a:rPr lang="en-US" sz="2400" i="1">
                                  <a:latin typeface="Cambria Math" panose="02040503050406030204" pitchFamily="18" charset="0"/>
                                </a:rPr>
                                <m:t>𝑣</m:t>
                              </m:r>
                            </m:sub>
                          </m:sSub>
                          <m:sSubSup>
                            <m:sSubSupPr>
                              <m:ctrlPr>
                                <a:rPr lang="en-US" sz="2400" i="1">
                                  <a:latin typeface="Cambria Math" panose="02040503050406030204" pitchFamily="18" charset="0"/>
                                </a:rPr>
                              </m:ctrlPr>
                            </m:sSubSupPr>
                            <m:e>
                              <m:r>
                                <a:rPr lang="en-US" sz="2400" i="1">
                                  <a:latin typeface="Cambria Math" panose="02040503050406030204" pitchFamily="18" charset="0"/>
                                </a:rPr>
                                <m:t>𝑈</m:t>
                              </m:r>
                            </m:e>
                            <m:sub>
                              <m:r>
                                <a:rPr lang="en-US" sz="2400" i="1">
                                  <a:latin typeface="Cambria Math" panose="02040503050406030204" pitchFamily="18" charset="0"/>
                                </a:rPr>
                                <m:t>𝑣</m:t>
                              </m:r>
                            </m:sub>
                            <m:sup>
                              <m:r>
                                <a:rPr lang="en-US" sz="2400" i="1">
                                  <a:latin typeface="Cambria Math" panose="02040503050406030204" pitchFamily="18" charset="0"/>
                                </a:rPr>
                                <m:t>−1</m:t>
                              </m:r>
                            </m:sup>
                          </m:sSubSup>
                          <m:r>
                            <a:rPr lang="en-US" sz="2400" i="1">
                              <a:latin typeface="Cambria Math" panose="02040503050406030204" pitchFamily="18" charset="0"/>
                            </a:rPr>
                            <m:t>(</m:t>
                          </m:r>
                          <m:r>
                            <a:rPr lang="en-US" sz="2400" i="1">
                              <a:latin typeface="Cambria Math" panose="02040503050406030204" pitchFamily="18" charset="0"/>
                            </a:rPr>
                            <m:t>𝑢</m:t>
                          </m:r>
                          <m:r>
                            <a:rPr lang="en-US" sz="2400" i="1">
                              <a:latin typeface="Cambria Math" panose="02040503050406030204" pitchFamily="18" charset="0"/>
                            </a:rPr>
                            <m:t>)</m:t>
                          </m:r>
                        </m:e>
                      </m:nary>
                    </m:oMath>
                  </m:oMathPara>
                </a14:m>
                <a:endParaRPr lang="en-US" sz="2400" dirty="0"/>
              </a:p>
            </p:txBody>
          </p:sp>
        </mc:Choice>
        <mc:Fallback xmlns="">
          <p:sp>
            <p:nvSpPr>
              <p:cNvPr id="10" name="TextBox 9">
                <a:extLst>
                  <a:ext uri="{FF2B5EF4-FFF2-40B4-BE49-F238E27FC236}">
                    <a16:creationId xmlns:a16="http://schemas.microsoft.com/office/drawing/2014/main" id="{1FCF50D1-509E-0349-B460-A1E2266D9EBB}"/>
                  </a:ext>
                </a:extLst>
              </p:cNvPr>
              <p:cNvSpPr txBox="1">
                <a:spLocks noRot="1" noChangeAspect="1" noMove="1" noResize="1" noEditPoints="1" noAdjustHandles="1" noChangeArrowheads="1" noChangeShapeType="1" noTextEdit="1"/>
              </p:cNvSpPr>
              <p:nvPr/>
            </p:nvSpPr>
            <p:spPr>
              <a:xfrm>
                <a:off x="2037347" y="4668253"/>
                <a:ext cx="4411579" cy="988669"/>
              </a:xfrm>
              <a:prstGeom prst="rect">
                <a:avLst/>
              </a:prstGeom>
              <a:blipFill>
                <a:blip r:embed="rId4"/>
                <a:stretch>
                  <a:fillRect t="-132051" b="-18205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6827DEA6-8C74-324A-807B-1638DAC8FAAD}"/>
                  </a:ext>
                </a:extLst>
              </p:cNvPr>
              <p:cNvSpPr txBox="1"/>
              <p:nvPr/>
            </p:nvSpPr>
            <p:spPr>
              <a:xfrm>
                <a:off x="5909952" y="4868489"/>
                <a:ext cx="1074821" cy="484813"/>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m:t>
                      </m:r>
                      <m:acc>
                        <m:accPr>
                          <m:chr m:val="̃"/>
                          <m:ctrlPr>
                            <a:rPr lang="en-US" sz="2400" b="0" i="1" smtClean="0">
                              <a:latin typeface="Cambria Math" panose="02040503050406030204" pitchFamily="18" charset="0"/>
                            </a:rPr>
                          </m:ctrlPr>
                        </m:accPr>
                        <m:e>
                          <m:r>
                            <a:rPr lang="en-US" sz="2400" b="0" i="1" smtClean="0">
                              <a:latin typeface="Cambria Math" panose="02040503050406030204" pitchFamily="18" charset="0"/>
                            </a:rPr>
                            <m:t>𝑓</m:t>
                          </m:r>
                        </m:e>
                      </m:acc>
                      <m:r>
                        <a:rPr lang="en-US" sz="2400" b="0" i="1" smtClean="0">
                          <a:latin typeface="Cambria Math" panose="02040503050406030204" pitchFamily="18" charset="0"/>
                        </a:rPr>
                        <m:t>(</m:t>
                      </m:r>
                      <m:r>
                        <a:rPr lang="en-US" sz="2400" b="0" i="1" smtClean="0">
                          <a:latin typeface="Cambria Math" panose="02040503050406030204" pitchFamily="18" charset="0"/>
                        </a:rPr>
                        <m:t>𝑢</m:t>
                      </m:r>
                      <m:r>
                        <a:rPr lang="en-US" sz="2400" b="0" i="1" smtClean="0">
                          <a:latin typeface="Cambria Math" panose="02040503050406030204" pitchFamily="18" charset="0"/>
                        </a:rPr>
                        <m:t>)</m:t>
                      </m:r>
                    </m:oMath>
                  </m:oMathPara>
                </a14:m>
                <a:endParaRPr lang="en-US" sz="2400" dirty="0"/>
              </a:p>
            </p:txBody>
          </p:sp>
        </mc:Choice>
        <mc:Fallback xmlns="">
          <p:sp>
            <p:nvSpPr>
              <p:cNvPr id="11" name="TextBox 10">
                <a:extLst>
                  <a:ext uri="{FF2B5EF4-FFF2-40B4-BE49-F238E27FC236}">
                    <a16:creationId xmlns:a16="http://schemas.microsoft.com/office/drawing/2014/main" id="{6827DEA6-8C74-324A-807B-1638DAC8FAAD}"/>
                  </a:ext>
                </a:extLst>
              </p:cNvPr>
              <p:cNvSpPr txBox="1">
                <a:spLocks noRot="1" noChangeAspect="1" noMove="1" noResize="1" noEditPoints="1" noAdjustHandles="1" noChangeArrowheads="1" noChangeShapeType="1" noTextEdit="1"/>
              </p:cNvSpPr>
              <p:nvPr/>
            </p:nvSpPr>
            <p:spPr>
              <a:xfrm>
                <a:off x="5909952" y="4868489"/>
                <a:ext cx="1074821" cy="484813"/>
              </a:xfrm>
              <a:prstGeom prst="rect">
                <a:avLst/>
              </a:prstGeom>
              <a:blipFill>
                <a:blip r:embed="rId5"/>
                <a:stretch>
                  <a:fillRect r="-6977" b="-12500"/>
                </a:stretch>
              </a:blipFill>
            </p:spPr>
            <p:txBody>
              <a:bodyPr/>
              <a:lstStyle/>
              <a:p>
                <a:r>
                  <a:rPr lang="en-US">
                    <a:noFill/>
                  </a:rPr>
                  <a:t> </a:t>
                </a:r>
              </a:p>
            </p:txBody>
          </p:sp>
        </mc:Fallback>
      </mc:AlternateContent>
      <p:sp>
        <p:nvSpPr>
          <p:cNvPr id="12" name="Right Brace 11">
            <a:extLst>
              <a:ext uri="{FF2B5EF4-FFF2-40B4-BE49-F238E27FC236}">
                <a16:creationId xmlns:a16="http://schemas.microsoft.com/office/drawing/2014/main" id="{C4FCEB84-7F08-4142-9D81-82CC016F8892}"/>
              </a:ext>
            </a:extLst>
          </p:cNvPr>
          <p:cNvSpPr/>
          <p:nvPr/>
        </p:nvSpPr>
        <p:spPr>
          <a:xfrm rot="5400000">
            <a:off x="4754546" y="5034357"/>
            <a:ext cx="245081" cy="1607647"/>
          </a:xfrm>
          <a:prstGeom prst="righ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TextBox 13">
            <a:extLst>
              <a:ext uri="{FF2B5EF4-FFF2-40B4-BE49-F238E27FC236}">
                <a16:creationId xmlns:a16="http://schemas.microsoft.com/office/drawing/2014/main" id="{7CB51F28-FF67-3946-9D06-7B8065D14888}"/>
              </a:ext>
            </a:extLst>
          </p:cNvPr>
          <p:cNvSpPr txBox="1"/>
          <p:nvPr/>
        </p:nvSpPr>
        <p:spPr>
          <a:xfrm>
            <a:off x="4243136" y="5946988"/>
            <a:ext cx="3617209" cy="830997"/>
          </a:xfrm>
          <a:prstGeom prst="rect">
            <a:avLst/>
          </a:prstGeom>
          <a:noFill/>
        </p:spPr>
        <p:txBody>
          <a:bodyPr wrap="square" rtlCol="0">
            <a:spAutoFit/>
          </a:bodyPr>
          <a:lstStyle/>
          <a:p>
            <a:r>
              <a:rPr lang="en-US" sz="2400" dirty="0"/>
              <a:t>Weighted average over entire video corpus</a:t>
            </a:r>
          </a:p>
        </p:txBody>
      </p:sp>
      <p:sp>
        <p:nvSpPr>
          <p:cNvPr id="16" name="Rectangle 15">
            <a:extLst>
              <a:ext uri="{FF2B5EF4-FFF2-40B4-BE49-F238E27FC236}">
                <a16:creationId xmlns:a16="http://schemas.microsoft.com/office/drawing/2014/main" id="{25D741A3-882D-044D-A84A-40C962268AE7}"/>
              </a:ext>
            </a:extLst>
          </p:cNvPr>
          <p:cNvSpPr/>
          <p:nvPr/>
        </p:nvSpPr>
        <p:spPr>
          <a:xfrm>
            <a:off x="2486527" y="1184813"/>
            <a:ext cx="8373979" cy="2137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15" name="!!TextBox_weightRule2_updated">
                <a:extLst>
                  <a:ext uri="{FF2B5EF4-FFF2-40B4-BE49-F238E27FC236}">
                    <a16:creationId xmlns:a16="http://schemas.microsoft.com/office/drawing/2014/main" id="{2B9A7774-9D9A-BF40-8636-F76D2025B258}"/>
                  </a:ext>
                </a:extLst>
              </p:cNvPr>
              <p:cNvSpPr txBox="1"/>
              <p:nvPr/>
            </p:nvSpPr>
            <p:spPr>
              <a:xfrm>
                <a:off x="2868411" y="1309793"/>
                <a:ext cx="7270200" cy="98866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𝑊</m:t>
                          </m:r>
                        </m:e>
                        <m:sub>
                          <m:r>
                            <a:rPr lang="en-US" sz="2400" b="0" i="1" smtClean="0">
                              <a:latin typeface="Cambria Math" panose="02040503050406030204" pitchFamily="18" charset="0"/>
                            </a:rPr>
                            <m:t>𝑖</m:t>
                          </m:r>
                        </m:sub>
                      </m:sSub>
                      <m:d>
                        <m:dPr>
                          <m:ctrlPr>
                            <a:rPr lang="en-US" sz="2400" b="0" i="1" smtClean="0">
                              <a:latin typeface="Cambria Math" panose="02040503050406030204" pitchFamily="18" charset="0"/>
                            </a:rPr>
                          </m:ctrlPr>
                        </m:dPr>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𝑟</m:t>
                              </m:r>
                            </m:e>
                            <m:sub>
                              <m:r>
                                <a:rPr lang="en-US" sz="2400" b="0" i="1" smtClean="0">
                                  <a:latin typeface="Cambria Math" panose="02040503050406030204" pitchFamily="18" charset="0"/>
                                </a:rPr>
                                <m:t>𝑖</m:t>
                              </m:r>
                            </m:sub>
                          </m:sSub>
                        </m:e>
                      </m:d>
                      <m:r>
                        <a:rPr lang="en-US" sz="2400" i="1">
                          <a:latin typeface="Cambria Math" panose="02040503050406030204" pitchFamily="18"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num>
                        <m:den>
                          <m:sSub>
                            <m:sSubPr>
                              <m:ctrlPr>
                                <a:rPr lang="en-US" sz="2400" i="1">
                                  <a:latin typeface="Cambria Math" panose="02040503050406030204" pitchFamily="18" charset="0"/>
                                </a:rPr>
                              </m:ctrlPr>
                            </m:sSubPr>
                            <m:e>
                              <m:acc>
                                <m:accPr>
                                  <m:chr m:val="̃"/>
                                  <m:ctrlPr>
                                    <a:rPr lang="en-US" sz="2400" b="0" i="1" smtClean="0">
                                      <a:latin typeface="Cambria Math" panose="02040503050406030204" pitchFamily="18" charset="0"/>
                                    </a:rPr>
                                  </m:ctrlPr>
                                </m:accPr>
                                <m:e>
                                  <m:r>
                                    <a:rPr lang="en-US" sz="2400" b="0" i="1" smtClean="0">
                                      <a:latin typeface="Cambria Math" panose="02040503050406030204" pitchFamily="18" charset="0"/>
                                    </a:rPr>
                                    <m:t>𝑓</m:t>
                                  </m:r>
                                </m:e>
                              </m:acc>
                              <m:r>
                                <a:rPr lang="en-US" sz="2400" b="0" i="1" smtClean="0">
                                  <a:latin typeface="Cambria Math" panose="02040503050406030204" pitchFamily="18" charset="0"/>
                                </a:rPr>
                                <m:t>(</m:t>
                              </m:r>
                              <m:r>
                                <a:rPr lang="en-US" sz="2400" i="1">
                                  <a:latin typeface="Cambria Math" panose="02040503050406030204" pitchFamily="18" charset="0"/>
                                </a:rPr>
                                <m:t>𝑈</m:t>
                              </m:r>
                            </m:e>
                            <m:sub>
                              <m:r>
                                <a:rPr lang="en-US" sz="2400" i="1">
                                  <a:latin typeface="Cambria Math" panose="02040503050406030204" pitchFamily="18" charset="0"/>
                                </a:rPr>
                                <m:t>𝑖</m:t>
                              </m:r>
                            </m:sub>
                          </m:sSub>
                          <m:r>
                            <a:rPr lang="en-US" sz="2400" i="1">
                              <a:latin typeface="Cambria Math" panose="02040503050406030204" pitchFamily="18" charset="0"/>
                            </a:rPr>
                            <m:t>(</m:t>
                          </m:r>
                          <m:sSub>
                            <m:sSubPr>
                              <m:ctrlPr>
                                <a:rPr lang="en-US" sz="2400" i="1">
                                  <a:latin typeface="Cambria Math" panose="02040503050406030204" pitchFamily="18" charset="0"/>
                                </a:rPr>
                              </m:ctrlPr>
                            </m:sSubPr>
                            <m:e>
                              <m:r>
                                <a:rPr lang="en-US" sz="2400" i="1">
                                  <a:latin typeface="Cambria Math" panose="02040503050406030204" pitchFamily="18" charset="0"/>
                                </a:rPr>
                                <m:t>𝑟</m:t>
                              </m:r>
                            </m:e>
                            <m:sub>
                              <m:r>
                                <a:rPr lang="en-US" sz="2400" i="1">
                                  <a:latin typeface="Cambria Math" panose="02040503050406030204" pitchFamily="18" charset="0"/>
                                </a:rPr>
                                <m:t>𝑖</m:t>
                              </m:r>
                            </m:sub>
                          </m:sSub>
                          <m:r>
                            <a:rPr lang="en-US" sz="2400" i="1">
                              <a:latin typeface="Cambria Math" panose="02040503050406030204" pitchFamily="18" charset="0"/>
                            </a:rPr>
                            <m:t>)</m:t>
                          </m:r>
                          <m:r>
                            <a:rPr lang="en-US" sz="2400" b="0" i="1" smtClean="0">
                              <a:latin typeface="Cambria Math" panose="02040503050406030204" pitchFamily="18" charset="0"/>
                            </a:rPr>
                            <m:t>)</m:t>
                          </m:r>
                        </m:den>
                      </m:f>
                      <m:r>
                        <a:rPr lang="en-US" sz="2400" b="0" i="1" smtClean="0">
                          <a:latin typeface="Cambria Math" panose="02040503050406030204" pitchFamily="18" charset="0"/>
                        </a:rPr>
                        <m:t>     </m:t>
                      </m:r>
                      <m:r>
                        <a:rPr lang="en-US" sz="2400" b="0" i="1" smtClean="0">
                          <a:latin typeface="Cambria Math" panose="02040503050406030204" pitchFamily="18" charset="0"/>
                        </a:rPr>
                        <m:t>𝑤h𝑒𝑟𝑒</m:t>
                      </m:r>
                      <m:r>
                        <a:rPr lang="en-US" sz="2400" b="0" i="1" smtClean="0">
                          <a:latin typeface="Cambria Math" panose="02040503050406030204" pitchFamily="18" charset="0"/>
                        </a:rPr>
                        <m:t>    </m:t>
                      </m:r>
                      <m:acc>
                        <m:accPr>
                          <m:chr m:val="̃"/>
                          <m:ctrlPr>
                            <a:rPr lang="en-US" sz="2400" b="0" i="1" smtClean="0">
                              <a:latin typeface="Cambria Math" panose="02040503050406030204" pitchFamily="18" charset="0"/>
                            </a:rPr>
                          </m:ctrlPr>
                        </m:accPr>
                        <m:e>
                          <m:r>
                            <a:rPr lang="en-US" sz="2400" b="0" i="1" smtClean="0">
                              <a:latin typeface="Cambria Math" panose="02040503050406030204" pitchFamily="18" charset="0"/>
                            </a:rPr>
                            <m:t>𝑓</m:t>
                          </m:r>
                        </m:e>
                      </m:acc>
                      <m:d>
                        <m:dPr>
                          <m:ctrlPr>
                            <a:rPr lang="en-US" sz="2400" b="0" i="1" smtClean="0">
                              <a:latin typeface="Cambria Math" panose="02040503050406030204" pitchFamily="18" charset="0"/>
                            </a:rPr>
                          </m:ctrlPr>
                        </m:dPr>
                        <m:e>
                          <m:r>
                            <a:rPr lang="en-US" sz="2400" b="0" i="1" smtClean="0">
                              <a:latin typeface="Cambria Math" panose="02040503050406030204" pitchFamily="18" charset="0"/>
                            </a:rPr>
                            <m:t>𝑢</m:t>
                          </m:r>
                        </m:e>
                      </m:d>
                      <m:r>
                        <a:rPr lang="en-US" sz="2400" b="0" i="1" smtClean="0">
                          <a:latin typeface="Cambria Math" panose="02040503050406030204" pitchFamily="18" charset="0"/>
                        </a:rPr>
                        <m:t>=</m:t>
                      </m:r>
                      <m:nary>
                        <m:naryPr>
                          <m:chr m:val="∑"/>
                          <m:supHide m:val="on"/>
                          <m:ctrlPr>
                            <a:rPr lang="en-US" sz="2400" b="0" i="1" smtClean="0">
                              <a:latin typeface="Cambria Math" panose="02040503050406030204" pitchFamily="18" charset="0"/>
                            </a:rPr>
                          </m:ctrlPr>
                        </m:naryPr>
                        <m:sub>
                          <m:r>
                            <m:rPr>
                              <m:brk m:alnAt="7"/>
                            </m:rPr>
                            <a:rPr lang="en-US" sz="2400" b="0" i="1" smtClean="0">
                              <a:latin typeface="Cambria Math" panose="02040503050406030204" pitchFamily="18" charset="0"/>
                            </a:rPr>
                            <m:t>𝑣</m:t>
                          </m:r>
                          <m:r>
                            <a:rPr lang="en-US" sz="2400" b="0" i="1" smtClean="0">
                              <a:latin typeface="Cambria Math" panose="02040503050406030204" pitchFamily="18" charset="0"/>
                            </a:rPr>
                            <m:t> ∈ </m:t>
                          </m:r>
                          <m:r>
                            <a:rPr lang="en-US" sz="2400" b="0" i="1" smtClean="0">
                              <a:latin typeface="Cambria Math" panose="02040503050406030204" pitchFamily="18" charset="0"/>
                              <a:ea typeface="Cambria Math" panose="02040503050406030204" pitchFamily="18" charset="0"/>
                            </a:rPr>
                            <m:t>𝑉</m:t>
                          </m:r>
                        </m:sub>
                        <m:sup/>
                        <m:e>
                          <m:sSub>
                            <m:sSubPr>
                              <m:ctrlPr>
                                <a:rPr lang="en-US" sz="2400" b="0" i="1" smtClean="0">
                                  <a:latin typeface="Cambria Math" panose="02040503050406030204" pitchFamily="18" charset="0"/>
                                </a:rPr>
                              </m:ctrlPr>
                            </m:sSubPr>
                            <m:e>
                              <m:r>
                                <a:rPr lang="en-US" sz="2400" b="0" i="1" smtClean="0">
                                  <a:latin typeface="Cambria Math" panose="02040503050406030204" pitchFamily="18" charset="0"/>
                                </a:rPr>
                                <m:t>𝑝</m:t>
                              </m:r>
                            </m:e>
                            <m:sub>
                              <m:r>
                                <a:rPr lang="en-US" sz="2400" b="0" i="1" smtClean="0">
                                  <a:latin typeface="Cambria Math" panose="02040503050406030204" pitchFamily="18" charset="0"/>
                                </a:rPr>
                                <m:t>𝑣</m:t>
                              </m:r>
                            </m:sub>
                          </m:sSub>
                          <m:sSubSup>
                            <m:sSubSupPr>
                              <m:ctrlPr>
                                <a:rPr lang="en-US" sz="2400" b="0" i="1" smtClean="0">
                                  <a:latin typeface="Cambria Math" panose="02040503050406030204" pitchFamily="18" charset="0"/>
                                </a:rPr>
                              </m:ctrlPr>
                            </m:sSubSupPr>
                            <m:e>
                              <m:r>
                                <a:rPr lang="en-US" sz="2400" b="0" i="1" smtClean="0">
                                  <a:latin typeface="Cambria Math" panose="02040503050406030204" pitchFamily="18" charset="0"/>
                                </a:rPr>
                                <m:t>𝑈</m:t>
                              </m:r>
                            </m:e>
                            <m:sub>
                              <m:r>
                                <a:rPr lang="en-US" sz="2400" b="0" i="1" smtClean="0">
                                  <a:latin typeface="Cambria Math" panose="02040503050406030204" pitchFamily="18" charset="0"/>
                                </a:rPr>
                                <m:t>𝑣</m:t>
                              </m:r>
                            </m:sub>
                            <m:sup>
                              <m:r>
                                <a:rPr lang="en-US" sz="2400" b="0" i="1" smtClean="0">
                                  <a:latin typeface="Cambria Math" panose="02040503050406030204" pitchFamily="18" charset="0"/>
                                </a:rPr>
                                <m:t>−1</m:t>
                              </m:r>
                            </m:sup>
                          </m:sSubSup>
                          <m:r>
                            <a:rPr lang="en-US" sz="2400" b="0" i="1" smtClean="0">
                              <a:latin typeface="Cambria Math" panose="02040503050406030204" pitchFamily="18" charset="0"/>
                            </a:rPr>
                            <m:t>(</m:t>
                          </m:r>
                          <m:r>
                            <a:rPr lang="en-US" sz="2400" b="0" i="1" smtClean="0">
                              <a:latin typeface="Cambria Math" panose="02040503050406030204" pitchFamily="18" charset="0"/>
                            </a:rPr>
                            <m:t>𝑢</m:t>
                          </m:r>
                          <m:r>
                            <a:rPr lang="en-US" sz="2400" b="0" i="1" smtClean="0">
                              <a:latin typeface="Cambria Math" panose="02040503050406030204" pitchFamily="18" charset="0"/>
                            </a:rPr>
                            <m:t>)</m:t>
                          </m:r>
                        </m:e>
                      </m:nary>
                    </m:oMath>
                  </m:oMathPara>
                </a14:m>
                <a:endParaRPr lang="en-US" sz="2400" dirty="0"/>
              </a:p>
            </p:txBody>
          </p:sp>
        </mc:Choice>
        <mc:Fallback xmlns="">
          <p:sp>
            <p:nvSpPr>
              <p:cNvPr id="15" name="!!TextBox_weightRule2_updated">
                <a:extLst>
                  <a:ext uri="{FF2B5EF4-FFF2-40B4-BE49-F238E27FC236}">
                    <a16:creationId xmlns:a16="http://schemas.microsoft.com/office/drawing/2014/main" id="{2B9A7774-9D9A-BF40-8636-F76D2025B258}"/>
                  </a:ext>
                </a:extLst>
              </p:cNvPr>
              <p:cNvSpPr txBox="1">
                <a:spLocks noRot="1" noChangeAspect="1" noMove="1" noResize="1" noEditPoints="1" noAdjustHandles="1" noChangeArrowheads="1" noChangeShapeType="1" noTextEdit="1"/>
              </p:cNvSpPr>
              <p:nvPr/>
            </p:nvSpPr>
            <p:spPr>
              <a:xfrm>
                <a:off x="2868411" y="1309793"/>
                <a:ext cx="7270200" cy="988669"/>
              </a:xfrm>
              <a:prstGeom prst="rect">
                <a:avLst/>
              </a:prstGeom>
              <a:blipFill>
                <a:blip r:embed="rId6"/>
                <a:stretch>
                  <a:fillRect t="-129114" b="-179747"/>
                </a:stretch>
              </a:blipFill>
            </p:spPr>
            <p:txBody>
              <a:bodyPr/>
              <a:lstStyle/>
              <a:p>
                <a:r>
                  <a:rPr lang="en-US">
                    <a:noFill/>
                  </a:rPr>
                  <a:t> </a:t>
                </a:r>
              </a:p>
            </p:txBody>
          </p:sp>
        </mc:Fallback>
      </mc:AlternateContent>
      <p:sp>
        <p:nvSpPr>
          <p:cNvPr id="17" name="Rectangle 16">
            <a:extLst>
              <a:ext uri="{FF2B5EF4-FFF2-40B4-BE49-F238E27FC236}">
                <a16:creationId xmlns:a16="http://schemas.microsoft.com/office/drawing/2014/main" id="{31446B38-ABC0-2745-9B56-3B699D434572}"/>
              </a:ext>
            </a:extLst>
          </p:cNvPr>
          <p:cNvSpPr/>
          <p:nvPr/>
        </p:nvSpPr>
        <p:spPr>
          <a:xfrm>
            <a:off x="2868411" y="1232939"/>
            <a:ext cx="7157905" cy="1258039"/>
          </a:xfrm>
          <a:prstGeom prst="rect">
            <a:avLst/>
          </a:prstGeom>
          <a:noFill/>
          <a:ln w="57150" cmpd="thickThi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979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1"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8" grpId="0" build="p"/>
      <p:bldP spid="10" grpId="0"/>
      <p:bldP spid="11" grpId="0"/>
      <p:bldP spid="12" grpId="1" animBg="1"/>
      <p:bldP spid="14" grpId="1"/>
      <p:bldP spid="16" grpId="0" animBg="1"/>
      <p:bldP spid="15" grpId="0"/>
      <p:bldP spid="17" grpId="0" animBg="1"/>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F944F367-F738-5045-888E-F7E37A4D60B9}"/>
              </a:ext>
            </a:extLst>
          </p:cNvPr>
          <p:cNvSpPr/>
          <p:nvPr/>
        </p:nvSpPr>
        <p:spPr>
          <a:xfrm>
            <a:off x="1691730" y="3477841"/>
            <a:ext cx="1406421" cy="84704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Client</a:t>
            </a:r>
          </a:p>
        </p:txBody>
      </p:sp>
      <p:sp>
        <p:nvSpPr>
          <p:cNvPr id="5" name="Rectangle 4">
            <a:extLst>
              <a:ext uri="{FF2B5EF4-FFF2-40B4-BE49-F238E27FC236}">
                <a16:creationId xmlns:a16="http://schemas.microsoft.com/office/drawing/2014/main" id="{49797C68-D80F-3A47-B95A-C0F91563AAE9}"/>
              </a:ext>
            </a:extLst>
          </p:cNvPr>
          <p:cNvSpPr/>
          <p:nvPr/>
        </p:nvSpPr>
        <p:spPr>
          <a:xfrm>
            <a:off x="9174853" y="1839639"/>
            <a:ext cx="2359417" cy="4448866"/>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6" name="TextBox 5">
            <a:extLst>
              <a:ext uri="{FF2B5EF4-FFF2-40B4-BE49-F238E27FC236}">
                <a16:creationId xmlns:a16="http://schemas.microsoft.com/office/drawing/2014/main" id="{903F4A88-A139-8249-972F-9295ABB9FDC9}"/>
              </a:ext>
            </a:extLst>
          </p:cNvPr>
          <p:cNvSpPr txBox="1"/>
          <p:nvPr/>
        </p:nvSpPr>
        <p:spPr>
          <a:xfrm>
            <a:off x="9174853" y="1883193"/>
            <a:ext cx="2359417" cy="461665"/>
          </a:xfrm>
          <a:prstGeom prst="rect">
            <a:avLst/>
          </a:prstGeom>
          <a:noFill/>
        </p:spPr>
        <p:txBody>
          <a:bodyPr wrap="square" rtlCol="0">
            <a:spAutoFit/>
          </a:bodyPr>
          <a:lstStyle/>
          <a:p>
            <a:pPr algn="ctr"/>
            <a:r>
              <a:rPr lang="en-US" sz="2400" dirty="0"/>
              <a:t>Video Server</a:t>
            </a:r>
          </a:p>
        </p:txBody>
      </p:sp>
      <p:sp>
        <p:nvSpPr>
          <p:cNvPr id="8" name="Rectangle 7">
            <a:extLst>
              <a:ext uri="{FF2B5EF4-FFF2-40B4-BE49-F238E27FC236}">
                <a16:creationId xmlns:a16="http://schemas.microsoft.com/office/drawing/2014/main" id="{18E4610D-32E8-C04A-8ECC-2B42195B7D2F}"/>
              </a:ext>
            </a:extLst>
          </p:cNvPr>
          <p:cNvSpPr/>
          <p:nvPr/>
        </p:nvSpPr>
        <p:spPr>
          <a:xfrm>
            <a:off x="9510075" y="3989795"/>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Calculate Rate Target</a:t>
            </a:r>
          </a:p>
        </p:txBody>
      </p:sp>
      <p:sp>
        <p:nvSpPr>
          <p:cNvPr id="10" name="TextBox 9">
            <a:extLst>
              <a:ext uri="{FF2B5EF4-FFF2-40B4-BE49-F238E27FC236}">
                <a16:creationId xmlns:a16="http://schemas.microsoft.com/office/drawing/2014/main" id="{E42B56A9-890B-B043-8743-9EDBD4707B3F}"/>
              </a:ext>
            </a:extLst>
          </p:cNvPr>
          <p:cNvSpPr txBox="1"/>
          <p:nvPr/>
        </p:nvSpPr>
        <p:spPr>
          <a:xfrm>
            <a:off x="9384628" y="2494309"/>
            <a:ext cx="1887189" cy="400110"/>
          </a:xfrm>
          <a:prstGeom prst="rect">
            <a:avLst/>
          </a:prstGeom>
          <a:noFill/>
        </p:spPr>
        <p:txBody>
          <a:bodyPr wrap="square" rtlCol="0">
            <a:spAutoFit/>
          </a:bodyPr>
          <a:lstStyle/>
          <a:p>
            <a:pPr algn="ctr"/>
            <a:r>
              <a:rPr lang="en-US" sz="2000" dirty="0"/>
              <a:t>Every T </a:t>
            </a:r>
            <a:r>
              <a:rPr lang="en-US" sz="2000" dirty="0" err="1"/>
              <a:t>msec</a:t>
            </a:r>
            <a:r>
              <a:rPr lang="en-US" sz="2000" dirty="0"/>
              <a:t>:</a:t>
            </a:r>
          </a:p>
        </p:txBody>
      </p:sp>
      <p:sp>
        <p:nvSpPr>
          <p:cNvPr id="11" name="Rectangle 10">
            <a:extLst>
              <a:ext uri="{FF2B5EF4-FFF2-40B4-BE49-F238E27FC236}">
                <a16:creationId xmlns:a16="http://schemas.microsoft.com/office/drawing/2014/main" id="{168CA74D-C973-1A42-94D2-5ED55EA9DF03}"/>
              </a:ext>
            </a:extLst>
          </p:cNvPr>
          <p:cNvSpPr/>
          <p:nvPr/>
        </p:nvSpPr>
        <p:spPr>
          <a:xfrm>
            <a:off x="9368586" y="2892488"/>
            <a:ext cx="2021305" cy="312330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DF5D16AB-B643-3B4C-936A-92EFA0FB06DE}"/>
              </a:ext>
            </a:extLst>
          </p:cNvPr>
          <p:cNvCxnSpPr/>
          <p:nvPr/>
        </p:nvCxnSpPr>
        <p:spPr>
          <a:xfrm>
            <a:off x="3898228" y="1883193"/>
            <a:ext cx="0" cy="4533649"/>
          </a:xfrm>
          <a:prstGeom prst="line">
            <a:avLst/>
          </a:prstGeom>
          <a:ln w="381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C0B6F09-8773-584F-8C24-B3D8EEE0F99C}"/>
              </a:ext>
            </a:extLst>
          </p:cNvPr>
          <p:cNvCxnSpPr/>
          <p:nvPr/>
        </p:nvCxnSpPr>
        <p:spPr>
          <a:xfrm>
            <a:off x="8141365" y="1839639"/>
            <a:ext cx="0" cy="4533649"/>
          </a:xfrm>
          <a:prstGeom prst="line">
            <a:avLst/>
          </a:prstGeom>
          <a:ln w="381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E5C91AE-0C8C-4345-A44D-F116D58F7BB1}"/>
              </a:ext>
            </a:extLst>
          </p:cNvPr>
          <p:cNvCxnSpPr/>
          <p:nvPr/>
        </p:nvCxnSpPr>
        <p:spPr>
          <a:xfrm>
            <a:off x="3898228" y="2069431"/>
            <a:ext cx="4243137" cy="424878"/>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72DB91F-C7FD-7B4D-A4B8-3E30FC5F97F2}"/>
              </a:ext>
            </a:extLst>
          </p:cNvPr>
          <p:cNvSpPr txBox="1"/>
          <p:nvPr/>
        </p:nvSpPr>
        <p:spPr>
          <a:xfrm>
            <a:off x="4091962" y="2309301"/>
            <a:ext cx="3729790" cy="1323439"/>
          </a:xfrm>
          <a:prstGeom prst="rect">
            <a:avLst/>
          </a:prstGeom>
          <a:noFill/>
        </p:spPr>
        <p:txBody>
          <a:bodyPr wrap="square" rtlCol="0">
            <a:spAutoFit/>
          </a:bodyPr>
          <a:lstStyle/>
          <a:p>
            <a:r>
              <a:rPr lang="en-US" sz="2000" b="1" dirty="0"/>
              <a:t>HTTP chunk request</a:t>
            </a:r>
          </a:p>
          <a:p>
            <a:r>
              <a:rPr lang="en-US" sz="2000" dirty="0"/>
              <a:t>    - buffer</a:t>
            </a:r>
          </a:p>
          <a:p>
            <a:r>
              <a:rPr lang="en-US" sz="2000" dirty="0"/>
              <a:t>    - total </a:t>
            </a:r>
            <a:r>
              <a:rPr lang="en-US" sz="2000" dirty="0" err="1"/>
              <a:t>QoE</a:t>
            </a:r>
            <a:endParaRPr lang="en-US" sz="2000" dirty="0"/>
          </a:p>
          <a:p>
            <a:r>
              <a:rPr lang="en-US" sz="2000" dirty="0"/>
              <a:t>    - </a:t>
            </a:r>
            <a:r>
              <a:rPr lang="en-US" sz="2000" dirty="0" err="1"/>
              <a:t>rebuffer</a:t>
            </a:r>
            <a:r>
              <a:rPr lang="en-US" sz="2000" dirty="0"/>
              <a:t> time	</a:t>
            </a:r>
            <a:r>
              <a:rPr lang="en-US" dirty="0"/>
              <a:t>	                          </a:t>
            </a:r>
          </a:p>
        </p:txBody>
      </p:sp>
      <p:cxnSp>
        <p:nvCxnSpPr>
          <p:cNvPr id="16" name="Straight Arrow Connector 15">
            <a:extLst>
              <a:ext uri="{FF2B5EF4-FFF2-40B4-BE49-F238E27FC236}">
                <a16:creationId xmlns:a16="http://schemas.microsoft.com/office/drawing/2014/main" id="{B81BAC8F-3C0F-C349-82BA-160A0E20B96B}"/>
              </a:ext>
            </a:extLst>
          </p:cNvPr>
          <p:cNvCxnSpPr/>
          <p:nvPr/>
        </p:nvCxnSpPr>
        <p:spPr>
          <a:xfrm flipH="1">
            <a:off x="3898228" y="2909465"/>
            <a:ext cx="4243137" cy="2545916"/>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3CBEE54-67C9-7343-8EA4-C34695303F99}"/>
              </a:ext>
            </a:extLst>
          </p:cNvPr>
          <p:cNvCxnSpPr/>
          <p:nvPr/>
        </p:nvCxnSpPr>
        <p:spPr>
          <a:xfrm>
            <a:off x="3918281" y="5590913"/>
            <a:ext cx="4243137" cy="424878"/>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DAA320C-E3A3-3144-B67A-6FA0BDAB9D3F}"/>
              </a:ext>
            </a:extLst>
          </p:cNvPr>
          <p:cNvCxnSpPr>
            <a:cxnSpLocks/>
          </p:cNvCxnSpPr>
          <p:nvPr/>
        </p:nvCxnSpPr>
        <p:spPr>
          <a:xfrm flipH="1">
            <a:off x="7691336" y="6288505"/>
            <a:ext cx="442279" cy="320842"/>
          </a:xfrm>
          <a:prstGeom prst="straightConnector1">
            <a:avLst/>
          </a:prstGeom>
          <a:ln w="38100">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A99E848-AA3D-134B-AAC5-363E7B7E4AC0}"/>
              </a:ext>
            </a:extLst>
          </p:cNvPr>
          <p:cNvCxnSpPr>
            <a:cxnSpLocks/>
          </p:cNvCxnSpPr>
          <p:nvPr/>
        </p:nvCxnSpPr>
        <p:spPr>
          <a:xfrm flipH="1">
            <a:off x="7026669" y="6609347"/>
            <a:ext cx="656917" cy="443160"/>
          </a:xfrm>
          <a:prstGeom prst="straightConnector1">
            <a:avLst/>
          </a:prstGeom>
          <a:ln w="38100">
            <a:solidFill>
              <a:srgbClr val="00B050"/>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5337ECE-7E16-2C40-83B9-94AD79FAA2FE}"/>
              </a:ext>
            </a:extLst>
          </p:cNvPr>
          <p:cNvSpPr txBox="1"/>
          <p:nvPr/>
        </p:nvSpPr>
        <p:spPr>
          <a:xfrm>
            <a:off x="5597571" y="4262908"/>
            <a:ext cx="2093765" cy="1323439"/>
          </a:xfrm>
          <a:prstGeom prst="rect">
            <a:avLst/>
          </a:prstGeom>
          <a:noFill/>
        </p:spPr>
        <p:txBody>
          <a:bodyPr wrap="square" rtlCol="0">
            <a:spAutoFit/>
          </a:bodyPr>
          <a:lstStyle/>
          <a:p>
            <a:r>
              <a:rPr lang="en-US" sz="2000" b="1" dirty="0"/>
              <a:t>Chunk response</a:t>
            </a:r>
            <a:r>
              <a:rPr lang="en-US" sz="2000" dirty="0"/>
              <a:t>: sending rate controlled by video server</a:t>
            </a:r>
          </a:p>
        </p:txBody>
      </p:sp>
      <p:sp>
        <p:nvSpPr>
          <p:cNvPr id="21" name="TextBox 20">
            <a:extLst>
              <a:ext uri="{FF2B5EF4-FFF2-40B4-BE49-F238E27FC236}">
                <a16:creationId xmlns:a16="http://schemas.microsoft.com/office/drawing/2014/main" id="{EDC3C30F-3193-8246-8E5B-379E69DCA36D}"/>
              </a:ext>
            </a:extLst>
          </p:cNvPr>
          <p:cNvSpPr txBox="1"/>
          <p:nvPr/>
        </p:nvSpPr>
        <p:spPr>
          <a:xfrm>
            <a:off x="4700757" y="1176044"/>
            <a:ext cx="2638077" cy="461665"/>
          </a:xfrm>
          <a:prstGeom prst="rect">
            <a:avLst/>
          </a:prstGeom>
          <a:noFill/>
        </p:spPr>
        <p:txBody>
          <a:bodyPr wrap="square" rtlCol="0">
            <a:spAutoFit/>
          </a:bodyPr>
          <a:lstStyle/>
          <a:p>
            <a:pPr algn="ctr"/>
            <a:r>
              <a:rPr lang="en-US" sz="2400" dirty="0"/>
              <a:t>Network</a:t>
            </a:r>
          </a:p>
        </p:txBody>
      </p:sp>
      <p:sp>
        <p:nvSpPr>
          <p:cNvPr id="22" name="Left Brace 21">
            <a:extLst>
              <a:ext uri="{FF2B5EF4-FFF2-40B4-BE49-F238E27FC236}">
                <a16:creationId xmlns:a16="http://schemas.microsoft.com/office/drawing/2014/main" id="{616C9C18-2145-924E-843F-120794DCF544}"/>
              </a:ext>
            </a:extLst>
          </p:cNvPr>
          <p:cNvSpPr/>
          <p:nvPr/>
        </p:nvSpPr>
        <p:spPr>
          <a:xfrm rot="5400000">
            <a:off x="5898760" y="-384233"/>
            <a:ext cx="254374" cy="4215336"/>
          </a:xfrm>
          <a:prstGeom prst="leftBrac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Rectangle 6">
            <a:extLst>
              <a:ext uri="{FF2B5EF4-FFF2-40B4-BE49-F238E27FC236}">
                <a16:creationId xmlns:a16="http://schemas.microsoft.com/office/drawing/2014/main" id="{509256D2-654A-9149-9BB4-F809CA2B3621}"/>
              </a:ext>
            </a:extLst>
          </p:cNvPr>
          <p:cNvSpPr/>
          <p:nvPr/>
        </p:nvSpPr>
        <p:spPr>
          <a:xfrm>
            <a:off x="9517449" y="2986101"/>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Evaluate Utility</a:t>
            </a:r>
          </a:p>
        </p:txBody>
      </p:sp>
      <p:sp>
        <p:nvSpPr>
          <p:cNvPr id="3" name="Rectangle 2">
            <a:extLst>
              <a:ext uri="{FF2B5EF4-FFF2-40B4-BE49-F238E27FC236}">
                <a16:creationId xmlns:a16="http://schemas.microsoft.com/office/drawing/2014/main" id="{38F4735B-BC1C-484B-87FA-711A0897C220}"/>
              </a:ext>
            </a:extLst>
          </p:cNvPr>
          <p:cNvSpPr/>
          <p:nvPr/>
        </p:nvSpPr>
        <p:spPr>
          <a:xfrm>
            <a:off x="0" y="31258"/>
            <a:ext cx="12192000" cy="682674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C51426-305E-AB4C-81DE-55678B5DCA14}"/>
              </a:ext>
            </a:extLst>
          </p:cNvPr>
          <p:cNvSpPr>
            <a:spLocks noGrp="1"/>
          </p:cNvSpPr>
          <p:nvPr>
            <p:ph type="title"/>
          </p:nvPr>
        </p:nvSpPr>
        <p:spPr/>
        <p:txBody>
          <a:bodyPr/>
          <a:lstStyle/>
          <a:p>
            <a:r>
              <a:rPr lang="en-US" dirty="0"/>
              <a:t>System Overview</a:t>
            </a:r>
          </a:p>
        </p:txBody>
      </p:sp>
      <p:sp>
        <p:nvSpPr>
          <p:cNvPr id="9" name="Rectangle 8">
            <a:extLst>
              <a:ext uri="{FF2B5EF4-FFF2-40B4-BE49-F238E27FC236}">
                <a16:creationId xmlns:a16="http://schemas.microsoft.com/office/drawing/2014/main" id="{AA99AB72-73FD-614F-97E9-2552B7C339C6}"/>
              </a:ext>
            </a:extLst>
          </p:cNvPr>
          <p:cNvSpPr/>
          <p:nvPr/>
        </p:nvSpPr>
        <p:spPr>
          <a:xfrm>
            <a:off x="9517449" y="5016677"/>
            <a:ext cx="1738326" cy="87740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Modify Rate</a:t>
            </a:r>
          </a:p>
        </p:txBody>
      </p:sp>
    </p:spTree>
    <p:extLst>
      <p:ext uri="{BB962C8B-B14F-4D97-AF65-F5344CB8AC3E}">
        <p14:creationId xmlns:p14="http://schemas.microsoft.com/office/powerpoint/2010/main" val="3712504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C6AE6-3282-6644-BD52-69C06BE8DE1C}"/>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4D40B767-D84A-2145-A5E0-1EC3F219D5A5}"/>
              </a:ext>
            </a:extLst>
          </p:cNvPr>
          <p:cNvSpPr>
            <a:spLocks noGrp="1"/>
          </p:cNvSpPr>
          <p:nvPr>
            <p:ph idx="1"/>
          </p:nvPr>
        </p:nvSpPr>
        <p:spPr/>
        <p:txBody>
          <a:bodyPr>
            <a:normAutofit/>
          </a:bodyPr>
          <a:lstStyle/>
          <a:p>
            <a:r>
              <a:rPr lang="en-US" dirty="0"/>
              <a:t>Minerva server-side logic is in QUIC, Client uses modified </a:t>
            </a:r>
            <a:r>
              <a:rPr lang="en-US" dirty="0" err="1"/>
              <a:t>Dash.js</a:t>
            </a:r>
            <a:endParaRPr lang="en-US" dirty="0"/>
          </a:p>
          <a:p>
            <a:pPr lvl="1"/>
            <a:r>
              <a:rPr lang="en-US" dirty="0"/>
              <a:t>Client sends </a:t>
            </a:r>
            <a:r>
              <a:rPr lang="en-US" dirty="0" err="1"/>
              <a:t>QoE</a:t>
            </a:r>
            <a:r>
              <a:rPr lang="en-US" dirty="0"/>
              <a:t> and buffer occupancy as query parameters</a:t>
            </a:r>
          </a:p>
          <a:p>
            <a:r>
              <a:rPr lang="en-US" dirty="0"/>
              <a:t>ABR algorithm is Model Predictive Control (MPC) [SIGCOMM ‘15]</a:t>
            </a:r>
          </a:p>
          <a:p>
            <a:r>
              <a:rPr lang="en-US" dirty="0"/>
              <a:t>Links are emulated using </a:t>
            </a:r>
            <a:r>
              <a:rPr lang="en-US" dirty="0" err="1"/>
              <a:t>Mahimahi</a:t>
            </a:r>
            <a:endParaRPr lang="en-US" dirty="0"/>
          </a:p>
          <a:p>
            <a:r>
              <a:rPr lang="en-US" dirty="0"/>
              <a:t>Corpus of 19 actual videos from various genres</a:t>
            </a:r>
          </a:p>
          <a:p>
            <a:pPr lvl="1"/>
            <a:r>
              <a:rPr lang="en-US" dirty="0"/>
              <a:t>Animation, news, action, etc.</a:t>
            </a:r>
          </a:p>
          <a:p>
            <a:pPr lvl="1"/>
            <a:r>
              <a:rPr lang="en-US" dirty="0"/>
              <a:t>Scores computed using Netflix’s VMAF (0 – 100)</a:t>
            </a:r>
          </a:p>
          <a:p>
            <a:pPr marL="457200" lvl="1" indent="0">
              <a:buNone/>
            </a:pPr>
            <a:endParaRPr lang="en-US" dirty="0"/>
          </a:p>
          <a:p>
            <a:pPr marL="457200" lvl="1" indent="0">
              <a:buNone/>
            </a:pPr>
            <a:endParaRPr lang="en-US" dirty="0"/>
          </a:p>
          <a:p>
            <a:pPr marL="0" indent="0">
              <a:buNone/>
            </a:pPr>
            <a:endParaRPr lang="en-US" dirty="0"/>
          </a:p>
        </p:txBody>
      </p:sp>
      <p:pic>
        <p:nvPicPr>
          <p:cNvPr id="5" name="Picture 4">
            <a:extLst>
              <a:ext uri="{FF2B5EF4-FFF2-40B4-BE49-F238E27FC236}">
                <a16:creationId xmlns:a16="http://schemas.microsoft.com/office/drawing/2014/main" id="{A8EA84A8-DE97-6547-AEAD-226DB8E810CE}"/>
              </a:ext>
            </a:extLst>
          </p:cNvPr>
          <p:cNvPicPr>
            <a:picLocks noChangeAspect="1"/>
          </p:cNvPicPr>
          <p:nvPr/>
        </p:nvPicPr>
        <p:blipFill>
          <a:blip r:embed="rId3"/>
          <a:stretch>
            <a:fillRect/>
          </a:stretch>
        </p:blipFill>
        <p:spPr>
          <a:xfrm>
            <a:off x="3009566" y="4934615"/>
            <a:ext cx="6455276" cy="1045505"/>
          </a:xfrm>
          <a:prstGeom prst="rect">
            <a:avLst/>
          </a:prstGeom>
        </p:spPr>
      </p:pic>
      <p:sp>
        <p:nvSpPr>
          <p:cNvPr id="6" name="Right Brace 5">
            <a:extLst>
              <a:ext uri="{FF2B5EF4-FFF2-40B4-BE49-F238E27FC236}">
                <a16:creationId xmlns:a16="http://schemas.microsoft.com/office/drawing/2014/main" id="{45CF5199-8AEA-914C-A509-7EE043C98C62}"/>
              </a:ext>
            </a:extLst>
          </p:cNvPr>
          <p:cNvSpPr/>
          <p:nvPr/>
        </p:nvSpPr>
        <p:spPr>
          <a:xfrm rot="5400000">
            <a:off x="8199119" y="5749114"/>
            <a:ext cx="148817" cy="457576"/>
          </a:xfrm>
          <a:prstGeom prst="righ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a:extLst>
              <a:ext uri="{FF2B5EF4-FFF2-40B4-BE49-F238E27FC236}">
                <a16:creationId xmlns:a16="http://schemas.microsoft.com/office/drawing/2014/main" id="{66FFD5DF-DFEB-3A4D-BFF2-B01C4582EE3D}"/>
              </a:ext>
            </a:extLst>
          </p:cNvPr>
          <p:cNvSpPr txBox="1"/>
          <p:nvPr/>
        </p:nvSpPr>
        <p:spPr>
          <a:xfrm>
            <a:off x="8044739" y="6034559"/>
            <a:ext cx="2462840" cy="707886"/>
          </a:xfrm>
          <a:prstGeom prst="rect">
            <a:avLst/>
          </a:prstGeom>
          <a:noFill/>
        </p:spPr>
        <p:txBody>
          <a:bodyPr wrap="square" rtlCol="0">
            <a:spAutoFit/>
          </a:bodyPr>
          <a:lstStyle/>
          <a:p>
            <a:r>
              <a:rPr lang="en-US" sz="2000" dirty="0">
                <a:solidFill>
                  <a:schemeClr val="accent1"/>
                </a:solidFill>
              </a:rPr>
              <a:t>Gap between 720p and 1080p is </a:t>
            </a:r>
            <a:r>
              <a:rPr lang="en-US" sz="2000" b="1" dirty="0">
                <a:solidFill>
                  <a:schemeClr val="accent1"/>
                </a:solidFill>
              </a:rPr>
              <a:t>7.65</a:t>
            </a:r>
          </a:p>
        </p:txBody>
      </p:sp>
    </p:spTree>
    <p:extLst>
      <p:ext uri="{BB962C8B-B14F-4D97-AF65-F5344CB8AC3E}">
        <p14:creationId xmlns:p14="http://schemas.microsoft.com/office/powerpoint/2010/main" val="22567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P spid="7" grpId="0"/>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C6EB-3D51-D041-8D17-DDD9187AAA3B}"/>
              </a:ext>
            </a:extLst>
          </p:cNvPr>
          <p:cNvSpPr>
            <a:spLocks noGrp="1"/>
          </p:cNvSpPr>
          <p:nvPr>
            <p:ph type="title"/>
          </p:nvPr>
        </p:nvSpPr>
        <p:spPr/>
        <p:txBody>
          <a:bodyPr/>
          <a:lstStyle/>
          <a:p>
            <a:r>
              <a:rPr lang="en-US" dirty="0"/>
              <a:t>Experiments</a:t>
            </a:r>
          </a:p>
        </p:txBody>
      </p:sp>
      <p:sp>
        <p:nvSpPr>
          <p:cNvPr id="3" name="Content Placeholder 2">
            <a:extLst>
              <a:ext uri="{FF2B5EF4-FFF2-40B4-BE49-F238E27FC236}">
                <a16:creationId xmlns:a16="http://schemas.microsoft.com/office/drawing/2014/main" id="{CEAEADB3-F512-7D4E-A48D-7E0F7C7F8E35}"/>
              </a:ext>
            </a:extLst>
          </p:cNvPr>
          <p:cNvSpPr>
            <a:spLocks noGrp="1"/>
          </p:cNvSpPr>
          <p:nvPr>
            <p:ph idx="1"/>
          </p:nvPr>
        </p:nvSpPr>
        <p:spPr/>
        <p:txBody>
          <a:bodyPr/>
          <a:lstStyle/>
          <a:p>
            <a:r>
              <a:rPr lang="en-US" dirty="0"/>
              <a:t>Can Minerva improve max-min </a:t>
            </a:r>
            <a:r>
              <a:rPr lang="en-US" dirty="0" err="1"/>
              <a:t>QoE</a:t>
            </a:r>
            <a:r>
              <a:rPr lang="en-US" dirty="0"/>
              <a:t> fairness?</a:t>
            </a:r>
          </a:p>
          <a:p>
            <a:endParaRPr lang="en-US" dirty="0"/>
          </a:p>
          <a:p>
            <a:r>
              <a:rPr lang="en-US" dirty="0"/>
              <a:t>Can Minerva achieve </a:t>
            </a:r>
            <a:r>
              <a:rPr lang="en-US" dirty="0" err="1"/>
              <a:t>QoE</a:t>
            </a:r>
            <a:r>
              <a:rPr lang="en-US" dirty="0"/>
              <a:t> fairness improvements </a:t>
            </a:r>
            <a:r>
              <a:rPr lang="en-US" i="1" dirty="0"/>
              <a:t>while competing fairly with cross traffic</a:t>
            </a:r>
            <a:r>
              <a:rPr lang="en-US" dirty="0"/>
              <a:t>?</a:t>
            </a:r>
          </a:p>
          <a:p>
            <a:endParaRPr lang="en-US" i="1" dirty="0"/>
          </a:p>
          <a:p>
            <a:r>
              <a:rPr lang="en-US" dirty="0"/>
              <a:t>Is Minerva able to </a:t>
            </a:r>
          </a:p>
        </p:txBody>
      </p:sp>
    </p:spTree>
    <p:extLst>
      <p:ext uri="{BB962C8B-B14F-4D97-AF65-F5344CB8AC3E}">
        <p14:creationId xmlns:p14="http://schemas.microsoft.com/office/powerpoint/2010/main" val="19713686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EFBA-AA37-6345-A161-465156042C24}"/>
              </a:ext>
            </a:extLst>
          </p:cNvPr>
          <p:cNvSpPr>
            <a:spLocks noGrp="1"/>
          </p:cNvSpPr>
          <p:nvPr>
            <p:ph type="title"/>
          </p:nvPr>
        </p:nvSpPr>
        <p:spPr>
          <a:xfrm>
            <a:off x="838200" y="365125"/>
            <a:ext cx="10515600" cy="1325563"/>
          </a:xfrm>
        </p:spPr>
        <p:txBody>
          <a:bodyPr/>
          <a:lstStyle/>
          <a:p>
            <a:r>
              <a:rPr lang="en-US" dirty="0"/>
              <a:t>Can Minerva improve </a:t>
            </a:r>
            <a:r>
              <a:rPr lang="en-US" dirty="0" err="1"/>
              <a:t>QoE</a:t>
            </a:r>
            <a:r>
              <a:rPr lang="en-US" dirty="0"/>
              <a:t> Fairness?</a:t>
            </a:r>
          </a:p>
        </p:txBody>
      </p:sp>
      <p:grpSp>
        <p:nvGrpSpPr>
          <p:cNvPr id="43" name="!!IsolationSetup">
            <a:extLst>
              <a:ext uri="{FF2B5EF4-FFF2-40B4-BE49-F238E27FC236}">
                <a16:creationId xmlns:a16="http://schemas.microsoft.com/office/drawing/2014/main" id="{3DA41F6F-E916-E943-9E93-7D33DA11B0C4}"/>
              </a:ext>
            </a:extLst>
          </p:cNvPr>
          <p:cNvGrpSpPr/>
          <p:nvPr/>
        </p:nvGrpSpPr>
        <p:grpSpPr>
          <a:xfrm>
            <a:off x="654060" y="-190950"/>
            <a:ext cx="11157511" cy="7626640"/>
            <a:chOff x="654060" y="-190950"/>
            <a:chExt cx="11157511" cy="7626640"/>
          </a:xfrm>
        </p:grpSpPr>
        <p:sp>
          <p:nvSpPr>
            <p:cNvPr id="9" name="!!RateControl">
              <a:extLst>
                <a:ext uri="{FF2B5EF4-FFF2-40B4-BE49-F238E27FC236}">
                  <a16:creationId xmlns:a16="http://schemas.microsoft.com/office/drawing/2014/main" id="{FD2A3BC0-9018-AD4F-B1A2-B071CFCB7349}"/>
                </a:ext>
              </a:extLst>
            </p:cNvPr>
            <p:cNvSpPr/>
            <p:nvPr/>
          </p:nvSpPr>
          <p:spPr>
            <a:xfrm>
              <a:off x="3448624" y="3905936"/>
              <a:ext cx="185185" cy="23084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0" name="!!Link">
              <a:extLst>
                <a:ext uri="{FF2B5EF4-FFF2-40B4-BE49-F238E27FC236}">
                  <a16:creationId xmlns:a16="http://schemas.microsoft.com/office/drawing/2014/main" id="{ABB9287C-DD95-AB46-B2F7-CC8F8AB5786D}"/>
                </a:ext>
              </a:extLst>
            </p:cNvPr>
            <p:cNvSpPr/>
            <p:nvPr/>
          </p:nvSpPr>
          <p:spPr>
            <a:xfrm rot="5400000">
              <a:off x="6060123" y="2844417"/>
              <a:ext cx="386989" cy="1537783"/>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2">
              <a:extLst>
                <a:ext uri="{FF2B5EF4-FFF2-40B4-BE49-F238E27FC236}">
                  <a16:creationId xmlns:a16="http://schemas.microsoft.com/office/drawing/2014/main" id="{CE93DB35-4ABF-EB41-9745-E68B49F6B378}"/>
                </a:ext>
              </a:extLst>
            </p:cNvPr>
            <p:cNvSpPr/>
            <p:nvPr/>
          </p:nvSpPr>
          <p:spPr>
            <a:xfrm rot="10800000" flipV="1">
              <a:off x="4440596" y="3644427"/>
              <a:ext cx="3439120" cy="928123"/>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Arrow2">
              <a:extLst>
                <a:ext uri="{FF2B5EF4-FFF2-40B4-BE49-F238E27FC236}">
                  <a16:creationId xmlns:a16="http://schemas.microsoft.com/office/drawing/2014/main" id="{2A7630A0-E3AB-3343-8E8E-07963A055A68}"/>
                </a:ext>
              </a:extLst>
            </p:cNvPr>
            <p:cNvSpPr/>
            <p:nvPr/>
          </p:nvSpPr>
          <p:spPr>
            <a:xfrm rot="10800000">
              <a:off x="4440596" y="2686100"/>
              <a:ext cx="3439120" cy="928123"/>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 name="!!Client1">
              <a:extLst>
                <a:ext uri="{FF2B5EF4-FFF2-40B4-BE49-F238E27FC236}">
                  <a16:creationId xmlns:a16="http://schemas.microsoft.com/office/drawing/2014/main" id="{E3DEAF36-0A07-0345-A241-46BC86E7EF3F}"/>
                </a:ext>
              </a:extLst>
            </p:cNvPr>
            <p:cNvSpPr/>
            <p:nvPr/>
          </p:nvSpPr>
          <p:spPr>
            <a:xfrm>
              <a:off x="2941218" y="3047042"/>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7" name="!!Client2">
              <a:extLst>
                <a:ext uri="{FF2B5EF4-FFF2-40B4-BE49-F238E27FC236}">
                  <a16:creationId xmlns:a16="http://schemas.microsoft.com/office/drawing/2014/main" id="{B06755B1-9F21-ED4C-96A1-CF53E6EED273}"/>
                </a:ext>
              </a:extLst>
            </p:cNvPr>
            <p:cNvSpPr/>
            <p:nvPr/>
          </p:nvSpPr>
          <p:spPr>
            <a:xfrm>
              <a:off x="2934037" y="3787812"/>
              <a:ext cx="153597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Arrow2">
              <a:extLst>
                <a:ext uri="{FF2B5EF4-FFF2-40B4-BE49-F238E27FC236}">
                  <a16:creationId xmlns:a16="http://schemas.microsoft.com/office/drawing/2014/main" id="{998B8CB4-D328-2B46-8E8C-547BC68C694D}"/>
                </a:ext>
              </a:extLst>
            </p:cNvPr>
            <p:cNvSpPr/>
            <p:nvPr/>
          </p:nvSpPr>
          <p:spPr>
            <a:xfrm rot="10800000">
              <a:off x="4254457" y="-190950"/>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Client1">
              <a:extLst>
                <a:ext uri="{FF2B5EF4-FFF2-40B4-BE49-F238E27FC236}">
                  <a16:creationId xmlns:a16="http://schemas.microsoft.com/office/drawing/2014/main" id="{44C5F514-8AD8-2D47-89EB-2E1CC3BE8E9D}"/>
                </a:ext>
              </a:extLst>
            </p:cNvPr>
            <p:cNvSpPr/>
            <p:nvPr/>
          </p:nvSpPr>
          <p:spPr>
            <a:xfrm>
              <a:off x="2948443" y="2251015"/>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3" name="!!Client2">
              <a:extLst>
                <a:ext uri="{FF2B5EF4-FFF2-40B4-BE49-F238E27FC236}">
                  <a16:creationId xmlns:a16="http://schemas.microsoft.com/office/drawing/2014/main" id="{42B57717-EDD1-624D-95D5-8D6CCC3BA028}"/>
                </a:ext>
              </a:extLst>
            </p:cNvPr>
            <p:cNvSpPr/>
            <p:nvPr/>
          </p:nvSpPr>
          <p:spPr>
            <a:xfrm>
              <a:off x="2904618" y="4574989"/>
              <a:ext cx="153597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4" name="!!Arrow2">
              <a:extLst>
                <a:ext uri="{FF2B5EF4-FFF2-40B4-BE49-F238E27FC236}">
                  <a16:creationId xmlns:a16="http://schemas.microsoft.com/office/drawing/2014/main" id="{24C0DC40-894F-2A41-9663-110C4BF8D349}"/>
                </a:ext>
              </a:extLst>
            </p:cNvPr>
            <p:cNvSpPr/>
            <p:nvPr/>
          </p:nvSpPr>
          <p:spPr>
            <a:xfrm rot="10800000" flipV="1">
              <a:off x="4254457" y="3204707"/>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5" name="!!Arrow2">
              <a:extLst>
                <a:ext uri="{FF2B5EF4-FFF2-40B4-BE49-F238E27FC236}">
                  <a16:creationId xmlns:a16="http://schemas.microsoft.com/office/drawing/2014/main" id="{0046B9E9-E2B8-E043-925D-D33763D45982}"/>
                </a:ext>
              </a:extLst>
            </p:cNvPr>
            <p:cNvSpPr/>
            <p:nvPr/>
          </p:nvSpPr>
          <p:spPr>
            <a:xfrm rot="10800000" flipH="1" flipV="1">
              <a:off x="4585915" y="3644428"/>
              <a:ext cx="3439120" cy="928123"/>
            </a:xfrm>
            <a:prstGeom prst="arc">
              <a:avLst>
                <a:gd name="adj1" fmla="val 19538319"/>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Arrow2">
              <a:extLst>
                <a:ext uri="{FF2B5EF4-FFF2-40B4-BE49-F238E27FC236}">
                  <a16:creationId xmlns:a16="http://schemas.microsoft.com/office/drawing/2014/main" id="{57D5E6E0-BB41-0744-B7D1-116E307623A4}"/>
                </a:ext>
              </a:extLst>
            </p:cNvPr>
            <p:cNvSpPr/>
            <p:nvPr/>
          </p:nvSpPr>
          <p:spPr>
            <a:xfrm rot="10800000" flipH="1">
              <a:off x="4585915" y="2686101"/>
              <a:ext cx="3439120" cy="928123"/>
            </a:xfrm>
            <a:prstGeom prst="arc">
              <a:avLst>
                <a:gd name="adj1" fmla="val 19467345"/>
                <a:gd name="adj2" fmla="val 21504440"/>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7" name="!!Client1">
              <a:extLst>
                <a:ext uri="{FF2B5EF4-FFF2-40B4-BE49-F238E27FC236}">
                  <a16:creationId xmlns:a16="http://schemas.microsoft.com/office/drawing/2014/main" id="{5DEDD055-6D7A-414C-89D7-C8FE22CF6D84}"/>
                </a:ext>
              </a:extLst>
            </p:cNvPr>
            <p:cNvSpPr/>
            <p:nvPr/>
          </p:nvSpPr>
          <p:spPr>
            <a:xfrm flipH="1">
              <a:off x="8020246" y="3047043"/>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8" name="!!Client2">
              <a:extLst>
                <a:ext uri="{FF2B5EF4-FFF2-40B4-BE49-F238E27FC236}">
                  <a16:creationId xmlns:a16="http://schemas.microsoft.com/office/drawing/2014/main" id="{B91678A6-FBCE-004E-9F84-31648D0A3FD3}"/>
                </a:ext>
              </a:extLst>
            </p:cNvPr>
            <p:cNvSpPr/>
            <p:nvPr/>
          </p:nvSpPr>
          <p:spPr>
            <a:xfrm flipH="1">
              <a:off x="7995617" y="3787813"/>
              <a:ext cx="153597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9" name="!!Arrow2">
              <a:extLst>
                <a:ext uri="{FF2B5EF4-FFF2-40B4-BE49-F238E27FC236}">
                  <a16:creationId xmlns:a16="http://schemas.microsoft.com/office/drawing/2014/main" id="{2CF78414-CD45-C94C-B252-EAA9734F0B26}"/>
                </a:ext>
              </a:extLst>
            </p:cNvPr>
            <p:cNvSpPr/>
            <p:nvPr/>
          </p:nvSpPr>
          <p:spPr>
            <a:xfrm rot="10800000" flipH="1">
              <a:off x="654060" y="-190949"/>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0" name="!!Client1">
              <a:extLst>
                <a:ext uri="{FF2B5EF4-FFF2-40B4-BE49-F238E27FC236}">
                  <a16:creationId xmlns:a16="http://schemas.microsoft.com/office/drawing/2014/main" id="{0DB7B7AA-D06B-7644-96F3-B03A12E9F38A}"/>
                </a:ext>
              </a:extLst>
            </p:cNvPr>
            <p:cNvSpPr/>
            <p:nvPr/>
          </p:nvSpPr>
          <p:spPr>
            <a:xfrm flipH="1">
              <a:off x="8013021" y="2251016"/>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1" name="!!Client2">
              <a:extLst>
                <a:ext uri="{FF2B5EF4-FFF2-40B4-BE49-F238E27FC236}">
                  <a16:creationId xmlns:a16="http://schemas.microsoft.com/office/drawing/2014/main" id="{122886A5-919B-1544-8709-364BFA180C09}"/>
                </a:ext>
              </a:extLst>
            </p:cNvPr>
            <p:cNvSpPr/>
            <p:nvPr/>
          </p:nvSpPr>
          <p:spPr>
            <a:xfrm flipH="1">
              <a:off x="8025036" y="4574990"/>
              <a:ext cx="153597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2" name="!!Arrow2">
              <a:extLst>
                <a:ext uri="{FF2B5EF4-FFF2-40B4-BE49-F238E27FC236}">
                  <a16:creationId xmlns:a16="http://schemas.microsoft.com/office/drawing/2014/main" id="{BFB3C405-0553-C447-820E-E77E7F00493C}"/>
                </a:ext>
              </a:extLst>
            </p:cNvPr>
            <p:cNvSpPr/>
            <p:nvPr/>
          </p:nvSpPr>
          <p:spPr>
            <a:xfrm rot="10800000" flipH="1" flipV="1">
              <a:off x="654060" y="3204708"/>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3" name="TextBox 2">
            <a:extLst>
              <a:ext uri="{FF2B5EF4-FFF2-40B4-BE49-F238E27FC236}">
                <a16:creationId xmlns:a16="http://schemas.microsoft.com/office/drawing/2014/main" id="{65AEDA26-54D5-2C45-AB11-1EE883FAA9E7}"/>
              </a:ext>
            </a:extLst>
          </p:cNvPr>
          <p:cNvSpPr txBox="1"/>
          <p:nvPr/>
        </p:nvSpPr>
        <p:spPr>
          <a:xfrm>
            <a:off x="2989775" y="5276196"/>
            <a:ext cx="1264682" cy="461665"/>
          </a:xfrm>
          <a:prstGeom prst="rect">
            <a:avLst/>
          </a:prstGeom>
          <a:noFill/>
        </p:spPr>
        <p:txBody>
          <a:bodyPr wrap="square" rtlCol="0">
            <a:spAutoFit/>
          </a:bodyPr>
          <a:lstStyle/>
          <a:p>
            <a:r>
              <a:rPr lang="en-US" sz="2400" dirty="0">
                <a:solidFill>
                  <a:schemeClr val="accent1">
                    <a:lumMod val="75000"/>
                  </a:schemeClr>
                </a:solidFill>
              </a:rPr>
              <a:t>4 clients</a:t>
            </a:r>
          </a:p>
        </p:txBody>
      </p:sp>
      <p:sp>
        <p:nvSpPr>
          <p:cNvPr id="25" name="TextBox 24">
            <a:extLst>
              <a:ext uri="{FF2B5EF4-FFF2-40B4-BE49-F238E27FC236}">
                <a16:creationId xmlns:a16="http://schemas.microsoft.com/office/drawing/2014/main" id="{C5B798FC-64AA-A242-8AE9-0C6401BFF793}"/>
              </a:ext>
            </a:extLst>
          </p:cNvPr>
          <p:cNvSpPr txBox="1"/>
          <p:nvPr/>
        </p:nvSpPr>
        <p:spPr>
          <a:xfrm>
            <a:off x="8170878" y="5254797"/>
            <a:ext cx="1535977" cy="461665"/>
          </a:xfrm>
          <a:prstGeom prst="rect">
            <a:avLst/>
          </a:prstGeom>
          <a:noFill/>
        </p:spPr>
        <p:txBody>
          <a:bodyPr wrap="square" rtlCol="0">
            <a:spAutoFit/>
          </a:bodyPr>
          <a:lstStyle/>
          <a:p>
            <a:r>
              <a:rPr lang="en-US" sz="2400" dirty="0">
                <a:solidFill>
                  <a:schemeClr val="accent1">
                    <a:lumMod val="75000"/>
                  </a:schemeClr>
                </a:solidFill>
              </a:rPr>
              <a:t>4 servers</a:t>
            </a:r>
          </a:p>
        </p:txBody>
      </p:sp>
      <p:sp>
        <p:nvSpPr>
          <p:cNvPr id="26" name="TextBox 25">
            <a:extLst>
              <a:ext uri="{FF2B5EF4-FFF2-40B4-BE49-F238E27FC236}">
                <a16:creationId xmlns:a16="http://schemas.microsoft.com/office/drawing/2014/main" id="{DC3C6A05-6861-524D-94C4-3E5C0F8D7197}"/>
              </a:ext>
            </a:extLst>
          </p:cNvPr>
          <p:cNvSpPr txBox="1"/>
          <p:nvPr/>
        </p:nvSpPr>
        <p:spPr>
          <a:xfrm>
            <a:off x="5395546" y="3954917"/>
            <a:ext cx="2188331" cy="461665"/>
          </a:xfrm>
          <a:prstGeom prst="rect">
            <a:avLst/>
          </a:prstGeom>
          <a:noFill/>
        </p:spPr>
        <p:txBody>
          <a:bodyPr wrap="square" rtlCol="0">
            <a:spAutoFit/>
          </a:bodyPr>
          <a:lstStyle/>
          <a:p>
            <a:r>
              <a:rPr lang="en-US" sz="2400" dirty="0">
                <a:solidFill>
                  <a:schemeClr val="accent1">
                    <a:lumMod val="75000"/>
                  </a:schemeClr>
                </a:solidFill>
              </a:rPr>
              <a:t>Constant link</a:t>
            </a:r>
          </a:p>
        </p:txBody>
      </p:sp>
    </p:spTree>
    <p:extLst>
      <p:ext uri="{BB962C8B-B14F-4D97-AF65-F5344CB8AC3E}">
        <p14:creationId xmlns:p14="http://schemas.microsoft.com/office/powerpoint/2010/main" val="42934665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A15B27EA-1606-D04E-B33D-3C5FA4730399}"/>
              </a:ext>
            </a:extLst>
          </p:cNvPr>
          <p:cNvPicPr>
            <a:picLocks noChangeAspect="1"/>
          </p:cNvPicPr>
          <p:nvPr/>
        </p:nvPicPr>
        <p:blipFill>
          <a:blip r:embed="rId3"/>
          <a:stretch>
            <a:fillRect/>
          </a:stretch>
        </p:blipFill>
        <p:spPr>
          <a:xfrm>
            <a:off x="0" y="1691640"/>
            <a:ext cx="8602865" cy="5161719"/>
          </a:xfrm>
          <a:prstGeom prst="rect">
            <a:avLst/>
          </a:prstGeom>
        </p:spPr>
      </p:pic>
      <p:pic>
        <p:nvPicPr>
          <p:cNvPr id="28" name="Picture 27">
            <a:extLst>
              <a:ext uri="{FF2B5EF4-FFF2-40B4-BE49-F238E27FC236}">
                <a16:creationId xmlns:a16="http://schemas.microsoft.com/office/drawing/2014/main" id="{EBF8902A-F4EE-4947-AC30-164A3671C7AB}"/>
              </a:ext>
            </a:extLst>
          </p:cNvPr>
          <p:cNvPicPr>
            <a:picLocks noChangeAspect="1"/>
          </p:cNvPicPr>
          <p:nvPr/>
        </p:nvPicPr>
        <p:blipFill>
          <a:blip r:embed="rId4"/>
          <a:stretch>
            <a:fillRect/>
          </a:stretch>
        </p:blipFill>
        <p:spPr>
          <a:xfrm>
            <a:off x="0" y="1691640"/>
            <a:ext cx="8602865" cy="5161719"/>
          </a:xfrm>
          <a:prstGeom prst="rect">
            <a:avLst/>
          </a:prstGeom>
        </p:spPr>
      </p:pic>
      <p:pic>
        <p:nvPicPr>
          <p:cNvPr id="30" name="Picture 29">
            <a:extLst>
              <a:ext uri="{FF2B5EF4-FFF2-40B4-BE49-F238E27FC236}">
                <a16:creationId xmlns:a16="http://schemas.microsoft.com/office/drawing/2014/main" id="{7A6A4914-609D-4045-BC80-622F1C04F1D5}"/>
              </a:ext>
            </a:extLst>
          </p:cNvPr>
          <p:cNvPicPr>
            <a:picLocks noChangeAspect="1"/>
          </p:cNvPicPr>
          <p:nvPr/>
        </p:nvPicPr>
        <p:blipFill>
          <a:blip r:embed="rId5"/>
          <a:stretch>
            <a:fillRect/>
          </a:stretch>
        </p:blipFill>
        <p:spPr>
          <a:xfrm>
            <a:off x="0" y="1691640"/>
            <a:ext cx="8602865" cy="5161719"/>
          </a:xfrm>
          <a:prstGeom prst="rect">
            <a:avLst/>
          </a:prstGeom>
        </p:spPr>
      </p:pic>
      <p:pic>
        <p:nvPicPr>
          <p:cNvPr id="32" name="Picture 31">
            <a:extLst>
              <a:ext uri="{FF2B5EF4-FFF2-40B4-BE49-F238E27FC236}">
                <a16:creationId xmlns:a16="http://schemas.microsoft.com/office/drawing/2014/main" id="{92021234-D49F-7744-B5D5-12646EBA4E27}"/>
              </a:ext>
            </a:extLst>
          </p:cNvPr>
          <p:cNvPicPr>
            <a:picLocks noChangeAspect="1"/>
          </p:cNvPicPr>
          <p:nvPr/>
        </p:nvPicPr>
        <p:blipFill>
          <a:blip r:embed="rId6"/>
          <a:stretch>
            <a:fillRect/>
          </a:stretch>
        </p:blipFill>
        <p:spPr>
          <a:xfrm>
            <a:off x="0" y="1691640"/>
            <a:ext cx="8602865" cy="5161719"/>
          </a:xfrm>
          <a:prstGeom prst="rect">
            <a:avLst/>
          </a:prstGeom>
        </p:spPr>
      </p:pic>
      <p:sp>
        <p:nvSpPr>
          <p:cNvPr id="2" name="Title 1">
            <a:extLst>
              <a:ext uri="{FF2B5EF4-FFF2-40B4-BE49-F238E27FC236}">
                <a16:creationId xmlns:a16="http://schemas.microsoft.com/office/drawing/2014/main" id="{65ADEFBA-AA37-6345-A161-465156042C24}"/>
              </a:ext>
            </a:extLst>
          </p:cNvPr>
          <p:cNvSpPr>
            <a:spLocks noGrp="1"/>
          </p:cNvSpPr>
          <p:nvPr>
            <p:ph type="title"/>
          </p:nvPr>
        </p:nvSpPr>
        <p:spPr>
          <a:xfrm>
            <a:off x="838200" y="365125"/>
            <a:ext cx="10515600" cy="1325563"/>
          </a:xfrm>
        </p:spPr>
        <p:txBody>
          <a:bodyPr/>
          <a:lstStyle/>
          <a:p>
            <a:r>
              <a:rPr lang="en-US" dirty="0"/>
              <a:t>Can Minerva improve </a:t>
            </a:r>
            <a:r>
              <a:rPr lang="en-US" dirty="0" err="1"/>
              <a:t>QoE</a:t>
            </a:r>
            <a:r>
              <a:rPr lang="en-US" dirty="0"/>
              <a:t> Fairness?</a:t>
            </a:r>
          </a:p>
        </p:txBody>
      </p:sp>
      <p:grpSp>
        <p:nvGrpSpPr>
          <p:cNvPr id="43" name="!!IsolationSetup">
            <a:extLst>
              <a:ext uri="{FF2B5EF4-FFF2-40B4-BE49-F238E27FC236}">
                <a16:creationId xmlns:a16="http://schemas.microsoft.com/office/drawing/2014/main" id="{3DA41F6F-E916-E943-9E93-7D33DA11B0C4}"/>
              </a:ext>
            </a:extLst>
          </p:cNvPr>
          <p:cNvGrpSpPr/>
          <p:nvPr/>
        </p:nvGrpSpPr>
        <p:grpSpPr>
          <a:xfrm>
            <a:off x="8357191" y="-648256"/>
            <a:ext cx="4486941" cy="2891620"/>
            <a:chOff x="654060" y="-190950"/>
            <a:chExt cx="11157511" cy="7626640"/>
          </a:xfrm>
        </p:grpSpPr>
        <p:sp>
          <p:nvSpPr>
            <p:cNvPr id="9" name="!!RateControl">
              <a:extLst>
                <a:ext uri="{FF2B5EF4-FFF2-40B4-BE49-F238E27FC236}">
                  <a16:creationId xmlns:a16="http://schemas.microsoft.com/office/drawing/2014/main" id="{FD2A3BC0-9018-AD4F-B1A2-B071CFCB7349}"/>
                </a:ext>
              </a:extLst>
            </p:cNvPr>
            <p:cNvSpPr/>
            <p:nvPr/>
          </p:nvSpPr>
          <p:spPr>
            <a:xfrm>
              <a:off x="3448624" y="3905936"/>
              <a:ext cx="185185" cy="230844"/>
            </a:xfrm>
            <a:prstGeom prst="round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endParaRPr>
            </a:p>
          </p:txBody>
        </p:sp>
        <p:sp>
          <p:nvSpPr>
            <p:cNvPr id="10" name="!!Link">
              <a:extLst>
                <a:ext uri="{FF2B5EF4-FFF2-40B4-BE49-F238E27FC236}">
                  <a16:creationId xmlns:a16="http://schemas.microsoft.com/office/drawing/2014/main" id="{ABB9287C-DD95-AB46-B2F7-CC8F8AB5786D}"/>
                </a:ext>
              </a:extLst>
            </p:cNvPr>
            <p:cNvSpPr/>
            <p:nvPr/>
          </p:nvSpPr>
          <p:spPr>
            <a:xfrm rot="5400000">
              <a:off x="6060123" y="2844417"/>
              <a:ext cx="386989" cy="1537783"/>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2">
              <a:extLst>
                <a:ext uri="{FF2B5EF4-FFF2-40B4-BE49-F238E27FC236}">
                  <a16:creationId xmlns:a16="http://schemas.microsoft.com/office/drawing/2014/main" id="{CE93DB35-4ABF-EB41-9745-E68B49F6B378}"/>
                </a:ext>
              </a:extLst>
            </p:cNvPr>
            <p:cNvSpPr/>
            <p:nvPr/>
          </p:nvSpPr>
          <p:spPr>
            <a:xfrm rot="10800000" flipV="1">
              <a:off x="4440596" y="3644427"/>
              <a:ext cx="3439120" cy="928123"/>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Arrow2">
              <a:extLst>
                <a:ext uri="{FF2B5EF4-FFF2-40B4-BE49-F238E27FC236}">
                  <a16:creationId xmlns:a16="http://schemas.microsoft.com/office/drawing/2014/main" id="{2A7630A0-E3AB-3343-8E8E-07963A055A68}"/>
                </a:ext>
              </a:extLst>
            </p:cNvPr>
            <p:cNvSpPr/>
            <p:nvPr/>
          </p:nvSpPr>
          <p:spPr>
            <a:xfrm rot="10800000">
              <a:off x="4440596" y="2686100"/>
              <a:ext cx="3439120" cy="928123"/>
            </a:xfrm>
            <a:prstGeom prst="arc">
              <a:avLst>
                <a:gd name="adj1" fmla="val 19669094"/>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 name="!!Client1">
              <a:extLst>
                <a:ext uri="{FF2B5EF4-FFF2-40B4-BE49-F238E27FC236}">
                  <a16:creationId xmlns:a16="http://schemas.microsoft.com/office/drawing/2014/main" id="{E3DEAF36-0A07-0345-A241-46BC86E7EF3F}"/>
                </a:ext>
              </a:extLst>
            </p:cNvPr>
            <p:cNvSpPr/>
            <p:nvPr/>
          </p:nvSpPr>
          <p:spPr>
            <a:xfrm>
              <a:off x="2941218" y="3047042"/>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7" name="!!Client2">
              <a:extLst>
                <a:ext uri="{FF2B5EF4-FFF2-40B4-BE49-F238E27FC236}">
                  <a16:creationId xmlns:a16="http://schemas.microsoft.com/office/drawing/2014/main" id="{B06755B1-9F21-ED4C-96A1-CF53E6EED273}"/>
                </a:ext>
              </a:extLst>
            </p:cNvPr>
            <p:cNvSpPr/>
            <p:nvPr/>
          </p:nvSpPr>
          <p:spPr>
            <a:xfrm>
              <a:off x="2934037" y="3787812"/>
              <a:ext cx="153597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1" name="!!Arrow2">
              <a:extLst>
                <a:ext uri="{FF2B5EF4-FFF2-40B4-BE49-F238E27FC236}">
                  <a16:creationId xmlns:a16="http://schemas.microsoft.com/office/drawing/2014/main" id="{998B8CB4-D328-2B46-8E8C-547BC68C694D}"/>
                </a:ext>
              </a:extLst>
            </p:cNvPr>
            <p:cNvSpPr/>
            <p:nvPr/>
          </p:nvSpPr>
          <p:spPr>
            <a:xfrm rot="10800000">
              <a:off x="4254457" y="-190950"/>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Client1">
              <a:extLst>
                <a:ext uri="{FF2B5EF4-FFF2-40B4-BE49-F238E27FC236}">
                  <a16:creationId xmlns:a16="http://schemas.microsoft.com/office/drawing/2014/main" id="{44C5F514-8AD8-2D47-89EB-2E1CC3BE8E9D}"/>
                </a:ext>
              </a:extLst>
            </p:cNvPr>
            <p:cNvSpPr/>
            <p:nvPr/>
          </p:nvSpPr>
          <p:spPr>
            <a:xfrm>
              <a:off x="2948443" y="2251015"/>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3" name="!!Client2">
              <a:extLst>
                <a:ext uri="{FF2B5EF4-FFF2-40B4-BE49-F238E27FC236}">
                  <a16:creationId xmlns:a16="http://schemas.microsoft.com/office/drawing/2014/main" id="{42B57717-EDD1-624D-95D5-8D6CCC3BA028}"/>
                </a:ext>
              </a:extLst>
            </p:cNvPr>
            <p:cNvSpPr/>
            <p:nvPr/>
          </p:nvSpPr>
          <p:spPr>
            <a:xfrm>
              <a:off x="2904618" y="4574989"/>
              <a:ext cx="153597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24" name="!!Arrow2">
              <a:extLst>
                <a:ext uri="{FF2B5EF4-FFF2-40B4-BE49-F238E27FC236}">
                  <a16:creationId xmlns:a16="http://schemas.microsoft.com/office/drawing/2014/main" id="{24C0DC40-894F-2A41-9663-110C4BF8D349}"/>
                </a:ext>
              </a:extLst>
            </p:cNvPr>
            <p:cNvSpPr/>
            <p:nvPr/>
          </p:nvSpPr>
          <p:spPr>
            <a:xfrm rot="10800000" flipV="1">
              <a:off x="4254457" y="3204707"/>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5" name="!!Arrow2">
              <a:extLst>
                <a:ext uri="{FF2B5EF4-FFF2-40B4-BE49-F238E27FC236}">
                  <a16:creationId xmlns:a16="http://schemas.microsoft.com/office/drawing/2014/main" id="{0046B9E9-E2B8-E043-925D-D33763D45982}"/>
                </a:ext>
              </a:extLst>
            </p:cNvPr>
            <p:cNvSpPr/>
            <p:nvPr/>
          </p:nvSpPr>
          <p:spPr>
            <a:xfrm rot="10800000" flipH="1" flipV="1">
              <a:off x="4585915" y="3644428"/>
              <a:ext cx="3439120" cy="928123"/>
            </a:xfrm>
            <a:prstGeom prst="arc">
              <a:avLst>
                <a:gd name="adj1" fmla="val 19538319"/>
                <a:gd name="adj2" fmla="val 21410586"/>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Arrow2">
              <a:extLst>
                <a:ext uri="{FF2B5EF4-FFF2-40B4-BE49-F238E27FC236}">
                  <a16:creationId xmlns:a16="http://schemas.microsoft.com/office/drawing/2014/main" id="{57D5E6E0-BB41-0744-B7D1-116E307623A4}"/>
                </a:ext>
              </a:extLst>
            </p:cNvPr>
            <p:cNvSpPr/>
            <p:nvPr/>
          </p:nvSpPr>
          <p:spPr>
            <a:xfrm rot="10800000" flipH="1">
              <a:off x="4585915" y="2686101"/>
              <a:ext cx="3439120" cy="928123"/>
            </a:xfrm>
            <a:prstGeom prst="arc">
              <a:avLst>
                <a:gd name="adj1" fmla="val 19467345"/>
                <a:gd name="adj2" fmla="val 21504440"/>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7" name="!!Client1">
              <a:extLst>
                <a:ext uri="{FF2B5EF4-FFF2-40B4-BE49-F238E27FC236}">
                  <a16:creationId xmlns:a16="http://schemas.microsoft.com/office/drawing/2014/main" id="{5DEDD055-6D7A-414C-89D7-C8FE22CF6D84}"/>
                </a:ext>
              </a:extLst>
            </p:cNvPr>
            <p:cNvSpPr/>
            <p:nvPr/>
          </p:nvSpPr>
          <p:spPr>
            <a:xfrm flipH="1">
              <a:off x="8020246" y="3047043"/>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8" name="!!Client2">
              <a:extLst>
                <a:ext uri="{FF2B5EF4-FFF2-40B4-BE49-F238E27FC236}">
                  <a16:creationId xmlns:a16="http://schemas.microsoft.com/office/drawing/2014/main" id="{B91678A6-FBCE-004E-9F84-31648D0A3FD3}"/>
                </a:ext>
              </a:extLst>
            </p:cNvPr>
            <p:cNvSpPr/>
            <p:nvPr/>
          </p:nvSpPr>
          <p:spPr>
            <a:xfrm flipH="1">
              <a:off x="7995617" y="3787813"/>
              <a:ext cx="153597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39" name="!!Arrow2">
              <a:extLst>
                <a:ext uri="{FF2B5EF4-FFF2-40B4-BE49-F238E27FC236}">
                  <a16:creationId xmlns:a16="http://schemas.microsoft.com/office/drawing/2014/main" id="{2CF78414-CD45-C94C-B252-EAA9734F0B26}"/>
                </a:ext>
              </a:extLst>
            </p:cNvPr>
            <p:cNvSpPr/>
            <p:nvPr/>
          </p:nvSpPr>
          <p:spPr>
            <a:xfrm rot="10800000" flipH="1">
              <a:off x="654060" y="-190949"/>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0" name="!!Client1">
              <a:extLst>
                <a:ext uri="{FF2B5EF4-FFF2-40B4-BE49-F238E27FC236}">
                  <a16:creationId xmlns:a16="http://schemas.microsoft.com/office/drawing/2014/main" id="{0DB7B7AA-D06B-7644-96F3-B03A12E9F38A}"/>
                </a:ext>
              </a:extLst>
            </p:cNvPr>
            <p:cNvSpPr/>
            <p:nvPr/>
          </p:nvSpPr>
          <p:spPr>
            <a:xfrm flipH="1">
              <a:off x="8013021" y="2251016"/>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1" name="!!Client2">
              <a:extLst>
                <a:ext uri="{FF2B5EF4-FFF2-40B4-BE49-F238E27FC236}">
                  <a16:creationId xmlns:a16="http://schemas.microsoft.com/office/drawing/2014/main" id="{122886A5-919B-1544-8709-364BFA180C09}"/>
                </a:ext>
              </a:extLst>
            </p:cNvPr>
            <p:cNvSpPr/>
            <p:nvPr/>
          </p:nvSpPr>
          <p:spPr>
            <a:xfrm flipH="1">
              <a:off x="8025036" y="4574990"/>
              <a:ext cx="153597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2" name="!!Arrow2">
              <a:extLst>
                <a:ext uri="{FF2B5EF4-FFF2-40B4-BE49-F238E27FC236}">
                  <a16:creationId xmlns:a16="http://schemas.microsoft.com/office/drawing/2014/main" id="{BFB3C405-0553-C447-820E-E77E7F00493C}"/>
                </a:ext>
              </a:extLst>
            </p:cNvPr>
            <p:cNvSpPr/>
            <p:nvPr/>
          </p:nvSpPr>
          <p:spPr>
            <a:xfrm rot="10800000" flipH="1" flipV="1">
              <a:off x="654060" y="3204708"/>
              <a:ext cx="7557114" cy="4230982"/>
            </a:xfrm>
            <a:prstGeom prst="arc">
              <a:avLst>
                <a:gd name="adj1" fmla="val 19662866"/>
                <a:gd name="adj2" fmla="val 20962041"/>
              </a:avLst>
            </a:prstGeom>
            <a:ln w="508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pic>
        <p:nvPicPr>
          <p:cNvPr id="4" name="Picture 3">
            <a:extLst>
              <a:ext uri="{FF2B5EF4-FFF2-40B4-BE49-F238E27FC236}">
                <a16:creationId xmlns:a16="http://schemas.microsoft.com/office/drawing/2014/main" id="{07FC3B0D-4EE9-BC46-9CF5-77393727CCF1}"/>
              </a:ext>
            </a:extLst>
          </p:cNvPr>
          <p:cNvPicPr>
            <a:picLocks noChangeAspect="1"/>
          </p:cNvPicPr>
          <p:nvPr/>
        </p:nvPicPr>
        <p:blipFill>
          <a:blip r:embed="rId7"/>
          <a:stretch>
            <a:fillRect/>
          </a:stretch>
        </p:blipFill>
        <p:spPr>
          <a:xfrm>
            <a:off x="1615612" y="1812657"/>
            <a:ext cx="3649089" cy="416678"/>
          </a:xfrm>
          <a:prstGeom prst="rect">
            <a:avLst/>
          </a:prstGeom>
        </p:spPr>
      </p:pic>
      <p:pic>
        <p:nvPicPr>
          <p:cNvPr id="7" name="Picture 6">
            <a:extLst>
              <a:ext uri="{FF2B5EF4-FFF2-40B4-BE49-F238E27FC236}">
                <a16:creationId xmlns:a16="http://schemas.microsoft.com/office/drawing/2014/main" id="{84C65511-8FD5-9942-8A10-45B3A137666E}"/>
              </a:ext>
            </a:extLst>
          </p:cNvPr>
          <p:cNvPicPr>
            <a:picLocks noChangeAspect="1"/>
          </p:cNvPicPr>
          <p:nvPr/>
        </p:nvPicPr>
        <p:blipFill>
          <a:blip r:embed="rId8"/>
          <a:stretch>
            <a:fillRect/>
          </a:stretch>
        </p:blipFill>
        <p:spPr>
          <a:xfrm>
            <a:off x="1240879" y="1393986"/>
            <a:ext cx="1603802" cy="385877"/>
          </a:xfrm>
          <a:prstGeom prst="rect">
            <a:avLst/>
          </a:prstGeom>
        </p:spPr>
      </p:pic>
      <p:pic>
        <p:nvPicPr>
          <p:cNvPr id="14" name="Picture 13">
            <a:extLst>
              <a:ext uri="{FF2B5EF4-FFF2-40B4-BE49-F238E27FC236}">
                <a16:creationId xmlns:a16="http://schemas.microsoft.com/office/drawing/2014/main" id="{95A7CA4D-5537-BF48-84A9-E43FEBB2ED6D}"/>
              </a:ext>
            </a:extLst>
          </p:cNvPr>
          <p:cNvPicPr>
            <a:picLocks noChangeAspect="1"/>
          </p:cNvPicPr>
          <p:nvPr/>
        </p:nvPicPr>
        <p:blipFill>
          <a:blip r:embed="rId9"/>
          <a:stretch>
            <a:fillRect/>
          </a:stretch>
        </p:blipFill>
        <p:spPr>
          <a:xfrm>
            <a:off x="3500629" y="1380589"/>
            <a:ext cx="1603801" cy="385877"/>
          </a:xfrm>
          <a:prstGeom prst="rect">
            <a:avLst/>
          </a:prstGeom>
        </p:spPr>
      </p:pic>
      <p:pic>
        <p:nvPicPr>
          <p:cNvPr id="20" name="Picture 19">
            <a:extLst>
              <a:ext uri="{FF2B5EF4-FFF2-40B4-BE49-F238E27FC236}">
                <a16:creationId xmlns:a16="http://schemas.microsoft.com/office/drawing/2014/main" id="{6A44E17F-615D-DE46-BA1E-E2E57D84ACFC}"/>
              </a:ext>
            </a:extLst>
          </p:cNvPr>
          <p:cNvPicPr>
            <a:picLocks noChangeAspect="1"/>
          </p:cNvPicPr>
          <p:nvPr/>
        </p:nvPicPr>
        <p:blipFill>
          <a:blip r:embed="rId10"/>
          <a:stretch>
            <a:fillRect/>
          </a:stretch>
        </p:blipFill>
        <p:spPr>
          <a:xfrm>
            <a:off x="5632543" y="1406806"/>
            <a:ext cx="1929386" cy="385877"/>
          </a:xfrm>
          <a:prstGeom prst="rect">
            <a:avLst/>
          </a:prstGeom>
        </p:spPr>
      </p:pic>
      <p:sp>
        <p:nvSpPr>
          <p:cNvPr id="25" name="TextBox 24">
            <a:extLst>
              <a:ext uri="{FF2B5EF4-FFF2-40B4-BE49-F238E27FC236}">
                <a16:creationId xmlns:a16="http://schemas.microsoft.com/office/drawing/2014/main" id="{AF539A57-F3A6-D540-9058-1124783493D3}"/>
              </a:ext>
            </a:extLst>
          </p:cNvPr>
          <p:cNvSpPr txBox="1"/>
          <p:nvPr/>
        </p:nvSpPr>
        <p:spPr>
          <a:xfrm>
            <a:off x="8183744" y="2309179"/>
            <a:ext cx="3509247" cy="3416320"/>
          </a:xfrm>
          <a:prstGeom prst="rect">
            <a:avLst/>
          </a:prstGeom>
          <a:noFill/>
        </p:spPr>
        <p:txBody>
          <a:bodyPr wrap="square" rtlCol="0">
            <a:spAutoFit/>
          </a:bodyPr>
          <a:lstStyle/>
          <a:p>
            <a:endParaRPr lang="en-US" sz="2400" dirty="0"/>
          </a:p>
          <a:p>
            <a:pPr marL="342900" indent="-342900">
              <a:buFont typeface="Arial" panose="020B0604020202020204" pitchFamily="34" charset="0"/>
              <a:buChar char="•"/>
            </a:pPr>
            <a:r>
              <a:rPr lang="en-US" sz="2400" dirty="0"/>
              <a:t>17-35% of videos see a </a:t>
            </a:r>
            <a:r>
              <a:rPr lang="en-US" sz="2400" b="1" dirty="0"/>
              <a:t>7.65</a:t>
            </a:r>
            <a:r>
              <a:rPr lang="en-US" sz="2400" dirty="0"/>
              <a:t>-point increase in </a:t>
            </a:r>
            <a:r>
              <a:rPr lang="en-US" sz="2400" dirty="0" err="1"/>
              <a:t>QoE</a:t>
            </a:r>
            <a:r>
              <a:rPr lang="en-US" sz="2400" dirty="0"/>
              <a:t> fairness (depends on link rate)</a:t>
            </a:r>
          </a:p>
          <a:p>
            <a:endParaRPr lang="en-US" sz="2400" dirty="0"/>
          </a:p>
          <a:p>
            <a:pPr marL="342900" indent="-342900">
              <a:buFont typeface="Arial" panose="020B0604020202020204" pitchFamily="34" charset="0"/>
              <a:buChar char="•"/>
            </a:pPr>
            <a:r>
              <a:rPr lang="en-US" sz="2400" dirty="0"/>
              <a:t>Improvement depends on which videos share the link</a:t>
            </a:r>
          </a:p>
        </p:txBody>
      </p:sp>
      <p:sp>
        <p:nvSpPr>
          <p:cNvPr id="33" name="Rectangle 32">
            <a:extLst>
              <a:ext uri="{FF2B5EF4-FFF2-40B4-BE49-F238E27FC236}">
                <a16:creationId xmlns:a16="http://schemas.microsoft.com/office/drawing/2014/main" id="{274E4F4F-8A2B-B241-AC3A-D03110AC56A4}"/>
              </a:ext>
            </a:extLst>
          </p:cNvPr>
          <p:cNvSpPr/>
          <p:nvPr/>
        </p:nvSpPr>
        <p:spPr>
          <a:xfrm>
            <a:off x="5104430" y="2327108"/>
            <a:ext cx="2457499" cy="3948186"/>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9701A96-58C6-0948-A1B1-68768EC0D849}"/>
              </a:ext>
            </a:extLst>
          </p:cNvPr>
          <p:cNvSpPr/>
          <p:nvPr/>
        </p:nvSpPr>
        <p:spPr>
          <a:xfrm>
            <a:off x="1444722" y="2318510"/>
            <a:ext cx="2457499" cy="3948186"/>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Arrow Connector 44">
            <a:extLst>
              <a:ext uri="{FF2B5EF4-FFF2-40B4-BE49-F238E27FC236}">
                <a16:creationId xmlns:a16="http://schemas.microsoft.com/office/drawing/2014/main" id="{BAA9FDB4-8B88-454C-A50C-04DB99C52237}"/>
              </a:ext>
            </a:extLst>
          </p:cNvPr>
          <p:cNvCxnSpPr>
            <a:cxnSpLocks/>
          </p:cNvCxnSpPr>
          <p:nvPr/>
        </p:nvCxnSpPr>
        <p:spPr>
          <a:xfrm>
            <a:off x="3834085" y="3657600"/>
            <a:ext cx="449417" cy="0"/>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653048E-1BB9-6D40-995A-C785780E544E}"/>
              </a:ext>
            </a:extLst>
          </p:cNvPr>
          <p:cNvCxnSpPr>
            <a:cxnSpLocks/>
          </p:cNvCxnSpPr>
          <p:nvPr/>
        </p:nvCxnSpPr>
        <p:spPr>
          <a:xfrm>
            <a:off x="3834085" y="2626658"/>
            <a:ext cx="538630" cy="0"/>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FE8D65EC-792B-244E-AE13-021A3ED67F6B}"/>
              </a:ext>
            </a:extLst>
          </p:cNvPr>
          <p:cNvSpPr txBox="1"/>
          <p:nvPr/>
        </p:nvSpPr>
        <p:spPr>
          <a:xfrm>
            <a:off x="780657" y="2407023"/>
            <a:ext cx="3096767" cy="430887"/>
          </a:xfrm>
          <a:prstGeom prst="rect">
            <a:avLst/>
          </a:prstGeom>
          <a:noFill/>
        </p:spPr>
        <p:txBody>
          <a:bodyPr wrap="square" rtlCol="0">
            <a:spAutoFit/>
          </a:bodyPr>
          <a:lstStyle/>
          <a:p>
            <a:pPr algn="r"/>
            <a:r>
              <a:rPr lang="en-US" sz="2200" dirty="0">
                <a:solidFill>
                  <a:schemeClr val="accent1">
                    <a:lumMod val="75000"/>
                  </a:schemeClr>
                </a:solidFill>
              </a:rPr>
              <a:t>maximum </a:t>
            </a:r>
            <a:r>
              <a:rPr lang="en-US" sz="2200" dirty="0" err="1">
                <a:solidFill>
                  <a:schemeClr val="accent1">
                    <a:lumMod val="75000"/>
                  </a:schemeClr>
                </a:solidFill>
              </a:rPr>
              <a:t>QoE</a:t>
            </a:r>
            <a:endParaRPr lang="en-US" sz="2200" dirty="0">
              <a:solidFill>
                <a:schemeClr val="accent1">
                  <a:lumMod val="75000"/>
                </a:schemeClr>
              </a:solidFill>
            </a:endParaRPr>
          </a:p>
        </p:txBody>
      </p:sp>
      <p:sp>
        <p:nvSpPr>
          <p:cNvPr id="48" name="TextBox 47">
            <a:extLst>
              <a:ext uri="{FF2B5EF4-FFF2-40B4-BE49-F238E27FC236}">
                <a16:creationId xmlns:a16="http://schemas.microsoft.com/office/drawing/2014/main" id="{3331CDE9-D3DC-EA44-B70F-6BF3E03E39E6}"/>
              </a:ext>
            </a:extLst>
          </p:cNvPr>
          <p:cNvSpPr txBox="1"/>
          <p:nvPr/>
        </p:nvSpPr>
        <p:spPr>
          <a:xfrm>
            <a:off x="1169654" y="3419566"/>
            <a:ext cx="2664431" cy="430887"/>
          </a:xfrm>
          <a:prstGeom prst="rect">
            <a:avLst/>
          </a:prstGeom>
          <a:noFill/>
        </p:spPr>
        <p:txBody>
          <a:bodyPr wrap="square" rtlCol="0">
            <a:spAutoFit/>
          </a:bodyPr>
          <a:lstStyle/>
          <a:p>
            <a:pPr algn="r"/>
            <a:r>
              <a:rPr lang="en-US" sz="2200" dirty="0">
                <a:solidFill>
                  <a:schemeClr val="accent1">
                    <a:lumMod val="75000"/>
                  </a:schemeClr>
                </a:solidFill>
              </a:rPr>
              <a:t>minimum </a:t>
            </a:r>
            <a:r>
              <a:rPr lang="en-US" sz="2200" dirty="0" err="1">
                <a:solidFill>
                  <a:schemeClr val="accent1">
                    <a:lumMod val="75000"/>
                  </a:schemeClr>
                </a:solidFill>
              </a:rPr>
              <a:t>QoE</a:t>
            </a:r>
            <a:endParaRPr lang="en-US" sz="2200" dirty="0">
              <a:solidFill>
                <a:schemeClr val="accent1">
                  <a:lumMod val="75000"/>
                </a:schemeClr>
              </a:solidFill>
            </a:endParaRPr>
          </a:p>
        </p:txBody>
      </p:sp>
      <p:pic>
        <p:nvPicPr>
          <p:cNvPr id="53" name="Picture 52">
            <a:extLst>
              <a:ext uri="{FF2B5EF4-FFF2-40B4-BE49-F238E27FC236}">
                <a16:creationId xmlns:a16="http://schemas.microsoft.com/office/drawing/2014/main" id="{6A94724A-AFF3-364F-B03E-148D530AD156}"/>
              </a:ext>
            </a:extLst>
          </p:cNvPr>
          <p:cNvPicPr>
            <a:picLocks noChangeAspect="1"/>
          </p:cNvPicPr>
          <p:nvPr/>
        </p:nvPicPr>
        <p:blipFill>
          <a:blip r:embed="rId11"/>
          <a:stretch>
            <a:fillRect/>
          </a:stretch>
        </p:blipFill>
        <p:spPr>
          <a:xfrm>
            <a:off x="2427848" y="1786253"/>
            <a:ext cx="4856562" cy="410183"/>
          </a:xfrm>
          <a:prstGeom prst="rect">
            <a:avLst/>
          </a:prstGeom>
        </p:spPr>
      </p:pic>
    </p:spTree>
    <p:extLst>
      <p:ext uri="{BB962C8B-B14F-4D97-AF65-F5344CB8AC3E}">
        <p14:creationId xmlns:p14="http://schemas.microsoft.com/office/powerpoint/2010/main" val="66900068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xit" presetSubtype="0" fill="hold" grpId="1" nodeType="withEffect">
                                  <p:stCondLst>
                                    <p:cond delay="0"/>
                                  </p:stCondLst>
                                  <p:childTnLst>
                                    <p:set>
                                      <p:cBhvr>
                                        <p:cTn id="22" dur="1" fill="hold">
                                          <p:stCondLst>
                                            <p:cond delay="0"/>
                                          </p:stCondLst>
                                        </p:cTn>
                                        <p:tgtEl>
                                          <p:spTgt spid="33"/>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44"/>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45"/>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46"/>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4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48"/>
                                        </p:tgtEl>
                                        <p:attrNameLst>
                                          <p:attrName>style.visibility</p:attrName>
                                        </p:attrNameLst>
                                      </p:cBhvr>
                                      <p:to>
                                        <p:strVal val="hidden"/>
                                      </p:to>
                                    </p:set>
                                  </p:childTnLst>
                                </p:cTn>
                              </p:par>
                              <p:par>
                                <p:cTn id="33" presetID="1" presetClass="entr" presetSubtype="0" fill="hold" nodeType="with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2"/>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5">
                                            <p:txEl>
                                              <p:pRg st="1" end="1"/>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build="p"/>
      <p:bldP spid="33" grpId="0" animBg="1"/>
      <p:bldP spid="33" grpId="1" animBg="1"/>
      <p:bldP spid="44" grpId="0" animBg="1"/>
      <p:bldP spid="44" grpId="1" animBg="1"/>
      <p:bldP spid="47" grpId="0"/>
      <p:bldP spid="47" grpId="1"/>
      <p:bldP spid="48" grpId="0"/>
      <p:bldP spid="48" grpId="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C44AD1-21A9-804D-8829-07F9AC0E50DD}"/>
              </a:ext>
            </a:extLst>
          </p:cNvPr>
          <p:cNvPicPr>
            <a:picLocks noChangeAspect="1"/>
          </p:cNvPicPr>
          <p:nvPr/>
        </p:nvPicPr>
        <p:blipFill>
          <a:blip r:embed="rId3"/>
          <a:stretch>
            <a:fillRect/>
          </a:stretch>
        </p:blipFill>
        <p:spPr>
          <a:xfrm>
            <a:off x="699249" y="1660152"/>
            <a:ext cx="7996518" cy="5331012"/>
          </a:xfrm>
          <a:prstGeom prst="rect">
            <a:avLst/>
          </a:prstGeom>
        </p:spPr>
      </p:pic>
      <p:pic>
        <p:nvPicPr>
          <p:cNvPr id="7" name="Picture 6">
            <a:extLst>
              <a:ext uri="{FF2B5EF4-FFF2-40B4-BE49-F238E27FC236}">
                <a16:creationId xmlns:a16="http://schemas.microsoft.com/office/drawing/2014/main" id="{885A22B3-F68C-5446-A544-E1D85D60FEDB}"/>
              </a:ext>
            </a:extLst>
          </p:cNvPr>
          <p:cNvPicPr>
            <a:picLocks noChangeAspect="1"/>
          </p:cNvPicPr>
          <p:nvPr/>
        </p:nvPicPr>
        <p:blipFill>
          <a:blip r:embed="rId4"/>
          <a:stretch>
            <a:fillRect/>
          </a:stretch>
        </p:blipFill>
        <p:spPr>
          <a:xfrm>
            <a:off x="699249" y="1660152"/>
            <a:ext cx="7996518" cy="5331012"/>
          </a:xfrm>
          <a:prstGeom prst="rect">
            <a:avLst/>
          </a:prstGeom>
        </p:spPr>
      </p:pic>
      <p:pic>
        <p:nvPicPr>
          <p:cNvPr id="9" name="Picture 8">
            <a:extLst>
              <a:ext uri="{FF2B5EF4-FFF2-40B4-BE49-F238E27FC236}">
                <a16:creationId xmlns:a16="http://schemas.microsoft.com/office/drawing/2014/main" id="{8C755D17-C6B9-9E45-B3A8-3D7724427F5F}"/>
              </a:ext>
            </a:extLst>
          </p:cNvPr>
          <p:cNvPicPr>
            <a:picLocks noChangeAspect="1"/>
          </p:cNvPicPr>
          <p:nvPr/>
        </p:nvPicPr>
        <p:blipFill>
          <a:blip r:embed="rId5"/>
          <a:stretch>
            <a:fillRect/>
          </a:stretch>
        </p:blipFill>
        <p:spPr>
          <a:xfrm>
            <a:off x="699249" y="1660152"/>
            <a:ext cx="7996518" cy="5331012"/>
          </a:xfrm>
          <a:prstGeom prst="rect">
            <a:avLst/>
          </a:prstGeom>
        </p:spPr>
      </p:pic>
      <p:sp>
        <p:nvSpPr>
          <p:cNvPr id="2" name="Title 1">
            <a:extLst>
              <a:ext uri="{FF2B5EF4-FFF2-40B4-BE49-F238E27FC236}">
                <a16:creationId xmlns:a16="http://schemas.microsoft.com/office/drawing/2014/main" id="{C659C124-1A4D-154F-8BF7-7407E4B3A800}"/>
              </a:ext>
            </a:extLst>
          </p:cNvPr>
          <p:cNvSpPr>
            <a:spLocks noGrp="1"/>
          </p:cNvSpPr>
          <p:nvPr>
            <p:ph type="title"/>
          </p:nvPr>
        </p:nvSpPr>
        <p:spPr/>
        <p:txBody>
          <a:bodyPr/>
          <a:lstStyle/>
          <a:p>
            <a:r>
              <a:rPr lang="en-US" dirty="0"/>
              <a:t>A Real Residential Network</a:t>
            </a:r>
          </a:p>
        </p:txBody>
      </p:sp>
      <p:sp>
        <p:nvSpPr>
          <p:cNvPr id="10" name="TextBox 9">
            <a:extLst>
              <a:ext uri="{FF2B5EF4-FFF2-40B4-BE49-F238E27FC236}">
                <a16:creationId xmlns:a16="http://schemas.microsoft.com/office/drawing/2014/main" id="{5B67BEED-87D5-4D4F-8B05-0A4DD2870EC8}"/>
              </a:ext>
            </a:extLst>
          </p:cNvPr>
          <p:cNvSpPr txBox="1"/>
          <p:nvPr/>
        </p:nvSpPr>
        <p:spPr>
          <a:xfrm>
            <a:off x="2494431" y="1429078"/>
            <a:ext cx="5020235" cy="523220"/>
          </a:xfrm>
          <a:prstGeom prst="rect">
            <a:avLst/>
          </a:prstGeom>
          <a:noFill/>
        </p:spPr>
        <p:txBody>
          <a:bodyPr wrap="square" rtlCol="0">
            <a:spAutoFit/>
          </a:bodyPr>
          <a:lstStyle/>
          <a:p>
            <a:r>
              <a:rPr lang="en-US" sz="2800" dirty="0"/>
              <a:t>23 runs, 4 Minerva + 4 Cubic</a:t>
            </a:r>
          </a:p>
        </p:txBody>
      </p:sp>
      <p:pic>
        <p:nvPicPr>
          <p:cNvPr id="12" name="Picture 11">
            <a:extLst>
              <a:ext uri="{FF2B5EF4-FFF2-40B4-BE49-F238E27FC236}">
                <a16:creationId xmlns:a16="http://schemas.microsoft.com/office/drawing/2014/main" id="{2E2BBC30-13BA-0848-A6FD-E640BDA1B192}"/>
              </a:ext>
            </a:extLst>
          </p:cNvPr>
          <p:cNvPicPr>
            <a:picLocks noChangeAspect="1"/>
          </p:cNvPicPr>
          <p:nvPr/>
        </p:nvPicPr>
        <p:blipFill>
          <a:blip r:embed="rId6"/>
          <a:stretch>
            <a:fillRect/>
          </a:stretch>
        </p:blipFill>
        <p:spPr>
          <a:xfrm>
            <a:off x="8661400" y="5045738"/>
            <a:ext cx="3530600" cy="355600"/>
          </a:xfrm>
          <a:prstGeom prst="rect">
            <a:avLst/>
          </a:prstGeom>
        </p:spPr>
      </p:pic>
      <p:pic>
        <p:nvPicPr>
          <p:cNvPr id="14" name="Picture 13">
            <a:extLst>
              <a:ext uri="{FF2B5EF4-FFF2-40B4-BE49-F238E27FC236}">
                <a16:creationId xmlns:a16="http://schemas.microsoft.com/office/drawing/2014/main" id="{1D245B65-6CD9-C741-9D13-86491AEAF947}"/>
              </a:ext>
            </a:extLst>
          </p:cNvPr>
          <p:cNvPicPr>
            <a:picLocks noChangeAspect="1"/>
          </p:cNvPicPr>
          <p:nvPr/>
        </p:nvPicPr>
        <p:blipFill>
          <a:blip r:embed="rId7"/>
          <a:stretch>
            <a:fillRect/>
          </a:stretch>
        </p:blipFill>
        <p:spPr>
          <a:xfrm>
            <a:off x="8695767" y="3375213"/>
            <a:ext cx="1841500" cy="419100"/>
          </a:xfrm>
          <a:prstGeom prst="rect">
            <a:avLst/>
          </a:prstGeom>
        </p:spPr>
      </p:pic>
      <p:pic>
        <p:nvPicPr>
          <p:cNvPr id="16" name="Picture 15">
            <a:extLst>
              <a:ext uri="{FF2B5EF4-FFF2-40B4-BE49-F238E27FC236}">
                <a16:creationId xmlns:a16="http://schemas.microsoft.com/office/drawing/2014/main" id="{E6DEB126-737C-3149-81C2-670A2E4E2C40}"/>
              </a:ext>
            </a:extLst>
          </p:cNvPr>
          <p:cNvPicPr>
            <a:picLocks noChangeAspect="1"/>
          </p:cNvPicPr>
          <p:nvPr/>
        </p:nvPicPr>
        <p:blipFill>
          <a:blip r:embed="rId8"/>
          <a:stretch>
            <a:fillRect/>
          </a:stretch>
        </p:blipFill>
        <p:spPr>
          <a:xfrm>
            <a:off x="8661400" y="4201375"/>
            <a:ext cx="2184400" cy="393700"/>
          </a:xfrm>
          <a:prstGeom prst="rect">
            <a:avLst/>
          </a:prstGeom>
        </p:spPr>
      </p:pic>
    </p:spTree>
    <p:extLst>
      <p:ext uri="{BB962C8B-B14F-4D97-AF65-F5344CB8AC3E}">
        <p14:creationId xmlns:p14="http://schemas.microsoft.com/office/powerpoint/2010/main" val="116291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EFBA-AA37-6345-A161-465156042C24}"/>
              </a:ext>
            </a:extLst>
          </p:cNvPr>
          <p:cNvSpPr>
            <a:spLocks noGrp="1"/>
          </p:cNvSpPr>
          <p:nvPr>
            <p:ph type="title"/>
          </p:nvPr>
        </p:nvSpPr>
        <p:spPr>
          <a:xfrm>
            <a:off x="838200" y="365125"/>
            <a:ext cx="10515600" cy="1325563"/>
          </a:xfrm>
        </p:spPr>
        <p:txBody>
          <a:bodyPr/>
          <a:lstStyle/>
          <a:p>
            <a:r>
              <a:rPr lang="en-US" dirty="0"/>
              <a:t>Competing with Cross-Traffic</a:t>
            </a:r>
          </a:p>
        </p:txBody>
      </p:sp>
      <p:sp>
        <p:nvSpPr>
          <p:cNvPr id="4" name="TextBox 3">
            <a:extLst>
              <a:ext uri="{FF2B5EF4-FFF2-40B4-BE49-F238E27FC236}">
                <a16:creationId xmlns:a16="http://schemas.microsoft.com/office/drawing/2014/main" id="{C87C24B8-3A89-E347-B2FD-8F3E620DF03B}"/>
              </a:ext>
            </a:extLst>
          </p:cNvPr>
          <p:cNvSpPr txBox="1"/>
          <p:nvPr/>
        </p:nvSpPr>
        <p:spPr>
          <a:xfrm>
            <a:off x="356281" y="6270276"/>
            <a:ext cx="5722141" cy="461665"/>
          </a:xfrm>
          <a:prstGeom prst="rect">
            <a:avLst/>
          </a:prstGeom>
          <a:noFill/>
        </p:spPr>
        <p:txBody>
          <a:bodyPr wrap="square" rtlCol="0">
            <a:spAutoFit/>
          </a:bodyPr>
          <a:lstStyle/>
          <a:p>
            <a:r>
              <a:rPr lang="en-US" sz="2400" dirty="0">
                <a:solidFill>
                  <a:schemeClr val="accent1">
                    <a:lumMod val="75000"/>
                  </a:schemeClr>
                </a:solidFill>
              </a:rPr>
              <a:t>16 Clients (8 Minerva, 8 standard Cubic)</a:t>
            </a:r>
          </a:p>
        </p:txBody>
      </p:sp>
      <p:sp>
        <p:nvSpPr>
          <p:cNvPr id="70" name="TextBox 69">
            <a:extLst>
              <a:ext uri="{FF2B5EF4-FFF2-40B4-BE49-F238E27FC236}">
                <a16:creationId xmlns:a16="http://schemas.microsoft.com/office/drawing/2014/main" id="{9CEBC6F6-E6C9-E04F-A5FD-253A6C964CB6}"/>
              </a:ext>
            </a:extLst>
          </p:cNvPr>
          <p:cNvSpPr txBox="1"/>
          <p:nvPr/>
        </p:nvSpPr>
        <p:spPr>
          <a:xfrm>
            <a:off x="8829541" y="6262042"/>
            <a:ext cx="1571133" cy="461665"/>
          </a:xfrm>
          <a:prstGeom prst="rect">
            <a:avLst/>
          </a:prstGeom>
          <a:noFill/>
        </p:spPr>
        <p:txBody>
          <a:bodyPr wrap="square" rtlCol="0">
            <a:spAutoFit/>
          </a:bodyPr>
          <a:lstStyle/>
          <a:p>
            <a:r>
              <a:rPr lang="en-US" sz="2400" dirty="0">
                <a:solidFill>
                  <a:schemeClr val="accent1">
                    <a:lumMod val="75000"/>
                  </a:schemeClr>
                </a:solidFill>
              </a:rPr>
              <a:t>16 Servers</a:t>
            </a:r>
          </a:p>
        </p:txBody>
      </p:sp>
      <p:sp>
        <p:nvSpPr>
          <p:cNvPr id="71" name="TextBox 70">
            <a:extLst>
              <a:ext uri="{FF2B5EF4-FFF2-40B4-BE49-F238E27FC236}">
                <a16:creationId xmlns:a16="http://schemas.microsoft.com/office/drawing/2014/main" id="{7DB38557-8501-C447-B88C-C1662160B88B}"/>
              </a:ext>
            </a:extLst>
          </p:cNvPr>
          <p:cNvSpPr txBox="1"/>
          <p:nvPr/>
        </p:nvSpPr>
        <p:spPr>
          <a:xfrm>
            <a:off x="5305566" y="4166933"/>
            <a:ext cx="2127174" cy="461665"/>
          </a:xfrm>
          <a:prstGeom prst="rect">
            <a:avLst/>
          </a:prstGeom>
          <a:noFill/>
        </p:spPr>
        <p:txBody>
          <a:bodyPr wrap="square" rtlCol="0">
            <a:spAutoFit/>
          </a:bodyPr>
          <a:lstStyle/>
          <a:p>
            <a:r>
              <a:rPr lang="en-US" sz="2400" dirty="0">
                <a:solidFill>
                  <a:schemeClr val="accent1">
                    <a:lumMod val="75000"/>
                  </a:schemeClr>
                </a:solidFill>
              </a:rPr>
              <a:t>Constant Link</a:t>
            </a:r>
          </a:p>
        </p:txBody>
      </p:sp>
      <p:grpSp>
        <p:nvGrpSpPr>
          <p:cNvPr id="7" name="!!CrossTrafficDiagram">
            <a:extLst>
              <a:ext uri="{FF2B5EF4-FFF2-40B4-BE49-F238E27FC236}">
                <a16:creationId xmlns:a16="http://schemas.microsoft.com/office/drawing/2014/main" id="{33D5A87F-D18C-6C41-9A54-938EDB500F21}"/>
              </a:ext>
            </a:extLst>
          </p:cNvPr>
          <p:cNvGrpSpPr/>
          <p:nvPr/>
        </p:nvGrpSpPr>
        <p:grpSpPr>
          <a:xfrm>
            <a:off x="1312103" y="1313549"/>
            <a:ext cx="9877415" cy="4943759"/>
            <a:chOff x="1312103" y="1313549"/>
            <a:chExt cx="9877415" cy="4943759"/>
          </a:xfrm>
        </p:grpSpPr>
        <p:sp>
          <p:nvSpPr>
            <p:cNvPr id="5" name="Trapezoid 4">
              <a:extLst>
                <a:ext uri="{FF2B5EF4-FFF2-40B4-BE49-F238E27FC236}">
                  <a16:creationId xmlns:a16="http://schemas.microsoft.com/office/drawing/2014/main" id="{A4C66ACA-5E1C-D147-B773-4CAD49CC01E8}"/>
                </a:ext>
              </a:extLst>
            </p:cNvPr>
            <p:cNvSpPr/>
            <p:nvPr/>
          </p:nvSpPr>
          <p:spPr>
            <a:xfrm rot="5400000">
              <a:off x="2551498" y="3300082"/>
              <a:ext cx="4932951" cy="981502"/>
            </a:xfrm>
            <a:prstGeom prst="trapezoid">
              <a:avLst>
                <a:gd name="adj" fmla="val 234617"/>
              </a:avLst>
            </a:prstGeom>
            <a:gradFill flip="none" rotWithShape="1">
              <a:gsLst>
                <a:gs pos="0">
                  <a:schemeClr val="accent1">
                    <a:tint val="66000"/>
                    <a:satMod val="160000"/>
                  </a:schemeClr>
                </a:gs>
                <a:gs pos="50000">
                  <a:schemeClr val="accent1">
                    <a:tint val="44500"/>
                    <a:satMod val="160000"/>
                  </a:schemeClr>
                </a:gs>
                <a:gs pos="100000">
                  <a:schemeClr val="bg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ink">
              <a:extLst>
                <a:ext uri="{FF2B5EF4-FFF2-40B4-BE49-F238E27FC236}">
                  <a16:creationId xmlns:a16="http://schemas.microsoft.com/office/drawing/2014/main" id="{ABB9287C-DD95-AB46-B2F7-CC8F8AB5786D}"/>
                </a:ext>
              </a:extLst>
            </p:cNvPr>
            <p:cNvSpPr/>
            <p:nvPr/>
          </p:nvSpPr>
          <p:spPr>
            <a:xfrm rot="5400000">
              <a:off x="6061630" y="3011135"/>
              <a:ext cx="386989" cy="1537783"/>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lient1">
              <a:extLst>
                <a:ext uri="{FF2B5EF4-FFF2-40B4-BE49-F238E27FC236}">
                  <a16:creationId xmlns:a16="http://schemas.microsoft.com/office/drawing/2014/main" id="{44C5F514-8AD8-2D47-89EB-2E1CC3BE8E9D}"/>
                </a:ext>
              </a:extLst>
            </p:cNvPr>
            <p:cNvSpPr/>
            <p:nvPr/>
          </p:nvSpPr>
          <p:spPr>
            <a:xfrm>
              <a:off x="2945065" y="1565996"/>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3" name="!!Client1">
              <a:extLst>
                <a:ext uri="{FF2B5EF4-FFF2-40B4-BE49-F238E27FC236}">
                  <a16:creationId xmlns:a16="http://schemas.microsoft.com/office/drawing/2014/main" id="{68953F39-1558-7F46-A922-995071210FBE}"/>
                </a:ext>
              </a:extLst>
            </p:cNvPr>
            <p:cNvSpPr/>
            <p:nvPr/>
          </p:nvSpPr>
          <p:spPr>
            <a:xfrm>
              <a:off x="2940448" y="2110625"/>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4" name="!!Client1">
              <a:extLst>
                <a:ext uri="{FF2B5EF4-FFF2-40B4-BE49-F238E27FC236}">
                  <a16:creationId xmlns:a16="http://schemas.microsoft.com/office/drawing/2014/main" id="{827C71CB-D2A6-814E-ACB6-DBF84913C0B1}"/>
                </a:ext>
              </a:extLst>
            </p:cNvPr>
            <p:cNvSpPr/>
            <p:nvPr/>
          </p:nvSpPr>
          <p:spPr>
            <a:xfrm>
              <a:off x="2940448" y="2655254"/>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5" name="!!Client1">
              <a:extLst>
                <a:ext uri="{FF2B5EF4-FFF2-40B4-BE49-F238E27FC236}">
                  <a16:creationId xmlns:a16="http://schemas.microsoft.com/office/drawing/2014/main" id="{7231C6B2-8E69-3D46-B22F-E60BFAD9E42A}"/>
                </a:ext>
              </a:extLst>
            </p:cNvPr>
            <p:cNvSpPr/>
            <p:nvPr/>
          </p:nvSpPr>
          <p:spPr>
            <a:xfrm>
              <a:off x="2935831" y="3199883"/>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6" name="!!Client1">
              <a:extLst>
                <a:ext uri="{FF2B5EF4-FFF2-40B4-BE49-F238E27FC236}">
                  <a16:creationId xmlns:a16="http://schemas.microsoft.com/office/drawing/2014/main" id="{977D9D54-9A96-4A47-BB4D-F1144E47C8A5}"/>
                </a:ext>
              </a:extLst>
            </p:cNvPr>
            <p:cNvSpPr/>
            <p:nvPr/>
          </p:nvSpPr>
          <p:spPr>
            <a:xfrm>
              <a:off x="2940448" y="3744512"/>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7" name="!!Client1">
              <a:extLst>
                <a:ext uri="{FF2B5EF4-FFF2-40B4-BE49-F238E27FC236}">
                  <a16:creationId xmlns:a16="http://schemas.microsoft.com/office/drawing/2014/main" id="{726E447B-2FAC-5E44-ADD5-5F6479EF5644}"/>
                </a:ext>
              </a:extLst>
            </p:cNvPr>
            <p:cNvSpPr/>
            <p:nvPr/>
          </p:nvSpPr>
          <p:spPr>
            <a:xfrm>
              <a:off x="2935831" y="4289141"/>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8" name="!!Client1">
              <a:extLst>
                <a:ext uri="{FF2B5EF4-FFF2-40B4-BE49-F238E27FC236}">
                  <a16:creationId xmlns:a16="http://schemas.microsoft.com/office/drawing/2014/main" id="{52569F3E-0083-8E45-AA97-025FD7A42E51}"/>
                </a:ext>
              </a:extLst>
            </p:cNvPr>
            <p:cNvSpPr/>
            <p:nvPr/>
          </p:nvSpPr>
          <p:spPr>
            <a:xfrm>
              <a:off x="2935831" y="4833770"/>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9" name="!!Client1">
              <a:extLst>
                <a:ext uri="{FF2B5EF4-FFF2-40B4-BE49-F238E27FC236}">
                  <a16:creationId xmlns:a16="http://schemas.microsoft.com/office/drawing/2014/main" id="{62C241B2-9C0D-5E4B-AE35-FD6BF5329AE1}"/>
                </a:ext>
              </a:extLst>
            </p:cNvPr>
            <p:cNvSpPr/>
            <p:nvPr/>
          </p:nvSpPr>
          <p:spPr>
            <a:xfrm>
              <a:off x="2931214" y="5378399"/>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0" name="!!Client1">
              <a:extLst>
                <a:ext uri="{FF2B5EF4-FFF2-40B4-BE49-F238E27FC236}">
                  <a16:creationId xmlns:a16="http://schemas.microsoft.com/office/drawing/2014/main" id="{14D1773D-9550-C94C-AC8B-9402572B0A9A}"/>
                </a:ext>
              </a:extLst>
            </p:cNvPr>
            <p:cNvSpPr/>
            <p:nvPr/>
          </p:nvSpPr>
          <p:spPr>
            <a:xfrm>
              <a:off x="1325954" y="1565996"/>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1" name="!!Client1">
              <a:extLst>
                <a:ext uri="{FF2B5EF4-FFF2-40B4-BE49-F238E27FC236}">
                  <a16:creationId xmlns:a16="http://schemas.microsoft.com/office/drawing/2014/main" id="{A840C020-6215-C542-BBE5-258A5B4200D8}"/>
                </a:ext>
              </a:extLst>
            </p:cNvPr>
            <p:cNvSpPr/>
            <p:nvPr/>
          </p:nvSpPr>
          <p:spPr>
            <a:xfrm>
              <a:off x="1321337" y="211062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2" name="!!Client1">
              <a:extLst>
                <a:ext uri="{FF2B5EF4-FFF2-40B4-BE49-F238E27FC236}">
                  <a16:creationId xmlns:a16="http://schemas.microsoft.com/office/drawing/2014/main" id="{E24222F8-0E0B-014E-BB84-ED7A24901EE3}"/>
                </a:ext>
              </a:extLst>
            </p:cNvPr>
            <p:cNvSpPr/>
            <p:nvPr/>
          </p:nvSpPr>
          <p:spPr>
            <a:xfrm>
              <a:off x="1321337" y="265525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3" name="!!Client1">
              <a:extLst>
                <a:ext uri="{FF2B5EF4-FFF2-40B4-BE49-F238E27FC236}">
                  <a16:creationId xmlns:a16="http://schemas.microsoft.com/office/drawing/2014/main" id="{0BAE5A2E-4C17-C24E-830A-6B098ED29BEC}"/>
                </a:ext>
              </a:extLst>
            </p:cNvPr>
            <p:cNvSpPr/>
            <p:nvPr/>
          </p:nvSpPr>
          <p:spPr>
            <a:xfrm>
              <a:off x="1316720" y="319988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4" name="!!Client1">
              <a:extLst>
                <a:ext uri="{FF2B5EF4-FFF2-40B4-BE49-F238E27FC236}">
                  <a16:creationId xmlns:a16="http://schemas.microsoft.com/office/drawing/2014/main" id="{BDFAC973-5954-D74C-BB02-4CD4CA3AC8AF}"/>
                </a:ext>
              </a:extLst>
            </p:cNvPr>
            <p:cNvSpPr/>
            <p:nvPr/>
          </p:nvSpPr>
          <p:spPr>
            <a:xfrm>
              <a:off x="1321337" y="374451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5" name="!!Client1">
              <a:extLst>
                <a:ext uri="{FF2B5EF4-FFF2-40B4-BE49-F238E27FC236}">
                  <a16:creationId xmlns:a16="http://schemas.microsoft.com/office/drawing/2014/main" id="{14568640-396D-5847-8B6A-6AD2D291F053}"/>
                </a:ext>
              </a:extLst>
            </p:cNvPr>
            <p:cNvSpPr/>
            <p:nvPr/>
          </p:nvSpPr>
          <p:spPr>
            <a:xfrm>
              <a:off x="1316720" y="428914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6" name="!!Client1">
              <a:extLst>
                <a:ext uri="{FF2B5EF4-FFF2-40B4-BE49-F238E27FC236}">
                  <a16:creationId xmlns:a16="http://schemas.microsoft.com/office/drawing/2014/main" id="{AFAB0FA7-FA9B-D543-9AD9-6DBAE6E501C7}"/>
                </a:ext>
              </a:extLst>
            </p:cNvPr>
            <p:cNvSpPr/>
            <p:nvPr/>
          </p:nvSpPr>
          <p:spPr>
            <a:xfrm>
              <a:off x="1316720" y="483377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87" name="!!Client1">
              <a:extLst>
                <a:ext uri="{FF2B5EF4-FFF2-40B4-BE49-F238E27FC236}">
                  <a16:creationId xmlns:a16="http://schemas.microsoft.com/office/drawing/2014/main" id="{B81584A6-88F5-644A-B897-189AD7135422}"/>
                </a:ext>
              </a:extLst>
            </p:cNvPr>
            <p:cNvSpPr/>
            <p:nvPr/>
          </p:nvSpPr>
          <p:spPr>
            <a:xfrm>
              <a:off x="1312103" y="537839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96" name="!!Client1">
              <a:extLst>
                <a:ext uri="{FF2B5EF4-FFF2-40B4-BE49-F238E27FC236}">
                  <a16:creationId xmlns:a16="http://schemas.microsoft.com/office/drawing/2014/main" id="{64189D09-A36F-E04B-A0D5-017FF458DE1F}"/>
                </a:ext>
              </a:extLst>
            </p:cNvPr>
            <p:cNvSpPr/>
            <p:nvPr/>
          </p:nvSpPr>
          <p:spPr>
            <a:xfrm>
              <a:off x="8077457" y="1605855"/>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97" name="!!Client1">
              <a:extLst>
                <a:ext uri="{FF2B5EF4-FFF2-40B4-BE49-F238E27FC236}">
                  <a16:creationId xmlns:a16="http://schemas.microsoft.com/office/drawing/2014/main" id="{0C3EDBF8-B3FB-724B-9C37-C2191A642797}"/>
                </a:ext>
              </a:extLst>
            </p:cNvPr>
            <p:cNvSpPr/>
            <p:nvPr/>
          </p:nvSpPr>
          <p:spPr>
            <a:xfrm>
              <a:off x="8072840" y="2150484"/>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98" name="!!Client1">
              <a:extLst>
                <a:ext uri="{FF2B5EF4-FFF2-40B4-BE49-F238E27FC236}">
                  <a16:creationId xmlns:a16="http://schemas.microsoft.com/office/drawing/2014/main" id="{B25BA000-14A5-E840-8874-10394A7C3E86}"/>
                </a:ext>
              </a:extLst>
            </p:cNvPr>
            <p:cNvSpPr/>
            <p:nvPr/>
          </p:nvSpPr>
          <p:spPr>
            <a:xfrm>
              <a:off x="8072840" y="2695113"/>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99" name="!!Client1">
              <a:extLst>
                <a:ext uri="{FF2B5EF4-FFF2-40B4-BE49-F238E27FC236}">
                  <a16:creationId xmlns:a16="http://schemas.microsoft.com/office/drawing/2014/main" id="{B19684C3-09D4-0D4C-BCA9-0A4EB1F7A0D0}"/>
                </a:ext>
              </a:extLst>
            </p:cNvPr>
            <p:cNvSpPr/>
            <p:nvPr/>
          </p:nvSpPr>
          <p:spPr>
            <a:xfrm>
              <a:off x="8068223" y="3239742"/>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0" name="!!Client1">
              <a:extLst>
                <a:ext uri="{FF2B5EF4-FFF2-40B4-BE49-F238E27FC236}">
                  <a16:creationId xmlns:a16="http://schemas.microsoft.com/office/drawing/2014/main" id="{4853D44D-1F4E-9B40-992B-0F31CF38F0AB}"/>
                </a:ext>
              </a:extLst>
            </p:cNvPr>
            <p:cNvSpPr/>
            <p:nvPr/>
          </p:nvSpPr>
          <p:spPr>
            <a:xfrm>
              <a:off x="8072840" y="3784371"/>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1" name="!!Client1">
              <a:extLst>
                <a:ext uri="{FF2B5EF4-FFF2-40B4-BE49-F238E27FC236}">
                  <a16:creationId xmlns:a16="http://schemas.microsoft.com/office/drawing/2014/main" id="{A8472B9C-F624-FE47-88CC-76BE77CCDA91}"/>
                </a:ext>
              </a:extLst>
            </p:cNvPr>
            <p:cNvSpPr/>
            <p:nvPr/>
          </p:nvSpPr>
          <p:spPr>
            <a:xfrm>
              <a:off x="8068223" y="4329000"/>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2" name="!!Client1">
              <a:extLst>
                <a:ext uri="{FF2B5EF4-FFF2-40B4-BE49-F238E27FC236}">
                  <a16:creationId xmlns:a16="http://schemas.microsoft.com/office/drawing/2014/main" id="{F6FB9A7F-DC43-2A45-870C-36FAC6B93F89}"/>
                </a:ext>
              </a:extLst>
            </p:cNvPr>
            <p:cNvSpPr/>
            <p:nvPr/>
          </p:nvSpPr>
          <p:spPr>
            <a:xfrm>
              <a:off x="8068223" y="4873629"/>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3" name="!!Client1">
              <a:extLst>
                <a:ext uri="{FF2B5EF4-FFF2-40B4-BE49-F238E27FC236}">
                  <a16:creationId xmlns:a16="http://schemas.microsoft.com/office/drawing/2014/main" id="{4B278A58-5D9F-3A44-8477-51AEF1549447}"/>
                </a:ext>
              </a:extLst>
            </p:cNvPr>
            <p:cNvSpPr/>
            <p:nvPr/>
          </p:nvSpPr>
          <p:spPr>
            <a:xfrm>
              <a:off x="8063606" y="5418258"/>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4" name="!!Client1">
              <a:extLst>
                <a:ext uri="{FF2B5EF4-FFF2-40B4-BE49-F238E27FC236}">
                  <a16:creationId xmlns:a16="http://schemas.microsoft.com/office/drawing/2014/main" id="{CDA77F99-57B3-AC41-97B0-A226837B6264}"/>
                </a:ext>
              </a:extLst>
            </p:cNvPr>
            <p:cNvSpPr/>
            <p:nvPr/>
          </p:nvSpPr>
          <p:spPr>
            <a:xfrm>
              <a:off x="9685351" y="160585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5" name="!!Client1">
              <a:extLst>
                <a:ext uri="{FF2B5EF4-FFF2-40B4-BE49-F238E27FC236}">
                  <a16:creationId xmlns:a16="http://schemas.microsoft.com/office/drawing/2014/main" id="{4FFD7212-DC08-FC42-A7F2-47BB291E8A8B}"/>
                </a:ext>
              </a:extLst>
            </p:cNvPr>
            <p:cNvSpPr/>
            <p:nvPr/>
          </p:nvSpPr>
          <p:spPr>
            <a:xfrm>
              <a:off x="9680734" y="215048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6" name="!!Client1">
              <a:extLst>
                <a:ext uri="{FF2B5EF4-FFF2-40B4-BE49-F238E27FC236}">
                  <a16:creationId xmlns:a16="http://schemas.microsoft.com/office/drawing/2014/main" id="{BF79D5A6-7F27-7645-9503-F4F3FC9640EB}"/>
                </a:ext>
              </a:extLst>
            </p:cNvPr>
            <p:cNvSpPr/>
            <p:nvPr/>
          </p:nvSpPr>
          <p:spPr>
            <a:xfrm>
              <a:off x="9680734" y="269511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7" name="!!Client1">
              <a:extLst>
                <a:ext uri="{FF2B5EF4-FFF2-40B4-BE49-F238E27FC236}">
                  <a16:creationId xmlns:a16="http://schemas.microsoft.com/office/drawing/2014/main" id="{C3BC16BD-DD75-E44A-AB52-B397F39E852A}"/>
                </a:ext>
              </a:extLst>
            </p:cNvPr>
            <p:cNvSpPr/>
            <p:nvPr/>
          </p:nvSpPr>
          <p:spPr>
            <a:xfrm>
              <a:off x="9676117" y="323974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8" name="!!Client1">
              <a:extLst>
                <a:ext uri="{FF2B5EF4-FFF2-40B4-BE49-F238E27FC236}">
                  <a16:creationId xmlns:a16="http://schemas.microsoft.com/office/drawing/2014/main" id="{5DB4C004-5399-204A-8CC3-5B9E7AD3981B}"/>
                </a:ext>
              </a:extLst>
            </p:cNvPr>
            <p:cNvSpPr/>
            <p:nvPr/>
          </p:nvSpPr>
          <p:spPr>
            <a:xfrm>
              <a:off x="9680734" y="378437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09" name="!!Client1">
              <a:extLst>
                <a:ext uri="{FF2B5EF4-FFF2-40B4-BE49-F238E27FC236}">
                  <a16:creationId xmlns:a16="http://schemas.microsoft.com/office/drawing/2014/main" id="{FB7BB97E-DA69-964D-8C15-6441A67B040C}"/>
                </a:ext>
              </a:extLst>
            </p:cNvPr>
            <p:cNvSpPr/>
            <p:nvPr/>
          </p:nvSpPr>
          <p:spPr>
            <a:xfrm>
              <a:off x="9676117" y="432900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10" name="!!Client1">
              <a:extLst>
                <a:ext uri="{FF2B5EF4-FFF2-40B4-BE49-F238E27FC236}">
                  <a16:creationId xmlns:a16="http://schemas.microsoft.com/office/drawing/2014/main" id="{C3C3CABF-93BE-EF42-9B36-5E59D30DDE2C}"/>
                </a:ext>
              </a:extLst>
            </p:cNvPr>
            <p:cNvSpPr/>
            <p:nvPr/>
          </p:nvSpPr>
          <p:spPr>
            <a:xfrm>
              <a:off x="9676117" y="487362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111" name="!!Client1">
              <a:extLst>
                <a:ext uri="{FF2B5EF4-FFF2-40B4-BE49-F238E27FC236}">
                  <a16:creationId xmlns:a16="http://schemas.microsoft.com/office/drawing/2014/main" id="{994191EB-A961-514D-94DE-C1CE77B30595}"/>
                </a:ext>
              </a:extLst>
            </p:cNvPr>
            <p:cNvSpPr/>
            <p:nvPr/>
          </p:nvSpPr>
          <p:spPr>
            <a:xfrm>
              <a:off x="9671500" y="5418258"/>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2" name="Trapezoid 71">
              <a:extLst>
                <a:ext uri="{FF2B5EF4-FFF2-40B4-BE49-F238E27FC236}">
                  <a16:creationId xmlns:a16="http://schemas.microsoft.com/office/drawing/2014/main" id="{09E4FD87-797A-CB4D-B22C-E09135763CAE}"/>
                </a:ext>
              </a:extLst>
            </p:cNvPr>
            <p:cNvSpPr/>
            <p:nvPr/>
          </p:nvSpPr>
          <p:spPr>
            <a:xfrm rot="16200000">
              <a:off x="5007269" y="3289274"/>
              <a:ext cx="4932951" cy="981502"/>
            </a:xfrm>
            <a:prstGeom prst="trapezoid">
              <a:avLst>
                <a:gd name="adj" fmla="val 234617"/>
              </a:avLst>
            </a:prstGeom>
            <a:gradFill>
              <a:gsLst>
                <a:gs pos="0">
                  <a:schemeClr val="accent1">
                    <a:tint val="66000"/>
                    <a:satMod val="160000"/>
                  </a:schemeClr>
                </a:gs>
                <a:gs pos="50000">
                  <a:schemeClr val="accent1">
                    <a:tint val="44500"/>
                    <a:satMod val="160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808167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EFBA-AA37-6345-A161-465156042C24}"/>
              </a:ext>
            </a:extLst>
          </p:cNvPr>
          <p:cNvSpPr>
            <a:spLocks noGrp="1"/>
          </p:cNvSpPr>
          <p:nvPr>
            <p:ph type="title"/>
          </p:nvPr>
        </p:nvSpPr>
        <p:spPr/>
        <p:txBody>
          <a:bodyPr/>
          <a:lstStyle/>
          <a:p>
            <a:r>
              <a:rPr lang="en-US" dirty="0"/>
              <a:t>Can Minerva improve </a:t>
            </a:r>
            <a:r>
              <a:rPr lang="en-US" dirty="0" err="1"/>
              <a:t>QoE</a:t>
            </a:r>
            <a:r>
              <a:rPr lang="en-US" dirty="0"/>
              <a:t> Fairness?</a:t>
            </a:r>
          </a:p>
        </p:txBody>
      </p:sp>
      <p:pic>
        <p:nvPicPr>
          <p:cNvPr id="7" name="Content Placeholder 6">
            <a:extLst>
              <a:ext uri="{FF2B5EF4-FFF2-40B4-BE49-F238E27FC236}">
                <a16:creationId xmlns:a16="http://schemas.microsoft.com/office/drawing/2014/main" id="{C1712A6D-0F5F-A346-AB11-3A4A74C625BF}"/>
              </a:ext>
            </a:extLst>
          </p:cNvPr>
          <p:cNvPicPr>
            <a:picLocks noGrp="1" noChangeAspect="1"/>
          </p:cNvPicPr>
          <p:nvPr>
            <p:ph idx="1"/>
          </p:nvPr>
        </p:nvPicPr>
        <p:blipFill>
          <a:blip r:embed="rId2"/>
          <a:stretch>
            <a:fillRect/>
          </a:stretch>
        </p:blipFill>
        <p:spPr>
          <a:xfrm>
            <a:off x="5199480" y="1693011"/>
            <a:ext cx="6669837" cy="4351338"/>
          </a:xfrm>
        </p:spPr>
      </p:pic>
      <p:sp>
        <p:nvSpPr>
          <p:cNvPr id="8" name="TextBox 7">
            <a:extLst>
              <a:ext uri="{FF2B5EF4-FFF2-40B4-BE49-F238E27FC236}">
                <a16:creationId xmlns:a16="http://schemas.microsoft.com/office/drawing/2014/main" id="{F39EA814-032B-AD4C-A3D3-B6771FDB3052}"/>
              </a:ext>
            </a:extLst>
          </p:cNvPr>
          <p:cNvSpPr txBox="1"/>
          <p:nvPr/>
        </p:nvSpPr>
        <p:spPr>
          <a:xfrm>
            <a:off x="451019" y="1690688"/>
            <a:ext cx="4620125" cy="5262979"/>
          </a:xfrm>
          <a:prstGeom prst="rect">
            <a:avLst/>
          </a:prstGeom>
          <a:noFill/>
        </p:spPr>
        <p:txBody>
          <a:bodyPr wrap="square" rtlCol="0">
            <a:spAutoFit/>
          </a:bodyPr>
          <a:lstStyle/>
          <a:p>
            <a:pPr marL="342900" indent="-342900">
              <a:buFont typeface="Arial" panose="020B0604020202020204" pitchFamily="34" charset="0"/>
              <a:buChar char="•"/>
            </a:pPr>
            <a:r>
              <a:rPr lang="en-US" sz="2400" dirty="0"/>
              <a:t>4 videos sharing a link with total capacity of 4, 10, 16 Mbps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Baseline is Cubic also using MPC as the ABR algorithm</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17-35% of videos see a </a:t>
            </a:r>
            <a:r>
              <a:rPr lang="en-US" sz="2400" b="1" dirty="0"/>
              <a:t>7.65</a:t>
            </a:r>
            <a:r>
              <a:rPr lang="en-US" sz="2400" dirty="0"/>
              <a:t>-point improvement</a:t>
            </a:r>
          </a:p>
          <a:p>
            <a:endParaRPr lang="en-US" sz="2400" dirty="0"/>
          </a:p>
          <a:p>
            <a:pPr marL="342900" indent="-342900">
              <a:buFont typeface="Arial" panose="020B0604020202020204" pitchFamily="34" charset="0"/>
              <a:buChar char="•"/>
            </a:pPr>
            <a:r>
              <a:rPr lang="en-US" sz="2400" dirty="0"/>
              <a:t>Improvement depends on:</a:t>
            </a:r>
          </a:p>
          <a:p>
            <a:pPr marL="800100" lvl="1" indent="-342900">
              <a:buFont typeface="Arial" panose="020B0604020202020204" pitchFamily="34" charset="0"/>
              <a:buChar char="•"/>
            </a:pPr>
            <a:r>
              <a:rPr lang="en-US" sz="2400" dirty="0"/>
              <a:t>The videos sharing the link</a:t>
            </a:r>
          </a:p>
          <a:p>
            <a:pPr marL="800100" lvl="1" indent="-342900">
              <a:buFont typeface="Arial" panose="020B0604020202020204" pitchFamily="34" charset="0"/>
              <a:buChar char="•"/>
            </a:pPr>
            <a:r>
              <a:rPr lang="en-US" sz="2400" dirty="0"/>
              <a:t>The shape of the utility curves at each link rate</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26245828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FD6C9-9F15-FD44-965F-E4DD79A7289F}"/>
              </a:ext>
            </a:extLst>
          </p:cNvPr>
          <p:cNvSpPr>
            <a:spLocks noGrp="1"/>
          </p:cNvSpPr>
          <p:nvPr>
            <p:ph type="title"/>
          </p:nvPr>
        </p:nvSpPr>
        <p:spPr/>
        <p:txBody>
          <a:bodyPr/>
          <a:lstStyle/>
          <a:p>
            <a:r>
              <a:rPr lang="en-US" dirty="0"/>
              <a:t>Competing with Cross-Traffic</a:t>
            </a:r>
          </a:p>
        </p:txBody>
      </p:sp>
      <p:pic>
        <p:nvPicPr>
          <p:cNvPr id="7" name="Picture 6">
            <a:extLst>
              <a:ext uri="{FF2B5EF4-FFF2-40B4-BE49-F238E27FC236}">
                <a16:creationId xmlns:a16="http://schemas.microsoft.com/office/drawing/2014/main" id="{A0D6107E-4EB3-E047-AA19-0C57BE32EF7A}"/>
              </a:ext>
            </a:extLst>
          </p:cNvPr>
          <p:cNvPicPr>
            <a:picLocks noChangeAspect="1"/>
          </p:cNvPicPr>
          <p:nvPr/>
        </p:nvPicPr>
        <p:blipFill>
          <a:blip r:embed="rId3"/>
          <a:stretch>
            <a:fillRect/>
          </a:stretch>
        </p:blipFill>
        <p:spPr>
          <a:xfrm>
            <a:off x="2109528" y="1937813"/>
            <a:ext cx="7380281" cy="4920187"/>
          </a:xfrm>
          <a:prstGeom prst="rect">
            <a:avLst/>
          </a:prstGeom>
        </p:spPr>
      </p:pic>
      <p:sp>
        <p:nvSpPr>
          <p:cNvPr id="9" name="TextBox 8">
            <a:extLst>
              <a:ext uri="{FF2B5EF4-FFF2-40B4-BE49-F238E27FC236}">
                <a16:creationId xmlns:a16="http://schemas.microsoft.com/office/drawing/2014/main" id="{83BB6EBC-5A7E-0749-B387-E9D3B9925AEB}"/>
              </a:ext>
            </a:extLst>
          </p:cNvPr>
          <p:cNvSpPr txBox="1"/>
          <p:nvPr/>
        </p:nvSpPr>
        <p:spPr>
          <a:xfrm>
            <a:off x="575024" y="1701516"/>
            <a:ext cx="11277600" cy="461665"/>
          </a:xfrm>
          <a:prstGeom prst="rect">
            <a:avLst/>
          </a:prstGeom>
          <a:noFill/>
        </p:spPr>
        <p:txBody>
          <a:bodyPr wrap="square" rtlCol="0">
            <a:spAutoFit/>
          </a:bodyPr>
          <a:lstStyle/>
          <a:p>
            <a:r>
              <a:rPr lang="en-US" sz="2400" dirty="0"/>
              <a:t>	Minerva improves </a:t>
            </a:r>
            <a:r>
              <a:rPr lang="en-US" sz="2400" dirty="0" err="1"/>
              <a:t>QoE</a:t>
            </a:r>
            <a:r>
              <a:rPr lang="en-US" sz="2400" dirty="0"/>
              <a:t> fairness by 14 points at the median…</a:t>
            </a:r>
          </a:p>
        </p:txBody>
      </p:sp>
      <p:grpSp>
        <p:nvGrpSpPr>
          <p:cNvPr id="42" name="!!CrossTrafficDiagram">
            <a:extLst>
              <a:ext uri="{FF2B5EF4-FFF2-40B4-BE49-F238E27FC236}">
                <a16:creationId xmlns:a16="http://schemas.microsoft.com/office/drawing/2014/main" id="{B6BAE109-BC49-4941-B55D-0D0C8352E2F2}"/>
              </a:ext>
            </a:extLst>
          </p:cNvPr>
          <p:cNvGrpSpPr/>
          <p:nvPr/>
        </p:nvGrpSpPr>
        <p:grpSpPr>
          <a:xfrm>
            <a:off x="9107052" y="351592"/>
            <a:ext cx="2513448" cy="1237439"/>
            <a:chOff x="1312103" y="1313549"/>
            <a:chExt cx="9877415" cy="4943759"/>
          </a:xfrm>
        </p:grpSpPr>
        <p:sp>
          <p:nvSpPr>
            <p:cNvPr id="43" name="Trapezoid 42">
              <a:extLst>
                <a:ext uri="{FF2B5EF4-FFF2-40B4-BE49-F238E27FC236}">
                  <a16:creationId xmlns:a16="http://schemas.microsoft.com/office/drawing/2014/main" id="{0D9A6755-09FD-8540-8EB9-A61E11D66813}"/>
                </a:ext>
              </a:extLst>
            </p:cNvPr>
            <p:cNvSpPr/>
            <p:nvPr/>
          </p:nvSpPr>
          <p:spPr>
            <a:xfrm rot="5400000">
              <a:off x="2551498" y="3300082"/>
              <a:ext cx="4932951" cy="981502"/>
            </a:xfrm>
            <a:prstGeom prst="trapezoid">
              <a:avLst>
                <a:gd name="adj" fmla="val 234617"/>
              </a:avLst>
            </a:prstGeom>
            <a:gradFill flip="none" rotWithShape="1">
              <a:gsLst>
                <a:gs pos="0">
                  <a:schemeClr val="accent1">
                    <a:tint val="66000"/>
                    <a:satMod val="160000"/>
                  </a:schemeClr>
                </a:gs>
                <a:gs pos="50000">
                  <a:schemeClr val="accent1">
                    <a:tint val="44500"/>
                    <a:satMod val="160000"/>
                  </a:schemeClr>
                </a:gs>
                <a:gs pos="100000">
                  <a:schemeClr val="bg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Link">
              <a:extLst>
                <a:ext uri="{FF2B5EF4-FFF2-40B4-BE49-F238E27FC236}">
                  <a16:creationId xmlns:a16="http://schemas.microsoft.com/office/drawing/2014/main" id="{3E4C381F-DA7B-BE4C-96D0-9C52E3C4EB31}"/>
                </a:ext>
              </a:extLst>
            </p:cNvPr>
            <p:cNvSpPr/>
            <p:nvPr/>
          </p:nvSpPr>
          <p:spPr>
            <a:xfrm rot="5400000">
              <a:off x="6061630" y="3011135"/>
              <a:ext cx="386989" cy="1537783"/>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lient1">
              <a:extLst>
                <a:ext uri="{FF2B5EF4-FFF2-40B4-BE49-F238E27FC236}">
                  <a16:creationId xmlns:a16="http://schemas.microsoft.com/office/drawing/2014/main" id="{25D1F174-17AE-2440-8617-F4E02C2468D3}"/>
                </a:ext>
              </a:extLst>
            </p:cNvPr>
            <p:cNvSpPr/>
            <p:nvPr/>
          </p:nvSpPr>
          <p:spPr>
            <a:xfrm>
              <a:off x="2945065" y="1565996"/>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7" name="!!Client1">
              <a:extLst>
                <a:ext uri="{FF2B5EF4-FFF2-40B4-BE49-F238E27FC236}">
                  <a16:creationId xmlns:a16="http://schemas.microsoft.com/office/drawing/2014/main" id="{FD06DD55-E11A-CA4C-9C63-16C70167B2B2}"/>
                </a:ext>
              </a:extLst>
            </p:cNvPr>
            <p:cNvSpPr/>
            <p:nvPr/>
          </p:nvSpPr>
          <p:spPr>
            <a:xfrm>
              <a:off x="2940448" y="2110625"/>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8" name="!!Client1">
              <a:extLst>
                <a:ext uri="{FF2B5EF4-FFF2-40B4-BE49-F238E27FC236}">
                  <a16:creationId xmlns:a16="http://schemas.microsoft.com/office/drawing/2014/main" id="{27025ABA-C8D5-6B46-B560-D1223D27FFF3}"/>
                </a:ext>
              </a:extLst>
            </p:cNvPr>
            <p:cNvSpPr/>
            <p:nvPr/>
          </p:nvSpPr>
          <p:spPr>
            <a:xfrm>
              <a:off x="2940448" y="2655254"/>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9" name="!!Client1">
              <a:extLst>
                <a:ext uri="{FF2B5EF4-FFF2-40B4-BE49-F238E27FC236}">
                  <a16:creationId xmlns:a16="http://schemas.microsoft.com/office/drawing/2014/main" id="{37B9D2F4-F8F0-DB4B-BA2B-03AB7CC39BBA}"/>
                </a:ext>
              </a:extLst>
            </p:cNvPr>
            <p:cNvSpPr/>
            <p:nvPr/>
          </p:nvSpPr>
          <p:spPr>
            <a:xfrm>
              <a:off x="2935831" y="3199883"/>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0" name="!!Client1">
              <a:extLst>
                <a:ext uri="{FF2B5EF4-FFF2-40B4-BE49-F238E27FC236}">
                  <a16:creationId xmlns:a16="http://schemas.microsoft.com/office/drawing/2014/main" id="{1BE14845-DDFC-AF46-BD25-236394EC5935}"/>
                </a:ext>
              </a:extLst>
            </p:cNvPr>
            <p:cNvSpPr/>
            <p:nvPr/>
          </p:nvSpPr>
          <p:spPr>
            <a:xfrm>
              <a:off x="2940448" y="3744512"/>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1" name="!!Client1">
              <a:extLst>
                <a:ext uri="{FF2B5EF4-FFF2-40B4-BE49-F238E27FC236}">
                  <a16:creationId xmlns:a16="http://schemas.microsoft.com/office/drawing/2014/main" id="{0392E929-E039-A740-83DB-32AEF51F467F}"/>
                </a:ext>
              </a:extLst>
            </p:cNvPr>
            <p:cNvSpPr/>
            <p:nvPr/>
          </p:nvSpPr>
          <p:spPr>
            <a:xfrm>
              <a:off x="2935831" y="4289141"/>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2" name="!!Client1">
              <a:extLst>
                <a:ext uri="{FF2B5EF4-FFF2-40B4-BE49-F238E27FC236}">
                  <a16:creationId xmlns:a16="http://schemas.microsoft.com/office/drawing/2014/main" id="{FEC10DA3-1B52-044E-81F8-948BDAD2E155}"/>
                </a:ext>
              </a:extLst>
            </p:cNvPr>
            <p:cNvSpPr/>
            <p:nvPr/>
          </p:nvSpPr>
          <p:spPr>
            <a:xfrm>
              <a:off x="2935831" y="4833770"/>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3" name="!!Client1">
              <a:extLst>
                <a:ext uri="{FF2B5EF4-FFF2-40B4-BE49-F238E27FC236}">
                  <a16:creationId xmlns:a16="http://schemas.microsoft.com/office/drawing/2014/main" id="{87605A77-F293-234F-B2DF-38406D456505}"/>
                </a:ext>
              </a:extLst>
            </p:cNvPr>
            <p:cNvSpPr/>
            <p:nvPr/>
          </p:nvSpPr>
          <p:spPr>
            <a:xfrm>
              <a:off x="2931214" y="5378399"/>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4" name="!!Client1">
              <a:extLst>
                <a:ext uri="{FF2B5EF4-FFF2-40B4-BE49-F238E27FC236}">
                  <a16:creationId xmlns:a16="http://schemas.microsoft.com/office/drawing/2014/main" id="{AD2546C3-5C51-B04B-ADD2-952EC8FC455B}"/>
                </a:ext>
              </a:extLst>
            </p:cNvPr>
            <p:cNvSpPr/>
            <p:nvPr/>
          </p:nvSpPr>
          <p:spPr>
            <a:xfrm>
              <a:off x="1325954" y="1565996"/>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5" name="!!Client1">
              <a:extLst>
                <a:ext uri="{FF2B5EF4-FFF2-40B4-BE49-F238E27FC236}">
                  <a16:creationId xmlns:a16="http://schemas.microsoft.com/office/drawing/2014/main" id="{6DE43203-7B5D-8A45-B1E5-691EC15296F4}"/>
                </a:ext>
              </a:extLst>
            </p:cNvPr>
            <p:cNvSpPr/>
            <p:nvPr/>
          </p:nvSpPr>
          <p:spPr>
            <a:xfrm>
              <a:off x="1321337" y="211062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6" name="!!Client1">
              <a:extLst>
                <a:ext uri="{FF2B5EF4-FFF2-40B4-BE49-F238E27FC236}">
                  <a16:creationId xmlns:a16="http://schemas.microsoft.com/office/drawing/2014/main" id="{B8AAA5FC-346B-A146-B531-5318A4589949}"/>
                </a:ext>
              </a:extLst>
            </p:cNvPr>
            <p:cNvSpPr/>
            <p:nvPr/>
          </p:nvSpPr>
          <p:spPr>
            <a:xfrm>
              <a:off x="1321337" y="265525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7" name="!!Client1">
              <a:extLst>
                <a:ext uri="{FF2B5EF4-FFF2-40B4-BE49-F238E27FC236}">
                  <a16:creationId xmlns:a16="http://schemas.microsoft.com/office/drawing/2014/main" id="{C5CA077E-217C-D94F-83EF-5A3EFC25D78B}"/>
                </a:ext>
              </a:extLst>
            </p:cNvPr>
            <p:cNvSpPr/>
            <p:nvPr/>
          </p:nvSpPr>
          <p:spPr>
            <a:xfrm>
              <a:off x="1316720" y="319988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8" name="!!Client1">
              <a:extLst>
                <a:ext uri="{FF2B5EF4-FFF2-40B4-BE49-F238E27FC236}">
                  <a16:creationId xmlns:a16="http://schemas.microsoft.com/office/drawing/2014/main" id="{6A7DB214-6CD7-2D4E-84BC-B2FB48EFA507}"/>
                </a:ext>
              </a:extLst>
            </p:cNvPr>
            <p:cNvSpPr/>
            <p:nvPr/>
          </p:nvSpPr>
          <p:spPr>
            <a:xfrm>
              <a:off x="1321337" y="374451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9" name="!!Client1">
              <a:extLst>
                <a:ext uri="{FF2B5EF4-FFF2-40B4-BE49-F238E27FC236}">
                  <a16:creationId xmlns:a16="http://schemas.microsoft.com/office/drawing/2014/main" id="{EA9C7608-04F1-6F4E-A291-F95DA1DF22C3}"/>
                </a:ext>
              </a:extLst>
            </p:cNvPr>
            <p:cNvSpPr/>
            <p:nvPr/>
          </p:nvSpPr>
          <p:spPr>
            <a:xfrm>
              <a:off x="1316720" y="428914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0" name="!!Client1">
              <a:extLst>
                <a:ext uri="{FF2B5EF4-FFF2-40B4-BE49-F238E27FC236}">
                  <a16:creationId xmlns:a16="http://schemas.microsoft.com/office/drawing/2014/main" id="{C3F281D8-8E2E-9846-8473-2AB069EC5492}"/>
                </a:ext>
              </a:extLst>
            </p:cNvPr>
            <p:cNvSpPr/>
            <p:nvPr/>
          </p:nvSpPr>
          <p:spPr>
            <a:xfrm>
              <a:off x="1316720" y="483377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1" name="!!Client1">
              <a:extLst>
                <a:ext uri="{FF2B5EF4-FFF2-40B4-BE49-F238E27FC236}">
                  <a16:creationId xmlns:a16="http://schemas.microsoft.com/office/drawing/2014/main" id="{7EF765E5-77F5-1C47-92B9-D1846E525C86}"/>
                </a:ext>
              </a:extLst>
            </p:cNvPr>
            <p:cNvSpPr/>
            <p:nvPr/>
          </p:nvSpPr>
          <p:spPr>
            <a:xfrm>
              <a:off x="1312103" y="537839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2" name="!!Client1">
              <a:extLst>
                <a:ext uri="{FF2B5EF4-FFF2-40B4-BE49-F238E27FC236}">
                  <a16:creationId xmlns:a16="http://schemas.microsoft.com/office/drawing/2014/main" id="{FABBDB56-150C-BA48-B5C8-0CEE41843477}"/>
                </a:ext>
              </a:extLst>
            </p:cNvPr>
            <p:cNvSpPr/>
            <p:nvPr/>
          </p:nvSpPr>
          <p:spPr>
            <a:xfrm>
              <a:off x="8077457" y="1605855"/>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3" name="!!Client1">
              <a:extLst>
                <a:ext uri="{FF2B5EF4-FFF2-40B4-BE49-F238E27FC236}">
                  <a16:creationId xmlns:a16="http://schemas.microsoft.com/office/drawing/2014/main" id="{37A3BE19-B485-FB45-A0ED-0EC93E77DD48}"/>
                </a:ext>
              </a:extLst>
            </p:cNvPr>
            <p:cNvSpPr/>
            <p:nvPr/>
          </p:nvSpPr>
          <p:spPr>
            <a:xfrm>
              <a:off x="8072840" y="2150484"/>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4" name="!!Client1">
              <a:extLst>
                <a:ext uri="{FF2B5EF4-FFF2-40B4-BE49-F238E27FC236}">
                  <a16:creationId xmlns:a16="http://schemas.microsoft.com/office/drawing/2014/main" id="{4E8E7D88-2BA6-E742-968C-E3B55E8A0962}"/>
                </a:ext>
              </a:extLst>
            </p:cNvPr>
            <p:cNvSpPr/>
            <p:nvPr/>
          </p:nvSpPr>
          <p:spPr>
            <a:xfrm>
              <a:off x="8072840" y="2695113"/>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5" name="!!Client1">
              <a:extLst>
                <a:ext uri="{FF2B5EF4-FFF2-40B4-BE49-F238E27FC236}">
                  <a16:creationId xmlns:a16="http://schemas.microsoft.com/office/drawing/2014/main" id="{402DDDBD-BE95-6E4E-B2B6-875EB7D1B27C}"/>
                </a:ext>
              </a:extLst>
            </p:cNvPr>
            <p:cNvSpPr/>
            <p:nvPr/>
          </p:nvSpPr>
          <p:spPr>
            <a:xfrm>
              <a:off x="8068223" y="3239742"/>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6" name="!!Client1">
              <a:extLst>
                <a:ext uri="{FF2B5EF4-FFF2-40B4-BE49-F238E27FC236}">
                  <a16:creationId xmlns:a16="http://schemas.microsoft.com/office/drawing/2014/main" id="{94A1866C-FB46-8948-96E2-425ECF19473B}"/>
                </a:ext>
              </a:extLst>
            </p:cNvPr>
            <p:cNvSpPr/>
            <p:nvPr/>
          </p:nvSpPr>
          <p:spPr>
            <a:xfrm>
              <a:off x="8072840" y="3784371"/>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7" name="!!Client1">
              <a:extLst>
                <a:ext uri="{FF2B5EF4-FFF2-40B4-BE49-F238E27FC236}">
                  <a16:creationId xmlns:a16="http://schemas.microsoft.com/office/drawing/2014/main" id="{65E57065-D436-D34B-BDCC-2A6336DCE2BC}"/>
                </a:ext>
              </a:extLst>
            </p:cNvPr>
            <p:cNvSpPr/>
            <p:nvPr/>
          </p:nvSpPr>
          <p:spPr>
            <a:xfrm>
              <a:off x="8068223" y="4329000"/>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8" name="!!Client1">
              <a:extLst>
                <a:ext uri="{FF2B5EF4-FFF2-40B4-BE49-F238E27FC236}">
                  <a16:creationId xmlns:a16="http://schemas.microsoft.com/office/drawing/2014/main" id="{4E94EE1E-1667-AF49-A392-9940C32996A8}"/>
                </a:ext>
              </a:extLst>
            </p:cNvPr>
            <p:cNvSpPr/>
            <p:nvPr/>
          </p:nvSpPr>
          <p:spPr>
            <a:xfrm>
              <a:off x="8068223" y="4873629"/>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9" name="!!Client1">
              <a:extLst>
                <a:ext uri="{FF2B5EF4-FFF2-40B4-BE49-F238E27FC236}">
                  <a16:creationId xmlns:a16="http://schemas.microsoft.com/office/drawing/2014/main" id="{10FCA815-CA78-F14B-AD04-14F9B46A91A1}"/>
                </a:ext>
              </a:extLst>
            </p:cNvPr>
            <p:cNvSpPr/>
            <p:nvPr/>
          </p:nvSpPr>
          <p:spPr>
            <a:xfrm>
              <a:off x="8063606" y="5418258"/>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0" name="!!Client1">
              <a:extLst>
                <a:ext uri="{FF2B5EF4-FFF2-40B4-BE49-F238E27FC236}">
                  <a16:creationId xmlns:a16="http://schemas.microsoft.com/office/drawing/2014/main" id="{4F1DE3D3-61E2-D64B-B841-C773EFA43C99}"/>
                </a:ext>
              </a:extLst>
            </p:cNvPr>
            <p:cNvSpPr/>
            <p:nvPr/>
          </p:nvSpPr>
          <p:spPr>
            <a:xfrm>
              <a:off x="9685351" y="160585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1" name="!!Client1">
              <a:extLst>
                <a:ext uri="{FF2B5EF4-FFF2-40B4-BE49-F238E27FC236}">
                  <a16:creationId xmlns:a16="http://schemas.microsoft.com/office/drawing/2014/main" id="{89C3B240-8208-394D-A3CE-71E9CE002A7C}"/>
                </a:ext>
              </a:extLst>
            </p:cNvPr>
            <p:cNvSpPr/>
            <p:nvPr/>
          </p:nvSpPr>
          <p:spPr>
            <a:xfrm>
              <a:off x="9680734" y="215048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2" name="!!Client1">
              <a:extLst>
                <a:ext uri="{FF2B5EF4-FFF2-40B4-BE49-F238E27FC236}">
                  <a16:creationId xmlns:a16="http://schemas.microsoft.com/office/drawing/2014/main" id="{60BC89CB-5AD6-C545-ACA3-761C721893D7}"/>
                </a:ext>
              </a:extLst>
            </p:cNvPr>
            <p:cNvSpPr/>
            <p:nvPr/>
          </p:nvSpPr>
          <p:spPr>
            <a:xfrm>
              <a:off x="9680734" y="269511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3" name="!!Client1">
              <a:extLst>
                <a:ext uri="{FF2B5EF4-FFF2-40B4-BE49-F238E27FC236}">
                  <a16:creationId xmlns:a16="http://schemas.microsoft.com/office/drawing/2014/main" id="{E95B0A3C-98B8-0A48-9F6C-D77B1BF47EC8}"/>
                </a:ext>
              </a:extLst>
            </p:cNvPr>
            <p:cNvSpPr/>
            <p:nvPr/>
          </p:nvSpPr>
          <p:spPr>
            <a:xfrm>
              <a:off x="9676117" y="323974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4" name="!!Client1">
              <a:extLst>
                <a:ext uri="{FF2B5EF4-FFF2-40B4-BE49-F238E27FC236}">
                  <a16:creationId xmlns:a16="http://schemas.microsoft.com/office/drawing/2014/main" id="{00E24DBC-F66C-4A40-8F18-00DFD13C2E0B}"/>
                </a:ext>
              </a:extLst>
            </p:cNvPr>
            <p:cNvSpPr/>
            <p:nvPr/>
          </p:nvSpPr>
          <p:spPr>
            <a:xfrm>
              <a:off x="9680734" y="378437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5" name="!!Client1">
              <a:extLst>
                <a:ext uri="{FF2B5EF4-FFF2-40B4-BE49-F238E27FC236}">
                  <a16:creationId xmlns:a16="http://schemas.microsoft.com/office/drawing/2014/main" id="{4BD0F9CD-A8A0-BC4B-A61A-D7A9FDE9603E}"/>
                </a:ext>
              </a:extLst>
            </p:cNvPr>
            <p:cNvSpPr/>
            <p:nvPr/>
          </p:nvSpPr>
          <p:spPr>
            <a:xfrm>
              <a:off x="9676117" y="432900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6" name="!!Client1">
              <a:extLst>
                <a:ext uri="{FF2B5EF4-FFF2-40B4-BE49-F238E27FC236}">
                  <a16:creationId xmlns:a16="http://schemas.microsoft.com/office/drawing/2014/main" id="{F1BAE94D-671E-1847-9AAF-52DFCD5EEE26}"/>
                </a:ext>
              </a:extLst>
            </p:cNvPr>
            <p:cNvSpPr/>
            <p:nvPr/>
          </p:nvSpPr>
          <p:spPr>
            <a:xfrm>
              <a:off x="9676117" y="487362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7" name="!!Client1">
              <a:extLst>
                <a:ext uri="{FF2B5EF4-FFF2-40B4-BE49-F238E27FC236}">
                  <a16:creationId xmlns:a16="http://schemas.microsoft.com/office/drawing/2014/main" id="{3F5F4EA7-6BD4-904C-A90C-28133F477BB6}"/>
                </a:ext>
              </a:extLst>
            </p:cNvPr>
            <p:cNvSpPr/>
            <p:nvPr/>
          </p:nvSpPr>
          <p:spPr>
            <a:xfrm>
              <a:off x="9671500" y="5418258"/>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4" name="Trapezoid 43">
              <a:extLst>
                <a:ext uri="{FF2B5EF4-FFF2-40B4-BE49-F238E27FC236}">
                  <a16:creationId xmlns:a16="http://schemas.microsoft.com/office/drawing/2014/main" id="{4E39388D-17D1-E240-BAC0-4FB38C83A8B3}"/>
                </a:ext>
              </a:extLst>
            </p:cNvPr>
            <p:cNvSpPr/>
            <p:nvPr/>
          </p:nvSpPr>
          <p:spPr>
            <a:xfrm rot="16200000">
              <a:off x="5007269" y="3289274"/>
              <a:ext cx="4932951" cy="981502"/>
            </a:xfrm>
            <a:prstGeom prst="trapezoid">
              <a:avLst>
                <a:gd name="adj" fmla="val 234617"/>
              </a:avLst>
            </a:prstGeom>
            <a:gradFill>
              <a:gsLst>
                <a:gs pos="0">
                  <a:schemeClr val="accent1">
                    <a:tint val="66000"/>
                    <a:satMod val="160000"/>
                  </a:schemeClr>
                </a:gs>
                <a:gs pos="50000">
                  <a:schemeClr val="accent1">
                    <a:tint val="44500"/>
                    <a:satMod val="160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912867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FD6C9-9F15-FD44-965F-E4DD79A7289F}"/>
              </a:ext>
            </a:extLst>
          </p:cNvPr>
          <p:cNvSpPr>
            <a:spLocks noGrp="1"/>
          </p:cNvSpPr>
          <p:nvPr>
            <p:ph type="title"/>
          </p:nvPr>
        </p:nvSpPr>
        <p:spPr/>
        <p:txBody>
          <a:bodyPr/>
          <a:lstStyle/>
          <a:p>
            <a:r>
              <a:rPr lang="en-US" dirty="0"/>
              <a:t>Competing with Cross-Traffic</a:t>
            </a:r>
          </a:p>
        </p:txBody>
      </p:sp>
      <p:pic>
        <p:nvPicPr>
          <p:cNvPr id="5" name="Content Placeholder 4">
            <a:extLst>
              <a:ext uri="{FF2B5EF4-FFF2-40B4-BE49-F238E27FC236}">
                <a16:creationId xmlns:a16="http://schemas.microsoft.com/office/drawing/2014/main" id="{7F0AB0BE-DF27-2748-AB00-F656933955A1}"/>
              </a:ext>
            </a:extLst>
          </p:cNvPr>
          <p:cNvPicPr>
            <a:picLocks noGrp="1" noChangeAspect="1"/>
          </p:cNvPicPr>
          <p:nvPr>
            <p:ph idx="1"/>
          </p:nvPr>
        </p:nvPicPr>
        <p:blipFill>
          <a:blip r:embed="rId3"/>
          <a:stretch>
            <a:fillRect/>
          </a:stretch>
        </p:blipFill>
        <p:spPr>
          <a:xfrm>
            <a:off x="1951391" y="1964184"/>
            <a:ext cx="7347039" cy="4898026"/>
          </a:xfrm>
        </p:spPr>
      </p:pic>
      <p:grpSp>
        <p:nvGrpSpPr>
          <p:cNvPr id="42" name="!!CrossTrafficDiagram">
            <a:extLst>
              <a:ext uri="{FF2B5EF4-FFF2-40B4-BE49-F238E27FC236}">
                <a16:creationId xmlns:a16="http://schemas.microsoft.com/office/drawing/2014/main" id="{B6BAE109-BC49-4941-B55D-0D0C8352E2F2}"/>
              </a:ext>
            </a:extLst>
          </p:cNvPr>
          <p:cNvGrpSpPr/>
          <p:nvPr/>
        </p:nvGrpSpPr>
        <p:grpSpPr>
          <a:xfrm>
            <a:off x="9107052" y="351592"/>
            <a:ext cx="2513448" cy="1237439"/>
            <a:chOff x="1312103" y="1313549"/>
            <a:chExt cx="9877415" cy="4943759"/>
          </a:xfrm>
        </p:grpSpPr>
        <p:sp>
          <p:nvSpPr>
            <p:cNvPr id="43" name="Trapezoid 42">
              <a:extLst>
                <a:ext uri="{FF2B5EF4-FFF2-40B4-BE49-F238E27FC236}">
                  <a16:creationId xmlns:a16="http://schemas.microsoft.com/office/drawing/2014/main" id="{0D9A6755-09FD-8540-8EB9-A61E11D66813}"/>
                </a:ext>
              </a:extLst>
            </p:cNvPr>
            <p:cNvSpPr/>
            <p:nvPr/>
          </p:nvSpPr>
          <p:spPr>
            <a:xfrm rot="5400000">
              <a:off x="2551498" y="3300082"/>
              <a:ext cx="4932951" cy="981502"/>
            </a:xfrm>
            <a:prstGeom prst="trapezoid">
              <a:avLst>
                <a:gd name="adj" fmla="val 234617"/>
              </a:avLst>
            </a:prstGeom>
            <a:gradFill flip="none" rotWithShape="1">
              <a:gsLst>
                <a:gs pos="0">
                  <a:schemeClr val="accent1">
                    <a:tint val="66000"/>
                    <a:satMod val="160000"/>
                  </a:schemeClr>
                </a:gs>
                <a:gs pos="50000">
                  <a:schemeClr val="accent1">
                    <a:tint val="44500"/>
                    <a:satMod val="160000"/>
                  </a:schemeClr>
                </a:gs>
                <a:gs pos="100000">
                  <a:schemeClr val="bg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rapezoid 43">
              <a:extLst>
                <a:ext uri="{FF2B5EF4-FFF2-40B4-BE49-F238E27FC236}">
                  <a16:creationId xmlns:a16="http://schemas.microsoft.com/office/drawing/2014/main" id="{4E39388D-17D1-E240-BAC0-4FB38C83A8B3}"/>
                </a:ext>
              </a:extLst>
            </p:cNvPr>
            <p:cNvSpPr/>
            <p:nvPr/>
          </p:nvSpPr>
          <p:spPr>
            <a:xfrm rot="16200000">
              <a:off x="5007269" y="3289274"/>
              <a:ext cx="4932951" cy="981502"/>
            </a:xfrm>
            <a:prstGeom prst="trapezoid">
              <a:avLst>
                <a:gd name="adj" fmla="val 234617"/>
              </a:avLst>
            </a:prstGeom>
            <a:gradFill>
              <a:gsLst>
                <a:gs pos="0">
                  <a:schemeClr val="accent1">
                    <a:tint val="66000"/>
                    <a:satMod val="160000"/>
                  </a:schemeClr>
                </a:gs>
                <a:gs pos="50000">
                  <a:schemeClr val="accent1">
                    <a:tint val="44500"/>
                    <a:satMod val="160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Link">
              <a:extLst>
                <a:ext uri="{FF2B5EF4-FFF2-40B4-BE49-F238E27FC236}">
                  <a16:creationId xmlns:a16="http://schemas.microsoft.com/office/drawing/2014/main" id="{3E4C381F-DA7B-BE4C-96D0-9C52E3C4EB31}"/>
                </a:ext>
              </a:extLst>
            </p:cNvPr>
            <p:cNvSpPr/>
            <p:nvPr/>
          </p:nvSpPr>
          <p:spPr>
            <a:xfrm rot="5400000">
              <a:off x="6061630" y="3011135"/>
              <a:ext cx="386989" cy="1537783"/>
            </a:xfrm>
            <a:prstGeom prst="ca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lient1">
              <a:extLst>
                <a:ext uri="{FF2B5EF4-FFF2-40B4-BE49-F238E27FC236}">
                  <a16:creationId xmlns:a16="http://schemas.microsoft.com/office/drawing/2014/main" id="{25D1F174-17AE-2440-8617-F4E02C2468D3}"/>
                </a:ext>
              </a:extLst>
            </p:cNvPr>
            <p:cNvSpPr/>
            <p:nvPr/>
          </p:nvSpPr>
          <p:spPr>
            <a:xfrm>
              <a:off x="2945065" y="1565996"/>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7" name="!!Client1">
              <a:extLst>
                <a:ext uri="{FF2B5EF4-FFF2-40B4-BE49-F238E27FC236}">
                  <a16:creationId xmlns:a16="http://schemas.microsoft.com/office/drawing/2014/main" id="{FD06DD55-E11A-CA4C-9C63-16C70167B2B2}"/>
                </a:ext>
              </a:extLst>
            </p:cNvPr>
            <p:cNvSpPr/>
            <p:nvPr/>
          </p:nvSpPr>
          <p:spPr>
            <a:xfrm>
              <a:off x="2940448" y="2110625"/>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8" name="!!Client1">
              <a:extLst>
                <a:ext uri="{FF2B5EF4-FFF2-40B4-BE49-F238E27FC236}">
                  <a16:creationId xmlns:a16="http://schemas.microsoft.com/office/drawing/2014/main" id="{27025ABA-C8D5-6B46-B560-D1223D27FFF3}"/>
                </a:ext>
              </a:extLst>
            </p:cNvPr>
            <p:cNvSpPr/>
            <p:nvPr/>
          </p:nvSpPr>
          <p:spPr>
            <a:xfrm>
              <a:off x="2940448" y="2655254"/>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49" name="!!Client1">
              <a:extLst>
                <a:ext uri="{FF2B5EF4-FFF2-40B4-BE49-F238E27FC236}">
                  <a16:creationId xmlns:a16="http://schemas.microsoft.com/office/drawing/2014/main" id="{37B9D2F4-F8F0-DB4B-BA2B-03AB7CC39BBA}"/>
                </a:ext>
              </a:extLst>
            </p:cNvPr>
            <p:cNvSpPr/>
            <p:nvPr/>
          </p:nvSpPr>
          <p:spPr>
            <a:xfrm>
              <a:off x="2935831" y="3199883"/>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0" name="!!Client1">
              <a:extLst>
                <a:ext uri="{FF2B5EF4-FFF2-40B4-BE49-F238E27FC236}">
                  <a16:creationId xmlns:a16="http://schemas.microsoft.com/office/drawing/2014/main" id="{1BE14845-DDFC-AF46-BD25-236394EC5935}"/>
                </a:ext>
              </a:extLst>
            </p:cNvPr>
            <p:cNvSpPr/>
            <p:nvPr/>
          </p:nvSpPr>
          <p:spPr>
            <a:xfrm>
              <a:off x="2940448" y="3744512"/>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1" name="!!Client1">
              <a:extLst>
                <a:ext uri="{FF2B5EF4-FFF2-40B4-BE49-F238E27FC236}">
                  <a16:creationId xmlns:a16="http://schemas.microsoft.com/office/drawing/2014/main" id="{0392E929-E039-A740-83DB-32AEF51F467F}"/>
                </a:ext>
              </a:extLst>
            </p:cNvPr>
            <p:cNvSpPr/>
            <p:nvPr/>
          </p:nvSpPr>
          <p:spPr>
            <a:xfrm>
              <a:off x="2935831" y="4289141"/>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2" name="!!Client1">
              <a:extLst>
                <a:ext uri="{FF2B5EF4-FFF2-40B4-BE49-F238E27FC236}">
                  <a16:creationId xmlns:a16="http://schemas.microsoft.com/office/drawing/2014/main" id="{FEC10DA3-1B52-044E-81F8-948BDAD2E155}"/>
                </a:ext>
              </a:extLst>
            </p:cNvPr>
            <p:cNvSpPr/>
            <p:nvPr/>
          </p:nvSpPr>
          <p:spPr>
            <a:xfrm>
              <a:off x="2935831" y="4833770"/>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3" name="!!Client1">
              <a:extLst>
                <a:ext uri="{FF2B5EF4-FFF2-40B4-BE49-F238E27FC236}">
                  <a16:creationId xmlns:a16="http://schemas.microsoft.com/office/drawing/2014/main" id="{87605A77-F293-234F-B2DF-38406D456505}"/>
                </a:ext>
              </a:extLst>
            </p:cNvPr>
            <p:cNvSpPr/>
            <p:nvPr/>
          </p:nvSpPr>
          <p:spPr>
            <a:xfrm>
              <a:off x="2931214" y="5378399"/>
              <a:ext cx="1504167" cy="4146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4" name="!!Client1">
              <a:extLst>
                <a:ext uri="{FF2B5EF4-FFF2-40B4-BE49-F238E27FC236}">
                  <a16:creationId xmlns:a16="http://schemas.microsoft.com/office/drawing/2014/main" id="{AD2546C3-5C51-B04B-ADD2-952EC8FC455B}"/>
                </a:ext>
              </a:extLst>
            </p:cNvPr>
            <p:cNvSpPr/>
            <p:nvPr/>
          </p:nvSpPr>
          <p:spPr>
            <a:xfrm>
              <a:off x="1325954" y="1565996"/>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5" name="!!Client1">
              <a:extLst>
                <a:ext uri="{FF2B5EF4-FFF2-40B4-BE49-F238E27FC236}">
                  <a16:creationId xmlns:a16="http://schemas.microsoft.com/office/drawing/2014/main" id="{6DE43203-7B5D-8A45-B1E5-691EC15296F4}"/>
                </a:ext>
              </a:extLst>
            </p:cNvPr>
            <p:cNvSpPr/>
            <p:nvPr/>
          </p:nvSpPr>
          <p:spPr>
            <a:xfrm>
              <a:off x="1321337" y="211062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6" name="!!Client1">
              <a:extLst>
                <a:ext uri="{FF2B5EF4-FFF2-40B4-BE49-F238E27FC236}">
                  <a16:creationId xmlns:a16="http://schemas.microsoft.com/office/drawing/2014/main" id="{B8AAA5FC-346B-A146-B531-5318A4589949}"/>
                </a:ext>
              </a:extLst>
            </p:cNvPr>
            <p:cNvSpPr/>
            <p:nvPr/>
          </p:nvSpPr>
          <p:spPr>
            <a:xfrm>
              <a:off x="1321337" y="265525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7" name="!!Client1">
              <a:extLst>
                <a:ext uri="{FF2B5EF4-FFF2-40B4-BE49-F238E27FC236}">
                  <a16:creationId xmlns:a16="http://schemas.microsoft.com/office/drawing/2014/main" id="{C5CA077E-217C-D94F-83EF-5A3EFC25D78B}"/>
                </a:ext>
              </a:extLst>
            </p:cNvPr>
            <p:cNvSpPr/>
            <p:nvPr/>
          </p:nvSpPr>
          <p:spPr>
            <a:xfrm>
              <a:off x="1316720" y="319988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8" name="!!Client1">
              <a:extLst>
                <a:ext uri="{FF2B5EF4-FFF2-40B4-BE49-F238E27FC236}">
                  <a16:creationId xmlns:a16="http://schemas.microsoft.com/office/drawing/2014/main" id="{6A7DB214-6CD7-2D4E-84BC-B2FB48EFA507}"/>
                </a:ext>
              </a:extLst>
            </p:cNvPr>
            <p:cNvSpPr/>
            <p:nvPr/>
          </p:nvSpPr>
          <p:spPr>
            <a:xfrm>
              <a:off x="1321337" y="374451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59" name="!!Client1">
              <a:extLst>
                <a:ext uri="{FF2B5EF4-FFF2-40B4-BE49-F238E27FC236}">
                  <a16:creationId xmlns:a16="http://schemas.microsoft.com/office/drawing/2014/main" id="{EA9C7608-04F1-6F4E-A291-F95DA1DF22C3}"/>
                </a:ext>
              </a:extLst>
            </p:cNvPr>
            <p:cNvSpPr/>
            <p:nvPr/>
          </p:nvSpPr>
          <p:spPr>
            <a:xfrm>
              <a:off x="1316720" y="428914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0" name="!!Client1">
              <a:extLst>
                <a:ext uri="{FF2B5EF4-FFF2-40B4-BE49-F238E27FC236}">
                  <a16:creationId xmlns:a16="http://schemas.microsoft.com/office/drawing/2014/main" id="{C3F281D8-8E2E-9846-8473-2AB069EC5492}"/>
                </a:ext>
              </a:extLst>
            </p:cNvPr>
            <p:cNvSpPr/>
            <p:nvPr/>
          </p:nvSpPr>
          <p:spPr>
            <a:xfrm>
              <a:off x="1316720" y="483377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1" name="!!Client1">
              <a:extLst>
                <a:ext uri="{FF2B5EF4-FFF2-40B4-BE49-F238E27FC236}">
                  <a16:creationId xmlns:a16="http://schemas.microsoft.com/office/drawing/2014/main" id="{7EF765E5-77F5-1C47-92B9-D1846E525C86}"/>
                </a:ext>
              </a:extLst>
            </p:cNvPr>
            <p:cNvSpPr/>
            <p:nvPr/>
          </p:nvSpPr>
          <p:spPr>
            <a:xfrm>
              <a:off x="1312103" y="537839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2" name="!!Client1">
              <a:extLst>
                <a:ext uri="{FF2B5EF4-FFF2-40B4-BE49-F238E27FC236}">
                  <a16:creationId xmlns:a16="http://schemas.microsoft.com/office/drawing/2014/main" id="{FABBDB56-150C-BA48-B5C8-0CEE41843477}"/>
                </a:ext>
              </a:extLst>
            </p:cNvPr>
            <p:cNvSpPr/>
            <p:nvPr/>
          </p:nvSpPr>
          <p:spPr>
            <a:xfrm>
              <a:off x="8077457" y="1605855"/>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3" name="!!Client1">
              <a:extLst>
                <a:ext uri="{FF2B5EF4-FFF2-40B4-BE49-F238E27FC236}">
                  <a16:creationId xmlns:a16="http://schemas.microsoft.com/office/drawing/2014/main" id="{37A3BE19-B485-FB45-A0ED-0EC93E77DD48}"/>
                </a:ext>
              </a:extLst>
            </p:cNvPr>
            <p:cNvSpPr/>
            <p:nvPr/>
          </p:nvSpPr>
          <p:spPr>
            <a:xfrm>
              <a:off x="8072840" y="2150484"/>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4" name="!!Client1">
              <a:extLst>
                <a:ext uri="{FF2B5EF4-FFF2-40B4-BE49-F238E27FC236}">
                  <a16:creationId xmlns:a16="http://schemas.microsoft.com/office/drawing/2014/main" id="{4E8E7D88-2BA6-E742-968C-E3B55E8A0962}"/>
                </a:ext>
              </a:extLst>
            </p:cNvPr>
            <p:cNvSpPr/>
            <p:nvPr/>
          </p:nvSpPr>
          <p:spPr>
            <a:xfrm>
              <a:off x="8072840" y="2695113"/>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5" name="!!Client1">
              <a:extLst>
                <a:ext uri="{FF2B5EF4-FFF2-40B4-BE49-F238E27FC236}">
                  <a16:creationId xmlns:a16="http://schemas.microsoft.com/office/drawing/2014/main" id="{402DDDBD-BE95-6E4E-B2B6-875EB7D1B27C}"/>
                </a:ext>
              </a:extLst>
            </p:cNvPr>
            <p:cNvSpPr/>
            <p:nvPr/>
          </p:nvSpPr>
          <p:spPr>
            <a:xfrm>
              <a:off x="8068223" y="3239742"/>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6" name="!!Client1">
              <a:extLst>
                <a:ext uri="{FF2B5EF4-FFF2-40B4-BE49-F238E27FC236}">
                  <a16:creationId xmlns:a16="http://schemas.microsoft.com/office/drawing/2014/main" id="{94A1866C-FB46-8948-96E2-425ECF19473B}"/>
                </a:ext>
              </a:extLst>
            </p:cNvPr>
            <p:cNvSpPr/>
            <p:nvPr/>
          </p:nvSpPr>
          <p:spPr>
            <a:xfrm>
              <a:off x="8072840" y="3784371"/>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7" name="!!Client1">
              <a:extLst>
                <a:ext uri="{FF2B5EF4-FFF2-40B4-BE49-F238E27FC236}">
                  <a16:creationId xmlns:a16="http://schemas.microsoft.com/office/drawing/2014/main" id="{65E57065-D436-D34B-BDCC-2A6336DCE2BC}"/>
                </a:ext>
              </a:extLst>
            </p:cNvPr>
            <p:cNvSpPr/>
            <p:nvPr/>
          </p:nvSpPr>
          <p:spPr>
            <a:xfrm>
              <a:off x="8068223" y="4329000"/>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8" name="!!Client1">
              <a:extLst>
                <a:ext uri="{FF2B5EF4-FFF2-40B4-BE49-F238E27FC236}">
                  <a16:creationId xmlns:a16="http://schemas.microsoft.com/office/drawing/2014/main" id="{4E94EE1E-1667-AF49-A392-9940C32996A8}"/>
                </a:ext>
              </a:extLst>
            </p:cNvPr>
            <p:cNvSpPr/>
            <p:nvPr/>
          </p:nvSpPr>
          <p:spPr>
            <a:xfrm>
              <a:off x="8068223" y="4873629"/>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69" name="!!Client1">
              <a:extLst>
                <a:ext uri="{FF2B5EF4-FFF2-40B4-BE49-F238E27FC236}">
                  <a16:creationId xmlns:a16="http://schemas.microsoft.com/office/drawing/2014/main" id="{10FCA815-CA78-F14B-AD04-14F9B46A91A1}"/>
                </a:ext>
              </a:extLst>
            </p:cNvPr>
            <p:cNvSpPr/>
            <p:nvPr/>
          </p:nvSpPr>
          <p:spPr>
            <a:xfrm>
              <a:off x="8063606" y="5418258"/>
              <a:ext cx="1504167" cy="41463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0" name="!!Client1">
              <a:extLst>
                <a:ext uri="{FF2B5EF4-FFF2-40B4-BE49-F238E27FC236}">
                  <a16:creationId xmlns:a16="http://schemas.microsoft.com/office/drawing/2014/main" id="{4F1DE3D3-61E2-D64B-B841-C773EFA43C99}"/>
                </a:ext>
              </a:extLst>
            </p:cNvPr>
            <p:cNvSpPr/>
            <p:nvPr/>
          </p:nvSpPr>
          <p:spPr>
            <a:xfrm>
              <a:off x="9685351" y="1605855"/>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1" name="!!Client1">
              <a:extLst>
                <a:ext uri="{FF2B5EF4-FFF2-40B4-BE49-F238E27FC236}">
                  <a16:creationId xmlns:a16="http://schemas.microsoft.com/office/drawing/2014/main" id="{89C3B240-8208-394D-A3CE-71E9CE002A7C}"/>
                </a:ext>
              </a:extLst>
            </p:cNvPr>
            <p:cNvSpPr/>
            <p:nvPr/>
          </p:nvSpPr>
          <p:spPr>
            <a:xfrm>
              <a:off x="9680734" y="2150484"/>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2" name="!!Client1">
              <a:extLst>
                <a:ext uri="{FF2B5EF4-FFF2-40B4-BE49-F238E27FC236}">
                  <a16:creationId xmlns:a16="http://schemas.microsoft.com/office/drawing/2014/main" id="{60BC89CB-5AD6-C545-ACA3-761C721893D7}"/>
                </a:ext>
              </a:extLst>
            </p:cNvPr>
            <p:cNvSpPr/>
            <p:nvPr/>
          </p:nvSpPr>
          <p:spPr>
            <a:xfrm>
              <a:off x="9680734" y="2695113"/>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3" name="!!Client1">
              <a:extLst>
                <a:ext uri="{FF2B5EF4-FFF2-40B4-BE49-F238E27FC236}">
                  <a16:creationId xmlns:a16="http://schemas.microsoft.com/office/drawing/2014/main" id="{E95B0A3C-98B8-0A48-9F6C-D77B1BF47EC8}"/>
                </a:ext>
              </a:extLst>
            </p:cNvPr>
            <p:cNvSpPr/>
            <p:nvPr/>
          </p:nvSpPr>
          <p:spPr>
            <a:xfrm>
              <a:off x="9676117" y="3239742"/>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4" name="!!Client1">
              <a:extLst>
                <a:ext uri="{FF2B5EF4-FFF2-40B4-BE49-F238E27FC236}">
                  <a16:creationId xmlns:a16="http://schemas.microsoft.com/office/drawing/2014/main" id="{00E24DBC-F66C-4A40-8F18-00DFD13C2E0B}"/>
                </a:ext>
              </a:extLst>
            </p:cNvPr>
            <p:cNvSpPr/>
            <p:nvPr/>
          </p:nvSpPr>
          <p:spPr>
            <a:xfrm>
              <a:off x="9680734" y="3784371"/>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5" name="!!Client1">
              <a:extLst>
                <a:ext uri="{FF2B5EF4-FFF2-40B4-BE49-F238E27FC236}">
                  <a16:creationId xmlns:a16="http://schemas.microsoft.com/office/drawing/2014/main" id="{4BD0F9CD-A8A0-BC4B-A61A-D7A9FDE9603E}"/>
                </a:ext>
              </a:extLst>
            </p:cNvPr>
            <p:cNvSpPr/>
            <p:nvPr/>
          </p:nvSpPr>
          <p:spPr>
            <a:xfrm>
              <a:off x="9676117" y="4329000"/>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6" name="!!Client1">
              <a:extLst>
                <a:ext uri="{FF2B5EF4-FFF2-40B4-BE49-F238E27FC236}">
                  <a16:creationId xmlns:a16="http://schemas.microsoft.com/office/drawing/2014/main" id="{F1BAE94D-671E-1847-9AAF-52DFCD5EEE26}"/>
                </a:ext>
              </a:extLst>
            </p:cNvPr>
            <p:cNvSpPr/>
            <p:nvPr/>
          </p:nvSpPr>
          <p:spPr>
            <a:xfrm>
              <a:off x="9676117" y="4873629"/>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sp>
          <p:nvSpPr>
            <p:cNvPr id="77" name="!!Client1">
              <a:extLst>
                <a:ext uri="{FF2B5EF4-FFF2-40B4-BE49-F238E27FC236}">
                  <a16:creationId xmlns:a16="http://schemas.microsoft.com/office/drawing/2014/main" id="{3F5F4EA7-6BD4-904C-A90C-28133F477BB6}"/>
                </a:ext>
              </a:extLst>
            </p:cNvPr>
            <p:cNvSpPr/>
            <p:nvPr/>
          </p:nvSpPr>
          <p:spPr>
            <a:xfrm>
              <a:off x="9671500" y="5418258"/>
              <a:ext cx="1504167" cy="41463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tIns="137160" rtlCol="0" anchor="t" anchorCtr="0"/>
            <a:lstStyle/>
            <a:p>
              <a:pPr algn="ctr"/>
              <a:endParaRPr lang="en-US" sz="2400" dirty="0">
                <a:solidFill>
                  <a:schemeClr val="tx1"/>
                </a:solidFill>
              </a:endParaRPr>
            </a:p>
          </p:txBody>
        </p:sp>
      </p:grpSp>
      <p:sp>
        <p:nvSpPr>
          <p:cNvPr id="78" name="TextBox 77">
            <a:extLst>
              <a:ext uri="{FF2B5EF4-FFF2-40B4-BE49-F238E27FC236}">
                <a16:creationId xmlns:a16="http://schemas.microsoft.com/office/drawing/2014/main" id="{3892754C-97EE-CC43-87C4-099AC729E1D8}"/>
              </a:ext>
            </a:extLst>
          </p:cNvPr>
          <p:cNvSpPr txBox="1"/>
          <p:nvPr/>
        </p:nvSpPr>
        <p:spPr>
          <a:xfrm>
            <a:off x="575024" y="1701516"/>
            <a:ext cx="11277600" cy="461665"/>
          </a:xfrm>
          <a:prstGeom prst="rect">
            <a:avLst/>
          </a:prstGeom>
          <a:noFill/>
        </p:spPr>
        <p:txBody>
          <a:bodyPr wrap="square" rtlCol="0">
            <a:spAutoFit/>
          </a:bodyPr>
          <a:lstStyle/>
          <a:p>
            <a:r>
              <a:rPr lang="en-US" sz="2400" dirty="0"/>
              <a:t>	…while sharing bandwidth equally with Cubic flows in aggregate</a:t>
            </a:r>
          </a:p>
        </p:txBody>
      </p:sp>
    </p:spTree>
    <p:extLst>
      <p:ext uri="{BB962C8B-B14F-4D97-AF65-F5344CB8AC3E}">
        <p14:creationId xmlns:p14="http://schemas.microsoft.com/office/powerpoint/2010/main" val="423253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DD2E-324C-8447-9DF3-CCFF105A5A04}"/>
              </a:ext>
            </a:extLst>
          </p:cNvPr>
          <p:cNvSpPr>
            <a:spLocks noGrp="1"/>
          </p:cNvSpPr>
          <p:nvPr>
            <p:ph type="title"/>
          </p:nvPr>
        </p:nvSpPr>
        <p:spPr/>
        <p:txBody>
          <a:bodyPr/>
          <a:lstStyle/>
          <a:p>
            <a:r>
              <a:rPr lang="en-US" dirty="0"/>
              <a:t>A Dynamic Environment</a:t>
            </a:r>
          </a:p>
        </p:txBody>
      </p:sp>
      <p:pic>
        <p:nvPicPr>
          <p:cNvPr id="7" name="!!numvids">
            <a:extLst>
              <a:ext uri="{FF2B5EF4-FFF2-40B4-BE49-F238E27FC236}">
                <a16:creationId xmlns:a16="http://schemas.microsoft.com/office/drawing/2014/main" id="{6960DFE4-2C0C-024A-A96D-F1A0FE5FAEA7}"/>
              </a:ext>
            </a:extLst>
          </p:cNvPr>
          <p:cNvPicPr>
            <a:picLocks noChangeAspect="1"/>
          </p:cNvPicPr>
          <p:nvPr/>
        </p:nvPicPr>
        <p:blipFill>
          <a:blip r:embed="rId3"/>
          <a:stretch>
            <a:fillRect/>
          </a:stretch>
        </p:blipFill>
        <p:spPr>
          <a:xfrm>
            <a:off x="0" y="1553730"/>
            <a:ext cx="12192000" cy="4876800"/>
          </a:xfrm>
          <a:prstGeom prst="rect">
            <a:avLst/>
          </a:prstGeom>
        </p:spPr>
      </p:pic>
    </p:spTree>
    <p:extLst>
      <p:ext uri="{BB962C8B-B14F-4D97-AF65-F5344CB8AC3E}">
        <p14:creationId xmlns:p14="http://schemas.microsoft.com/office/powerpoint/2010/main" val="14186563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6331-5B22-5547-9A4B-18D83A1D65FC}"/>
              </a:ext>
            </a:extLst>
          </p:cNvPr>
          <p:cNvSpPr>
            <a:spLocks noGrp="1"/>
          </p:cNvSpPr>
          <p:nvPr>
            <p:ph type="title"/>
          </p:nvPr>
        </p:nvSpPr>
        <p:spPr/>
        <p:txBody>
          <a:bodyPr/>
          <a:lstStyle/>
          <a:p>
            <a:r>
              <a:rPr lang="en-US" dirty="0"/>
              <a:t>A Dynamic Environment</a:t>
            </a:r>
          </a:p>
        </p:txBody>
      </p:sp>
      <p:pic>
        <p:nvPicPr>
          <p:cNvPr id="6" name="Picture 5">
            <a:extLst>
              <a:ext uri="{FF2B5EF4-FFF2-40B4-BE49-F238E27FC236}">
                <a16:creationId xmlns:a16="http://schemas.microsoft.com/office/drawing/2014/main" id="{B1822B67-0B54-314D-A7F2-BC0094F9C720}"/>
              </a:ext>
            </a:extLst>
          </p:cNvPr>
          <p:cNvPicPr>
            <a:picLocks noChangeAspect="1"/>
          </p:cNvPicPr>
          <p:nvPr/>
        </p:nvPicPr>
        <p:blipFill>
          <a:blip r:embed="rId3"/>
          <a:stretch>
            <a:fillRect/>
          </a:stretch>
        </p:blipFill>
        <p:spPr>
          <a:xfrm>
            <a:off x="6041124" y="1869606"/>
            <a:ext cx="6254678" cy="4169785"/>
          </a:xfrm>
          <a:prstGeom prst="rect">
            <a:avLst/>
          </a:prstGeom>
        </p:spPr>
      </p:pic>
      <p:pic>
        <p:nvPicPr>
          <p:cNvPr id="8" name="Picture 7">
            <a:extLst>
              <a:ext uri="{FF2B5EF4-FFF2-40B4-BE49-F238E27FC236}">
                <a16:creationId xmlns:a16="http://schemas.microsoft.com/office/drawing/2014/main" id="{02A38B5D-7553-8745-9B4F-3E8A2738772D}"/>
              </a:ext>
            </a:extLst>
          </p:cNvPr>
          <p:cNvPicPr>
            <a:picLocks noChangeAspect="1"/>
          </p:cNvPicPr>
          <p:nvPr/>
        </p:nvPicPr>
        <p:blipFill>
          <a:blip r:embed="rId4"/>
          <a:stretch>
            <a:fillRect/>
          </a:stretch>
        </p:blipFill>
        <p:spPr>
          <a:xfrm>
            <a:off x="0" y="1869606"/>
            <a:ext cx="6254678" cy="4169785"/>
          </a:xfrm>
          <a:prstGeom prst="rect">
            <a:avLst/>
          </a:prstGeom>
        </p:spPr>
      </p:pic>
      <p:pic>
        <p:nvPicPr>
          <p:cNvPr id="9" name="!!numvids">
            <a:extLst>
              <a:ext uri="{FF2B5EF4-FFF2-40B4-BE49-F238E27FC236}">
                <a16:creationId xmlns:a16="http://schemas.microsoft.com/office/drawing/2014/main" id="{943384BC-7A27-0842-A27D-2063C768B5AB}"/>
              </a:ext>
            </a:extLst>
          </p:cNvPr>
          <p:cNvPicPr>
            <a:picLocks noChangeAspect="1"/>
          </p:cNvPicPr>
          <p:nvPr/>
        </p:nvPicPr>
        <p:blipFill>
          <a:blip r:embed="rId5"/>
          <a:stretch>
            <a:fillRect/>
          </a:stretch>
        </p:blipFill>
        <p:spPr>
          <a:xfrm>
            <a:off x="9252166" y="156477"/>
            <a:ext cx="2779660" cy="1111864"/>
          </a:xfrm>
          <a:prstGeom prst="rect">
            <a:avLst/>
          </a:prstGeom>
        </p:spPr>
      </p:pic>
      <p:sp>
        <p:nvSpPr>
          <p:cNvPr id="3" name="TextBox 2">
            <a:extLst>
              <a:ext uri="{FF2B5EF4-FFF2-40B4-BE49-F238E27FC236}">
                <a16:creationId xmlns:a16="http://schemas.microsoft.com/office/drawing/2014/main" id="{D5C54E16-D842-7040-9AA1-247202162A1E}"/>
              </a:ext>
            </a:extLst>
          </p:cNvPr>
          <p:cNvSpPr txBox="1"/>
          <p:nvPr/>
        </p:nvSpPr>
        <p:spPr>
          <a:xfrm>
            <a:off x="8197033" y="3198167"/>
            <a:ext cx="3156767" cy="461665"/>
          </a:xfrm>
          <a:prstGeom prst="rect">
            <a:avLst/>
          </a:prstGeom>
          <a:noFill/>
        </p:spPr>
        <p:txBody>
          <a:bodyPr wrap="square" rtlCol="0">
            <a:spAutoFit/>
          </a:bodyPr>
          <a:lstStyle/>
          <a:p>
            <a:r>
              <a:rPr lang="en-US" sz="2400" b="1" dirty="0">
                <a:solidFill>
                  <a:schemeClr val="accent6">
                    <a:lumMod val="75000"/>
                  </a:schemeClr>
                </a:solidFill>
              </a:rPr>
              <a:t>47% improvement</a:t>
            </a:r>
          </a:p>
        </p:txBody>
      </p:sp>
      <p:sp>
        <p:nvSpPr>
          <p:cNvPr id="7" name="TextBox 6">
            <a:extLst>
              <a:ext uri="{FF2B5EF4-FFF2-40B4-BE49-F238E27FC236}">
                <a16:creationId xmlns:a16="http://schemas.microsoft.com/office/drawing/2014/main" id="{A2C6E7DD-8940-784D-B5D1-A597490FB4BF}"/>
              </a:ext>
            </a:extLst>
          </p:cNvPr>
          <p:cNvSpPr txBox="1"/>
          <p:nvPr/>
        </p:nvSpPr>
        <p:spPr>
          <a:xfrm>
            <a:off x="3403360" y="3218948"/>
            <a:ext cx="3156767" cy="461665"/>
          </a:xfrm>
          <a:prstGeom prst="rect">
            <a:avLst/>
          </a:prstGeom>
          <a:noFill/>
        </p:spPr>
        <p:txBody>
          <a:bodyPr wrap="square" rtlCol="0">
            <a:spAutoFit/>
          </a:bodyPr>
          <a:lstStyle/>
          <a:p>
            <a:r>
              <a:rPr lang="en-US" sz="2400" b="1" dirty="0">
                <a:solidFill>
                  <a:schemeClr val="accent6">
                    <a:lumMod val="75000"/>
                  </a:schemeClr>
                </a:solidFill>
              </a:rPr>
              <a:t>Only 0.4% lower</a:t>
            </a:r>
          </a:p>
        </p:txBody>
      </p:sp>
    </p:spTree>
    <p:extLst>
      <p:ext uri="{BB962C8B-B14F-4D97-AF65-F5344CB8AC3E}">
        <p14:creationId xmlns:p14="http://schemas.microsoft.com/office/powerpoint/2010/main" val="42957088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10414-F40A-AD41-B03C-821E0543DBE5}"/>
              </a:ext>
            </a:extLst>
          </p:cNvPr>
          <p:cNvSpPr>
            <a:spLocks noGrp="1"/>
          </p:cNvSpPr>
          <p:nvPr>
            <p:ph type="title"/>
          </p:nvPr>
        </p:nvSpPr>
        <p:spPr/>
        <p:txBody>
          <a:bodyPr/>
          <a:lstStyle/>
          <a:p>
            <a:r>
              <a:rPr lang="en-US" dirty="0"/>
              <a:t>More Experiments (see paper)</a:t>
            </a:r>
          </a:p>
        </p:txBody>
      </p:sp>
      <p:sp>
        <p:nvSpPr>
          <p:cNvPr id="3" name="Content Placeholder 2">
            <a:extLst>
              <a:ext uri="{FF2B5EF4-FFF2-40B4-BE49-F238E27FC236}">
                <a16:creationId xmlns:a16="http://schemas.microsoft.com/office/drawing/2014/main" id="{2A39B6D2-A91E-504A-B958-3F34F493527C}"/>
              </a:ext>
            </a:extLst>
          </p:cNvPr>
          <p:cNvSpPr>
            <a:spLocks noGrp="1"/>
          </p:cNvSpPr>
          <p:nvPr>
            <p:ph idx="1"/>
          </p:nvPr>
        </p:nvSpPr>
        <p:spPr/>
        <p:txBody>
          <a:bodyPr/>
          <a:lstStyle/>
          <a:p>
            <a:r>
              <a:rPr lang="en-US" dirty="0"/>
              <a:t>Fairness with cross-traffic (web-based and video cross traffic)</a:t>
            </a:r>
          </a:p>
          <a:p>
            <a:endParaRPr lang="en-US" dirty="0"/>
          </a:p>
          <a:p>
            <a:r>
              <a:rPr lang="en-US" dirty="0"/>
              <a:t>Test on a real residential network</a:t>
            </a:r>
          </a:p>
          <a:p>
            <a:endParaRPr lang="en-US" dirty="0"/>
          </a:p>
          <a:p>
            <a:r>
              <a:rPr lang="en-US" dirty="0"/>
              <a:t>Multiple providers using Minerva</a:t>
            </a:r>
          </a:p>
          <a:p>
            <a:endParaRPr lang="en-US" dirty="0"/>
          </a:p>
          <a:p>
            <a:r>
              <a:rPr lang="en-US" dirty="0"/>
              <a:t>And more!</a:t>
            </a:r>
          </a:p>
          <a:p>
            <a:endParaRPr lang="en-US" dirty="0"/>
          </a:p>
        </p:txBody>
      </p:sp>
    </p:spTree>
    <p:extLst>
      <p:ext uri="{BB962C8B-B14F-4D97-AF65-F5344CB8AC3E}">
        <p14:creationId xmlns:p14="http://schemas.microsoft.com/office/powerpoint/2010/main" val="23059925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4F68C-AB03-B845-992A-98A8A380832E}"/>
              </a:ext>
            </a:extLst>
          </p:cNvPr>
          <p:cNvSpPr>
            <a:spLocks noGrp="1"/>
          </p:cNvSpPr>
          <p:nvPr>
            <p:ph type="title"/>
          </p:nvPr>
        </p:nvSpPr>
        <p:spPr/>
        <p:txBody>
          <a:bodyPr/>
          <a:lstStyle/>
          <a:p>
            <a:r>
              <a:rPr lang="en-US" dirty="0"/>
              <a:t>Case study: Video startup</a:t>
            </a:r>
          </a:p>
        </p:txBody>
      </p:sp>
      <p:sp>
        <p:nvSpPr>
          <p:cNvPr id="3" name="Content Placeholder 2">
            <a:extLst>
              <a:ext uri="{FF2B5EF4-FFF2-40B4-BE49-F238E27FC236}">
                <a16:creationId xmlns:a16="http://schemas.microsoft.com/office/drawing/2014/main" id="{FDFA2420-5478-FB4B-B884-EABEE19AF956}"/>
              </a:ext>
            </a:extLst>
          </p:cNvPr>
          <p:cNvSpPr>
            <a:spLocks noGrp="1"/>
          </p:cNvSpPr>
          <p:nvPr>
            <p:ph idx="1"/>
          </p:nvPr>
        </p:nvSpPr>
        <p:spPr/>
        <p:txBody>
          <a:bodyPr/>
          <a:lstStyle/>
          <a:p>
            <a:r>
              <a:rPr lang="en-US" dirty="0"/>
              <a:t>How does buffer change Minerva’s bandwidth split?</a:t>
            </a:r>
          </a:p>
          <a:p>
            <a:r>
              <a:rPr lang="en-US" dirty="0"/>
              <a:t>When a video starts, it is starved for buffer. What if other clients sharing the link have built up enough buffer to share?</a:t>
            </a:r>
          </a:p>
        </p:txBody>
      </p:sp>
      <p:pic>
        <p:nvPicPr>
          <p:cNvPr id="5" name="Picture 4">
            <a:extLst>
              <a:ext uri="{FF2B5EF4-FFF2-40B4-BE49-F238E27FC236}">
                <a16:creationId xmlns:a16="http://schemas.microsoft.com/office/drawing/2014/main" id="{D9BDDDAA-5A08-434F-9AD9-786DBFADEE34}"/>
              </a:ext>
            </a:extLst>
          </p:cNvPr>
          <p:cNvPicPr>
            <a:picLocks noChangeAspect="1"/>
          </p:cNvPicPr>
          <p:nvPr/>
        </p:nvPicPr>
        <p:blipFill>
          <a:blip r:embed="rId2"/>
          <a:stretch>
            <a:fillRect/>
          </a:stretch>
        </p:blipFill>
        <p:spPr>
          <a:xfrm>
            <a:off x="1080663" y="3719328"/>
            <a:ext cx="4668154" cy="3026861"/>
          </a:xfrm>
          <a:prstGeom prst="rect">
            <a:avLst/>
          </a:prstGeom>
        </p:spPr>
      </p:pic>
      <p:pic>
        <p:nvPicPr>
          <p:cNvPr id="7" name="Picture 6">
            <a:extLst>
              <a:ext uri="{FF2B5EF4-FFF2-40B4-BE49-F238E27FC236}">
                <a16:creationId xmlns:a16="http://schemas.microsoft.com/office/drawing/2014/main" id="{49DBF8D5-1DCF-EF4C-8916-4F30961764A1}"/>
              </a:ext>
            </a:extLst>
          </p:cNvPr>
          <p:cNvPicPr>
            <a:picLocks noChangeAspect="1"/>
          </p:cNvPicPr>
          <p:nvPr/>
        </p:nvPicPr>
        <p:blipFill>
          <a:blip r:embed="rId3"/>
          <a:stretch>
            <a:fillRect/>
          </a:stretch>
        </p:blipFill>
        <p:spPr>
          <a:xfrm>
            <a:off x="6443183" y="3719328"/>
            <a:ext cx="4668154" cy="3015916"/>
          </a:xfrm>
          <a:prstGeom prst="rect">
            <a:avLst/>
          </a:prstGeom>
        </p:spPr>
      </p:pic>
      <p:sp>
        <p:nvSpPr>
          <p:cNvPr id="8" name="TextBox 7">
            <a:extLst>
              <a:ext uri="{FF2B5EF4-FFF2-40B4-BE49-F238E27FC236}">
                <a16:creationId xmlns:a16="http://schemas.microsoft.com/office/drawing/2014/main" id="{AA52FBA5-3B1B-4D4C-8478-326099B388CB}"/>
              </a:ext>
            </a:extLst>
          </p:cNvPr>
          <p:cNvSpPr txBox="1"/>
          <p:nvPr/>
        </p:nvSpPr>
        <p:spPr>
          <a:xfrm>
            <a:off x="2326613" y="3370358"/>
            <a:ext cx="2598821" cy="461665"/>
          </a:xfrm>
          <a:prstGeom prst="rect">
            <a:avLst/>
          </a:prstGeom>
          <a:noFill/>
        </p:spPr>
        <p:txBody>
          <a:bodyPr wrap="square" rtlCol="0">
            <a:spAutoFit/>
          </a:bodyPr>
          <a:lstStyle/>
          <a:p>
            <a:pPr algn="ctr"/>
            <a:r>
              <a:rPr lang="en-US" sz="2400" dirty="0"/>
              <a:t>Cubic</a:t>
            </a:r>
          </a:p>
        </p:txBody>
      </p:sp>
      <p:sp>
        <p:nvSpPr>
          <p:cNvPr id="9" name="TextBox 8">
            <a:extLst>
              <a:ext uri="{FF2B5EF4-FFF2-40B4-BE49-F238E27FC236}">
                <a16:creationId xmlns:a16="http://schemas.microsoft.com/office/drawing/2014/main" id="{F0E4BFF8-8286-3C47-8BB7-4E2C264AF443}"/>
              </a:ext>
            </a:extLst>
          </p:cNvPr>
          <p:cNvSpPr txBox="1"/>
          <p:nvPr/>
        </p:nvSpPr>
        <p:spPr>
          <a:xfrm>
            <a:off x="7334337" y="3353558"/>
            <a:ext cx="2598821" cy="461665"/>
          </a:xfrm>
          <a:prstGeom prst="rect">
            <a:avLst/>
          </a:prstGeom>
          <a:noFill/>
        </p:spPr>
        <p:txBody>
          <a:bodyPr wrap="square" rtlCol="0">
            <a:spAutoFit/>
          </a:bodyPr>
          <a:lstStyle/>
          <a:p>
            <a:pPr algn="ctr"/>
            <a:r>
              <a:rPr lang="en-US" sz="2400" dirty="0"/>
              <a:t>Minerva</a:t>
            </a:r>
          </a:p>
        </p:txBody>
      </p:sp>
    </p:spTree>
    <p:extLst>
      <p:ext uri="{BB962C8B-B14F-4D97-AF65-F5344CB8AC3E}">
        <p14:creationId xmlns:p14="http://schemas.microsoft.com/office/powerpoint/2010/main" val="211604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9"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B1C1-B2CF-2A44-AC80-8DAC3A7F4725}"/>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6175F08F-F694-9C4F-A0EB-3F01B619001E}"/>
              </a:ext>
            </a:extLst>
          </p:cNvPr>
          <p:cNvSpPr>
            <a:spLocks noGrp="1"/>
          </p:cNvSpPr>
          <p:nvPr>
            <p:ph idx="1"/>
          </p:nvPr>
        </p:nvSpPr>
        <p:spPr>
          <a:xfrm>
            <a:off x="838200" y="1825625"/>
            <a:ext cx="10515600" cy="4351338"/>
          </a:xfrm>
        </p:spPr>
        <p:txBody>
          <a:bodyPr/>
          <a:lstStyle/>
          <a:p>
            <a:r>
              <a:rPr lang="en-US" dirty="0"/>
              <a:t>Videos are not created equal</a:t>
            </a:r>
          </a:p>
          <a:p>
            <a:pPr lvl="1"/>
            <a:r>
              <a:rPr lang="en-US" dirty="0"/>
              <a:t>Each video has a different </a:t>
            </a:r>
            <a:r>
              <a:rPr lang="en-US" i="1" dirty="0"/>
              <a:t>perceptual quality</a:t>
            </a:r>
            <a:r>
              <a:rPr lang="en-US" dirty="0"/>
              <a:t> at each bitrate</a:t>
            </a:r>
          </a:p>
          <a:p>
            <a:pPr lvl="1"/>
            <a:r>
              <a:rPr lang="en-US" dirty="0"/>
              <a:t>Even within a session, buffers can create dynamic differences</a:t>
            </a:r>
          </a:p>
          <a:p>
            <a:pPr marL="457200" lvl="1" indent="0">
              <a:buNone/>
            </a:pPr>
            <a:endParaRPr lang="en-US" dirty="0"/>
          </a:p>
          <a:p>
            <a:r>
              <a:rPr lang="en-US" dirty="0"/>
              <a:t>We introduce Minerva, a solution for providers to achieve </a:t>
            </a:r>
            <a:r>
              <a:rPr lang="en-US" dirty="0" err="1"/>
              <a:t>QoE</a:t>
            </a:r>
            <a:r>
              <a:rPr lang="en-US" dirty="0"/>
              <a:t> fairness on their videos</a:t>
            </a:r>
          </a:p>
          <a:p>
            <a:pPr marL="457200" lvl="1" indent="0">
              <a:buNone/>
            </a:pPr>
            <a:endParaRPr lang="en-US" dirty="0"/>
          </a:p>
          <a:p>
            <a:pPr lvl="1"/>
            <a:endParaRPr lang="en-US" dirty="0"/>
          </a:p>
        </p:txBody>
      </p:sp>
      <p:sp>
        <p:nvSpPr>
          <p:cNvPr id="4" name="!!TextBox_Decentralized">
            <a:extLst>
              <a:ext uri="{FF2B5EF4-FFF2-40B4-BE49-F238E27FC236}">
                <a16:creationId xmlns:a16="http://schemas.microsoft.com/office/drawing/2014/main" id="{884BE257-1D9B-BF48-B4AD-CA830018AA17}"/>
              </a:ext>
            </a:extLst>
          </p:cNvPr>
          <p:cNvSpPr txBox="1"/>
          <p:nvPr/>
        </p:nvSpPr>
        <p:spPr>
          <a:xfrm>
            <a:off x="5075655" y="4863980"/>
            <a:ext cx="2040690" cy="461665"/>
          </a:xfrm>
          <a:prstGeom prst="rect">
            <a:avLst/>
          </a:prstGeom>
          <a:noFill/>
          <a:ln w="63500" cmpd="thinThick">
            <a:solidFill>
              <a:schemeClr val="accent1"/>
            </a:solidFill>
          </a:ln>
        </p:spPr>
        <p:txBody>
          <a:bodyPr wrap="square" rtlCol="0">
            <a:spAutoFit/>
          </a:bodyPr>
          <a:lstStyle/>
          <a:p>
            <a:pPr algn="ctr"/>
            <a:r>
              <a:rPr lang="en-US" sz="2400" b="1" dirty="0"/>
              <a:t>Decentralized</a:t>
            </a:r>
          </a:p>
        </p:txBody>
      </p:sp>
      <p:sp>
        <p:nvSpPr>
          <p:cNvPr id="5" name="!!TextBox_LinkAgnostic">
            <a:extLst>
              <a:ext uri="{FF2B5EF4-FFF2-40B4-BE49-F238E27FC236}">
                <a16:creationId xmlns:a16="http://schemas.microsoft.com/office/drawing/2014/main" id="{A872DAE0-3437-184C-BA35-F21569794331}"/>
              </a:ext>
            </a:extLst>
          </p:cNvPr>
          <p:cNvSpPr txBox="1"/>
          <p:nvPr/>
        </p:nvSpPr>
        <p:spPr>
          <a:xfrm>
            <a:off x="1936583" y="4863980"/>
            <a:ext cx="2040690" cy="461665"/>
          </a:xfrm>
          <a:prstGeom prst="rect">
            <a:avLst/>
          </a:prstGeom>
          <a:noFill/>
          <a:ln w="63500" cmpd="thinThick">
            <a:solidFill>
              <a:schemeClr val="accent1"/>
            </a:solidFill>
          </a:ln>
        </p:spPr>
        <p:txBody>
          <a:bodyPr wrap="square" rtlCol="0">
            <a:spAutoFit/>
          </a:bodyPr>
          <a:lstStyle/>
          <a:p>
            <a:pPr algn="ctr"/>
            <a:r>
              <a:rPr lang="en-US" sz="2400" b="1" dirty="0"/>
              <a:t>End-to-end</a:t>
            </a:r>
          </a:p>
        </p:txBody>
      </p:sp>
      <p:sp>
        <p:nvSpPr>
          <p:cNvPr id="6" name="!!TextBox_Fairness">
            <a:extLst>
              <a:ext uri="{FF2B5EF4-FFF2-40B4-BE49-F238E27FC236}">
                <a16:creationId xmlns:a16="http://schemas.microsoft.com/office/drawing/2014/main" id="{6EF3621A-EF3D-A242-9D0D-A12696C8BB5A}"/>
              </a:ext>
            </a:extLst>
          </p:cNvPr>
          <p:cNvSpPr txBox="1"/>
          <p:nvPr/>
        </p:nvSpPr>
        <p:spPr>
          <a:xfrm>
            <a:off x="8048654" y="4863980"/>
            <a:ext cx="2040690" cy="461665"/>
          </a:xfrm>
          <a:prstGeom prst="rect">
            <a:avLst/>
          </a:prstGeom>
          <a:noFill/>
          <a:ln w="63500" cmpd="thinThick">
            <a:solidFill>
              <a:schemeClr val="accent1"/>
            </a:solidFill>
          </a:ln>
        </p:spPr>
        <p:txBody>
          <a:bodyPr wrap="square" rtlCol="0">
            <a:spAutoFit/>
          </a:bodyPr>
          <a:lstStyle/>
          <a:p>
            <a:pPr algn="ctr"/>
            <a:r>
              <a:rPr lang="en-US" sz="2400" b="1" dirty="0"/>
              <a:t>Fair</a:t>
            </a:r>
          </a:p>
        </p:txBody>
      </p:sp>
    </p:spTree>
    <p:extLst>
      <p:ext uri="{BB962C8B-B14F-4D97-AF65-F5344CB8AC3E}">
        <p14:creationId xmlns:p14="http://schemas.microsoft.com/office/powerpoint/2010/main" val="18448317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3.7|10.8|30.2|15.7|11.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37022</TotalTime>
  <Words>10167</Words>
  <Application>Microsoft Macintosh PowerPoint</Application>
  <PresentationFormat>Widescreen</PresentationFormat>
  <Paragraphs>902</Paragraphs>
  <Slides>64</Slides>
  <Notes>60</Notes>
  <HiddenSlides>35</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64</vt:i4>
      </vt:variant>
    </vt:vector>
  </HeadingPairs>
  <TitlesOfParts>
    <vt:vector size="69" baseType="lpstr">
      <vt:lpstr>Arial</vt:lpstr>
      <vt:lpstr>Calibri</vt:lpstr>
      <vt:lpstr>Calibri Light</vt:lpstr>
      <vt:lpstr>Cambria Math</vt:lpstr>
      <vt:lpstr>Office Theme</vt:lpstr>
      <vt:lpstr>Minerva: A transport for optimizing video QoE fairness</vt:lpstr>
      <vt:lpstr>PowerPoint Presentation</vt:lpstr>
      <vt:lpstr>PowerPoint Presentation</vt:lpstr>
      <vt:lpstr>PowerPoint Presentation</vt:lpstr>
      <vt:lpstr>Dynamic Streaming over HTTP (DASH)</vt:lpstr>
      <vt:lpstr>Video Streaming</vt:lpstr>
      <vt:lpstr>Video Streaming</vt:lpstr>
      <vt:lpstr>PowerPoint Presentation</vt:lpstr>
      <vt:lpstr>PowerPoint Presentation</vt:lpstr>
      <vt:lpstr>PowerPoint Presentation</vt:lpstr>
      <vt:lpstr>PowerPoint Presentation</vt:lpstr>
      <vt:lpstr>PowerPoint Presentation</vt:lpstr>
      <vt:lpstr>Session-Level Differences</vt:lpstr>
      <vt:lpstr>Session-Level Differences</vt:lpstr>
      <vt:lpstr>Multiple Video Streams Competing</vt:lpstr>
      <vt:lpstr>Multiple Video Streams Competing</vt:lpstr>
      <vt:lpstr>Multiple Video Streams Competing</vt:lpstr>
      <vt:lpstr>Multiple Video Streams Competing</vt:lpstr>
      <vt:lpstr>QoE Fairness</vt:lpstr>
      <vt:lpstr>QoE Fairness</vt:lpstr>
      <vt:lpstr>QoE Fairness</vt:lpstr>
      <vt:lpstr>QoE Fairness</vt:lpstr>
      <vt:lpstr>PowerPoint Presentation</vt:lpstr>
      <vt:lpstr>Prior Solutions: Centralized</vt:lpstr>
      <vt:lpstr>Challenges</vt:lpstr>
      <vt:lpstr>Contributions</vt:lpstr>
      <vt:lpstr>System Overview</vt:lpstr>
      <vt:lpstr>System Overview</vt:lpstr>
      <vt:lpstr>PowerPoint Presentation</vt:lpstr>
      <vt:lpstr>PowerPoint Presentation</vt:lpstr>
      <vt:lpstr>PowerPoint Presentation</vt:lpstr>
      <vt:lpstr>System Overview</vt:lpstr>
      <vt:lpstr>Computing Utility</vt:lpstr>
      <vt:lpstr>Computing Utility</vt:lpstr>
      <vt:lpstr>The Value of Bandwidth</vt:lpstr>
      <vt:lpstr>The Value of Bandwidth</vt:lpstr>
      <vt:lpstr>System Overview</vt:lpstr>
      <vt:lpstr>Estimating Future QoE</vt:lpstr>
      <vt:lpstr>Estimating Future QoE</vt:lpstr>
      <vt:lpstr>System Overview</vt:lpstr>
      <vt:lpstr>Video QoE</vt:lpstr>
      <vt:lpstr>Rate Update</vt:lpstr>
      <vt:lpstr>Normalization</vt:lpstr>
      <vt:lpstr>Normalization</vt:lpstr>
      <vt:lpstr>Normalization</vt:lpstr>
      <vt:lpstr>Normalization</vt:lpstr>
      <vt:lpstr>Normalization</vt:lpstr>
      <vt:lpstr>Normalization</vt:lpstr>
      <vt:lpstr>Normalization</vt:lpstr>
      <vt:lpstr>System Overview</vt:lpstr>
      <vt:lpstr>Evaluation</vt:lpstr>
      <vt:lpstr>Experiments</vt:lpstr>
      <vt:lpstr>Can Minerva improve QoE Fairness?</vt:lpstr>
      <vt:lpstr>Can Minerva improve QoE Fairness?</vt:lpstr>
      <vt:lpstr>A Real Residential Network</vt:lpstr>
      <vt:lpstr>Competing with Cross-Traffic</vt:lpstr>
      <vt:lpstr>Can Minerva improve QoE Fairness?</vt:lpstr>
      <vt:lpstr>Competing with Cross-Traffic</vt:lpstr>
      <vt:lpstr>Competing with Cross-Traffic</vt:lpstr>
      <vt:lpstr>A Dynamic Environment</vt:lpstr>
      <vt:lpstr>A Dynamic Environment</vt:lpstr>
      <vt:lpstr>More Experiments (see paper)</vt:lpstr>
      <vt:lpstr>Case study: Video startup</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Minerva: A transport for optimizing video QoE fairness</dc:title>
  <dc:creator>Microsoft Office User</dc:creator>
  <cp:lastModifiedBy>Microsoft Office User</cp:lastModifiedBy>
  <cp:revision>470</cp:revision>
  <cp:lastPrinted>2019-06-12T22:29:05Z</cp:lastPrinted>
  <dcterms:created xsi:type="dcterms:W3CDTF">2019-06-06T16:53:46Z</dcterms:created>
  <dcterms:modified xsi:type="dcterms:W3CDTF">2019-08-20T22:22:09Z</dcterms:modified>
</cp:coreProperties>
</file>