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handoutMasterIdLst>
    <p:handoutMasterId r:id="rId29"/>
  </p:handoutMasterIdLst>
  <p:sldIdLst>
    <p:sldId id="256" r:id="rId2"/>
    <p:sldId id="363" r:id="rId3"/>
    <p:sldId id="257" r:id="rId4"/>
    <p:sldId id="260" r:id="rId5"/>
    <p:sldId id="353" r:id="rId6"/>
    <p:sldId id="292" r:id="rId7"/>
    <p:sldId id="362" r:id="rId8"/>
    <p:sldId id="350" r:id="rId9"/>
    <p:sldId id="342" r:id="rId10"/>
    <p:sldId id="351" r:id="rId11"/>
    <p:sldId id="345" r:id="rId12"/>
    <p:sldId id="352" r:id="rId13"/>
    <p:sldId id="346" r:id="rId14"/>
    <p:sldId id="354" r:id="rId15"/>
    <p:sldId id="305" r:id="rId16"/>
    <p:sldId id="358" r:id="rId17"/>
    <p:sldId id="347" r:id="rId18"/>
    <p:sldId id="349" r:id="rId19"/>
    <p:sldId id="359" r:id="rId20"/>
    <p:sldId id="348" r:id="rId21"/>
    <p:sldId id="331" r:id="rId22"/>
    <p:sldId id="279" r:id="rId23"/>
    <p:sldId id="336" r:id="rId24"/>
    <p:sldId id="338" r:id="rId25"/>
    <p:sldId id="361"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4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607"/>
    <p:restoredTop sz="55251" autoAdjust="0"/>
  </p:normalViewPr>
  <p:slideViewPr>
    <p:cSldViewPr snapToGrid="0" snapToObjects="1">
      <p:cViewPr varScale="1">
        <p:scale>
          <a:sx n="17" d="100"/>
          <a:sy n="17" d="100"/>
        </p:scale>
        <p:origin x="200" y="10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43C98C-6DA6-994F-9019-953254DF254F}"/>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CE4120F-642B-2E46-867A-F6A5E6FA0500}"/>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8871844-02FE-6444-B872-8FA8E36F3783}" type="datetimeFigureOut">
              <a:rPr lang="en-US" smtClean="0"/>
              <a:t>8/20/19</a:t>
            </a:fld>
            <a:endParaRPr lang="en-US"/>
          </a:p>
        </p:txBody>
      </p:sp>
      <p:sp>
        <p:nvSpPr>
          <p:cNvPr id="4" name="Footer Placeholder 3">
            <a:extLst>
              <a:ext uri="{FF2B5EF4-FFF2-40B4-BE49-F238E27FC236}">
                <a16:creationId xmlns:a16="http://schemas.microsoft.com/office/drawing/2014/main" id="{7A416BBB-ED44-F546-A045-140E819870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8C868A-D970-1249-BC85-577D75CC68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4F6D01-51D6-4F4D-AC2C-52733F802650}" type="slidenum">
              <a:rPr lang="en-US" smtClean="0"/>
              <a:t>‹#›</a:t>
            </a:fld>
            <a:endParaRPr lang="en-US"/>
          </a:p>
        </p:txBody>
      </p:sp>
    </p:spTree>
    <p:extLst>
      <p:ext uri="{BB962C8B-B14F-4D97-AF65-F5344CB8AC3E}">
        <p14:creationId xmlns:p14="http://schemas.microsoft.com/office/powerpoint/2010/main" val="3974350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BA0950E-2487-4E41-A76D-E1C4FC82355E}" type="datetimeFigureOut">
              <a:rPr lang="en-US" smtClean="0"/>
              <a:t>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01D79-CAB1-2C4C-82C5-BDCEE09264B2}" type="slidenum">
              <a:rPr lang="en-US" smtClean="0"/>
              <a:t>‹#›</a:t>
            </a:fld>
            <a:endParaRPr lang="en-US"/>
          </a:p>
        </p:txBody>
      </p:sp>
    </p:spTree>
    <p:extLst>
      <p:ext uri="{BB962C8B-B14F-4D97-AF65-F5344CB8AC3E}">
        <p14:creationId xmlns:p14="http://schemas.microsoft.com/office/powerpoint/2010/main" val="1561072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I am Yu Guan from Peking University.</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believe most people sitting here have watched 360 videos at least once. Now, it‘s obvious that streaming 360 videos can take a lot of bandwidth. in this talk, we will present a system to dramatically cut the bandwidth needed for 360 videos </a:t>
            </a:r>
            <a:r>
              <a:rPr lang="zh-CN" alt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without hurting user experience</a:t>
            </a:r>
            <a:r>
              <a:rPr lang="zh-CN" alt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a joint work of Peking University and the University of Chicago.</a:t>
            </a:r>
            <a:r>
              <a:rPr lang="zh-CN" altLang="en-US" baseline="0" dirty="0"/>
              <a:t> </a:t>
            </a:r>
            <a:endParaRPr lang="en-US" altLang="zh-CN" baseline="0" dirty="0"/>
          </a:p>
          <a:p>
            <a:pPr marL="0" indent="0">
              <a:buFontTx/>
              <a:buNone/>
            </a:pPr>
            <a:endParaRPr lang="en-US" altLang="zh-CN" dirty="0"/>
          </a:p>
          <a:p>
            <a:pPr marL="0" indent="0">
              <a:buFontTx/>
              <a:buNone/>
            </a:pPr>
            <a:endParaRPr lang="en-US" altLang="zh-CN" dirty="0"/>
          </a:p>
        </p:txBody>
      </p:sp>
      <p:sp>
        <p:nvSpPr>
          <p:cNvPr id="4" name="Slide Number Placeholder 3"/>
          <p:cNvSpPr>
            <a:spLocks noGrp="1"/>
          </p:cNvSpPr>
          <p:nvPr>
            <p:ph type="sldNum" sz="quarter" idx="10"/>
          </p:nvPr>
        </p:nvSpPr>
        <p:spPr/>
        <p:txBody>
          <a:bodyPr/>
          <a:lstStyle/>
          <a:p>
            <a:fld id="{F4B01D79-CAB1-2C4C-82C5-BDCEE09264B2}" type="slidenum">
              <a:rPr lang="en-US" smtClean="0"/>
              <a:t>1</a:t>
            </a:fld>
            <a:endParaRPr lang="en-US"/>
          </a:p>
        </p:txBody>
      </p:sp>
    </p:spTree>
    <p:extLst>
      <p:ext uri="{BB962C8B-B14F-4D97-AF65-F5344CB8AC3E}">
        <p14:creationId xmlns:p14="http://schemas.microsoft.com/office/powerpoint/2010/main" val="2969879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Now this is not just about relative object moving speed.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 user’s viewpoint moves, the scene may change from dark to light or from light to dark,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move across several objects with different depth of field. They can also lower the user’s sensitivity to quality degradation.</a:t>
            </a:r>
          </a:p>
          <a:p>
            <a:endParaRPr lang="en-US" dirty="0"/>
          </a:p>
          <a:p>
            <a:r>
              <a:rPr lang="en-US" sz="1200" b="0" i="0" u="none" strike="noStrike" kern="1200" dirty="0">
                <a:solidFill>
                  <a:schemeClr val="tx1"/>
                </a:solidFill>
                <a:effectLst/>
                <a:latin typeface="+mn-lt"/>
                <a:ea typeface="+mn-ea"/>
                <a:cs typeface="+mn-cs"/>
              </a:rPr>
              <a:t>So how to </a:t>
            </a:r>
            <a:r>
              <a:rPr lang="zh-CN" altLang="en-US" sz="1200" b="0" i="0" u="none" strike="noStrike"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use</a:t>
            </a:r>
            <a:r>
              <a:rPr lang="zh-CN" altLang="en-US" sz="1200" b="0" i="0" u="none" strike="noStrike"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these observations to reduce bandwidth consumption of 360 video streaming?</a:t>
            </a:r>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10</a:t>
            </a:fld>
            <a:endParaRPr lang="en-US"/>
          </a:p>
        </p:txBody>
      </p:sp>
    </p:spTree>
    <p:extLst>
      <p:ext uri="{BB962C8B-B14F-4D97-AF65-F5344CB8AC3E}">
        <p14:creationId xmlns:p14="http://schemas.microsoft.com/office/powerpoint/2010/main" val="359701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Well, at a high level, the idea is very straightforward:</a:t>
            </a:r>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ym typeface="Symbol" panose="05050102010706020507" pitchFamily="18" charset="2"/>
              </a:rPr>
              <a:t>First, we identify where the user’s attention is in 360 video streaming.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ym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ym typeface="Symbol" panose="05050102010706020507" pitchFamily="18" charset="2"/>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ym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ym typeface="Symbol" panose="05050102010706020507" pitchFamily="18" charset="2"/>
              </a:rPr>
              <a:t>Then we drop the quality for areas the user doesn’t pay attention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ym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But realizing these benefits in practice is by no means trivial!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B01D79-CAB1-2C4C-82C5-BDCEE09264B2}" type="slidenum">
              <a:rPr lang="en-US" smtClean="0"/>
              <a:t>11</a:t>
            </a:fld>
            <a:endParaRPr lang="en-US"/>
          </a:p>
        </p:txBody>
      </p:sp>
    </p:spTree>
    <p:extLst>
      <p:ext uri="{BB962C8B-B14F-4D97-AF65-F5344CB8AC3E}">
        <p14:creationId xmlns:p14="http://schemas.microsoft.com/office/powerpoint/2010/main" val="3196954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To understand why, let’s first look at how 360-degree videos are streamed today.</a:t>
            </a:r>
          </a:p>
          <a:p>
            <a:endParaRPr lang="en-US" altLang="zh-CN" dirty="0"/>
          </a:p>
          <a:p>
            <a:r>
              <a:rPr lang="en-US" altLang="zh-CN" dirty="0"/>
              <a:t>[click]</a:t>
            </a:r>
          </a:p>
          <a:p>
            <a:endParaRPr lang="en-US" altLang="zh-CN" dirty="0"/>
          </a:p>
          <a:p>
            <a:r>
              <a:rPr lang="en-US" altLang="zh-CN" dirty="0"/>
              <a:t>First a 360 video is generated from the video source. </a:t>
            </a:r>
          </a:p>
          <a:p>
            <a:endParaRPr lang="en-US" altLang="zh-CN" dirty="0"/>
          </a:p>
          <a:p>
            <a:r>
              <a:rPr lang="en-US" altLang="zh-CN" dirty="0"/>
              <a:t>[click]</a:t>
            </a:r>
          </a:p>
          <a:p>
            <a:endParaRPr lang="en-US" altLang="zh-CN" dirty="0"/>
          </a:p>
          <a:p>
            <a:r>
              <a:rPr lang="en-US" altLang="zh-CN" dirty="0"/>
              <a:t>Then the video is spatially split into tiles, encoded to a certain format, and stored in the video server.</a:t>
            </a:r>
          </a:p>
          <a:p>
            <a:endParaRPr lang="en-US" altLang="zh-CN" dirty="0"/>
          </a:p>
          <a:p>
            <a:r>
              <a:rPr lang="en-US" altLang="zh-CN" dirty="0"/>
              <a:t>[click]</a:t>
            </a:r>
          </a:p>
          <a:p>
            <a:endParaRPr lang="en-US" altLang="zh-CN" dirty="0"/>
          </a:p>
          <a:p>
            <a:r>
              <a:rPr lang="en-US" altLang="zh-CN" dirty="0"/>
              <a:t>Finally, the video is delivered to end users via Content Delivery Network. The end user runs a bit-rate adaptation logic to adjust the video quality in real-time.</a:t>
            </a:r>
          </a:p>
          <a:p>
            <a:endParaRPr lang="en-US" altLang="zh-CN" dirty="0"/>
          </a:p>
          <a:p>
            <a:r>
              <a:rPr lang="en-US" altLang="zh-CN" dirty="0"/>
              <a:t>[click]</a:t>
            </a:r>
          </a:p>
          <a:p>
            <a:endParaRPr lang="en-US" altLang="zh-CN" dirty="0"/>
          </a:p>
          <a:p>
            <a:pPr rtl="0"/>
            <a:r>
              <a:rPr lang="en-US" sz="1200" b="0" i="0" u="none" strike="noStrike" kern="1200" dirty="0">
                <a:solidFill>
                  <a:schemeClr val="tx1"/>
                </a:solidFill>
                <a:effectLst/>
                <a:latin typeface="+mn-lt"/>
                <a:ea typeface="+mn-ea"/>
                <a:cs typeface="+mn-cs"/>
              </a:rPr>
              <a:t>Now, remember our approach is to save bandwidth while maintaining *perceived* quality. So how do we do it? Well, there are three key challenges.</a:t>
            </a:r>
          </a:p>
          <a:p>
            <a:endParaRPr lang="en-US" altLang="zh-CN" dirty="0"/>
          </a:p>
          <a:p>
            <a:r>
              <a:rPr lang="en-US" altLang="zh-CN" dirty="0"/>
              <a:t>First, we need a perceived quality model </a:t>
            </a:r>
            <a:r>
              <a:rPr lang="en-US" sz="1200" b="0" i="0" u="none" strike="noStrike" kern="1200" dirty="0">
                <a:solidFill>
                  <a:schemeClr val="tx1"/>
                </a:solidFill>
                <a:effectLst/>
                <a:latin typeface="+mn-lt"/>
                <a:ea typeface="+mn-ea"/>
                <a:cs typeface="+mn-cs"/>
              </a:rPr>
              <a:t>that *systematically* </a:t>
            </a:r>
            <a:r>
              <a:rPr lang="en-US" altLang="zh-CN" dirty="0"/>
              <a:t>takes consideration of relative</a:t>
            </a:r>
            <a:r>
              <a:rPr lang="zh-CN" altLang="en-US" dirty="0"/>
              <a:t> </a:t>
            </a:r>
            <a:r>
              <a:rPr lang="en-US" altLang="zh-CN" dirty="0"/>
              <a:t>object moving speed, luminance change and depth-of-field difference. </a:t>
            </a:r>
          </a:p>
          <a:p>
            <a:endParaRPr lang="en-US" altLang="zh-CN" dirty="0"/>
          </a:p>
          <a:p>
            <a:r>
              <a:rPr lang="en-US" altLang="zh-CN" dirty="0"/>
              <a:t>[click]</a:t>
            </a:r>
          </a:p>
          <a:p>
            <a:endParaRPr lang="en-US" altLang="zh-CN" dirty="0"/>
          </a:p>
          <a:p>
            <a:r>
              <a:rPr lang="en-US" altLang="zh-CN" dirty="0"/>
              <a:t>This model </a:t>
            </a:r>
            <a:r>
              <a:rPr lang="en-US" sz="1200" b="0" i="0" u="none" strike="noStrike" kern="1200" dirty="0">
                <a:solidFill>
                  <a:schemeClr val="tx1"/>
                </a:solidFill>
                <a:effectLst/>
                <a:latin typeface="+mn-lt"/>
                <a:ea typeface="+mn-ea"/>
                <a:cs typeface="+mn-cs"/>
              </a:rPr>
              <a:t>is the basis of attention-driven video encoding and </a:t>
            </a:r>
            <a:r>
              <a:rPr lang="en-US" altLang="zh-CN" dirty="0"/>
              <a:t>bit-rate adaptation.</a:t>
            </a:r>
          </a:p>
          <a:p>
            <a:endParaRPr lang="en-US" altLang="zh-CN" dirty="0"/>
          </a:p>
        </p:txBody>
      </p:sp>
      <p:sp>
        <p:nvSpPr>
          <p:cNvPr id="4" name="Slide Number Placeholder 3"/>
          <p:cNvSpPr>
            <a:spLocks noGrp="1"/>
          </p:cNvSpPr>
          <p:nvPr>
            <p:ph type="sldNum" sz="quarter" idx="5"/>
          </p:nvPr>
        </p:nvSpPr>
        <p:spPr/>
        <p:txBody>
          <a:bodyPr/>
          <a:lstStyle/>
          <a:p>
            <a:fld id="{F4B01D79-CAB1-2C4C-82C5-BDCEE09264B2}" type="slidenum">
              <a:rPr lang="en-US" smtClean="0"/>
              <a:t>12</a:t>
            </a:fld>
            <a:endParaRPr lang="en-US"/>
          </a:p>
        </p:txBody>
      </p:sp>
    </p:spTree>
    <p:extLst>
      <p:ext uri="{BB962C8B-B14F-4D97-AF65-F5344CB8AC3E}">
        <p14:creationId xmlns:p14="http://schemas.microsoft.com/office/powerpoint/2010/main" val="2451387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Perceived video quality has been studied for many years, prior work focuses on the impact of the static *video content* on the perceived quality, such as content luminance, content texture.</a:t>
            </a:r>
          </a:p>
          <a:p>
            <a:pPr rt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as we have seen that, user’s perceived quality in 360 video display also highly depends on </a:t>
            </a:r>
            <a:r>
              <a:rPr lang="en-US" sz="1200" b="0" i="0" u="none" strike="noStrike" kern="1200" dirty="0">
                <a:solidFill>
                  <a:schemeClr val="tx1"/>
                </a:solidFill>
                <a:effectLst/>
                <a:latin typeface="+mn-lt"/>
                <a:ea typeface="+mn-ea"/>
                <a:cs typeface="+mn-cs"/>
              </a:rPr>
              <a:t>*viewport movement</a:t>
            </a:r>
            <a:r>
              <a:rPr lang="zh-CN" alt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Their sensitivity is related to some new factors, such 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relative object moving Speed</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Scene luminance change, 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Depth of field difference.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However, n</a:t>
            </a:r>
            <a:r>
              <a:rPr lang="en-US" sz="1200" kern="1200" dirty="0">
                <a:solidFill>
                  <a:schemeClr val="tx1"/>
                </a:solidFill>
                <a:effectLst/>
                <a:latin typeface="+mn-lt"/>
                <a:ea typeface="+mn-ea"/>
                <a:cs typeface="+mn-cs"/>
              </a:rPr>
              <a:t>one of the existing user quality model captures *any* of the three new factors. So first, we need to build a new quality model, to measure the video quality </a:t>
            </a:r>
            <a:r>
              <a:rPr lang="zh-CN" alt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under user actions</a:t>
            </a:r>
            <a:r>
              <a:rPr lang="zh-CN" alt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13</a:t>
            </a:fld>
            <a:endParaRPr lang="en-US"/>
          </a:p>
        </p:txBody>
      </p:sp>
    </p:spTree>
    <p:extLst>
      <p:ext uri="{BB962C8B-B14F-4D97-AF65-F5344CB8AC3E}">
        <p14:creationId xmlns:p14="http://schemas.microsoft.com/office/powerpoint/2010/main" val="797476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build our model on PSPNR, a widely used video quality metric.</a:t>
            </a:r>
            <a:r>
              <a:rPr lang="zh-CN" altLang="en-US" dirty="0"/>
              <a:t> </a:t>
            </a:r>
            <a:r>
              <a:rPr lang="en-US" altLang="zh-CN" dirty="0"/>
              <a:t>Y</a:t>
            </a:r>
            <a:r>
              <a:rPr lang="en-US" dirty="0"/>
              <a:t>ou don’t need to understand all the details. But here is the key points.</a:t>
            </a:r>
          </a:p>
          <a:p>
            <a:endParaRPr lang="en-US" dirty="0"/>
          </a:p>
          <a:p>
            <a:r>
              <a:rPr lang="en-US" dirty="0"/>
              <a:t>[click]</a:t>
            </a:r>
          </a:p>
          <a:p>
            <a:endParaRPr lang="en-US" dirty="0"/>
          </a:p>
          <a:p>
            <a:r>
              <a:rPr lang="en-US" dirty="0"/>
              <a:t>To compute PSPNR, we need to compute the pixel-level difference between the original video and the compressed video. The larger the difference, the lower the perceived quality of the compressed video.</a:t>
            </a:r>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there is an important missing part, JND, just noticeable difference.</a:t>
            </a:r>
            <a:r>
              <a:rPr lang="en-US" sz="1200" b="0" i="0" u="none" strike="noStrike" kern="1200" dirty="0">
                <a:solidFill>
                  <a:schemeClr val="tx1"/>
                </a:solidFill>
                <a:effectLst/>
                <a:latin typeface="+mn-lt"/>
                <a:ea typeface="+mn-ea"/>
                <a:cs typeface="+mn-cs"/>
              </a:rPr>
              <a:t> </a:t>
            </a:r>
            <a:r>
              <a:rPr lang="en-US" dirty="0"/>
              <a:t>It represents the user’s sensitivity to this pixel. </a:t>
            </a:r>
          </a:p>
          <a:p>
            <a:endParaRPr lang="en-US" dirty="0"/>
          </a:p>
          <a:p>
            <a:r>
              <a:rPr lang="en-US" dirty="0"/>
              <a:t>[click]</a:t>
            </a:r>
          </a:p>
          <a:p>
            <a:endParaRPr lang="en-US" dirty="0"/>
          </a:p>
          <a:p>
            <a:r>
              <a:rPr lang="en-US" dirty="0"/>
              <a:t>As shown in this formula, only when the pixel-level difference exceeds this threshold, the user can detect the quality degradation. So, the larger the JND, the more tolerant the user is.</a:t>
            </a:r>
          </a:p>
          <a:p>
            <a:endParaRPr lang="en-US" dirty="0"/>
          </a:p>
          <a:p>
            <a:r>
              <a:rPr lang="en-US" dirty="0"/>
              <a:t>As we have stated, the value of JND depends on many new factors. So how to compute JND </a:t>
            </a:r>
            <a:r>
              <a:rPr lang="en-US" sz="1200" b="0" i="0" u="none" strike="noStrike" kern="1200" dirty="0">
                <a:solidFill>
                  <a:schemeClr val="tx1"/>
                </a:solidFill>
                <a:effectLst/>
                <a:latin typeface="+mn-lt"/>
                <a:ea typeface="+mn-ea"/>
                <a:cs typeface="+mn-cs"/>
              </a:rPr>
              <a:t>is a problem.</a:t>
            </a:r>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14</a:t>
            </a:fld>
            <a:endParaRPr lang="en-US"/>
          </a:p>
        </p:txBody>
      </p:sp>
    </p:spTree>
    <p:extLst>
      <p:ext uri="{BB962C8B-B14F-4D97-AF65-F5344CB8AC3E}">
        <p14:creationId xmlns:p14="http://schemas.microsoft.com/office/powerpoint/2010/main" val="783938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did a real-world user study to find the relationship between each factor and JND.</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Here is an example of relative object moving speed.</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Look at the figure on the right. The X axis represents the viewpoint’s relative speed with the video object, and Y axis represents the value of JND. We can see that the faster the speed, the more tolerance they have on quality distortion.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do the same user study on luminance change and depth of field difference. And we get the similar result.</a:t>
            </a:r>
          </a:p>
        </p:txBody>
      </p:sp>
      <p:sp>
        <p:nvSpPr>
          <p:cNvPr id="4" name="Slide Number Placeholder 3"/>
          <p:cNvSpPr>
            <a:spLocks noGrp="1"/>
          </p:cNvSpPr>
          <p:nvPr>
            <p:ph type="sldNum" sz="quarter" idx="5"/>
          </p:nvPr>
        </p:nvSpPr>
        <p:spPr/>
        <p:txBody>
          <a:bodyPr/>
          <a:lstStyle/>
          <a:p>
            <a:fld id="{F4B01D79-CAB1-2C4C-82C5-BDCEE09264B2}" type="slidenum">
              <a:rPr lang="en-US" smtClean="0"/>
              <a:t>15</a:t>
            </a:fld>
            <a:endParaRPr lang="en-US"/>
          </a:p>
        </p:txBody>
      </p:sp>
    </p:spTree>
    <p:extLst>
      <p:ext uri="{BB962C8B-B14F-4D97-AF65-F5344CB8AC3E}">
        <p14:creationId xmlns:p14="http://schemas.microsoft.com/office/powerpoint/2010/main" val="3985574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Now that we have a more accurate user-perceived quality metric.</a:t>
            </a:r>
          </a:p>
          <a:p>
            <a:endParaRPr lang="en-US" altLang="zh-CN" dirty="0"/>
          </a:p>
          <a:p>
            <a:r>
              <a:rPr lang="en-US" altLang="zh-CN" dirty="0"/>
              <a:t>[click]</a:t>
            </a:r>
          </a:p>
          <a:p>
            <a:endParaRPr lang="en-US" altLang="zh-CN" dirty="0"/>
          </a:p>
          <a:p>
            <a:r>
              <a:rPr lang="en-US" altLang="zh-CN" dirty="0"/>
              <a:t>The second challenge is how to </a:t>
            </a:r>
            <a:r>
              <a:rPr lang="en-US" sz="1200" b="0" i="0" u="none" strike="noStrike" kern="1200" dirty="0">
                <a:solidFill>
                  <a:schemeClr val="tx1"/>
                </a:solidFill>
                <a:effectLst/>
                <a:latin typeface="+mn-lt"/>
                <a:ea typeface="+mn-ea"/>
                <a:cs typeface="+mn-cs"/>
              </a:rPr>
              <a:t>*encode* 360-degree videos based on how users perceive the video quality.</a:t>
            </a:r>
            <a:endParaRPr lang="en-US" altLang="zh-CN" dirty="0"/>
          </a:p>
        </p:txBody>
      </p:sp>
      <p:sp>
        <p:nvSpPr>
          <p:cNvPr id="4" name="Slide Number Placeholder 3"/>
          <p:cNvSpPr>
            <a:spLocks noGrp="1"/>
          </p:cNvSpPr>
          <p:nvPr>
            <p:ph type="sldNum" sz="quarter" idx="5"/>
          </p:nvPr>
        </p:nvSpPr>
        <p:spPr/>
        <p:txBody>
          <a:bodyPr/>
          <a:lstStyle/>
          <a:p>
            <a:fld id="{F4B01D79-CAB1-2C4C-82C5-BDCEE09264B2}" type="slidenum">
              <a:rPr lang="en-US" smtClean="0"/>
              <a:t>16</a:t>
            </a:fld>
            <a:endParaRPr lang="en-US"/>
          </a:p>
        </p:txBody>
      </p:sp>
    </p:spTree>
    <p:extLst>
      <p:ext uri="{BB962C8B-B14F-4D97-AF65-F5344CB8AC3E}">
        <p14:creationId xmlns:p14="http://schemas.microsoft.com/office/powerpoint/2010/main" val="2497892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endParaRPr lang="en-US" dirty="0"/>
          </a:p>
          <a:p>
            <a:r>
              <a:rPr lang="en-US" dirty="0"/>
              <a:t>In a 360 video, many different objects may appear in one video chunk. </a:t>
            </a:r>
          </a:p>
          <a:p>
            <a:endParaRPr lang="en-US" dirty="0"/>
          </a:p>
          <a:p>
            <a:r>
              <a:rPr lang="en-US" dirty="0"/>
              <a:t>[click]</a:t>
            </a:r>
          </a:p>
          <a:p>
            <a:endParaRPr lang="en-US" dirty="0"/>
          </a:p>
          <a:p>
            <a:r>
              <a:rPr lang="en-US" dirty="0"/>
              <a:t>In traditional viewport driven 360 video streaming, it is assumed that the user pays equal attention to all pixels in the viewport.</a:t>
            </a:r>
          </a:p>
          <a:p>
            <a:endParaRPr lang="en-US" dirty="0"/>
          </a:p>
          <a:p>
            <a:r>
              <a:rPr lang="en-US" dirty="0"/>
              <a:t>[click]</a:t>
            </a:r>
          </a:p>
          <a:p>
            <a:endParaRPr lang="en-US" dirty="0"/>
          </a:p>
          <a:p>
            <a:r>
              <a:rPr lang="en-US" dirty="0"/>
              <a:t>Once we realize that the user’s attention depends on more factors as we introduced before, a user’s attention to each pixel is highly different.</a:t>
            </a:r>
          </a:p>
          <a:p>
            <a:endParaRPr lang="en-US" dirty="0"/>
          </a:p>
          <a:p>
            <a:r>
              <a:rPr lang="en-US" dirty="0"/>
              <a:t>To optimize the user’s perceived quality in constrain bandwidth, we need to allocate different quality to each spatial region.</a:t>
            </a:r>
          </a:p>
          <a:p>
            <a:endParaRPr lang="en-US" dirty="0"/>
          </a:p>
          <a:p>
            <a:r>
              <a:rPr lang="en-US" dirty="0"/>
              <a:t>[click]</a:t>
            </a:r>
          </a:p>
          <a:p>
            <a:endParaRPr lang="en-US" dirty="0"/>
          </a:p>
          <a:p>
            <a:r>
              <a:rPr lang="en-US" dirty="0"/>
              <a:t>To achieve this, each video chunk is spatially split into many small tiles which can be encoded independently.</a:t>
            </a:r>
            <a:r>
              <a:rPr lang="zh-CN" altLang="en-US" dirty="0"/>
              <a:t> </a:t>
            </a:r>
            <a:r>
              <a:rPr lang="en-US" altLang="zh-CN" dirty="0"/>
              <a:t>Then a user can request different quality levels for different tiles.</a:t>
            </a:r>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spatially splitting a video into tiles </a:t>
            </a:r>
            <a:r>
              <a:rPr lang="en-US" sz="1200" kern="1200" dirty="0">
                <a:solidFill>
                  <a:schemeClr val="tx1"/>
                </a:solidFill>
                <a:effectLst/>
                <a:latin typeface="+mn-lt"/>
                <a:ea typeface="+mn-ea"/>
                <a:cs typeface="+mn-cs"/>
              </a:rPr>
              <a:t>will increase the video size in video encoding. For example, when we split the video with 12 times 24 granularity, the size of the whole video increases by almost 200%.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how to allocate different qualities to different regions without leading to serious encoding efficiency problem is a challenge.</a:t>
            </a:r>
          </a:p>
        </p:txBody>
      </p:sp>
      <p:sp>
        <p:nvSpPr>
          <p:cNvPr id="4" name="Slide Number Placeholder 3"/>
          <p:cNvSpPr>
            <a:spLocks noGrp="1"/>
          </p:cNvSpPr>
          <p:nvPr>
            <p:ph type="sldNum" sz="quarter" idx="5"/>
          </p:nvPr>
        </p:nvSpPr>
        <p:spPr/>
        <p:txBody>
          <a:bodyPr/>
          <a:lstStyle/>
          <a:p>
            <a:fld id="{F4B01D79-CAB1-2C4C-82C5-BDCEE09264B2}" type="slidenum">
              <a:rPr lang="en-US" smtClean="0"/>
              <a:t>17</a:t>
            </a:fld>
            <a:endParaRPr lang="en-US"/>
          </a:p>
        </p:txBody>
      </p:sp>
    </p:spTree>
    <p:extLst>
      <p:ext uri="{BB962C8B-B14F-4D97-AF65-F5344CB8AC3E}">
        <p14:creationId xmlns:p14="http://schemas.microsoft.com/office/powerpoint/2010/main" val="4202065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solve the problem, we compute an </a:t>
            </a:r>
            <a:r>
              <a:rPr lang="en-US" i="1" dirty="0"/>
              <a:t>efficiency score </a:t>
            </a:r>
            <a:r>
              <a:rPr lang="en-US" dirty="0"/>
              <a:t>for each spatial area of the video chunk, which is defined by how fast the perceived quality grows with the quality level.</a:t>
            </a:r>
          </a:p>
          <a:p>
            <a:endParaRPr lang="en-US" dirty="0"/>
          </a:p>
          <a:p>
            <a:r>
              <a:rPr lang="en-US" dirty="0"/>
              <a:t>Our intuition is that the areas with similar </a:t>
            </a:r>
            <a:r>
              <a:rPr lang="en-US" i="1" dirty="0"/>
              <a:t>efficiency scores </a:t>
            </a:r>
            <a:r>
              <a:rPr lang="en-US" dirty="0"/>
              <a:t>tend to be assigned with similar quality levels.</a:t>
            </a:r>
          </a:p>
          <a:p>
            <a:endParaRPr lang="en-US" dirty="0"/>
          </a:p>
          <a:p>
            <a:r>
              <a:rPr lang="en-US" dirty="0"/>
              <a:t>[click]</a:t>
            </a:r>
          </a:p>
          <a:p>
            <a:endParaRPr lang="en-US" dirty="0"/>
          </a:p>
          <a:p>
            <a:r>
              <a:rPr lang="en-US" dirty="0"/>
              <a:t>So we group the areas with similar efficiency score to one tile, without losing the flexibility of quality allocation.</a:t>
            </a:r>
          </a:p>
          <a:p>
            <a:endParaRPr lang="en-US" dirty="0"/>
          </a:p>
          <a:p>
            <a:r>
              <a:rPr lang="en-US" dirty="0"/>
              <a:t>In this way, the area with different quality efficiency can be still allocated with different quality levels. But we only split the video into 7 spatial tiles.</a:t>
            </a:r>
          </a:p>
          <a:p>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18</a:t>
            </a:fld>
            <a:endParaRPr lang="en-US"/>
          </a:p>
        </p:txBody>
      </p:sp>
    </p:spTree>
    <p:extLst>
      <p:ext uri="{BB962C8B-B14F-4D97-AF65-F5344CB8AC3E}">
        <p14:creationId xmlns:p14="http://schemas.microsoft.com/office/powerpoint/2010/main" val="497517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final</a:t>
            </a:r>
            <a:r>
              <a:rPr lang="en-US" altLang="zh-CN" dirty="0"/>
              <a:t> challenge is how to </a:t>
            </a:r>
            <a:r>
              <a:rPr lang="en-US" sz="1200" b="0" i="0" u="none" strike="noStrike" kern="1200" dirty="0">
                <a:solidFill>
                  <a:schemeClr val="tx1"/>
                </a:solidFill>
                <a:effectLst/>
                <a:latin typeface="+mn-lt"/>
                <a:ea typeface="+mn-ea"/>
                <a:cs typeface="+mn-cs"/>
              </a:rPr>
              <a:t>select bitrate for each tile in real</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time to optimize perceived quality. </a:t>
            </a:r>
            <a:endParaRPr lang="en-US" altLang="zh-CN" dirty="0"/>
          </a:p>
        </p:txBody>
      </p:sp>
      <p:sp>
        <p:nvSpPr>
          <p:cNvPr id="4" name="Slide Number Placeholder 3"/>
          <p:cNvSpPr>
            <a:spLocks noGrp="1"/>
          </p:cNvSpPr>
          <p:nvPr>
            <p:ph type="sldNum" sz="quarter" idx="5"/>
          </p:nvPr>
        </p:nvSpPr>
        <p:spPr/>
        <p:txBody>
          <a:bodyPr/>
          <a:lstStyle/>
          <a:p>
            <a:fld id="{F4B01D79-CAB1-2C4C-82C5-BDCEE09264B2}" type="slidenum">
              <a:rPr lang="en-US" smtClean="0"/>
              <a:t>19</a:t>
            </a:fld>
            <a:endParaRPr lang="en-US"/>
          </a:p>
        </p:txBody>
      </p:sp>
    </p:spTree>
    <p:extLst>
      <p:ext uri="{BB962C8B-B14F-4D97-AF65-F5344CB8AC3E}">
        <p14:creationId xmlns:p14="http://schemas.microsoft.com/office/powerpoint/2010/main" val="668496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Before</a:t>
            </a:r>
            <a:r>
              <a:rPr lang="zh-CN" altLang="en-US" dirty="0"/>
              <a:t> </a:t>
            </a:r>
            <a:r>
              <a:rPr lang="en-US" altLang="zh-CN" dirty="0"/>
              <a:t>diving</a:t>
            </a:r>
            <a:r>
              <a:rPr lang="zh-CN" altLang="en-US" dirty="0"/>
              <a:t> </a:t>
            </a:r>
            <a:r>
              <a:rPr lang="en-US" altLang="zh-CN" dirty="0"/>
              <a:t>into the details, lets</a:t>
            </a:r>
            <a:r>
              <a:rPr lang="zh-CN" altLang="en-US" dirty="0"/>
              <a:t> </a:t>
            </a:r>
            <a:r>
              <a:rPr lang="en-US" altLang="zh-CN" dirty="0"/>
              <a:t>have a </a:t>
            </a:r>
            <a:r>
              <a:rPr lang="en-US" sz="1200" kern="1200" dirty="0">
                <a:solidFill>
                  <a:schemeClr val="tx1"/>
                </a:solidFill>
                <a:effectLst/>
                <a:latin typeface="+mn-lt"/>
                <a:ea typeface="+mn-ea"/>
                <a:cs typeface="+mn-cs"/>
              </a:rPr>
              <a:t>one-minute overview of </a:t>
            </a:r>
            <a:r>
              <a:rPr lang="en-US" sz="1200" b="0" i="0" u="none" strike="noStrike" kern="1200" dirty="0">
                <a:solidFill>
                  <a:schemeClr val="tx1"/>
                </a:solidFill>
                <a:effectLst/>
                <a:latin typeface="+mn-lt"/>
                <a:ea typeface="+mn-ea"/>
                <a:cs typeface="+mn-cs"/>
              </a:rPr>
              <a:t> the key points!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content providers offer 360 video streaming. But streaming 360 videos needs *much* more bandwidth than traditional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But we</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argue that user’s attention does NOT grow with the screen size. In fact,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a:t>
            </a:r>
            <a:r>
              <a:rPr lang="en-US" sz="1200" b="0" i="0" u="none" strike="noStrike" kern="1200" dirty="0">
                <a:solidFill>
                  <a:schemeClr val="tx1"/>
                </a:solidFill>
                <a:effectLst/>
                <a:latin typeface="+mn-lt"/>
                <a:ea typeface="+mn-ea"/>
                <a:cs typeface="+mn-cs"/>
              </a:rPr>
              <a:t> is limited, so if we accurately track the user’s attention, we can dramatically cut the bandwidth need of 360 videos.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To put it in practice, we present </a:t>
            </a:r>
            <a:r>
              <a:rPr lang="en-US" sz="1200" kern="1200" dirty="0" err="1">
                <a:solidFill>
                  <a:schemeClr val="tx1"/>
                </a:solidFill>
                <a:effectLst/>
                <a:latin typeface="+mn-lt"/>
                <a:ea typeface="+mn-ea"/>
                <a:cs typeface="+mn-cs"/>
              </a:rPr>
              <a:t>Pano</a:t>
            </a:r>
            <a:r>
              <a:rPr lang="en-US" sz="1200" kern="1200" dirty="0">
                <a:solidFill>
                  <a:schemeClr val="tx1"/>
                </a:solidFill>
                <a:effectLst/>
                <a:latin typeface="+mn-lt"/>
                <a:ea typeface="+mn-ea"/>
                <a:cs typeface="+mn-cs"/>
              </a:rPr>
              <a:t>, a 360 video streaming system </a:t>
            </a:r>
            <a:r>
              <a:rPr lang="en-US" sz="1200" b="0" i="0" u="none" strike="noStrike" kern="1200" dirty="0">
                <a:solidFill>
                  <a:schemeClr val="tx1"/>
                </a:solidFill>
                <a:effectLst/>
                <a:latin typeface="+mn-lt"/>
                <a:ea typeface="+mn-ea"/>
                <a:cs typeface="+mn-cs"/>
              </a:rPr>
              <a:t>which lowers the quality of the contents where the user is not sensitive. </a:t>
            </a:r>
            <a:r>
              <a:rPr lang="en-US" sz="1200" b="0" i="0" u="none" strike="noStrike" kern="1200" dirty="0" err="1">
                <a:solidFill>
                  <a:schemeClr val="tx1"/>
                </a:solidFill>
                <a:effectLst/>
                <a:latin typeface="+mn-lt"/>
                <a:ea typeface="+mn-ea"/>
                <a:cs typeface="+mn-cs"/>
              </a:rPr>
              <a:t>Pano</a:t>
            </a:r>
            <a:r>
              <a:rPr lang="en-US" sz="1200" b="0" i="0" u="none" strike="noStrike" kern="1200" dirty="0">
                <a:solidFill>
                  <a:schemeClr val="tx1"/>
                </a:solidFill>
                <a:effectLst/>
                <a:latin typeface="+mn-lt"/>
                <a:ea typeface="+mn-ea"/>
                <a:cs typeface="+mn-cs"/>
              </a:rPr>
              <a:t> can reduce bandwidth need of 360 videos by 46% without hurting user experience.</a:t>
            </a:r>
          </a:p>
          <a:p>
            <a:br>
              <a:rPr lang="en-US" dirty="0"/>
            </a:br>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2</a:t>
            </a:fld>
            <a:endParaRPr lang="en-US"/>
          </a:p>
        </p:txBody>
      </p:sp>
    </p:spTree>
    <p:extLst>
      <p:ext uri="{BB962C8B-B14F-4D97-AF65-F5344CB8AC3E}">
        <p14:creationId xmlns:p14="http://schemas.microsoft.com/office/powerpoint/2010/main" val="611614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360 video adaptive streaming scheme relies on the client-side bit-rate adaptation logic. It takes </a:t>
            </a:r>
          </a:p>
          <a:p>
            <a:endParaRPr lang="en-US" dirty="0"/>
          </a:p>
          <a:p>
            <a:r>
              <a:rPr lang="en-US" dirty="0"/>
              <a:t>[click]</a:t>
            </a:r>
          </a:p>
          <a:p>
            <a:endParaRPr lang="en-US" dirty="0"/>
          </a:p>
          <a:p>
            <a:r>
              <a:rPr lang="en-US" dirty="0"/>
              <a:t>Bandwidth throughput,</a:t>
            </a:r>
          </a:p>
          <a:p>
            <a:endParaRPr lang="en-US" dirty="0"/>
          </a:p>
          <a:p>
            <a:r>
              <a:rPr lang="en-US" dirty="0"/>
              <a:t>[click]</a:t>
            </a:r>
          </a:p>
          <a:p>
            <a:endParaRPr lang="en-US" dirty="0"/>
          </a:p>
          <a:p>
            <a:r>
              <a:rPr lang="en-US" dirty="0"/>
              <a:t>Buffer level,</a:t>
            </a:r>
          </a:p>
          <a:p>
            <a:endParaRPr lang="en-US" dirty="0"/>
          </a:p>
          <a:p>
            <a:r>
              <a:rPr lang="en-US" dirty="0"/>
              <a:t>[click]</a:t>
            </a:r>
          </a:p>
          <a:p>
            <a:endParaRPr lang="en-US" dirty="0"/>
          </a:p>
          <a:p>
            <a:r>
              <a:rPr lang="en-US" dirty="0"/>
              <a:t>Perceived video quality as inputs, and then</a:t>
            </a:r>
          </a:p>
          <a:p>
            <a:endParaRPr lang="en-US" dirty="0"/>
          </a:p>
          <a:p>
            <a:r>
              <a:rPr lang="en-US" dirty="0"/>
              <a:t>[click]</a:t>
            </a:r>
          </a:p>
          <a:p>
            <a:endParaRPr lang="en-US" dirty="0"/>
          </a:p>
          <a:p>
            <a:r>
              <a:rPr lang="en-US" dirty="0"/>
              <a:t> it can decide the quality level of the incoming video chunk in real-time.</a:t>
            </a:r>
          </a:p>
          <a:p>
            <a:endParaRPr lang="en-US" dirty="0"/>
          </a:p>
          <a:p>
            <a:r>
              <a:rPr lang="en-US" dirty="0"/>
              <a:t>[click]</a:t>
            </a:r>
          </a:p>
          <a:p>
            <a:endParaRPr lang="en-US" dirty="0"/>
          </a:p>
          <a:p>
            <a:r>
              <a:rPr lang="en-US" dirty="0"/>
              <a:t>However, as we has stated that, user perceived quality of a 360 video depends on </a:t>
            </a:r>
            <a:r>
              <a:rPr lang="zh-CN" altLang="en-US" dirty="0"/>
              <a:t>*</a:t>
            </a:r>
            <a:r>
              <a:rPr lang="en-US" dirty="0"/>
              <a:t>both</a:t>
            </a:r>
            <a:r>
              <a:rPr lang="zh-CN" altLang="en-US" dirty="0"/>
              <a:t>*</a:t>
            </a:r>
            <a:r>
              <a:rPr lang="en-US" dirty="0"/>
              <a:t> video content and user action. </a:t>
            </a:r>
          </a:p>
          <a:p>
            <a:endParaRPr lang="en-US" dirty="0"/>
          </a:p>
          <a:p>
            <a:r>
              <a:rPr lang="en-US" dirty="0"/>
              <a:t>[click]</a:t>
            </a:r>
          </a:p>
          <a:p>
            <a:endParaRPr lang="en-US" dirty="0"/>
          </a:p>
          <a:p>
            <a:r>
              <a:rPr lang="en-US" dirty="0"/>
              <a:t>But the client is only aware of the user’s action. It knows nothing about the video content before it is actually downloaded.</a:t>
            </a:r>
          </a:p>
          <a:p>
            <a:endParaRPr lang="en-US" dirty="0"/>
          </a:p>
          <a:p>
            <a:r>
              <a:rPr lang="en-US" dirty="0"/>
              <a:t>[click]</a:t>
            </a:r>
          </a:p>
          <a:p>
            <a:endParaRPr lang="en-US" dirty="0"/>
          </a:p>
          <a:p>
            <a:r>
              <a:rPr lang="en-US" dirty="0"/>
              <a:t>So how to enable the client-side bit-rate adaptation logic compute the perceived video quality is a problem.</a:t>
            </a:r>
          </a:p>
          <a:p>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20</a:t>
            </a:fld>
            <a:endParaRPr lang="en-US"/>
          </a:p>
        </p:txBody>
      </p:sp>
    </p:spTree>
    <p:extLst>
      <p:ext uri="{BB962C8B-B14F-4D97-AF65-F5344CB8AC3E}">
        <p14:creationId xmlns:p14="http://schemas.microsoft.com/office/powerpoint/2010/main" val="311197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solve this challenge, our intuition is that the user’s perceived quality can be precomputed on the server-side offline.</a:t>
            </a:r>
          </a:p>
          <a:p>
            <a:endParaRPr lang="en-US" dirty="0"/>
          </a:p>
          <a:p>
            <a:r>
              <a:rPr lang="en-US" dirty="0"/>
              <a:t>For each spatial tile</a:t>
            </a:r>
            <a:r>
              <a:rPr lang="zh-CN" altLang="en-US" dirty="0"/>
              <a:t> </a:t>
            </a:r>
            <a:r>
              <a:rPr lang="en-US" altLang="zh-CN" dirty="0"/>
              <a:t>of a 360 video</a:t>
            </a:r>
            <a:r>
              <a:rPr lang="en-US" dirty="0"/>
              <a:t>,</a:t>
            </a:r>
          </a:p>
          <a:p>
            <a:endParaRPr lang="en-US" dirty="0"/>
          </a:p>
          <a:p>
            <a:r>
              <a:rPr lang="en-US" dirty="0"/>
              <a:t>[click]</a:t>
            </a:r>
          </a:p>
          <a:p>
            <a:endParaRPr lang="en-US" dirty="0"/>
          </a:p>
          <a:p>
            <a:r>
              <a:rPr lang="en-US" dirty="0"/>
              <a:t>based on the quality model we built, the video server precomputes the user perceived quality under each possible user action. </a:t>
            </a:r>
          </a:p>
          <a:p>
            <a:endParaRPr lang="en-US" dirty="0"/>
          </a:p>
          <a:p>
            <a:r>
              <a:rPr lang="en-US" dirty="0"/>
              <a:t>[click]</a:t>
            </a:r>
          </a:p>
          <a:p>
            <a:endParaRPr lang="en-US" dirty="0"/>
          </a:p>
          <a:p>
            <a:r>
              <a:rPr lang="en-US" dirty="0"/>
              <a:t>[click]</a:t>
            </a:r>
          </a:p>
          <a:p>
            <a:endParaRPr lang="en-US" dirty="0"/>
          </a:p>
          <a:p>
            <a:r>
              <a:rPr lang="en-US" dirty="0"/>
              <a:t>Then it includes this lookup table to the manifest file, a necessary file for all video streaming including some basic video information. </a:t>
            </a:r>
          </a:p>
          <a:p>
            <a:endParaRPr lang="en-US" dirty="0"/>
          </a:p>
          <a:p>
            <a:r>
              <a:rPr lang="en-US" dirty="0"/>
              <a:t>[click]</a:t>
            </a:r>
          </a:p>
          <a:p>
            <a:endParaRPr lang="en-US" dirty="0"/>
          </a:p>
          <a:p>
            <a:r>
              <a:rPr lang="en-US" dirty="0"/>
              <a:t>The manifest file will be downloaded to the client-side before the video start to play. </a:t>
            </a:r>
          </a:p>
          <a:p>
            <a:endParaRPr lang="en-US" dirty="0"/>
          </a:p>
          <a:p>
            <a:r>
              <a:rPr lang="en-US" dirty="0"/>
              <a:t>[click]</a:t>
            </a:r>
          </a:p>
          <a:p>
            <a:endParaRPr lang="en-US" dirty="0"/>
          </a:p>
          <a:p>
            <a:r>
              <a:rPr lang="en-US" dirty="0"/>
              <a:t>During the video playback,</a:t>
            </a:r>
          </a:p>
          <a:p>
            <a:endParaRPr lang="en-US" dirty="0"/>
          </a:p>
          <a:p>
            <a:r>
              <a:rPr lang="en-US" dirty="0"/>
              <a:t>[click]</a:t>
            </a:r>
          </a:p>
          <a:p>
            <a:endParaRPr lang="en-US" dirty="0"/>
          </a:p>
          <a:p>
            <a:r>
              <a:rPr lang="en-US" dirty="0"/>
              <a:t> the client</a:t>
            </a:r>
            <a:r>
              <a:rPr lang="en-US" altLang="zh-CN" dirty="0"/>
              <a:t>-side logic monitors the user’s viewpoint, and</a:t>
            </a:r>
          </a:p>
          <a:p>
            <a:endParaRPr lang="en-US" dirty="0"/>
          </a:p>
          <a:p>
            <a:r>
              <a:rPr lang="en-US" dirty="0"/>
              <a:t>[click]</a:t>
            </a:r>
          </a:p>
          <a:p>
            <a:endParaRPr lang="en-US" dirty="0"/>
          </a:p>
          <a:p>
            <a:r>
              <a:rPr lang="en-US" dirty="0"/>
              <a:t> looks up this table to be aware of the perceived quality before the video chunk is downloaded.</a:t>
            </a:r>
          </a:p>
          <a:p>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21</a:t>
            </a:fld>
            <a:endParaRPr lang="en-US"/>
          </a:p>
        </p:txBody>
      </p:sp>
    </p:spTree>
    <p:extLst>
      <p:ext uri="{BB962C8B-B14F-4D97-AF65-F5344CB8AC3E}">
        <p14:creationId xmlns:p14="http://schemas.microsoft.com/office/powerpoint/2010/main" val="3483494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Now, let’s see how well </a:t>
            </a:r>
            <a:r>
              <a:rPr lang="en-US" sz="1200" b="0" i="0" u="none" strike="noStrike" kern="1200" dirty="0" err="1">
                <a:solidFill>
                  <a:schemeClr val="tx1"/>
                </a:solidFill>
                <a:effectLst/>
                <a:latin typeface="+mn-lt"/>
                <a:ea typeface="+mn-ea"/>
                <a:cs typeface="+mn-cs"/>
              </a:rPr>
              <a:t>Pano</a:t>
            </a:r>
            <a:r>
              <a:rPr lang="en-US" sz="1200" b="0" i="0" u="none" strike="noStrike" kern="1200" dirty="0">
                <a:solidFill>
                  <a:schemeClr val="tx1"/>
                </a:solidFill>
                <a:effectLst/>
                <a:latin typeface="+mn-lt"/>
                <a:ea typeface="+mn-ea"/>
                <a:cs typeface="+mn-cs"/>
              </a:rPr>
              <a:t> works on real videos and real users.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use 18 360° videos to evaluate </a:t>
            </a:r>
            <a:r>
              <a:rPr lang="en-US" sz="1200" kern="1200" dirty="0" err="1">
                <a:solidFill>
                  <a:schemeClr val="tx1"/>
                </a:solidFill>
                <a:effectLst/>
                <a:latin typeface="+mn-lt"/>
                <a:ea typeface="+mn-ea"/>
                <a:cs typeface="+mn-cs"/>
              </a:rPr>
              <a:t>Pano</a:t>
            </a:r>
            <a:r>
              <a:rPr lang="en-US" sz="1200" kern="1200" dirty="0">
                <a:solidFill>
                  <a:schemeClr val="tx1"/>
                </a:solidFill>
                <a:effectLst/>
                <a:latin typeface="+mn-lt"/>
                <a:ea typeface="+mn-ea"/>
                <a:cs typeface="+mn-cs"/>
              </a:rPr>
              <a:t> and the viewport driven baseline. The videos are in 7 different genres and they are 200 minutes in total.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We did two evaluations in this work. The first one is user survey based evaluation. We stream 360 videos to 20 real users. After video display, they are asked to give us their opinion score for the video quality, from 1 to 5.</a:t>
            </a:r>
          </a:p>
          <a:p>
            <a:endParaRPr lang="en-US" dirty="0"/>
          </a:p>
          <a:p>
            <a:r>
              <a:rPr lang="en-US" dirty="0"/>
              <a:t>The second one is trace driven simulation. We apply PSPNR, a well-known quality metric to quantify the user perceived quality.</a:t>
            </a:r>
          </a:p>
          <a:p>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22</a:t>
            </a:fld>
            <a:endParaRPr lang="en-US"/>
          </a:p>
        </p:txBody>
      </p:sp>
    </p:spTree>
    <p:extLst>
      <p:ext uri="{BB962C8B-B14F-4D97-AF65-F5344CB8AC3E}">
        <p14:creationId xmlns:p14="http://schemas.microsoft.com/office/powerpoint/2010/main" val="3090114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our user survey based evaluation 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figure, the x axis represents the video genres, and the y axis represents the mean opinion score from 20 users. The higher the mean opinion score is, the better the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see that under the same bandwidth, </a:t>
            </a:r>
            <a:r>
              <a:rPr lang="en-US" sz="1200" kern="1200" dirty="0" err="1">
                <a:solidFill>
                  <a:schemeClr val="tx1"/>
                </a:solidFill>
                <a:effectLst/>
                <a:latin typeface="+mn-lt"/>
                <a:ea typeface="+mn-ea"/>
                <a:cs typeface="+mn-cs"/>
              </a:rPr>
              <a:t>Pano</a:t>
            </a:r>
            <a:r>
              <a:rPr lang="en-US" sz="1200" kern="1200" dirty="0">
                <a:solidFill>
                  <a:schemeClr val="tx1"/>
                </a:solidFill>
                <a:effectLst/>
                <a:latin typeface="+mn-lt"/>
                <a:ea typeface="+mn-ea"/>
                <a:cs typeface="+mn-cs"/>
              </a:rPr>
              <a:t> receives a much higher user rating, with 25-142% improvement. </a:t>
            </a:r>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23</a:t>
            </a:fld>
            <a:endParaRPr lang="en-US"/>
          </a:p>
        </p:txBody>
      </p:sp>
    </p:spTree>
    <p:extLst>
      <p:ext uri="{BB962C8B-B14F-4D97-AF65-F5344CB8AC3E}">
        <p14:creationId xmlns:p14="http://schemas.microsoft.com/office/powerpoint/2010/main" val="157267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trace driven simulation, we implement </a:t>
            </a:r>
            <a:r>
              <a:rPr lang="en-US" dirty="0" err="1"/>
              <a:t>Pano</a:t>
            </a:r>
            <a:r>
              <a:rPr lang="en-US" dirty="0"/>
              <a:t> base on a 360 video streaming system. </a:t>
            </a:r>
          </a:p>
          <a:p>
            <a:endParaRPr lang="en-US" dirty="0"/>
          </a:p>
          <a:p>
            <a:r>
              <a:rPr lang="en-US" dirty="0"/>
              <a:t>In this figure, x axis represents the rebuffering ratio, and the y axis represents the user perceived quality. A good streaming system should provide a good video quality with a low rebuffering ratio. So the top-left direction is better.</a:t>
            </a:r>
          </a:p>
          <a:p>
            <a:endParaRPr lang="en-US" dirty="0"/>
          </a:p>
          <a:p>
            <a:r>
              <a:rPr lang="en-US" dirty="0"/>
              <a:t>The result shows that </a:t>
            </a:r>
            <a:r>
              <a:rPr lang="en-US" dirty="0" err="1"/>
              <a:t>Pano</a:t>
            </a:r>
            <a:r>
              <a:rPr lang="en-US" dirty="0"/>
              <a:t> can significantly improve the quality-rebuffering trade-off.</a:t>
            </a:r>
          </a:p>
        </p:txBody>
      </p:sp>
      <p:sp>
        <p:nvSpPr>
          <p:cNvPr id="4" name="Slide Number Placeholder 3"/>
          <p:cNvSpPr>
            <a:spLocks noGrp="1"/>
          </p:cNvSpPr>
          <p:nvPr>
            <p:ph type="sldNum" sz="quarter" idx="5"/>
          </p:nvPr>
        </p:nvSpPr>
        <p:spPr/>
        <p:txBody>
          <a:bodyPr/>
          <a:lstStyle/>
          <a:p>
            <a:fld id="{F4B01D79-CAB1-2C4C-82C5-BDCEE09264B2}" type="slidenum">
              <a:rPr lang="en-US" smtClean="0"/>
              <a:t>24</a:t>
            </a:fld>
            <a:endParaRPr lang="en-US"/>
          </a:p>
        </p:txBody>
      </p:sp>
    </p:spTree>
    <p:extLst>
      <p:ext uri="{BB962C8B-B14F-4D97-AF65-F5344CB8AC3E}">
        <p14:creationId xmlns:p14="http://schemas.microsoft.com/office/powerpoint/2010/main" val="3545630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well known that, video streaming logic is always streaming the video chunk for the user’s future view. So both </a:t>
            </a:r>
            <a:r>
              <a:rPr lang="en-US" sz="1200" kern="1200" dirty="0" err="1">
                <a:solidFill>
                  <a:schemeClr val="tx1"/>
                </a:solidFill>
                <a:effectLst/>
                <a:latin typeface="+mn-lt"/>
                <a:ea typeface="+mn-ea"/>
                <a:cs typeface="+mn-cs"/>
              </a:rPr>
              <a:t>Pano</a:t>
            </a:r>
            <a:r>
              <a:rPr lang="en-US" sz="1200" kern="1200" dirty="0">
                <a:solidFill>
                  <a:schemeClr val="tx1"/>
                </a:solidFill>
                <a:effectLst/>
                <a:latin typeface="+mn-lt"/>
                <a:ea typeface="+mn-ea"/>
                <a:cs typeface="+mn-cs"/>
              </a:rPr>
              <a:t> and viewport-driven baseline rely on a viewpoint prediction algorithm. One main concern is that, any prediction error can lead to the quality degradation.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we create a noisier viewpoint trajectory based on real viewpoint. The higher the noise level, the higher the prediction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figure, the x axis represents the noise level and the y axis represents the user perceived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result shows that </a:t>
            </a:r>
            <a:r>
              <a:rPr lang="en-US" sz="1200" kern="1200" dirty="0" err="1">
                <a:solidFill>
                  <a:schemeClr val="tx1"/>
                </a:solidFill>
                <a:effectLst/>
                <a:latin typeface="+mn-lt"/>
                <a:ea typeface="+mn-ea"/>
                <a:cs typeface="+mn-cs"/>
              </a:rPr>
              <a:t>Pano</a:t>
            </a:r>
            <a:r>
              <a:rPr lang="en-US" sz="1200" kern="1200" dirty="0">
                <a:solidFill>
                  <a:schemeClr val="tx1"/>
                </a:solidFill>
                <a:effectLst/>
                <a:latin typeface="+mn-lt"/>
                <a:ea typeface="+mn-ea"/>
                <a:cs typeface="+mn-cs"/>
              </a:rPr>
              <a:t> performs better than the baseline when the viewpoint noise increases, although the improvement becomes smaller. </a:t>
            </a:r>
            <a:endParaRPr lang="en-US" dirty="0"/>
          </a:p>
          <a:p>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25</a:t>
            </a:fld>
            <a:endParaRPr lang="en-US"/>
          </a:p>
        </p:txBody>
      </p:sp>
    </p:spTree>
    <p:extLst>
      <p:ext uri="{BB962C8B-B14F-4D97-AF65-F5344CB8AC3E}">
        <p14:creationId xmlns:p14="http://schemas.microsoft.com/office/powerpoint/2010/main" val="3753083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sum up</a:t>
            </a:r>
            <a:r>
              <a:rPr lang="en-US" dirty="0"/>
              <a:t>, </a:t>
            </a:r>
            <a:r>
              <a:rPr lang="en-US" sz="1200" dirty="0"/>
              <a:t>existing</a:t>
            </a:r>
            <a:r>
              <a:rPr lang="zh-CN" altLang="en-US" sz="1200" dirty="0"/>
              <a:t> </a:t>
            </a:r>
            <a:r>
              <a:rPr lang="en-US" altLang="zh-CN" sz="1200" dirty="0"/>
              <a:t>works a</a:t>
            </a:r>
            <a:r>
              <a:rPr lang="en-US" sz="1200" dirty="0"/>
              <a:t>ssume that in 360 video streaming, users pay equal attention to all pixels in the viewport. Since the viewport in 360 video is much larger than that in traditional videos, streaming 360 videos needs h</a:t>
            </a:r>
            <a:r>
              <a:rPr lang="en-US" sz="1200" dirty="0">
                <a:sym typeface="Symbol" panose="05050102010706020507" pitchFamily="18" charset="2"/>
              </a:rPr>
              <a:t>uge bandwidth consumption.</a:t>
            </a:r>
          </a:p>
          <a:p>
            <a:endParaRPr lang="en-US" dirty="0"/>
          </a:p>
          <a:p>
            <a:r>
              <a:rPr lang="en-US" dirty="0"/>
              <a:t>Our observation is that although 360 video has a much larger viewport, users still have limited span of attention, even in the viewport.</a:t>
            </a:r>
          </a:p>
          <a:p>
            <a:endParaRPr lang="en-US" dirty="0"/>
          </a:p>
          <a:p>
            <a:r>
              <a:rPr lang="en-US" dirty="0"/>
              <a:t>So we present </a:t>
            </a:r>
            <a:r>
              <a:rPr lang="en-US" dirty="0" err="1"/>
              <a:t>Pano</a:t>
            </a:r>
            <a:r>
              <a:rPr lang="en-US" dirty="0"/>
              <a:t>, a 360 video streaming system that </a:t>
            </a:r>
            <a:r>
              <a:rPr lang="en-US" sz="1200" dirty="0"/>
              <a:t>optimizes users perceived quality considering users’ attention</a:t>
            </a:r>
            <a:r>
              <a:rPr lang="en-US" baseline="0" dirty="0"/>
              <a:t>. </a:t>
            </a:r>
          </a:p>
          <a:p>
            <a:endParaRPr lang="en-US" baseline="0" dirty="0"/>
          </a:p>
          <a:p>
            <a:r>
              <a:rPr lang="en-US" baseline="0" dirty="0"/>
              <a:t>Evaluation results show that </a:t>
            </a:r>
            <a:r>
              <a:rPr lang="en-US" baseline="0" dirty="0" err="1"/>
              <a:t>Pano</a:t>
            </a:r>
            <a:r>
              <a:rPr lang="en-US" baseline="0" dirty="0"/>
              <a:t> </a:t>
            </a:r>
            <a:r>
              <a:rPr lang="en-US" sz="1200" dirty="0"/>
              <a:t>significantly improves users perceived quality under the same bandwidth consumption.</a:t>
            </a:r>
          </a:p>
          <a:p>
            <a:endParaRPr lang="en-US" baseline="0" dirty="0"/>
          </a:p>
          <a:p>
            <a:r>
              <a:rPr lang="en-US" baseline="0" dirty="0"/>
              <a:t>Thank you.</a:t>
            </a:r>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26</a:t>
            </a:fld>
            <a:endParaRPr lang="en-US"/>
          </a:p>
        </p:txBody>
      </p:sp>
    </p:spTree>
    <p:extLst>
      <p:ext uri="{BB962C8B-B14F-4D97-AF65-F5344CB8AC3E}">
        <p14:creationId xmlns:p14="http://schemas.microsoft.com/office/powerpoint/2010/main" val="1733765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First of all, why do we care about 360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10% of US population has watched 360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360 video headsets will be as many as Netflix members in the US in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most video content providers offer 360 video streaming services on various platforms.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3</a:t>
            </a:fld>
            <a:endParaRPr lang="en-US"/>
          </a:p>
        </p:txBody>
      </p:sp>
    </p:spTree>
    <p:extLst>
      <p:ext uri="{BB962C8B-B14F-4D97-AF65-F5344CB8AC3E}">
        <p14:creationId xmlns:p14="http://schemas.microsoft.com/office/powerpoint/2010/main" val="2495740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streaming 360 videos in high quality is challenging.</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360° video must be streamed with a large sphere, in high resolution and without any stall.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put it into perspective, a traditional full-HD video displayed on a desktop screen takes 5 </a:t>
            </a:r>
            <a:r>
              <a:rPr lang="en-US" sz="1200" kern="1200" dirty="0" err="1">
                <a:solidFill>
                  <a:schemeClr val="tx1"/>
                </a:solidFill>
                <a:effectLst/>
                <a:latin typeface="+mn-lt"/>
                <a:ea typeface="+mn-ea"/>
                <a:cs typeface="+mn-cs"/>
              </a:rPr>
              <a:t>Mbps</a:t>
            </a:r>
            <a:r>
              <a:rPr lang="en-US" sz="1200" kern="1200" dirty="0">
                <a:solidFill>
                  <a:schemeClr val="tx1"/>
                </a:solidFill>
                <a:effectLst/>
                <a:latin typeface="+mn-lt"/>
                <a:ea typeface="+mn-ea"/>
                <a:cs typeface="+mn-cs"/>
              </a:rPr>
              <a:t> to stream.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to keep the same quality level, a 360 video will take *400* </a:t>
            </a:r>
            <a:r>
              <a:rPr lang="en-US" sz="1200" kern="1200" dirty="0" err="1">
                <a:solidFill>
                  <a:schemeClr val="tx1"/>
                </a:solidFill>
                <a:effectLst/>
                <a:latin typeface="+mn-lt"/>
                <a:ea typeface="+mn-ea"/>
                <a:cs typeface="+mn-cs"/>
              </a:rPr>
              <a:t>Mbps</a:t>
            </a:r>
            <a:r>
              <a:rPr lang="en-US" sz="1200" kern="1200" dirty="0">
                <a:solidFill>
                  <a:schemeClr val="tx1"/>
                </a:solidFill>
                <a:effectLst/>
                <a:latin typeface="+mn-lt"/>
                <a:ea typeface="+mn-ea"/>
                <a:cs typeface="+mn-cs"/>
              </a:rPr>
              <a:t>, which is *80* times higher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Now, prior work reduces the bandwidth by streaming only the viewport region.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Suppose here is the viewport region, then the client will request the high quality content *ONLY* in the viewport, which  significantly reduces the bandwidth consumption,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this scheme still needs 2 to 4 times more bandwidth than traditional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4</a:t>
            </a:fld>
            <a:endParaRPr lang="en-US"/>
          </a:p>
        </p:txBody>
      </p:sp>
    </p:spTree>
    <p:extLst>
      <p:ext uri="{BB962C8B-B14F-4D97-AF65-F5344CB8AC3E}">
        <p14:creationId xmlns:p14="http://schemas.microsoft.com/office/powerpoint/2010/main" val="263007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Among all the existing solutions, the conventional wisdom is that, when watching 360 videos, users pay *equal attention* to *all* pixels in the viewport.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rtl="0"/>
            <a:r>
              <a:rPr lang="en-US" sz="1200" b="0" i="0" u="none" strike="noStrike" kern="1200" dirty="0">
                <a:solidFill>
                  <a:schemeClr val="tx1"/>
                </a:solidFill>
                <a:effectLst/>
                <a:latin typeface="+mn-lt"/>
                <a:ea typeface="+mn-ea"/>
                <a:cs typeface="+mn-cs"/>
              </a:rPr>
              <a:t>However, we found this is actually a myth, and sticking to it will miss many opportunities to save bandwidth!</a:t>
            </a:r>
          </a:p>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5</a:t>
            </a:fld>
            <a:endParaRPr lang="en-US"/>
          </a:p>
        </p:txBody>
      </p:sp>
    </p:spTree>
    <p:extLst>
      <p:ext uri="{BB962C8B-B14F-4D97-AF65-F5344CB8AC3E}">
        <p14:creationId xmlns:p14="http://schemas.microsoft.com/office/powerpoint/2010/main" val="3275286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we found is that </a:t>
            </a:r>
            <a:r>
              <a:rPr lang="en-US" sz="1200" b="0" i="0" u="none" strike="noStrike" kern="1200" dirty="0">
                <a:solidFill>
                  <a:schemeClr val="tx1"/>
                </a:solidFill>
                <a:effectLst/>
                <a:latin typeface="+mn-lt"/>
                <a:ea typeface="+mn-ea"/>
                <a:cs typeface="+mn-cs"/>
              </a:rPr>
              <a:t>360 video viewers pay attention to different pixels differently, even in the viewport. This is because </a:t>
            </a:r>
            <a:r>
              <a:rPr lang="en-US" dirty="0"/>
              <a:t>users can *freely* move their viewpoints during the video playback.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6</a:t>
            </a:fld>
            <a:endParaRPr lang="en-US"/>
          </a:p>
        </p:txBody>
      </p:sp>
    </p:spTree>
    <p:extLst>
      <p:ext uri="{BB962C8B-B14F-4D97-AF65-F5344CB8AC3E}">
        <p14:creationId xmlns:p14="http://schemas.microsoft.com/office/powerpoint/2010/main" val="1747172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a:t>
            </a:r>
            <a:r>
              <a:rPr lang="en-US" sz="1200" b="0" i="0" u="none" strike="noStrike" kern="1200" dirty="0">
                <a:solidFill>
                  <a:schemeClr val="tx1"/>
                </a:solidFill>
                <a:effectLst/>
                <a:latin typeface="+mn-lt"/>
                <a:ea typeface="+mn-ea"/>
                <a:cs typeface="+mn-cs"/>
              </a:rPr>
              <a:t>Imagine you are tracking a person </a:t>
            </a:r>
            <a:r>
              <a:rPr lang="en-US" sz="1200" kern="1200" dirty="0">
                <a:solidFill>
                  <a:schemeClr val="tx1"/>
                </a:solidFill>
                <a:effectLst/>
                <a:latin typeface="+mn-lt"/>
                <a:ea typeface="+mn-ea"/>
                <a:cs typeface="+mn-cs"/>
              </a:rPr>
              <a:t>running in front of a static tree. Then you will pay less attention to the tree in the background *even if* the tree is also in the viewport! This is because, as you track the person, the tree now has a high relative speed with your viewpoint. and intuitively, the faster an object moves, you pay less attention to it. So, people will *less* likely to notice quality degradation on the tree than on the person.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now on, we call </a:t>
            </a:r>
            <a:r>
              <a:rPr lang="en-US" sz="1200" kern="1200" dirty="0">
                <a:solidFill>
                  <a:schemeClr val="tx1"/>
                </a:solidFill>
                <a:effectLst/>
                <a:latin typeface="+mn-lt"/>
                <a:ea typeface="+mn-ea"/>
                <a:cs typeface="+mn-cs"/>
              </a:rPr>
              <a:t>object speed relative to the viewpoint as *relative object moving speed*.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7</a:t>
            </a:fld>
            <a:endParaRPr lang="en-US"/>
          </a:p>
        </p:txBody>
      </p:sp>
    </p:spTree>
    <p:extLst>
      <p:ext uri="{BB962C8B-B14F-4D97-AF65-F5344CB8AC3E}">
        <p14:creationId xmlns:p14="http://schemas.microsoft.com/office/powerpoint/2010/main" val="3789154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Now, let’s see this effect in action.</a:t>
            </a:r>
          </a:p>
          <a:p>
            <a:endParaRPr lang="en-US" dirty="0"/>
          </a:p>
          <a:p>
            <a:pPr rtl="0"/>
            <a:r>
              <a:rPr lang="en-US" dirty="0"/>
              <a:t>Here are two videos. Both of them are the user’s viewport cropped from the whole 360 video. </a:t>
            </a:r>
            <a:r>
              <a:rPr lang="en-US" sz="1200" b="0" i="0" u="none" strike="noStrike" kern="1200" dirty="0">
                <a:solidFill>
                  <a:schemeClr val="tx1"/>
                </a:solidFill>
                <a:effectLst/>
                <a:latin typeface="+mn-lt"/>
                <a:ea typeface="+mn-ea"/>
                <a:cs typeface="+mn-cs"/>
              </a:rPr>
              <a:t>Let’s now watch them side by side. After that, I will ask if you can tell any quality difference between them. [Hold for 1-2 seconds. Before playing]</a:t>
            </a:r>
          </a:p>
          <a:p>
            <a:endParaRPr lang="en-US" dirty="0"/>
          </a:p>
          <a:p>
            <a:pPr rtl="0"/>
            <a:r>
              <a:rPr lang="en-US" dirty="0"/>
              <a:t>Now, can you see the quality difference? </a:t>
            </a:r>
            <a:r>
              <a:rPr lang="en-US" sz="1200" b="0" i="0" u="none" strike="noStrike" kern="1200" dirty="0">
                <a:solidFill>
                  <a:schemeClr val="tx1"/>
                </a:solidFill>
                <a:effectLst/>
                <a:latin typeface="+mn-lt"/>
                <a:ea typeface="+mn-ea"/>
                <a:cs typeface="+mn-cs"/>
              </a:rPr>
              <a:t>[Hold for 2-3 seconds before moving on!]</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Well it seems most of the audience doesn’t see a big difference between them.</a:t>
            </a:r>
            <a:endParaRPr lang="en-US" dirty="0"/>
          </a:p>
          <a:p>
            <a:r>
              <a:rPr lang="en-US" dirty="0"/>
              <a:t>However, the right one is only 50% the size of the left one.</a:t>
            </a:r>
          </a:p>
          <a:p>
            <a:r>
              <a:rPr lang="en-US" dirty="0"/>
              <a:t>Why??</a:t>
            </a:r>
          </a:p>
          <a:p>
            <a:endParaRPr lang="en-US" dirty="0"/>
          </a:p>
          <a:p>
            <a:r>
              <a:rPr lang="en-US" dirty="0"/>
              <a:t>Well, the left video allocates the same quality to all pixels in the user’s viewport, while the right video allocates much lower quality to the background.</a:t>
            </a:r>
          </a:p>
          <a:p>
            <a:endParaRPr lang="en-US" dirty="0"/>
          </a:p>
          <a:p>
            <a:r>
              <a:rPr lang="en-US" dirty="0"/>
              <a:t>Now, the video stopped at the last frame. </a:t>
            </a:r>
          </a:p>
          <a:p>
            <a:endParaRPr lang="en-US" dirty="0"/>
          </a:p>
          <a:p>
            <a:r>
              <a:rPr lang="en-US" dirty="0"/>
              <a:t>[click]</a:t>
            </a:r>
          </a:p>
          <a:p>
            <a:endParaRPr lang="en-US" dirty="0"/>
          </a:p>
          <a:p>
            <a:r>
              <a:rPr lang="en-US" dirty="0"/>
              <a:t>Take a closer look, the quality of background in the right video is much lower than that in the left video.</a:t>
            </a:r>
          </a:p>
          <a:p>
            <a:endParaRPr lang="en-US" dirty="0"/>
          </a:p>
          <a:p>
            <a:pPr rtl="0"/>
            <a:r>
              <a:rPr lang="en-US" dirty="0"/>
              <a:t>But why you didn’t find this difference when the video is playing? Because when you focus on the moving athlete, the background have a high relative speed with your viewpoint. So you didn’t’ pay attention to it.</a:t>
            </a:r>
            <a:endParaRPr lang="en-US" sz="1200" b="0" i="0" u="none" strike="noStrike" kern="1200" dirty="0">
              <a:solidFill>
                <a:schemeClr val="tx1"/>
              </a:solidFill>
              <a:effectLst/>
              <a:latin typeface="+mn-lt"/>
              <a:ea typeface="+mn-ea"/>
              <a:cs typeface="+mn-cs"/>
            </a:endParaRPr>
          </a:p>
          <a:p>
            <a:endParaRPr lang="en-US" dirty="0"/>
          </a:p>
          <a:p>
            <a:r>
              <a:rPr lang="en-US" sz="1200" b="0" i="0" u="none" strike="noStrike" kern="1200" dirty="0">
                <a:solidFill>
                  <a:schemeClr val="tx1"/>
                </a:solidFill>
                <a:effectLst/>
                <a:latin typeface="+mn-lt"/>
                <a:ea typeface="+mn-ea"/>
                <a:cs typeface="+mn-cs"/>
              </a:rPr>
              <a:t>So how often you can save bandwidth by reducing the quality of a relatively fast moving areas?</a:t>
            </a:r>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8</a:t>
            </a:fld>
            <a:endParaRPr lang="en-US"/>
          </a:p>
        </p:txBody>
      </p:sp>
    </p:spTree>
    <p:extLst>
      <p:ext uri="{BB962C8B-B14F-4D97-AF65-F5344CB8AC3E}">
        <p14:creationId xmlns:p14="http://schemas.microsoft.com/office/powerpoint/2010/main" val="975396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To answer that, we use a dataset of 48 users watching 20 videos</a:t>
            </a:r>
            <a:r>
              <a:rPr lang="en-US" dirty="0"/>
              <a:t>. </a:t>
            </a:r>
          </a:p>
          <a:p>
            <a:endParaRPr lang="en-US" dirty="0"/>
          </a:p>
          <a:p>
            <a:r>
              <a:rPr lang="en-US" dirty="0"/>
              <a:t>[click]</a:t>
            </a:r>
          </a:p>
          <a:p>
            <a:endParaRPr lang="en-US" dirty="0"/>
          </a:p>
          <a:p>
            <a:r>
              <a:rPr lang="en-US" dirty="0"/>
              <a:t>In more than 35 percent of time, the user’s viewpoint is moving faster than 10 degree per second. </a:t>
            </a:r>
          </a:p>
          <a:p>
            <a:endParaRPr lang="en-US" dirty="0"/>
          </a:p>
          <a:p>
            <a:r>
              <a:rPr lang="en-US" dirty="0"/>
              <a:t>[click]</a:t>
            </a:r>
          </a:p>
          <a:p>
            <a:endParaRPr lang="en-US" dirty="0"/>
          </a:p>
          <a:p>
            <a:r>
              <a:rPr lang="en-US" dirty="0"/>
              <a:t>In this case, </a:t>
            </a:r>
            <a:r>
              <a:rPr lang="en-US" sz="1200" dirty="0"/>
              <a:t>u</a:t>
            </a:r>
            <a:r>
              <a:rPr lang="en-US" altLang="zh-CN" sz="1200" dirty="0"/>
              <a:t>sers can tolerant 50% more distortion</a:t>
            </a:r>
            <a:r>
              <a:rPr lang="zh-CN" altLang="en-US" sz="1200" dirty="0"/>
              <a:t> </a:t>
            </a:r>
            <a:r>
              <a:rPr lang="en-US" altLang="zh-CN" sz="1200" dirty="0"/>
              <a:t>on the static background.</a:t>
            </a:r>
          </a:p>
          <a:p>
            <a:endParaRPr lang="en-US" sz="1200" dirty="0"/>
          </a:p>
          <a:p>
            <a:r>
              <a:rPr lang="en-US" sz="1200" dirty="0"/>
              <a:t>[click]</a:t>
            </a:r>
          </a:p>
          <a:p>
            <a:endParaRPr lang="en-US" sz="1200" dirty="0"/>
          </a:p>
          <a:p>
            <a:r>
              <a:rPr lang="en-US" sz="1200" dirty="0"/>
              <a:t>This provides us an opportunity to stream lower quality video to users, without hurting users’ experience.</a:t>
            </a:r>
          </a:p>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9</a:t>
            </a:fld>
            <a:endParaRPr lang="en-US"/>
          </a:p>
        </p:txBody>
      </p:sp>
    </p:spTree>
    <p:extLst>
      <p:ext uri="{BB962C8B-B14F-4D97-AF65-F5344CB8AC3E}">
        <p14:creationId xmlns:p14="http://schemas.microsoft.com/office/powerpoint/2010/main" val="3172768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70C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0242348-19A7-6E46-9EF2-F94BA6C1F1B5}" type="datetime1">
              <a:rPr lang="en-US" smtClean="0"/>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1138331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E3F717-45C9-574E-8BE8-1A6CE6C6A225}" type="datetime1">
              <a:rPr lang="en-US" smtClean="0"/>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244007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BB7D65-8E95-1842-9867-75F79A62DDA9}" type="datetime1">
              <a:rPr lang="en-US" smtClean="0"/>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2610787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B52901-CF3F-314A-A4AE-9AE5D38197BA}" type="datetime1">
              <a:rPr lang="en-US" smtClean="0"/>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2962368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9775F0-FEFD-7540-9058-E6EBCE5A426F}" type="datetime1">
              <a:rPr lang="en-US" smtClean="0"/>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945619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6E10AC-3A23-8F44-A4EE-1FEDDA77F074}" type="datetime1">
              <a:rPr lang="en-US" smtClean="0"/>
              <a:t>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846656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9D55C3-4B82-3F4D-BCB4-FCF206653A37}" type="datetime1">
              <a:rPr lang="en-US" smtClean="0"/>
              <a:t>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1224138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22F846-D604-9A43-A7A5-8AC3349D00A8}" type="datetime1">
              <a:rPr lang="en-US" smtClean="0"/>
              <a:t>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4231590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DB63C-E36A-754E-9902-6D128F28083F}" type="datetime1">
              <a:rPr lang="en-US" smtClean="0"/>
              <a:t>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454676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4531A2-5345-204B-9428-406327853431}" type="datetime1">
              <a:rPr lang="en-US" smtClean="0"/>
              <a:t>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981326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BCF0C5-2430-8941-B2D2-F09198406A9E}" type="datetime1">
              <a:rPr lang="en-US" smtClean="0"/>
              <a:t>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301524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75C776-585A-994F-9C9B-E3FF0A1764C6}" type="datetime1">
              <a:rPr lang="en-US" smtClean="0"/>
              <a:t>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F3F83-CEEF-5D42-8784-473683DD07D4}" type="slidenum">
              <a:rPr lang="en-US" smtClean="0"/>
              <a:t>‹#›</a:t>
            </a:fld>
            <a:endParaRPr lang="en-US"/>
          </a:p>
        </p:txBody>
      </p:sp>
    </p:spTree>
    <p:extLst>
      <p:ext uri="{BB962C8B-B14F-4D97-AF65-F5344CB8AC3E}">
        <p14:creationId xmlns:p14="http://schemas.microsoft.com/office/powerpoint/2010/main" val="3711430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6.tiff"/><Relationship Id="rId7"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10" Type="http://schemas.openxmlformats.org/officeDocument/2006/relationships/image" Target="../media/image10.emf"/><Relationship Id="rId4" Type="http://schemas.openxmlformats.org/officeDocument/2006/relationships/image" Target="../media/image13.tiff"/><Relationship Id="rId9"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6.tiff"/><Relationship Id="rId7"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 Id="rId9" Type="http://schemas.openxmlformats.org/officeDocument/2006/relationships/image" Target="../media/image18.tiff"/></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6.tiff"/><Relationship Id="rId7" Type="http://schemas.openxmlformats.org/officeDocument/2006/relationships/image" Target="../media/image16.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 Id="rId9" Type="http://schemas.openxmlformats.org/officeDocument/2006/relationships/image" Target="../media/image18.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9.emf"/><Relationship Id="rId7" Type="http://schemas.openxmlformats.org/officeDocument/2006/relationships/image" Target="../media/image10.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tiff"/><Relationship Id="rId11" Type="http://schemas.openxmlformats.org/officeDocument/2006/relationships/image" Target="../media/image22.png"/><Relationship Id="rId5" Type="http://schemas.openxmlformats.org/officeDocument/2006/relationships/image" Target="../media/image16.tiff"/><Relationship Id="rId10" Type="http://schemas.openxmlformats.org/officeDocument/2006/relationships/image" Target="../media/image33.emf"/><Relationship Id="rId4" Type="http://schemas.openxmlformats.org/officeDocument/2006/relationships/image" Target="../media/image14.tiff"/><Relationship Id="rId9" Type="http://schemas.openxmlformats.org/officeDocument/2006/relationships/image" Target="../media/image32.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9119" y="1122363"/>
            <a:ext cx="10305535" cy="2058159"/>
          </a:xfrm>
        </p:spPr>
        <p:txBody>
          <a:bodyPr>
            <a:noAutofit/>
          </a:bodyPr>
          <a:lstStyle/>
          <a:p>
            <a:r>
              <a:rPr lang="en-US" sz="4400" dirty="0" err="1"/>
              <a:t>Pano</a:t>
            </a:r>
            <a:r>
              <a:rPr lang="en-US" sz="4400" dirty="0"/>
              <a:t>: Optimizing 360 Video Streaming with a Better Understanding of Quality Perception</a:t>
            </a:r>
          </a:p>
        </p:txBody>
      </p:sp>
      <p:sp>
        <p:nvSpPr>
          <p:cNvPr id="3" name="Subtitle 2"/>
          <p:cNvSpPr>
            <a:spLocks noGrp="1"/>
          </p:cNvSpPr>
          <p:nvPr>
            <p:ph type="subTitle" idx="1"/>
          </p:nvPr>
        </p:nvSpPr>
        <p:spPr>
          <a:xfrm>
            <a:off x="2505559" y="3671611"/>
            <a:ext cx="7180882" cy="1655762"/>
          </a:xfrm>
        </p:spPr>
        <p:txBody>
          <a:bodyPr/>
          <a:lstStyle/>
          <a:p>
            <a:r>
              <a:rPr lang="en-US" dirty="0"/>
              <a:t>Yu Guan, </a:t>
            </a:r>
            <a:r>
              <a:rPr lang="en-US" dirty="0" err="1"/>
              <a:t>Chengyuan</a:t>
            </a:r>
            <a:r>
              <a:rPr lang="en-US" dirty="0"/>
              <a:t> Zheng, </a:t>
            </a:r>
            <a:r>
              <a:rPr lang="en-US" dirty="0" err="1"/>
              <a:t>Xinggong</a:t>
            </a:r>
            <a:r>
              <a:rPr lang="en-US" dirty="0"/>
              <a:t> Zhang, </a:t>
            </a:r>
            <a:r>
              <a:rPr lang="en-US" dirty="0" err="1"/>
              <a:t>Zongming</a:t>
            </a:r>
            <a:r>
              <a:rPr lang="en-US" dirty="0"/>
              <a:t> Guo, </a:t>
            </a:r>
            <a:r>
              <a:rPr lang="en-US" dirty="0" err="1"/>
              <a:t>Junchen</a:t>
            </a:r>
            <a:r>
              <a:rPr lang="en-US" dirty="0"/>
              <a:t> Jiang</a:t>
            </a:r>
          </a:p>
        </p:txBody>
      </p:sp>
      <p:pic>
        <p:nvPicPr>
          <p:cNvPr id="4" name="Picture 6" descr="mage result for uchicago  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88737" y="5022580"/>
            <a:ext cx="3106278" cy="6615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63C035-46AC-B24B-A373-0B97EB785DB1}"/>
              </a:ext>
            </a:extLst>
          </p:cNvPr>
          <p:cNvPicPr>
            <a:picLocks noChangeAspect="1"/>
          </p:cNvPicPr>
          <p:nvPr/>
        </p:nvPicPr>
        <p:blipFill>
          <a:blip r:embed="rId4"/>
          <a:stretch>
            <a:fillRect/>
          </a:stretch>
        </p:blipFill>
        <p:spPr>
          <a:xfrm>
            <a:off x="2505559" y="4499492"/>
            <a:ext cx="3323921" cy="1743854"/>
          </a:xfrm>
          <a:prstGeom prst="rect">
            <a:avLst/>
          </a:prstGeom>
        </p:spPr>
      </p:pic>
      <p:sp>
        <p:nvSpPr>
          <p:cNvPr id="6" name="Slide Number Placeholder 5">
            <a:extLst>
              <a:ext uri="{FF2B5EF4-FFF2-40B4-BE49-F238E27FC236}">
                <a16:creationId xmlns:a16="http://schemas.microsoft.com/office/drawing/2014/main" id="{21C51AFF-83E2-484C-B0F6-F3A47C7D0946}"/>
              </a:ext>
            </a:extLst>
          </p:cNvPr>
          <p:cNvSpPr>
            <a:spLocks noGrp="1"/>
          </p:cNvSpPr>
          <p:nvPr>
            <p:ph type="sldNum" sz="quarter" idx="12"/>
          </p:nvPr>
        </p:nvSpPr>
        <p:spPr/>
        <p:txBody>
          <a:bodyPr/>
          <a:lstStyle/>
          <a:p>
            <a:fld id="{0E1F3F83-CEEF-5D42-8784-473683DD07D4}" type="slidenum">
              <a:rPr lang="en-US" smtClean="0"/>
              <a:t>1</a:t>
            </a:fld>
            <a:endParaRPr lang="en-US" dirty="0"/>
          </a:p>
        </p:txBody>
      </p:sp>
      <p:sp>
        <p:nvSpPr>
          <p:cNvPr id="7" name="Rectangle 6">
            <a:extLst>
              <a:ext uri="{FF2B5EF4-FFF2-40B4-BE49-F238E27FC236}">
                <a16:creationId xmlns:a16="http://schemas.microsoft.com/office/drawing/2014/main" id="{B49FEB00-B628-E449-85AC-D16C14E28403}"/>
              </a:ext>
            </a:extLst>
          </p:cNvPr>
          <p:cNvSpPr/>
          <p:nvPr/>
        </p:nvSpPr>
        <p:spPr>
          <a:xfrm>
            <a:off x="2563615" y="3623886"/>
            <a:ext cx="1242071" cy="461665"/>
          </a:xfrm>
          <a:prstGeom prst="rect">
            <a:avLst/>
          </a:prstGeom>
        </p:spPr>
        <p:txBody>
          <a:bodyPr wrap="none">
            <a:spAutoFit/>
          </a:bodyPr>
          <a:lstStyle/>
          <a:p>
            <a:r>
              <a:rPr lang="en-US" sz="2400" b="1" dirty="0">
                <a:solidFill>
                  <a:srgbClr val="FF0000"/>
                </a:solidFill>
              </a:rPr>
              <a:t>Yu Guan</a:t>
            </a:r>
          </a:p>
        </p:txBody>
      </p:sp>
    </p:spTree>
    <p:extLst>
      <p:ext uri="{BB962C8B-B14F-4D97-AF65-F5344CB8AC3E}">
        <p14:creationId xmlns:p14="http://schemas.microsoft.com/office/powerpoint/2010/main" val="1635459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sensitivity also depends on...</a:t>
            </a:r>
          </a:p>
        </p:txBody>
      </p:sp>
      <p:grpSp>
        <p:nvGrpSpPr>
          <p:cNvPr id="10" name="Group 9">
            <a:extLst>
              <a:ext uri="{FF2B5EF4-FFF2-40B4-BE49-F238E27FC236}">
                <a16:creationId xmlns:a16="http://schemas.microsoft.com/office/drawing/2014/main" id="{EE8A5A09-CCCC-1449-9639-FCBD4B1C0426}"/>
              </a:ext>
            </a:extLst>
          </p:cNvPr>
          <p:cNvGrpSpPr/>
          <p:nvPr/>
        </p:nvGrpSpPr>
        <p:grpSpPr>
          <a:xfrm>
            <a:off x="261991" y="2858076"/>
            <a:ext cx="5763246" cy="3064271"/>
            <a:chOff x="261991" y="2858076"/>
            <a:chExt cx="5763246" cy="3064271"/>
          </a:xfrm>
        </p:grpSpPr>
        <p:pic>
          <p:nvPicPr>
            <p:cNvPr id="13" name="Picture 12">
              <a:extLst>
                <a:ext uri="{FF2B5EF4-FFF2-40B4-BE49-F238E27FC236}">
                  <a16:creationId xmlns:a16="http://schemas.microsoft.com/office/drawing/2014/main" id="{92BACA10-4164-C643-A00A-BAEF1262B2BA}"/>
                </a:ext>
              </a:extLst>
            </p:cNvPr>
            <p:cNvPicPr>
              <a:picLocks noChangeAspect="1"/>
            </p:cNvPicPr>
            <p:nvPr/>
          </p:nvPicPr>
          <p:blipFill rotWithShape="1">
            <a:blip r:embed="rId3"/>
            <a:srcRect l="34256" r="34932" b="19509"/>
            <a:stretch/>
          </p:blipFill>
          <p:spPr>
            <a:xfrm>
              <a:off x="261991" y="2858076"/>
              <a:ext cx="5763246" cy="2286435"/>
            </a:xfrm>
            <a:prstGeom prst="rect">
              <a:avLst/>
            </a:prstGeom>
          </p:spPr>
        </p:pic>
        <p:sp>
          <p:nvSpPr>
            <p:cNvPr id="7" name="Rectangle 6">
              <a:extLst>
                <a:ext uri="{FF2B5EF4-FFF2-40B4-BE49-F238E27FC236}">
                  <a16:creationId xmlns:a16="http://schemas.microsoft.com/office/drawing/2014/main" id="{8BB7773C-9BC3-5E48-A528-DADC63E84198}"/>
                </a:ext>
              </a:extLst>
            </p:cNvPr>
            <p:cNvSpPr/>
            <p:nvPr/>
          </p:nvSpPr>
          <p:spPr>
            <a:xfrm>
              <a:off x="1197279" y="5399127"/>
              <a:ext cx="3892669" cy="523220"/>
            </a:xfrm>
            <a:prstGeom prst="rect">
              <a:avLst/>
            </a:prstGeom>
          </p:spPr>
          <p:txBody>
            <a:bodyPr wrap="none">
              <a:spAutoFit/>
            </a:bodyPr>
            <a:lstStyle/>
            <a:p>
              <a:r>
                <a:rPr lang="en-US" sz="2800" dirty="0">
                  <a:sym typeface="Symbol" panose="05050102010706020507" pitchFamily="18" charset="2"/>
                </a:rPr>
                <a:t>Scene luminance changes</a:t>
              </a:r>
              <a:endParaRPr lang="en-US" sz="2800" dirty="0"/>
            </a:p>
          </p:txBody>
        </p:sp>
      </p:grpSp>
      <p:grpSp>
        <p:nvGrpSpPr>
          <p:cNvPr id="11" name="Group 10">
            <a:extLst>
              <a:ext uri="{FF2B5EF4-FFF2-40B4-BE49-F238E27FC236}">
                <a16:creationId xmlns:a16="http://schemas.microsoft.com/office/drawing/2014/main" id="{E9DE5359-CE74-994E-8A6B-A6C79C6BA3EB}"/>
              </a:ext>
            </a:extLst>
          </p:cNvPr>
          <p:cNvGrpSpPr/>
          <p:nvPr/>
        </p:nvGrpSpPr>
        <p:grpSpPr>
          <a:xfrm>
            <a:off x="5673936" y="2858076"/>
            <a:ext cx="6343596" cy="3057084"/>
            <a:chOff x="5673936" y="2858076"/>
            <a:chExt cx="6343596" cy="3057084"/>
          </a:xfrm>
        </p:grpSpPr>
        <p:pic>
          <p:nvPicPr>
            <p:cNvPr id="19" name="Picture 18">
              <a:extLst>
                <a:ext uri="{FF2B5EF4-FFF2-40B4-BE49-F238E27FC236}">
                  <a16:creationId xmlns:a16="http://schemas.microsoft.com/office/drawing/2014/main" id="{7A9B7A26-4B89-9246-981A-95C21DFA1656}"/>
                </a:ext>
              </a:extLst>
            </p:cNvPr>
            <p:cNvPicPr>
              <a:picLocks noChangeAspect="1"/>
            </p:cNvPicPr>
            <p:nvPr/>
          </p:nvPicPr>
          <p:blipFill rotWithShape="1">
            <a:blip r:embed="rId3"/>
            <a:srcRect l="69324" b="23810"/>
            <a:stretch/>
          </p:blipFill>
          <p:spPr>
            <a:xfrm>
              <a:off x="6096000" y="2858076"/>
              <a:ext cx="5708821" cy="2153300"/>
            </a:xfrm>
            <a:prstGeom prst="rect">
              <a:avLst/>
            </a:prstGeom>
          </p:spPr>
        </p:pic>
        <p:sp>
          <p:nvSpPr>
            <p:cNvPr id="8" name="Rectangle 7">
              <a:extLst>
                <a:ext uri="{FF2B5EF4-FFF2-40B4-BE49-F238E27FC236}">
                  <a16:creationId xmlns:a16="http://schemas.microsoft.com/office/drawing/2014/main" id="{99D0131C-F718-DC45-8412-37EBB15F5D75}"/>
                </a:ext>
              </a:extLst>
            </p:cNvPr>
            <p:cNvSpPr/>
            <p:nvPr/>
          </p:nvSpPr>
          <p:spPr>
            <a:xfrm>
              <a:off x="5673936" y="5391940"/>
              <a:ext cx="6343596" cy="523220"/>
            </a:xfrm>
            <a:prstGeom prst="rect">
              <a:avLst/>
            </a:prstGeom>
          </p:spPr>
          <p:txBody>
            <a:bodyPr wrap="none">
              <a:spAutoFit/>
            </a:bodyPr>
            <a:lstStyle/>
            <a:p>
              <a:r>
                <a:rPr lang="en-US" sz="2800" dirty="0">
                  <a:sym typeface="Symbol" panose="05050102010706020507" pitchFamily="18" charset="2"/>
                </a:rPr>
                <a:t>Depth-of-Field difference between objects</a:t>
              </a:r>
              <a:endParaRPr lang="en-US" sz="2800" dirty="0"/>
            </a:p>
          </p:txBody>
        </p:sp>
      </p:grpSp>
      <p:sp>
        <p:nvSpPr>
          <p:cNvPr id="3" name="Slide Number Placeholder 2">
            <a:extLst>
              <a:ext uri="{FF2B5EF4-FFF2-40B4-BE49-F238E27FC236}">
                <a16:creationId xmlns:a16="http://schemas.microsoft.com/office/drawing/2014/main" id="{BA735752-D0AB-4748-ACC0-6DF265F9E0AC}"/>
              </a:ext>
            </a:extLst>
          </p:cNvPr>
          <p:cNvSpPr>
            <a:spLocks noGrp="1"/>
          </p:cNvSpPr>
          <p:nvPr>
            <p:ph type="sldNum" sz="quarter" idx="12"/>
          </p:nvPr>
        </p:nvSpPr>
        <p:spPr/>
        <p:txBody>
          <a:bodyPr/>
          <a:lstStyle/>
          <a:p>
            <a:fld id="{0E1F3F83-CEEF-5D42-8784-473683DD07D4}" type="slidenum">
              <a:rPr lang="en-US" smtClean="0"/>
              <a:t>10</a:t>
            </a:fld>
            <a:endParaRPr lang="en-US"/>
          </a:p>
        </p:txBody>
      </p:sp>
      <p:sp>
        <p:nvSpPr>
          <p:cNvPr id="6" name="Content Placeholder 5">
            <a:extLst>
              <a:ext uri="{FF2B5EF4-FFF2-40B4-BE49-F238E27FC236}">
                <a16:creationId xmlns:a16="http://schemas.microsoft.com/office/drawing/2014/main" id="{45D304DD-622D-7A43-B1D5-F737DB02BB4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9001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approach</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AB51C5F-6EE9-324F-8442-FF9A99C73E05}"/>
              </a:ext>
            </a:extLst>
          </p:cNvPr>
          <p:cNvSpPr>
            <a:spLocks noGrp="1"/>
          </p:cNvSpPr>
          <p:nvPr>
            <p:ph type="sldNum" sz="quarter" idx="12"/>
          </p:nvPr>
        </p:nvSpPr>
        <p:spPr>
          <a:xfrm>
            <a:off x="8610600" y="6480334"/>
            <a:ext cx="2743200" cy="365125"/>
          </a:xfrm>
        </p:spPr>
        <p:txBody>
          <a:bodyPr/>
          <a:lstStyle/>
          <a:p>
            <a:fld id="{0E1F3F83-CEEF-5D42-8784-473683DD07D4}" type="slidenum">
              <a:rPr lang="en-US" smtClean="0"/>
              <a:t>11</a:t>
            </a:fld>
            <a:endParaRPr lang="en-US"/>
          </a:p>
        </p:txBody>
      </p:sp>
      <p:sp>
        <p:nvSpPr>
          <p:cNvPr id="11" name="Rectangle 10">
            <a:extLst>
              <a:ext uri="{FF2B5EF4-FFF2-40B4-BE49-F238E27FC236}">
                <a16:creationId xmlns:a16="http://schemas.microsoft.com/office/drawing/2014/main" id="{47AD21D7-2774-3C44-9A4A-459C1D6EA9B8}"/>
              </a:ext>
            </a:extLst>
          </p:cNvPr>
          <p:cNvSpPr/>
          <p:nvPr/>
        </p:nvSpPr>
        <p:spPr>
          <a:xfrm>
            <a:off x="493363" y="2593093"/>
            <a:ext cx="11205274" cy="731210"/>
          </a:xfrm>
          <a:prstGeom prst="rect">
            <a:avLst/>
          </a:prstGeom>
          <a:ln w="3492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ym typeface="Symbol" panose="05050102010706020507" pitchFamily="18" charset="2"/>
              </a:rPr>
              <a:t>Identify where the user’s attention is </a:t>
            </a:r>
          </a:p>
        </p:txBody>
      </p:sp>
      <p:sp>
        <p:nvSpPr>
          <p:cNvPr id="12" name="Rectangle 11">
            <a:extLst>
              <a:ext uri="{FF2B5EF4-FFF2-40B4-BE49-F238E27FC236}">
                <a16:creationId xmlns:a16="http://schemas.microsoft.com/office/drawing/2014/main" id="{98FFF4BA-00E6-5945-BAC0-C1597377FFBC}"/>
              </a:ext>
            </a:extLst>
          </p:cNvPr>
          <p:cNvSpPr/>
          <p:nvPr/>
        </p:nvSpPr>
        <p:spPr>
          <a:xfrm>
            <a:off x="493362" y="4080541"/>
            <a:ext cx="11205275" cy="731210"/>
          </a:xfrm>
          <a:prstGeom prst="rect">
            <a:avLst/>
          </a:prstGeom>
          <a:ln w="3492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tx1"/>
                </a:solidFill>
              </a:rPr>
              <a:t>Drop the quality of areas the user doesn’t pay attention to</a:t>
            </a:r>
            <a:endParaRPr lang="en-US" sz="2800" dirty="0">
              <a:sym typeface="Symbol" panose="05050102010706020507" pitchFamily="18" charset="2"/>
            </a:endParaRPr>
          </a:p>
        </p:txBody>
      </p:sp>
      <p:sp>
        <p:nvSpPr>
          <p:cNvPr id="13" name="Down Arrow 12">
            <a:extLst>
              <a:ext uri="{FF2B5EF4-FFF2-40B4-BE49-F238E27FC236}">
                <a16:creationId xmlns:a16="http://schemas.microsoft.com/office/drawing/2014/main" id="{406FA8DC-46A7-EF46-8ED2-1ECBA3C3BA25}"/>
              </a:ext>
            </a:extLst>
          </p:cNvPr>
          <p:cNvSpPr/>
          <p:nvPr/>
        </p:nvSpPr>
        <p:spPr>
          <a:xfrm>
            <a:off x="5308224" y="3469658"/>
            <a:ext cx="1438836" cy="463361"/>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29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91" y="60683"/>
            <a:ext cx="10515600" cy="1325563"/>
          </a:xfrm>
        </p:spPr>
        <p:txBody>
          <a:bodyPr>
            <a:normAutofit/>
          </a:bodyPr>
          <a:lstStyle/>
          <a:p>
            <a:r>
              <a:rPr lang="en-US" sz="4000" dirty="0"/>
              <a:t>How to achieve this in a real system?</a:t>
            </a:r>
          </a:p>
        </p:txBody>
      </p:sp>
      <p:grpSp>
        <p:nvGrpSpPr>
          <p:cNvPr id="20" name="Group 19">
            <a:extLst>
              <a:ext uri="{FF2B5EF4-FFF2-40B4-BE49-F238E27FC236}">
                <a16:creationId xmlns:a16="http://schemas.microsoft.com/office/drawing/2014/main" id="{A78FE7F2-07E3-2C47-ACDF-4E2F35824CB6}"/>
              </a:ext>
            </a:extLst>
          </p:cNvPr>
          <p:cNvGrpSpPr/>
          <p:nvPr/>
        </p:nvGrpSpPr>
        <p:grpSpPr>
          <a:xfrm>
            <a:off x="818091" y="910004"/>
            <a:ext cx="3793069" cy="1796458"/>
            <a:chOff x="818091" y="1336623"/>
            <a:chExt cx="3793069" cy="1796458"/>
          </a:xfrm>
        </p:grpSpPr>
        <p:pic>
          <p:nvPicPr>
            <p:cNvPr id="8" name="Picture 7">
              <a:extLst>
                <a:ext uri="{FF2B5EF4-FFF2-40B4-BE49-F238E27FC236}">
                  <a16:creationId xmlns:a16="http://schemas.microsoft.com/office/drawing/2014/main" id="{F947B157-3684-D547-B4EB-DD9AB52F18CC}"/>
                </a:ext>
              </a:extLst>
            </p:cNvPr>
            <p:cNvPicPr>
              <a:picLocks noChangeAspect="1"/>
            </p:cNvPicPr>
            <p:nvPr/>
          </p:nvPicPr>
          <p:blipFill rotWithShape="1">
            <a:blip r:embed="rId3"/>
            <a:srcRect b="5139"/>
            <a:stretch/>
          </p:blipFill>
          <p:spPr>
            <a:xfrm>
              <a:off x="818091" y="2270443"/>
              <a:ext cx="2057400" cy="862638"/>
            </a:xfrm>
            <a:prstGeom prst="rect">
              <a:avLst/>
            </a:prstGeom>
          </p:spPr>
        </p:pic>
        <p:pic>
          <p:nvPicPr>
            <p:cNvPr id="13" name="Picture 12">
              <a:extLst>
                <a:ext uri="{FF2B5EF4-FFF2-40B4-BE49-F238E27FC236}">
                  <a16:creationId xmlns:a16="http://schemas.microsoft.com/office/drawing/2014/main" id="{57BD6EA0-BDA5-7E42-9A65-2344315DEFA1}"/>
                </a:ext>
              </a:extLst>
            </p:cNvPr>
            <p:cNvPicPr>
              <a:picLocks noChangeAspect="1"/>
            </p:cNvPicPr>
            <p:nvPr/>
          </p:nvPicPr>
          <p:blipFill>
            <a:blip r:embed="rId4"/>
            <a:stretch>
              <a:fillRect/>
            </a:stretch>
          </p:blipFill>
          <p:spPr>
            <a:xfrm>
              <a:off x="1120021" y="1336623"/>
              <a:ext cx="1569203" cy="1041154"/>
            </a:xfrm>
            <a:prstGeom prst="rect">
              <a:avLst/>
            </a:prstGeom>
          </p:spPr>
        </p:pic>
        <p:sp>
          <p:nvSpPr>
            <p:cNvPr id="14" name="TextBox 13">
              <a:extLst>
                <a:ext uri="{FF2B5EF4-FFF2-40B4-BE49-F238E27FC236}">
                  <a16:creationId xmlns:a16="http://schemas.microsoft.com/office/drawing/2014/main" id="{59CCE138-1DF1-D749-B047-FBFE0AD72BB6}"/>
                </a:ext>
              </a:extLst>
            </p:cNvPr>
            <p:cNvSpPr txBox="1"/>
            <p:nvPr/>
          </p:nvSpPr>
          <p:spPr>
            <a:xfrm>
              <a:off x="2971045" y="2281585"/>
              <a:ext cx="1640115" cy="369332"/>
            </a:xfrm>
            <a:prstGeom prst="rect">
              <a:avLst/>
            </a:prstGeom>
            <a:noFill/>
          </p:spPr>
          <p:txBody>
            <a:bodyPr wrap="square" rtlCol="0">
              <a:spAutoFit/>
            </a:bodyPr>
            <a:lstStyle/>
            <a:p>
              <a:pPr algn="ctr"/>
              <a:r>
                <a:rPr lang="en-US" dirty="0"/>
                <a:t>Video Source</a:t>
              </a:r>
            </a:p>
          </p:txBody>
        </p:sp>
      </p:grpSp>
      <p:grpSp>
        <p:nvGrpSpPr>
          <p:cNvPr id="28" name="Group 27">
            <a:extLst>
              <a:ext uri="{FF2B5EF4-FFF2-40B4-BE49-F238E27FC236}">
                <a16:creationId xmlns:a16="http://schemas.microsoft.com/office/drawing/2014/main" id="{21EEEA5A-AA70-3B4B-84D7-41C7AB642DB9}"/>
              </a:ext>
            </a:extLst>
          </p:cNvPr>
          <p:cNvGrpSpPr/>
          <p:nvPr/>
        </p:nvGrpSpPr>
        <p:grpSpPr>
          <a:xfrm>
            <a:off x="1044576" y="4492933"/>
            <a:ext cx="2729139" cy="1756404"/>
            <a:chOff x="1044576" y="4919552"/>
            <a:chExt cx="2729139" cy="1756404"/>
          </a:xfrm>
        </p:grpSpPr>
        <p:pic>
          <p:nvPicPr>
            <p:cNvPr id="10" name="Picture 9">
              <a:extLst>
                <a:ext uri="{FF2B5EF4-FFF2-40B4-BE49-F238E27FC236}">
                  <a16:creationId xmlns:a16="http://schemas.microsoft.com/office/drawing/2014/main" id="{C3CA5E7C-E34B-4A43-9092-C5ECB4B86217}"/>
                </a:ext>
              </a:extLst>
            </p:cNvPr>
            <p:cNvPicPr>
              <a:picLocks noChangeAspect="1"/>
            </p:cNvPicPr>
            <p:nvPr/>
          </p:nvPicPr>
          <p:blipFill>
            <a:blip r:embed="rId5"/>
            <a:stretch>
              <a:fillRect/>
            </a:stretch>
          </p:blipFill>
          <p:spPr>
            <a:xfrm>
              <a:off x="1044576" y="5313982"/>
              <a:ext cx="1644648" cy="1361974"/>
            </a:xfrm>
            <a:prstGeom prst="rect">
              <a:avLst/>
            </a:prstGeom>
          </p:spPr>
        </p:pic>
        <p:sp>
          <p:nvSpPr>
            <p:cNvPr id="16" name="TextBox 15">
              <a:extLst>
                <a:ext uri="{FF2B5EF4-FFF2-40B4-BE49-F238E27FC236}">
                  <a16:creationId xmlns:a16="http://schemas.microsoft.com/office/drawing/2014/main" id="{7FDB5DBC-22D7-4846-B311-76786A97850E}"/>
                </a:ext>
              </a:extLst>
            </p:cNvPr>
            <p:cNvSpPr txBox="1"/>
            <p:nvPr/>
          </p:nvSpPr>
          <p:spPr>
            <a:xfrm>
              <a:off x="2133600" y="6239369"/>
              <a:ext cx="1640115" cy="369332"/>
            </a:xfrm>
            <a:prstGeom prst="rect">
              <a:avLst/>
            </a:prstGeom>
            <a:noFill/>
          </p:spPr>
          <p:txBody>
            <a:bodyPr wrap="square" rtlCol="0">
              <a:spAutoFit/>
            </a:bodyPr>
            <a:lstStyle/>
            <a:p>
              <a:pPr algn="ctr"/>
              <a:r>
                <a:rPr lang="en-US" dirty="0"/>
                <a:t>Video Server</a:t>
              </a:r>
            </a:p>
          </p:txBody>
        </p:sp>
        <p:sp>
          <p:nvSpPr>
            <p:cNvPr id="26" name="Down Arrow 25">
              <a:extLst>
                <a:ext uri="{FF2B5EF4-FFF2-40B4-BE49-F238E27FC236}">
                  <a16:creationId xmlns:a16="http://schemas.microsoft.com/office/drawing/2014/main" id="{EC5762C2-4C59-CA4D-BFB2-F5AAC439F7B1}"/>
                </a:ext>
              </a:extLst>
            </p:cNvPr>
            <p:cNvSpPr/>
            <p:nvPr/>
          </p:nvSpPr>
          <p:spPr>
            <a:xfrm>
              <a:off x="1525474" y="4919552"/>
              <a:ext cx="642633" cy="30366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A25B5787-3D52-704D-9280-832D50F02F8B}"/>
              </a:ext>
            </a:extLst>
          </p:cNvPr>
          <p:cNvGrpSpPr/>
          <p:nvPr/>
        </p:nvGrpSpPr>
        <p:grpSpPr>
          <a:xfrm>
            <a:off x="3773717" y="4563790"/>
            <a:ext cx="2940952" cy="1625600"/>
            <a:chOff x="3773717" y="4990409"/>
            <a:chExt cx="2940952" cy="1625600"/>
          </a:xfrm>
        </p:grpSpPr>
        <p:pic>
          <p:nvPicPr>
            <p:cNvPr id="18" name="Picture 17">
              <a:extLst>
                <a:ext uri="{FF2B5EF4-FFF2-40B4-BE49-F238E27FC236}">
                  <a16:creationId xmlns:a16="http://schemas.microsoft.com/office/drawing/2014/main" id="{7767F74A-D150-7647-9FDB-1744E3FCE7BA}"/>
                </a:ext>
              </a:extLst>
            </p:cNvPr>
            <p:cNvPicPr>
              <a:picLocks noChangeAspect="1"/>
            </p:cNvPicPr>
            <p:nvPr/>
          </p:nvPicPr>
          <p:blipFill>
            <a:blip r:embed="rId6"/>
            <a:stretch>
              <a:fillRect/>
            </a:stretch>
          </p:blipFill>
          <p:spPr>
            <a:xfrm>
              <a:off x="4996542" y="4990409"/>
              <a:ext cx="1625600" cy="1625600"/>
            </a:xfrm>
            <a:prstGeom prst="rect">
              <a:avLst/>
            </a:prstGeom>
          </p:spPr>
        </p:pic>
        <p:sp>
          <p:nvSpPr>
            <p:cNvPr id="19" name="TextBox 18">
              <a:extLst>
                <a:ext uri="{FF2B5EF4-FFF2-40B4-BE49-F238E27FC236}">
                  <a16:creationId xmlns:a16="http://schemas.microsoft.com/office/drawing/2014/main" id="{84C7D0D5-EF19-B54E-A15D-981075DEE497}"/>
                </a:ext>
              </a:extLst>
            </p:cNvPr>
            <p:cNvSpPr txBox="1"/>
            <p:nvPr/>
          </p:nvSpPr>
          <p:spPr>
            <a:xfrm>
              <a:off x="5074554" y="6246677"/>
              <a:ext cx="1640115" cy="369332"/>
            </a:xfrm>
            <a:prstGeom prst="rect">
              <a:avLst/>
            </a:prstGeom>
            <a:noFill/>
          </p:spPr>
          <p:txBody>
            <a:bodyPr wrap="square" rtlCol="0">
              <a:spAutoFit/>
            </a:bodyPr>
            <a:lstStyle/>
            <a:p>
              <a:pPr algn="ctr"/>
              <a:r>
                <a:rPr lang="en-US" dirty="0"/>
                <a:t>CDN</a:t>
              </a:r>
            </a:p>
          </p:txBody>
        </p:sp>
        <p:sp>
          <p:nvSpPr>
            <p:cNvPr id="27" name="Down Arrow 26">
              <a:extLst>
                <a:ext uri="{FF2B5EF4-FFF2-40B4-BE49-F238E27FC236}">
                  <a16:creationId xmlns:a16="http://schemas.microsoft.com/office/drawing/2014/main" id="{73D5B9DA-06FF-9943-BF83-CB39EA5E38E1}"/>
                </a:ext>
              </a:extLst>
            </p:cNvPr>
            <p:cNvSpPr/>
            <p:nvPr/>
          </p:nvSpPr>
          <p:spPr>
            <a:xfrm rot="16200000">
              <a:off x="4003943" y="5353012"/>
              <a:ext cx="642633" cy="1103086"/>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DFB89415-3FC9-8C4D-A2F0-21427DB9DD81}"/>
              </a:ext>
            </a:extLst>
          </p:cNvPr>
          <p:cNvGrpSpPr/>
          <p:nvPr/>
        </p:nvGrpSpPr>
        <p:grpSpPr>
          <a:xfrm>
            <a:off x="7184121" y="4688431"/>
            <a:ext cx="4384978" cy="1759837"/>
            <a:chOff x="7019812" y="5098163"/>
            <a:chExt cx="4384978" cy="1759837"/>
          </a:xfrm>
        </p:grpSpPr>
        <p:pic>
          <p:nvPicPr>
            <p:cNvPr id="12" name="Picture 11">
              <a:extLst>
                <a:ext uri="{FF2B5EF4-FFF2-40B4-BE49-F238E27FC236}">
                  <a16:creationId xmlns:a16="http://schemas.microsoft.com/office/drawing/2014/main" id="{70A7D7B7-83A9-FF4D-88AF-7FFDFFB1A78B}"/>
                </a:ext>
              </a:extLst>
            </p:cNvPr>
            <p:cNvPicPr>
              <a:picLocks noChangeAspect="1"/>
            </p:cNvPicPr>
            <p:nvPr/>
          </p:nvPicPr>
          <p:blipFill>
            <a:blip r:embed="rId7"/>
            <a:stretch>
              <a:fillRect/>
            </a:stretch>
          </p:blipFill>
          <p:spPr>
            <a:xfrm>
              <a:off x="8583729" y="5098163"/>
              <a:ext cx="1625600" cy="1625600"/>
            </a:xfrm>
            <a:prstGeom prst="rect">
              <a:avLst/>
            </a:prstGeom>
          </p:spPr>
        </p:pic>
        <p:sp>
          <p:nvSpPr>
            <p:cNvPr id="17" name="TextBox 16">
              <a:extLst>
                <a:ext uri="{FF2B5EF4-FFF2-40B4-BE49-F238E27FC236}">
                  <a16:creationId xmlns:a16="http://schemas.microsoft.com/office/drawing/2014/main" id="{E5205E67-5FE5-2A43-B35C-9F993FE54469}"/>
                </a:ext>
              </a:extLst>
            </p:cNvPr>
            <p:cNvSpPr txBox="1"/>
            <p:nvPr/>
          </p:nvSpPr>
          <p:spPr>
            <a:xfrm>
              <a:off x="7496363" y="6488668"/>
              <a:ext cx="3908427" cy="369332"/>
            </a:xfrm>
            <a:prstGeom prst="rect">
              <a:avLst/>
            </a:prstGeom>
            <a:noFill/>
          </p:spPr>
          <p:txBody>
            <a:bodyPr wrap="square" rtlCol="0">
              <a:spAutoFit/>
            </a:bodyPr>
            <a:lstStyle/>
            <a:p>
              <a:pPr algn="ctr"/>
              <a:r>
                <a:rPr lang="en-US" dirty="0"/>
                <a:t>Client-side bit-rate adaptation</a:t>
              </a:r>
            </a:p>
          </p:txBody>
        </p:sp>
        <p:sp>
          <p:nvSpPr>
            <p:cNvPr id="30" name="Down Arrow 29">
              <a:extLst>
                <a:ext uri="{FF2B5EF4-FFF2-40B4-BE49-F238E27FC236}">
                  <a16:creationId xmlns:a16="http://schemas.microsoft.com/office/drawing/2014/main" id="{565A99ED-A7FE-1C4C-B1CD-1F91F30F0ED8}"/>
                </a:ext>
              </a:extLst>
            </p:cNvPr>
            <p:cNvSpPr/>
            <p:nvPr/>
          </p:nvSpPr>
          <p:spPr>
            <a:xfrm rot="16200000">
              <a:off x="7281619" y="5321431"/>
              <a:ext cx="642633" cy="116624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D060A043-4DF6-AE4A-93F5-3D523F2D56BE}"/>
              </a:ext>
            </a:extLst>
          </p:cNvPr>
          <p:cNvGrpSpPr/>
          <p:nvPr/>
        </p:nvGrpSpPr>
        <p:grpSpPr>
          <a:xfrm>
            <a:off x="1314144" y="2899911"/>
            <a:ext cx="3011115" cy="1452901"/>
            <a:chOff x="1314144" y="3326530"/>
            <a:chExt cx="3011115" cy="1452901"/>
          </a:xfrm>
        </p:grpSpPr>
        <p:pic>
          <p:nvPicPr>
            <p:cNvPr id="15" name="Picture 14">
              <a:extLst>
                <a:ext uri="{FF2B5EF4-FFF2-40B4-BE49-F238E27FC236}">
                  <a16:creationId xmlns:a16="http://schemas.microsoft.com/office/drawing/2014/main" id="{B38F0113-91C6-7E41-97BD-E44C9941C980}"/>
                </a:ext>
              </a:extLst>
            </p:cNvPr>
            <p:cNvPicPr>
              <a:picLocks noChangeAspect="1"/>
            </p:cNvPicPr>
            <p:nvPr/>
          </p:nvPicPr>
          <p:blipFill>
            <a:blip r:embed="rId8"/>
            <a:stretch>
              <a:fillRect/>
            </a:stretch>
          </p:blipFill>
          <p:spPr>
            <a:xfrm>
              <a:off x="1314144" y="3673919"/>
              <a:ext cx="1105512" cy="1105512"/>
            </a:xfrm>
            <a:prstGeom prst="rect">
              <a:avLst/>
            </a:prstGeom>
          </p:spPr>
        </p:pic>
        <p:sp>
          <p:nvSpPr>
            <p:cNvPr id="24" name="Down Arrow 23">
              <a:extLst>
                <a:ext uri="{FF2B5EF4-FFF2-40B4-BE49-F238E27FC236}">
                  <a16:creationId xmlns:a16="http://schemas.microsoft.com/office/drawing/2014/main" id="{5E2F6A15-CF66-A040-803C-F2AAC202D8D9}"/>
                </a:ext>
              </a:extLst>
            </p:cNvPr>
            <p:cNvSpPr/>
            <p:nvPr/>
          </p:nvSpPr>
          <p:spPr>
            <a:xfrm>
              <a:off x="1545583" y="3326530"/>
              <a:ext cx="642633" cy="30366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64A74AA-19DF-C24C-A071-D945DA109908}"/>
                </a:ext>
              </a:extLst>
            </p:cNvPr>
            <p:cNvSpPr txBox="1"/>
            <p:nvPr/>
          </p:nvSpPr>
          <p:spPr>
            <a:xfrm>
              <a:off x="2361601" y="4189346"/>
              <a:ext cx="1963658" cy="369332"/>
            </a:xfrm>
            <a:prstGeom prst="rect">
              <a:avLst/>
            </a:prstGeom>
            <a:noFill/>
          </p:spPr>
          <p:txBody>
            <a:bodyPr wrap="square" rtlCol="0">
              <a:spAutoFit/>
            </a:bodyPr>
            <a:lstStyle/>
            <a:p>
              <a:pPr algn="ctr"/>
              <a:r>
                <a:rPr lang="en-US" dirty="0"/>
                <a:t>Tiling &amp; encoding</a:t>
              </a:r>
            </a:p>
          </p:txBody>
        </p:sp>
      </p:grpSp>
      <p:grpSp>
        <p:nvGrpSpPr>
          <p:cNvPr id="37" name="Group 36">
            <a:extLst>
              <a:ext uri="{FF2B5EF4-FFF2-40B4-BE49-F238E27FC236}">
                <a16:creationId xmlns:a16="http://schemas.microsoft.com/office/drawing/2014/main" id="{FF93E041-5981-8B4F-9D5E-5E7032BB302E}"/>
              </a:ext>
            </a:extLst>
          </p:cNvPr>
          <p:cNvGrpSpPr/>
          <p:nvPr/>
        </p:nvGrpSpPr>
        <p:grpSpPr>
          <a:xfrm>
            <a:off x="7471616" y="1040587"/>
            <a:ext cx="2485489" cy="1866690"/>
            <a:chOff x="7471616" y="905677"/>
            <a:chExt cx="2485489" cy="1866690"/>
          </a:xfrm>
        </p:grpSpPr>
        <p:pic>
          <p:nvPicPr>
            <p:cNvPr id="35" name="Picture 34">
              <a:extLst>
                <a:ext uri="{FF2B5EF4-FFF2-40B4-BE49-F238E27FC236}">
                  <a16:creationId xmlns:a16="http://schemas.microsoft.com/office/drawing/2014/main" id="{7E74CC58-BACE-BB4C-951B-F0BDFC40E0DC}"/>
                </a:ext>
              </a:extLst>
            </p:cNvPr>
            <p:cNvPicPr>
              <a:picLocks noChangeAspect="1"/>
            </p:cNvPicPr>
            <p:nvPr/>
          </p:nvPicPr>
          <p:blipFill>
            <a:blip r:embed="rId9"/>
            <a:stretch>
              <a:fillRect/>
            </a:stretch>
          </p:blipFill>
          <p:spPr>
            <a:xfrm>
              <a:off x="7863647" y="905677"/>
              <a:ext cx="1532882" cy="1532882"/>
            </a:xfrm>
            <a:prstGeom prst="rect">
              <a:avLst/>
            </a:prstGeom>
          </p:spPr>
        </p:pic>
        <p:sp>
          <p:nvSpPr>
            <p:cNvPr id="36" name="Rectangle 35">
              <a:extLst>
                <a:ext uri="{FF2B5EF4-FFF2-40B4-BE49-F238E27FC236}">
                  <a16:creationId xmlns:a16="http://schemas.microsoft.com/office/drawing/2014/main" id="{32CC6C8B-F527-B941-A763-0F55BDA1D322}"/>
                </a:ext>
              </a:extLst>
            </p:cNvPr>
            <p:cNvSpPr/>
            <p:nvPr/>
          </p:nvSpPr>
          <p:spPr>
            <a:xfrm>
              <a:off x="7471616" y="2403035"/>
              <a:ext cx="2485489" cy="369332"/>
            </a:xfrm>
            <a:prstGeom prst="rect">
              <a:avLst/>
            </a:prstGeom>
          </p:spPr>
          <p:txBody>
            <a:bodyPr wrap="none">
              <a:spAutoFit/>
            </a:bodyPr>
            <a:lstStyle/>
            <a:p>
              <a:r>
                <a:rPr lang="en-US" b="1" dirty="0"/>
                <a:t>Perceived quality model</a:t>
              </a:r>
            </a:p>
          </p:txBody>
        </p:sp>
      </p:grpSp>
      <p:cxnSp>
        <p:nvCxnSpPr>
          <p:cNvPr id="39" name="Straight Arrow Connector 38">
            <a:extLst>
              <a:ext uri="{FF2B5EF4-FFF2-40B4-BE49-F238E27FC236}">
                <a16:creationId xmlns:a16="http://schemas.microsoft.com/office/drawing/2014/main" id="{BEF372A1-8916-CE4F-8386-E8983BF599ED}"/>
              </a:ext>
            </a:extLst>
          </p:cNvPr>
          <p:cNvCxnSpPr>
            <a:cxnSpLocks/>
          </p:cNvCxnSpPr>
          <p:nvPr/>
        </p:nvCxnSpPr>
        <p:spPr>
          <a:xfrm flipH="1">
            <a:off x="4032354" y="2144456"/>
            <a:ext cx="3668780" cy="161827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15339F8-863A-FE4D-9E76-F986EF87FED2}"/>
              </a:ext>
            </a:extLst>
          </p:cNvPr>
          <p:cNvCxnSpPr>
            <a:cxnSpLocks/>
            <a:stCxn id="36" idx="2"/>
            <a:endCxn id="12" idx="0"/>
          </p:cNvCxnSpPr>
          <p:nvPr/>
        </p:nvCxnSpPr>
        <p:spPr>
          <a:xfrm>
            <a:off x="8714361" y="2907277"/>
            <a:ext cx="846477" cy="178115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E7FEFFE-5221-6045-9D65-70C972400820}"/>
              </a:ext>
            </a:extLst>
          </p:cNvPr>
          <p:cNvSpPr/>
          <p:nvPr/>
        </p:nvSpPr>
        <p:spPr>
          <a:xfrm>
            <a:off x="4718042" y="1371925"/>
            <a:ext cx="7260804" cy="890643"/>
          </a:xfrm>
          <a:prstGeom prst="rect">
            <a:avLst/>
          </a:prstGeom>
          <a:solidFill>
            <a:schemeClr val="bg1">
              <a:alpha val="70000"/>
            </a:schemeClr>
          </a:solidFill>
          <a:ln w="3492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r>
              <a:rPr lang="en-US" sz="2400" dirty="0"/>
              <a:t>Challenge 1: How to build the perceived quantify model?</a:t>
            </a:r>
          </a:p>
        </p:txBody>
      </p:sp>
      <p:sp>
        <p:nvSpPr>
          <p:cNvPr id="3" name="Slide Number Placeholder 2">
            <a:extLst>
              <a:ext uri="{FF2B5EF4-FFF2-40B4-BE49-F238E27FC236}">
                <a16:creationId xmlns:a16="http://schemas.microsoft.com/office/drawing/2014/main" id="{C158381D-70B1-CD46-87CA-DE4A497440DD}"/>
              </a:ext>
            </a:extLst>
          </p:cNvPr>
          <p:cNvSpPr>
            <a:spLocks noGrp="1"/>
          </p:cNvSpPr>
          <p:nvPr>
            <p:ph type="sldNum" sz="quarter" idx="12"/>
          </p:nvPr>
        </p:nvSpPr>
        <p:spPr/>
        <p:txBody>
          <a:bodyPr/>
          <a:lstStyle/>
          <a:p>
            <a:fld id="{0E1F3F83-CEEF-5D42-8784-473683DD07D4}" type="slidenum">
              <a:rPr lang="en-US" smtClean="0"/>
              <a:t>12</a:t>
            </a:fld>
            <a:endParaRPr lang="en-US"/>
          </a:p>
        </p:txBody>
      </p:sp>
      <p:grpSp>
        <p:nvGrpSpPr>
          <p:cNvPr id="4" name="Group 3">
            <a:extLst>
              <a:ext uri="{FF2B5EF4-FFF2-40B4-BE49-F238E27FC236}">
                <a16:creationId xmlns:a16="http://schemas.microsoft.com/office/drawing/2014/main" id="{EE923DD9-3C4B-6A45-8F2C-80F62FDBDEC9}"/>
              </a:ext>
            </a:extLst>
          </p:cNvPr>
          <p:cNvGrpSpPr/>
          <p:nvPr/>
        </p:nvGrpSpPr>
        <p:grpSpPr>
          <a:xfrm>
            <a:off x="9313832" y="1432024"/>
            <a:ext cx="2934008" cy="1272081"/>
            <a:chOff x="9417424" y="1249782"/>
            <a:chExt cx="2934008" cy="1272081"/>
          </a:xfrm>
        </p:grpSpPr>
        <p:pic>
          <p:nvPicPr>
            <p:cNvPr id="34" name="Picture 33">
              <a:extLst>
                <a:ext uri="{FF2B5EF4-FFF2-40B4-BE49-F238E27FC236}">
                  <a16:creationId xmlns:a16="http://schemas.microsoft.com/office/drawing/2014/main" id="{A2D7B689-222F-514B-8E38-9322369AFB01}"/>
                </a:ext>
              </a:extLst>
            </p:cNvPr>
            <p:cNvPicPr>
              <a:picLocks noChangeAspect="1"/>
            </p:cNvPicPr>
            <p:nvPr/>
          </p:nvPicPr>
          <p:blipFill rotWithShape="1">
            <a:blip r:embed="rId10"/>
            <a:srcRect r="69594" b="21545"/>
            <a:stretch/>
          </p:blipFill>
          <p:spPr>
            <a:xfrm>
              <a:off x="9466880" y="1249782"/>
              <a:ext cx="2492337" cy="976615"/>
            </a:xfrm>
            <a:prstGeom prst="rect">
              <a:avLst/>
            </a:prstGeom>
          </p:spPr>
        </p:pic>
        <p:sp>
          <p:nvSpPr>
            <p:cNvPr id="38" name="Rectangle 37">
              <a:extLst>
                <a:ext uri="{FF2B5EF4-FFF2-40B4-BE49-F238E27FC236}">
                  <a16:creationId xmlns:a16="http://schemas.microsoft.com/office/drawing/2014/main" id="{436D7B8C-48FB-2444-BBA8-72B4DA026F98}"/>
                </a:ext>
              </a:extLst>
            </p:cNvPr>
            <p:cNvSpPr/>
            <p:nvPr/>
          </p:nvSpPr>
          <p:spPr>
            <a:xfrm>
              <a:off x="9417424" y="2152531"/>
              <a:ext cx="2934008" cy="369332"/>
            </a:xfrm>
            <a:prstGeom prst="rect">
              <a:avLst/>
            </a:prstGeom>
          </p:spPr>
          <p:txBody>
            <a:bodyPr wrap="none">
              <a:spAutoFit/>
            </a:bodyPr>
            <a:lstStyle/>
            <a:p>
              <a:r>
                <a:rPr lang="en-US" dirty="0"/>
                <a:t>Relative object moving speed</a:t>
              </a:r>
            </a:p>
          </p:txBody>
        </p:sp>
      </p:grpSp>
      <p:grpSp>
        <p:nvGrpSpPr>
          <p:cNvPr id="40" name="Group 39">
            <a:extLst>
              <a:ext uri="{FF2B5EF4-FFF2-40B4-BE49-F238E27FC236}">
                <a16:creationId xmlns:a16="http://schemas.microsoft.com/office/drawing/2014/main" id="{59ECB06E-5D42-3F43-9D6F-318FDD14A91A}"/>
              </a:ext>
            </a:extLst>
          </p:cNvPr>
          <p:cNvGrpSpPr/>
          <p:nvPr/>
        </p:nvGrpSpPr>
        <p:grpSpPr>
          <a:xfrm>
            <a:off x="9313832" y="1429000"/>
            <a:ext cx="2595342" cy="1245654"/>
            <a:chOff x="261991" y="2858076"/>
            <a:chExt cx="5871757" cy="2885805"/>
          </a:xfrm>
        </p:grpSpPr>
        <p:pic>
          <p:nvPicPr>
            <p:cNvPr id="42" name="Picture 41">
              <a:extLst>
                <a:ext uri="{FF2B5EF4-FFF2-40B4-BE49-F238E27FC236}">
                  <a16:creationId xmlns:a16="http://schemas.microsoft.com/office/drawing/2014/main" id="{5265D554-7E20-7542-B4A4-E317ABAA4642}"/>
                </a:ext>
              </a:extLst>
            </p:cNvPr>
            <p:cNvPicPr>
              <a:picLocks noChangeAspect="1"/>
            </p:cNvPicPr>
            <p:nvPr/>
          </p:nvPicPr>
          <p:blipFill rotWithShape="1">
            <a:blip r:embed="rId10"/>
            <a:srcRect l="34256" r="34932" b="19509"/>
            <a:stretch/>
          </p:blipFill>
          <p:spPr>
            <a:xfrm>
              <a:off x="261991" y="2858076"/>
              <a:ext cx="5763246" cy="2286435"/>
            </a:xfrm>
            <a:prstGeom prst="rect">
              <a:avLst/>
            </a:prstGeom>
          </p:spPr>
        </p:pic>
        <p:sp>
          <p:nvSpPr>
            <p:cNvPr id="43" name="Rectangle 42">
              <a:extLst>
                <a:ext uri="{FF2B5EF4-FFF2-40B4-BE49-F238E27FC236}">
                  <a16:creationId xmlns:a16="http://schemas.microsoft.com/office/drawing/2014/main" id="{3C33A354-FD24-CA43-9356-E6528BD7F817}"/>
                </a:ext>
              </a:extLst>
            </p:cNvPr>
            <p:cNvSpPr/>
            <p:nvPr/>
          </p:nvSpPr>
          <p:spPr>
            <a:xfrm>
              <a:off x="273052" y="4888250"/>
              <a:ext cx="5860696" cy="855631"/>
            </a:xfrm>
            <a:prstGeom prst="rect">
              <a:avLst/>
            </a:prstGeom>
          </p:spPr>
          <p:txBody>
            <a:bodyPr wrap="none">
              <a:spAutoFit/>
            </a:bodyPr>
            <a:lstStyle/>
            <a:p>
              <a:r>
                <a:rPr lang="en-US" dirty="0">
                  <a:sym typeface="Symbol" panose="05050102010706020507" pitchFamily="18" charset="2"/>
                </a:rPr>
                <a:t>Scene luminance changes</a:t>
              </a:r>
              <a:endParaRPr lang="en-US" dirty="0"/>
            </a:p>
          </p:txBody>
        </p:sp>
      </p:grpSp>
      <p:grpSp>
        <p:nvGrpSpPr>
          <p:cNvPr id="44" name="Group 43">
            <a:extLst>
              <a:ext uri="{FF2B5EF4-FFF2-40B4-BE49-F238E27FC236}">
                <a16:creationId xmlns:a16="http://schemas.microsoft.com/office/drawing/2014/main" id="{E5E59FAD-2183-284B-898A-0BE41A0A39F0}"/>
              </a:ext>
            </a:extLst>
          </p:cNvPr>
          <p:cNvGrpSpPr/>
          <p:nvPr/>
        </p:nvGrpSpPr>
        <p:grpSpPr>
          <a:xfrm>
            <a:off x="9355056" y="1429695"/>
            <a:ext cx="2542043" cy="1280378"/>
            <a:chOff x="6083550" y="2858076"/>
            <a:chExt cx="5765793" cy="2962295"/>
          </a:xfrm>
        </p:grpSpPr>
        <p:pic>
          <p:nvPicPr>
            <p:cNvPr id="45" name="Picture 44">
              <a:extLst>
                <a:ext uri="{FF2B5EF4-FFF2-40B4-BE49-F238E27FC236}">
                  <a16:creationId xmlns:a16="http://schemas.microsoft.com/office/drawing/2014/main" id="{C944A462-4E9B-664A-B270-E81FE93C2EA5}"/>
                </a:ext>
              </a:extLst>
            </p:cNvPr>
            <p:cNvPicPr>
              <a:picLocks noChangeAspect="1"/>
            </p:cNvPicPr>
            <p:nvPr/>
          </p:nvPicPr>
          <p:blipFill rotWithShape="1">
            <a:blip r:embed="rId10"/>
            <a:srcRect l="69324" b="23810"/>
            <a:stretch/>
          </p:blipFill>
          <p:spPr>
            <a:xfrm>
              <a:off x="6096000" y="2858076"/>
              <a:ext cx="5708821" cy="2153300"/>
            </a:xfrm>
            <a:prstGeom prst="rect">
              <a:avLst/>
            </a:prstGeom>
          </p:spPr>
        </p:pic>
        <p:sp>
          <p:nvSpPr>
            <p:cNvPr id="46" name="Rectangle 45">
              <a:extLst>
                <a:ext uri="{FF2B5EF4-FFF2-40B4-BE49-F238E27FC236}">
                  <a16:creationId xmlns:a16="http://schemas.microsoft.com/office/drawing/2014/main" id="{69B7D8A7-70D8-184F-9A83-CE58615CC83A}"/>
                </a:ext>
              </a:extLst>
            </p:cNvPr>
            <p:cNvSpPr/>
            <p:nvPr/>
          </p:nvSpPr>
          <p:spPr>
            <a:xfrm>
              <a:off x="6083550" y="4965881"/>
              <a:ext cx="5765793" cy="854490"/>
            </a:xfrm>
            <a:prstGeom prst="rect">
              <a:avLst/>
            </a:prstGeom>
          </p:spPr>
          <p:txBody>
            <a:bodyPr wrap="none">
              <a:spAutoFit/>
            </a:bodyPr>
            <a:lstStyle/>
            <a:p>
              <a:r>
                <a:rPr lang="en-US" dirty="0">
                  <a:sym typeface="Symbol" panose="05050102010706020507" pitchFamily="18" charset="2"/>
                </a:rPr>
                <a:t>Depth-of-Field difference</a:t>
              </a:r>
              <a:endParaRPr lang="en-US" dirty="0"/>
            </a:p>
          </p:txBody>
        </p:sp>
      </p:grpSp>
    </p:spTree>
    <p:extLst>
      <p:ext uri="{BB962C8B-B14F-4D97-AF65-F5344CB8AC3E}">
        <p14:creationId xmlns:p14="http://schemas.microsoft.com/office/powerpoint/2010/main" val="375586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50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par>
                          <p:cTn id="30" fill="hold">
                            <p:stCondLst>
                              <p:cond delay="0"/>
                            </p:stCondLst>
                            <p:childTnLst>
                              <p:par>
                                <p:cTn id="31" presetID="1" presetClass="exit" presetSubtype="0" fill="hold" nodeType="afterEffect">
                                  <p:stCondLst>
                                    <p:cond delay="1000"/>
                                  </p:stCondLst>
                                  <p:childTnLst>
                                    <p:set>
                                      <p:cBhvr>
                                        <p:cTn id="32" dur="1" fill="hold">
                                          <p:stCondLst>
                                            <p:cond delay="0"/>
                                          </p:stCondLst>
                                        </p:cTn>
                                        <p:tgtEl>
                                          <p:spTgt spid="4"/>
                                        </p:tgtEl>
                                        <p:attrNameLst>
                                          <p:attrName>style.visibility</p:attrName>
                                        </p:attrNameLst>
                                      </p:cBhvr>
                                      <p:to>
                                        <p:strVal val="hidden"/>
                                      </p:to>
                                    </p:set>
                                  </p:childTnLst>
                                </p:cTn>
                              </p:par>
                            </p:childTnLst>
                          </p:cTn>
                        </p:par>
                        <p:par>
                          <p:cTn id="33" fill="hold">
                            <p:stCondLst>
                              <p:cond delay="1000"/>
                            </p:stCondLst>
                            <p:childTnLst>
                              <p:par>
                                <p:cTn id="34" presetID="1" presetClass="entr" presetSubtype="0"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childTnLst>
                          </p:cTn>
                        </p:par>
                        <p:par>
                          <p:cTn id="36" fill="hold">
                            <p:stCondLst>
                              <p:cond delay="1000"/>
                            </p:stCondLst>
                            <p:childTnLst>
                              <p:par>
                                <p:cTn id="37" presetID="1" presetClass="exit" presetSubtype="0" fill="hold" nodeType="afterEffect">
                                  <p:stCondLst>
                                    <p:cond delay="1000"/>
                                  </p:stCondLst>
                                  <p:childTnLst>
                                    <p:set>
                                      <p:cBhvr>
                                        <p:cTn id="38" dur="1" fill="hold">
                                          <p:stCondLst>
                                            <p:cond delay="0"/>
                                          </p:stCondLst>
                                        </p:cTn>
                                        <p:tgtEl>
                                          <p:spTgt spid="40"/>
                                        </p:tgtEl>
                                        <p:attrNameLst>
                                          <p:attrName>style.visibility</p:attrName>
                                        </p:attrNameLst>
                                      </p:cBhvr>
                                      <p:to>
                                        <p:strVal val="hidden"/>
                                      </p:to>
                                    </p:set>
                                  </p:childTnLst>
                                </p:cTn>
                              </p:par>
                            </p:childTnLst>
                          </p:cTn>
                        </p:par>
                        <p:par>
                          <p:cTn id="39" fill="hold">
                            <p:stCondLst>
                              <p:cond delay="2000"/>
                            </p:stCondLst>
                            <p:childTnLst>
                              <p:par>
                                <p:cTn id="40" presetID="1" presetClass="entr" presetSubtype="0" fill="hold" nodeType="afterEffect">
                                  <p:stCondLst>
                                    <p:cond delay="0"/>
                                  </p:stCondLst>
                                  <p:childTnLst>
                                    <p:set>
                                      <p:cBhvr>
                                        <p:cTn id="41" dur="1" fill="hold">
                                          <p:stCondLst>
                                            <p:cond delay="0"/>
                                          </p:stCondLst>
                                        </p:cTn>
                                        <p:tgtEl>
                                          <p:spTgt spid="4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44"/>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9"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dissolv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6A91BA-797C-2841-A64D-C44FDABF2153}"/>
              </a:ext>
            </a:extLst>
          </p:cNvPr>
          <p:cNvSpPr txBox="1"/>
          <p:nvPr/>
        </p:nvSpPr>
        <p:spPr>
          <a:xfrm>
            <a:off x="5027593" y="2234247"/>
            <a:ext cx="2343207" cy="461665"/>
          </a:xfrm>
          <a:prstGeom prst="rect">
            <a:avLst/>
          </a:prstGeom>
          <a:noFill/>
        </p:spPr>
        <p:txBody>
          <a:bodyPr wrap="square" rtlCol="0">
            <a:spAutoFit/>
          </a:bodyPr>
          <a:lstStyle/>
          <a:p>
            <a:r>
              <a:rPr lang="en-US" sz="2400" dirty="0"/>
              <a:t>Perceived quality</a:t>
            </a:r>
          </a:p>
        </p:txBody>
      </p:sp>
      <p:grpSp>
        <p:nvGrpSpPr>
          <p:cNvPr id="23" name="Group 22">
            <a:extLst>
              <a:ext uri="{FF2B5EF4-FFF2-40B4-BE49-F238E27FC236}">
                <a16:creationId xmlns:a16="http://schemas.microsoft.com/office/drawing/2014/main" id="{73B21EB6-6843-6F48-ABE9-8CFFEFB90FD1}"/>
              </a:ext>
            </a:extLst>
          </p:cNvPr>
          <p:cNvGrpSpPr/>
          <p:nvPr/>
        </p:nvGrpSpPr>
        <p:grpSpPr>
          <a:xfrm>
            <a:off x="98499" y="2817440"/>
            <a:ext cx="4869843" cy="3628612"/>
            <a:chOff x="98499" y="2817440"/>
            <a:chExt cx="4869843" cy="3628612"/>
          </a:xfrm>
        </p:grpSpPr>
        <p:pic>
          <p:nvPicPr>
            <p:cNvPr id="10" name="Picture 9">
              <a:extLst>
                <a:ext uri="{FF2B5EF4-FFF2-40B4-BE49-F238E27FC236}">
                  <a16:creationId xmlns:a16="http://schemas.microsoft.com/office/drawing/2014/main" id="{661BA9B1-CA5F-A243-A5B1-7BA53D32E7FC}"/>
                </a:ext>
              </a:extLst>
            </p:cNvPr>
            <p:cNvPicPr>
              <a:picLocks noChangeAspect="1"/>
            </p:cNvPicPr>
            <p:nvPr/>
          </p:nvPicPr>
          <p:blipFill rotWithShape="1">
            <a:blip r:embed="rId3"/>
            <a:srcRect l="14605" r="69594" b="23040"/>
            <a:stretch/>
          </p:blipFill>
          <p:spPr>
            <a:xfrm>
              <a:off x="779163" y="3932071"/>
              <a:ext cx="2774526" cy="2052316"/>
            </a:xfrm>
            <a:prstGeom prst="rect">
              <a:avLst/>
            </a:prstGeom>
            <a:solidFill>
              <a:schemeClr val="bg1"/>
            </a:solidFill>
          </p:spPr>
        </p:pic>
        <p:grpSp>
          <p:nvGrpSpPr>
            <p:cNvPr id="19" name="Group 18">
              <a:extLst>
                <a:ext uri="{FF2B5EF4-FFF2-40B4-BE49-F238E27FC236}">
                  <a16:creationId xmlns:a16="http://schemas.microsoft.com/office/drawing/2014/main" id="{72950140-07B5-7C49-BA35-2FABA9203CFC}"/>
                </a:ext>
              </a:extLst>
            </p:cNvPr>
            <p:cNvGrpSpPr/>
            <p:nvPr/>
          </p:nvGrpSpPr>
          <p:grpSpPr>
            <a:xfrm>
              <a:off x="2451358" y="2817440"/>
              <a:ext cx="2516984" cy="1021539"/>
              <a:chOff x="2451358" y="2817440"/>
              <a:chExt cx="2516984" cy="1021539"/>
            </a:xfrm>
          </p:grpSpPr>
          <p:cxnSp>
            <p:nvCxnSpPr>
              <p:cNvPr id="27" name="Straight Arrow Connector 26">
                <a:extLst>
                  <a:ext uri="{FF2B5EF4-FFF2-40B4-BE49-F238E27FC236}">
                    <a16:creationId xmlns:a16="http://schemas.microsoft.com/office/drawing/2014/main" id="{707FA75E-7EE0-C747-88AF-A748911A7FFC}"/>
                  </a:ext>
                </a:extLst>
              </p:cNvPr>
              <p:cNvCxnSpPr>
                <a:cxnSpLocks/>
              </p:cNvCxnSpPr>
              <p:nvPr/>
            </p:nvCxnSpPr>
            <p:spPr>
              <a:xfrm flipV="1">
                <a:off x="2451358" y="2817440"/>
                <a:ext cx="2516984" cy="10215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EB60D91-8A37-D744-AB69-3CA418E37C99}"/>
                  </a:ext>
                </a:extLst>
              </p:cNvPr>
              <p:cNvSpPr txBox="1"/>
              <p:nvPr/>
            </p:nvSpPr>
            <p:spPr>
              <a:xfrm>
                <a:off x="3466922" y="2995052"/>
                <a:ext cx="309681" cy="707886"/>
              </a:xfrm>
              <a:prstGeom prst="rect">
                <a:avLst/>
              </a:prstGeom>
              <a:noFill/>
            </p:spPr>
            <p:txBody>
              <a:bodyPr wrap="square" rtlCol="0">
                <a:spAutoFit/>
              </a:bodyPr>
              <a:lstStyle/>
              <a:p>
                <a:r>
                  <a:rPr lang="en-US" sz="4000" dirty="0">
                    <a:solidFill>
                      <a:srgbClr val="FF0000"/>
                    </a:solidFill>
                  </a:rPr>
                  <a:t>?</a:t>
                </a:r>
              </a:p>
            </p:txBody>
          </p:sp>
        </p:grpSp>
        <p:sp>
          <p:nvSpPr>
            <p:cNvPr id="40" name="TextBox 39">
              <a:extLst>
                <a:ext uri="{FF2B5EF4-FFF2-40B4-BE49-F238E27FC236}">
                  <a16:creationId xmlns:a16="http://schemas.microsoft.com/office/drawing/2014/main" id="{B4CC4B71-CA21-B54F-92A3-40A4254DADA1}"/>
                </a:ext>
              </a:extLst>
            </p:cNvPr>
            <p:cNvSpPr txBox="1"/>
            <p:nvPr/>
          </p:nvSpPr>
          <p:spPr>
            <a:xfrm>
              <a:off x="98499" y="5984387"/>
              <a:ext cx="3917257" cy="461665"/>
            </a:xfrm>
            <a:prstGeom prst="rect">
              <a:avLst/>
            </a:prstGeom>
            <a:noFill/>
          </p:spPr>
          <p:txBody>
            <a:bodyPr wrap="square" rtlCol="0">
              <a:spAutoFit/>
            </a:bodyPr>
            <a:lstStyle/>
            <a:p>
              <a:r>
                <a:rPr lang="en-US" sz="2400" dirty="0"/>
                <a:t>Relative object moving Speed</a:t>
              </a:r>
            </a:p>
          </p:txBody>
        </p:sp>
      </p:grpSp>
      <p:grpSp>
        <p:nvGrpSpPr>
          <p:cNvPr id="26" name="Group 25">
            <a:extLst>
              <a:ext uri="{FF2B5EF4-FFF2-40B4-BE49-F238E27FC236}">
                <a16:creationId xmlns:a16="http://schemas.microsoft.com/office/drawing/2014/main" id="{265B66D0-722E-A342-A98B-6523CA4F65DD}"/>
              </a:ext>
            </a:extLst>
          </p:cNvPr>
          <p:cNvGrpSpPr/>
          <p:nvPr/>
        </p:nvGrpSpPr>
        <p:grpSpPr>
          <a:xfrm>
            <a:off x="7177267" y="2797550"/>
            <a:ext cx="4900685" cy="3674941"/>
            <a:chOff x="7177267" y="2797550"/>
            <a:chExt cx="4900685" cy="3674941"/>
          </a:xfrm>
        </p:grpSpPr>
        <p:pic>
          <p:nvPicPr>
            <p:cNvPr id="12" name="Picture 11">
              <a:extLst>
                <a:ext uri="{FF2B5EF4-FFF2-40B4-BE49-F238E27FC236}">
                  <a16:creationId xmlns:a16="http://schemas.microsoft.com/office/drawing/2014/main" id="{06FD280A-E0D3-2F4E-B506-0A80144ABD0B}"/>
                </a:ext>
              </a:extLst>
            </p:cNvPr>
            <p:cNvPicPr>
              <a:picLocks noChangeAspect="1"/>
            </p:cNvPicPr>
            <p:nvPr/>
          </p:nvPicPr>
          <p:blipFill rotWithShape="1">
            <a:blip r:embed="rId3"/>
            <a:srcRect l="85033" b="22340"/>
            <a:stretch/>
          </p:blipFill>
          <p:spPr>
            <a:xfrm>
              <a:off x="8930410" y="3932130"/>
              <a:ext cx="2785466" cy="2194836"/>
            </a:xfrm>
            <a:prstGeom prst="rect">
              <a:avLst/>
            </a:prstGeom>
          </p:spPr>
        </p:pic>
        <p:cxnSp>
          <p:nvCxnSpPr>
            <p:cNvPr id="24" name="Straight Arrow Connector 23">
              <a:extLst>
                <a:ext uri="{FF2B5EF4-FFF2-40B4-BE49-F238E27FC236}">
                  <a16:creationId xmlns:a16="http://schemas.microsoft.com/office/drawing/2014/main" id="{2804F2ED-31ED-9F43-99F6-D479BC5B46E7}"/>
                </a:ext>
              </a:extLst>
            </p:cNvPr>
            <p:cNvCxnSpPr>
              <a:cxnSpLocks/>
            </p:cNvCxnSpPr>
            <p:nvPr/>
          </p:nvCxnSpPr>
          <p:spPr>
            <a:xfrm flipH="1" flipV="1">
              <a:off x="7177267" y="2797550"/>
              <a:ext cx="2576333" cy="11345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A9FE2DD-7066-4D48-ACF3-0C9A969B6AD9}"/>
                </a:ext>
              </a:extLst>
            </p:cNvPr>
            <p:cNvSpPr txBox="1"/>
            <p:nvPr/>
          </p:nvSpPr>
          <p:spPr>
            <a:xfrm>
              <a:off x="8279142" y="3010867"/>
              <a:ext cx="309681" cy="707886"/>
            </a:xfrm>
            <a:prstGeom prst="rect">
              <a:avLst/>
            </a:prstGeom>
            <a:noFill/>
          </p:spPr>
          <p:txBody>
            <a:bodyPr wrap="square" rtlCol="0">
              <a:spAutoFit/>
            </a:bodyPr>
            <a:lstStyle/>
            <a:p>
              <a:r>
                <a:rPr lang="en-US" sz="4000" dirty="0">
                  <a:solidFill>
                    <a:srgbClr val="FF0000"/>
                  </a:solidFill>
                </a:rPr>
                <a:t>?</a:t>
              </a:r>
            </a:p>
          </p:txBody>
        </p:sp>
        <p:sp>
          <p:nvSpPr>
            <p:cNvPr id="42" name="TextBox 41">
              <a:extLst>
                <a:ext uri="{FF2B5EF4-FFF2-40B4-BE49-F238E27FC236}">
                  <a16:creationId xmlns:a16="http://schemas.microsoft.com/office/drawing/2014/main" id="{06D79F5F-31E8-8B47-BFA8-A55DC8B15738}"/>
                </a:ext>
              </a:extLst>
            </p:cNvPr>
            <p:cNvSpPr txBox="1"/>
            <p:nvPr/>
          </p:nvSpPr>
          <p:spPr>
            <a:xfrm>
              <a:off x="8610600" y="6010826"/>
              <a:ext cx="3467352" cy="461665"/>
            </a:xfrm>
            <a:prstGeom prst="rect">
              <a:avLst/>
            </a:prstGeom>
            <a:noFill/>
          </p:spPr>
          <p:txBody>
            <a:bodyPr wrap="square" rtlCol="0">
              <a:spAutoFit/>
            </a:bodyPr>
            <a:lstStyle/>
            <a:p>
              <a:r>
                <a:rPr lang="en-US" sz="2400" dirty="0"/>
                <a:t>Depth of </a:t>
              </a:r>
              <a:r>
                <a:rPr lang="en-US" sz="2400" dirty="0" err="1"/>
                <a:t>Feild</a:t>
              </a:r>
              <a:r>
                <a:rPr lang="en-US" sz="2400" dirty="0"/>
                <a:t> difference</a:t>
              </a:r>
            </a:p>
          </p:txBody>
        </p:sp>
      </p:grpSp>
      <p:grpSp>
        <p:nvGrpSpPr>
          <p:cNvPr id="25" name="Group 24">
            <a:extLst>
              <a:ext uri="{FF2B5EF4-FFF2-40B4-BE49-F238E27FC236}">
                <a16:creationId xmlns:a16="http://schemas.microsoft.com/office/drawing/2014/main" id="{30097DC1-E0E0-2244-A10A-AAC3AB643775}"/>
              </a:ext>
            </a:extLst>
          </p:cNvPr>
          <p:cNvGrpSpPr/>
          <p:nvPr/>
        </p:nvGrpSpPr>
        <p:grpSpPr>
          <a:xfrm>
            <a:off x="4551362" y="2695912"/>
            <a:ext cx="3654497" cy="3776578"/>
            <a:chOff x="4529910" y="2695912"/>
            <a:chExt cx="3654497" cy="3776578"/>
          </a:xfrm>
        </p:grpSpPr>
        <p:pic>
          <p:nvPicPr>
            <p:cNvPr id="11" name="Picture 10">
              <a:extLst>
                <a:ext uri="{FF2B5EF4-FFF2-40B4-BE49-F238E27FC236}">
                  <a16:creationId xmlns:a16="http://schemas.microsoft.com/office/drawing/2014/main" id="{3DC72E5A-8D03-BD40-AF3D-D179D4E4526B}"/>
                </a:ext>
              </a:extLst>
            </p:cNvPr>
            <p:cNvPicPr>
              <a:picLocks noChangeAspect="1"/>
            </p:cNvPicPr>
            <p:nvPr/>
          </p:nvPicPr>
          <p:blipFill rotWithShape="1">
            <a:blip r:embed="rId3"/>
            <a:srcRect l="49886" r="34932" b="24474"/>
            <a:stretch/>
          </p:blipFill>
          <p:spPr>
            <a:xfrm>
              <a:off x="4800684" y="3838979"/>
              <a:ext cx="2839826" cy="2145408"/>
            </a:xfrm>
            <a:prstGeom prst="rect">
              <a:avLst/>
            </a:prstGeom>
          </p:spPr>
        </p:pic>
        <p:grpSp>
          <p:nvGrpSpPr>
            <p:cNvPr id="21" name="Group 20">
              <a:extLst>
                <a:ext uri="{FF2B5EF4-FFF2-40B4-BE49-F238E27FC236}">
                  <a16:creationId xmlns:a16="http://schemas.microsoft.com/office/drawing/2014/main" id="{CF7D99AE-08FD-0B47-8F05-00957AD0CBAD}"/>
                </a:ext>
              </a:extLst>
            </p:cNvPr>
            <p:cNvGrpSpPr/>
            <p:nvPr/>
          </p:nvGrpSpPr>
          <p:grpSpPr>
            <a:xfrm>
              <a:off x="6007319" y="2695912"/>
              <a:ext cx="309681" cy="1143067"/>
              <a:chOff x="6007319" y="2695912"/>
              <a:chExt cx="309681" cy="1143067"/>
            </a:xfrm>
          </p:grpSpPr>
          <p:cxnSp>
            <p:nvCxnSpPr>
              <p:cNvPr id="20" name="Straight Arrow Connector 19">
                <a:extLst>
                  <a:ext uri="{FF2B5EF4-FFF2-40B4-BE49-F238E27FC236}">
                    <a16:creationId xmlns:a16="http://schemas.microsoft.com/office/drawing/2014/main" id="{BB9D194C-59E0-DE4A-A9C7-C52D3A6BBBCD}"/>
                  </a:ext>
                </a:extLst>
              </p:cNvPr>
              <p:cNvCxnSpPr>
                <a:cxnSpLocks/>
                <a:stCxn id="11" idx="0"/>
                <a:endCxn id="3" idx="2"/>
              </p:cNvCxnSpPr>
              <p:nvPr/>
            </p:nvCxnSpPr>
            <p:spPr>
              <a:xfrm flipH="1" flipV="1">
                <a:off x="6177745" y="2695912"/>
                <a:ext cx="42852" cy="11430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9304ECE-CC85-2849-9996-93510179D140}"/>
                  </a:ext>
                </a:extLst>
              </p:cNvPr>
              <p:cNvSpPr txBox="1"/>
              <p:nvPr/>
            </p:nvSpPr>
            <p:spPr>
              <a:xfrm>
                <a:off x="6007319" y="2913502"/>
                <a:ext cx="309681" cy="707886"/>
              </a:xfrm>
              <a:prstGeom prst="rect">
                <a:avLst/>
              </a:prstGeom>
              <a:noFill/>
            </p:spPr>
            <p:txBody>
              <a:bodyPr wrap="square" rtlCol="0">
                <a:spAutoFit/>
              </a:bodyPr>
              <a:lstStyle/>
              <a:p>
                <a:r>
                  <a:rPr lang="en-US" sz="4000" dirty="0">
                    <a:solidFill>
                      <a:srgbClr val="FF0000"/>
                    </a:solidFill>
                  </a:rPr>
                  <a:t>?</a:t>
                </a:r>
              </a:p>
            </p:txBody>
          </p:sp>
        </p:grpSp>
        <p:sp>
          <p:nvSpPr>
            <p:cNvPr id="43" name="TextBox 42">
              <a:extLst>
                <a:ext uri="{FF2B5EF4-FFF2-40B4-BE49-F238E27FC236}">
                  <a16:creationId xmlns:a16="http://schemas.microsoft.com/office/drawing/2014/main" id="{501D2CE1-0545-3548-A6DC-D4528850E999}"/>
                </a:ext>
              </a:extLst>
            </p:cNvPr>
            <p:cNvSpPr txBox="1"/>
            <p:nvPr/>
          </p:nvSpPr>
          <p:spPr>
            <a:xfrm>
              <a:off x="4529910" y="6010825"/>
              <a:ext cx="3654497" cy="461665"/>
            </a:xfrm>
            <a:prstGeom prst="rect">
              <a:avLst/>
            </a:prstGeom>
            <a:noFill/>
          </p:spPr>
          <p:txBody>
            <a:bodyPr wrap="square" rtlCol="0">
              <a:spAutoFit/>
            </a:bodyPr>
            <a:lstStyle/>
            <a:p>
              <a:r>
                <a:rPr lang="en-US" sz="2400" dirty="0"/>
                <a:t>Scene</a:t>
              </a:r>
              <a:r>
                <a:rPr lang="zh-CN" altLang="en-US" sz="2400" dirty="0"/>
                <a:t> </a:t>
              </a:r>
              <a:r>
                <a:rPr lang="en-US" sz="2400" dirty="0"/>
                <a:t>Luminance change</a:t>
              </a:r>
            </a:p>
          </p:txBody>
        </p:sp>
      </p:grpSp>
      <p:sp>
        <p:nvSpPr>
          <p:cNvPr id="8" name="Title 7">
            <a:extLst>
              <a:ext uri="{FF2B5EF4-FFF2-40B4-BE49-F238E27FC236}">
                <a16:creationId xmlns:a16="http://schemas.microsoft.com/office/drawing/2014/main" id="{397D3990-5AC6-5C47-A8E2-BE2C222469B4}"/>
              </a:ext>
            </a:extLst>
          </p:cNvPr>
          <p:cNvSpPr>
            <a:spLocks noGrp="1"/>
          </p:cNvSpPr>
          <p:nvPr>
            <p:ph type="title"/>
          </p:nvPr>
        </p:nvSpPr>
        <p:spPr>
          <a:xfrm>
            <a:off x="98499" y="587662"/>
            <a:ext cx="12078027" cy="1325563"/>
          </a:xfrm>
        </p:spPr>
        <p:txBody>
          <a:bodyPr>
            <a:normAutofit/>
          </a:bodyPr>
          <a:lstStyle/>
          <a:p>
            <a:r>
              <a:rPr lang="en-US" sz="4000" dirty="0"/>
              <a:t>Challenge </a:t>
            </a:r>
            <a:r>
              <a:rPr lang="en-US" altLang="zh-CN" sz="4000" dirty="0"/>
              <a:t>#</a:t>
            </a:r>
            <a:r>
              <a:rPr lang="en-US" sz="4000" dirty="0"/>
              <a:t>1: How to build the perceived quality model?</a:t>
            </a:r>
          </a:p>
        </p:txBody>
      </p:sp>
      <p:sp>
        <p:nvSpPr>
          <p:cNvPr id="2" name="Slide Number Placeholder 1">
            <a:extLst>
              <a:ext uri="{FF2B5EF4-FFF2-40B4-BE49-F238E27FC236}">
                <a16:creationId xmlns:a16="http://schemas.microsoft.com/office/drawing/2014/main" id="{8C73BAE5-24F7-5F40-8803-795A6C35665C}"/>
              </a:ext>
            </a:extLst>
          </p:cNvPr>
          <p:cNvSpPr>
            <a:spLocks noGrp="1"/>
          </p:cNvSpPr>
          <p:nvPr>
            <p:ph type="sldNum" sz="quarter" idx="12"/>
          </p:nvPr>
        </p:nvSpPr>
        <p:spPr/>
        <p:txBody>
          <a:bodyPr/>
          <a:lstStyle/>
          <a:p>
            <a:fld id="{0E1F3F83-CEEF-5D42-8784-473683DD07D4}" type="slidenum">
              <a:rPr lang="en-US" smtClean="0"/>
              <a:t>13</a:t>
            </a:fld>
            <a:endParaRPr lang="en-US"/>
          </a:p>
        </p:txBody>
      </p:sp>
    </p:spTree>
    <p:extLst>
      <p:ext uri="{BB962C8B-B14F-4D97-AF65-F5344CB8AC3E}">
        <p14:creationId xmlns:p14="http://schemas.microsoft.com/office/powerpoint/2010/main" val="117811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5A1558-9F34-1941-993F-6B96D477E138}"/>
              </a:ext>
            </a:extLst>
          </p:cNvPr>
          <p:cNvPicPr>
            <a:picLocks noChangeAspect="1"/>
          </p:cNvPicPr>
          <p:nvPr/>
        </p:nvPicPr>
        <p:blipFill>
          <a:blip r:embed="rId3"/>
          <a:stretch>
            <a:fillRect/>
          </a:stretch>
        </p:blipFill>
        <p:spPr>
          <a:xfrm>
            <a:off x="2112735" y="1652687"/>
            <a:ext cx="7734300" cy="2895600"/>
          </a:xfrm>
          <a:prstGeom prst="rect">
            <a:avLst/>
          </a:prstGeom>
        </p:spPr>
      </p:pic>
      <p:sp>
        <p:nvSpPr>
          <p:cNvPr id="2" name="Title 1"/>
          <p:cNvSpPr>
            <a:spLocks noGrp="1"/>
          </p:cNvSpPr>
          <p:nvPr>
            <p:ph type="title"/>
          </p:nvPr>
        </p:nvSpPr>
        <p:spPr/>
        <p:txBody>
          <a:bodyPr/>
          <a:lstStyle/>
          <a:p>
            <a:r>
              <a:rPr lang="en-US" dirty="0"/>
              <a:t>Solution #1: Quality model for 360 video</a:t>
            </a:r>
          </a:p>
        </p:txBody>
      </p:sp>
      <p:sp>
        <p:nvSpPr>
          <p:cNvPr id="3" name="Slide Number Placeholder 2">
            <a:extLst>
              <a:ext uri="{FF2B5EF4-FFF2-40B4-BE49-F238E27FC236}">
                <a16:creationId xmlns:a16="http://schemas.microsoft.com/office/drawing/2014/main" id="{EA72DC3C-A27D-B144-AF1A-F18D1EED80F3}"/>
              </a:ext>
            </a:extLst>
          </p:cNvPr>
          <p:cNvSpPr>
            <a:spLocks noGrp="1"/>
          </p:cNvSpPr>
          <p:nvPr>
            <p:ph type="sldNum" sz="quarter" idx="12"/>
          </p:nvPr>
        </p:nvSpPr>
        <p:spPr/>
        <p:txBody>
          <a:bodyPr/>
          <a:lstStyle/>
          <a:p>
            <a:fld id="{0E1F3F83-CEEF-5D42-8784-473683DD07D4}" type="slidenum">
              <a:rPr lang="en-US" smtClean="0"/>
              <a:t>14</a:t>
            </a:fld>
            <a:endParaRPr lang="en-US"/>
          </a:p>
        </p:txBody>
      </p:sp>
      <p:sp>
        <p:nvSpPr>
          <p:cNvPr id="9" name="Oval 8">
            <a:extLst>
              <a:ext uri="{FF2B5EF4-FFF2-40B4-BE49-F238E27FC236}">
                <a16:creationId xmlns:a16="http://schemas.microsoft.com/office/drawing/2014/main" id="{731CD4F8-768B-EE45-9CE8-AB1BC730F36D}"/>
              </a:ext>
            </a:extLst>
          </p:cNvPr>
          <p:cNvSpPr/>
          <p:nvPr/>
        </p:nvSpPr>
        <p:spPr>
          <a:xfrm>
            <a:off x="5979885" y="2675944"/>
            <a:ext cx="1393371" cy="6241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4A424F1-C559-F541-AA64-182F9545E69B}"/>
              </a:ext>
            </a:extLst>
          </p:cNvPr>
          <p:cNvCxnSpPr/>
          <p:nvPr/>
        </p:nvCxnSpPr>
        <p:spPr>
          <a:xfrm>
            <a:off x="4209144" y="3198459"/>
            <a:ext cx="1698171"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257134D-5318-D14F-96A2-4B877DB3CA39}"/>
              </a:ext>
            </a:extLst>
          </p:cNvPr>
          <p:cNvSpPr txBox="1"/>
          <p:nvPr/>
        </p:nvSpPr>
        <p:spPr>
          <a:xfrm>
            <a:off x="1590726" y="5951894"/>
            <a:ext cx="7455011" cy="523220"/>
          </a:xfrm>
          <a:prstGeom prst="rect">
            <a:avLst/>
          </a:prstGeom>
          <a:noFill/>
        </p:spPr>
        <p:txBody>
          <a:bodyPr wrap="square" rtlCol="0">
            <a:spAutoFit/>
          </a:bodyPr>
          <a:lstStyle/>
          <a:p>
            <a:r>
              <a:rPr lang="en-US" sz="2800" dirty="0" err="1">
                <a:solidFill>
                  <a:srgbClr val="FF0000"/>
                </a:solidFill>
              </a:rPr>
              <a:t>JND</a:t>
            </a:r>
            <a:r>
              <a:rPr lang="en-US" sz="2800" baseline="-25000" dirty="0" err="1">
                <a:solidFill>
                  <a:srgbClr val="FF0000"/>
                </a:solidFill>
              </a:rPr>
              <a:t>i,j</a:t>
            </a:r>
            <a:r>
              <a:rPr lang="en-US" sz="2800" dirty="0">
                <a:solidFill>
                  <a:srgbClr val="FF0000"/>
                </a:solidFill>
              </a:rPr>
              <a:t>: Just Noticeable Difference of pixel (</a:t>
            </a:r>
            <a:r>
              <a:rPr lang="en-US" sz="2800" dirty="0" err="1">
                <a:solidFill>
                  <a:srgbClr val="FF0000"/>
                </a:solidFill>
              </a:rPr>
              <a:t>i</a:t>
            </a:r>
            <a:r>
              <a:rPr lang="en-US" sz="2800" dirty="0">
                <a:solidFill>
                  <a:srgbClr val="FF0000"/>
                </a:solidFill>
              </a:rPr>
              <a:t>, j)</a:t>
            </a:r>
          </a:p>
        </p:txBody>
      </p:sp>
      <p:grpSp>
        <p:nvGrpSpPr>
          <p:cNvPr id="26" name="Group 25">
            <a:extLst>
              <a:ext uri="{FF2B5EF4-FFF2-40B4-BE49-F238E27FC236}">
                <a16:creationId xmlns:a16="http://schemas.microsoft.com/office/drawing/2014/main" id="{F481CD43-A194-0642-9038-34778BD87C27}"/>
              </a:ext>
            </a:extLst>
          </p:cNvPr>
          <p:cNvGrpSpPr/>
          <p:nvPr/>
        </p:nvGrpSpPr>
        <p:grpSpPr>
          <a:xfrm>
            <a:off x="1590726" y="4865744"/>
            <a:ext cx="5782530" cy="1080204"/>
            <a:chOff x="1590726" y="4865744"/>
            <a:chExt cx="5782530" cy="1080204"/>
          </a:xfrm>
        </p:grpSpPr>
        <p:sp>
          <p:nvSpPr>
            <p:cNvPr id="4" name="TextBox 3">
              <a:extLst>
                <a:ext uri="{FF2B5EF4-FFF2-40B4-BE49-F238E27FC236}">
                  <a16:creationId xmlns:a16="http://schemas.microsoft.com/office/drawing/2014/main" id="{BBD780A5-FBD2-294B-86DC-0ECB820528F4}"/>
                </a:ext>
              </a:extLst>
            </p:cNvPr>
            <p:cNvSpPr txBox="1"/>
            <p:nvPr/>
          </p:nvSpPr>
          <p:spPr>
            <a:xfrm>
              <a:off x="1590726" y="4865744"/>
              <a:ext cx="5412240" cy="523220"/>
            </a:xfrm>
            <a:prstGeom prst="rect">
              <a:avLst/>
            </a:prstGeom>
            <a:noFill/>
          </p:spPr>
          <p:txBody>
            <a:bodyPr wrap="square" rtlCol="0">
              <a:spAutoFit/>
            </a:bodyPr>
            <a:lstStyle/>
            <a:p>
              <a:r>
                <a:rPr lang="en-US" sz="2800" dirty="0" err="1">
                  <a:solidFill>
                    <a:srgbClr val="FF0000"/>
                  </a:solidFill>
                </a:rPr>
                <a:t>P</a:t>
              </a:r>
              <a:r>
                <a:rPr lang="en-US" sz="2800" baseline="-25000" dirty="0" err="1">
                  <a:solidFill>
                    <a:srgbClr val="FF0000"/>
                  </a:solidFill>
                </a:rPr>
                <a:t>i,j</a:t>
              </a:r>
              <a:r>
                <a:rPr lang="en-US" sz="2800" dirty="0">
                  <a:solidFill>
                    <a:srgbClr val="FF0000"/>
                  </a:solidFill>
                </a:rPr>
                <a:t>: Pixel (</a:t>
              </a:r>
              <a:r>
                <a:rPr lang="en-US" sz="2800" dirty="0" err="1">
                  <a:solidFill>
                    <a:srgbClr val="FF0000"/>
                  </a:solidFill>
                </a:rPr>
                <a:t>i,j</a:t>
              </a:r>
              <a:r>
                <a:rPr lang="en-US" sz="2800" dirty="0">
                  <a:solidFill>
                    <a:srgbClr val="FF0000"/>
                  </a:solidFill>
                </a:rPr>
                <a:t>) in the original video</a:t>
              </a:r>
            </a:p>
          </p:txBody>
        </p:sp>
        <p:sp>
          <p:nvSpPr>
            <p:cNvPr id="18" name="TextBox 17">
              <a:extLst>
                <a:ext uri="{FF2B5EF4-FFF2-40B4-BE49-F238E27FC236}">
                  <a16:creationId xmlns:a16="http://schemas.microsoft.com/office/drawing/2014/main" id="{CBF077C6-44C0-4944-A16B-475A62F3F17C}"/>
                </a:ext>
              </a:extLst>
            </p:cNvPr>
            <p:cNvSpPr txBox="1"/>
            <p:nvPr/>
          </p:nvSpPr>
          <p:spPr>
            <a:xfrm>
              <a:off x="1590726" y="5422728"/>
              <a:ext cx="5782530" cy="523220"/>
            </a:xfrm>
            <a:prstGeom prst="rect">
              <a:avLst/>
            </a:prstGeom>
            <a:noFill/>
          </p:spPr>
          <p:txBody>
            <a:bodyPr wrap="square" rtlCol="0">
              <a:spAutoFit/>
            </a:bodyPr>
            <a:lstStyle/>
            <a:p>
              <a:r>
                <a:rPr lang="en-US" sz="2800" dirty="0" err="1">
                  <a:solidFill>
                    <a:srgbClr val="FF0000"/>
                  </a:solidFill>
                </a:rPr>
                <a:t>P</a:t>
              </a:r>
              <a:r>
                <a:rPr lang="en-US" sz="2800" baseline="-25000" dirty="0" err="1">
                  <a:solidFill>
                    <a:srgbClr val="FF0000"/>
                  </a:solidFill>
                </a:rPr>
                <a:t>i,j</a:t>
              </a:r>
              <a:r>
                <a:rPr lang="en-US" sz="2800" dirty="0">
                  <a:solidFill>
                    <a:srgbClr val="FF0000"/>
                  </a:solidFill>
                </a:rPr>
                <a:t>: Pixel (</a:t>
              </a:r>
              <a:r>
                <a:rPr lang="en-US" sz="2800" dirty="0" err="1">
                  <a:solidFill>
                    <a:srgbClr val="FF0000"/>
                  </a:solidFill>
                </a:rPr>
                <a:t>i,j</a:t>
              </a:r>
              <a:r>
                <a:rPr lang="en-US" sz="2800" dirty="0">
                  <a:solidFill>
                    <a:srgbClr val="FF0000"/>
                  </a:solidFill>
                </a:rPr>
                <a:t>) in the compressed video</a:t>
              </a:r>
            </a:p>
          </p:txBody>
        </p:sp>
        <p:grpSp>
          <p:nvGrpSpPr>
            <p:cNvPr id="24" name="Group 23">
              <a:extLst>
                <a:ext uri="{FF2B5EF4-FFF2-40B4-BE49-F238E27FC236}">
                  <a16:creationId xmlns:a16="http://schemas.microsoft.com/office/drawing/2014/main" id="{AA34596C-17CE-FF45-A0BC-672C15602D3B}"/>
                </a:ext>
              </a:extLst>
            </p:cNvPr>
            <p:cNvGrpSpPr/>
            <p:nvPr/>
          </p:nvGrpSpPr>
          <p:grpSpPr>
            <a:xfrm>
              <a:off x="1687189" y="5393787"/>
              <a:ext cx="157884" cy="152306"/>
              <a:chOff x="1115122" y="4795024"/>
              <a:chExt cx="314002" cy="223025"/>
            </a:xfrm>
          </p:grpSpPr>
          <p:cxnSp>
            <p:nvCxnSpPr>
              <p:cNvPr id="8" name="Straight Connector 7">
                <a:extLst>
                  <a:ext uri="{FF2B5EF4-FFF2-40B4-BE49-F238E27FC236}">
                    <a16:creationId xmlns:a16="http://schemas.microsoft.com/office/drawing/2014/main" id="{8A79333F-B60F-CB42-9BD1-2DB816CD80D3}"/>
                  </a:ext>
                </a:extLst>
              </p:cNvPr>
              <p:cNvCxnSpPr>
                <a:cxnSpLocks/>
              </p:cNvCxnSpPr>
              <p:nvPr/>
            </p:nvCxnSpPr>
            <p:spPr>
              <a:xfrm flipV="1">
                <a:off x="1115122" y="4795025"/>
                <a:ext cx="156117" cy="223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2CB3B3B-FB66-8544-A64D-B9F878BE31C0}"/>
                  </a:ext>
                </a:extLst>
              </p:cNvPr>
              <p:cNvCxnSpPr>
                <a:cxnSpLocks/>
              </p:cNvCxnSpPr>
              <p:nvPr/>
            </p:nvCxnSpPr>
            <p:spPr>
              <a:xfrm flipH="1" flipV="1">
                <a:off x="1271239" y="4795024"/>
                <a:ext cx="157885" cy="2230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27" name="Straight Connector 26">
            <a:extLst>
              <a:ext uri="{FF2B5EF4-FFF2-40B4-BE49-F238E27FC236}">
                <a16:creationId xmlns:a16="http://schemas.microsoft.com/office/drawing/2014/main" id="{33DF46D3-B387-F749-AAE0-C969AF4A5FBD}"/>
              </a:ext>
            </a:extLst>
          </p:cNvPr>
          <p:cNvCxnSpPr>
            <a:cxnSpLocks/>
          </p:cNvCxnSpPr>
          <p:nvPr/>
        </p:nvCxnSpPr>
        <p:spPr>
          <a:xfrm>
            <a:off x="4281714" y="4042235"/>
            <a:ext cx="359104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34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#1: Quality model for 360 video</a:t>
            </a:r>
          </a:p>
        </p:txBody>
      </p:sp>
      <p:pic>
        <p:nvPicPr>
          <p:cNvPr id="7" name="图片 3">
            <a:extLst>
              <a:ext uri="{FF2B5EF4-FFF2-40B4-BE49-F238E27FC236}">
                <a16:creationId xmlns:a16="http://schemas.microsoft.com/office/drawing/2014/main" id="{7270CBF1-9B94-6E4A-83D0-62B0FAB7E31A}"/>
              </a:ext>
            </a:extLst>
          </p:cNvPr>
          <p:cNvPicPr>
            <a:picLocks noChangeAspect="1"/>
          </p:cNvPicPr>
          <p:nvPr/>
        </p:nvPicPr>
        <p:blipFill>
          <a:blip r:embed="rId3"/>
          <a:stretch>
            <a:fillRect/>
          </a:stretch>
        </p:blipFill>
        <p:spPr>
          <a:xfrm>
            <a:off x="1496228" y="2378133"/>
            <a:ext cx="2751563" cy="3668751"/>
          </a:xfrm>
          <a:prstGeom prst="rect">
            <a:avLst/>
          </a:prstGeom>
        </p:spPr>
      </p:pic>
      <p:sp>
        <p:nvSpPr>
          <p:cNvPr id="3" name="Slide Number Placeholder 2">
            <a:extLst>
              <a:ext uri="{FF2B5EF4-FFF2-40B4-BE49-F238E27FC236}">
                <a16:creationId xmlns:a16="http://schemas.microsoft.com/office/drawing/2014/main" id="{EA72DC3C-A27D-B144-AF1A-F18D1EED80F3}"/>
              </a:ext>
            </a:extLst>
          </p:cNvPr>
          <p:cNvSpPr>
            <a:spLocks noGrp="1"/>
          </p:cNvSpPr>
          <p:nvPr>
            <p:ph type="sldNum" sz="quarter" idx="12"/>
          </p:nvPr>
        </p:nvSpPr>
        <p:spPr/>
        <p:txBody>
          <a:bodyPr/>
          <a:lstStyle/>
          <a:p>
            <a:fld id="{0E1F3F83-CEEF-5D42-8784-473683DD07D4}" type="slidenum">
              <a:rPr lang="en-US" smtClean="0"/>
              <a:t>15</a:t>
            </a:fld>
            <a:endParaRPr lang="en-US"/>
          </a:p>
        </p:txBody>
      </p:sp>
      <p:pic>
        <p:nvPicPr>
          <p:cNvPr id="5" name="Picture 4">
            <a:extLst>
              <a:ext uri="{FF2B5EF4-FFF2-40B4-BE49-F238E27FC236}">
                <a16:creationId xmlns:a16="http://schemas.microsoft.com/office/drawing/2014/main" id="{D0A730C7-12B2-3D42-A789-C20D5C207237}"/>
              </a:ext>
            </a:extLst>
          </p:cNvPr>
          <p:cNvPicPr>
            <a:picLocks noChangeAspect="1"/>
          </p:cNvPicPr>
          <p:nvPr/>
        </p:nvPicPr>
        <p:blipFill>
          <a:blip r:embed="rId4"/>
          <a:stretch>
            <a:fillRect/>
          </a:stretch>
        </p:blipFill>
        <p:spPr>
          <a:xfrm>
            <a:off x="5280615" y="2378133"/>
            <a:ext cx="4627518" cy="3668751"/>
          </a:xfrm>
          <a:prstGeom prst="rect">
            <a:avLst/>
          </a:prstGeom>
        </p:spPr>
      </p:pic>
    </p:spTree>
    <p:extLst>
      <p:ext uri="{BB962C8B-B14F-4D97-AF65-F5344CB8AC3E}">
        <p14:creationId xmlns:p14="http://schemas.microsoft.com/office/powerpoint/2010/main" val="801685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58381D-70B1-CD46-87CA-DE4A497440DD}"/>
              </a:ext>
            </a:extLst>
          </p:cNvPr>
          <p:cNvSpPr>
            <a:spLocks noGrp="1"/>
          </p:cNvSpPr>
          <p:nvPr>
            <p:ph type="sldNum" sz="quarter" idx="12"/>
          </p:nvPr>
        </p:nvSpPr>
        <p:spPr/>
        <p:txBody>
          <a:bodyPr/>
          <a:lstStyle/>
          <a:p>
            <a:fld id="{0E1F3F83-CEEF-5D42-8784-473683DD07D4}" type="slidenum">
              <a:rPr lang="en-US" smtClean="0"/>
              <a:t>16</a:t>
            </a:fld>
            <a:endParaRPr lang="en-US"/>
          </a:p>
        </p:txBody>
      </p:sp>
      <p:sp>
        <p:nvSpPr>
          <p:cNvPr id="34" name="Title 1">
            <a:extLst>
              <a:ext uri="{FF2B5EF4-FFF2-40B4-BE49-F238E27FC236}">
                <a16:creationId xmlns:a16="http://schemas.microsoft.com/office/drawing/2014/main" id="{211C44E5-AADD-5747-9C89-6F108A1645F9}"/>
              </a:ext>
            </a:extLst>
          </p:cNvPr>
          <p:cNvSpPr>
            <a:spLocks noGrp="1"/>
          </p:cNvSpPr>
          <p:nvPr>
            <p:ph type="title"/>
          </p:nvPr>
        </p:nvSpPr>
        <p:spPr>
          <a:xfrm>
            <a:off x="818091" y="60683"/>
            <a:ext cx="10515600" cy="1325563"/>
          </a:xfrm>
        </p:spPr>
        <p:txBody>
          <a:bodyPr>
            <a:normAutofit/>
          </a:bodyPr>
          <a:lstStyle/>
          <a:p>
            <a:r>
              <a:rPr lang="en-US" sz="4000" dirty="0"/>
              <a:t>How to achieve this in a real system?</a:t>
            </a:r>
          </a:p>
        </p:txBody>
      </p:sp>
      <p:grpSp>
        <p:nvGrpSpPr>
          <p:cNvPr id="38" name="Group 37">
            <a:extLst>
              <a:ext uri="{FF2B5EF4-FFF2-40B4-BE49-F238E27FC236}">
                <a16:creationId xmlns:a16="http://schemas.microsoft.com/office/drawing/2014/main" id="{F6679CC6-B3A1-9345-B05F-3B8C11A58512}"/>
              </a:ext>
            </a:extLst>
          </p:cNvPr>
          <p:cNvGrpSpPr/>
          <p:nvPr/>
        </p:nvGrpSpPr>
        <p:grpSpPr>
          <a:xfrm>
            <a:off x="818091" y="910004"/>
            <a:ext cx="3793069" cy="1796458"/>
            <a:chOff x="818091" y="1336623"/>
            <a:chExt cx="3793069" cy="1796458"/>
          </a:xfrm>
        </p:grpSpPr>
        <p:pic>
          <p:nvPicPr>
            <p:cNvPr id="40" name="Picture 39">
              <a:extLst>
                <a:ext uri="{FF2B5EF4-FFF2-40B4-BE49-F238E27FC236}">
                  <a16:creationId xmlns:a16="http://schemas.microsoft.com/office/drawing/2014/main" id="{E6C5D5DD-2757-1146-89BC-B343C7D271B2}"/>
                </a:ext>
              </a:extLst>
            </p:cNvPr>
            <p:cNvPicPr>
              <a:picLocks noChangeAspect="1"/>
            </p:cNvPicPr>
            <p:nvPr/>
          </p:nvPicPr>
          <p:blipFill rotWithShape="1">
            <a:blip r:embed="rId3"/>
            <a:srcRect b="5139"/>
            <a:stretch/>
          </p:blipFill>
          <p:spPr>
            <a:xfrm>
              <a:off x="818091" y="2270443"/>
              <a:ext cx="2057400" cy="862638"/>
            </a:xfrm>
            <a:prstGeom prst="rect">
              <a:avLst/>
            </a:prstGeom>
          </p:spPr>
        </p:pic>
        <p:pic>
          <p:nvPicPr>
            <p:cNvPr id="42" name="Picture 41">
              <a:extLst>
                <a:ext uri="{FF2B5EF4-FFF2-40B4-BE49-F238E27FC236}">
                  <a16:creationId xmlns:a16="http://schemas.microsoft.com/office/drawing/2014/main" id="{D1AA33B6-47C2-384D-A4FF-7EE51D155EB8}"/>
                </a:ext>
              </a:extLst>
            </p:cNvPr>
            <p:cNvPicPr>
              <a:picLocks noChangeAspect="1"/>
            </p:cNvPicPr>
            <p:nvPr/>
          </p:nvPicPr>
          <p:blipFill>
            <a:blip r:embed="rId4"/>
            <a:stretch>
              <a:fillRect/>
            </a:stretch>
          </p:blipFill>
          <p:spPr>
            <a:xfrm>
              <a:off x="1120021" y="1336623"/>
              <a:ext cx="1569203" cy="1041154"/>
            </a:xfrm>
            <a:prstGeom prst="rect">
              <a:avLst/>
            </a:prstGeom>
          </p:spPr>
        </p:pic>
        <p:sp>
          <p:nvSpPr>
            <p:cNvPr id="43" name="TextBox 42">
              <a:extLst>
                <a:ext uri="{FF2B5EF4-FFF2-40B4-BE49-F238E27FC236}">
                  <a16:creationId xmlns:a16="http://schemas.microsoft.com/office/drawing/2014/main" id="{12B0D430-59E1-A947-B336-DA4761AC39B5}"/>
                </a:ext>
              </a:extLst>
            </p:cNvPr>
            <p:cNvSpPr txBox="1"/>
            <p:nvPr/>
          </p:nvSpPr>
          <p:spPr>
            <a:xfrm>
              <a:off x="2971045" y="2281585"/>
              <a:ext cx="1640115" cy="369332"/>
            </a:xfrm>
            <a:prstGeom prst="rect">
              <a:avLst/>
            </a:prstGeom>
            <a:noFill/>
          </p:spPr>
          <p:txBody>
            <a:bodyPr wrap="square" rtlCol="0">
              <a:spAutoFit/>
            </a:bodyPr>
            <a:lstStyle/>
            <a:p>
              <a:pPr algn="ctr"/>
              <a:r>
                <a:rPr lang="en-US" dirty="0"/>
                <a:t>Video Source</a:t>
              </a:r>
            </a:p>
          </p:txBody>
        </p:sp>
      </p:grpSp>
      <p:grpSp>
        <p:nvGrpSpPr>
          <p:cNvPr id="44" name="Group 43">
            <a:extLst>
              <a:ext uri="{FF2B5EF4-FFF2-40B4-BE49-F238E27FC236}">
                <a16:creationId xmlns:a16="http://schemas.microsoft.com/office/drawing/2014/main" id="{D32806E2-EBEA-5449-A935-574723C98534}"/>
              </a:ext>
            </a:extLst>
          </p:cNvPr>
          <p:cNvGrpSpPr/>
          <p:nvPr/>
        </p:nvGrpSpPr>
        <p:grpSpPr>
          <a:xfrm>
            <a:off x="1044576" y="4492933"/>
            <a:ext cx="2729139" cy="1756404"/>
            <a:chOff x="1044576" y="4919552"/>
            <a:chExt cx="2729139" cy="1756404"/>
          </a:xfrm>
        </p:grpSpPr>
        <p:pic>
          <p:nvPicPr>
            <p:cNvPr id="45" name="Picture 44">
              <a:extLst>
                <a:ext uri="{FF2B5EF4-FFF2-40B4-BE49-F238E27FC236}">
                  <a16:creationId xmlns:a16="http://schemas.microsoft.com/office/drawing/2014/main" id="{A2B80AB6-1FB9-B44E-8AD0-9B33C11AC798}"/>
                </a:ext>
              </a:extLst>
            </p:cNvPr>
            <p:cNvPicPr>
              <a:picLocks noChangeAspect="1"/>
            </p:cNvPicPr>
            <p:nvPr/>
          </p:nvPicPr>
          <p:blipFill>
            <a:blip r:embed="rId5"/>
            <a:stretch>
              <a:fillRect/>
            </a:stretch>
          </p:blipFill>
          <p:spPr>
            <a:xfrm>
              <a:off x="1044576" y="5313982"/>
              <a:ext cx="1644648" cy="1361974"/>
            </a:xfrm>
            <a:prstGeom prst="rect">
              <a:avLst/>
            </a:prstGeom>
          </p:spPr>
        </p:pic>
        <p:sp>
          <p:nvSpPr>
            <p:cNvPr id="46" name="TextBox 45">
              <a:extLst>
                <a:ext uri="{FF2B5EF4-FFF2-40B4-BE49-F238E27FC236}">
                  <a16:creationId xmlns:a16="http://schemas.microsoft.com/office/drawing/2014/main" id="{85D1B688-BB60-F247-83A4-124B969DDDD3}"/>
                </a:ext>
              </a:extLst>
            </p:cNvPr>
            <p:cNvSpPr txBox="1"/>
            <p:nvPr/>
          </p:nvSpPr>
          <p:spPr>
            <a:xfrm>
              <a:off x="2133600" y="6239369"/>
              <a:ext cx="1640115" cy="369332"/>
            </a:xfrm>
            <a:prstGeom prst="rect">
              <a:avLst/>
            </a:prstGeom>
            <a:noFill/>
          </p:spPr>
          <p:txBody>
            <a:bodyPr wrap="square" rtlCol="0">
              <a:spAutoFit/>
            </a:bodyPr>
            <a:lstStyle/>
            <a:p>
              <a:pPr algn="ctr"/>
              <a:r>
                <a:rPr lang="en-US" dirty="0"/>
                <a:t>Video Server</a:t>
              </a:r>
            </a:p>
          </p:txBody>
        </p:sp>
        <p:sp>
          <p:nvSpPr>
            <p:cNvPr id="47" name="Down Arrow 46">
              <a:extLst>
                <a:ext uri="{FF2B5EF4-FFF2-40B4-BE49-F238E27FC236}">
                  <a16:creationId xmlns:a16="http://schemas.microsoft.com/office/drawing/2014/main" id="{7562D138-57A2-B94D-9104-89D5E9483563}"/>
                </a:ext>
              </a:extLst>
            </p:cNvPr>
            <p:cNvSpPr/>
            <p:nvPr/>
          </p:nvSpPr>
          <p:spPr>
            <a:xfrm>
              <a:off x="1525474" y="4919552"/>
              <a:ext cx="642633" cy="30366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35ED9C47-EFBD-CE4E-BAA5-3F5981EAC135}"/>
              </a:ext>
            </a:extLst>
          </p:cNvPr>
          <p:cNvGrpSpPr/>
          <p:nvPr/>
        </p:nvGrpSpPr>
        <p:grpSpPr>
          <a:xfrm>
            <a:off x="3773717" y="4563790"/>
            <a:ext cx="2940952" cy="1625600"/>
            <a:chOff x="3773717" y="4990409"/>
            <a:chExt cx="2940952" cy="1625600"/>
          </a:xfrm>
        </p:grpSpPr>
        <p:pic>
          <p:nvPicPr>
            <p:cNvPr id="49" name="Picture 48">
              <a:extLst>
                <a:ext uri="{FF2B5EF4-FFF2-40B4-BE49-F238E27FC236}">
                  <a16:creationId xmlns:a16="http://schemas.microsoft.com/office/drawing/2014/main" id="{1317BCE3-9FB0-A847-97C4-C527CEF9FA1C}"/>
                </a:ext>
              </a:extLst>
            </p:cNvPr>
            <p:cNvPicPr>
              <a:picLocks noChangeAspect="1"/>
            </p:cNvPicPr>
            <p:nvPr/>
          </p:nvPicPr>
          <p:blipFill>
            <a:blip r:embed="rId6"/>
            <a:stretch>
              <a:fillRect/>
            </a:stretch>
          </p:blipFill>
          <p:spPr>
            <a:xfrm>
              <a:off x="4996542" y="4990409"/>
              <a:ext cx="1625600" cy="1625600"/>
            </a:xfrm>
            <a:prstGeom prst="rect">
              <a:avLst/>
            </a:prstGeom>
          </p:spPr>
        </p:pic>
        <p:sp>
          <p:nvSpPr>
            <p:cNvPr id="50" name="TextBox 49">
              <a:extLst>
                <a:ext uri="{FF2B5EF4-FFF2-40B4-BE49-F238E27FC236}">
                  <a16:creationId xmlns:a16="http://schemas.microsoft.com/office/drawing/2014/main" id="{FAB0A653-EF95-3A42-A170-26764DDD206C}"/>
                </a:ext>
              </a:extLst>
            </p:cNvPr>
            <p:cNvSpPr txBox="1"/>
            <p:nvPr/>
          </p:nvSpPr>
          <p:spPr>
            <a:xfrm>
              <a:off x="5074554" y="6246677"/>
              <a:ext cx="1640115" cy="369332"/>
            </a:xfrm>
            <a:prstGeom prst="rect">
              <a:avLst/>
            </a:prstGeom>
            <a:noFill/>
          </p:spPr>
          <p:txBody>
            <a:bodyPr wrap="square" rtlCol="0">
              <a:spAutoFit/>
            </a:bodyPr>
            <a:lstStyle/>
            <a:p>
              <a:pPr algn="ctr"/>
              <a:r>
                <a:rPr lang="en-US" dirty="0"/>
                <a:t>CDN</a:t>
              </a:r>
            </a:p>
          </p:txBody>
        </p:sp>
        <p:sp>
          <p:nvSpPr>
            <p:cNvPr id="51" name="Down Arrow 50">
              <a:extLst>
                <a:ext uri="{FF2B5EF4-FFF2-40B4-BE49-F238E27FC236}">
                  <a16:creationId xmlns:a16="http://schemas.microsoft.com/office/drawing/2014/main" id="{170C59FC-3E54-8545-8F7F-17DB7AB82D3C}"/>
                </a:ext>
              </a:extLst>
            </p:cNvPr>
            <p:cNvSpPr/>
            <p:nvPr/>
          </p:nvSpPr>
          <p:spPr>
            <a:xfrm rot="16200000">
              <a:off x="4003943" y="5353012"/>
              <a:ext cx="642633" cy="1103086"/>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39AC28C5-1A02-6C46-BE8F-C7A368DD9FAA}"/>
              </a:ext>
            </a:extLst>
          </p:cNvPr>
          <p:cNvGrpSpPr/>
          <p:nvPr/>
        </p:nvGrpSpPr>
        <p:grpSpPr>
          <a:xfrm>
            <a:off x="7184121" y="4688431"/>
            <a:ext cx="4384978" cy="1759837"/>
            <a:chOff x="7019812" y="5098163"/>
            <a:chExt cx="4384978" cy="1759837"/>
          </a:xfrm>
        </p:grpSpPr>
        <p:pic>
          <p:nvPicPr>
            <p:cNvPr id="53" name="Picture 52">
              <a:extLst>
                <a:ext uri="{FF2B5EF4-FFF2-40B4-BE49-F238E27FC236}">
                  <a16:creationId xmlns:a16="http://schemas.microsoft.com/office/drawing/2014/main" id="{73D520AA-BE58-854B-8A36-758512AC2067}"/>
                </a:ext>
              </a:extLst>
            </p:cNvPr>
            <p:cNvPicPr>
              <a:picLocks noChangeAspect="1"/>
            </p:cNvPicPr>
            <p:nvPr/>
          </p:nvPicPr>
          <p:blipFill>
            <a:blip r:embed="rId7"/>
            <a:stretch>
              <a:fillRect/>
            </a:stretch>
          </p:blipFill>
          <p:spPr>
            <a:xfrm>
              <a:off x="8583729" y="5098163"/>
              <a:ext cx="1625600" cy="1625600"/>
            </a:xfrm>
            <a:prstGeom prst="rect">
              <a:avLst/>
            </a:prstGeom>
          </p:spPr>
        </p:pic>
        <p:sp>
          <p:nvSpPr>
            <p:cNvPr id="54" name="TextBox 53">
              <a:extLst>
                <a:ext uri="{FF2B5EF4-FFF2-40B4-BE49-F238E27FC236}">
                  <a16:creationId xmlns:a16="http://schemas.microsoft.com/office/drawing/2014/main" id="{CB735C5B-635D-AF40-8AD5-BEC924F629CD}"/>
                </a:ext>
              </a:extLst>
            </p:cNvPr>
            <p:cNvSpPr txBox="1"/>
            <p:nvPr/>
          </p:nvSpPr>
          <p:spPr>
            <a:xfrm>
              <a:off x="7496363" y="6488668"/>
              <a:ext cx="3908427" cy="369332"/>
            </a:xfrm>
            <a:prstGeom prst="rect">
              <a:avLst/>
            </a:prstGeom>
            <a:noFill/>
          </p:spPr>
          <p:txBody>
            <a:bodyPr wrap="square" rtlCol="0">
              <a:spAutoFit/>
            </a:bodyPr>
            <a:lstStyle/>
            <a:p>
              <a:pPr algn="ctr"/>
              <a:r>
                <a:rPr lang="en-US" dirty="0"/>
                <a:t>Client-side bit-rate adaptation</a:t>
              </a:r>
            </a:p>
          </p:txBody>
        </p:sp>
        <p:sp>
          <p:nvSpPr>
            <p:cNvPr id="55" name="Down Arrow 54">
              <a:extLst>
                <a:ext uri="{FF2B5EF4-FFF2-40B4-BE49-F238E27FC236}">
                  <a16:creationId xmlns:a16="http://schemas.microsoft.com/office/drawing/2014/main" id="{E09F3471-8912-0740-A19D-D16534E3981C}"/>
                </a:ext>
              </a:extLst>
            </p:cNvPr>
            <p:cNvSpPr/>
            <p:nvPr/>
          </p:nvSpPr>
          <p:spPr>
            <a:xfrm rot="16200000">
              <a:off x="7281619" y="5321431"/>
              <a:ext cx="642633" cy="116624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C02E651D-F02D-E146-A1DA-1AAD2093407C}"/>
              </a:ext>
            </a:extLst>
          </p:cNvPr>
          <p:cNvGrpSpPr/>
          <p:nvPr/>
        </p:nvGrpSpPr>
        <p:grpSpPr>
          <a:xfrm>
            <a:off x="1314144" y="2899911"/>
            <a:ext cx="3011115" cy="1452901"/>
            <a:chOff x="1314144" y="3326530"/>
            <a:chExt cx="3011115" cy="1452901"/>
          </a:xfrm>
        </p:grpSpPr>
        <p:pic>
          <p:nvPicPr>
            <p:cNvPr id="57" name="Picture 56">
              <a:extLst>
                <a:ext uri="{FF2B5EF4-FFF2-40B4-BE49-F238E27FC236}">
                  <a16:creationId xmlns:a16="http://schemas.microsoft.com/office/drawing/2014/main" id="{5C2D5FCD-A784-9B49-9D99-B69053BAC0EF}"/>
                </a:ext>
              </a:extLst>
            </p:cNvPr>
            <p:cNvPicPr>
              <a:picLocks noChangeAspect="1"/>
            </p:cNvPicPr>
            <p:nvPr/>
          </p:nvPicPr>
          <p:blipFill>
            <a:blip r:embed="rId8"/>
            <a:stretch>
              <a:fillRect/>
            </a:stretch>
          </p:blipFill>
          <p:spPr>
            <a:xfrm>
              <a:off x="1314144" y="3673919"/>
              <a:ext cx="1105512" cy="1105512"/>
            </a:xfrm>
            <a:prstGeom prst="rect">
              <a:avLst/>
            </a:prstGeom>
          </p:spPr>
        </p:pic>
        <p:sp>
          <p:nvSpPr>
            <p:cNvPr id="58" name="Down Arrow 57">
              <a:extLst>
                <a:ext uri="{FF2B5EF4-FFF2-40B4-BE49-F238E27FC236}">
                  <a16:creationId xmlns:a16="http://schemas.microsoft.com/office/drawing/2014/main" id="{91798982-E5B9-2B43-A944-F17FEBED943B}"/>
                </a:ext>
              </a:extLst>
            </p:cNvPr>
            <p:cNvSpPr/>
            <p:nvPr/>
          </p:nvSpPr>
          <p:spPr>
            <a:xfrm>
              <a:off x="1545583" y="3326530"/>
              <a:ext cx="642633" cy="30366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7BC50A66-BC95-6944-8DEC-3F86DD62CA2D}"/>
                </a:ext>
              </a:extLst>
            </p:cNvPr>
            <p:cNvSpPr txBox="1"/>
            <p:nvPr/>
          </p:nvSpPr>
          <p:spPr>
            <a:xfrm>
              <a:off x="2361601" y="4189346"/>
              <a:ext cx="1963658" cy="369332"/>
            </a:xfrm>
            <a:prstGeom prst="rect">
              <a:avLst/>
            </a:prstGeom>
            <a:noFill/>
          </p:spPr>
          <p:txBody>
            <a:bodyPr wrap="square" rtlCol="0">
              <a:spAutoFit/>
            </a:bodyPr>
            <a:lstStyle/>
            <a:p>
              <a:pPr algn="ctr"/>
              <a:r>
                <a:rPr lang="en-US" dirty="0"/>
                <a:t>Tiling &amp; encoding</a:t>
              </a:r>
            </a:p>
          </p:txBody>
        </p:sp>
      </p:grpSp>
      <p:grpSp>
        <p:nvGrpSpPr>
          <p:cNvPr id="60" name="Group 59">
            <a:extLst>
              <a:ext uri="{FF2B5EF4-FFF2-40B4-BE49-F238E27FC236}">
                <a16:creationId xmlns:a16="http://schemas.microsoft.com/office/drawing/2014/main" id="{D570E26F-C84A-7844-906F-07414C61DFF1}"/>
              </a:ext>
            </a:extLst>
          </p:cNvPr>
          <p:cNvGrpSpPr/>
          <p:nvPr/>
        </p:nvGrpSpPr>
        <p:grpSpPr>
          <a:xfrm>
            <a:off x="7471616" y="1040587"/>
            <a:ext cx="2485489" cy="1866690"/>
            <a:chOff x="7471616" y="905677"/>
            <a:chExt cx="2485489" cy="1866690"/>
          </a:xfrm>
        </p:grpSpPr>
        <p:pic>
          <p:nvPicPr>
            <p:cNvPr id="61" name="Picture 60">
              <a:extLst>
                <a:ext uri="{FF2B5EF4-FFF2-40B4-BE49-F238E27FC236}">
                  <a16:creationId xmlns:a16="http://schemas.microsoft.com/office/drawing/2014/main" id="{EB668D2E-E2E9-0241-ADD5-EB7FCA927CAA}"/>
                </a:ext>
              </a:extLst>
            </p:cNvPr>
            <p:cNvPicPr>
              <a:picLocks noChangeAspect="1"/>
            </p:cNvPicPr>
            <p:nvPr/>
          </p:nvPicPr>
          <p:blipFill>
            <a:blip r:embed="rId9"/>
            <a:stretch>
              <a:fillRect/>
            </a:stretch>
          </p:blipFill>
          <p:spPr>
            <a:xfrm>
              <a:off x="7863647" y="905677"/>
              <a:ext cx="1532882" cy="1532882"/>
            </a:xfrm>
            <a:prstGeom prst="rect">
              <a:avLst/>
            </a:prstGeom>
          </p:spPr>
        </p:pic>
        <p:sp>
          <p:nvSpPr>
            <p:cNvPr id="62" name="Rectangle 61">
              <a:extLst>
                <a:ext uri="{FF2B5EF4-FFF2-40B4-BE49-F238E27FC236}">
                  <a16:creationId xmlns:a16="http://schemas.microsoft.com/office/drawing/2014/main" id="{9A9EB618-6463-2E4B-B5A0-8D528ABD182F}"/>
                </a:ext>
              </a:extLst>
            </p:cNvPr>
            <p:cNvSpPr/>
            <p:nvPr/>
          </p:nvSpPr>
          <p:spPr>
            <a:xfrm>
              <a:off x="7471616" y="2403035"/>
              <a:ext cx="2485489" cy="369332"/>
            </a:xfrm>
            <a:prstGeom prst="rect">
              <a:avLst/>
            </a:prstGeom>
          </p:spPr>
          <p:txBody>
            <a:bodyPr wrap="none">
              <a:spAutoFit/>
            </a:bodyPr>
            <a:lstStyle/>
            <a:p>
              <a:r>
                <a:rPr lang="en-US" b="1" dirty="0"/>
                <a:t>Perceived quality model</a:t>
              </a:r>
            </a:p>
          </p:txBody>
        </p:sp>
      </p:grpSp>
      <p:cxnSp>
        <p:nvCxnSpPr>
          <p:cNvPr id="63" name="Straight Arrow Connector 62">
            <a:extLst>
              <a:ext uri="{FF2B5EF4-FFF2-40B4-BE49-F238E27FC236}">
                <a16:creationId xmlns:a16="http://schemas.microsoft.com/office/drawing/2014/main" id="{8BFA8C6D-240F-694E-B568-8B2A5B396219}"/>
              </a:ext>
            </a:extLst>
          </p:cNvPr>
          <p:cNvCxnSpPr>
            <a:cxnSpLocks/>
          </p:cNvCxnSpPr>
          <p:nvPr/>
        </p:nvCxnSpPr>
        <p:spPr>
          <a:xfrm flipH="1">
            <a:off x="4032354" y="2144456"/>
            <a:ext cx="3668780" cy="161827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0CB07FD-D22D-D74C-97AE-011C68C805FB}"/>
              </a:ext>
            </a:extLst>
          </p:cNvPr>
          <p:cNvCxnSpPr>
            <a:cxnSpLocks/>
            <a:stCxn id="62" idx="2"/>
            <a:endCxn id="53" idx="0"/>
          </p:cNvCxnSpPr>
          <p:nvPr/>
        </p:nvCxnSpPr>
        <p:spPr>
          <a:xfrm>
            <a:off x="8714361" y="2907277"/>
            <a:ext cx="846477" cy="178115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6" name="Slide Number Placeholder 2">
            <a:extLst>
              <a:ext uri="{FF2B5EF4-FFF2-40B4-BE49-F238E27FC236}">
                <a16:creationId xmlns:a16="http://schemas.microsoft.com/office/drawing/2014/main" id="{FCE8F412-6021-9F40-8A08-34C4871556B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1F3F83-CEEF-5D42-8784-473683DD07D4}" type="slidenum">
              <a:rPr lang="en-US" smtClean="0"/>
              <a:pPr/>
              <a:t>16</a:t>
            </a:fld>
            <a:endParaRPr lang="en-US"/>
          </a:p>
        </p:txBody>
      </p:sp>
      <p:sp>
        <p:nvSpPr>
          <p:cNvPr id="6" name="Rectangle 5">
            <a:extLst>
              <a:ext uri="{FF2B5EF4-FFF2-40B4-BE49-F238E27FC236}">
                <a16:creationId xmlns:a16="http://schemas.microsoft.com/office/drawing/2014/main" id="{96F5A803-7541-1347-B005-FF3B50344C04}"/>
              </a:ext>
            </a:extLst>
          </p:cNvPr>
          <p:cNvSpPr/>
          <p:nvPr/>
        </p:nvSpPr>
        <p:spPr>
          <a:xfrm>
            <a:off x="447562" y="2982177"/>
            <a:ext cx="5012189" cy="875838"/>
          </a:xfrm>
          <a:prstGeom prst="rect">
            <a:avLst/>
          </a:prstGeom>
          <a:solidFill>
            <a:schemeClr val="lt1">
              <a:alpha val="70000"/>
            </a:schemeClr>
          </a:solidFill>
          <a:ln w="3492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r>
              <a:rPr lang="en-US" sz="2400" dirty="0"/>
              <a:t>Challenge 2: How to</a:t>
            </a:r>
            <a:r>
              <a:rPr lang="zh-CN" altLang="en-US" sz="2400" dirty="0"/>
              <a:t> </a:t>
            </a:r>
            <a:r>
              <a:rPr lang="en-US" sz="2400" dirty="0">
                <a:solidFill>
                  <a:schemeClr val="tx1"/>
                </a:solidFill>
              </a:rPr>
              <a:t>encode 360</a:t>
            </a:r>
            <a:r>
              <a:rPr lang="zh-CN" altLang="en-US" sz="2400" dirty="0">
                <a:solidFill>
                  <a:schemeClr val="tx1"/>
                </a:solidFill>
              </a:rPr>
              <a:t> </a:t>
            </a:r>
            <a:r>
              <a:rPr lang="en-US" sz="2400" dirty="0">
                <a:solidFill>
                  <a:schemeClr val="tx1"/>
                </a:solidFill>
              </a:rPr>
              <a:t>videos based on user perceive quality</a:t>
            </a:r>
            <a:r>
              <a:rPr lang="en-US" altLang="zh-CN" sz="2400" dirty="0"/>
              <a:t>?</a:t>
            </a:r>
            <a:endParaRPr lang="en-US" sz="2400" dirty="0"/>
          </a:p>
        </p:txBody>
      </p:sp>
    </p:spTree>
    <p:extLst>
      <p:ext uri="{BB962C8B-B14F-4D97-AF65-F5344CB8AC3E}">
        <p14:creationId xmlns:p14="http://schemas.microsoft.com/office/powerpoint/2010/main" val="326644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099BCE-630E-DC4F-A5C0-C1784B203CC6}"/>
              </a:ext>
            </a:extLst>
          </p:cNvPr>
          <p:cNvPicPr>
            <a:picLocks noChangeAspect="1"/>
          </p:cNvPicPr>
          <p:nvPr/>
        </p:nvPicPr>
        <p:blipFill>
          <a:blip r:embed="rId3"/>
          <a:stretch>
            <a:fillRect/>
          </a:stretch>
        </p:blipFill>
        <p:spPr>
          <a:xfrm>
            <a:off x="633125" y="3717669"/>
            <a:ext cx="4503594" cy="2251797"/>
          </a:xfrm>
          <a:prstGeom prst="rect">
            <a:avLst/>
          </a:prstGeom>
        </p:spPr>
      </p:pic>
      <p:sp>
        <p:nvSpPr>
          <p:cNvPr id="2" name="Title 1"/>
          <p:cNvSpPr>
            <a:spLocks noGrp="1"/>
          </p:cNvSpPr>
          <p:nvPr>
            <p:ph type="title"/>
          </p:nvPr>
        </p:nvSpPr>
        <p:spPr>
          <a:xfrm>
            <a:off x="384289" y="540086"/>
            <a:ext cx="11473882" cy="1325563"/>
          </a:xfrm>
        </p:spPr>
        <p:txBody>
          <a:bodyPr>
            <a:normAutofit/>
          </a:bodyPr>
          <a:lstStyle/>
          <a:p>
            <a:r>
              <a:rPr lang="en-US" sz="4000" dirty="0"/>
              <a:t>Challenge </a:t>
            </a:r>
            <a:r>
              <a:rPr lang="en-US" altLang="zh-CN" sz="4000" dirty="0"/>
              <a:t>#2</a:t>
            </a:r>
            <a:r>
              <a:rPr lang="en-US" sz="4000" dirty="0"/>
              <a:t>: How to</a:t>
            </a:r>
            <a:r>
              <a:rPr lang="zh-CN" altLang="en-US" sz="4000" dirty="0"/>
              <a:t> </a:t>
            </a:r>
            <a:r>
              <a:rPr lang="en-US" sz="4000" dirty="0"/>
              <a:t>encode 360</a:t>
            </a:r>
            <a:r>
              <a:rPr lang="zh-CN" altLang="en-US" sz="4000" dirty="0"/>
              <a:t> </a:t>
            </a:r>
            <a:r>
              <a:rPr lang="en-US" sz="4000" dirty="0"/>
              <a:t>videos based on user perceive quality</a:t>
            </a:r>
            <a:r>
              <a:rPr lang="en-US" altLang="zh-CN" sz="4000" dirty="0"/>
              <a:t>?</a:t>
            </a:r>
            <a:endParaRPr lang="en-US" sz="4000" dirty="0"/>
          </a:p>
        </p:txBody>
      </p:sp>
      <p:sp>
        <p:nvSpPr>
          <p:cNvPr id="48" name="Right Arrow 47">
            <a:extLst>
              <a:ext uri="{FF2B5EF4-FFF2-40B4-BE49-F238E27FC236}">
                <a16:creationId xmlns:a16="http://schemas.microsoft.com/office/drawing/2014/main" id="{133BC819-92B4-BA4B-8F64-CC5064B0C953}"/>
              </a:ext>
            </a:extLst>
          </p:cNvPr>
          <p:cNvSpPr/>
          <p:nvPr/>
        </p:nvSpPr>
        <p:spPr>
          <a:xfrm>
            <a:off x="5368880" y="4548689"/>
            <a:ext cx="1112520" cy="487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7F9700E-1CD8-5B43-B517-BFA84048E680}"/>
              </a:ext>
            </a:extLst>
          </p:cNvPr>
          <p:cNvSpPr>
            <a:spLocks noGrp="1"/>
          </p:cNvSpPr>
          <p:nvPr>
            <p:ph type="sldNum" sz="quarter" idx="12"/>
          </p:nvPr>
        </p:nvSpPr>
        <p:spPr/>
        <p:txBody>
          <a:bodyPr/>
          <a:lstStyle/>
          <a:p>
            <a:fld id="{0E1F3F83-CEEF-5D42-8784-473683DD07D4}" type="slidenum">
              <a:rPr lang="en-US" smtClean="0"/>
              <a:t>17</a:t>
            </a:fld>
            <a:endParaRPr lang="en-US"/>
          </a:p>
        </p:txBody>
      </p:sp>
      <p:grpSp>
        <p:nvGrpSpPr>
          <p:cNvPr id="55" name="Group 54">
            <a:extLst>
              <a:ext uri="{FF2B5EF4-FFF2-40B4-BE49-F238E27FC236}">
                <a16:creationId xmlns:a16="http://schemas.microsoft.com/office/drawing/2014/main" id="{39ACE13B-A973-704F-AA51-BDFE872751AC}"/>
              </a:ext>
            </a:extLst>
          </p:cNvPr>
          <p:cNvGrpSpPr/>
          <p:nvPr/>
        </p:nvGrpSpPr>
        <p:grpSpPr>
          <a:xfrm>
            <a:off x="6630243" y="3686162"/>
            <a:ext cx="4507483" cy="2251805"/>
            <a:chOff x="6630243" y="3686162"/>
            <a:chExt cx="4507483" cy="2251805"/>
          </a:xfrm>
        </p:grpSpPr>
        <p:pic>
          <p:nvPicPr>
            <p:cNvPr id="51" name="Picture 50">
              <a:extLst>
                <a:ext uri="{FF2B5EF4-FFF2-40B4-BE49-F238E27FC236}">
                  <a16:creationId xmlns:a16="http://schemas.microsoft.com/office/drawing/2014/main" id="{C633D23B-9B05-E146-9524-020259FB033A}"/>
                </a:ext>
              </a:extLst>
            </p:cNvPr>
            <p:cNvPicPr>
              <a:picLocks noChangeAspect="1"/>
            </p:cNvPicPr>
            <p:nvPr/>
          </p:nvPicPr>
          <p:blipFill>
            <a:blip r:embed="rId3"/>
            <a:stretch>
              <a:fillRect/>
            </a:stretch>
          </p:blipFill>
          <p:spPr>
            <a:xfrm>
              <a:off x="6634132" y="3686166"/>
              <a:ext cx="4503594" cy="2251797"/>
            </a:xfrm>
            <a:prstGeom prst="rect">
              <a:avLst/>
            </a:prstGeom>
          </p:spPr>
        </p:pic>
        <p:pic>
          <p:nvPicPr>
            <p:cNvPr id="54" name="Picture 53">
              <a:extLst>
                <a:ext uri="{FF2B5EF4-FFF2-40B4-BE49-F238E27FC236}">
                  <a16:creationId xmlns:a16="http://schemas.microsoft.com/office/drawing/2014/main" id="{73B12F7A-262A-7A44-BCFE-4F8DA7A50D85}"/>
                </a:ext>
              </a:extLst>
            </p:cNvPr>
            <p:cNvPicPr>
              <a:picLocks noChangeAspect="1"/>
            </p:cNvPicPr>
            <p:nvPr/>
          </p:nvPicPr>
          <p:blipFill>
            <a:blip r:embed="rId4">
              <a:alphaModFix amt="50000"/>
            </a:blip>
            <a:stretch>
              <a:fillRect/>
            </a:stretch>
          </p:blipFill>
          <p:spPr>
            <a:xfrm>
              <a:off x="6630243" y="3686162"/>
              <a:ext cx="4488588" cy="2251797"/>
            </a:xfrm>
            <a:prstGeom prst="rect">
              <a:avLst/>
            </a:prstGeom>
          </p:spPr>
        </p:pic>
        <p:grpSp>
          <p:nvGrpSpPr>
            <p:cNvPr id="5" name="Group 4">
              <a:extLst>
                <a:ext uri="{FF2B5EF4-FFF2-40B4-BE49-F238E27FC236}">
                  <a16:creationId xmlns:a16="http://schemas.microsoft.com/office/drawing/2014/main" id="{1CED75F1-AB17-B441-8C81-9C60CC6C501C}"/>
                </a:ext>
              </a:extLst>
            </p:cNvPr>
            <p:cNvGrpSpPr/>
            <p:nvPr/>
          </p:nvGrpSpPr>
          <p:grpSpPr>
            <a:xfrm>
              <a:off x="6659733" y="3717669"/>
              <a:ext cx="4477993" cy="2220298"/>
              <a:chOff x="6702215" y="1434373"/>
              <a:chExt cx="4477993" cy="2220298"/>
            </a:xfrm>
          </p:grpSpPr>
          <p:grpSp>
            <p:nvGrpSpPr>
              <p:cNvPr id="19" name="Group 18">
                <a:extLst>
                  <a:ext uri="{FF2B5EF4-FFF2-40B4-BE49-F238E27FC236}">
                    <a16:creationId xmlns:a16="http://schemas.microsoft.com/office/drawing/2014/main" id="{7B8D0AE0-1E28-B349-A8B9-D25D9022A5A0}"/>
                  </a:ext>
                </a:extLst>
              </p:cNvPr>
              <p:cNvGrpSpPr/>
              <p:nvPr/>
            </p:nvGrpSpPr>
            <p:grpSpPr>
              <a:xfrm>
                <a:off x="6707767" y="1434373"/>
                <a:ext cx="4471371" cy="556045"/>
                <a:chOff x="6462508" y="3686171"/>
                <a:chExt cx="4471371" cy="556045"/>
              </a:xfrm>
            </p:grpSpPr>
            <p:sp>
              <p:nvSpPr>
                <p:cNvPr id="10" name="Rectangle 9">
                  <a:extLst>
                    <a:ext uri="{FF2B5EF4-FFF2-40B4-BE49-F238E27FC236}">
                      <a16:creationId xmlns:a16="http://schemas.microsoft.com/office/drawing/2014/main" id="{07BFF962-277A-C348-84CF-EBA2368343AB}"/>
                    </a:ext>
                  </a:extLst>
                </p:cNvPr>
                <p:cNvSpPr/>
                <p:nvPr/>
              </p:nvSpPr>
              <p:spPr>
                <a:xfrm>
                  <a:off x="6462508" y="3686175"/>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CFA6E8-44A6-B541-86BF-87A599E0CEA3}"/>
                    </a:ext>
                  </a:extLst>
                </p:cNvPr>
                <p:cNvSpPr/>
                <p:nvPr/>
              </p:nvSpPr>
              <p:spPr>
                <a:xfrm>
                  <a:off x="7011927" y="3686175"/>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96AC9B1-F22C-1945-A4E6-91AF6A59733F}"/>
                    </a:ext>
                  </a:extLst>
                </p:cNvPr>
                <p:cNvSpPr/>
                <p:nvPr/>
              </p:nvSpPr>
              <p:spPr>
                <a:xfrm>
                  <a:off x="7576336" y="3686174"/>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5A0925-FEDC-8949-B574-C9FAB4D1F3F5}"/>
                    </a:ext>
                  </a:extLst>
                </p:cNvPr>
                <p:cNvSpPr/>
                <p:nvPr/>
              </p:nvSpPr>
              <p:spPr>
                <a:xfrm>
                  <a:off x="8126824" y="3686174"/>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5BD0532-4A82-9B49-B972-7D07B0CE1798}"/>
                    </a:ext>
                  </a:extLst>
                </p:cNvPr>
                <p:cNvSpPr/>
                <p:nvPr/>
              </p:nvSpPr>
              <p:spPr>
                <a:xfrm>
                  <a:off x="8677312" y="3686174"/>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C11C45-F315-7641-B24A-A3576ECB0640}"/>
                    </a:ext>
                  </a:extLst>
                </p:cNvPr>
                <p:cNvSpPr/>
                <p:nvPr/>
              </p:nvSpPr>
              <p:spPr>
                <a:xfrm>
                  <a:off x="9255642" y="3686173"/>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1D0315-29BB-484F-9A04-8D89927B4210}"/>
                    </a:ext>
                  </a:extLst>
                </p:cNvPr>
                <p:cNvSpPr/>
                <p:nvPr/>
              </p:nvSpPr>
              <p:spPr>
                <a:xfrm>
                  <a:off x="9833972" y="3686171"/>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0CB590-3480-FA41-BCBE-818C4837E49F}"/>
                    </a:ext>
                  </a:extLst>
                </p:cNvPr>
                <p:cNvSpPr/>
                <p:nvPr/>
              </p:nvSpPr>
              <p:spPr>
                <a:xfrm>
                  <a:off x="10377838" y="3686171"/>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B0E8018-1421-D94F-B8B2-D7F499878B2A}"/>
                  </a:ext>
                </a:extLst>
              </p:cNvPr>
              <p:cNvGrpSpPr/>
              <p:nvPr/>
            </p:nvGrpSpPr>
            <p:grpSpPr>
              <a:xfrm>
                <a:off x="6708837" y="1987373"/>
                <a:ext cx="4471371" cy="556045"/>
                <a:chOff x="6462508" y="3686171"/>
                <a:chExt cx="4471371" cy="556045"/>
              </a:xfrm>
            </p:grpSpPr>
            <p:sp>
              <p:nvSpPr>
                <p:cNvPr id="21" name="Rectangle 20">
                  <a:extLst>
                    <a:ext uri="{FF2B5EF4-FFF2-40B4-BE49-F238E27FC236}">
                      <a16:creationId xmlns:a16="http://schemas.microsoft.com/office/drawing/2014/main" id="{ADA98BD0-6229-0348-B495-935ACF164239}"/>
                    </a:ext>
                  </a:extLst>
                </p:cNvPr>
                <p:cNvSpPr/>
                <p:nvPr/>
              </p:nvSpPr>
              <p:spPr>
                <a:xfrm>
                  <a:off x="6462508" y="3686175"/>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1F33138-409C-1443-8774-F93286E2BC14}"/>
                    </a:ext>
                  </a:extLst>
                </p:cNvPr>
                <p:cNvSpPr/>
                <p:nvPr/>
              </p:nvSpPr>
              <p:spPr>
                <a:xfrm>
                  <a:off x="7011927" y="3686175"/>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9D43DB-0F59-AD47-8F0E-441FEBCF397A}"/>
                    </a:ext>
                  </a:extLst>
                </p:cNvPr>
                <p:cNvSpPr/>
                <p:nvPr/>
              </p:nvSpPr>
              <p:spPr>
                <a:xfrm>
                  <a:off x="7576336" y="3686174"/>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530515-CF96-B641-A0B5-63394E8BEF75}"/>
                    </a:ext>
                  </a:extLst>
                </p:cNvPr>
                <p:cNvSpPr/>
                <p:nvPr/>
              </p:nvSpPr>
              <p:spPr>
                <a:xfrm>
                  <a:off x="8126824" y="3686174"/>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62404CD-FF84-BB44-B18D-3AF4C3AE95CC}"/>
                    </a:ext>
                  </a:extLst>
                </p:cNvPr>
                <p:cNvSpPr/>
                <p:nvPr/>
              </p:nvSpPr>
              <p:spPr>
                <a:xfrm>
                  <a:off x="8677312" y="3686174"/>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2713EB1-7771-1446-9B20-9FA53110C5A5}"/>
                    </a:ext>
                  </a:extLst>
                </p:cNvPr>
                <p:cNvSpPr/>
                <p:nvPr/>
              </p:nvSpPr>
              <p:spPr>
                <a:xfrm>
                  <a:off x="9255642" y="3686173"/>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19AB3C2-98F0-244B-90E4-F8A393BDD99B}"/>
                    </a:ext>
                  </a:extLst>
                </p:cNvPr>
                <p:cNvSpPr/>
                <p:nvPr/>
              </p:nvSpPr>
              <p:spPr>
                <a:xfrm>
                  <a:off x="9833972" y="3686171"/>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D5EC764-5559-AD48-980A-265F4E4283A4}"/>
                    </a:ext>
                  </a:extLst>
                </p:cNvPr>
                <p:cNvSpPr/>
                <p:nvPr/>
              </p:nvSpPr>
              <p:spPr>
                <a:xfrm>
                  <a:off x="10377838" y="3686171"/>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76980E24-E2CA-FF42-8AFA-483EE71EDA72}"/>
                  </a:ext>
                </a:extLst>
              </p:cNvPr>
              <p:cNvGrpSpPr/>
              <p:nvPr/>
            </p:nvGrpSpPr>
            <p:grpSpPr>
              <a:xfrm>
                <a:off x="6702215" y="2545626"/>
                <a:ext cx="4471371" cy="556045"/>
                <a:chOff x="6462508" y="3686171"/>
                <a:chExt cx="4471371" cy="556045"/>
              </a:xfrm>
            </p:grpSpPr>
            <p:sp>
              <p:nvSpPr>
                <p:cNvPr id="30" name="Rectangle 29">
                  <a:extLst>
                    <a:ext uri="{FF2B5EF4-FFF2-40B4-BE49-F238E27FC236}">
                      <a16:creationId xmlns:a16="http://schemas.microsoft.com/office/drawing/2014/main" id="{86392FEF-DF33-2241-9484-F59BF089897E}"/>
                    </a:ext>
                  </a:extLst>
                </p:cNvPr>
                <p:cNvSpPr/>
                <p:nvPr/>
              </p:nvSpPr>
              <p:spPr>
                <a:xfrm>
                  <a:off x="6462508" y="3686175"/>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735023D-A20F-D146-A8A3-CEE35E065F37}"/>
                    </a:ext>
                  </a:extLst>
                </p:cNvPr>
                <p:cNvSpPr/>
                <p:nvPr/>
              </p:nvSpPr>
              <p:spPr>
                <a:xfrm>
                  <a:off x="7011927" y="3686175"/>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CD2B6D0-2CBB-A047-B2A4-81DE277CAB8E}"/>
                    </a:ext>
                  </a:extLst>
                </p:cNvPr>
                <p:cNvSpPr/>
                <p:nvPr/>
              </p:nvSpPr>
              <p:spPr>
                <a:xfrm>
                  <a:off x="7576336" y="3686174"/>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115A789-7A81-294E-BFB9-31D7F89C761D}"/>
                    </a:ext>
                  </a:extLst>
                </p:cNvPr>
                <p:cNvSpPr/>
                <p:nvPr/>
              </p:nvSpPr>
              <p:spPr>
                <a:xfrm>
                  <a:off x="8126824" y="3686174"/>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E8CD21E-0B07-2647-80C9-554CB3BBD1B5}"/>
                    </a:ext>
                  </a:extLst>
                </p:cNvPr>
                <p:cNvSpPr/>
                <p:nvPr/>
              </p:nvSpPr>
              <p:spPr>
                <a:xfrm>
                  <a:off x="8677312" y="3686174"/>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216B2F8-42CE-CA47-AD3C-2EEFC5F4FA6A}"/>
                    </a:ext>
                  </a:extLst>
                </p:cNvPr>
                <p:cNvSpPr/>
                <p:nvPr/>
              </p:nvSpPr>
              <p:spPr>
                <a:xfrm>
                  <a:off x="9255642" y="3686173"/>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24C80CA-CE96-4345-8B9C-9CB6D828629A}"/>
                    </a:ext>
                  </a:extLst>
                </p:cNvPr>
                <p:cNvSpPr/>
                <p:nvPr/>
              </p:nvSpPr>
              <p:spPr>
                <a:xfrm>
                  <a:off x="9833972" y="3686171"/>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CFAC6EB-174E-4442-94A8-37FF4F42E4C7}"/>
                    </a:ext>
                  </a:extLst>
                </p:cNvPr>
                <p:cNvSpPr/>
                <p:nvPr/>
              </p:nvSpPr>
              <p:spPr>
                <a:xfrm>
                  <a:off x="10377838" y="3686171"/>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17E47C37-CD2A-4A40-938C-EA98FD13763F}"/>
                  </a:ext>
                </a:extLst>
              </p:cNvPr>
              <p:cNvGrpSpPr/>
              <p:nvPr/>
            </p:nvGrpSpPr>
            <p:grpSpPr>
              <a:xfrm>
                <a:off x="6703285" y="3098626"/>
                <a:ext cx="4471371" cy="556045"/>
                <a:chOff x="6462508" y="3686171"/>
                <a:chExt cx="4471371" cy="556045"/>
              </a:xfrm>
            </p:grpSpPr>
            <p:sp>
              <p:nvSpPr>
                <p:cNvPr id="39" name="Rectangle 38">
                  <a:extLst>
                    <a:ext uri="{FF2B5EF4-FFF2-40B4-BE49-F238E27FC236}">
                      <a16:creationId xmlns:a16="http://schemas.microsoft.com/office/drawing/2014/main" id="{E2BEE003-4198-8B4D-9C28-DBB2E26C29D4}"/>
                    </a:ext>
                  </a:extLst>
                </p:cNvPr>
                <p:cNvSpPr/>
                <p:nvPr/>
              </p:nvSpPr>
              <p:spPr>
                <a:xfrm>
                  <a:off x="6462508" y="3686175"/>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A5DDEAA-77E6-5540-AC06-34D1285577F6}"/>
                    </a:ext>
                  </a:extLst>
                </p:cNvPr>
                <p:cNvSpPr/>
                <p:nvPr/>
              </p:nvSpPr>
              <p:spPr>
                <a:xfrm>
                  <a:off x="7011927" y="3686175"/>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71F98FA-2124-C74D-A496-D10BBA063410}"/>
                    </a:ext>
                  </a:extLst>
                </p:cNvPr>
                <p:cNvSpPr/>
                <p:nvPr/>
              </p:nvSpPr>
              <p:spPr>
                <a:xfrm>
                  <a:off x="7576336" y="3686174"/>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C70EE82-3867-4348-B7A3-72443FA73208}"/>
                    </a:ext>
                  </a:extLst>
                </p:cNvPr>
                <p:cNvSpPr/>
                <p:nvPr/>
              </p:nvSpPr>
              <p:spPr>
                <a:xfrm>
                  <a:off x="8126824" y="3686174"/>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11D677B-3B69-7041-B36A-907FE3D2A14E}"/>
                    </a:ext>
                  </a:extLst>
                </p:cNvPr>
                <p:cNvSpPr/>
                <p:nvPr/>
              </p:nvSpPr>
              <p:spPr>
                <a:xfrm>
                  <a:off x="8677312" y="3686174"/>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1136E80-A532-894B-B40B-82DAAB1F0C90}"/>
                    </a:ext>
                  </a:extLst>
                </p:cNvPr>
                <p:cNvSpPr/>
                <p:nvPr/>
              </p:nvSpPr>
              <p:spPr>
                <a:xfrm>
                  <a:off x="9255642" y="3686173"/>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F1AAF55-30A4-5C4F-8326-3E47CCF47DEB}"/>
                    </a:ext>
                  </a:extLst>
                </p:cNvPr>
                <p:cNvSpPr/>
                <p:nvPr/>
              </p:nvSpPr>
              <p:spPr>
                <a:xfrm>
                  <a:off x="9833972" y="3686171"/>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D3F7BA4-1E02-464E-BD0F-56340ED4AB73}"/>
                    </a:ext>
                  </a:extLst>
                </p:cNvPr>
                <p:cNvSpPr/>
                <p:nvPr/>
              </p:nvSpPr>
              <p:spPr>
                <a:xfrm>
                  <a:off x="10377838" y="3686171"/>
                  <a:ext cx="556041" cy="5560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8" name="Picture 17">
            <a:extLst>
              <a:ext uri="{FF2B5EF4-FFF2-40B4-BE49-F238E27FC236}">
                <a16:creationId xmlns:a16="http://schemas.microsoft.com/office/drawing/2014/main" id="{62F22825-93A0-3E4B-8379-DBDB6F00E7C1}"/>
              </a:ext>
            </a:extLst>
          </p:cNvPr>
          <p:cNvPicPr>
            <a:picLocks noChangeAspect="1"/>
          </p:cNvPicPr>
          <p:nvPr/>
        </p:nvPicPr>
        <p:blipFill>
          <a:blip r:embed="rId5">
            <a:alphaModFix amt="50000"/>
          </a:blip>
          <a:stretch>
            <a:fillRect/>
          </a:stretch>
        </p:blipFill>
        <p:spPr>
          <a:xfrm>
            <a:off x="640448" y="3717669"/>
            <a:ext cx="4498712" cy="2251797"/>
          </a:xfrm>
          <a:prstGeom prst="rect">
            <a:avLst/>
          </a:prstGeom>
        </p:spPr>
      </p:pic>
      <p:pic>
        <p:nvPicPr>
          <p:cNvPr id="47" name="Picture 46">
            <a:extLst>
              <a:ext uri="{FF2B5EF4-FFF2-40B4-BE49-F238E27FC236}">
                <a16:creationId xmlns:a16="http://schemas.microsoft.com/office/drawing/2014/main" id="{24912726-36BF-C34A-AE09-5C194D3A6ED6}"/>
              </a:ext>
            </a:extLst>
          </p:cNvPr>
          <p:cNvPicPr>
            <a:picLocks noChangeAspect="1"/>
          </p:cNvPicPr>
          <p:nvPr/>
        </p:nvPicPr>
        <p:blipFill>
          <a:blip r:embed="rId4">
            <a:alphaModFix amt="50000"/>
          </a:blip>
          <a:stretch>
            <a:fillRect/>
          </a:stretch>
        </p:blipFill>
        <p:spPr>
          <a:xfrm>
            <a:off x="648132" y="3717668"/>
            <a:ext cx="4488588" cy="2251797"/>
          </a:xfrm>
          <a:prstGeom prst="rect">
            <a:avLst/>
          </a:prstGeom>
        </p:spPr>
      </p:pic>
      <p:pic>
        <p:nvPicPr>
          <p:cNvPr id="6" name="Picture 5">
            <a:extLst>
              <a:ext uri="{FF2B5EF4-FFF2-40B4-BE49-F238E27FC236}">
                <a16:creationId xmlns:a16="http://schemas.microsoft.com/office/drawing/2014/main" id="{E25503EA-2C6C-1043-A553-7A6DBCDE3D70}"/>
              </a:ext>
            </a:extLst>
          </p:cNvPr>
          <p:cNvPicPr>
            <a:picLocks noChangeAspect="1"/>
          </p:cNvPicPr>
          <p:nvPr/>
        </p:nvPicPr>
        <p:blipFill>
          <a:blip r:embed="rId6"/>
          <a:stretch>
            <a:fillRect/>
          </a:stretch>
        </p:blipFill>
        <p:spPr>
          <a:xfrm>
            <a:off x="2208048" y="2345624"/>
            <a:ext cx="6918132" cy="3459066"/>
          </a:xfrm>
          <a:prstGeom prst="rect">
            <a:avLst/>
          </a:prstGeom>
        </p:spPr>
      </p:pic>
    </p:spTree>
    <p:extLst>
      <p:ext uri="{BB962C8B-B14F-4D97-AF65-F5344CB8AC3E}">
        <p14:creationId xmlns:p14="http://schemas.microsoft.com/office/powerpoint/2010/main" val="198258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365125"/>
            <a:ext cx="11771086" cy="1325563"/>
          </a:xfrm>
        </p:spPr>
        <p:txBody>
          <a:bodyPr>
            <a:normAutofit/>
          </a:bodyPr>
          <a:lstStyle/>
          <a:p>
            <a:r>
              <a:rPr lang="en-US" dirty="0"/>
              <a:t>Solution #2: Video tiling based on perceived quality</a:t>
            </a:r>
          </a:p>
        </p:txBody>
      </p:sp>
      <p:pic>
        <p:nvPicPr>
          <p:cNvPr id="5" name="Picture 4">
            <a:extLst>
              <a:ext uri="{FF2B5EF4-FFF2-40B4-BE49-F238E27FC236}">
                <a16:creationId xmlns:a16="http://schemas.microsoft.com/office/drawing/2014/main" id="{37E3A702-7B22-3B42-B820-6EA5610CAA0B}"/>
              </a:ext>
            </a:extLst>
          </p:cNvPr>
          <p:cNvPicPr>
            <a:picLocks noChangeAspect="1"/>
          </p:cNvPicPr>
          <p:nvPr/>
        </p:nvPicPr>
        <p:blipFill rotWithShape="1">
          <a:blip r:embed="rId3"/>
          <a:srcRect r="78202" b="28002"/>
          <a:stretch/>
        </p:blipFill>
        <p:spPr>
          <a:xfrm rot="16200000">
            <a:off x="4193565" y="328635"/>
            <a:ext cx="4239416" cy="6576039"/>
          </a:xfrm>
          <a:prstGeom prst="rect">
            <a:avLst/>
          </a:prstGeom>
        </p:spPr>
      </p:pic>
      <p:graphicFrame>
        <p:nvGraphicFramePr>
          <p:cNvPr id="3" name="Table 2">
            <a:extLst>
              <a:ext uri="{FF2B5EF4-FFF2-40B4-BE49-F238E27FC236}">
                <a16:creationId xmlns:a16="http://schemas.microsoft.com/office/drawing/2014/main" id="{48DB56AF-5D91-404C-A198-C2E4201EB99E}"/>
              </a:ext>
            </a:extLst>
          </p:cNvPr>
          <p:cNvGraphicFramePr>
            <a:graphicFrameLocks noGrp="1"/>
          </p:cNvGraphicFramePr>
          <p:nvPr>
            <p:extLst>
              <p:ext uri="{D42A27DB-BD31-4B8C-83A1-F6EECF244321}">
                <p14:modId xmlns:p14="http://schemas.microsoft.com/office/powerpoint/2010/main" val="1972310716"/>
              </p:ext>
            </p:extLst>
          </p:nvPr>
        </p:nvGraphicFramePr>
        <p:xfrm>
          <a:off x="3040243" y="1982726"/>
          <a:ext cx="6313616" cy="3297836"/>
        </p:xfrm>
        <a:graphic>
          <a:graphicData uri="http://schemas.openxmlformats.org/drawingml/2006/table">
            <a:tbl>
              <a:tblPr firstRow="1" bandRow="1">
                <a:tableStyleId>{5940675A-B579-460E-94D1-54222C63F5DA}</a:tableStyleId>
              </a:tblPr>
              <a:tblGrid>
                <a:gridCol w="789202">
                  <a:extLst>
                    <a:ext uri="{9D8B030D-6E8A-4147-A177-3AD203B41FA5}">
                      <a16:colId xmlns:a16="http://schemas.microsoft.com/office/drawing/2014/main" val="1198947442"/>
                    </a:ext>
                  </a:extLst>
                </a:gridCol>
                <a:gridCol w="789202">
                  <a:extLst>
                    <a:ext uri="{9D8B030D-6E8A-4147-A177-3AD203B41FA5}">
                      <a16:colId xmlns:a16="http://schemas.microsoft.com/office/drawing/2014/main" val="2748979094"/>
                    </a:ext>
                  </a:extLst>
                </a:gridCol>
                <a:gridCol w="789202">
                  <a:extLst>
                    <a:ext uri="{9D8B030D-6E8A-4147-A177-3AD203B41FA5}">
                      <a16:colId xmlns:a16="http://schemas.microsoft.com/office/drawing/2014/main" val="3963757500"/>
                    </a:ext>
                  </a:extLst>
                </a:gridCol>
                <a:gridCol w="789202">
                  <a:extLst>
                    <a:ext uri="{9D8B030D-6E8A-4147-A177-3AD203B41FA5}">
                      <a16:colId xmlns:a16="http://schemas.microsoft.com/office/drawing/2014/main" val="3549205498"/>
                    </a:ext>
                  </a:extLst>
                </a:gridCol>
                <a:gridCol w="789202">
                  <a:extLst>
                    <a:ext uri="{9D8B030D-6E8A-4147-A177-3AD203B41FA5}">
                      <a16:colId xmlns:a16="http://schemas.microsoft.com/office/drawing/2014/main" val="1682989328"/>
                    </a:ext>
                  </a:extLst>
                </a:gridCol>
                <a:gridCol w="789202">
                  <a:extLst>
                    <a:ext uri="{9D8B030D-6E8A-4147-A177-3AD203B41FA5}">
                      <a16:colId xmlns:a16="http://schemas.microsoft.com/office/drawing/2014/main" val="3777886285"/>
                    </a:ext>
                  </a:extLst>
                </a:gridCol>
                <a:gridCol w="789202">
                  <a:extLst>
                    <a:ext uri="{9D8B030D-6E8A-4147-A177-3AD203B41FA5}">
                      <a16:colId xmlns:a16="http://schemas.microsoft.com/office/drawing/2014/main" val="1306256855"/>
                    </a:ext>
                  </a:extLst>
                </a:gridCol>
                <a:gridCol w="789202">
                  <a:extLst>
                    <a:ext uri="{9D8B030D-6E8A-4147-A177-3AD203B41FA5}">
                      <a16:colId xmlns:a16="http://schemas.microsoft.com/office/drawing/2014/main" val="1889312515"/>
                    </a:ext>
                  </a:extLst>
                </a:gridCol>
              </a:tblGrid>
              <a:tr h="824459">
                <a:tc>
                  <a:txBody>
                    <a:bodyPr/>
                    <a:lstStyle/>
                    <a:p>
                      <a:pPr algn="ctr"/>
                      <a:r>
                        <a:rPr lang="en-US" altLang="zh-CN" sz="4400" dirty="0"/>
                        <a:t>1</a:t>
                      </a:r>
                      <a:endParaRPr lang="en-US" sz="4400" dirty="0"/>
                    </a:p>
                  </a:txBody>
                  <a:tcPr/>
                </a:tc>
                <a:tc>
                  <a:txBody>
                    <a:bodyPr/>
                    <a:lstStyle/>
                    <a:p>
                      <a:pPr algn="ctr"/>
                      <a:r>
                        <a:rPr lang="en-US" altLang="zh-CN" sz="4400" dirty="0"/>
                        <a:t>1</a:t>
                      </a:r>
                      <a:endParaRPr lang="en-US" sz="4400" dirty="0"/>
                    </a:p>
                  </a:txBody>
                  <a:tcPr/>
                </a:tc>
                <a:tc>
                  <a:txBody>
                    <a:bodyPr/>
                    <a:lstStyle/>
                    <a:p>
                      <a:pPr algn="ctr"/>
                      <a:r>
                        <a:rPr lang="en-US" altLang="zh-CN" sz="4400" dirty="0"/>
                        <a:t>1</a:t>
                      </a:r>
                      <a:endParaRPr lang="en-US" sz="4400" dirty="0"/>
                    </a:p>
                  </a:txBody>
                  <a:tcPr/>
                </a:tc>
                <a:tc>
                  <a:txBody>
                    <a:bodyPr/>
                    <a:lstStyle/>
                    <a:p>
                      <a:pPr algn="ctr"/>
                      <a:r>
                        <a:rPr lang="en-US" altLang="zh-CN" sz="4400" dirty="0"/>
                        <a:t>1</a:t>
                      </a:r>
                      <a:endParaRPr lang="en-US" sz="4400" dirty="0"/>
                    </a:p>
                  </a:txBody>
                  <a:tcPr/>
                </a:tc>
                <a:tc>
                  <a:txBody>
                    <a:bodyPr/>
                    <a:lstStyle/>
                    <a:p>
                      <a:pPr algn="ctr"/>
                      <a:r>
                        <a:rPr lang="en-US" altLang="zh-CN" sz="4400" dirty="0"/>
                        <a:t>1</a:t>
                      </a:r>
                      <a:endParaRPr lang="en-US" sz="4400" dirty="0"/>
                    </a:p>
                  </a:txBody>
                  <a:tcPr/>
                </a:tc>
                <a:tc>
                  <a:txBody>
                    <a:bodyPr/>
                    <a:lstStyle/>
                    <a:p>
                      <a:pPr algn="ctr"/>
                      <a:r>
                        <a:rPr lang="en-US" altLang="zh-CN" sz="4400" dirty="0"/>
                        <a:t>5</a:t>
                      </a:r>
                      <a:endParaRPr lang="en-US" sz="4400" dirty="0"/>
                    </a:p>
                  </a:txBody>
                  <a:tcPr/>
                </a:tc>
                <a:tc>
                  <a:txBody>
                    <a:bodyPr/>
                    <a:lstStyle/>
                    <a:p>
                      <a:pPr algn="ctr"/>
                      <a:r>
                        <a:rPr lang="en-US" altLang="zh-CN" sz="4400" dirty="0"/>
                        <a:t>5</a:t>
                      </a:r>
                      <a:endParaRPr lang="en-US" sz="4400" dirty="0"/>
                    </a:p>
                  </a:txBody>
                  <a:tcPr/>
                </a:tc>
                <a:tc>
                  <a:txBody>
                    <a:bodyPr/>
                    <a:lstStyle/>
                    <a:p>
                      <a:pPr algn="ctr"/>
                      <a:r>
                        <a:rPr lang="en-US" altLang="zh-CN" sz="4400" dirty="0"/>
                        <a:t>1</a:t>
                      </a:r>
                      <a:endParaRPr lang="en-US" sz="4400" dirty="0"/>
                    </a:p>
                  </a:txBody>
                  <a:tcPr/>
                </a:tc>
                <a:extLst>
                  <a:ext uri="{0D108BD9-81ED-4DB2-BD59-A6C34878D82A}">
                    <a16:rowId xmlns:a16="http://schemas.microsoft.com/office/drawing/2014/main" val="2545988323"/>
                  </a:ext>
                </a:extLst>
              </a:tr>
              <a:tr h="824459">
                <a:tc>
                  <a:txBody>
                    <a:bodyPr/>
                    <a:lstStyle/>
                    <a:p>
                      <a:pPr algn="ctr"/>
                      <a:r>
                        <a:rPr lang="en-US" altLang="zh-CN" sz="4400" dirty="0"/>
                        <a:t>1</a:t>
                      </a:r>
                      <a:endParaRPr lang="en-US" sz="4400" dirty="0"/>
                    </a:p>
                  </a:txBody>
                  <a:tcPr/>
                </a:tc>
                <a:tc>
                  <a:txBody>
                    <a:bodyPr/>
                    <a:lstStyle/>
                    <a:p>
                      <a:pPr algn="ctr"/>
                      <a:r>
                        <a:rPr lang="en-US" altLang="zh-CN" sz="4400" dirty="0"/>
                        <a:t>3</a:t>
                      </a:r>
                      <a:endParaRPr lang="en-US" sz="4400" dirty="0"/>
                    </a:p>
                  </a:txBody>
                  <a:tcPr/>
                </a:tc>
                <a:tc>
                  <a:txBody>
                    <a:bodyPr/>
                    <a:lstStyle/>
                    <a:p>
                      <a:pPr algn="ctr"/>
                      <a:r>
                        <a:rPr lang="en-US" altLang="zh-CN" sz="4400" dirty="0"/>
                        <a:t>3</a:t>
                      </a:r>
                      <a:endParaRPr lang="en-US" sz="4400" dirty="0"/>
                    </a:p>
                  </a:txBody>
                  <a:tcPr/>
                </a:tc>
                <a:tc>
                  <a:txBody>
                    <a:bodyPr/>
                    <a:lstStyle/>
                    <a:p>
                      <a:pPr algn="ctr"/>
                      <a:r>
                        <a:rPr lang="en-US" altLang="zh-CN" sz="4400" dirty="0"/>
                        <a:t>1</a:t>
                      </a:r>
                      <a:endParaRPr lang="en-US" sz="4400" dirty="0"/>
                    </a:p>
                  </a:txBody>
                  <a:tcPr/>
                </a:tc>
                <a:tc>
                  <a:txBody>
                    <a:bodyPr/>
                    <a:lstStyle/>
                    <a:p>
                      <a:pPr algn="ctr"/>
                      <a:r>
                        <a:rPr lang="en-US" altLang="zh-CN" sz="4400" dirty="0"/>
                        <a:t>1</a:t>
                      </a:r>
                      <a:endParaRPr lang="en-US" sz="4400" dirty="0"/>
                    </a:p>
                  </a:txBody>
                  <a:tcPr/>
                </a:tc>
                <a:tc>
                  <a:txBody>
                    <a:bodyPr/>
                    <a:lstStyle/>
                    <a:p>
                      <a:pPr algn="ctr"/>
                      <a:r>
                        <a:rPr lang="en-US" altLang="zh-CN" sz="4400" dirty="0"/>
                        <a:t>5</a:t>
                      </a:r>
                      <a:endParaRPr lang="en-US" sz="4400" dirty="0"/>
                    </a:p>
                  </a:txBody>
                  <a:tcPr/>
                </a:tc>
                <a:tc>
                  <a:txBody>
                    <a:bodyPr/>
                    <a:lstStyle/>
                    <a:p>
                      <a:pPr algn="ctr"/>
                      <a:r>
                        <a:rPr lang="en-US" altLang="zh-CN" sz="4400" dirty="0"/>
                        <a:t>5</a:t>
                      </a:r>
                      <a:endParaRPr lang="en-US" sz="4400" dirty="0"/>
                    </a:p>
                  </a:txBody>
                  <a:tcPr/>
                </a:tc>
                <a:tc>
                  <a:txBody>
                    <a:bodyPr/>
                    <a:lstStyle/>
                    <a:p>
                      <a:pPr algn="ctr"/>
                      <a:r>
                        <a:rPr lang="en-US" altLang="zh-CN" sz="4400" dirty="0"/>
                        <a:t>1</a:t>
                      </a:r>
                      <a:endParaRPr lang="en-US" sz="4400" dirty="0"/>
                    </a:p>
                  </a:txBody>
                  <a:tcPr/>
                </a:tc>
                <a:extLst>
                  <a:ext uri="{0D108BD9-81ED-4DB2-BD59-A6C34878D82A}">
                    <a16:rowId xmlns:a16="http://schemas.microsoft.com/office/drawing/2014/main" val="3342207242"/>
                  </a:ext>
                </a:extLst>
              </a:tr>
              <a:tr h="824459">
                <a:tc>
                  <a:txBody>
                    <a:bodyPr/>
                    <a:lstStyle/>
                    <a:p>
                      <a:pPr algn="ctr"/>
                      <a:r>
                        <a:rPr lang="en-US" altLang="zh-CN" sz="4400" dirty="0"/>
                        <a:t>1</a:t>
                      </a:r>
                      <a:endParaRPr lang="en-US" sz="4400" dirty="0"/>
                    </a:p>
                  </a:txBody>
                  <a:tcPr/>
                </a:tc>
                <a:tc>
                  <a:txBody>
                    <a:bodyPr/>
                    <a:lstStyle/>
                    <a:p>
                      <a:pPr algn="ctr"/>
                      <a:r>
                        <a:rPr lang="en-US" altLang="zh-CN" sz="4400" dirty="0"/>
                        <a:t>3</a:t>
                      </a:r>
                      <a:endParaRPr lang="en-US" sz="4400" dirty="0"/>
                    </a:p>
                  </a:txBody>
                  <a:tcPr/>
                </a:tc>
                <a:tc>
                  <a:txBody>
                    <a:bodyPr/>
                    <a:lstStyle/>
                    <a:p>
                      <a:pPr algn="ctr"/>
                      <a:r>
                        <a:rPr lang="en-US" altLang="zh-CN" sz="4400" dirty="0"/>
                        <a:t>3</a:t>
                      </a:r>
                      <a:endParaRPr lang="en-US" sz="4400" dirty="0"/>
                    </a:p>
                  </a:txBody>
                  <a:tcPr/>
                </a:tc>
                <a:tc>
                  <a:txBody>
                    <a:bodyPr/>
                    <a:lstStyle/>
                    <a:p>
                      <a:pPr algn="ctr"/>
                      <a:r>
                        <a:rPr lang="en-US" altLang="zh-CN" sz="4400" dirty="0"/>
                        <a:t>1</a:t>
                      </a:r>
                      <a:endParaRPr lang="en-US" sz="4400" dirty="0"/>
                    </a:p>
                  </a:txBody>
                  <a:tcPr/>
                </a:tc>
                <a:tc>
                  <a:txBody>
                    <a:bodyPr/>
                    <a:lstStyle/>
                    <a:p>
                      <a:pPr algn="ctr"/>
                      <a:r>
                        <a:rPr lang="en-US" altLang="zh-CN" sz="4400" dirty="0"/>
                        <a:t>1</a:t>
                      </a:r>
                      <a:endParaRPr lang="en-US" sz="4400" dirty="0"/>
                    </a:p>
                  </a:txBody>
                  <a:tcPr/>
                </a:tc>
                <a:tc>
                  <a:txBody>
                    <a:bodyPr/>
                    <a:lstStyle/>
                    <a:p>
                      <a:pPr algn="ctr"/>
                      <a:r>
                        <a:rPr lang="en-US" altLang="zh-CN" sz="4400" dirty="0"/>
                        <a:t>1</a:t>
                      </a:r>
                      <a:endParaRPr lang="en-US" sz="4400" dirty="0"/>
                    </a:p>
                  </a:txBody>
                  <a:tcPr/>
                </a:tc>
                <a:tc>
                  <a:txBody>
                    <a:bodyPr/>
                    <a:lstStyle/>
                    <a:p>
                      <a:pPr algn="ctr"/>
                      <a:r>
                        <a:rPr lang="en-US" altLang="zh-CN" sz="4400" dirty="0"/>
                        <a:t>1</a:t>
                      </a:r>
                      <a:endParaRPr lang="en-US" sz="4400" dirty="0"/>
                    </a:p>
                  </a:txBody>
                  <a:tcPr/>
                </a:tc>
                <a:tc>
                  <a:txBody>
                    <a:bodyPr/>
                    <a:lstStyle/>
                    <a:p>
                      <a:pPr algn="ctr"/>
                      <a:r>
                        <a:rPr lang="en-US" altLang="zh-CN" sz="4400" dirty="0"/>
                        <a:t>1</a:t>
                      </a:r>
                      <a:endParaRPr lang="en-US" sz="4400" dirty="0"/>
                    </a:p>
                  </a:txBody>
                  <a:tcPr/>
                </a:tc>
                <a:extLst>
                  <a:ext uri="{0D108BD9-81ED-4DB2-BD59-A6C34878D82A}">
                    <a16:rowId xmlns:a16="http://schemas.microsoft.com/office/drawing/2014/main" val="1995080683"/>
                  </a:ext>
                </a:extLst>
              </a:tr>
              <a:tr h="824459">
                <a:tc>
                  <a:txBody>
                    <a:bodyPr/>
                    <a:lstStyle/>
                    <a:p>
                      <a:pPr algn="ctr"/>
                      <a:r>
                        <a:rPr lang="en-US" altLang="zh-CN" sz="4400" dirty="0"/>
                        <a:t>1</a:t>
                      </a:r>
                      <a:endParaRPr lang="en-US" sz="4400" dirty="0"/>
                    </a:p>
                  </a:txBody>
                  <a:tcPr/>
                </a:tc>
                <a:tc>
                  <a:txBody>
                    <a:bodyPr/>
                    <a:lstStyle/>
                    <a:p>
                      <a:pPr algn="ctr"/>
                      <a:r>
                        <a:rPr lang="en-US" altLang="zh-CN" sz="4400" dirty="0"/>
                        <a:t>3</a:t>
                      </a:r>
                      <a:endParaRPr lang="en-US" sz="4400" dirty="0"/>
                    </a:p>
                  </a:txBody>
                  <a:tcPr/>
                </a:tc>
                <a:tc>
                  <a:txBody>
                    <a:bodyPr/>
                    <a:lstStyle/>
                    <a:p>
                      <a:pPr algn="ctr"/>
                      <a:r>
                        <a:rPr lang="en-US" altLang="zh-CN" sz="4400" dirty="0"/>
                        <a:t>3</a:t>
                      </a:r>
                      <a:endParaRPr lang="en-US" sz="4400" dirty="0"/>
                    </a:p>
                  </a:txBody>
                  <a:tcPr/>
                </a:tc>
                <a:tc>
                  <a:txBody>
                    <a:bodyPr/>
                    <a:lstStyle/>
                    <a:p>
                      <a:pPr algn="ctr"/>
                      <a:r>
                        <a:rPr lang="en-US" altLang="zh-CN" sz="4400" dirty="0"/>
                        <a:t>1</a:t>
                      </a:r>
                      <a:endParaRPr lang="en-US" sz="4400" dirty="0"/>
                    </a:p>
                  </a:txBody>
                  <a:tcPr/>
                </a:tc>
                <a:tc>
                  <a:txBody>
                    <a:bodyPr/>
                    <a:lstStyle/>
                    <a:p>
                      <a:pPr algn="ctr"/>
                      <a:r>
                        <a:rPr lang="en-US" altLang="zh-CN" sz="4400" dirty="0"/>
                        <a:t>1</a:t>
                      </a:r>
                      <a:endParaRPr lang="en-US" sz="4400" dirty="0"/>
                    </a:p>
                  </a:txBody>
                  <a:tcPr/>
                </a:tc>
                <a:tc>
                  <a:txBody>
                    <a:bodyPr/>
                    <a:lstStyle/>
                    <a:p>
                      <a:pPr algn="ctr"/>
                      <a:r>
                        <a:rPr lang="en-US" altLang="zh-CN" sz="4400" dirty="0"/>
                        <a:t>1</a:t>
                      </a:r>
                      <a:endParaRPr lang="en-US" sz="4400" dirty="0"/>
                    </a:p>
                  </a:txBody>
                  <a:tcPr/>
                </a:tc>
                <a:tc>
                  <a:txBody>
                    <a:bodyPr/>
                    <a:lstStyle/>
                    <a:p>
                      <a:pPr algn="ctr"/>
                      <a:r>
                        <a:rPr lang="en-US" altLang="zh-CN" sz="4400" dirty="0"/>
                        <a:t>1</a:t>
                      </a:r>
                      <a:endParaRPr lang="en-US" sz="4400" dirty="0"/>
                    </a:p>
                  </a:txBody>
                  <a:tcPr/>
                </a:tc>
                <a:tc>
                  <a:txBody>
                    <a:bodyPr/>
                    <a:lstStyle/>
                    <a:p>
                      <a:pPr algn="ctr"/>
                      <a:r>
                        <a:rPr lang="en-US" altLang="zh-CN" sz="4400" dirty="0"/>
                        <a:t>1</a:t>
                      </a:r>
                      <a:endParaRPr lang="en-US" sz="4400" dirty="0"/>
                    </a:p>
                  </a:txBody>
                  <a:tcPr/>
                </a:tc>
                <a:extLst>
                  <a:ext uri="{0D108BD9-81ED-4DB2-BD59-A6C34878D82A}">
                    <a16:rowId xmlns:a16="http://schemas.microsoft.com/office/drawing/2014/main" val="3943871672"/>
                  </a:ext>
                </a:extLst>
              </a:tr>
            </a:tbl>
          </a:graphicData>
        </a:graphic>
      </p:graphicFrame>
      <p:graphicFrame>
        <p:nvGraphicFramePr>
          <p:cNvPr id="7" name="Table 6">
            <a:extLst>
              <a:ext uri="{FF2B5EF4-FFF2-40B4-BE49-F238E27FC236}">
                <a16:creationId xmlns:a16="http://schemas.microsoft.com/office/drawing/2014/main" id="{43B603E3-45E9-DC41-98F4-ACC970BA2D72}"/>
              </a:ext>
            </a:extLst>
          </p:cNvPr>
          <p:cNvGraphicFramePr>
            <a:graphicFrameLocks noGrp="1"/>
          </p:cNvGraphicFramePr>
          <p:nvPr>
            <p:extLst>
              <p:ext uri="{D42A27DB-BD31-4B8C-83A1-F6EECF244321}">
                <p14:modId xmlns:p14="http://schemas.microsoft.com/office/powerpoint/2010/main" val="323739666"/>
              </p:ext>
            </p:extLst>
          </p:nvPr>
        </p:nvGraphicFramePr>
        <p:xfrm>
          <a:off x="3040243" y="1976008"/>
          <a:ext cx="6313616" cy="3297836"/>
        </p:xfrm>
        <a:graphic>
          <a:graphicData uri="http://schemas.openxmlformats.org/drawingml/2006/table">
            <a:tbl>
              <a:tblPr firstRow="1" bandRow="1">
                <a:tableStyleId>{5940675A-B579-460E-94D1-54222C63F5DA}</a:tableStyleId>
              </a:tblPr>
              <a:tblGrid>
                <a:gridCol w="789202">
                  <a:extLst>
                    <a:ext uri="{9D8B030D-6E8A-4147-A177-3AD203B41FA5}">
                      <a16:colId xmlns:a16="http://schemas.microsoft.com/office/drawing/2014/main" val="1198947442"/>
                    </a:ext>
                  </a:extLst>
                </a:gridCol>
                <a:gridCol w="789202">
                  <a:extLst>
                    <a:ext uri="{9D8B030D-6E8A-4147-A177-3AD203B41FA5}">
                      <a16:colId xmlns:a16="http://schemas.microsoft.com/office/drawing/2014/main" val="2748979094"/>
                    </a:ext>
                  </a:extLst>
                </a:gridCol>
                <a:gridCol w="789202">
                  <a:extLst>
                    <a:ext uri="{9D8B030D-6E8A-4147-A177-3AD203B41FA5}">
                      <a16:colId xmlns:a16="http://schemas.microsoft.com/office/drawing/2014/main" val="3963757500"/>
                    </a:ext>
                  </a:extLst>
                </a:gridCol>
                <a:gridCol w="789202">
                  <a:extLst>
                    <a:ext uri="{9D8B030D-6E8A-4147-A177-3AD203B41FA5}">
                      <a16:colId xmlns:a16="http://schemas.microsoft.com/office/drawing/2014/main" val="3549205498"/>
                    </a:ext>
                  </a:extLst>
                </a:gridCol>
                <a:gridCol w="789202">
                  <a:extLst>
                    <a:ext uri="{9D8B030D-6E8A-4147-A177-3AD203B41FA5}">
                      <a16:colId xmlns:a16="http://schemas.microsoft.com/office/drawing/2014/main" val="1682989328"/>
                    </a:ext>
                  </a:extLst>
                </a:gridCol>
                <a:gridCol w="789202">
                  <a:extLst>
                    <a:ext uri="{9D8B030D-6E8A-4147-A177-3AD203B41FA5}">
                      <a16:colId xmlns:a16="http://schemas.microsoft.com/office/drawing/2014/main" val="3777886285"/>
                    </a:ext>
                  </a:extLst>
                </a:gridCol>
                <a:gridCol w="789202">
                  <a:extLst>
                    <a:ext uri="{9D8B030D-6E8A-4147-A177-3AD203B41FA5}">
                      <a16:colId xmlns:a16="http://schemas.microsoft.com/office/drawing/2014/main" val="1306256855"/>
                    </a:ext>
                  </a:extLst>
                </a:gridCol>
                <a:gridCol w="789202">
                  <a:extLst>
                    <a:ext uri="{9D8B030D-6E8A-4147-A177-3AD203B41FA5}">
                      <a16:colId xmlns:a16="http://schemas.microsoft.com/office/drawing/2014/main" val="1889312515"/>
                    </a:ext>
                  </a:extLst>
                </a:gridCol>
              </a:tblGrid>
              <a:tr h="824459">
                <a:tc>
                  <a:txBody>
                    <a:bodyPr/>
                    <a:lstStyle/>
                    <a:p>
                      <a:pPr algn="ctr"/>
                      <a:r>
                        <a:rPr lang="en-US" altLang="zh-CN" sz="4400" dirty="0">
                          <a:solidFill>
                            <a:schemeClr val="tx1"/>
                          </a:solidFill>
                        </a:rPr>
                        <a:t>1</a:t>
                      </a:r>
                      <a:endParaRPr lang="en-US" sz="4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4400" dirty="0">
                          <a:solidFill>
                            <a:schemeClr val="tx1"/>
                          </a:solidFill>
                        </a:rPr>
                        <a:t>1</a:t>
                      </a:r>
                      <a:endParaRPr lang="en-US" sz="4400" dirty="0">
                        <a:solidFill>
                          <a:schemeClr val="tx1"/>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4400" dirty="0">
                          <a:solidFill>
                            <a:schemeClr val="tx1"/>
                          </a:solidFill>
                        </a:rPr>
                        <a:t>1</a:t>
                      </a:r>
                      <a:endParaRPr lang="en-US" sz="4400" dirty="0">
                        <a:solidFill>
                          <a:schemeClr val="tx1"/>
                        </a:solidFill>
                      </a:endParaRP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4400" dirty="0"/>
                        <a:t>1</a:t>
                      </a:r>
                      <a:endParaRPr lang="en-US" sz="4400" dirty="0"/>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bg2">
                        <a:lumMod val="90000"/>
                      </a:schemeClr>
                    </a:solidFill>
                  </a:tcPr>
                </a:tc>
                <a:tc>
                  <a:txBody>
                    <a:bodyPr/>
                    <a:lstStyle/>
                    <a:p>
                      <a:pPr algn="ctr"/>
                      <a:r>
                        <a:rPr lang="en-US" altLang="zh-CN" sz="4400" dirty="0"/>
                        <a:t>1</a:t>
                      </a:r>
                      <a:endParaRPr lang="en-US" sz="4400"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bg2">
                        <a:lumMod val="90000"/>
                      </a:schemeClr>
                    </a:solidFill>
                  </a:tcPr>
                </a:tc>
                <a:tc>
                  <a:txBody>
                    <a:bodyPr/>
                    <a:lstStyle/>
                    <a:p>
                      <a:pPr algn="ctr"/>
                      <a:r>
                        <a:rPr lang="en-US" altLang="zh-CN" sz="4400" dirty="0">
                          <a:solidFill>
                            <a:schemeClr val="tx1"/>
                          </a:solidFill>
                        </a:rPr>
                        <a:t>5</a:t>
                      </a:r>
                      <a:endParaRPr lang="en-US" sz="4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tx1">
                        <a:lumMod val="65000"/>
                        <a:lumOff val="35000"/>
                      </a:schemeClr>
                    </a:solidFill>
                  </a:tcPr>
                </a:tc>
                <a:tc>
                  <a:txBody>
                    <a:bodyPr/>
                    <a:lstStyle/>
                    <a:p>
                      <a:pPr algn="ctr"/>
                      <a:r>
                        <a:rPr lang="en-US" altLang="zh-CN" sz="4400" dirty="0">
                          <a:solidFill>
                            <a:schemeClr val="tx1"/>
                          </a:solidFill>
                        </a:rPr>
                        <a:t>5</a:t>
                      </a:r>
                      <a:endParaRPr lang="en-US" sz="4400" dirty="0">
                        <a:solidFill>
                          <a:schemeClr val="tx1"/>
                        </a:solidFill>
                      </a:endParaRP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tx1">
                        <a:lumMod val="65000"/>
                        <a:lumOff val="35000"/>
                      </a:schemeClr>
                    </a:solidFill>
                  </a:tcPr>
                </a:tc>
                <a:tc>
                  <a:txBody>
                    <a:bodyPr/>
                    <a:lstStyle/>
                    <a:p>
                      <a:pPr algn="ctr"/>
                      <a:r>
                        <a:rPr lang="en-US" altLang="zh-CN" sz="4400" dirty="0"/>
                        <a:t>1</a:t>
                      </a:r>
                      <a:endParaRPr lang="en-US" sz="4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545988323"/>
                  </a:ext>
                </a:extLst>
              </a:tr>
              <a:tr h="824459">
                <a:tc>
                  <a:txBody>
                    <a:bodyPr/>
                    <a:lstStyle/>
                    <a:p>
                      <a:pPr algn="ctr"/>
                      <a:r>
                        <a:rPr lang="en-US" altLang="zh-CN" sz="4400" dirty="0"/>
                        <a:t>1</a:t>
                      </a:r>
                      <a:endParaRPr lang="en-US" sz="4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bg2">
                        <a:lumMod val="90000"/>
                      </a:schemeClr>
                    </a:solidFill>
                  </a:tcPr>
                </a:tc>
                <a:tc>
                  <a:txBody>
                    <a:bodyPr/>
                    <a:lstStyle/>
                    <a:p>
                      <a:pPr algn="ctr"/>
                      <a:r>
                        <a:rPr lang="en-US" altLang="zh-CN" sz="4400" dirty="0"/>
                        <a:t>3</a:t>
                      </a:r>
                      <a:endParaRPr lang="en-US" sz="4400" dirty="0"/>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bg2">
                        <a:lumMod val="75000"/>
                      </a:schemeClr>
                    </a:solidFill>
                  </a:tcPr>
                </a:tc>
                <a:tc>
                  <a:txBody>
                    <a:bodyPr/>
                    <a:lstStyle/>
                    <a:p>
                      <a:pPr algn="ctr"/>
                      <a:r>
                        <a:rPr lang="en-US" altLang="zh-CN" sz="4400" dirty="0"/>
                        <a:t>3</a:t>
                      </a:r>
                      <a:endParaRPr lang="en-US" sz="4400"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bg2">
                        <a:lumMod val="75000"/>
                      </a:schemeClr>
                    </a:solidFill>
                  </a:tcPr>
                </a:tc>
                <a:tc>
                  <a:txBody>
                    <a:bodyPr/>
                    <a:lstStyle/>
                    <a:p>
                      <a:pPr algn="ctr"/>
                      <a:r>
                        <a:rPr lang="en-US" altLang="zh-CN" sz="4400" dirty="0"/>
                        <a:t>1</a:t>
                      </a:r>
                      <a:endParaRPr lang="en-US" sz="4400" dirty="0"/>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2">
                        <a:lumMod val="90000"/>
                      </a:schemeClr>
                    </a:solidFill>
                  </a:tcPr>
                </a:tc>
                <a:tc>
                  <a:txBody>
                    <a:bodyPr/>
                    <a:lstStyle/>
                    <a:p>
                      <a:pPr algn="ctr"/>
                      <a:r>
                        <a:rPr lang="en-US" altLang="zh-CN" sz="4400" dirty="0"/>
                        <a:t>1</a:t>
                      </a:r>
                      <a:endParaRPr lang="en-US" sz="4400"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2">
                        <a:lumMod val="90000"/>
                      </a:schemeClr>
                    </a:solidFill>
                  </a:tcPr>
                </a:tc>
                <a:tc>
                  <a:txBody>
                    <a:bodyPr/>
                    <a:lstStyle/>
                    <a:p>
                      <a:pPr algn="ctr"/>
                      <a:r>
                        <a:rPr lang="en-US" altLang="zh-CN" sz="4400" dirty="0">
                          <a:solidFill>
                            <a:schemeClr val="tx1"/>
                          </a:solidFill>
                        </a:rPr>
                        <a:t>5</a:t>
                      </a:r>
                      <a:endParaRPr lang="en-US" sz="4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altLang="zh-CN" sz="4400" dirty="0">
                          <a:solidFill>
                            <a:schemeClr val="tx1"/>
                          </a:solidFill>
                        </a:rPr>
                        <a:t>5</a:t>
                      </a:r>
                      <a:endParaRPr lang="en-US" sz="4400" dirty="0">
                        <a:solidFill>
                          <a:schemeClr val="tx1"/>
                        </a:solidFill>
                      </a:endParaRP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altLang="zh-CN" sz="4400" dirty="0"/>
                        <a:t>1</a:t>
                      </a:r>
                      <a:endParaRPr lang="en-US" sz="4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342207242"/>
                  </a:ext>
                </a:extLst>
              </a:tr>
              <a:tr h="824459">
                <a:tc>
                  <a:txBody>
                    <a:bodyPr/>
                    <a:lstStyle/>
                    <a:p>
                      <a:pPr algn="ctr"/>
                      <a:r>
                        <a:rPr lang="en-US" altLang="zh-CN" sz="4400" dirty="0"/>
                        <a:t>1</a:t>
                      </a:r>
                      <a:endParaRPr lang="en-US" sz="4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2">
                        <a:lumMod val="90000"/>
                      </a:schemeClr>
                    </a:solidFill>
                  </a:tcPr>
                </a:tc>
                <a:tc>
                  <a:txBody>
                    <a:bodyPr/>
                    <a:lstStyle/>
                    <a:p>
                      <a:pPr algn="ctr"/>
                      <a:r>
                        <a:rPr lang="en-US" altLang="zh-CN" sz="4400" dirty="0"/>
                        <a:t>3</a:t>
                      </a:r>
                      <a:endParaRPr lang="en-US" sz="4400" dirty="0"/>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2">
                        <a:lumMod val="75000"/>
                      </a:schemeClr>
                    </a:solidFill>
                  </a:tcPr>
                </a:tc>
                <a:tc>
                  <a:txBody>
                    <a:bodyPr/>
                    <a:lstStyle/>
                    <a:p>
                      <a:pPr algn="ctr"/>
                      <a:r>
                        <a:rPr lang="en-US" altLang="zh-CN" sz="4400" dirty="0"/>
                        <a:t>3</a:t>
                      </a:r>
                      <a:endParaRPr lang="en-US" sz="4400"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2">
                        <a:lumMod val="75000"/>
                      </a:schemeClr>
                    </a:solidFill>
                  </a:tcPr>
                </a:tc>
                <a:tc>
                  <a:txBody>
                    <a:bodyPr/>
                    <a:lstStyle/>
                    <a:p>
                      <a:pPr algn="ctr"/>
                      <a:r>
                        <a:rPr lang="en-US" altLang="zh-CN" sz="4400" dirty="0"/>
                        <a:t>1</a:t>
                      </a:r>
                      <a:endParaRPr lang="en-US" sz="4400" dirty="0"/>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2">
                        <a:lumMod val="90000"/>
                      </a:schemeClr>
                    </a:solidFill>
                  </a:tcPr>
                </a:tc>
                <a:tc>
                  <a:txBody>
                    <a:bodyPr/>
                    <a:lstStyle/>
                    <a:p>
                      <a:pPr algn="ctr"/>
                      <a:r>
                        <a:rPr lang="en-US" altLang="zh-CN" sz="4400" dirty="0"/>
                        <a:t>1</a:t>
                      </a:r>
                      <a:endParaRPr lang="en-US" sz="4400"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2">
                        <a:lumMod val="90000"/>
                      </a:schemeClr>
                    </a:solidFill>
                  </a:tcPr>
                </a:tc>
                <a:tc>
                  <a:txBody>
                    <a:bodyPr/>
                    <a:lstStyle/>
                    <a:p>
                      <a:pPr algn="ctr"/>
                      <a:r>
                        <a:rPr lang="en-US" altLang="zh-CN" sz="4400" dirty="0"/>
                        <a:t>1</a:t>
                      </a:r>
                      <a:endParaRPr lang="en-US" sz="4400" dirty="0"/>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bg2">
                        <a:lumMod val="90000"/>
                      </a:schemeClr>
                    </a:solidFill>
                  </a:tcPr>
                </a:tc>
                <a:tc>
                  <a:txBody>
                    <a:bodyPr/>
                    <a:lstStyle/>
                    <a:p>
                      <a:pPr algn="ctr"/>
                      <a:r>
                        <a:rPr lang="en-US" altLang="zh-CN" sz="4400" dirty="0"/>
                        <a:t>1</a:t>
                      </a:r>
                      <a:endParaRPr lang="en-US" sz="4400"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bg2">
                        <a:lumMod val="90000"/>
                      </a:schemeClr>
                    </a:solidFill>
                  </a:tcPr>
                </a:tc>
                <a:tc>
                  <a:txBody>
                    <a:bodyPr/>
                    <a:lstStyle/>
                    <a:p>
                      <a:pPr algn="ctr"/>
                      <a:r>
                        <a:rPr lang="en-US" altLang="zh-CN" sz="4400" dirty="0"/>
                        <a:t>1</a:t>
                      </a:r>
                      <a:endParaRPr lang="en-US" sz="4400"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995080683"/>
                  </a:ext>
                </a:extLst>
              </a:tr>
              <a:tr h="824459">
                <a:tc>
                  <a:txBody>
                    <a:bodyPr/>
                    <a:lstStyle/>
                    <a:p>
                      <a:pPr algn="ctr"/>
                      <a:r>
                        <a:rPr lang="en-US" altLang="zh-CN" sz="4400" dirty="0"/>
                        <a:t>1</a:t>
                      </a:r>
                      <a:endParaRPr lang="en-US" sz="4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4400" dirty="0"/>
                        <a:t>3</a:t>
                      </a:r>
                      <a:endParaRPr lang="en-US" sz="4400" dirty="0"/>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altLang="zh-CN" sz="4400" dirty="0"/>
                        <a:t>3</a:t>
                      </a:r>
                      <a:endParaRPr lang="en-US" sz="4400"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altLang="zh-CN" sz="4400" dirty="0"/>
                        <a:t>1</a:t>
                      </a:r>
                      <a:endParaRPr lang="en-US" sz="4400" dirty="0"/>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4400" dirty="0"/>
                        <a:t>1</a:t>
                      </a:r>
                      <a:endParaRPr lang="en-US" sz="4400"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4400" dirty="0"/>
                        <a:t>1</a:t>
                      </a:r>
                      <a:endParaRPr lang="en-US" sz="4400" dirty="0"/>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4400" dirty="0"/>
                        <a:t>1</a:t>
                      </a:r>
                      <a:endParaRPr lang="en-US" sz="4400"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4400" dirty="0"/>
                        <a:t>1</a:t>
                      </a:r>
                      <a:endParaRPr lang="en-US" sz="4400"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943871672"/>
                  </a:ext>
                </a:extLst>
              </a:tr>
            </a:tbl>
          </a:graphicData>
        </a:graphic>
      </p:graphicFrame>
      <p:sp>
        <p:nvSpPr>
          <p:cNvPr id="9" name="TextBox 8">
            <a:extLst>
              <a:ext uri="{FF2B5EF4-FFF2-40B4-BE49-F238E27FC236}">
                <a16:creationId xmlns:a16="http://schemas.microsoft.com/office/drawing/2014/main" id="{5F55E099-4286-8F41-880F-640A8D4099C0}"/>
              </a:ext>
            </a:extLst>
          </p:cNvPr>
          <p:cNvSpPr txBox="1"/>
          <p:nvPr/>
        </p:nvSpPr>
        <p:spPr>
          <a:xfrm>
            <a:off x="4474504" y="5627301"/>
            <a:ext cx="3987383" cy="523220"/>
          </a:xfrm>
          <a:prstGeom prst="rect">
            <a:avLst/>
          </a:prstGeom>
          <a:noFill/>
        </p:spPr>
        <p:txBody>
          <a:bodyPr wrap="square" rtlCol="0">
            <a:spAutoFit/>
          </a:bodyPr>
          <a:lstStyle/>
          <a:p>
            <a:r>
              <a:rPr lang="en-US" sz="2800" dirty="0"/>
              <a:t>Calculate efficiency score</a:t>
            </a:r>
          </a:p>
        </p:txBody>
      </p:sp>
      <p:sp>
        <p:nvSpPr>
          <p:cNvPr id="10" name="TextBox 9">
            <a:extLst>
              <a:ext uri="{FF2B5EF4-FFF2-40B4-BE49-F238E27FC236}">
                <a16:creationId xmlns:a16="http://schemas.microsoft.com/office/drawing/2014/main" id="{CC159069-BC7D-1D40-A35E-62965F739423}"/>
              </a:ext>
            </a:extLst>
          </p:cNvPr>
          <p:cNvSpPr txBox="1"/>
          <p:nvPr/>
        </p:nvSpPr>
        <p:spPr>
          <a:xfrm>
            <a:off x="4093461" y="5620583"/>
            <a:ext cx="4749468" cy="523220"/>
          </a:xfrm>
          <a:prstGeom prst="rect">
            <a:avLst/>
          </a:prstGeom>
          <a:noFill/>
        </p:spPr>
        <p:txBody>
          <a:bodyPr wrap="square" rtlCol="0">
            <a:spAutoFit/>
          </a:bodyPr>
          <a:lstStyle/>
          <a:p>
            <a:r>
              <a:rPr lang="en-US" sz="2800" dirty="0"/>
              <a:t>Merge tiles with similar scores</a:t>
            </a:r>
          </a:p>
        </p:txBody>
      </p:sp>
      <p:sp>
        <p:nvSpPr>
          <p:cNvPr id="4" name="Slide Number Placeholder 3">
            <a:extLst>
              <a:ext uri="{FF2B5EF4-FFF2-40B4-BE49-F238E27FC236}">
                <a16:creationId xmlns:a16="http://schemas.microsoft.com/office/drawing/2014/main" id="{F57D136B-CD9E-4D43-AD04-97A8036E1E3C}"/>
              </a:ext>
            </a:extLst>
          </p:cNvPr>
          <p:cNvSpPr>
            <a:spLocks noGrp="1"/>
          </p:cNvSpPr>
          <p:nvPr>
            <p:ph type="sldNum" sz="quarter" idx="12"/>
          </p:nvPr>
        </p:nvSpPr>
        <p:spPr/>
        <p:txBody>
          <a:bodyPr/>
          <a:lstStyle/>
          <a:p>
            <a:fld id="{0E1F3F83-CEEF-5D42-8784-473683DD07D4}" type="slidenum">
              <a:rPr lang="en-US" smtClean="0"/>
              <a:t>18</a:t>
            </a:fld>
            <a:endParaRPr lang="en-US"/>
          </a:p>
        </p:txBody>
      </p:sp>
    </p:spTree>
    <p:extLst>
      <p:ext uri="{BB962C8B-B14F-4D97-AF65-F5344CB8AC3E}">
        <p14:creationId xmlns:p14="http://schemas.microsoft.com/office/powerpoint/2010/main" val="17784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58381D-70B1-CD46-87CA-DE4A497440DD}"/>
              </a:ext>
            </a:extLst>
          </p:cNvPr>
          <p:cNvSpPr>
            <a:spLocks noGrp="1"/>
          </p:cNvSpPr>
          <p:nvPr>
            <p:ph type="sldNum" sz="quarter" idx="12"/>
          </p:nvPr>
        </p:nvSpPr>
        <p:spPr/>
        <p:txBody>
          <a:bodyPr/>
          <a:lstStyle/>
          <a:p>
            <a:fld id="{0E1F3F83-CEEF-5D42-8784-473683DD07D4}" type="slidenum">
              <a:rPr lang="en-US" smtClean="0"/>
              <a:t>19</a:t>
            </a:fld>
            <a:endParaRPr lang="en-US"/>
          </a:p>
        </p:txBody>
      </p:sp>
      <p:sp>
        <p:nvSpPr>
          <p:cNvPr id="34" name="Title 1">
            <a:extLst>
              <a:ext uri="{FF2B5EF4-FFF2-40B4-BE49-F238E27FC236}">
                <a16:creationId xmlns:a16="http://schemas.microsoft.com/office/drawing/2014/main" id="{843EF5E1-7A5D-2D43-B4AB-7E7B038505C6}"/>
              </a:ext>
            </a:extLst>
          </p:cNvPr>
          <p:cNvSpPr>
            <a:spLocks noGrp="1"/>
          </p:cNvSpPr>
          <p:nvPr>
            <p:ph type="title"/>
          </p:nvPr>
        </p:nvSpPr>
        <p:spPr>
          <a:xfrm>
            <a:off x="818091" y="60683"/>
            <a:ext cx="10515600" cy="1325563"/>
          </a:xfrm>
        </p:spPr>
        <p:txBody>
          <a:bodyPr>
            <a:normAutofit/>
          </a:bodyPr>
          <a:lstStyle/>
          <a:p>
            <a:r>
              <a:rPr lang="en-US" sz="4000" dirty="0"/>
              <a:t>How to achieve this in a real system?</a:t>
            </a:r>
          </a:p>
        </p:txBody>
      </p:sp>
      <p:grpSp>
        <p:nvGrpSpPr>
          <p:cNvPr id="78" name="Group 77">
            <a:extLst>
              <a:ext uri="{FF2B5EF4-FFF2-40B4-BE49-F238E27FC236}">
                <a16:creationId xmlns:a16="http://schemas.microsoft.com/office/drawing/2014/main" id="{24A95FD7-592B-764C-90AD-53A983F40859}"/>
              </a:ext>
            </a:extLst>
          </p:cNvPr>
          <p:cNvGrpSpPr/>
          <p:nvPr/>
        </p:nvGrpSpPr>
        <p:grpSpPr>
          <a:xfrm>
            <a:off x="818091" y="910004"/>
            <a:ext cx="3793069" cy="1796458"/>
            <a:chOff x="818091" y="1336623"/>
            <a:chExt cx="3793069" cy="1796458"/>
          </a:xfrm>
        </p:grpSpPr>
        <p:pic>
          <p:nvPicPr>
            <p:cNvPr id="79" name="Picture 78">
              <a:extLst>
                <a:ext uri="{FF2B5EF4-FFF2-40B4-BE49-F238E27FC236}">
                  <a16:creationId xmlns:a16="http://schemas.microsoft.com/office/drawing/2014/main" id="{87CA145F-6046-5142-A322-4D9F463BED03}"/>
                </a:ext>
              </a:extLst>
            </p:cNvPr>
            <p:cNvPicPr>
              <a:picLocks noChangeAspect="1"/>
            </p:cNvPicPr>
            <p:nvPr/>
          </p:nvPicPr>
          <p:blipFill rotWithShape="1">
            <a:blip r:embed="rId3"/>
            <a:srcRect b="5139"/>
            <a:stretch/>
          </p:blipFill>
          <p:spPr>
            <a:xfrm>
              <a:off x="818091" y="2270443"/>
              <a:ext cx="2057400" cy="862638"/>
            </a:xfrm>
            <a:prstGeom prst="rect">
              <a:avLst/>
            </a:prstGeom>
          </p:spPr>
        </p:pic>
        <p:pic>
          <p:nvPicPr>
            <p:cNvPr id="80" name="Picture 79">
              <a:extLst>
                <a:ext uri="{FF2B5EF4-FFF2-40B4-BE49-F238E27FC236}">
                  <a16:creationId xmlns:a16="http://schemas.microsoft.com/office/drawing/2014/main" id="{2F347644-9967-2443-A5CB-57C2D94CA1B3}"/>
                </a:ext>
              </a:extLst>
            </p:cNvPr>
            <p:cNvPicPr>
              <a:picLocks noChangeAspect="1"/>
            </p:cNvPicPr>
            <p:nvPr/>
          </p:nvPicPr>
          <p:blipFill>
            <a:blip r:embed="rId4"/>
            <a:stretch>
              <a:fillRect/>
            </a:stretch>
          </p:blipFill>
          <p:spPr>
            <a:xfrm>
              <a:off x="1120021" y="1336623"/>
              <a:ext cx="1569203" cy="1041154"/>
            </a:xfrm>
            <a:prstGeom prst="rect">
              <a:avLst/>
            </a:prstGeom>
          </p:spPr>
        </p:pic>
        <p:sp>
          <p:nvSpPr>
            <p:cNvPr id="81" name="TextBox 80">
              <a:extLst>
                <a:ext uri="{FF2B5EF4-FFF2-40B4-BE49-F238E27FC236}">
                  <a16:creationId xmlns:a16="http://schemas.microsoft.com/office/drawing/2014/main" id="{C3005904-1B82-D04F-B415-2CD17FDEC284}"/>
                </a:ext>
              </a:extLst>
            </p:cNvPr>
            <p:cNvSpPr txBox="1"/>
            <p:nvPr/>
          </p:nvSpPr>
          <p:spPr>
            <a:xfrm>
              <a:off x="2971045" y="2281585"/>
              <a:ext cx="1640115" cy="369332"/>
            </a:xfrm>
            <a:prstGeom prst="rect">
              <a:avLst/>
            </a:prstGeom>
            <a:noFill/>
          </p:spPr>
          <p:txBody>
            <a:bodyPr wrap="square" rtlCol="0">
              <a:spAutoFit/>
            </a:bodyPr>
            <a:lstStyle/>
            <a:p>
              <a:pPr algn="ctr"/>
              <a:r>
                <a:rPr lang="en-US" dirty="0"/>
                <a:t>Video Source</a:t>
              </a:r>
            </a:p>
          </p:txBody>
        </p:sp>
      </p:grpSp>
      <p:grpSp>
        <p:nvGrpSpPr>
          <p:cNvPr id="82" name="Group 81">
            <a:extLst>
              <a:ext uri="{FF2B5EF4-FFF2-40B4-BE49-F238E27FC236}">
                <a16:creationId xmlns:a16="http://schemas.microsoft.com/office/drawing/2014/main" id="{065F6D15-F477-1A40-ADC1-34BF39D4DC49}"/>
              </a:ext>
            </a:extLst>
          </p:cNvPr>
          <p:cNvGrpSpPr/>
          <p:nvPr/>
        </p:nvGrpSpPr>
        <p:grpSpPr>
          <a:xfrm>
            <a:off x="1044576" y="4492933"/>
            <a:ext cx="2729139" cy="1756404"/>
            <a:chOff x="1044576" y="4919552"/>
            <a:chExt cx="2729139" cy="1756404"/>
          </a:xfrm>
        </p:grpSpPr>
        <p:pic>
          <p:nvPicPr>
            <p:cNvPr id="83" name="Picture 82">
              <a:extLst>
                <a:ext uri="{FF2B5EF4-FFF2-40B4-BE49-F238E27FC236}">
                  <a16:creationId xmlns:a16="http://schemas.microsoft.com/office/drawing/2014/main" id="{24EC60DD-2EB8-914D-B78B-D7EF0EE9D33E}"/>
                </a:ext>
              </a:extLst>
            </p:cNvPr>
            <p:cNvPicPr>
              <a:picLocks noChangeAspect="1"/>
            </p:cNvPicPr>
            <p:nvPr/>
          </p:nvPicPr>
          <p:blipFill>
            <a:blip r:embed="rId5"/>
            <a:stretch>
              <a:fillRect/>
            </a:stretch>
          </p:blipFill>
          <p:spPr>
            <a:xfrm>
              <a:off x="1044576" y="5313982"/>
              <a:ext cx="1644648" cy="1361974"/>
            </a:xfrm>
            <a:prstGeom prst="rect">
              <a:avLst/>
            </a:prstGeom>
          </p:spPr>
        </p:pic>
        <p:sp>
          <p:nvSpPr>
            <p:cNvPr id="84" name="TextBox 83">
              <a:extLst>
                <a:ext uri="{FF2B5EF4-FFF2-40B4-BE49-F238E27FC236}">
                  <a16:creationId xmlns:a16="http://schemas.microsoft.com/office/drawing/2014/main" id="{90D3005D-3F39-6340-812E-E02702BBF42F}"/>
                </a:ext>
              </a:extLst>
            </p:cNvPr>
            <p:cNvSpPr txBox="1"/>
            <p:nvPr/>
          </p:nvSpPr>
          <p:spPr>
            <a:xfrm>
              <a:off x="2133600" y="6239369"/>
              <a:ext cx="1640115" cy="369332"/>
            </a:xfrm>
            <a:prstGeom prst="rect">
              <a:avLst/>
            </a:prstGeom>
            <a:noFill/>
          </p:spPr>
          <p:txBody>
            <a:bodyPr wrap="square" rtlCol="0">
              <a:spAutoFit/>
            </a:bodyPr>
            <a:lstStyle/>
            <a:p>
              <a:pPr algn="ctr"/>
              <a:r>
                <a:rPr lang="en-US" dirty="0"/>
                <a:t>Video Server</a:t>
              </a:r>
            </a:p>
          </p:txBody>
        </p:sp>
        <p:sp>
          <p:nvSpPr>
            <p:cNvPr id="85" name="Down Arrow 84">
              <a:extLst>
                <a:ext uri="{FF2B5EF4-FFF2-40B4-BE49-F238E27FC236}">
                  <a16:creationId xmlns:a16="http://schemas.microsoft.com/office/drawing/2014/main" id="{73D469CA-3E46-9646-A4EF-3D5377860011}"/>
                </a:ext>
              </a:extLst>
            </p:cNvPr>
            <p:cNvSpPr/>
            <p:nvPr/>
          </p:nvSpPr>
          <p:spPr>
            <a:xfrm>
              <a:off x="1525474" y="4919552"/>
              <a:ext cx="642633" cy="30366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D6A2E48D-F599-B44C-A2C0-D53CCA9AF371}"/>
              </a:ext>
            </a:extLst>
          </p:cNvPr>
          <p:cNvGrpSpPr/>
          <p:nvPr/>
        </p:nvGrpSpPr>
        <p:grpSpPr>
          <a:xfrm>
            <a:off x="3773717" y="4563790"/>
            <a:ext cx="2940952" cy="1625600"/>
            <a:chOff x="3773717" y="4990409"/>
            <a:chExt cx="2940952" cy="1625600"/>
          </a:xfrm>
        </p:grpSpPr>
        <p:pic>
          <p:nvPicPr>
            <p:cNvPr id="87" name="Picture 86">
              <a:extLst>
                <a:ext uri="{FF2B5EF4-FFF2-40B4-BE49-F238E27FC236}">
                  <a16:creationId xmlns:a16="http://schemas.microsoft.com/office/drawing/2014/main" id="{4E025D81-FF3D-8846-9327-FB3F0986517B}"/>
                </a:ext>
              </a:extLst>
            </p:cNvPr>
            <p:cNvPicPr>
              <a:picLocks noChangeAspect="1"/>
            </p:cNvPicPr>
            <p:nvPr/>
          </p:nvPicPr>
          <p:blipFill>
            <a:blip r:embed="rId6"/>
            <a:stretch>
              <a:fillRect/>
            </a:stretch>
          </p:blipFill>
          <p:spPr>
            <a:xfrm>
              <a:off x="4996542" y="4990409"/>
              <a:ext cx="1625600" cy="1625600"/>
            </a:xfrm>
            <a:prstGeom prst="rect">
              <a:avLst/>
            </a:prstGeom>
          </p:spPr>
        </p:pic>
        <p:sp>
          <p:nvSpPr>
            <p:cNvPr id="88" name="TextBox 87">
              <a:extLst>
                <a:ext uri="{FF2B5EF4-FFF2-40B4-BE49-F238E27FC236}">
                  <a16:creationId xmlns:a16="http://schemas.microsoft.com/office/drawing/2014/main" id="{D84ADCBC-AA12-2A4B-87DC-F55DFD2BE4AE}"/>
                </a:ext>
              </a:extLst>
            </p:cNvPr>
            <p:cNvSpPr txBox="1"/>
            <p:nvPr/>
          </p:nvSpPr>
          <p:spPr>
            <a:xfrm>
              <a:off x="5074554" y="6246677"/>
              <a:ext cx="1640115" cy="369332"/>
            </a:xfrm>
            <a:prstGeom prst="rect">
              <a:avLst/>
            </a:prstGeom>
            <a:noFill/>
          </p:spPr>
          <p:txBody>
            <a:bodyPr wrap="square" rtlCol="0">
              <a:spAutoFit/>
            </a:bodyPr>
            <a:lstStyle/>
            <a:p>
              <a:pPr algn="ctr"/>
              <a:r>
                <a:rPr lang="en-US" dirty="0"/>
                <a:t>CDN</a:t>
              </a:r>
            </a:p>
          </p:txBody>
        </p:sp>
        <p:sp>
          <p:nvSpPr>
            <p:cNvPr id="89" name="Down Arrow 88">
              <a:extLst>
                <a:ext uri="{FF2B5EF4-FFF2-40B4-BE49-F238E27FC236}">
                  <a16:creationId xmlns:a16="http://schemas.microsoft.com/office/drawing/2014/main" id="{7A3A249A-616C-CB4F-BC12-CA3F6E505ADC}"/>
                </a:ext>
              </a:extLst>
            </p:cNvPr>
            <p:cNvSpPr/>
            <p:nvPr/>
          </p:nvSpPr>
          <p:spPr>
            <a:xfrm rot="16200000">
              <a:off x="4003943" y="5353012"/>
              <a:ext cx="642633" cy="1103086"/>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38A5651E-DE41-DE47-9154-38B95EB9489B}"/>
              </a:ext>
            </a:extLst>
          </p:cNvPr>
          <p:cNvGrpSpPr/>
          <p:nvPr/>
        </p:nvGrpSpPr>
        <p:grpSpPr>
          <a:xfrm>
            <a:off x="7184121" y="4688431"/>
            <a:ext cx="4384978" cy="1759837"/>
            <a:chOff x="7019812" y="5098163"/>
            <a:chExt cx="4384978" cy="1759837"/>
          </a:xfrm>
        </p:grpSpPr>
        <p:pic>
          <p:nvPicPr>
            <p:cNvPr id="91" name="Picture 90">
              <a:extLst>
                <a:ext uri="{FF2B5EF4-FFF2-40B4-BE49-F238E27FC236}">
                  <a16:creationId xmlns:a16="http://schemas.microsoft.com/office/drawing/2014/main" id="{7DBDD37A-3C5A-C748-B590-00C1768D0E89}"/>
                </a:ext>
              </a:extLst>
            </p:cNvPr>
            <p:cNvPicPr>
              <a:picLocks noChangeAspect="1"/>
            </p:cNvPicPr>
            <p:nvPr/>
          </p:nvPicPr>
          <p:blipFill>
            <a:blip r:embed="rId7"/>
            <a:stretch>
              <a:fillRect/>
            </a:stretch>
          </p:blipFill>
          <p:spPr>
            <a:xfrm>
              <a:off x="8583729" y="5098163"/>
              <a:ext cx="1625600" cy="1625600"/>
            </a:xfrm>
            <a:prstGeom prst="rect">
              <a:avLst/>
            </a:prstGeom>
          </p:spPr>
        </p:pic>
        <p:sp>
          <p:nvSpPr>
            <p:cNvPr id="92" name="TextBox 91">
              <a:extLst>
                <a:ext uri="{FF2B5EF4-FFF2-40B4-BE49-F238E27FC236}">
                  <a16:creationId xmlns:a16="http://schemas.microsoft.com/office/drawing/2014/main" id="{FB373607-00A8-344B-A846-612DF2B5BA22}"/>
                </a:ext>
              </a:extLst>
            </p:cNvPr>
            <p:cNvSpPr txBox="1"/>
            <p:nvPr/>
          </p:nvSpPr>
          <p:spPr>
            <a:xfrm>
              <a:off x="7496363" y="6488668"/>
              <a:ext cx="3908427" cy="369332"/>
            </a:xfrm>
            <a:prstGeom prst="rect">
              <a:avLst/>
            </a:prstGeom>
            <a:noFill/>
          </p:spPr>
          <p:txBody>
            <a:bodyPr wrap="square" rtlCol="0">
              <a:spAutoFit/>
            </a:bodyPr>
            <a:lstStyle/>
            <a:p>
              <a:pPr algn="ctr"/>
              <a:r>
                <a:rPr lang="en-US" dirty="0"/>
                <a:t>Client-side bit-rate adaptation</a:t>
              </a:r>
            </a:p>
          </p:txBody>
        </p:sp>
        <p:sp>
          <p:nvSpPr>
            <p:cNvPr id="93" name="Down Arrow 92">
              <a:extLst>
                <a:ext uri="{FF2B5EF4-FFF2-40B4-BE49-F238E27FC236}">
                  <a16:creationId xmlns:a16="http://schemas.microsoft.com/office/drawing/2014/main" id="{4E78AF7B-9AB6-3645-9CD2-67B0AFDA077D}"/>
                </a:ext>
              </a:extLst>
            </p:cNvPr>
            <p:cNvSpPr/>
            <p:nvPr/>
          </p:nvSpPr>
          <p:spPr>
            <a:xfrm rot="16200000">
              <a:off x="7281619" y="5321431"/>
              <a:ext cx="642633" cy="116624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38542E92-E9F7-3048-99CC-FA1CFBF9AE88}"/>
              </a:ext>
            </a:extLst>
          </p:cNvPr>
          <p:cNvGrpSpPr/>
          <p:nvPr/>
        </p:nvGrpSpPr>
        <p:grpSpPr>
          <a:xfrm>
            <a:off x="1314144" y="2899911"/>
            <a:ext cx="3011115" cy="1452901"/>
            <a:chOff x="1314144" y="3326530"/>
            <a:chExt cx="3011115" cy="1452901"/>
          </a:xfrm>
        </p:grpSpPr>
        <p:pic>
          <p:nvPicPr>
            <p:cNvPr id="95" name="Picture 94">
              <a:extLst>
                <a:ext uri="{FF2B5EF4-FFF2-40B4-BE49-F238E27FC236}">
                  <a16:creationId xmlns:a16="http://schemas.microsoft.com/office/drawing/2014/main" id="{9177B10D-FD92-404B-90B4-E0AA4F820C53}"/>
                </a:ext>
              </a:extLst>
            </p:cNvPr>
            <p:cNvPicPr>
              <a:picLocks noChangeAspect="1"/>
            </p:cNvPicPr>
            <p:nvPr/>
          </p:nvPicPr>
          <p:blipFill>
            <a:blip r:embed="rId8"/>
            <a:stretch>
              <a:fillRect/>
            </a:stretch>
          </p:blipFill>
          <p:spPr>
            <a:xfrm>
              <a:off x="1314144" y="3673919"/>
              <a:ext cx="1105512" cy="1105512"/>
            </a:xfrm>
            <a:prstGeom prst="rect">
              <a:avLst/>
            </a:prstGeom>
          </p:spPr>
        </p:pic>
        <p:sp>
          <p:nvSpPr>
            <p:cNvPr id="96" name="Down Arrow 95">
              <a:extLst>
                <a:ext uri="{FF2B5EF4-FFF2-40B4-BE49-F238E27FC236}">
                  <a16:creationId xmlns:a16="http://schemas.microsoft.com/office/drawing/2014/main" id="{0B9E7CFD-74E9-1D4F-8478-EC282789384A}"/>
                </a:ext>
              </a:extLst>
            </p:cNvPr>
            <p:cNvSpPr/>
            <p:nvPr/>
          </p:nvSpPr>
          <p:spPr>
            <a:xfrm>
              <a:off x="1545583" y="3326530"/>
              <a:ext cx="642633" cy="30366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08896D0C-BDBA-5B47-BE4B-693E7077E98E}"/>
                </a:ext>
              </a:extLst>
            </p:cNvPr>
            <p:cNvSpPr txBox="1"/>
            <p:nvPr/>
          </p:nvSpPr>
          <p:spPr>
            <a:xfrm>
              <a:off x="2361601" y="4189346"/>
              <a:ext cx="1963658" cy="369332"/>
            </a:xfrm>
            <a:prstGeom prst="rect">
              <a:avLst/>
            </a:prstGeom>
            <a:noFill/>
          </p:spPr>
          <p:txBody>
            <a:bodyPr wrap="square" rtlCol="0">
              <a:spAutoFit/>
            </a:bodyPr>
            <a:lstStyle/>
            <a:p>
              <a:pPr algn="ctr"/>
              <a:r>
                <a:rPr lang="en-US" dirty="0"/>
                <a:t>Tiling &amp; encoding</a:t>
              </a:r>
            </a:p>
          </p:txBody>
        </p:sp>
      </p:grpSp>
      <p:grpSp>
        <p:nvGrpSpPr>
          <p:cNvPr id="98" name="Group 97">
            <a:extLst>
              <a:ext uri="{FF2B5EF4-FFF2-40B4-BE49-F238E27FC236}">
                <a16:creationId xmlns:a16="http://schemas.microsoft.com/office/drawing/2014/main" id="{E858FFEC-E298-3248-B391-BF36DC6A5962}"/>
              </a:ext>
            </a:extLst>
          </p:cNvPr>
          <p:cNvGrpSpPr/>
          <p:nvPr/>
        </p:nvGrpSpPr>
        <p:grpSpPr>
          <a:xfrm>
            <a:off x="7471616" y="1040587"/>
            <a:ext cx="2485489" cy="1866690"/>
            <a:chOff x="7471616" y="905677"/>
            <a:chExt cx="2485489" cy="1866690"/>
          </a:xfrm>
        </p:grpSpPr>
        <p:pic>
          <p:nvPicPr>
            <p:cNvPr id="99" name="Picture 98">
              <a:extLst>
                <a:ext uri="{FF2B5EF4-FFF2-40B4-BE49-F238E27FC236}">
                  <a16:creationId xmlns:a16="http://schemas.microsoft.com/office/drawing/2014/main" id="{D61BEB04-6C6B-7B4B-B0A3-9AAE9BE4A7B4}"/>
                </a:ext>
              </a:extLst>
            </p:cNvPr>
            <p:cNvPicPr>
              <a:picLocks noChangeAspect="1"/>
            </p:cNvPicPr>
            <p:nvPr/>
          </p:nvPicPr>
          <p:blipFill>
            <a:blip r:embed="rId9"/>
            <a:stretch>
              <a:fillRect/>
            </a:stretch>
          </p:blipFill>
          <p:spPr>
            <a:xfrm>
              <a:off x="7863647" y="905677"/>
              <a:ext cx="1532882" cy="1532882"/>
            </a:xfrm>
            <a:prstGeom prst="rect">
              <a:avLst/>
            </a:prstGeom>
          </p:spPr>
        </p:pic>
        <p:sp>
          <p:nvSpPr>
            <p:cNvPr id="100" name="Rectangle 99">
              <a:extLst>
                <a:ext uri="{FF2B5EF4-FFF2-40B4-BE49-F238E27FC236}">
                  <a16:creationId xmlns:a16="http://schemas.microsoft.com/office/drawing/2014/main" id="{E56FE9FE-4A0B-924A-8049-DA139D0F7ABB}"/>
                </a:ext>
              </a:extLst>
            </p:cNvPr>
            <p:cNvSpPr/>
            <p:nvPr/>
          </p:nvSpPr>
          <p:spPr>
            <a:xfrm>
              <a:off x="7471616" y="2403035"/>
              <a:ext cx="2485489" cy="369332"/>
            </a:xfrm>
            <a:prstGeom prst="rect">
              <a:avLst/>
            </a:prstGeom>
          </p:spPr>
          <p:txBody>
            <a:bodyPr wrap="none">
              <a:spAutoFit/>
            </a:bodyPr>
            <a:lstStyle/>
            <a:p>
              <a:r>
                <a:rPr lang="en-US" b="1" dirty="0"/>
                <a:t>Perceived quality model</a:t>
              </a:r>
            </a:p>
          </p:txBody>
        </p:sp>
      </p:grpSp>
      <p:cxnSp>
        <p:nvCxnSpPr>
          <p:cNvPr id="101" name="Straight Arrow Connector 100">
            <a:extLst>
              <a:ext uri="{FF2B5EF4-FFF2-40B4-BE49-F238E27FC236}">
                <a16:creationId xmlns:a16="http://schemas.microsoft.com/office/drawing/2014/main" id="{4C575859-793E-CA4D-9D05-B9E4B0F8095F}"/>
              </a:ext>
            </a:extLst>
          </p:cNvPr>
          <p:cNvCxnSpPr>
            <a:cxnSpLocks/>
          </p:cNvCxnSpPr>
          <p:nvPr/>
        </p:nvCxnSpPr>
        <p:spPr>
          <a:xfrm flipH="1">
            <a:off x="4032354" y="2144456"/>
            <a:ext cx="3668780" cy="161827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EE2D6EDC-ECB8-6E45-A675-24E03EBAB248}"/>
              </a:ext>
            </a:extLst>
          </p:cNvPr>
          <p:cNvCxnSpPr>
            <a:cxnSpLocks/>
            <a:stCxn id="100" idx="2"/>
            <a:endCxn id="91" idx="0"/>
          </p:cNvCxnSpPr>
          <p:nvPr/>
        </p:nvCxnSpPr>
        <p:spPr>
          <a:xfrm>
            <a:off x="8714361" y="2907277"/>
            <a:ext cx="846477" cy="178115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4" name="Slide Number Placeholder 2">
            <a:extLst>
              <a:ext uri="{FF2B5EF4-FFF2-40B4-BE49-F238E27FC236}">
                <a16:creationId xmlns:a16="http://schemas.microsoft.com/office/drawing/2014/main" id="{A8618EFA-C40C-BC4C-B490-3B14BE95318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1F3F83-CEEF-5D42-8784-473683DD07D4}" type="slidenum">
              <a:rPr lang="en-US" smtClean="0"/>
              <a:pPr/>
              <a:t>19</a:t>
            </a:fld>
            <a:endParaRPr lang="en-US"/>
          </a:p>
        </p:txBody>
      </p:sp>
      <p:sp>
        <p:nvSpPr>
          <p:cNvPr id="7" name="Rectangle 6">
            <a:extLst>
              <a:ext uri="{FF2B5EF4-FFF2-40B4-BE49-F238E27FC236}">
                <a16:creationId xmlns:a16="http://schemas.microsoft.com/office/drawing/2014/main" id="{3376D65C-12DE-484C-BF2D-4E708D80A05D}"/>
              </a:ext>
            </a:extLst>
          </p:cNvPr>
          <p:cNvSpPr/>
          <p:nvPr/>
        </p:nvSpPr>
        <p:spPr>
          <a:xfrm>
            <a:off x="5937957" y="3506072"/>
            <a:ext cx="6084154" cy="875838"/>
          </a:xfrm>
          <a:prstGeom prst="rect">
            <a:avLst/>
          </a:prstGeom>
          <a:solidFill>
            <a:schemeClr val="lt1">
              <a:alpha val="70000"/>
            </a:schemeClr>
          </a:solidFill>
          <a:ln w="3492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r>
              <a:rPr lang="en-US" sz="2400" dirty="0"/>
              <a:t>Challenge 3: How to </a:t>
            </a:r>
            <a:r>
              <a:rPr lang="en-US" sz="2400" dirty="0">
                <a:solidFill>
                  <a:schemeClr val="tx1"/>
                </a:solidFill>
              </a:rPr>
              <a:t>select bitrate for each tile in real-time to optimize perceived quality</a:t>
            </a:r>
            <a:r>
              <a:rPr lang="en-US" sz="2400" dirty="0"/>
              <a:t>?</a:t>
            </a:r>
          </a:p>
        </p:txBody>
      </p:sp>
    </p:spTree>
    <p:extLst>
      <p:ext uri="{BB962C8B-B14F-4D97-AF65-F5344CB8AC3E}">
        <p14:creationId xmlns:p14="http://schemas.microsoft.com/office/powerpoint/2010/main" val="343829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12DDE10-1847-DD4D-90F6-6234D62250AB}"/>
              </a:ext>
            </a:extLst>
          </p:cNvPr>
          <p:cNvSpPr>
            <a:spLocks noGrp="1"/>
          </p:cNvSpPr>
          <p:nvPr>
            <p:ph type="sldNum" sz="quarter" idx="12"/>
          </p:nvPr>
        </p:nvSpPr>
        <p:spPr/>
        <p:txBody>
          <a:bodyPr/>
          <a:lstStyle/>
          <a:p>
            <a:fld id="{0E1F3F83-CEEF-5D42-8784-473683DD07D4}" type="slidenum">
              <a:rPr lang="en-US" smtClean="0"/>
              <a:t>2</a:t>
            </a:fld>
            <a:endParaRPr lang="en-US"/>
          </a:p>
        </p:txBody>
      </p:sp>
      <p:sp>
        <p:nvSpPr>
          <p:cNvPr id="14" name="Title 13">
            <a:extLst>
              <a:ext uri="{FF2B5EF4-FFF2-40B4-BE49-F238E27FC236}">
                <a16:creationId xmlns:a16="http://schemas.microsoft.com/office/drawing/2014/main" id="{DFB1871A-AD39-194F-9969-16F8C9017081}"/>
              </a:ext>
            </a:extLst>
          </p:cNvPr>
          <p:cNvSpPr>
            <a:spLocks noGrp="1"/>
          </p:cNvSpPr>
          <p:nvPr>
            <p:ph type="title"/>
          </p:nvPr>
        </p:nvSpPr>
        <p:spPr/>
        <p:txBody>
          <a:bodyPr/>
          <a:lstStyle/>
          <a:p>
            <a:r>
              <a:rPr lang="en-US" dirty="0"/>
              <a:t>One-Minute Overview</a:t>
            </a:r>
          </a:p>
        </p:txBody>
      </p:sp>
      <p:sp>
        <p:nvSpPr>
          <p:cNvPr id="15" name="Rectangle 14">
            <a:extLst>
              <a:ext uri="{FF2B5EF4-FFF2-40B4-BE49-F238E27FC236}">
                <a16:creationId xmlns:a16="http://schemas.microsoft.com/office/drawing/2014/main" id="{0652BD86-DD61-5642-AAA5-54895DC07C8A}"/>
              </a:ext>
            </a:extLst>
          </p:cNvPr>
          <p:cNvSpPr/>
          <p:nvPr/>
        </p:nvSpPr>
        <p:spPr>
          <a:xfrm>
            <a:off x="1740345" y="1641101"/>
            <a:ext cx="9275106" cy="731210"/>
          </a:xfrm>
          <a:prstGeom prst="rect">
            <a:avLst/>
          </a:prstGeom>
          <a:ln w="3492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t>Streaming 360 videos consumes huge bandwidth</a:t>
            </a:r>
          </a:p>
        </p:txBody>
      </p:sp>
      <p:sp>
        <p:nvSpPr>
          <p:cNvPr id="16" name="Rectangle 15">
            <a:extLst>
              <a:ext uri="{FF2B5EF4-FFF2-40B4-BE49-F238E27FC236}">
                <a16:creationId xmlns:a16="http://schemas.microsoft.com/office/drawing/2014/main" id="{682C1BDC-F95F-2342-938B-826AB9394832}"/>
              </a:ext>
            </a:extLst>
          </p:cNvPr>
          <p:cNvSpPr/>
          <p:nvPr/>
        </p:nvSpPr>
        <p:spPr>
          <a:xfrm>
            <a:off x="1740345" y="3292309"/>
            <a:ext cx="9275106" cy="731210"/>
          </a:xfrm>
          <a:prstGeom prst="rect">
            <a:avLst/>
          </a:prstGeom>
          <a:ln w="3492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t>Users have limited span of attention</a:t>
            </a:r>
          </a:p>
        </p:txBody>
      </p:sp>
      <p:sp>
        <p:nvSpPr>
          <p:cNvPr id="17" name="Down Arrow 16">
            <a:extLst>
              <a:ext uri="{FF2B5EF4-FFF2-40B4-BE49-F238E27FC236}">
                <a16:creationId xmlns:a16="http://schemas.microsoft.com/office/drawing/2014/main" id="{50743E06-35B6-3D4B-A5C4-557F697D661C}"/>
              </a:ext>
            </a:extLst>
          </p:cNvPr>
          <p:cNvSpPr/>
          <p:nvPr/>
        </p:nvSpPr>
        <p:spPr>
          <a:xfrm>
            <a:off x="5658480" y="2612915"/>
            <a:ext cx="1438836" cy="463361"/>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EE552F-E26D-1A4D-9ECE-34A4037CAD99}"/>
              </a:ext>
            </a:extLst>
          </p:cNvPr>
          <p:cNvSpPr/>
          <p:nvPr/>
        </p:nvSpPr>
        <p:spPr>
          <a:xfrm>
            <a:off x="1740345" y="4925225"/>
            <a:ext cx="9275106" cy="1163341"/>
          </a:xfrm>
          <a:prstGeom prst="rect">
            <a:avLst/>
          </a:prstGeom>
          <a:ln w="3492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800" dirty="0"/>
              <a:t>Sending </a:t>
            </a:r>
            <a:r>
              <a:rPr lang="en-US" altLang="zh-CN" sz="2800" b="1" dirty="0">
                <a:solidFill>
                  <a:srgbClr val="FF0000"/>
                </a:solidFill>
              </a:rPr>
              <a:t>much less</a:t>
            </a:r>
            <a:r>
              <a:rPr lang="en-US" altLang="zh-CN" sz="2800" dirty="0"/>
              <a:t> data to save the bandwidth while keeping the user’s </a:t>
            </a:r>
            <a:r>
              <a:rPr lang="en-US" altLang="zh-CN" sz="2800" b="1" dirty="0">
                <a:solidFill>
                  <a:srgbClr val="FF0000"/>
                </a:solidFill>
              </a:rPr>
              <a:t>perceived</a:t>
            </a:r>
            <a:r>
              <a:rPr lang="en-US" altLang="zh-CN" sz="2800" dirty="0"/>
              <a:t> quality </a:t>
            </a:r>
            <a:r>
              <a:rPr lang="en-US" sz="2800" dirty="0">
                <a:sym typeface="Wingdings"/>
              </a:rPr>
              <a:t> </a:t>
            </a:r>
            <a:r>
              <a:rPr lang="en-US" sz="2800" dirty="0" err="1">
                <a:sym typeface="Wingdings"/>
              </a:rPr>
              <a:t>Pano</a:t>
            </a:r>
            <a:endParaRPr lang="en-US" sz="2800" dirty="0"/>
          </a:p>
        </p:txBody>
      </p:sp>
      <p:sp>
        <p:nvSpPr>
          <p:cNvPr id="19" name="Down Arrow 18">
            <a:extLst>
              <a:ext uri="{FF2B5EF4-FFF2-40B4-BE49-F238E27FC236}">
                <a16:creationId xmlns:a16="http://schemas.microsoft.com/office/drawing/2014/main" id="{515B70AB-D4C5-BD46-9EA9-919D244745F8}"/>
              </a:ext>
            </a:extLst>
          </p:cNvPr>
          <p:cNvSpPr/>
          <p:nvPr/>
        </p:nvSpPr>
        <p:spPr>
          <a:xfrm>
            <a:off x="5658480" y="4239552"/>
            <a:ext cx="1438836" cy="463361"/>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09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010CFA1-F490-6240-A525-02F5FA6667D8}"/>
              </a:ext>
            </a:extLst>
          </p:cNvPr>
          <p:cNvPicPr>
            <a:picLocks noChangeAspect="1"/>
          </p:cNvPicPr>
          <p:nvPr/>
        </p:nvPicPr>
        <p:blipFill>
          <a:blip r:embed="rId3"/>
          <a:stretch>
            <a:fillRect/>
          </a:stretch>
        </p:blipFill>
        <p:spPr>
          <a:xfrm>
            <a:off x="1022376" y="4315900"/>
            <a:ext cx="705438" cy="937074"/>
          </a:xfrm>
          <a:prstGeom prst="rect">
            <a:avLst/>
          </a:prstGeom>
        </p:spPr>
      </p:pic>
      <p:sp>
        <p:nvSpPr>
          <p:cNvPr id="2" name="Title 1"/>
          <p:cNvSpPr>
            <a:spLocks noGrp="1"/>
          </p:cNvSpPr>
          <p:nvPr>
            <p:ph type="title"/>
          </p:nvPr>
        </p:nvSpPr>
        <p:spPr>
          <a:xfrm>
            <a:off x="852715" y="655411"/>
            <a:ext cx="10515600" cy="1325563"/>
          </a:xfrm>
        </p:spPr>
        <p:txBody>
          <a:bodyPr>
            <a:normAutofit/>
          </a:bodyPr>
          <a:lstStyle/>
          <a:p>
            <a:r>
              <a:rPr lang="en-US" sz="4000" dirty="0"/>
              <a:t>Challenge </a:t>
            </a:r>
            <a:r>
              <a:rPr lang="en-US" altLang="zh-CN" sz="4000" dirty="0"/>
              <a:t>#3</a:t>
            </a:r>
            <a:r>
              <a:rPr lang="en-US" sz="4000" dirty="0"/>
              <a:t>: How to select bitrate for each tile in real</a:t>
            </a:r>
            <a:r>
              <a:rPr lang="zh-CN" altLang="en-US" sz="4000" dirty="0"/>
              <a:t> </a:t>
            </a:r>
            <a:r>
              <a:rPr lang="en-US" sz="4000" dirty="0"/>
              <a:t>time to optimize perceived quality?</a:t>
            </a:r>
          </a:p>
        </p:txBody>
      </p:sp>
      <p:grpSp>
        <p:nvGrpSpPr>
          <p:cNvPr id="20" name="Group 19">
            <a:extLst>
              <a:ext uri="{FF2B5EF4-FFF2-40B4-BE49-F238E27FC236}">
                <a16:creationId xmlns:a16="http://schemas.microsoft.com/office/drawing/2014/main" id="{2E383754-0A71-3941-90DA-F826C91E102A}"/>
              </a:ext>
            </a:extLst>
          </p:cNvPr>
          <p:cNvGrpSpPr/>
          <p:nvPr/>
        </p:nvGrpSpPr>
        <p:grpSpPr>
          <a:xfrm>
            <a:off x="4082674" y="2877979"/>
            <a:ext cx="3957403" cy="2175611"/>
            <a:chOff x="309796" y="3620541"/>
            <a:chExt cx="3957403" cy="2175611"/>
          </a:xfrm>
        </p:grpSpPr>
        <p:pic>
          <p:nvPicPr>
            <p:cNvPr id="3" name="Picture 2">
              <a:extLst>
                <a:ext uri="{FF2B5EF4-FFF2-40B4-BE49-F238E27FC236}">
                  <a16:creationId xmlns:a16="http://schemas.microsoft.com/office/drawing/2014/main" id="{90839272-86A3-644D-B55A-4AEC4489829B}"/>
                </a:ext>
              </a:extLst>
            </p:cNvPr>
            <p:cNvPicPr>
              <a:picLocks noChangeAspect="1"/>
            </p:cNvPicPr>
            <p:nvPr/>
          </p:nvPicPr>
          <p:blipFill>
            <a:blip r:embed="rId4"/>
            <a:stretch>
              <a:fillRect/>
            </a:stretch>
          </p:blipFill>
          <p:spPr>
            <a:xfrm>
              <a:off x="1475698" y="3620541"/>
              <a:ext cx="1625600" cy="1625600"/>
            </a:xfrm>
            <a:prstGeom prst="rect">
              <a:avLst/>
            </a:prstGeom>
          </p:spPr>
        </p:pic>
        <p:sp>
          <p:nvSpPr>
            <p:cNvPr id="7" name="TextBox 6">
              <a:extLst>
                <a:ext uri="{FF2B5EF4-FFF2-40B4-BE49-F238E27FC236}">
                  <a16:creationId xmlns:a16="http://schemas.microsoft.com/office/drawing/2014/main" id="{771C9637-DBB2-0E4D-9A28-34802E23ABA6}"/>
                </a:ext>
              </a:extLst>
            </p:cNvPr>
            <p:cNvSpPr txBox="1"/>
            <p:nvPr/>
          </p:nvSpPr>
          <p:spPr>
            <a:xfrm>
              <a:off x="309796" y="5396042"/>
              <a:ext cx="3957403" cy="400110"/>
            </a:xfrm>
            <a:prstGeom prst="rect">
              <a:avLst/>
            </a:prstGeom>
            <a:noFill/>
          </p:spPr>
          <p:txBody>
            <a:bodyPr wrap="square" rtlCol="0">
              <a:spAutoFit/>
            </a:bodyPr>
            <a:lstStyle/>
            <a:p>
              <a:r>
                <a:rPr lang="en-US" sz="2000" dirty="0"/>
                <a:t>Client-side bit-rate adaptation logic</a:t>
              </a:r>
            </a:p>
          </p:txBody>
        </p:sp>
      </p:grpSp>
      <p:grpSp>
        <p:nvGrpSpPr>
          <p:cNvPr id="10" name="Group 9">
            <a:extLst>
              <a:ext uri="{FF2B5EF4-FFF2-40B4-BE49-F238E27FC236}">
                <a16:creationId xmlns:a16="http://schemas.microsoft.com/office/drawing/2014/main" id="{4B73A581-4497-6249-BFF3-8E639AB50F71}"/>
              </a:ext>
            </a:extLst>
          </p:cNvPr>
          <p:cNvGrpSpPr/>
          <p:nvPr/>
        </p:nvGrpSpPr>
        <p:grpSpPr>
          <a:xfrm>
            <a:off x="8213842" y="2978466"/>
            <a:ext cx="2498623" cy="1777273"/>
            <a:chOff x="8929415" y="1984090"/>
            <a:chExt cx="2767885" cy="1908539"/>
          </a:xfrm>
        </p:grpSpPr>
        <p:grpSp>
          <p:nvGrpSpPr>
            <p:cNvPr id="8" name="Group 7">
              <a:extLst>
                <a:ext uri="{FF2B5EF4-FFF2-40B4-BE49-F238E27FC236}">
                  <a16:creationId xmlns:a16="http://schemas.microsoft.com/office/drawing/2014/main" id="{375347A8-774A-5840-9204-FA3B4DD7DEF5}"/>
                </a:ext>
              </a:extLst>
            </p:cNvPr>
            <p:cNvGrpSpPr/>
            <p:nvPr/>
          </p:nvGrpSpPr>
          <p:grpSpPr>
            <a:xfrm>
              <a:off x="8929415" y="1984090"/>
              <a:ext cx="1656712" cy="1442045"/>
              <a:chOff x="8403511" y="2525486"/>
              <a:chExt cx="1656712" cy="1442045"/>
            </a:xfrm>
          </p:grpSpPr>
          <p:sp>
            <p:nvSpPr>
              <p:cNvPr id="6" name="Rectangle 5">
                <a:extLst>
                  <a:ext uri="{FF2B5EF4-FFF2-40B4-BE49-F238E27FC236}">
                    <a16:creationId xmlns:a16="http://schemas.microsoft.com/office/drawing/2014/main" id="{5D526D9B-5EDF-E540-BAB2-503BBC77FFA9}"/>
                  </a:ext>
                </a:extLst>
              </p:cNvPr>
              <p:cNvSpPr/>
              <p:nvPr/>
            </p:nvSpPr>
            <p:spPr>
              <a:xfrm>
                <a:off x="8403511" y="2525486"/>
                <a:ext cx="207089" cy="143691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44E10E-D93A-B648-9473-B4C429E48643}"/>
                  </a:ext>
                </a:extLst>
              </p:cNvPr>
              <p:cNvSpPr/>
              <p:nvPr/>
            </p:nvSpPr>
            <p:spPr>
              <a:xfrm>
                <a:off x="8610600" y="2525486"/>
                <a:ext cx="207089" cy="143691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AA7A775-9F66-904F-81F7-F1878E2A8FC6}"/>
                  </a:ext>
                </a:extLst>
              </p:cNvPr>
              <p:cNvSpPr/>
              <p:nvPr/>
            </p:nvSpPr>
            <p:spPr>
              <a:xfrm>
                <a:off x="8817689" y="2525486"/>
                <a:ext cx="207089" cy="143691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819F62-32B1-0840-8E6B-2D792EB8D607}"/>
                  </a:ext>
                </a:extLst>
              </p:cNvPr>
              <p:cNvSpPr/>
              <p:nvPr/>
            </p:nvSpPr>
            <p:spPr>
              <a:xfrm>
                <a:off x="9024778" y="2525486"/>
                <a:ext cx="207089" cy="143691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05AE774-1CC9-3349-984E-9F2388D0CAAA}"/>
                  </a:ext>
                </a:extLst>
              </p:cNvPr>
              <p:cNvSpPr/>
              <p:nvPr/>
            </p:nvSpPr>
            <p:spPr>
              <a:xfrm>
                <a:off x="9225243" y="2525486"/>
                <a:ext cx="207089" cy="143691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6380D1A-D642-AD4C-9DD8-D4931B7885A3}"/>
                  </a:ext>
                </a:extLst>
              </p:cNvPr>
              <p:cNvSpPr/>
              <p:nvPr/>
            </p:nvSpPr>
            <p:spPr>
              <a:xfrm>
                <a:off x="9432332" y="2525486"/>
                <a:ext cx="207089" cy="143691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A295A97-FDFF-6F44-BFDC-2021DB9FB218}"/>
                  </a:ext>
                </a:extLst>
              </p:cNvPr>
              <p:cNvSpPr/>
              <p:nvPr/>
            </p:nvSpPr>
            <p:spPr>
              <a:xfrm>
                <a:off x="9639421" y="2525486"/>
                <a:ext cx="207089" cy="143691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E30CA95-31E2-7F4E-9059-27059B82088A}"/>
                  </a:ext>
                </a:extLst>
              </p:cNvPr>
              <p:cNvSpPr/>
              <p:nvPr/>
            </p:nvSpPr>
            <p:spPr>
              <a:xfrm>
                <a:off x="9846510" y="2525486"/>
                <a:ext cx="207089" cy="143691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1018701-CAC5-D64A-8F75-1EDE6A5987F7}"/>
                  </a:ext>
                </a:extLst>
              </p:cNvPr>
              <p:cNvSpPr/>
              <p:nvPr/>
            </p:nvSpPr>
            <p:spPr>
              <a:xfrm>
                <a:off x="8403511" y="3149600"/>
                <a:ext cx="207089" cy="812800"/>
              </a:xfrm>
              <a:prstGeom prst="rect">
                <a:avLst/>
              </a:prstGeom>
              <a:solidFill>
                <a:srgbClr val="FF4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E09C218-0DE9-DA46-BC89-404F7F4ED497}"/>
                  </a:ext>
                </a:extLst>
              </p:cNvPr>
              <p:cNvSpPr/>
              <p:nvPr/>
            </p:nvSpPr>
            <p:spPr>
              <a:xfrm>
                <a:off x="8613912" y="2812175"/>
                <a:ext cx="210401" cy="1150225"/>
              </a:xfrm>
              <a:prstGeom prst="rect">
                <a:avLst/>
              </a:prstGeom>
              <a:solidFill>
                <a:srgbClr val="FF4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B3821E1-FB26-D741-914B-B4FDA77AD9E4}"/>
                  </a:ext>
                </a:extLst>
              </p:cNvPr>
              <p:cNvSpPr/>
              <p:nvPr/>
            </p:nvSpPr>
            <p:spPr>
              <a:xfrm>
                <a:off x="8824313" y="2525486"/>
                <a:ext cx="200465" cy="1435515"/>
              </a:xfrm>
              <a:prstGeom prst="rect">
                <a:avLst/>
              </a:prstGeom>
              <a:solidFill>
                <a:srgbClr val="FF4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4FC1406-290D-934B-BBCB-36AF8728E94E}"/>
                  </a:ext>
                </a:extLst>
              </p:cNvPr>
              <p:cNvSpPr/>
              <p:nvPr/>
            </p:nvSpPr>
            <p:spPr>
              <a:xfrm>
                <a:off x="9031402" y="2917371"/>
                <a:ext cx="200465" cy="1037087"/>
              </a:xfrm>
              <a:prstGeom prst="rect">
                <a:avLst/>
              </a:prstGeom>
              <a:solidFill>
                <a:srgbClr val="FF4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1EFFE92-0614-914E-A9CF-0E381DAF0ED4}"/>
                  </a:ext>
                </a:extLst>
              </p:cNvPr>
              <p:cNvSpPr/>
              <p:nvPr/>
            </p:nvSpPr>
            <p:spPr>
              <a:xfrm>
                <a:off x="9228554" y="3251200"/>
                <a:ext cx="210402" cy="709801"/>
              </a:xfrm>
              <a:prstGeom prst="rect">
                <a:avLst/>
              </a:prstGeom>
              <a:solidFill>
                <a:srgbClr val="FF4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DD89E83-8C19-A94C-BC63-4E8C0C06A01D}"/>
                  </a:ext>
                </a:extLst>
              </p:cNvPr>
              <p:cNvSpPr/>
              <p:nvPr/>
            </p:nvSpPr>
            <p:spPr>
              <a:xfrm>
                <a:off x="9438956" y="3550169"/>
                <a:ext cx="207089" cy="411531"/>
              </a:xfrm>
              <a:prstGeom prst="rect">
                <a:avLst/>
              </a:prstGeom>
              <a:solidFill>
                <a:srgbClr val="FF4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69B281E-E917-C145-9766-F406A90F79FA}"/>
                  </a:ext>
                </a:extLst>
              </p:cNvPr>
              <p:cNvSpPr/>
              <p:nvPr/>
            </p:nvSpPr>
            <p:spPr>
              <a:xfrm>
                <a:off x="9632797" y="3417648"/>
                <a:ext cx="207089" cy="549883"/>
              </a:xfrm>
              <a:prstGeom prst="rect">
                <a:avLst/>
              </a:prstGeom>
              <a:solidFill>
                <a:srgbClr val="FF4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AE10DE3-E133-7840-BB59-ADA104032A05}"/>
                  </a:ext>
                </a:extLst>
              </p:cNvPr>
              <p:cNvSpPr/>
              <p:nvPr/>
            </p:nvSpPr>
            <p:spPr>
              <a:xfrm>
                <a:off x="9846509" y="3149600"/>
                <a:ext cx="213714" cy="817931"/>
              </a:xfrm>
              <a:prstGeom prst="rect">
                <a:avLst/>
              </a:prstGeom>
              <a:solidFill>
                <a:srgbClr val="FF4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19BAE3A3-3872-5646-9982-65B49F2745A2}"/>
                </a:ext>
              </a:extLst>
            </p:cNvPr>
            <p:cNvSpPr txBox="1"/>
            <p:nvPr/>
          </p:nvSpPr>
          <p:spPr>
            <a:xfrm>
              <a:off x="9459198" y="3492519"/>
              <a:ext cx="821732" cy="400110"/>
            </a:xfrm>
            <a:prstGeom prst="rect">
              <a:avLst/>
            </a:prstGeom>
            <a:noFill/>
          </p:spPr>
          <p:txBody>
            <a:bodyPr wrap="square" rtlCol="0">
              <a:spAutoFit/>
            </a:bodyPr>
            <a:lstStyle/>
            <a:p>
              <a:r>
                <a:rPr lang="en-US" sz="2000" dirty="0"/>
                <a:t>Time</a:t>
              </a:r>
            </a:p>
          </p:txBody>
        </p:sp>
        <p:sp>
          <p:nvSpPr>
            <p:cNvPr id="35" name="TextBox 34">
              <a:extLst>
                <a:ext uri="{FF2B5EF4-FFF2-40B4-BE49-F238E27FC236}">
                  <a16:creationId xmlns:a16="http://schemas.microsoft.com/office/drawing/2014/main" id="{0F4DAFA5-19D0-1646-A85A-D4895EE06DE0}"/>
                </a:ext>
              </a:extLst>
            </p:cNvPr>
            <p:cNvSpPr txBox="1"/>
            <p:nvPr/>
          </p:nvSpPr>
          <p:spPr>
            <a:xfrm>
              <a:off x="10632307" y="2494408"/>
              <a:ext cx="1064993" cy="400110"/>
            </a:xfrm>
            <a:prstGeom prst="rect">
              <a:avLst/>
            </a:prstGeom>
            <a:noFill/>
          </p:spPr>
          <p:txBody>
            <a:bodyPr wrap="square" rtlCol="0">
              <a:spAutoFit/>
            </a:bodyPr>
            <a:lstStyle/>
            <a:p>
              <a:r>
                <a:rPr lang="en-US" sz="2000" dirty="0"/>
                <a:t>Quality</a:t>
              </a:r>
            </a:p>
          </p:txBody>
        </p:sp>
      </p:grpSp>
      <p:sp>
        <p:nvSpPr>
          <p:cNvPr id="36" name="Line Callout 1 35">
            <a:extLst>
              <a:ext uri="{FF2B5EF4-FFF2-40B4-BE49-F238E27FC236}">
                <a16:creationId xmlns:a16="http://schemas.microsoft.com/office/drawing/2014/main" id="{0492F0F2-7C15-3F45-8B33-F340D5DD1B98}"/>
              </a:ext>
            </a:extLst>
          </p:cNvPr>
          <p:cNvSpPr/>
          <p:nvPr/>
        </p:nvSpPr>
        <p:spPr>
          <a:xfrm>
            <a:off x="2049051" y="2701042"/>
            <a:ext cx="2598057" cy="387338"/>
          </a:xfrm>
          <a:prstGeom prst="borderCallout1">
            <a:avLst>
              <a:gd name="adj1" fmla="val 50585"/>
              <a:gd name="adj2" fmla="val 102605"/>
              <a:gd name="adj3" fmla="val 129370"/>
              <a:gd name="adj4" fmla="val 129182"/>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Bandwidth throughput</a:t>
            </a:r>
          </a:p>
        </p:txBody>
      </p:sp>
      <p:sp>
        <p:nvSpPr>
          <p:cNvPr id="37" name="Line Callout 1 36">
            <a:extLst>
              <a:ext uri="{FF2B5EF4-FFF2-40B4-BE49-F238E27FC236}">
                <a16:creationId xmlns:a16="http://schemas.microsoft.com/office/drawing/2014/main" id="{295885AE-F6A3-9347-81EC-8E057337E300}"/>
              </a:ext>
            </a:extLst>
          </p:cNvPr>
          <p:cNvSpPr/>
          <p:nvPr/>
        </p:nvSpPr>
        <p:spPr>
          <a:xfrm>
            <a:off x="2049051" y="3445687"/>
            <a:ext cx="2598057" cy="387338"/>
          </a:xfrm>
          <a:prstGeom prst="borderCallout1">
            <a:avLst>
              <a:gd name="adj1" fmla="val 50585"/>
              <a:gd name="adj2" fmla="val 102605"/>
              <a:gd name="adj3" fmla="val 58173"/>
              <a:gd name="adj4" fmla="val 126390"/>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Buffer level</a:t>
            </a:r>
          </a:p>
        </p:txBody>
      </p:sp>
      <p:sp>
        <p:nvSpPr>
          <p:cNvPr id="38" name="Line Callout 1 37">
            <a:extLst>
              <a:ext uri="{FF2B5EF4-FFF2-40B4-BE49-F238E27FC236}">
                <a16:creationId xmlns:a16="http://schemas.microsoft.com/office/drawing/2014/main" id="{2F173EC3-7442-E04C-A256-DE299B5ADD7B}"/>
              </a:ext>
            </a:extLst>
          </p:cNvPr>
          <p:cNvSpPr/>
          <p:nvPr/>
        </p:nvSpPr>
        <p:spPr>
          <a:xfrm>
            <a:off x="2049050" y="4196576"/>
            <a:ext cx="2598057" cy="387338"/>
          </a:xfrm>
          <a:prstGeom prst="borderCallout1">
            <a:avLst>
              <a:gd name="adj1" fmla="val 50585"/>
              <a:gd name="adj2" fmla="val 102605"/>
              <a:gd name="adj3" fmla="val -24265"/>
              <a:gd name="adj4" fmla="val 127506"/>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Perceived video quality</a:t>
            </a:r>
          </a:p>
        </p:txBody>
      </p:sp>
      <p:sp>
        <p:nvSpPr>
          <p:cNvPr id="39" name="Right Arrow 38">
            <a:extLst>
              <a:ext uri="{FF2B5EF4-FFF2-40B4-BE49-F238E27FC236}">
                <a16:creationId xmlns:a16="http://schemas.microsoft.com/office/drawing/2014/main" id="{89C3E3BB-A4EE-5748-81CC-AF50D376CB8C}"/>
              </a:ext>
            </a:extLst>
          </p:cNvPr>
          <p:cNvSpPr/>
          <p:nvPr/>
        </p:nvSpPr>
        <p:spPr>
          <a:xfrm>
            <a:off x="7023619" y="3368485"/>
            <a:ext cx="928077" cy="542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ine Callout 1 40">
            <a:extLst>
              <a:ext uri="{FF2B5EF4-FFF2-40B4-BE49-F238E27FC236}">
                <a16:creationId xmlns:a16="http://schemas.microsoft.com/office/drawing/2014/main" id="{768F6943-9D23-8C49-A3B0-F6D7A7A9F28A}"/>
              </a:ext>
            </a:extLst>
          </p:cNvPr>
          <p:cNvSpPr/>
          <p:nvPr/>
        </p:nvSpPr>
        <p:spPr>
          <a:xfrm>
            <a:off x="236711" y="3795838"/>
            <a:ext cx="2276769" cy="387338"/>
          </a:xfrm>
          <a:prstGeom prst="borderCallout1">
            <a:avLst>
              <a:gd name="adj1" fmla="val 50585"/>
              <a:gd name="adj2" fmla="val 102605"/>
              <a:gd name="adj3" fmla="val 129370"/>
              <a:gd name="adj4" fmla="val 129182"/>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User action</a:t>
            </a:r>
          </a:p>
        </p:txBody>
      </p:sp>
      <p:sp>
        <p:nvSpPr>
          <p:cNvPr id="42" name="Line Callout 1 41">
            <a:extLst>
              <a:ext uri="{FF2B5EF4-FFF2-40B4-BE49-F238E27FC236}">
                <a16:creationId xmlns:a16="http://schemas.microsoft.com/office/drawing/2014/main" id="{7D0E5D76-092B-294C-A3CA-0C005D898E5F}"/>
              </a:ext>
            </a:extLst>
          </p:cNvPr>
          <p:cNvSpPr/>
          <p:nvPr/>
        </p:nvSpPr>
        <p:spPr>
          <a:xfrm>
            <a:off x="236712" y="4593462"/>
            <a:ext cx="2276769" cy="387338"/>
          </a:xfrm>
          <a:prstGeom prst="borderCallout1">
            <a:avLst>
              <a:gd name="adj1" fmla="val 50585"/>
              <a:gd name="adj2" fmla="val 102605"/>
              <a:gd name="adj3" fmla="val -16770"/>
              <a:gd name="adj4" fmla="val 129182"/>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Video content</a:t>
            </a:r>
          </a:p>
        </p:txBody>
      </p:sp>
    </p:spTree>
    <p:extLst>
      <p:ext uri="{BB962C8B-B14F-4D97-AF65-F5344CB8AC3E}">
        <p14:creationId xmlns:p14="http://schemas.microsoft.com/office/powerpoint/2010/main" val="148928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grpId="0" nodeType="clickEffect">
                                  <p:stCondLst>
                                    <p:cond delay="0"/>
                                  </p:stCondLst>
                                  <p:childTnLst>
                                    <p:animMotion origin="layout" path="M 6.25E-7 2.96296E-6 L 0.11003 0.00208 " pathEditMode="relative" rAng="0" ptsTypes="AA">
                                      <p:cBhvr>
                                        <p:cTn id="24" dur="2000" fill="hold"/>
                                        <p:tgtEl>
                                          <p:spTgt spid="37"/>
                                        </p:tgtEl>
                                        <p:attrNameLst>
                                          <p:attrName>ppt_x</p:attrName>
                                          <p:attrName>ppt_y</p:attrName>
                                        </p:attrNameLst>
                                      </p:cBhvr>
                                      <p:rCtr x="5495" y="93"/>
                                    </p:animMotion>
                                  </p:childTnLst>
                                </p:cTn>
                              </p:par>
                              <p:par>
                                <p:cTn id="25" presetID="0" presetClass="path" presetSubtype="0" accel="50000" decel="50000" fill="hold" grpId="0" nodeType="withEffect">
                                  <p:stCondLst>
                                    <p:cond delay="0"/>
                                  </p:stCondLst>
                                  <p:childTnLst>
                                    <p:animMotion origin="layout" path="M 6.25E-7 2.22222E-6 L 0.10651 -0.00116 " pathEditMode="relative" rAng="0" ptsTypes="AA">
                                      <p:cBhvr>
                                        <p:cTn id="26" dur="2000" fill="hold"/>
                                        <p:tgtEl>
                                          <p:spTgt spid="38"/>
                                        </p:tgtEl>
                                        <p:attrNameLst>
                                          <p:attrName>ppt_x</p:attrName>
                                          <p:attrName>ppt_y</p:attrName>
                                        </p:attrNameLst>
                                      </p:cBhvr>
                                      <p:rCtr x="5326" y="-69"/>
                                    </p:animMotion>
                                  </p:childTnLst>
                                </p:cTn>
                              </p:par>
                              <p:par>
                                <p:cTn id="27" presetID="0" presetClass="path" presetSubtype="0" accel="50000" decel="50000" fill="hold" grpId="1" nodeType="withEffect">
                                  <p:stCondLst>
                                    <p:cond delay="0"/>
                                  </p:stCondLst>
                                  <p:childTnLst>
                                    <p:animMotion origin="layout" path="M 6.25E-7 -7.40741E-7 L 0.10651 -0.00231 " pathEditMode="relative" rAng="0" ptsTypes="AA">
                                      <p:cBhvr>
                                        <p:cTn id="28" dur="2000" fill="hold"/>
                                        <p:tgtEl>
                                          <p:spTgt spid="36"/>
                                        </p:tgtEl>
                                        <p:attrNameLst>
                                          <p:attrName>ppt_x</p:attrName>
                                          <p:attrName>ppt_y</p:attrName>
                                        </p:attrNameLst>
                                      </p:cBhvr>
                                      <p:rCtr x="5326" y="-116"/>
                                    </p:animMotion>
                                  </p:childTnLst>
                                </p:cTn>
                              </p:par>
                              <p:par>
                                <p:cTn id="29" presetID="0" presetClass="path" presetSubtype="0" accel="50000" decel="50000" fill="hold" nodeType="withEffect">
                                  <p:stCondLst>
                                    <p:cond delay="0"/>
                                  </p:stCondLst>
                                  <p:childTnLst>
                                    <p:animMotion origin="layout" path="M -0.00118 -7.40741E-7 L 0.12656 0.00232 " pathEditMode="relative" rAng="0" ptsTypes="AA">
                                      <p:cBhvr>
                                        <p:cTn id="30" dur="2000" fill="hold"/>
                                        <p:tgtEl>
                                          <p:spTgt spid="20"/>
                                        </p:tgtEl>
                                        <p:attrNameLst>
                                          <p:attrName>ppt_x</p:attrName>
                                          <p:attrName>ppt_y</p:attrName>
                                        </p:attrNameLst>
                                      </p:cBhvr>
                                      <p:rCtr x="6380" y="116"/>
                                    </p:animMotion>
                                  </p:childTnLst>
                                </p:cTn>
                              </p:par>
                              <p:par>
                                <p:cTn id="31" presetID="0" presetClass="path" presetSubtype="0" accel="50000" decel="50000" fill="hold" grpId="1" nodeType="withEffect">
                                  <p:stCondLst>
                                    <p:cond delay="0"/>
                                  </p:stCondLst>
                                  <p:childTnLst>
                                    <p:animMotion origin="layout" path="M -2.5E-6 2.96296E-6 L 0.1319 0.00208 " pathEditMode="relative" rAng="0" ptsTypes="AA">
                                      <p:cBhvr>
                                        <p:cTn id="32" dur="2000" fill="hold"/>
                                        <p:tgtEl>
                                          <p:spTgt spid="39"/>
                                        </p:tgtEl>
                                        <p:attrNameLst>
                                          <p:attrName>ppt_x</p:attrName>
                                          <p:attrName>ppt_y</p:attrName>
                                        </p:attrNameLst>
                                      </p:cBhvr>
                                      <p:rCtr x="6589" y="93"/>
                                    </p:animMotion>
                                  </p:childTnLst>
                                </p:cTn>
                              </p:par>
                              <p:par>
                                <p:cTn id="33" presetID="0" presetClass="path" presetSubtype="0" accel="50000" decel="50000" fill="hold" nodeType="withEffect">
                                  <p:stCondLst>
                                    <p:cond delay="0"/>
                                  </p:stCondLst>
                                  <p:childTnLst>
                                    <p:animMotion origin="layout" path="M -1.875E-6 1.11111E-6 L 0.12917 -0.00486 " pathEditMode="relative" rAng="0" ptsTypes="AA">
                                      <p:cBhvr>
                                        <p:cTn id="34" dur="2000" fill="hold"/>
                                        <p:tgtEl>
                                          <p:spTgt spid="10"/>
                                        </p:tgtEl>
                                        <p:attrNameLst>
                                          <p:attrName>ppt_x</p:attrName>
                                          <p:attrName>ppt_y</p:attrName>
                                        </p:attrNameLst>
                                      </p:cBhvr>
                                      <p:rCtr x="6458" y="-255"/>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P spid="38" grpId="0" animBg="1"/>
      <p:bldP spid="38" grpId="1" animBg="1"/>
      <p:bldP spid="39" grpId="0" animBg="1"/>
      <p:bldP spid="39" grpId="1" animBg="1"/>
      <p:bldP spid="41"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a:extLst>
              <a:ext uri="{FF2B5EF4-FFF2-40B4-BE49-F238E27FC236}">
                <a16:creationId xmlns:a16="http://schemas.microsoft.com/office/drawing/2014/main" id="{458704BC-B4A9-604D-AA70-6DFA03615585}"/>
              </a:ext>
            </a:extLst>
          </p:cNvPr>
          <p:cNvCxnSpPr/>
          <p:nvPr/>
        </p:nvCxnSpPr>
        <p:spPr>
          <a:xfrm>
            <a:off x="3897086" y="3797779"/>
            <a:ext cx="46082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199" y="365125"/>
            <a:ext cx="11150601" cy="1325563"/>
          </a:xfrm>
        </p:spPr>
        <p:txBody>
          <a:bodyPr>
            <a:normAutofit/>
          </a:bodyPr>
          <a:lstStyle/>
          <a:p>
            <a:r>
              <a:rPr lang="en-US" dirty="0"/>
              <a:t>Solution #3: Client-side perceived quality look up</a:t>
            </a:r>
          </a:p>
        </p:txBody>
      </p:sp>
      <p:pic>
        <p:nvPicPr>
          <p:cNvPr id="7" name="Content Placeholder 6">
            <a:extLst>
              <a:ext uri="{FF2B5EF4-FFF2-40B4-BE49-F238E27FC236}">
                <a16:creationId xmlns:a16="http://schemas.microsoft.com/office/drawing/2014/main" id="{40369599-0BF2-F044-BA9A-F3B90341CB06}"/>
              </a:ext>
            </a:extLst>
          </p:cNvPr>
          <p:cNvPicPr>
            <a:picLocks noGrp="1" noChangeAspect="1"/>
          </p:cNvPicPr>
          <p:nvPr>
            <p:ph idx="1"/>
          </p:nvPr>
        </p:nvPicPr>
        <p:blipFill rotWithShape="1">
          <a:blip r:embed="rId3"/>
          <a:srcRect b="73692"/>
          <a:stretch/>
        </p:blipFill>
        <p:spPr>
          <a:xfrm>
            <a:off x="680357" y="2579414"/>
            <a:ext cx="6143172" cy="1151110"/>
          </a:xfrm>
        </p:spPr>
      </p:pic>
      <p:sp>
        <p:nvSpPr>
          <p:cNvPr id="3" name="Slide Number Placeholder 2">
            <a:extLst>
              <a:ext uri="{FF2B5EF4-FFF2-40B4-BE49-F238E27FC236}">
                <a16:creationId xmlns:a16="http://schemas.microsoft.com/office/drawing/2014/main" id="{717CADC9-5D13-ED4B-8E40-A133A9CD6661}"/>
              </a:ext>
            </a:extLst>
          </p:cNvPr>
          <p:cNvSpPr>
            <a:spLocks noGrp="1"/>
          </p:cNvSpPr>
          <p:nvPr>
            <p:ph type="sldNum" sz="quarter" idx="12"/>
          </p:nvPr>
        </p:nvSpPr>
        <p:spPr/>
        <p:txBody>
          <a:bodyPr/>
          <a:lstStyle/>
          <a:p>
            <a:fld id="{0E1F3F83-CEEF-5D42-8784-473683DD07D4}" type="slidenum">
              <a:rPr lang="en-US" smtClean="0"/>
              <a:t>21</a:t>
            </a:fld>
            <a:endParaRPr lang="en-US"/>
          </a:p>
        </p:txBody>
      </p:sp>
      <p:pic>
        <p:nvPicPr>
          <p:cNvPr id="6" name="Picture 5">
            <a:extLst>
              <a:ext uri="{FF2B5EF4-FFF2-40B4-BE49-F238E27FC236}">
                <a16:creationId xmlns:a16="http://schemas.microsoft.com/office/drawing/2014/main" id="{0E49AD1B-B1FC-914C-8728-90FC03BA773F}"/>
              </a:ext>
            </a:extLst>
          </p:cNvPr>
          <p:cNvPicPr>
            <a:picLocks noChangeAspect="1"/>
          </p:cNvPicPr>
          <p:nvPr/>
        </p:nvPicPr>
        <p:blipFill>
          <a:blip r:embed="rId4"/>
          <a:stretch>
            <a:fillRect/>
          </a:stretch>
        </p:blipFill>
        <p:spPr>
          <a:xfrm>
            <a:off x="1167948" y="3436247"/>
            <a:ext cx="1644648" cy="1361974"/>
          </a:xfrm>
          <a:prstGeom prst="rect">
            <a:avLst/>
          </a:prstGeom>
        </p:spPr>
      </p:pic>
      <p:sp>
        <p:nvSpPr>
          <p:cNvPr id="8" name="TextBox 7">
            <a:extLst>
              <a:ext uri="{FF2B5EF4-FFF2-40B4-BE49-F238E27FC236}">
                <a16:creationId xmlns:a16="http://schemas.microsoft.com/office/drawing/2014/main" id="{AF4424A1-CF5D-0D42-993F-0AB9A5D5D43C}"/>
              </a:ext>
            </a:extLst>
          </p:cNvPr>
          <p:cNvSpPr txBox="1"/>
          <p:nvPr/>
        </p:nvSpPr>
        <p:spPr>
          <a:xfrm>
            <a:off x="2256972" y="4361634"/>
            <a:ext cx="1640115" cy="369332"/>
          </a:xfrm>
          <a:prstGeom prst="rect">
            <a:avLst/>
          </a:prstGeom>
          <a:noFill/>
        </p:spPr>
        <p:txBody>
          <a:bodyPr wrap="square" rtlCol="0">
            <a:spAutoFit/>
          </a:bodyPr>
          <a:lstStyle/>
          <a:p>
            <a:pPr algn="ctr"/>
            <a:r>
              <a:rPr lang="en-US" dirty="0"/>
              <a:t>Video Server</a:t>
            </a:r>
          </a:p>
        </p:txBody>
      </p:sp>
      <p:pic>
        <p:nvPicPr>
          <p:cNvPr id="15" name="Picture 14">
            <a:extLst>
              <a:ext uri="{FF2B5EF4-FFF2-40B4-BE49-F238E27FC236}">
                <a16:creationId xmlns:a16="http://schemas.microsoft.com/office/drawing/2014/main" id="{761F63AC-F91B-2F41-82F0-4133957A827D}"/>
              </a:ext>
            </a:extLst>
          </p:cNvPr>
          <p:cNvPicPr>
            <a:picLocks noChangeAspect="1"/>
          </p:cNvPicPr>
          <p:nvPr/>
        </p:nvPicPr>
        <p:blipFill>
          <a:blip r:embed="rId5"/>
          <a:stretch>
            <a:fillRect/>
          </a:stretch>
        </p:blipFill>
        <p:spPr>
          <a:xfrm>
            <a:off x="8707101" y="3220428"/>
            <a:ext cx="1625600" cy="1625600"/>
          </a:xfrm>
          <a:prstGeom prst="rect">
            <a:avLst/>
          </a:prstGeom>
        </p:spPr>
      </p:pic>
      <p:sp>
        <p:nvSpPr>
          <p:cNvPr id="16" name="TextBox 15">
            <a:extLst>
              <a:ext uri="{FF2B5EF4-FFF2-40B4-BE49-F238E27FC236}">
                <a16:creationId xmlns:a16="http://schemas.microsoft.com/office/drawing/2014/main" id="{2AB52F55-E097-8642-B9CB-9036D1B1101C}"/>
              </a:ext>
            </a:extLst>
          </p:cNvPr>
          <p:cNvSpPr txBox="1"/>
          <p:nvPr/>
        </p:nvSpPr>
        <p:spPr>
          <a:xfrm>
            <a:off x="7619735" y="4610933"/>
            <a:ext cx="3908427" cy="369332"/>
          </a:xfrm>
          <a:prstGeom prst="rect">
            <a:avLst/>
          </a:prstGeom>
          <a:noFill/>
        </p:spPr>
        <p:txBody>
          <a:bodyPr wrap="square" rtlCol="0">
            <a:spAutoFit/>
          </a:bodyPr>
          <a:lstStyle/>
          <a:p>
            <a:pPr algn="ctr"/>
            <a:r>
              <a:rPr lang="en-US" dirty="0"/>
              <a:t>Client</a:t>
            </a:r>
          </a:p>
        </p:txBody>
      </p:sp>
      <p:sp>
        <p:nvSpPr>
          <p:cNvPr id="4" name="Card 3">
            <a:extLst>
              <a:ext uri="{FF2B5EF4-FFF2-40B4-BE49-F238E27FC236}">
                <a16:creationId xmlns:a16="http://schemas.microsoft.com/office/drawing/2014/main" id="{869FAEB0-CBA1-8741-B15B-94E307D982C8}"/>
              </a:ext>
            </a:extLst>
          </p:cNvPr>
          <p:cNvSpPr/>
          <p:nvPr/>
        </p:nvSpPr>
        <p:spPr>
          <a:xfrm>
            <a:off x="3349172" y="3342366"/>
            <a:ext cx="1095827" cy="843572"/>
          </a:xfrm>
          <a:prstGeom prst="flowChartPunchedCa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Manifest</a:t>
            </a:r>
            <a:r>
              <a:rPr lang="zh-CN" altLang="en-US" dirty="0"/>
              <a:t> </a:t>
            </a:r>
            <a:r>
              <a:rPr lang="en-US" altLang="zh-CN" dirty="0"/>
              <a:t>File</a:t>
            </a:r>
            <a:endParaRPr lang="en-US" dirty="0"/>
          </a:p>
        </p:txBody>
      </p:sp>
      <p:grpSp>
        <p:nvGrpSpPr>
          <p:cNvPr id="27" name="Group 26">
            <a:extLst>
              <a:ext uri="{FF2B5EF4-FFF2-40B4-BE49-F238E27FC236}">
                <a16:creationId xmlns:a16="http://schemas.microsoft.com/office/drawing/2014/main" id="{6E629B6C-EDB1-F547-9189-D2F5E9AF97D0}"/>
              </a:ext>
            </a:extLst>
          </p:cNvPr>
          <p:cNvGrpSpPr/>
          <p:nvPr/>
        </p:nvGrpSpPr>
        <p:grpSpPr>
          <a:xfrm>
            <a:off x="3897085" y="4361634"/>
            <a:ext cx="4608286" cy="978993"/>
            <a:chOff x="3897085" y="4361634"/>
            <a:chExt cx="4608286" cy="978993"/>
          </a:xfrm>
        </p:grpSpPr>
        <p:cxnSp>
          <p:nvCxnSpPr>
            <p:cNvPr id="23" name="Straight Arrow Connector 22">
              <a:extLst>
                <a:ext uri="{FF2B5EF4-FFF2-40B4-BE49-F238E27FC236}">
                  <a16:creationId xmlns:a16="http://schemas.microsoft.com/office/drawing/2014/main" id="{519BE068-D83E-C844-AC10-3853B0DDB8D1}"/>
                </a:ext>
              </a:extLst>
            </p:cNvPr>
            <p:cNvCxnSpPr/>
            <p:nvPr/>
          </p:nvCxnSpPr>
          <p:spPr>
            <a:xfrm>
              <a:off x="3897085" y="4361634"/>
              <a:ext cx="460828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90BEC0A-BCD4-F841-BED9-93E877FB3701}"/>
                </a:ext>
              </a:extLst>
            </p:cNvPr>
            <p:cNvSpPr txBox="1"/>
            <p:nvPr/>
          </p:nvSpPr>
          <p:spPr>
            <a:xfrm>
              <a:off x="5381170" y="4971295"/>
              <a:ext cx="1640115" cy="369332"/>
            </a:xfrm>
            <a:prstGeom prst="rect">
              <a:avLst/>
            </a:prstGeom>
            <a:noFill/>
          </p:spPr>
          <p:txBody>
            <a:bodyPr wrap="square" rtlCol="0">
              <a:spAutoFit/>
            </a:bodyPr>
            <a:lstStyle/>
            <a:p>
              <a:pPr algn="ctr"/>
              <a:r>
                <a:rPr lang="en-US" dirty="0"/>
                <a:t>Video Playback</a:t>
              </a:r>
            </a:p>
          </p:txBody>
        </p:sp>
      </p:grpSp>
      <p:pic>
        <p:nvPicPr>
          <p:cNvPr id="25" name="Picture 24">
            <a:extLst>
              <a:ext uri="{FF2B5EF4-FFF2-40B4-BE49-F238E27FC236}">
                <a16:creationId xmlns:a16="http://schemas.microsoft.com/office/drawing/2014/main" id="{4CAF3CB5-E623-444B-B97C-9F8353F5ED36}"/>
              </a:ext>
            </a:extLst>
          </p:cNvPr>
          <p:cNvPicPr>
            <a:picLocks noChangeAspect="1"/>
          </p:cNvPicPr>
          <p:nvPr/>
        </p:nvPicPr>
        <p:blipFill rotWithShape="1">
          <a:blip r:embed="rId6"/>
          <a:srcRect l="11652" t="20865" r="10317" b="15802"/>
          <a:stretch/>
        </p:blipFill>
        <p:spPr>
          <a:xfrm>
            <a:off x="3981488" y="3974162"/>
            <a:ext cx="1000087" cy="811711"/>
          </a:xfrm>
          <a:prstGeom prst="rect">
            <a:avLst/>
          </a:prstGeom>
        </p:spPr>
      </p:pic>
      <p:grpSp>
        <p:nvGrpSpPr>
          <p:cNvPr id="40" name="Group 39">
            <a:extLst>
              <a:ext uri="{FF2B5EF4-FFF2-40B4-BE49-F238E27FC236}">
                <a16:creationId xmlns:a16="http://schemas.microsoft.com/office/drawing/2014/main" id="{1602F9D1-3DB9-A14B-958B-857CD13A2855}"/>
              </a:ext>
            </a:extLst>
          </p:cNvPr>
          <p:cNvGrpSpPr/>
          <p:nvPr/>
        </p:nvGrpSpPr>
        <p:grpSpPr>
          <a:xfrm>
            <a:off x="1055078" y="2272646"/>
            <a:ext cx="4043901" cy="1272081"/>
            <a:chOff x="1172440" y="5066416"/>
            <a:chExt cx="4043901" cy="1272081"/>
          </a:xfrm>
        </p:grpSpPr>
        <p:grpSp>
          <p:nvGrpSpPr>
            <p:cNvPr id="28" name="Group 27">
              <a:extLst>
                <a:ext uri="{FF2B5EF4-FFF2-40B4-BE49-F238E27FC236}">
                  <a16:creationId xmlns:a16="http://schemas.microsoft.com/office/drawing/2014/main" id="{B6F8F4AA-04FC-7D42-B55F-1C21AE2B84A5}"/>
                </a:ext>
              </a:extLst>
            </p:cNvPr>
            <p:cNvGrpSpPr/>
            <p:nvPr/>
          </p:nvGrpSpPr>
          <p:grpSpPr>
            <a:xfrm>
              <a:off x="1172440" y="5066416"/>
              <a:ext cx="2541793" cy="1272081"/>
              <a:chOff x="9417424" y="1249782"/>
              <a:chExt cx="2541793" cy="1272081"/>
            </a:xfrm>
          </p:grpSpPr>
          <p:pic>
            <p:nvPicPr>
              <p:cNvPr id="29" name="Picture 28">
                <a:extLst>
                  <a:ext uri="{FF2B5EF4-FFF2-40B4-BE49-F238E27FC236}">
                    <a16:creationId xmlns:a16="http://schemas.microsoft.com/office/drawing/2014/main" id="{93CF5733-C5D0-6C45-872D-C63DFF7AA440}"/>
                  </a:ext>
                </a:extLst>
              </p:cNvPr>
              <p:cNvPicPr>
                <a:picLocks noChangeAspect="1"/>
              </p:cNvPicPr>
              <p:nvPr/>
            </p:nvPicPr>
            <p:blipFill rotWithShape="1">
              <a:blip r:embed="rId7"/>
              <a:srcRect r="69594" b="21545"/>
              <a:stretch/>
            </p:blipFill>
            <p:spPr>
              <a:xfrm>
                <a:off x="9466880" y="1249782"/>
                <a:ext cx="2492337" cy="976615"/>
              </a:xfrm>
              <a:prstGeom prst="rect">
                <a:avLst/>
              </a:prstGeom>
            </p:spPr>
          </p:pic>
          <p:sp>
            <p:nvSpPr>
              <p:cNvPr id="30" name="Rectangle 29">
                <a:extLst>
                  <a:ext uri="{FF2B5EF4-FFF2-40B4-BE49-F238E27FC236}">
                    <a16:creationId xmlns:a16="http://schemas.microsoft.com/office/drawing/2014/main" id="{4761388E-ED2D-F247-9870-90FB759E86AD}"/>
                  </a:ext>
                </a:extLst>
              </p:cNvPr>
              <p:cNvSpPr/>
              <p:nvPr/>
            </p:nvSpPr>
            <p:spPr>
              <a:xfrm>
                <a:off x="9417424" y="2152531"/>
                <a:ext cx="2504725" cy="369332"/>
              </a:xfrm>
              <a:prstGeom prst="rect">
                <a:avLst/>
              </a:prstGeom>
            </p:spPr>
            <p:txBody>
              <a:bodyPr wrap="none">
                <a:spAutoFit/>
              </a:bodyPr>
              <a:lstStyle/>
              <a:p>
                <a:r>
                  <a:rPr lang="en-US" dirty="0"/>
                  <a:t>Viewpoint moving speed</a:t>
                </a:r>
              </a:p>
            </p:txBody>
          </p:sp>
        </p:grpSp>
        <p:pic>
          <p:nvPicPr>
            <p:cNvPr id="37" name="Picture 36">
              <a:extLst>
                <a:ext uri="{FF2B5EF4-FFF2-40B4-BE49-F238E27FC236}">
                  <a16:creationId xmlns:a16="http://schemas.microsoft.com/office/drawing/2014/main" id="{E81CBD39-0373-1C4E-8803-A23B772D2D60}"/>
                </a:ext>
              </a:extLst>
            </p:cNvPr>
            <p:cNvPicPr>
              <a:picLocks noChangeAspect="1"/>
            </p:cNvPicPr>
            <p:nvPr/>
          </p:nvPicPr>
          <p:blipFill>
            <a:blip r:embed="rId8"/>
            <a:stretch>
              <a:fillRect/>
            </a:stretch>
          </p:blipFill>
          <p:spPr>
            <a:xfrm>
              <a:off x="3634628" y="5078158"/>
              <a:ext cx="1581713" cy="1254001"/>
            </a:xfrm>
            <a:prstGeom prst="rect">
              <a:avLst/>
            </a:prstGeom>
          </p:spPr>
        </p:pic>
      </p:grpSp>
      <p:grpSp>
        <p:nvGrpSpPr>
          <p:cNvPr id="42" name="Group 41">
            <a:extLst>
              <a:ext uri="{FF2B5EF4-FFF2-40B4-BE49-F238E27FC236}">
                <a16:creationId xmlns:a16="http://schemas.microsoft.com/office/drawing/2014/main" id="{021EF04E-7D52-9245-B774-76A5B12A8616}"/>
              </a:ext>
            </a:extLst>
          </p:cNvPr>
          <p:cNvGrpSpPr/>
          <p:nvPr/>
        </p:nvGrpSpPr>
        <p:grpSpPr>
          <a:xfrm>
            <a:off x="1068058" y="2266100"/>
            <a:ext cx="4219653" cy="1280378"/>
            <a:chOff x="749074" y="6529125"/>
            <a:chExt cx="4219653" cy="1280378"/>
          </a:xfrm>
        </p:grpSpPr>
        <p:grpSp>
          <p:nvGrpSpPr>
            <p:cNvPr id="31" name="Group 30">
              <a:extLst>
                <a:ext uri="{FF2B5EF4-FFF2-40B4-BE49-F238E27FC236}">
                  <a16:creationId xmlns:a16="http://schemas.microsoft.com/office/drawing/2014/main" id="{C3C61A51-2C61-614E-990C-23B1967B5AE2}"/>
                </a:ext>
              </a:extLst>
            </p:cNvPr>
            <p:cNvGrpSpPr/>
            <p:nvPr/>
          </p:nvGrpSpPr>
          <p:grpSpPr>
            <a:xfrm>
              <a:off x="749074" y="6529125"/>
              <a:ext cx="2595342" cy="1245654"/>
              <a:chOff x="261991" y="2858076"/>
              <a:chExt cx="5871757" cy="2885805"/>
            </a:xfrm>
          </p:grpSpPr>
          <p:pic>
            <p:nvPicPr>
              <p:cNvPr id="32" name="Picture 31">
                <a:extLst>
                  <a:ext uri="{FF2B5EF4-FFF2-40B4-BE49-F238E27FC236}">
                    <a16:creationId xmlns:a16="http://schemas.microsoft.com/office/drawing/2014/main" id="{4C917EC2-8C7F-164A-9310-7C687F460C48}"/>
                  </a:ext>
                </a:extLst>
              </p:cNvPr>
              <p:cNvPicPr>
                <a:picLocks noChangeAspect="1"/>
              </p:cNvPicPr>
              <p:nvPr/>
            </p:nvPicPr>
            <p:blipFill rotWithShape="1">
              <a:blip r:embed="rId7"/>
              <a:srcRect l="34256" r="34932" b="19509"/>
              <a:stretch/>
            </p:blipFill>
            <p:spPr>
              <a:xfrm>
                <a:off x="261991" y="2858076"/>
                <a:ext cx="5763246" cy="2286435"/>
              </a:xfrm>
              <a:prstGeom prst="rect">
                <a:avLst/>
              </a:prstGeom>
            </p:spPr>
          </p:pic>
          <p:sp>
            <p:nvSpPr>
              <p:cNvPr id="33" name="Rectangle 32">
                <a:extLst>
                  <a:ext uri="{FF2B5EF4-FFF2-40B4-BE49-F238E27FC236}">
                    <a16:creationId xmlns:a16="http://schemas.microsoft.com/office/drawing/2014/main" id="{6924FF6B-9A02-5D4A-B6D1-25C810F5A0FB}"/>
                  </a:ext>
                </a:extLst>
              </p:cNvPr>
              <p:cNvSpPr/>
              <p:nvPr/>
            </p:nvSpPr>
            <p:spPr>
              <a:xfrm>
                <a:off x="273052" y="4888250"/>
                <a:ext cx="5860696" cy="855631"/>
              </a:xfrm>
              <a:prstGeom prst="rect">
                <a:avLst/>
              </a:prstGeom>
            </p:spPr>
            <p:txBody>
              <a:bodyPr wrap="none">
                <a:spAutoFit/>
              </a:bodyPr>
              <a:lstStyle/>
              <a:p>
                <a:r>
                  <a:rPr lang="en-US" dirty="0">
                    <a:sym typeface="Symbol" panose="05050102010706020507" pitchFamily="18" charset="2"/>
                  </a:rPr>
                  <a:t>Scene luminance changes</a:t>
                </a:r>
                <a:endParaRPr lang="en-US" dirty="0"/>
              </a:p>
            </p:txBody>
          </p:sp>
        </p:grpSp>
        <p:pic>
          <p:nvPicPr>
            <p:cNvPr id="38" name="Picture 37">
              <a:extLst>
                <a:ext uri="{FF2B5EF4-FFF2-40B4-BE49-F238E27FC236}">
                  <a16:creationId xmlns:a16="http://schemas.microsoft.com/office/drawing/2014/main" id="{AA0A2E3F-74B1-364E-95E6-05C923C5FA54}"/>
                </a:ext>
              </a:extLst>
            </p:cNvPr>
            <p:cNvPicPr>
              <a:picLocks noChangeAspect="1"/>
            </p:cNvPicPr>
            <p:nvPr/>
          </p:nvPicPr>
          <p:blipFill>
            <a:blip r:embed="rId9"/>
            <a:stretch>
              <a:fillRect/>
            </a:stretch>
          </p:blipFill>
          <p:spPr>
            <a:xfrm>
              <a:off x="3397807" y="6564059"/>
              <a:ext cx="1570920" cy="1245444"/>
            </a:xfrm>
            <a:prstGeom prst="rect">
              <a:avLst/>
            </a:prstGeom>
          </p:spPr>
        </p:pic>
      </p:grpSp>
      <p:grpSp>
        <p:nvGrpSpPr>
          <p:cNvPr id="41" name="Group 40">
            <a:extLst>
              <a:ext uri="{FF2B5EF4-FFF2-40B4-BE49-F238E27FC236}">
                <a16:creationId xmlns:a16="http://schemas.microsoft.com/office/drawing/2014/main" id="{7C22F366-0228-E849-9AE6-84FA4B1AC7ED}"/>
              </a:ext>
            </a:extLst>
          </p:cNvPr>
          <p:cNvGrpSpPr/>
          <p:nvPr/>
        </p:nvGrpSpPr>
        <p:grpSpPr>
          <a:xfrm>
            <a:off x="1072040" y="2242184"/>
            <a:ext cx="4181541" cy="1302543"/>
            <a:chOff x="1197796" y="5066416"/>
            <a:chExt cx="4181541" cy="1302543"/>
          </a:xfrm>
        </p:grpSpPr>
        <p:grpSp>
          <p:nvGrpSpPr>
            <p:cNvPr id="34" name="Group 33">
              <a:extLst>
                <a:ext uri="{FF2B5EF4-FFF2-40B4-BE49-F238E27FC236}">
                  <a16:creationId xmlns:a16="http://schemas.microsoft.com/office/drawing/2014/main" id="{CF589D31-6695-CB45-AE3F-829360745E08}"/>
                </a:ext>
              </a:extLst>
            </p:cNvPr>
            <p:cNvGrpSpPr/>
            <p:nvPr/>
          </p:nvGrpSpPr>
          <p:grpSpPr>
            <a:xfrm>
              <a:off x="1197796" y="5066416"/>
              <a:ext cx="2542043" cy="1280378"/>
              <a:chOff x="6083550" y="2858076"/>
              <a:chExt cx="5765793" cy="2962295"/>
            </a:xfrm>
          </p:grpSpPr>
          <p:pic>
            <p:nvPicPr>
              <p:cNvPr id="35" name="Picture 34">
                <a:extLst>
                  <a:ext uri="{FF2B5EF4-FFF2-40B4-BE49-F238E27FC236}">
                    <a16:creationId xmlns:a16="http://schemas.microsoft.com/office/drawing/2014/main" id="{2CCF43FD-7F44-D542-81CB-D23549BFD22D}"/>
                  </a:ext>
                </a:extLst>
              </p:cNvPr>
              <p:cNvPicPr>
                <a:picLocks noChangeAspect="1"/>
              </p:cNvPicPr>
              <p:nvPr/>
            </p:nvPicPr>
            <p:blipFill rotWithShape="1">
              <a:blip r:embed="rId7"/>
              <a:srcRect l="69324" b="23810"/>
              <a:stretch/>
            </p:blipFill>
            <p:spPr>
              <a:xfrm>
                <a:off x="6096000" y="2858076"/>
                <a:ext cx="5708821" cy="2153300"/>
              </a:xfrm>
              <a:prstGeom prst="rect">
                <a:avLst/>
              </a:prstGeom>
            </p:spPr>
          </p:pic>
          <p:sp>
            <p:nvSpPr>
              <p:cNvPr id="36" name="Rectangle 35">
                <a:extLst>
                  <a:ext uri="{FF2B5EF4-FFF2-40B4-BE49-F238E27FC236}">
                    <a16:creationId xmlns:a16="http://schemas.microsoft.com/office/drawing/2014/main" id="{09B66D27-B632-2044-94FE-22025EFA910D}"/>
                  </a:ext>
                </a:extLst>
              </p:cNvPr>
              <p:cNvSpPr/>
              <p:nvPr/>
            </p:nvSpPr>
            <p:spPr>
              <a:xfrm>
                <a:off x="6083550" y="4965881"/>
                <a:ext cx="5765793" cy="854490"/>
              </a:xfrm>
              <a:prstGeom prst="rect">
                <a:avLst/>
              </a:prstGeom>
            </p:spPr>
            <p:txBody>
              <a:bodyPr wrap="none">
                <a:spAutoFit/>
              </a:bodyPr>
              <a:lstStyle/>
              <a:p>
                <a:r>
                  <a:rPr lang="en-US" dirty="0">
                    <a:sym typeface="Symbol" panose="05050102010706020507" pitchFamily="18" charset="2"/>
                  </a:rPr>
                  <a:t>Depth-of-Field difference</a:t>
                </a:r>
                <a:endParaRPr lang="en-US" dirty="0"/>
              </a:p>
            </p:txBody>
          </p:sp>
        </p:grpSp>
        <p:pic>
          <p:nvPicPr>
            <p:cNvPr id="39" name="Picture 38">
              <a:extLst>
                <a:ext uri="{FF2B5EF4-FFF2-40B4-BE49-F238E27FC236}">
                  <a16:creationId xmlns:a16="http://schemas.microsoft.com/office/drawing/2014/main" id="{C428BE48-86E4-5249-9919-F0503A2448BB}"/>
                </a:ext>
              </a:extLst>
            </p:cNvPr>
            <p:cNvPicPr>
              <a:picLocks noChangeAspect="1"/>
            </p:cNvPicPr>
            <p:nvPr/>
          </p:nvPicPr>
          <p:blipFill>
            <a:blip r:embed="rId10"/>
            <a:stretch>
              <a:fillRect/>
            </a:stretch>
          </p:blipFill>
          <p:spPr>
            <a:xfrm>
              <a:off x="3802014" y="5118438"/>
              <a:ext cx="1577323" cy="1250521"/>
            </a:xfrm>
            <a:prstGeom prst="rect">
              <a:avLst/>
            </a:prstGeom>
          </p:spPr>
        </p:pic>
      </p:grpSp>
      <p:pic>
        <p:nvPicPr>
          <p:cNvPr id="9" name="Picture 8">
            <a:extLst>
              <a:ext uri="{FF2B5EF4-FFF2-40B4-BE49-F238E27FC236}">
                <a16:creationId xmlns:a16="http://schemas.microsoft.com/office/drawing/2014/main" id="{CA994A54-EF0F-0B41-8F7D-B7FA772F3508}"/>
              </a:ext>
            </a:extLst>
          </p:cNvPr>
          <p:cNvPicPr>
            <a:picLocks noChangeAspect="1"/>
          </p:cNvPicPr>
          <p:nvPr/>
        </p:nvPicPr>
        <p:blipFill>
          <a:blip r:embed="rId11"/>
          <a:stretch>
            <a:fillRect/>
          </a:stretch>
        </p:blipFill>
        <p:spPr>
          <a:xfrm>
            <a:off x="8296691" y="5021724"/>
            <a:ext cx="2554513" cy="1277257"/>
          </a:xfrm>
          <a:prstGeom prst="rect">
            <a:avLst/>
          </a:prstGeom>
        </p:spPr>
      </p:pic>
      <p:sp>
        <p:nvSpPr>
          <p:cNvPr id="10" name="Oval 9">
            <a:extLst>
              <a:ext uri="{FF2B5EF4-FFF2-40B4-BE49-F238E27FC236}">
                <a16:creationId xmlns:a16="http://schemas.microsoft.com/office/drawing/2014/main" id="{1100F4F5-D03F-9646-97AB-80A2E03D96D3}"/>
              </a:ext>
            </a:extLst>
          </p:cNvPr>
          <p:cNvSpPr/>
          <p:nvPr/>
        </p:nvSpPr>
        <p:spPr>
          <a:xfrm>
            <a:off x="8428859" y="5529107"/>
            <a:ext cx="199884" cy="19988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8D5DC2-3F19-624F-ABEA-67751E7C4350}"/>
              </a:ext>
            </a:extLst>
          </p:cNvPr>
          <p:cNvSpPr/>
          <p:nvPr/>
        </p:nvSpPr>
        <p:spPr>
          <a:xfrm>
            <a:off x="5103335" y="3153797"/>
            <a:ext cx="6143172" cy="361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68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500"/>
                                  </p:stCondLst>
                                  <p:childTnLst>
                                    <p:set>
                                      <p:cBhvr>
                                        <p:cTn id="9" dur="1" fill="hold">
                                          <p:stCondLst>
                                            <p:cond delay="0"/>
                                          </p:stCondLst>
                                        </p:cTn>
                                        <p:tgtEl>
                                          <p:spTgt spid="40"/>
                                        </p:tgtEl>
                                        <p:attrNameLst>
                                          <p:attrName>style.visibility</p:attrName>
                                        </p:attrNameLst>
                                      </p:cBhvr>
                                      <p:to>
                                        <p:strVal val="hidden"/>
                                      </p:to>
                                    </p:set>
                                  </p:childTnLst>
                                </p:cTn>
                              </p:par>
                              <p:par>
                                <p:cTn id="10" presetID="1" presetClass="entr" presetSubtype="0" fill="hold" nodeType="withEffect">
                                  <p:stCondLst>
                                    <p:cond delay="500"/>
                                  </p:stCondLst>
                                  <p:childTnLst>
                                    <p:set>
                                      <p:cBhvr>
                                        <p:cTn id="11" dur="1" fill="hold">
                                          <p:stCondLst>
                                            <p:cond delay="0"/>
                                          </p:stCondLst>
                                        </p:cTn>
                                        <p:tgtEl>
                                          <p:spTgt spid="42"/>
                                        </p:tgtEl>
                                        <p:attrNameLst>
                                          <p:attrName>style.visibility</p:attrName>
                                        </p:attrNameLst>
                                      </p:cBhvr>
                                      <p:to>
                                        <p:strVal val="visible"/>
                                      </p:to>
                                    </p:set>
                                  </p:childTnLst>
                                </p:cTn>
                              </p:par>
                            </p:childTnLst>
                          </p:cTn>
                        </p:par>
                        <p:par>
                          <p:cTn id="12" fill="hold">
                            <p:stCondLst>
                              <p:cond delay="500"/>
                            </p:stCondLst>
                            <p:childTnLst>
                              <p:par>
                                <p:cTn id="13" presetID="1" presetClass="exit" presetSubtype="0" fill="hold" nodeType="afterEffect">
                                  <p:stCondLst>
                                    <p:cond delay="50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ntr" presetSubtype="0" fill="hold" nodeType="withEffect">
                                  <p:stCondLst>
                                    <p:cond delay="50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7"/>
                                        </p:tgtEl>
                                      </p:cBhvr>
                                    </p:animEffect>
                                    <p:animScale>
                                      <p:cBhvr>
                                        <p:cTn id="27" dur="250" autoRev="1" fill="hold"/>
                                        <p:tgtEl>
                                          <p:spTgt spid="7"/>
                                        </p:tgtEl>
                                      </p:cBhvr>
                                      <p:by x="105000" y="105000"/>
                                    </p:animScale>
                                  </p:childTnLst>
                                </p:cTn>
                              </p:par>
                              <p:par>
                                <p:cTn id="28" presetID="1"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0" presetClass="path" presetSubtype="0" accel="50000" decel="50000" fill="hold" grpId="1" nodeType="withEffect">
                                  <p:stCondLst>
                                    <p:cond delay="0"/>
                                  </p:stCondLst>
                                  <p:childTnLst>
                                    <p:animMotion origin="layout" path="M -1.45833E-6 -2.59259E-6 L 0.35182 -0.00486 " pathEditMode="relative" rAng="0" ptsTypes="AA">
                                      <p:cBhvr>
                                        <p:cTn id="35" dur="2000" fill="hold"/>
                                        <p:tgtEl>
                                          <p:spTgt spid="4"/>
                                        </p:tgtEl>
                                        <p:attrNameLst>
                                          <p:attrName>ppt_x</p:attrName>
                                          <p:attrName>ppt_y</p:attrName>
                                        </p:attrNameLst>
                                      </p:cBhvr>
                                      <p:rCtr x="17591" y="-255"/>
                                    </p:animMotion>
                                  </p:childTnLst>
                                </p:cTn>
                              </p:par>
                              <p:par>
                                <p:cTn id="36" presetID="0" presetClass="path" presetSubtype="0" accel="50000" decel="50000" fill="hold" nodeType="withEffect">
                                  <p:stCondLst>
                                    <p:cond delay="0"/>
                                  </p:stCondLst>
                                  <p:childTnLst>
                                    <p:animMotion origin="layout" path="M -0.00286 0.00278 L 0.3638 0.00973 " pathEditMode="relative" rAng="0" ptsTypes="AA">
                                      <p:cBhvr>
                                        <p:cTn id="37" dur="2000" fill="hold"/>
                                        <p:tgtEl>
                                          <p:spTgt spid="7"/>
                                        </p:tgtEl>
                                        <p:attrNameLst>
                                          <p:attrName>ppt_x</p:attrName>
                                          <p:attrName>ppt_y</p:attrName>
                                        </p:attrNameLst>
                                      </p:cBhvr>
                                      <p:rCtr x="18333" y="347"/>
                                    </p:animMotion>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20"/>
                                        </p:tgtEl>
                                        <p:attrNameLst>
                                          <p:attrName>style.visibility</p:attrName>
                                        </p:attrNameLst>
                                      </p:cBhvr>
                                      <p:to>
                                        <p:strVal val="hidden"/>
                                      </p:to>
                                    </p:set>
                                  </p:childTnLst>
                                </p:cTn>
                              </p:par>
                            </p:childTnLst>
                          </p:cTn>
                        </p:par>
                        <p:par>
                          <p:cTn id="42" fill="hold">
                            <p:stCondLst>
                              <p:cond delay="0"/>
                            </p:stCondLst>
                            <p:childTnLst>
                              <p:par>
                                <p:cTn id="43" presetID="1" presetClass="entr" presetSubtype="0" fill="hold" nodeType="afterEffect">
                                  <p:stCondLst>
                                    <p:cond delay="50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500"/>
                                  </p:stCondLst>
                                  <p:childTnLst>
                                    <p:set>
                                      <p:cBhvr>
                                        <p:cTn id="46" dur="1" fill="hold">
                                          <p:stCondLst>
                                            <p:cond delay="0"/>
                                          </p:stCondLst>
                                        </p:cTn>
                                        <p:tgtEl>
                                          <p:spTgt spid="25"/>
                                        </p:tgtEl>
                                        <p:attrNameLst>
                                          <p:attrName>style.visibility</p:attrName>
                                        </p:attrNameLst>
                                      </p:cBhvr>
                                      <p:to>
                                        <p:strVal val="visible"/>
                                      </p:to>
                                    </p:set>
                                  </p:childTnLst>
                                </p:cTn>
                              </p:par>
                              <p:par>
                                <p:cTn id="47" presetID="0" presetClass="path" presetSubtype="0" repeatCount="indefinite" accel="50000" decel="50000" fill="hold" nodeType="withEffect">
                                  <p:stCondLst>
                                    <p:cond delay="500"/>
                                  </p:stCondLst>
                                  <p:childTnLst>
                                    <p:animMotion origin="layout" path="M 0.00117 -0.00278 L 0.32174 -0.00278 " pathEditMode="relative" ptsTypes="AA">
                                      <p:cBhvr>
                                        <p:cTn id="48" dur="1000" fill="hold"/>
                                        <p:tgtEl>
                                          <p:spTgt spid="25"/>
                                        </p:tgtEl>
                                        <p:attrNameLst>
                                          <p:attrName>ppt_x</p:attrName>
                                          <p:attrName>ppt_y</p:attrName>
                                        </p:attrNameLst>
                                      </p:cBhvr>
                                    </p:animMotion>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26" presetClass="path" presetSubtype="0" repeatCount="indefinite" accel="50000" decel="50000" fill="hold" grpId="0" nodeType="withEffect">
                                  <p:stCondLst>
                                    <p:cond delay="0"/>
                                  </p:stCondLst>
                                  <p:childTnLst>
                                    <p:animMotion origin="layout" path="M 3.75E-6 -3.7037E-7 C 3.75E-6 0.0331 0.01849 0.05995 0.04127 0.05995 C 0.0681 0.05995 0.07786 0.03009 0.0819 0.01204 L 0.08606 -0.01204 C 0.09023 -0.03009 0.10052 -0.05995 0.13086 -0.05995 C 0.15013 -0.05995 0.17226 -0.0331 0.17226 -3.7037E-7 C 0.17226 0.0331 0.15013 0.05995 0.13086 0.05995 C 0.10052 0.05995 0.09023 0.03009 0.08606 0.01204 L 0.0819 -0.01204 C 0.07786 -0.03009 0.0681 -0.05995 0.04127 -0.05995 C 0.01849 -0.05995 3.75E-6 -0.0331 3.75E-6 -3.7037E-7 Z " pathEditMode="relative" rAng="0" ptsTypes="AAAAAAAAAAA">
                                      <p:cBhvr>
                                        <p:cTn id="56" dur="2000" fill="hold"/>
                                        <p:tgtEl>
                                          <p:spTgt spid="10"/>
                                        </p:tgtEl>
                                        <p:attrNameLst>
                                          <p:attrName>ppt_x</p:attrName>
                                          <p:attrName>ppt_y</p:attrName>
                                        </p:attrNameLst>
                                      </p:cBhvr>
                                      <p:rCtr x="8607" y="0"/>
                                    </p:animMotion>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Evaluation</a:t>
            </a:r>
          </a:p>
        </p:txBody>
      </p:sp>
      <p:sp>
        <p:nvSpPr>
          <p:cNvPr id="3" name="Content Placeholder 2"/>
          <p:cNvSpPr>
            <a:spLocks noGrp="1"/>
          </p:cNvSpPr>
          <p:nvPr>
            <p:ph idx="1"/>
          </p:nvPr>
        </p:nvSpPr>
        <p:spPr/>
        <p:txBody>
          <a:bodyPr>
            <a:normAutofit/>
          </a:bodyPr>
          <a:lstStyle/>
          <a:p>
            <a:r>
              <a:rPr lang="en-US" sz="3200" dirty="0"/>
              <a:t>Datasets</a:t>
            </a:r>
          </a:p>
          <a:p>
            <a:pPr lvl="1"/>
            <a:r>
              <a:rPr lang="en-US" sz="2800" dirty="0"/>
              <a:t>18 360 videos (12000 seconds)</a:t>
            </a:r>
          </a:p>
          <a:p>
            <a:pPr lvl="2"/>
            <a:r>
              <a:rPr lang="en-US" sz="2400" dirty="0"/>
              <a:t>Each video with 48 real viewpoint trajectories</a:t>
            </a:r>
          </a:p>
          <a:p>
            <a:r>
              <a:rPr lang="en-US" sz="3200" dirty="0"/>
              <a:t>Two evaluations</a:t>
            </a:r>
          </a:p>
          <a:p>
            <a:pPr lvl="1"/>
            <a:r>
              <a:rPr lang="en-US" sz="2800" dirty="0"/>
              <a:t>User survey based evaluation (20 real users)</a:t>
            </a:r>
          </a:p>
          <a:p>
            <a:pPr lvl="1"/>
            <a:r>
              <a:rPr lang="en-US" sz="2800" dirty="0"/>
              <a:t>Trace driven simulation</a:t>
            </a:r>
            <a:endParaRPr lang="en-US" sz="3200" dirty="0"/>
          </a:p>
        </p:txBody>
      </p:sp>
      <p:sp>
        <p:nvSpPr>
          <p:cNvPr id="4" name="Slide Number Placeholder 3">
            <a:extLst>
              <a:ext uri="{FF2B5EF4-FFF2-40B4-BE49-F238E27FC236}">
                <a16:creationId xmlns:a16="http://schemas.microsoft.com/office/drawing/2014/main" id="{147081FB-26A6-0342-80B0-C9079763083D}"/>
              </a:ext>
            </a:extLst>
          </p:cNvPr>
          <p:cNvSpPr>
            <a:spLocks noGrp="1"/>
          </p:cNvSpPr>
          <p:nvPr>
            <p:ph type="sldNum" sz="quarter" idx="12"/>
          </p:nvPr>
        </p:nvSpPr>
        <p:spPr/>
        <p:txBody>
          <a:bodyPr/>
          <a:lstStyle/>
          <a:p>
            <a:fld id="{0E1F3F83-CEEF-5D42-8784-473683DD07D4}" type="slidenum">
              <a:rPr lang="en-US" smtClean="0"/>
              <a:t>22</a:t>
            </a:fld>
            <a:endParaRPr lang="en-US"/>
          </a:p>
        </p:txBody>
      </p:sp>
    </p:spTree>
    <p:extLst>
      <p:ext uri="{BB962C8B-B14F-4D97-AF65-F5344CB8AC3E}">
        <p14:creationId xmlns:p14="http://schemas.microsoft.com/office/powerpoint/2010/main" val="1805959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Mean Opinion Scores </a:t>
            </a:r>
            <a:r>
              <a:rPr lang="en-US" altLang="zh-CN" sz="4000" dirty="0"/>
              <a:t>under the same bandwidth</a:t>
            </a:r>
            <a:endParaRPr lang="en-US" sz="4000" dirty="0"/>
          </a:p>
        </p:txBody>
      </p:sp>
      <p:pic>
        <p:nvPicPr>
          <p:cNvPr id="9" name="Picture 8">
            <a:extLst>
              <a:ext uri="{FF2B5EF4-FFF2-40B4-BE49-F238E27FC236}">
                <a16:creationId xmlns:a16="http://schemas.microsoft.com/office/drawing/2014/main" id="{83E993EF-63D9-574D-B782-37737CCFF095}"/>
              </a:ext>
            </a:extLst>
          </p:cNvPr>
          <p:cNvPicPr>
            <a:picLocks noChangeAspect="1"/>
          </p:cNvPicPr>
          <p:nvPr/>
        </p:nvPicPr>
        <p:blipFill>
          <a:blip r:embed="rId3"/>
          <a:stretch>
            <a:fillRect/>
          </a:stretch>
        </p:blipFill>
        <p:spPr>
          <a:xfrm>
            <a:off x="416135" y="2075935"/>
            <a:ext cx="11359730" cy="3933425"/>
          </a:xfrm>
          <a:prstGeom prst="rect">
            <a:avLst/>
          </a:prstGeom>
        </p:spPr>
      </p:pic>
      <p:sp>
        <p:nvSpPr>
          <p:cNvPr id="3" name="Slide Number Placeholder 2">
            <a:extLst>
              <a:ext uri="{FF2B5EF4-FFF2-40B4-BE49-F238E27FC236}">
                <a16:creationId xmlns:a16="http://schemas.microsoft.com/office/drawing/2014/main" id="{B8D1313A-4A22-A74B-B6EB-75505253E826}"/>
              </a:ext>
            </a:extLst>
          </p:cNvPr>
          <p:cNvSpPr>
            <a:spLocks noGrp="1"/>
          </p:cNvSpPr>
          <p:nvPr>
            <p:ph type="sldNum" sz="quarter" idx="12"/>
          </p:nvPr>
        </p:nvSpPr>
        <p:spPr/>
        <p:txBody>
          <a:bodyPr/>
          <a:lstStyle/>
          <a:p>
            <a:fld id="{0E1F3F83-CEEF-5D42-8784-473683DD07D4}" type="slidenum">
              <a:rPr lang="en-US" smtClean="0"/>
              <a:t>23</a:t>
            </a:fld>
            <a:endParaRPr lang="en-US"/>
          </a:p>
        </p:txBody>
      </p:sp>
      <p:sp>
        <p:nvSpPr>
          <p:cNvPr id="4" name="TextBox 3">
            <a:extLst>
              <a:ext uri="{FF2B5EF4-FFF2-40B4-BE49-F238E27FC236}">
                <a16:creationId xmlns:a16="http://schemas.microsoft.com/office/drawing/2014/main" id="{79526DCD-FD45-184F-8332-CC916B1388CC}"/>
              </a:ext>
            </a:extLst>
          </p:cNvPr>
          <p:cNvSpPr txBox="1"/>
          <p:nvPr/>
        </p:nvSpPr>
        <p:spPr>
          <a:xfrm>
            <a:off x="838200" y="6033184"/>
            <a:ext cx="9797144" cy="646331"/>
          </a:xfrm>
          <a:prstGeom prst="rect">
            <a:avLst/>
          </a:prstGeom>
          <a:noFill/>
        </p:spPr>
        <p:txBody>
          <a:bodyPr wrap="square" rtlCol="0">
            <a:spAutoFit/>
          </a:bodyPr>
          <a:lstStyle/>
          <a:p>
            <a:r>
              <a:rPr lang="en-US" baseline="30000" dirty="0">
                <a:solidFill>
                  <a:schemeClr val="tx1">
                    <a:lumMod val="50000"/>
                    <a:lumOff val="50000"/>
                  </a:schemeClr>
                </a:solidFill>
              </a:rPr>
              <a:t>1</a:t>
            </a:r>
            <a:r>
              <a:rPr lang="en-US" dirty="0">
                <a:solidFill>
                  <a:schemeClr val="tx1">
                    <a:lumMod val="50000"/>
                    <a:lumOff val="50000"/>
                  </a:schemeClr>
                </a:solidFill>
              </a:rPr>
              <a:t>Viewport-driven:  Flare: Practical Viewport-Adaptive 360-Degree Video Streaming for Mobile Devices. Feng Qian et. al. </a:t>
            </a:r>
            <a:r>
              <a:rPr lang="en-US" dirty="0" err="1">
                <a:solidFill>
                  <a:schemeClr val="tx1">
                    <a:lumMod val="50000"/>
                    <a:lumOff val="50000"/>
                  </a:schemeClr>
                </a:solidFill>
              </a:rPr>
              <a:t>MobiCom</a:t>
            </a:r>
            <a:r>
              <a:rPr lang="en-US" dirty="0">
                <a:solidFill>
                  <a:schemeClr val="tx1">
                    <a:lumMod val="50000"/>
                    <a:lumOff val="50000"/>
                  </a:schemeClr>
                </a:solidFill>
              </a:rPr>
              <a:t> 2018 </a:t>
            </a:r>
          </a:p>
        </p:txBody>
      </p:sp>
      <p:sp>
        <p:nvSpPr>
          <p:cNvPr id="5" name="TextBox 4">
            <a:extLst>
              <a:ext uri="{FF2B5EF4-FFF2-40B4-BE49-F238E27FC236}">
                <a16:creationId xmlns:a16="http://schemas.microsoft.com/office/drawing/2014/main" id="{253A6547-1C62-104F-A81F-832101A3D3F9}"/>
              </a:ext>
            </a:extLst>
          </p:cNvPr>
          <p:cNvSpPr txBox="1"/>
          <p:nvPr/>
        </p:nvSpPr>
        <p:spPr>
          <a:xfrm>
            <a:off x="11645235" y="2453306"/>
            <a:ext cx="261259"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329431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365125"/>
            <a:ext cx="11669486" cy="1325563"/>
          </a:xfrm>
        </p:spPr>
        <p:txBody>
          <a:bodyPr>
            <a:normAutofit/>
          </a:bodyPr>
          <a:lstStyle/>
          <a:p>
            <a:r>
              <a:rPr lang="en-US" sz="4000" dirty="0"/>
              <a:t>Quality-rebuffering trade-off </a:t>
            </a:r>
            <a:r>
              <a:rPr lang="en-US" altLang="zh-CN" sz="4000" dirty="0"/>
              <a:t>under the same bandwidth</a:t>
            </a:r>
            <a:endParaRPr lang="en-US" sz="4000" dirty="0"/>
          </a:p>
        </p:txBody>
      </p:sp>
      <p:pic>
        <p:nvPicPr>
          <p:cNvPr id="6" name="Picture 5">
            <a:extLst>
              <a:ext uri="{FF2B5EF4-FFF2-40B4-BE49-F238E27FC236}">
                <a16:creationId xmlns:a16="http://schemas.microsoft.com/office/drawing/2014/main" id="{76BA8E99-7D98-674A-9C41-2EBEFA51022C}"/>
              </a:ext>
            </a:extLst>
          </p:cNvPr>
          <p:cNvPicPr>
            <a:picLocks noChangeAspect="1"/>
          </p:cNvPicPr>
          <p:nvPr/>
        </p:nvPicPr>
        <p:blipFill>
          <a:blip r:embed="rId3"/>
          <a:stretch>
            <a:fillRect/>
          </a:stretch>
        </p:blipFill>
        <p:spPr>
          <a:xfrm>
            <a:off x="2209113" y="1542409"/>
            <a:ext cx="7773773" cy="4641521"/>
          </a:xfrm>
          <a:prstGeom prst="rect">
            <a:avLst/>
          </a:prstGeom>
        </p:spPr>
      </p:pic>
      <p:sp>
        <p:nvSpPr>
          <p:cNvPr id="3" name="Slide Number Placeholder 2">
            <a:extLst>
              <a:ext uri="{FF2B5EF4-FFF2-40B4-BE49-F238E27FC236}">
                <a16:creationId xmlns:a16="http://schemas.microsoft.com/office/drawing/2014/main" id="{80E52F31-0431-8448-B9DF-62EFFE64F194}"/>
              </a:ext>
            </a:extLst>
          </p:cNvPr>
          <p:cNvSpPr>
            <a:spLocks noGrp="1"/>
          </p:cNvSpPr>
          <p:nvPr>
            <p:ph type="sldNum" sz="quarter" idx="12"/>
          </p:nvPr>
        </p:nvSpPr>
        <p:spPr/>
        <p:txBody>
          <a:bodyPr/>
          <a:lstStyle/>
          <a:p>
            <a:fld id="{0E1F3F83-CEEF-5D42-8784-473683DD07D4}" type="slidenum">
              <a:rPr lang="en-US" smtClean="0"/>
              <a:t>24</a:t>
            </a:fld>
            <a:endParaRPr lang="en-US"/>
          </a:p>
        </p:txBody>
      </p:sp>
    </p:spTree>
    <p:extLst>
      <p:ext uri="{BB962C8B-B14F-4D97-AF65-F5344CB8AC3E}">
        <p14:creationId xmlns:p14="http://schemas.microsoft.com/office/powerpoint/2010/main" val="3724499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Robustness against viewpoint prediction error</a:t>
            </a:r>
          </a:p>
        </p:txBody>
      </p:sp>
      <p:sp>
        <p:nvSpPr>
          <p:cNvPr id="3" name="Slide Number Placeholder 2">
            <a:extLst>
              <a:ext uri="{FF2B5EF4-FFF2-40B4-BE49-F238E27FC236}">
                <a16:creationId xmlns:a16="http://schemas.microsoft.com/office/drawing/2014/main" id="{353263DF-3DD1-FC4A-8442-AC118D68285D}"/>
              </a:ext>
            </a:extLst>
          </p:cNvPr>
          <p:cNvSpPr>
            <a:spLocks noGrp="1"/>
          </p:cNvSpPr>
          <p:nvPr>
            <p:ph type="sldNum" sz="quarter" idx="12"/>
          </p:nvPr>
        </p:nvSpPr>
        <p:spPr/>
        <p:txBody>
          <a:bodyPr/>
          <a:lstStyle/>
          <a:p>
            <a:fld id="{0E1F3F83-CEEF-5D42-8784-473683DD07D4}" type="slidenum">
              <a:rPr lang="en-US" smtClean="0"/>
              <a:t>25</a:t>
            </a:fld>
            <a:endParaRPr lang="en-US"/>
          </a:p>
        </p:txBody>
      </p:sp>
      <p:grpSp>
        <p:nvGrpSpPr>
          <p:cNvPr id="14" name="Group 13">
            <a:extLst>
              <a:ext uri="{FF2B5EF4-FFF2-40B4-BE49-F238E27FC236}">
                <a16:creationId xmlns:a16="http://schemas.microsoft.com/office/drawing/2014/main" id="{BEB1352B-7A9A-A145-8F75-40002002F925}"/>
              </a:ext>
            </a:extLst>
          </p:cNvPr>
          <p:cNvGrpSpPr/>
          <p:nvPr/>
        </p:nvGrpSpPr>
        <p:grpSpPr>
          <a:xfrm>
            <a:off x="3123184" y="1690688"/>
            <a:ext cx="5945632" cy="4459224"/>
            <a:chOff x="2540000" y="762000"/>
            <a:chExt cx="7112000" cy="5334000"/>
          </a:xfrm>
        </p:grpSpPr>
        <p:pic>
          <p:nvPicPr>
            <p:cNvPr id="9" name="Picture 8">
              <a:extLst>
                <a:ext uri="{FF2B5EF4-FFF2-40B4-BE49-F238E27FC236}">
                  <a16:creationId xmlns:a16="http://schemas.microsoft.com/office/drawing/2014/main" id="{341EC073-E4F1-364C-862F-F2D5F12D778A}"/>
                </a:ext>
              </a:extLst>
            </p:cNvPr>
            <p:cNvPicPr>
              <a:picLocks noChangeAspect="1"/>
            </p:cNvPicPr>
            <p:nvPr/>
          </p:nvPicPr>
          <p:blipFill>
            <a:blip r:embed="rId3"/>
            <a:stretch>
              <a:fillRect/>
            </a:stretch>
          </p:blipFill>
          <p:spPr>
            <a:xfrm>
              <a:off x="2540000" y="762000"/>
              <a:ext cx="7112000" cy="5334000"/>
            </a:xfrm>
            <a:prstGeom prst="rect">
              <a:avLst/>
            </a:prstGeom>
          </p:spPr>
        </p:pic>
        <p:sp>
          <p:nvSpPr>
            <p:cNvPr id="13" name="Rectangle 12">
              <a:extLst>
                <a:ext uri="{FF2B5EF4-FFF2-40B4-BE49-F238E27FC236}">
                  <a16:creationId xmlns:a16="http://schemas.microsoft.com/office/drawing/2014/main" id="{A8376A2A-EDAB-E749-8234-50DC46478679}"/>
                </a:ext>
              </a:extLst>
            </p:cNvPr>
            <p:cNvSpPr/>
            <p:nvPr/>
          </p:nvSpPr>
          <p:spPr>
            <a:xfrm>
              <a:off x="6656832" y="5644896"/>
              <a:ext cx="329184" cy="451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689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Conclusion</a:t>
            </a:r>
          </a:p>
        </p:txBody>
      </p:sp>
      <p:sp>
        <p:nvSpPr>
          <p:cNvPr id="3" name="Content Placeholder 2"/>
          <p:cNvSpPr>
            <a:spLocks noGrp="1"/>
          </p:cNvSpPr>
          <p:nvPr>
            <p:ph idx="1"/>
          </p:nvPr>
        </p:nvSpPr>
        <p:spPr>
          <a:xfrm>
            <a:off x="838200" y="1576778"/>
            <a:ext cx="11221720" cy="5281221"/>
          </a:xfrm>
        </p:spPr>
        <p:txBody>
          <a:bodyPr>
            <a:noAutofit/>
          </a:bodyPr>
          <a:lstStyle/>
          <a:p>
            <a:r>
              <a:rPr lang="en-US" sz="3000" dirty="0"/>
              <a:t>Existing</a:t>
            </a:r>
            <a:r>
              <a:rPr lang="zh-CN" altLang="en-US" sz="3000" dirty="0"/>
              <a:t> </a:t>
            </a:r>
            <a:r>
              <a:rPr lang="en-US" altLang="zh-CN" sz="3000" dirty="0"/>
              <a:t>works a</a:t>
            </a:r>
            <a:r>
              <a:rPr lang="en-US" sz="3000" dirty="0"/>
              <a:t>ssume users pay equally high attention to all pixels in the viewport </a:t>
            </a:r>
            <a:r>
              <a:rPr lang="en-US" sz="3000" dirty="0">
                <a:sym typeface="Symbol" panose="05050102010706020507" pitchFamily="18" charset="2"/>
              </a:rPr>
              <a:t> Huge bandwidth consumption</a:t>
            </a:r>
          </a:p>
          <a:p>
            <a:endParaRPr lang="en-US" sz="1800" dirty="0"/>
          </a:p>
          <a:p>
            <a:r>
              <a:rPr lang="en-US" sz="3000" dirty="0"/>
              <a:t>Key observation: Users</a:t>
            </a:r>
            <a:r>
              <a:rPr lang="zh-CN" altLang="en-US" sz="3000" dirty="0"/>
              <a:t> </a:t>
            </a:r>
            <a:r>
              <a:rPr lang="en-US" altLang="zh-CN" sz="3000" dirty="0"/>
              <a:t>have limited span of attention </a:t>
            </a:r>
            <a:endParaRPr lang="en-US" sz="3000" dirty="0"/>
          </a:p>
          <a:p>
            <a:endParaRPr lang="en-US" sz="3000" dirty="0"/>
          </a:p>
          <a:p>
            <a:r>
              <a:rPr lang="en-US" sz="3000" dirty="0"/>
              <a:t>Our approach: Optimizing users perceived quality considering users’ attention</a:t>
            </a:r>
          </a:p>
          <a:p>
            <a:endParaRPr lang="en-US" sz="1800" dirty="0"/>
          </a:p>
          <a:p>
            <a:r>
              <a:rPr lang="en-US" sz="3000" dirty="0"/>
              <a:t>Results: Substantially higher users perceived quality under the same bandwidth consumption</a:t>
            </a:r>
          </a:p>
        </p:txBody>
      </p:sp>
      <p:sp>
        <p:nvSpPr>
          <p:cNvPr id="4" name="Slide Number Placeholder 3">
            <a:extLst>
              <a:ext uri="{FF2B5EF4-FFF2-40B4-BE49-F238E27FC236}">
                <a16:creationId xmlns:a16="http://schemas.microsoft.com/office/drawing/2014/main" id="{954FF4BD-CF21-AF49-B8D4-75D868940526}"/>
              </a:ext>
            </a:extLst>
          </p:cNvPr>
          <p:cNvSpPr>
            <a:spLocks noGrp="1"/>
          </p:cNvSpPr>
          <p:nvPr>
            <p:ph type="sldNum" sz="quarter" idx="12"/>
          </p:nvPr>
        </p:nvSpPr>
        <p:spPr/>
        <p:txBody>
          <a:bodyPr/>
          <a:lstStyle/>
          <a:p>
            <a:fld id="{0E1F3F83-CEEF-5D42-8784-473683DD07D4}" type="slidenum">
              <a:rPr lang="en-US" smtClean="0"/>
              <a:t>26</a:t>
            </a:fld>
            <a:endParaRPr lang="en-US"/>
          </a:p>
        </p:txBody>
      </p:sp>
    </p:spTree>
    <p:extLst>
      <p:ext uri="{BB962C8B-B14F-4D97-AF65-F5344CB8AC3E}">
        <p14:creationId xmlns:p14="http://schemas.microsoft.com/office/powerpoint/2010/main" val="177063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Popularity of 360 Video Streaming</a:t>
            </a:r>
          </a:p>
        </p:txBody>
      </p:sp>
      <p:grpSp>
        <p:nvGrpSpPr>
          <p:cNvPr id="3" name="Group 2">
            <a:extLst>
              <a:ext uri="{FF2B5EF4-FFF2-40B4-BE49-F238E27FC236}">
                <a16:creationId xmlns:a16="http://schemas.microsoft.com/office/drawing/2014/main" id="{B86B78C1-75BE-7A4E-AC29-540ECF009E10}"/>
              </a:ext>
            </a:extLst>
          </p:cNvPr>
          <p:cNvGrpSpPr/>
          <p:nvPr/>
        </p:nvGrpSpPr>
        <p:grpSpPr>
          <a:xfrm>
            <a:off x="4361108" y="2003652"/>
            <a:ext cx="3500832" cy="3353160"/>
            <a:chOff x="477577" y="2059948"/>
            <a:chExt cx="3500832" cy="3353160"/>
          </a:xfrm>
        </p:grpSpPr>
        <p:sp>
          <p:nvSpPr>
            <p:cNvPr id="4" name="TextBox 3"/>
            <p:cNvSpPr txBox="1"/>
            <p:nvPr/>
          </p:nvSpPr>
          <p:spPr>
            <a:xfrm>
              <a:off x="477577" y="4582111"/>
              <a:ext cx="3500832" cy="830997"/>
            </a:xfrm>
            <a:prstGeom prst="rect">
              <a:avLst/>
            </a:prstGeom>
            <a:noFill/>
          </p:spPr>
          <p:txBody>
            <a:bodyPr wrap="square" rtlCol="0">
              <a:spAutoFit/>
            </a:bodyPr>
            <a:lstStyle/>
            <a:p>
              <a:r>
                <a:rPr lang="en-US" sz="2400" dirty="0"/>
                <a:t>55 million 360</a:t>
              </a:r>
              <a:r>
                <a:rPr lang="zh-CN" altLang="en-US" sz="2400" dirty="0"/>
                <a:t> </a:t>
              </a:r>
              <a:r>
                <a:rPr lang="en-US" altLang="zh-CN" sz="2400" dirty="0"/>
                <a:t> video headsets in US </a:t>
              </a:r>
              <a:endParaRPr lang="en-US" sz="2400" dirty="0"/>
            </a:p>
          </p:txBody>
        </p:sp>
        <p:pic>
          <p:nvPicPr>
            <p:cNvPr id="5" name="Picture 4">
              <a:extLst>
                <a:ext uri="{FF2B5EF4-FFF2-40B4-BE49-F238E27FC236}">
                  <a16:creationId xmlns:a16="http://schemas.microsoft.com/office/drawing/2014/main" id="{F8D047CD-3680-E14E-BDEB-2019B403F509}"/>
                </a:ext>
              </a:extLst>
            </p:cNvPr>
            <p:cNvPicPr>
              <a:picLocks noChangeAspect="1"/>
            </p:cNvPicPr>
            <p:nvPr/>
          </p:nvPicPr>
          <p:blipFill>
            <a:blip r:embed="rId3"/>
            <a:stretch>
              <a:fillRect/>
            </a:stretch>
          </p:blipFill>
          <p:spPr>
            <a:xfrm>
              <a:off x="576432" y="2059948"/>
              <a:ext cx="3401976" cy="2551482"/>
            </a:xfrm>
            <a:prstGeom prst="rect">
              <a:avLst/>
            </a:prstGeom>
          </p:spPr>
        </p:pic>
      </p:grpSp>
      <p:grpSp>
        <p:nvGrpSpPr>
          <p:cNvPr id="7" name="Group 6">
            <a:extLst>
              <a:ext uri="{FF2B5EF4-FFF2-40B4-BE49-F238E27FC236}">
                <a16:creationId xmlns:a16="http://schemas.microsoft.com/office/drawing/2014/main" id="{3A9CC5D1-2B5D-8844-9A12-FF6B782EF120}"/>
              </a:ext>
            </a:extLst>
          </p:cNvPr>
          <p:cNvGrpSpPr/>
          <p:nvPr/>
        </p:nvGrpSpPr>
        <p:grpSpPr>
          <a:xfrm>
            <a:off x="7740884" y="1585394"/>
            <a:ext cx="4332583" cy="3785346"/>
            <a:chOff x="7740884" y="1585394"/>
            <a:chExt cx="4332583" cy="3785346"/>
          </a:xfrm>
        </p:grpSpPr>
        <p:sp>
          <p:nvSpPr>
            <p:cNvPr id="12" name="TextBox 11"/>
            <p:cNvSpPr txBox="1"/>
            <p:nvPr/>
          </p:nvSpPr>
          <p:spPr>
            <a:xfrm>
              <a:off x="8102375" y="4539743"/>
              <a:ext cx="3971092" cy="830997"/>
            </a:xfrm>
            <a:prstGeom prst="rect">
              <a:avLst/>
            </a:prstGeom>
            <a:noFill/>
          </p:spPr>
          <p:txBody>
            <a:bodyPr wrap="square" rtlCol="0">
              <a:spAutoFit/>
            </a:bodyPr>
            <a:lstStyle/>
            <a:p>
              <a:r>
                <a:rPr lang="en-US" sz="2400" dirty="0"/>
                <a:t>Most video providers support</a:t>
              </a:r>
              <a:r>
                <a:rPr lang="zh-CN" altLang="en-US" sz="2400" dirty="0"/>
                <a:t> </a:t>
              </a:r>
              <a:r>
                <a:rPr lang="en-US" altLang="zh-CN" sz="2400" dirty="0"/>
                <a:t>360</a:t>
              </a:r>
              <a:r>
                <a:rPr lang="zh-CN" altLang="en-US" sz="2400" dirty="0"/>
                <a:t> </a:t>
              </a:r>
              <a:r>
                <a:rPr lang="en-US" altLang="zh-CN" sz="2400" dirty="0"/>
                <a:t>videos</a:t>
              </a:r>
              <a:r>
                <a:rPr lang="en-US" sz="2400" dirty="0"/>
                <a:t> </a:t>
              </a:r>
            </a:p>
          </p:txBody>
        </p:sp>
        <p:pic>
          <p:nvPicPr>
            <p:cNvPr id="8" name="Picture 7">
              <a:extLst>
                <a:ext uri="{FF2B5EF4-FFF2-40B4-BE49-F238E27FC236}">
                  <a16:creationId xmlns:a16="http://schemas.microsoft.com/office/drawing/2014/main" id="{C3E11EC6-8909-BB4E-8B5D-F696933B9990}"/>
                </a:ext>
              </a:extLst>
            </p:cNvPr>
            <p:cNvPicPr>
              <a:picLocks noChangeAspect="1"/>
            </p:cNvPicPr>
            <p:nvPr/>
          </p:nvPicPr>
          <p:blipFill>
            <a:blip r:embed="rId4"/>
            <a:stretch>
              <a:fillRect/>
            </a:stretch>
          </p:blipFill>
          <p:spPr>
            <a:xfrm>
              <a:off x="7740884" y="1585394"/>
              <a:ext cx="4144269" cy="2928551"/>
            </a:xfrm>
            <a:prstGeom prst="rect">
              <a:avLst/>
            </a:prstGeom>
          </p:spPr>
        </p:pic>
      </p:grpSp>
      <p:grpSp>
        <p:nvGrpSpPr>
          <p:cNvPr id="6" name="Group 5">
            <a:extLst>
              <a:ext uri="{FF2B5EF4-FFF2-40B4-BE49-F238E27FC236}">
                <a16:creationId xmlns:a16="http://schemas.microsoft.com/office/drawing/2014/main" id="{52D81C33-343C-1049-B66F-6BC4258BE148}"/>
              </a:ext>
            </a:extLst>
          </p:cNvPr>
          <p:cNvGrpSpPr/>
          <p:nvPr/>
        </p:nvGrpSpPr>
        <p:grpSpPr>
          <a:xfrm>
            <a:off x="-26770" y="1989138"/>
            <a:ext cx="4350220" cy="3353160"/>
            <a:chOff x="3882320" y="2059948"/>
            <a:chExt cx="4350220" cy="3353160"/>
          </a:xfrm>
        </p:grpSpPr>
        <p:sp>
          <p:nvSpPr>
            <p:cNvPr id="11" name="TextBox 10"/>
            <p:cNvSpPr txBox="1"/>
            <p:nvPr/>
          </p:nvSpPr>
          <p:spPr>
            <a:xfrm>
              <a:off x="3882320" y="4582111"/>
              <a:ext cx="4350220" cy="830997"/>
            </a:xfrm>
            <a:prstGeom prst="rect">
              <a:avLst/>
            </a:prstGeom>
            <a:noFill/>
          </p:spPr>
          <p:txBody>
            <a:bodyPr wrap="square" rtlCol="0">
              <a:spAutoFit/>
            </a:bodyPr>
            <a:lstStyle/>
            <a:p>
              <a:r>
                <a:rPr lang="en-US" sz="2400" dirty="0"/>
                <a:t>36.9 million 360 video users in US</a:t>
              </a:r>
            </a:p>
            <a:p>
              <a:r>
                <a:rPr lang="en-US" sz="2400" dirty="0"/>
                <a:t>(10% US population)</a:t>
              </a:r>
            </a:p>
          </p:txBody>
        </p:sp>
        <p:pic>
          <p:nvPicPr>
            <p:cNvPr id="9" name="Picture 8">
              <a:extLst>
                <a:ext uri="{FF2B5EF4-FFF2-40B4-BE49-F238E27FC236}">
                  <a16:creationId xmlns:a16="http://schemas.microsoft.com/office/drawing/2014/main" id="{CD353B64-0A8D-774D-A069-DF8F56ED517F}"/>
                </a:ext>
              </a:extLst>
            </p:cNvPr>
            <p:cNvPicPr>
              <a:picLocks noChangeAspect="1"/>
            </p:cNvPicPr>
            <p:nvPr/>
          </p:nvPicPr>
          <p:blipFill>
            <a:blip r:embed="rId5"/>
            <a:stretch>
              <a:fillRect/>
            </a:stretch>
          </p:blipFill>
          <p:spPr>
            <a:xfrm>
              <a:off x="4123924" y="2059948"/>
              <a:ext cx="3944152" cy="2399757"/>
            </a:xfrm>
            <a:prstGeom prst="rect">
              <a:avLst/>
            </a:prstGeom>
          </p:spPr>
        </p:pic>
      </p:grpSp>
      <p:sp>
        <p:nvSpPr>
          <p:cNvPr id="10" name="Slide Number Placeholder 9">
            <a:extLst>
              <a:ext uri="{FF2B5EF4-FFF2-40B4-BE49-F238E27FC236}">
                <a16:creationId xmlns:a16="http://schemas.microsoft.com/office/drawing/2014/main" id="{A12DDE10-1847-DD4D-90F6-6234D62250AB}"/>
              </a:ext>
            </a:extLst>
          </p:cNvPr>
          <p:cNvSpPr>
            <a:spLocks noGrp="1"/>
          </p:cNvSpPr>
          <p:nvPr>
            <p:ph type="sldNum" sz="quarter" idx="12"/>
          </p:nvPr>
        </p:nvSpPr>
        <p:spPr/>
        <p:txBody>
          <a:bodyPr/>
          <a:lstStyle/>
          <a:p>
            <a:fld id="{0E1F3F83-CEEF-5D42-8784-473683DD07D4}" type="slidenum">
              <a:rPr lang="en-US" smtClean="0"/>
              <a:t>3</a:t>
            </a:fld>
            <a:endParaRPr lang="en-US"/>
          </a:p>
        </p:txBody>
      </p:sp>
    </p:spTree>
    <p:extLst>
      <p:ext uri="{BB962C8B-B14F-4D97-AF65-F5344CB8AC3E}">
        <p14:creationId xmlns:p14="http://schemas.microsoft.com/office/powerpoint/2010/main" val="7634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C4A2380-A896-3641-B352-722A574312DD}"/>
              </a:ext>
            </a:extLst>
          </p:cNvPr>
          <p:cNvSpPr/>
          <p:nvPr/>
        </p:nvSpPr>
        <p:spPr>
          <a:xfrm>
            <a:off x="7827648" y="1956106"/>
            <a:ext cx="808235" cy="461665"/>
          </a:xfrm>
          <a:prstGeom prst="rect">
            <a:avLst/>
          </a:prstGeom>
        </p:spPr>
        <p:txBody>
          <a:bodyPr wrap="none">
            <a:spAutoFit/>
          </a:bodyPr>
          <a:lstStyle/>
          <a:p>
            <a:pPr algn="ctr"/>
            <a:r>
              <a:rPr lang="en-US" altLang="zh-CN" sz="2400" dirty="0"/>
              <a:t>360</a:t>
            </a:r>
            <a:r>
              <a:rPr lang="en-US" sz="2400" dirty="0"/>
              <a:t>°</a:t>
            </a:r>
            <a:r>
              <a:rPr lang="en-US" dirty="0"/>
              <a:t> </a:t>
            </a:r>
            <a:endParaRPr lang="en-US" sz="2400" dirty="0"/>
          </a:p>
        </p:txBody>
      </p:sp>
      <p:sp>
        <p:nvSpPr>
          <p:cNvPr id="41" name="Rectangle 40">
            <a:extLst>
              <a:ext uri="{FF2B5EF4-FFF2-40B4-BE49-F238E27FC236}">
                <a16:creationId xmlns:a16="http://schemas.microsoft.com/office/drawing/2014/main" id="{4E287B35-D84D-C54E-A0DC-960E66EA2D93}"/>
              </a:ext>
            </a:extLst>
          </p:cNvPr>
          <p:cNvSpPr/>
          <p:nvPr/>
        </p:nvSpPr>
        <p:spPr>
          <a:xfrm>
            <a:off x="11337491" y="3640378"/>
            <a:ext cx="808235" cy="461665"/>
          </a:xfrm>
          <a:prstGeom prst="rect">
            <a:avLst/>
          </a:prstGeom>
        </p:spPr>
        <p:txBody>
          <a:bodyPr wrap="none">
            <a:spAutoFit/>
          </a:bodyPr>
          <a:lstStyle/>
          <a:p>
            <a:pPr algn="ctr"/>
            <a:r>
              <a:rPr lang="en-US" altLang="zh-CN" sz="2400" dirty="0"/>
              <a:t>180</a:t>
            </a:r>
            <a:r>
              <a:rPr lang="en-US" sz="2400" dirty="0"/>
              <a:t>°</a:t>
            </a:r>
            <a:r>
              <a:rPr lang="en-US" dirty="0"/>
              <a:t> </a:t>
            </a:r>
            <a:endParaRPr lang="en-US" sz="2400" dirty="0"/>
          </a:p>
        </p:txBody>
      </p:sp>
      <p:pic>
        <p:nvPicPr>
          <p:cNvPr id="28" name="Picture 27">
            <a:extLst>
              <a:ext uri="{FF2B5EF4-FFF2-40B4-BE49-F238E27FC236}">
                <a16:creationId xmlns:a16="http://schemas.microsoft.com/office/drawing/2014/main" id="{9E82B91C-32E4-1F43-B0DA-746577DD3585}"/>
              </a:ext>
            </a:extLst>
          </p:cNvPr>
          <p:cNvPicPr>
            <a:picLocks noChangeAspect="1"/>
          </p:cNvPicPr>
          <p:nvPr/>
        </p:nvPicPr>
        <p:blipFill rotWithShape="1">
          <a:blip r:embed="rId3">
            <a:alphaModFix amt="30000"/>
          </a:blip>
          <a:srcRect b="6476"/>
          <a:stretch/>
        </p:blipFill>
        <p:spPr>
          <a:xfrm>
            <a:off x="5003800" y="2434841"/>
            <a:ext cx="6350000" cy="2624938"/>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normAutofit/>
          </a:bodyPr>
          <a:lstStyle/>
          <a:p>
            <a:r>
              <a:rPr lang="en-US" dirty="0"/>
              <a:t>Essential challenge</a:t>
            </a:r>
            <a:r>
              <a:rPr lang="zh-CN" altLang="en-US" dirty="0"/>
              <a:t> </a:t>
            </a:r>
            <a:r>
              <a:rPr lang="en-US" dirty="0"/>
              <a:t>of 360 video streaming: bandwidth consumption</a:t>
            </a:r>
          </a:p>
        </p:txBody>
      </p:sp>
      <p:sp>
        <p:nvSpPr>
          <p:cNvPr id="7" name="TextBox 6">
            <a:extLst>
              <a:ext uri="{FF2B5EF4-FFF2-40B4-BE49-F238E27FC236}">
                <a16:creationId xmlns:a16="http://schemas.microsoft.com/office/drawing/2014/main" id="{C8A644F7-BDD1-8442-BF73-0813E203095F}"/>
              </a:ext>
            </a:extLst>
          </p:cNvPr>
          <p:cNvSpPr txBox="1"/>
          <p:nvPr/>
        </p:nvSpPr>
        <p:spPr>
          <a:xfrm>
            <a:off x="2570848" y="6032483"/>
            <a:ext cx="1045607" cy="461665"/>
          </a:xfrm>
          <a:prstGeom prst="rect">
            <a:avLst/>
          </a:prstGeom>
          <a:noFill/>
        </p:spPr>
        <p:txBody>
          <a:bodyPr wrap="none" rtlCol="0">
            <a:spAutoFit/>
          </a:bodyPr>
          <a:lstStyle/>
          <a:p>
            <a:r>
              <a:rPr lang="en-US" sz="2400" dirty="0"/>
              <a:t>5Mbps</a:t>
            </a:r>
          </a:p>
        </p:txBody>
      </p:sp>
      <p:sp>
        <p:nvSpPr>
          <p:cNvPr id="8" name="TextBox 7">
            <a:extLst>
              <a:ext uri="{FF2B5EF4-FFF2-40B4-BE49-F238E27FC236}">
                <a16:creationId xmlns:a16="http://schemas.microsoft.com/office/drawing/2014/main" id="{E364F378-5D7F-C644-8234-BC68450F86B4}"/>
              </a:ext>
            </a:extLst>
          </p:cNvPr>
          <p:cNvSpPr txBox="1"/>
          <p:nvPr/>
        </p:nvSpPr>
        <p:spPr>
          <a:xfrm>
            <a:off x="7550595" y="6032484"/>
            <a:ext cx="1356590" cy="461665"/>
          </a:xfrm>
          <a:prstGeom prst="rect">
            <a:avLst/>
          </a:prstGeom>
          <a:noFill/>
        </p:spPr>
        <p:txBody>
          <a:bodyPr wrap="none" rtlCol="0">
            <a:spAutoFit/>
          </a:bodyPr>
          <a:lstStyle/>
          <a:p>
            <a:r>
              <a:rPr lang="en-US" sz="2400" dirty="0"/>
              <a:t>400Mbps</a:t>
            </a:r>
          </a:p>
        </p:txBody>
      </p:sp>
      <p:pic>
        <p:nvPicPr>
          <p:cNvPr id="14" name="Picture 2" descr="page1image30655504">
            <a:extLst>
              <a:ext uri="{FF2B5EF4-FFF2-40B4-BE49-F238E27FC236}">
                <a16:creationId xmlns:a16="http://schemas.microsoft.com/office/drawing/2014/main" id="{5B951E8B-ABF4-A846-AE67-5FA9FD1A0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2746" y="5044553"/>
            <a:ext cx="1112108" cy="11121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1FCED9F-28C0-544E-9614-DF14E7D0491B}"/>
              </a:ext>
            </a:extLst>
          </p:cNvPr>
          <p:cNvPicPr>
            <a:picLocks noChangeAspect="1"/>
          </p:cNvPicPr>
          <p:nvPr/>
        </p:nvPicPr>
        <p:blipFill rotWithShape="1">
          <a:blip r:embed="rId3"/>
          <a:srcRect b="6476"/>
          <a:stretch/>
        </p:blipFill>
        <p:spPr>
          <a:xfrm>
            <a:off x="5003800" y="2419615"/>
            <a:ext cx="6350000" cy="2624938"/>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a:extLst>
              <a:ext uri="{FF2B5EF4-FFF2-40B4-BE49-F238E27FC236}">
                <a16:creationId xmlns:a16="http://schemas.microsoft.com/office/drawing/2014/main" id="{CD2BDB43-F649-904A-8E92-EF35DD062F18}"/>
              </a:ext>
            </a:extLst>
          </p:cNvPr>
          <p:cNvGrpSpPr/>
          <p:nvPr/>
        </p:nvGrpSpPr>
        <p:grpSpPr>
          <a:xfrm>
            <a:off x="2238284" y="3013586"/>
            <a:ext cx="1731861" cy="2094200"/>
            <a:chOff x="2238284" y="3013586"/>
            <a:chExt cx="1731861" cy="2094200"/>
          </a:xfrm>
        </p:grpSpPr>
        <p:pic>
          <p:nvPicPr>
            <p:cNvPr id="15" name="Picture 2" descr="page1image30655504">
              <a:extLst>
                <a:ext uri="{FF2B5EF4-FFF2-40B4-BE49-F238E27FC236}">
                  <a16:creationId xmlns:a16="http://schemas.microsoft.com/office/drawing/2014/main" id="{A1E9B8E8-29A3-B14C-A59C-D04DF7AA8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655" y="3995678"/>
              <a:ext cx="1112108" cy="11121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4ECF547E-F1F0-1E41-BF23-0F2162BA2CBB}"/>
                </a:ext>
              </a:extLst>
            </p:cNvPr>
            <p:cNvPicPr>
              <a:picLocks noChangeAspect="1"/>
            </p:cNvPicPr>
            <p:nvPr/>
          </p:nvPicPr>
          <p:blipFill>
            <a:blip r:embed="rId5"/>
            <a:stretch>
              <a:fillRect/>
            </a:stretch>
          </p:blipFill>
          <p:spPr>
            <a:xfrm>
              <a:off x="2238284" y="3013586"/>
              <a:ext cx="1731861" cy="1296422"/>
            </a:xfrm>
            <a:prstGeom prst="rect">
              <a:avLst/>
            </a:prstGeom>
          </p:spPr>
        </p:pic>
        <p:pic>
          <p:nvPicPr>
            <p:cNvPr id="16" name="Picture 15">
              <a:extLst>
                <a:ext uri="{FF2B5EF4-FFF2-40B4-BE49-F238E27FC236}">
                  <a16:creationId xmlns:a16="http://schemas.microsoft.com/office/drawing/2014/main" id="{A5043280-9A01-174A-A12C-74C8739474EA}"/>
                </a:ext>
              </a:extLst>
            </p:cNvPr>
            <p:cNvPicPr>
              <a:picLocks noChangeAspect="1"/>
            </p:cNvPicPr>
            <p:nvPr/>
          </p:nvPicPr>
          <p:blipFill rotWithShape="1">
            <a:blip r:embed="rId3"/>
            <a:srcRect l="58193" t="23355" r="21132" b="50427"/>
            <a:stretch/>
          </p:blipFill>
          <p:spPr>
            <a:xfrm>
              <a:off x="2447274" y="3139183"/>
              <a:ext cx="1312869" cy="735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9" name="Rectangle 18">
            <a:extLst>
              <a:ext uri="{FF2B5EF4-FFF2-40B4-BE49-F238E27FC236}">
                <a16:creationId xmlns:a16="http://schemas.microsoft.com/office/drawing/2014/main" id="{CB0ED4CB-9439-154B-81BF-DBC2A989B3D8}"/>
              </a:ext>
            </a:extLst>
          </p:cNvPr>
          <p:cNvSpPr/>
          <p:nvPr/>
        </p:nvSpPr>
        <p:spPr>
          <a:xfrm>
            <a:off x="7851554" y="2986564"/>
            <a:ext cx="2231699" cy="149447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C7077282-32F8-CA4E-9F45-8570070C84F2}"/>
              </a:ext>
            </a:extLst>
          </p:cNvPr>
          <p:cNvPicPr>
            <a:picLocks noChangeAspect="1"/>
          </p:cNvPicPr>
          <p:nvPr/>
        </p:nvPicPr>
        <p:blipFill rotWithShape="1">
          <a:blip r:embed="rId3"/>
          <a:srcRect l="44846" t="21163" r="20009" b="26553"/>
          <a:stretch/>
        </p:blipFill>
        <p:spPr>
          <a:xfrm>
            <a:off x="7851554" y="3013585"/>
            <a:ext cx="2231699" cy="1467451"/>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Rectangle 29">
            <a:extLst>
              <a:ext uri="{FF2B5EF4-FFF2-40B4-BE49-F238E27FC236}">
                <a16:creationId xmlns:a16="http://schemas.microsoft.com/office/drawing/2014/main" id="{DBDB82C8-8924-4F42-B4F3-164E694450C5}"/>
              </a:ext>
            </a:extLst>
          </p:cNvPr>
          <p:cNvSpPr/>
          <p:nvPr/>
        </p:nvSpPr>
        <p:spPr>
          <a:xfrm>
            <a:off x="8563285" y="2524899"/>
            <a:ext cx="808235" cy="461665"/>
          </a:xfrm>
          <a:prstGeom prst="rect">
            <a:avLst/>
          </a:prstGeom>
        </p:spPr>
        <p:txBody>
          <a:bodyPr wrap="none">
            <a:spAutoFit/>
          </a:bodyPr>
          <a:lstStyle/>
          <a:p>
            <a:pPr algn="ctr"/>
            <a:r>
              <a:rPr lang="en-US" altLang="zh-CN" sz="2400" dirty="0"/>
              <a:t>110</a:t>
            </a:r>
            <a:r>
              <a:rPr lang="en-US" sz="2400" dirty="0"/>
              <a:t>°</a:t>
            </a:r>
            <a:r>
              <a:rPr lang="en-US" dirty="0"/>
              <a:t> </a:t>
            </a:r>
            <a:endParaRPr lang="en-US" sz="2400" dirty="0"/>
          </a:p>
        </p:txBody>
      </p:sp>
      <p:sp>
        <p:nvSpPr>
          <p:cNvPr id="31" name="Rectangle 30">
            <a:extLst>
              <a:ext uri="{FF2B5EF4-FFF2-40B4-BE49-F238E27FC236}">
                <a16:creationId xmlns:a16="http://schemas.microsoft.com/office/drawing/2014/main" id="{B13AD4EE-4BC1-4641-8307-F2C1A0728A4E}"/>
              </a:ext>
            </a:extLst>
          </p:cNvPr>
          <p:cNvSpPr/>
          <p:nvPr/>
        </p:nvSpPr>
        <p:spPr>
          <a:xfrm>
            <a:off x="10197392" y="3487965"/>
            <a:ext cx="652744" cy="461665"/>
          </a:xfrm>
          <a:prstGeom prst="rect">
            <a:avLst/>
          </a:prstGeom>
        </p:spPr>
        <p:txBody>
          <a:bodyPr wrap="none">
            <a:spAutoFit/>
          </a:bodyPr>
          <a:lstStyle/>
          <a:p>
            <a:pPr algn="ctr"/>
            <a:r>
              <a:rPr lang="en-US" altLang="zh-CN" sz="2400" dirty="0"/>
              <a:t>80</a:t>
            </a:r>
            <a:r>
              <a:rPr lang="en-US" sz="2400" dirty="0"/>
              <a:t>°</a:t>
            </a:r>
            <a:r>
              <a:rPr lang="en-US" dirty="0"/>
              <a:t> </a:t>
            </a:r>
            <a:endParaRPr lang="en-US" sz="2400" dirty="0"/>
          </a:p>
        </p:txBody>
      </p:sp>
      <p:sp>
        <p:nvSpPr>
          <p:cNvPr id="32" name="Rectangle 31">
            <a:extLst>
              <a:ext uri="{FF2B5EF4-FFF2-40B4-BE49-F238E27FC236}">
                <a16:creationId xmlns:a16="http://schemas.microsoft.com/office/drawing/2014/main" id="{3FD4B5E0-1502-CD4A-B6D3-31A20B9D7090}"/>
              </a:ext>
            </a:extLst>
          </p:cNvPr>
          <p:cNvSpPr/>
          <p:nvPr/>
        </p:nvSpPr>
        <p:spPr>
          <a:xfrm>
            <a:off x="2838098" y="2672775"/>
            <a:ext cx="652743" cy="461665"/>
          </a:xfrm>
          <a:prstGeom prst="rect">
            <a:avLst/>
          </a:prstGeom>
        </p:spPr>
        <p:txBody>
          <a:bodyPr wrap="none">
            <a:spAutoFit/>
          </a:bodyPr>
          <a:lstStyle/>
          <a:p>
            <a:pPr algn="ctr"/>
            <a:r>
              <a:rPr lang="en-US" altLang="zh-CN" sz="2400" dirty="0"/>
              <a:t>30</a:t>
            </a:r>
            <a:r>
              <a:rPr lang="en-US" sz="2400" dirty="0"/>
              <a:t>°</a:t>
            </a:r>
            <a:r>
              <a:rPr lang="en-US" dirty="0"/>
              <a:t> </a:t>
            </a:r>
            <a:endParaRPr lang="en-US" sz="2400" dirty="0"/>
          </a:p>
        </p:txBody>
      </p:sp>
      <p:sp>
        <p:nvSpPr>
          <p:cNvPr id="33" name="Rectangle 32">
            <a:extLst>
              <a:ext uri="{FF2B5EF4-FFF2-40B4-BE49-F238E27FC236}">
                <a16:creationId xmlns:a16="http://schemas.microsoft.com/office/drawing/2014/main" id="{931C8B15-22E9-BC47-BAFC-94ADB3C6DDC6}"/>
              </a:ext>
            </a:extLst>
          </p:cNvPr>
          <p:cNvSpPr/>
          <p:nvPr/>
        </p:nvSpPr>
        <p:spPr>
          <a:xfrm>
            <a:off x="3834228" y="3301904"/>
            <a:ext cx="652744" cy="461665"/>
          </a:xfrm>
          <a:prstGeom prst="rect">
            <a:avLst/>
          </a:prstGeom>
        </p:spPr>
        <p:txBody>
          <a:bodyPr wrap="none">
            <a:spAutoFit/>
          </a:bodyPr>
          <a:lstStyle/>
          <a:p>
            <a:pPr algn="ctr"/>
            <a:r>
              <a:rPr lang="en-US" altLang="zh-CN" sz="2400" dirty="0"/>
              <a:t>15</a:t>
            </a:r>
            <a:r>
              <a:rPr lang="en-US" sz="2400" dirty="0"/>
              <a:t>°</a:t>
            </a:r>
            <a:r>
              <a:rPr lang="en-US" dirty="0"/>
              <a:t> </a:t>
            </a:r>
            <a:endParaRPr lang="en-US" sz="2400" dirty="0"/>
          </a:p>
        </p:txBody>
      </p:sp>
      <p:grpSp>
        <p:nvGrpSpPr>
          <p:cNvPr id="10" name="Group 9">
            <a:extLst>
              <a:ext uri="{FF2B5EF4-FFF2-40B4-BE49-F238E27FC236}">
                <a16:creationId xmlns:a16="http://schemas.microsoft.com/office/drawing/2014/main" id="{BAAE970D-89BF-8F4F-B6CF-30BF30247B81}"/>
              </a:ext>
            </a:extLst>
          </p:cNvPr>
          <p:cNvGrpSpPr/>
          <p:nvPr/>
        </p:nvGrpSpPr>
        <p:grpSpPr>
          <a:xfrm>
            <a:off x="5765" y="1534"/>
            <a:ext cx="12192000" cy="6858000"/>
            <a:chOff x="17175" y="-103736"/>
            <a:chExt cx="12192000" cy="6858000"/>
          </a:xfrm>
        </p:grpSpPr>
        <p:sp>
          <p:nvSpPr>
            <p:cNvPr id="37" name="Rectangle 36">
              <a:extLst>
                <a:ext uri="{FF2B5EF4-FFF2-40B4-BE49-F238E27FC236}">
                  <a16:creationId xmlns:a16="http://schemas.microsoft.com/office/drawing/2014/main" id="{291888B9-D75D-6C45-B735-1AA01E99EC5B}"/>
                </a:ext>
              </a:extLst>
            </p:cNvPr>
            <p:cNvSpPr/>
            <p:nvPr/>
          </p:nvSpPr>
          <p:spPr>
            <a:xfrm>
              <a:off x="17175" y="-103736"/>
              <a:ext cx="12192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2903830-1F28-BD46-886B-E179B3B6E535}"/>
                </a:ext>
              </a:extLst>
            </p:cNvPr>
            <p:cNvPicPr>
              <a:picLocks noChangeAspect="1"/>
            </p:cNvPicPr>
            <p:nvPr/>
          </p:nvPicPr>
          <p:blipFill>
            <a:blip r:embed="rId6"/>
            <a:stretch>
              <a:fillRect/>
            </a:stretch>
          </p:blipFill>
          <p:spPr>
            <a:xfrm>
              <a:off x="3162225" y="1490142"/>
              <a:ext cx="5715000" cy="4666519"/>
            </a:xfrm>
            <a:prstGeom prst="rect">
              <a:avLst/>
            </a:prstGeom>
          </p:spPr>
        </p:pic>
      </p:grpSp>
      <p:sp>
        <p:nvSpPr>
          <p:cNvPr id="34" name="Rectangle 33">
            <a:extLst>
              <a:ext uri="{FF2B5EF4-FFF2-40B4-BE49-F238E27FC236}">
                <a16:creationId xmlns:a16="http://schemas.microsoft.com/office/drawing/2014/main" id="{F722D1FA-0E29-134A-AF0C-6116C4C6A2F9}"/>
              </a:ext>
            </a:extLst>
          </p:cNvPr>
          <p:cNvSpPr/>
          <p:nvPr/>
        </p:nvSpPr>
        <p:spPr>
          <a:xfrm>
            <a:off x="0" y="2938052"/>
            <a:ext cx="12192000" cy="81165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Problem: Still costs much higher bandwidth!</a:t>
            </a:r>
          </a:p>
        </p:txBody>
      </p:sp>
      <p:sp>
        <p:nvSpPr>
          <p:cNvPr id="3" name="Slide Number Placeholder 2">
            <a:extLst>
              <a:ext uri="{FF2B5EF4-FFF2-40B4-BE49-F238E27FC236}">
                <a16:creationId xmlns:a16="http://schemas.microsoft.com/office/drawing/2014/main" id="{6162B583-D2C1-AA48-B328-885D04263B08}"/>
              </a:ext>
            </a:extLst>
          </p:cNvPr>
          <p:cNvSpPr>
            <a:spLocks noGrp="1"/>
          </p:cNvSpPr>
          <p:nvPr>
            <p:ph type="sldNum" sz="quarter" idx="12"/>
          </p:nvPr>
        </p:nvSpPr>
        <p:spPr/>
        <p:txBody>
          <a:bodyPr/>
          <a:lstStyle/>
          <a:p>
            <a:fld id="{0E1F3F83-CEEF-5D42-8784-473683DD07D4}" type="slidenum">
              <a:rPr lang="en-US" smtClean="0"/>
              <a:t>4</a:t>
            </a:fld>
            <a:endParaRPr lang="en-US"/>
          </a:p>
        </p:txBody>
      </p:sp>
      <p:grpSp>
        <p:nvGrpSpPr>
          <p:cNvPr id="43" name="Group 42">
            <a:extLst>
              <a:ext uri="{FF2B5EF4-FFF2-40B4-BE49-F238E27FC236}">
                <a16:creationId xmlns:a16="http://schemas.microsoft.com/office/drawing/2014/main" id="{44FC7A17-886F-A74C-9AB5-0037B10D4C8A}"/>
              </a:ext>
            </a:extLst>
          </p:cNvPr>
          <p:cNvGrpSpPr/>
          <p:nvPr/>
        </p:nvGrpSpPr>
        <p:grpSpPr>
          <a:xfrm>
            <a:off x="5027175" y="3995678"/>
            <a:ext cx="2320255" cy="2752344"/>
            <a:chOff x="4896340" y="3966064"/>
            <a:chExt cx="2320255" cy="2752344"/>
          </a:xfrm>
        </p:grpSpPr>
        <p:sp>
          <p:nvSpPr>
            <p:cNvPr id="39" name="Rectangle 38">
              <a:extLst>
                <a:ext uri="{FF2B5EF4-FFF2-40B4-BE49-F238E27FC236}">
                  <a16:creationId xmlns:a16="http://schemas.microsoft.com/office/drawing/2014/main" id="{23B28910-0798-D444-A8B9-53AEF1477E26}"/>
                </a:ext>
              </a:extLst>
            </p:cNvPr>
            <p:cNvSpPr/>
            <p:nvPr/>
          </p:nvSpPr>
          <p:spPr>
            <a:xfrm>
              <a:off x="5641540" y="3966064"/>
              <a:ext cx="750284" cy="17474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561E016-E4E6-8946-8CB8-46D54B1DD79C}"/>
                </a:ext>
              </a:extLst>
            </p:cNvPr>
            <p:cNvSpPr txBox="1"/>
            <p:nvPr/>
          </p:nvSpPr>
          <p:spPr>
            <a:xfrm>
              <a:off x="4896340" y="6256743"/>
              <a:ext cx="2320255" cy="461665"/>
            </a:xfrm>
            <a:prstGeom prst="rect">
              <a:avLst/>
            </a:prstGeom>
            <a:noFill/>
          </p:spPr>
          <p:txBody>
            <a:bodyPr wrap="square" rtlCol="0">
              <a:spAutoFit/>
            </a:bodyPr>
            <a:lstStyle/>
            <a:p>
              <a:r>
                <a:rPr lang="en-US" sz="2400" dirty="0"/>
                <a:t>Viewport-driven</a:t>
              </a:r>
            </a:p>
          </p:txBody>
        </p:sp>
        <p:cxnSp>
          <p:nvCxnSpPr>
            <p:cNvPr id="42" name="Straight Arrow Connector 41">
              <a:extLst>
                <a:ext uri="{FF2B5EF4-FFF2-40B4-BE49-F238E27FC236}">
                  <a16:creationId xmlns:a16="http://schemas.microsoft.com/office/drawing/2014/main" id="{284F0A4A-DB0F-2E48-8141-DADCED411BE7}"/>
                </a:ext>
              </a:extLst>
            </p:cNvPr>
            <p:cNvCxnSpPr/>
            <p:nvPr/>
          </p:nvCxnSpPr>
          <p:spPr>
            <a:xfrm flipV="1">
              <a:off x="6002168" y="5809438"/>
              <a:ext cx="0" cy="5172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4FFBA0B4-31AF-6B4B-8AC1-A7562F35F279}"/>
              </a:ext>
            </a:extLst>
          </p:cNvPr>
          <p:cNvSpPr/>
          <p:nvPr/>
        </p:nvSpPr>
        <p:spPr>
          <a:xfrm>
            <a:off x="4486972" y="3903959"/>
            <a:ext cx="2158554" cy="1856762"/>
          </a:xfrm>
          <a:prstGeom prst="rect">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5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500"/>
                                  </p:stCondLst>
                                  <p:childTnLst>
                                    <p:set>
                                      <p:cBhvr>
                                        <p:cTn id="47" dur="1" fill="hold">
                                          <p:stCondLst>
                                            <p:cond delay="0"/>
                                          </p:stCondLst>
                                        </p:cTn>
                                        <p:tgtEl>
                                          <p:spTgt spid="43"/>
                                        </p:tgtEl>
                                        <p:attrNameLst>
                                          <p:attrName>style.visibility</p:attrName>
                                        </p:attrNameLst>
                                      </p:cBhvr>
                                      <p:to>
                                        <p:strVal val="visible"/>
                                      </p:to>
                                    </p:set>
                                  </p:childTnLst>
                                </p:cTn>
                              </p:par>
                            </p:childTnLst>
                          </p:cTn>
                        </p:par>
                        <p:par>
                          <p:cTn id="48" fill="hold">
                            <p:stCondLst>
                              <p:cond delay="500"/>
                            </p:stCondLst>
                            <p:childTnLst>
                              <p:par>
                                <p:cTn id="49" presetID="1" presetClass="entr" presetSubtype="0" fill="hold" grpId="0" nodeType="afterEffect">
                                  <p:stCondLst>
                                    <p:cond delay="50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p:bldP spid="7" grpId="0"/>
      <p:bldP spid="8" grpId="0"/>
      <p:bldP spid="19" grpId="0" animBg="1"/>
      <p:bldP spid="30" grpId="0"/>
      <p:bldP spid="31" grpId="0"/>
      <p:bldP spid="32" grpId="0"/>
      <p:bldP spid="33" grpId="0"/>
      <p:bldP spid="34"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Conventional</a:t>
            </a:r>
            <a:r>
              <a:rPr lang="zh-CN" altLang="en-US" dirty="0"/>
              <a:t> </a:t>
            </a:r>
            <a:r>
              <a:rPr lang="en-US" altLang="zh-CN" dirty="0"/>
              <a:t>wisdom</a:t>
            </a:r>
            <a:endParaRPr lang="en-US" dirty="0"/>
          </a:p>
        </p:txBody>
      </p:sp>
      <p:sp>
        <p:nvSpPr>
          <p:cNvPr id="21" name="Rectangle 20">
            <a:extLst>
              <a:ext uri="{FF2B5EF4-FFF2-40B4-BE49-F238E27FC236}">
                <a16:creationId xmlns:a16="http://schemas.microsoft.com/office/drawing/2014/main" id="{1CF6D24D-6751-6645-AA0B-5558856FC4FA}"/>
              </a:ext>
            </a:extLst>
          </p:cNvPr>
          <p:cNvSpPr/>
          <p:nvPr/>
        </p:nvSpPr>
        <p:spPr>
          <a:xfrm>
            <a:off x="395419" y="2686049"/>
            <a:ext cx="11353799" cy="1044121"/>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ym typeface="Symbol" panose="05050102010706020507" pitchFamily="18" charset="2"/>
              </a:rPr>
              <a:t>Users pay equal attention to </a:t>
            </a:r>
            <a:r>
              <a:rPr lang="en-US" sz="2800" b="1" dirty="0">
                <a:solidFill>
                  <a:srgbClr val="FF0000"/>
                </a:solidFill>
                <a:sym typeface="Symbol" panose="05050102010706020507" pitchFamily="18" charset="2"/>
              </a:rPr>
              <a:t>all</a:t>
            </a:r>
            <a:r>
              <a:rPr lang="en-US" sz="2800" dirty="0">
                <a:sym typeface="Symbol" panose="05050102010706020507" pitchFamily="18" charset="2"/>
              </a:rPr>
              <a:t> pixels in the viewport</a:t>
            </a:r>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fld id="{0E1F3F83-CEEF-5D42-8784-473683DD07D4}" type="slidenum">
              <a:rPr lang="en-US" smtClean="0"/>
              <a:t>5</a:t>
            </a:fld>
            <a:endParaRPr lang="en-US"/>
          </a:p>
        </p:txBody>
      </p:sp>
    </p:spTree>
    <p:extLst>
      <p:ext uri="{BB962C8B-B14F-4D97-AF65-F5344CB8AC3E}">
        <p14:creationId xmlns:p14="http://schemas.microsoft.com/office/powerpoint/2010/main" val="430930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observation</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CD4DDDF0-F48C-F440-899A-4E8A6D5965FC}"/>
              </a:ext>
            </a:extLst>
          </p:cNvPr>
          <p:cNvSpPr>
            <a:spLocks noGrp="1"/>
          </p:cNvSpPr>
          <p:nvPr>
            <p:ph type="sldNum" sz="quarter" idx="12"/>
          </p:nvPr>
        </p:nvSpPr>
        <p:spPr/>
        <p:txBody>
          <a:bodyPr/>
          <a:lstStyle/>
          <a:p>
            <a:fld id="{0E1F3F83-CEEF-5D42-8784-473683DD07D4}" type="slidenum">
              <a:rPr lang="en-US" smtClean="0"/>
              <a:t>6</a:t>
            </a:fld>
            <a:endParaRPr lang="en-US"/>
          </a:p>
        </p:txBody>
      </p:sp>
      <p:pic>
        <p:nvPicPr>
          <p:cNvPr id="11" name="Picture 2" descr="page1image30655504">
            <a:extLst>
              <a:ext uri="{FF2B5EF4-FFF2-40B4-BE49-F238E27FC236}">
                <a16:creationId xmlns:a16="http://schemas.microsoft.com/office/drawing/2014/main" id="{8A2D25CD-57C5-7A48-9EC1-8A9F81B8D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2746" y="5044553"/>
            <a:ext cx="1112108" cy="11121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8EF062B-FF77-4540-AFBC-C72D2B6719C2}"/>
              </a:ext>
            </a:extLst>
          </p:cNvPr>
          <p:cNvPicPr>
            <a:picLocks noChangeAspect="1"/>
          </p:cNvPicPr>
          <p:nvPr/>
        </p:nvPicPr>
        <p:blipFill rotWithShape="1">
          <a:blip r:embed="rId4"/>
          <a:srcRect b="6476"/>
          <a:stretch/>
        </p:blipFill>
        <p:spPr>
          <a:xfrm>
            <a:off x="5002893" y="2349328"/>
            <a:ext cx="6350000" cy="2624938"/>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a:extLst>
              <a:ext uri="{FF2B5EF4-FFF2-40B4-BE49-F238E27FC236}">
                <a16:creationId xmlns:a16="http://schemas.microsoft.com/office/drawing/2014/main" id="{38FBB1CF-681E-CC43-8C59-3FC205A41FA0}"/>
              </a:ext>
            </a:extLst>
          </p:cNvPr>
          <p:cNvGrpSpPr/>
          <p:nvPr/>
        </p:nvGrpSpPr>
        <p:grpSpPr>
          <a:xfrm>
            <a:off x="2238284" y="3013586"/>
            <a:ext cx="1731861" cy="2094200"/>
            <a:chOff x="2238284" y="3013586"/>
            <a:chExt cx="1731861" cy="2094200"/>
          </a:xfrm>
        </p:grpSpPr>
        <p:pic>
          <p:nvPicPr>
            <p:cNvPr id="14" name="Picture 2" descr="page1image30655504">
              <a:extLst>
                <a:ext uri="{FF2B5EF4-FFF2-40B4-BE49-F238E27FC236}">
                  <a16:creationId xmlns:a16="http://schemas.microsoft.com/office/drawing/2014/main" id="{1186B059-7F52-EA4F-AA61-43F690AA2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655" y="3995678"/>
              <a:ext cx="1112108" cy="11121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4B654E-5E44-5D45-8469-C9D0C7056606}"/>
                </a:ext>
              </a:extLst>
            </p:cNvPr>
            <p:cNvPicPr>
              <a:picLocks noChangeAspect="1"/>
            </p:cNvPicPr>
            <p:nvPr/>
          </p:nvPicPr>
          <p:blipFill>
            <a:blip r:embed="rId5"/>
            <a:stretch>
              <a:fillRect/>
            </a:stretch>
          </p:blipFill>
          <p:spPr>
            <a:xfrm>
              <a:off x="2238284" y="3013586"/>
              <a:ext cx="1731861" cy="1296422"/>
            </a:xfrm>
            <a:prstGeom prst="rect">
              <a:avLst/>
            </a:prstGeom>
          </p:spPr>
        </p:pic>
        <p:pic>
          <p:nvPicPr>
            <p:cNvPr id="16" name="Picture 15">
              <a:extLst>
                <a:ext uri="{FF2B5EF4-FFF2-40B4-BE49-F238E27FC236}">
                  <a16:creationId xmlns:a16="http://schemas.microsoft.com/office/drawing/2014/main" id="{3040923C-2FCA-9648-8C7C-0C0F242E5A8E}"/>
                </a:ext>
              </a:extLst>
            </p:cNvPr>
            <p:cNvPicPr>
              <a:picLocks noChangeAspect="1"/>
            </p:cNvPicPr>
            <p:nvPr/>
          </p:nvPicPr>
          <p:blipFill rotWithShape="1">
            <a:blip r:embed="rId4"/>
            <a:srcRect l="58193" t="23355" r="21132" b="50427"/>
            <a:stretch/>
          </p:blipFill>
          <p:spPr>
            <a:xfrm>
              <a:off x="2447274" y="3139183"/>
              <a:ext cx="1312869" cy="735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7" name="Rectangle 16">
            <a:extLst>
              <a:ext uri="{FF2B5EF4-FFF2-40B4-BE49-F238E27FC236}">
                <a16:creationId xmlns:a16="http://schemas.microsoft.com/office/drawing/2014/main" id="{169FCAEE-ED98-1D4C-97DD-3A3C6ABBD8BC}"/>
              </a:ext>
            </a:extLst>
          </p:cNvPr>
          <p:cNvSpPr/>
          <p:nvPr/>
        </p:nvSpPr>
        <p:spPr>
          <a:xfrm>
            <a:off x="5903139" y="2981277"/>
            <a:ext cx="2231699" cy="149447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11F2CA-7C93-FA4C-9F85-4DC285017C2F}"/>
              </a:ext>
            </a:extLst>
          </p:cNvPr>
          <p:cNvSpPr/>
          <p:nvPr/>
        </p:nvSpPr>
        <p:spPr>
          <a:xfrm>
            <a:off x="2388774" y="3122879"/>
            <a:ext cx="1400397" cy="76666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28D774D-E273-9643-AE39-521CA5C42A7D}"/>
              </a:ext>
            </a:extLst>
          </p:cNvPr>
          <p:cNvSpPr txBox="1"/>
          <p:nvPr/>
        </p:nvSpPr>
        <p:spPr>
          <a:xfrm>
            <a:off x="1247779" y="5946130"/>
            <a:ext cx="3711858" cy="461665"/>
          </a:xfrm>
          <a:prstGeom prst="rect">
            <a:avLst/>
          </a:prstGeom>
          <a:noFill/>
        </p:spPr>
        <p:txBody>
          <a:bodyPr wrap="square" rtlCol="0">
            <a:spAutoFit/>
          </a:bodyPr>
          <a:lstStyle/>
          <a:p>
            <a:r>
              <a:rPr lang="en-US" sz="2400" dirty="0"/>
              <a:t>Watching</a:t>
            </a:r>
            <a:r>
              <a:rPr lang="zh-CN" altLang="en-US" sz="2400" dirty="0"/>
              <a:t> </a:t>
            </a:r>
            <a:r>
              <a:rPr lang="en-US" altLang="zh-CN" sz="2400" dirty="0"/>
              <a:t>a traditional video</a:t>
            </a:r>
            <a:endParaRPr lang="en-US" sz="2400" dirty="0"/>
          </a:p>
        </p:txBody>
      </p:sp>
      <p:sp>
        <p:nvSpPr>
          <p:cNvPr id="26" name="TextBox 25">
            <a:extLst>
              <a:ext uri="{FF2B5EF4-FFF2-40B4-BE49-F238E27FC236}">
                <a16:creationId xmlns:a16="http://schemas.microsoft.com/office/drawing/2014/main" id="{431F03B2-91C9-6C45-B896-BC843A0B32F4}"/>
              </a:ext>
            </a:extLst>
          </p:cNvPr>
          <p:cNvSpPr txBox="1"/>
          <p:nvPr/>
        </p:nvSpPr>
        <p:spPr>
          <a:xfrm>
            <a:off x="6733186" y="5935980"/>
            <a:ext cx="2889413" cy="461665"/>
          </a:xfrm>
          <a:prstGeom prst="rect">
            <a:avLst/>
          </a:prstGeom>
          <a:noFill/>
        </p:spPr>
        <p:txBody>
          <a:bodyPr wrap="square" rtlCol="0">
            <a:spAutoFit/>
          </a:bodyPr>
          <a:lstStyle/>
          <a:p>
            <a:r>
              <a:rPr lang="en-US" sz="2400" dirty="0"/>
              <a:t>Watching</a:t>
            </a:r>
            <a:r>
              <a:rPr lang="zh-CN" altLang="en-US" sz="2400" dirty="0"/>
              <a:t> </a:t>
            </a:r>
            <a:r>
              <a:rPr lang="en-US" altLang="zh-CN" sz="2400" dirty="0"/>
              <a:t>a 360 video</a:t>
            </a:r>
            <a:endParaRPr lang="en-US" sz="2400" dirty="0"/>
          </a:p>
        </p:txBody>
      </p:sp>
      <p:sp>
        <p:nvSpPr>
          <p:cNvPr id="6" name="Rectangle 5">
            <a:extLst>
              <a:ext uri="{FF2B5EF4-FFF2-40B4-BE49-F238E27FC236}">
                <a16:creationId xmlns:a16="http://schemas.microsoft.com/office/drawing/2014/main" id="{DAB9772C-502B-5944-9DB3-00E37DC406F5}"/>
              </a:ext>
            </a:extLst>
          </p:cNvPr>
          <p:cNvSpPr/>
          <p:nvPr/>
        </p:nvSpPr>
        <p:spPr>
          <a:xfrm>
            <a:off x="419100" y="2758829"/>
            <a:ext cx="11353799" cy="1044121"/>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ym typeface="Symbol" panose="05050102010706020507" pitchFamily="18" charset="2"/>
              </a:rPr>
              <a:t>Due to the viewpoint movement, users have different span of attention to different pixels in the viewport</a:t>
            </a:r>
          </a:p>
        </p:txBody>
      </p:sp>
    </p:spTree>
    <p:extLst>
      <p:ext uri="{BB962C8B-B14F-4D97-AF65-F5344CB8AC3E}">
        <p14:creationId xmlns:p14="http://schemas.microsoft.com/office/powerpoint/2010/main" val="259382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26" presetClass="path" presetSubtype="0" repeatCount="indefinite" accel="50000" decel="50000" fill="hold" grpId="1" nodeType="withEffect">
                                  <p:stCondLst>
                                    <p:cond delay="0"/>
                                  </p:stCondLst>
                                  <p:childTnLst>
                                    <p:animMotion origin="layout" path="M -1.04167E-6 1.48148E-6 C -1.04167E-6 0.0331 0.02695 0.05995 0.06003 0.05995 C 0.09896 0.05995 0.11302 0.03009 0.11901 0.01204 L 0.125 -0.01204 C 0.13099 -0.03009 0.14596 -0.05996 0.18998 -0.05996 C 0.21797 -0.05996 0.25 -0.0331 0.25 1.48148E-6 C 0.25 0.0331 0.21797 0.05995 0.18998 0.05995 C 0.14596 0.05995 0.13099 0.03009 0.125 0.01204 L 0.11901 -0.01204 C 0.11302 -0.03009 0.09896 -0.05996 0.06003 -0.05996 C 0.02695 -0.05996 -1.04167E-6 -0.0331 -1.04167E-6 1.48148E-6 Z " pathEditMode="relative" rAng="0" ptsTypes="AAAAAAAAAAA">
                                      <p:cBhvr>
                                        <p:cTn id="14" dur="2000" fill="hold"/>
                                        <p:tgtEl>
                                          <p:spTgt spid="17"/>
                                        </p:tgtEl>
                                        <p:attrNameLst>
                                          <p:attrName>ppt_x</p:attrName>
                                          <p:attrName>ppt_y</p:attrName>
                                        </p:attrNameLst>
                                      </p:cBhvr>
                                      <p:rCtr x="12500" y="0"/>
                                    </p:animMotion>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4" grpId="0" animBg="1"/>
      <p:bldP spid="25" grpId="0"/>
      <p:bldP spid="26"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observation</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pPr marL="0" indent="0">
              <a:buNone/>
            </a:pPr>
            <a:endParaRPr lang="en-US" dirty="0"/>
          </a:p>
        </p:txBody>
      </p:sp>
      <p:sp>
        <p:nvSpPr>
          <p:cNvPr id="4" name="Rectangle 3"/>
          <p:cNvSpPr/>
          <p:nvPr/>
        </p:nvSpPr>
        <p:spPr>
          <a:xfrm>
            <a:off x="254346" y="2296018"/>
            <a:ext cx="11353799" cy="154394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Example:</a:t>
            </a:r>
          </a:p>
          <a:p>
            <a:pPr algn="ctr"/>
            <a:r>
              <a:rPr lang="en-US" sz="2800" dirty="0">
                <a:sym typeface="Symbol" panose="05050102010706020507" pitchFamily="18" charset="2"/>
              </a:rPr>
              <a:t>Users lose attention to static background when tracking a moving object</a:t>
            </a:r>
            <a:endParaRPr lang="en-US" sz="2800" dirty="0"/>
          </a:p>
        </p:txBody>
      </p:sp>
      <p:pic>
        <p:nvPicPr>
          <p:cNvPr id="7" name="Picture 6">
            <a:extLst>
              <a:ext uri="{FF2B5EF4-FFF2-40B4-BE49-F238E27FC236}">
                <a16:creationId xmlns:a16="http://schemas.microsoft.com/office/drawing/2014/main" id="{03C23D99-EAC7-144A-AE38-C13B8617B3B3}"/>
              </a:ext>
            </a:extLst>
          </p:cNvPr>
          <p:cNvPicPr>
            <a:picLocks noChangeAspect="1"/>
          </p:cNvPicPr>
          <p:nvPr/>
        </p:nvPicPr>
        <p:blipFill rotWithShape="1">
          <a:blip r:embed="rId3"/>
          <a:srcRect r="69594" b="21545"/>
          <a:stretch/>
        </p:blipFill>
        <p:spPr>
          <a:xfrm>
            <a:off x="2891484" y="3929655"/>
            <a:ext cx="6079524" cy="2382245"/>
          </a:xfrm>
          <a:prstGeom prst="rect">
            <a:avLst/>
          </a:prstGeom>
        </p:spPr>
      </p:pic>
      <p:sp>
        <p:nvSpPr>
          <p:cNvPr id="5" name="Slide Number Placeholder 4">
            <a:extLst>
              <a:ext uri="{FF2B5EF4-FFF2-40B4-BE49-F238E27FC236}">
                <a16:creationId xmlns:a16="http://schemas.microsoft.com/office/drawing/2014/main" id="{CD4DDDF0-F48C-F440-899A-4E8A6D5965FC}"/>
              </a:ext>
            </a:extLst>
          </p:cNvPr>
          <p:cNvSpPr>
            <a:spLocks noGrp="1"/>
          </p:cNvSpPr>
          <p:nvPr>
            <p:ph type="sldNum" sz="quarter" idx="12"/>
          </p:nvPr>
        </p:nvSpPr>
        <p:spPr/>
        <p:txBody>
          <a:bodyPr/>
          <a:lstStyle/>
          <a:p>
            <a:fld id="{0E1F3F83-CEEF-5D42-8784-473683DD07D4}" type="slidenum">
              <a:rPr lang="en-US" smtClean="0"/>
              <a:t>7</a:t>
            </a:fld>
            <a:endParaRPr lang="en-US"/>
          </a:p>
        </p:txBody>
      </p:sp>
    </p:spTree>
    <p:extLst>
      <p:ext uri="{BB962C8B-B14F-4D97-AF65-F5344CB8AC3E}">
        <p14:creationId xmlns:p14="http://schemas.microsoft.com/office/powerpoint/2010/main" val="3763915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layer2-2019-08-15-43194s-800x600.mp4">
            <a:hlinkClick r:id="" action="ppaction://media"/>
            <a:extLst>
              <a:ext uri="{FF2B5EF4-FFF2-40B4-BE49-F238E27FC236}">
                <a16:creationId xmlns:a16="http://schemas.microsoft.com/office/drawing/2014/main" id="{F1B3B8F1-0474-2B4A-AABB-CCCC6437F06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97913" y="1910385"/>
            <a:ext cx="5734428" cy="4300821"/>
          </a:xfrm>
          <a:prstGeom prst="rect">
            <a:avLst/>
          </a:prstGeom>
        </p:spPr>
      </p:pic>
      <p:pic>
        <p:nvPicPr>
          <p:cNvPr id="26" name="Player2_base-2019-08-15-43235s-800x600.mp4">
            <a:hlinkClick r:id="" action="ppaction://media"/>
            <a:extLst>
              <a:ext uri="{FF2B5EF4-FFF2-40B4-BE49-F238E27FC236}">
                <a16:creationId xmlns:a16="http://schemas.microsoft.com/office/drawing/2014/main" id="{5E363F53-38D5-C641-AE24-ABCFB175D5A1}"/>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52326" y="1910386"/>
            <a:ext cx="5734426" cy="4300820"/>
          </a:xfrm>
          <a:prstGeom prst="rect">
            <a:avLst/>
          </a:prstGeom>
        </p:spPr>
      </p:pic>
      <p:sp>
        <p:nvSpPr>
          <p:cNvPr id="28" name="Rectangle 27">
            <a:extLst>
              <a:ext uri="{FF2B5EF4-FFF2-40B4-BE49-F238E27FC236}">
                <a16:creationId xmlns:a16="http://schemas.microsoft.com/office/drawing/2014/main" id="{FC5BADE9-137D-F14E-88BE-D17DBF441900}"/>
              </a:ext>
            </a:extLst>
          </p:cNvPr>
          <p:cNvSpPr/>
          <p:nvPr/>
        </p:nvSpPr>
        <p:spPr>
          <a:xfrm>
            <a:off x="152326" y="1883114"/>
            <a:ext cx="5734426" cy="432809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lstStyle/>
          <a:p>
            <a:r>
              <a:rPr lang="en-US" dirty="0"/>
              <a:t>Key observation</a:t>
            </a:r>
          </a:p>
        </p:txBody>
      </p:sp>
      <p:sp>
        <p:nvSpPr>
          <p:cNvPr id="8" name="Slide Number Placeholder 7">
            <a:extLst>
              <a:ext uri="{FF2B5EF4-FFF2-40B4-BE49-F238E27FC236}">
                <a16:creationId xmlns:a16="http://schemas.microsoft.com/office/drawing/2014/main" id="{81C847A7-EF68-1B4E-8EAB-DE1D9F9167CA}"/>
              </a:ext>
            </a:extLst>
          </p:cNvPr>
          <p:cNvSpPr>
            <a:spLocks noGrp="1"/>
          </p:cNvSpPr>
          <p:nvPr>
            <p:ph type="sldNum" sz="quarter" idx="12"/>
          </p:nvPr>
        </p:nvSpPr>
        <p:spPr/>
        <p:txBody>
          <a:bodyPr/>
          <a:lstStyle/>
          <a:p>
            <a:fld id="{0E1F3F83-CEEF-5D42-8784-473683DD07D4}" type="slidenum">
              <a:rPr lang="en-US" smtClean="0"/>
              <a:t>8</a:t>
            </a:fld>
            <a:endParaRPr lang="en-US"/>
          </a:p>
        </p:txBody>
      </p:sp>
      <p:sp>
        <p:nvSpPr>
          <p:cNvPr id="29" name="Rectangle 28">
            <a:extLst>
              <a:ext uri="{FF2B5EF4-FFF2-40B4-BE49-F238E27FC236}">
                <a16:creationId xmlns:a16="http://schemas.microsoft.com/office/drawing/2014/main" id="{0A1C3317-8940-C048-8B2A-CA3EBFB49592}"/>
              </a:ext>
            </a:extLst>
          </p:cNvPr>
          <p:cNvSpPr/>
          <p:nvPr/>
        </p:nvSpPr>
        <p:spPr>
          <a:xfrm>
            <a:off x="6255090" y="1883114"/>
            <a:ext cx="5734426" cy="432809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6F659B1-CB0E-D442-A7E5-404EFA0E1920}"/>
              </a:ext>
            </a:extLst>
          </p:cNvPr>
          <p:cNvGrpSpPr/>
          <p:nvPr/>
        </p:nvGrpSpPr>
        <p:grpSpPr>
          <a:xfrm>
            <a:off x="3976913" y="1883115"/>
            <a:ext cx="8055428" cy="889114"/>
            <a:chOff x="3976913" y="1883115"/>
            <a:chExt cx="8055428" cy="889114"/>
          </a:xfrm>
        </p:grpSpPr>
        <p:sp>
          <p:nvSpPr>
            <p:cNvPr id="5" name="Rectangle 4">
              <a:extLst>
                <a:ext uri="{FF2B5EF4-FFF2-40B4-BE49-F238E27FC236}">
                  <a16:creationId xmlns:a16="http://schemas.microsoft.com/office/drawing/2014/main" id="{F831D323-B9D9-7941-B99F-E55A338F410B}"/>
                </a:ext>
              </a:extLst>
            </p:cNvPr>
            <p:cNvSpPr/>
            <p:nvPr/>
          </p:nvSpPr>
          <p:spPr>
            <a:xfrm>
              <a:off x="3976913" y="1883115"/>
              <a:ext cx="1909839" cy="889114"/>
            </a:xfrm>
            <a:prstGeom prst="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57AE90-64AC-8C47-A9A4-E8F750C0C99E}"/>
                </a:ext>
              </a:extLst>
            </p:cNvPr>
            <p:cNvSpPr/>
            <p:nvPr/>
          </p:nvSpPr>
          <p:spPr>
            <a:xfrm>
              <a:off x="10122502" y="1883115"/>
              <a:ext cx="1909839" cy="889114"/>
            </a:xfrm>
            <a:prstGeom prst="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D5F45CCE-F396-134F-BD31-A1AE7EF72625}"/>
              </a:ext>
            </a:extLst>
          </p:cNvPr>
          <p:cNvGrpSpPr/>
          <p:nvPr/>
        </p:nvGrpSpPr>
        <p:grpSpPr>
          <a:xfrm>
            <a:off x="4513943" y="1441775"/>
            <a:ext cx="6931780" cy="885897"/>
            <a:chOff x="4513943" y="1441775"/>
            <a:chExt cx="6931780" cy="885897"/>
          </a:xfrm>
        </p:grpSpPr>
        <p:cxnSp>
          <p:nvCxnSpPr>
            <p:cNvPr id="14" name="Straight Arrow Connector 13">
              <a:extLst>
                <a:ext uri="{FF2B5EF4-FFF2-40B4-BE49-F238E27FC236}">
                  <a16:creationId xmlns:a16="http://schemas.microsoft.com/office/drawing/2014/main" id="{6950D27E-09C2-A941-BCAA-931B87562491}"/>
                </a:ext>
              </a:extLst>
            </p:cNvPr>
            <p:cNvCxnSpPr>
              <a:cxnSpLocks/>
            </p:cNvCxnSpPr>
            <p:nvPr/>
          </p:nvCxnSpPr>
          <p:spPr>
            <a:xfrm>
              <a:off x="4513943" y="1493100"/>
              <a:ext cx="0" cy="83457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364C9EE-3142-1140-B70D-CD442AB72C1B}"/>
                </a:ext>
              </a:extLst>
            </p:cNvPr>
            <p:cNvCxnSpPr>
              <a:cxnSpLocks/>
            </p:cNvCxnSpPr>
            <p:nvPr/>
          </p:nvCxnSpPr>
          <p:spPr>
            <a:xfrm>
              <a:off x="5150151" y="1541207"/>
              <a:ext cx="147563" cy="78646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3B38F77-BF51-824E-8F46-053AE6F1CE09}"/>
                </a:ext>
              </a:extLst>
            </p:cNvPr>
            <p:cNvCxnSpPr>
              <a:cxnSpLocks/>
            </p:cNvCxnSpPr>
            <p:nvPr/>
          </p:nvCxnSpPr>
          <p:spPr>
            <a:xfrm>
              <a:off x="10661952" y="1441775"/>
              <a:ext cx="0" cy="83457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8171672-4B51-4C40-84F7-955C32F0C2AE}"/>
                </a:ext>
              </a:extLst>
            </p:cNvPr>
            <p:cNvCxnSpPr>
              <a:cxnSpLocks/>
            </p:cNvCxnSpPr>
            <p:nvPr/>
          </p:nvCxnSpPr>
          <p:spPr>
            <a:xfrm>
              <a:off x="11298160" y="1489882"/>
              <a:ext cx="147563" cy="78646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501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6" fill="hold"/>
                                        <p:tgtEl>
                                          <p:spTgt spid="26"/>
                                        </p:tgtEl>
                                      </p:cBhvr>
                                    </p:cmd>
                                  </p:childTnLst>
                                </p:cTn>
                              </p:par>
                              <p:par>
                                <p:cTn id="7" presetID="1" presetClass="mediacall" presetSubtype="0" fill="hold" nodeType="withEffect">
                                  <p:stCondLst>
                                    <p:cond delay="0"/>
                                  </p:stCondLst>
                                  <p:childTnLst>
                                    <p:cmd type="call" cmd="playFrom(0.0)">
                                      <p:cBhvr>
                                        <p:cTn id="8" dur="13566" fill="hold"/>
                                        <p:tgtEl>
                                          <p:spTgt spid="27"/>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6"/>
                </p:tgtEl>
              </p:cMediaNode>
            </p:video>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6"/>
                                        </p:tgtEl>
                                      </p:cBhvr>
                                    </p:cmd>
                                  </p:childTnLst>
                                </p:cTn>
                              </p:par>
                            </p:childTnLst>
                          </p:cTn>
                        </p:par>
                      </p:childTnLst>
                    </p:cTn>
                  </p:par>
                </p:childTnLst>
              </p:cTn>
              <p:nextCondLst>
                <p:cond evt="onClick" delay="0">
                  <p:tgtEl>
                    <p:spTgt spid="26"/>
                  </p:tgtEl>
                </p:cond>
              </p:nextCondLst>
            </p:seq>
            <p:video>
              <p:cMediaNode vol="80000">
                <p:cTn id="21" fill="hold" display="0">
                  <p:stCondLst>
                    <p:cond delay="indefinite"/>
                  </p:stCondLst>
                </p:cTn>
                <p:tgtEl>
                  <p:spTgt spid="27"/>
                </p:tgtEl>
              </p:cMediaNode>
            </p:video>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gains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pPr marL="0" indent="0">
              <a:buNone/>
            </a:pPr>
            <a:endParaRPr lang="en-US" dirty="0"/>
          </a:p>
        </p:txBody>
      </p:sp>
      <p:pic>
        <p:nvPicPr>
          <p:cNvPr id="6" name="Picture 5">
            <a:extLst>
              <a:ext uri="{FF2B5EF4-FFF2-40B4-BE49-F238E27FC236}">
                <a16:creationId xmlns:a16="http://schemas.microsoft.com/office/drawing/2014/main" id="{579D08F7-8EE3-6B40-B2A5-0CD2727C15EC}"/>
              </a:ext>
            </a:extLst>
          </p:cNvPr>
          <p:cNvPicPr>
            <a:picLocks noChangeAspect="1"/>
          </p:cNvPicPr>
          <p:nvPr/>
        </p:nvPicPr>
        <p:blipFill>
          <a:blip r:embed="rId3"/>
          <a:stretch>
            <a:fillRect/>
          </a:stretch>
        </p:blipFill>
        <p:spPr>
          <a:xfrm>
            <a:off x="330202" y="1592957"/>
            <a:ext cx="4421474" cy="3684562"/>
          </a:xfrm>
          <a:prstGeom prst="rect">
            <a:avLst/>
          </a:prstGeom>
        </p:spPr>
      </p:pic>
      <p:cxnSp>
        <p:nvCxnSpPr>
          <p:cNvPr id="9" name="Straight Connector 8">
            <a:extLst>
              <a:ext uri="{FF2B5EF4-FFF2-40B4-BE49-F238E27FC236}">
                <a16:creationId xmlns:a16="http://schemas.microsoft.com/office/drawing/2014/main" id="{39F99DF6-E424-A14E-AD7A-10CF7A3B67E2}"/>
              </a:ext>
            </a:extLst>
          </p:cNvPr>
          <p:cNvCxnSpPr>
            <a:cxnSpLocks/>
          </p:cNvCxnSpPr>
          <p:nvPr/>
        </p:nvCxnSpPr>
        <p:spPr>
          <a:xfrm>
            <a:off x="1725536" y="1880415"/>
            <a:ext cx="0" cy="19026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6B00792-7823-3F4D-95A4-2F8C8DA85E0D}"/>
              </a:ext>
            </a:extLst>
          </p:cNvPr>
          <p:cNvSpPr/>
          <p:nvPr/>
        </p:nvSpPr>
        <p:spPr>
          <a:xfrm>
            <a:off x="5441430" y="1825626"/>
            <a:ext cx="6224736" cy="939852"/>
          </a:xfrm>
          <a:prstGeom prst="rect">
            <a:avLst/>
          </a:prstGeom>
          <a:ln w="3492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t>In ≥ 35% time, viewpoint is moving faster than 10 </a:t>
            </a:r>
            <a:r>
              <a:rPr lang="en-US" sz="2400" dirty="0" err="1"/>
              <a:t>deg</a:t>
            </a:r>
            <a:r>
              <a:rPr lang="en-US" sz="2400" dirty="0"/>
              <a:t>/second </a:t>
            </a:r>
          </a:p>
        </p:txBody>
      </p:sp>
      <p:sp>
        <p:nvSpPr>
          <p:cNvPr id="15" name="Rectangle 14">
            <a:extLst>
              <a:ext uri="{FF2B5EF4-FFF2-40B4-BE49-F238E27FC236}">
                <a16:creationId xmlns:a16="http://schemas.microsoft.com/office/drawing/2014/main" id="{6F7F259A-C874-F547-810F-7333EB176663}"/>
              </a:ext>
            </a:extLst>
          </p:cNvPr>
          <p:cNvSpPr/>
          <p:nvPr/>
        </p:nvSpPr>
        <p:spPr>
          <a:xfrm>
            <a:off x="5441430" y="3725030"/>
            <a:ext cx="6224736" cy="939852"/>
          </a:xfrm>
          <a:prstGeom prst="rect">
            <a:avLst/>
          </a:prstGeom>
          <a:ln w="3492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a:t>Users can tolerant 50% more distortion</a:t>
            </a:r>
            <a:endParaRPr lang="en-US" sz="2400" dirty="0"/>
          </a:p>
        </p:txBody>
      </p:sp>
      <p:sp>
        <p:nvSpPr>
          <p:cNvPr id="17" name="Down Arrow 16">
            <a:extLst>
              <a:ext uri="{FF2B5EF4-FFF2-40B4-BE49-F238E27FC236}">
                <a16:creationId xmlns:a16="http://schemas.microsoft.com/office/drawing/2014/main" id="{59D0FC86-A598-814A-A092-8FDB4839CB43}"/>
              </a:ext>
            </a:extLst>
          </p:cNvPr>
          <p:cNvSpPr/>
          <p:nvPr/>
        </p:nvSpPr>
        <p:spPr>
          <a:xfrm>
            <a:off x="7961405" y="2941605"/>
            <a:ext cx="1184786" cy="590841"/>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Slide Number Placeholder 3">
            <a:extLst>
              <a:ext uri="{FF2B5EF4-FFF2-40B4-BE49-F238E27FC236}">
                <a16:creationId xmlns:a16="http://schemas.microsoft.com/office/drawing/2014/main" id="{BF6F5B08-68AD-444A-8BF6-9489AA3C0BC9}"/>
              </a:ext>
            </a:extLst>
          </p:cNvPr>
          <p:cNvSpPr>
            <a:spLocks noGrp="1"/>
          </p:cNvSpPr>
          <p:nvPr>
            <p:ph type="sldNum" sz="quarter" idx="12"/>
          </p:nvPr>
        </p:nvSpPr>
        <p:spPr/>
        <p:txBody>
          <a:bodyPr/>
          <a:lstStyle/>
          <a:p>
            <a:fld id="{0E1F3F83-CEEF-5D42-8784-473683DD07D4}" type="slidenum">
              <a:rPr lang="en-US" smtClean="0"/>
              <a:t>9</a:t>
            </a:fld>
            <a:endParaRPr lang="en-US"/>
          </a:p>
        </p:txBody>
      </p:sp>
      <p:sp>
        <p:nvSpPr>
          <p:cNvPr id="5" name="Rectangle 4">
            <a:extLst>
              <a:ext uri="{FF2B5EF4-FFF2-40B4-BE49-F238E27FC236}">
                <a16:creationId xmlns:a16="http://schemas.microsoft.com/office/drawing/2014/main" id="{CF65A0DF-9214-9245-AA1D-F71BD576C2F0}"/>
              </a:ext>
            </a:extLst>
          </p:cNvPr>
          <p:cNvSpPr/>
          <p:nvPr/>
        </p:nvSpPr>
        <p:spPr>
          <a:xfrm>
            <a:off x="1725536" y="1880415"/>
            <a:ext cx="2585209" cy="804729"/>
          </a:xfrm>
          <a:prstGeom prst="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757CB521-4F79-EF49-B7BD-FEA3BE2A1B55}"/>
              </a:ext>
            </a:extLst>
          </p:cNvPr>
          <p:cNvSpPr/>
          <p:nvPr/>
        </p:nvSpPr>
        <p:spPr>
          <a:xfrm rot="16200000">
            <a:off x="4304261" y="2000131"/>
            <a:ext cx="1184786" cy="590841"/>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Rectangle 19">
            <a:extLst>
              <a:ext uri="{FF2B5EF4-FFF2-40B4-BE49-F238E27FC236}">
                <a16:creationId xmlns:a16="http://schemas.microsoft.com/office/drawing/2014/main" id="{426ABD64-F18F-0447-BD12-B7768139BDA1}"/>
              </a:ext>
            </a:extLst>
          </p:cNvPr>
          <p:cNvSpPr/>
          <p:nvPr/>
        </p:nvSpPr>
        <p:spPr>
          <a:xfrm>
            <a:off x="5448687" y="5590112"/>
            <a:ext cx="6224736" cy="939852"/>
          </a:xfrm>
          <a:prstGeom prst="rect">
            <a:avLst/>
          </a:prstGeom>
          <a:ln w="3492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a:t>Opportunity to stream lower quality video without hurting users’ experience</a:t>
            </a:r>
            <a:endParaRPr lang="en-US" sz="2400" dirty="0"/>
          </a:p>
        </p:txBody>
      </p:sp>
      <p:sp>
        <p:nvSpPr>
          <p:cNvPr id="21" name="Down Arrow 20">
            <a:extLst>
              <a:ext uri="{FF2B5EF4-FFF2-40B4-BE49-F238E27FC236}">
                <a16:creationId xmlns:a16="http://schemas.microsoft.com/office/drawing/2014/main" id="{D05D911A-1978-1F47-B5F2-2EBD80DDCCB2}"/>
              </a:ext>
            </a:extLst>
          </p:cNvPr>
          <p:cNvSpPr/>
          <p:nvPr/>
        </p:nvSpPr>
        <p:spPr>
          <a:xfrm>
            <a:off x="7968662" y="4835715"/>
            <a:ext cx="1184786" cy="590841"/>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66093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9"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500"/>
                                        <p:tgtEl>
                                          <p:spTgt spid="19"/>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dissolv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dissolv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5" grpId="0" animBg="1"/>
      <p:bldP spid="19" grpId="0" animBg="1"/>
      <p:bldP spid="20"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52179</TotalTime>
  <Words>3414</Words>
  <Application>Microsoft Macintosh PowerPoint</Application>
  <PresentationFormat>Widescreen</PresentationFormat>
  <Paragraphs>564</Paragraphs>
  <Slides>26</Slides>
  <Notes>26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等线</vt:lpstr>
      <vt:lpstr>等线</vt:lpstr>
      <vt:lpstr>等线 Light</vt:lpstr>
      <vt:lpstr>Arial</vt:lpstr>
      <vt:lpstr>Calibri</vt:lpstr>
      <vt:lpstr>Calibri Light</vt:lpstr>
      <vt:lpstr>Symbol</vt:lpstr>
      <vt:lpstr>Wingdings</vt:lpstr>
      <vt:lpstr>Office Theme</vt:lpstr>
      <vt:lpstr>Pano: Optimizing 360 Video Streaming with a Better Understanding of Quality Perception</vt:lpstr>
      <vt:lpstr>One-Minute Overview</vt:lpstr>
      <vt:lpstr>Popularity of 360 Video Streaming</vt:lpstr>
      <vt:lpstr>Essential challenge of 360 video streaming: bandwidth consumption</vt:lpstr>
      <vt:lpstr>Conventional wisdom</vt:lpstr>
      <vt:lpstr>Key observation</vt:lpstr>
      <vt:lpstr>Key observation</vt:lpstr>
      <vt:lpstr>Key observation</vt:lpstr>
      <vt:lpstr>Potential gains</vt:lpstr>
      <vt:lpstr>User sensitivity also depends on...</vt:lpstr>
      <vt:lpstr>Our approach</vt:lpstr>
      <vt:lpstr>How to achieve this in a real system?</vt:lpstr>
      <vt:lpstr>Challenge #1: How to build the perceived quality model?</vt:lpstr>
      <vt:lpstr>Solution #1: Quality model for 360 video</vt:lpstr>
      <vt:lpstr>Solution #1: Quality model for 360 video</vt:lpstr>
      <vt:lpstr>How to achieve this in a real system?</vt:lpstr>
      <vt:lpstr>Challenge #2: How to encode 360 videos based on user perceive quality?</vt:lpstr>
      <vt:lpstr>Solution #2: Video tiling based on perceived quality</vt:lpstr>
      <vt:lpstr>How to achieve this in a real system?</vt:lpstr>
      <vt:lpstr>Challenge #3: How to select bitrate for each tile in real time to optimize perceived quality?</vt:lpstr>
      <vt:lpstr>Solution #3: Client-side perceived quality look up</vt:lpstr>
      <vt:lpstr>Evaluation</vt:lpstr>
      <vt:lpstr>Mean Opinion Scores under the same bandwidth</vt:lpstr>
      <vt:lpstr>Quality-rebuffering trade-off under the same bandwidth</vt:lpstr>
      <vt:lpstr>Robustness against viewpoint prediction error</vt:lpstr>
      <vt:lpstr>Conclusion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Chameleon: Scalable Adaptation of Video Analytics</dc:title>
  <dc:creator>Microsoft Office User</dc:creator>
  <cp:lastModifiedBy>Microsoft Office User</cp:lastModifiedBy>
  <cp:revision>623</cp:revision>
  <cp:lastPrinted>2019-08-18T00:44:38Z</cp:lastPrinted>
  <dcterms:created xsi:type="dcterms:W3CDTF">2018-08-15T00:43:06Z</dcterms:created>
  <dcterms:modified xsi:type="dcterms:W3CDTF">2019-08-22T13:35:32Z</dcterms:modified>
</cp:coreProperties>
</file>