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5" r:id="rId1"/>
  </p:sldMasterIdLst>
  <p:notesMasterIdLst>
    <p:notesMasterId r:id="rId35"/>
  </p:notesMasterIdLst>
  <p:handoutMasterIdLst>
    <p:handoutMasterId r:id="rId36"/>
  </p:handoutMasterIdLst>
  <p:sldIdLst>
    <p:sldId id="256" r:id="rId2"/>
    <p:sldId id="293" r:id="rId3"/>
    <p:sldId id="311" r:id="rId4"/>
    <p:sldId id="294" r:id="rId5"/>
    <p:sldId id="295" r:id="rId6"/>
    <p:sldId id="296" r:id="rId7"/>
    <p:sldId id="297" r:id="rId8"/>
    <p:sldId id="323" r:id="rId9"/>
    <p:sldId id="298" r:id="rId10"/>
    <p:sldId id="315" r:id="rId11"/>
    <p:sldId id="303" r:id="rId12"/>
    <p:sldId id="300" r:id="rId13"/>
    <p:sldId id="301" r:id="rId14"/>
    <p:sldId id="302" r:id="rId15"/>
    <p:sldId id="316" r:id="rId16"/>
    <p:sldId id="317" r:id="rId17"/>
    <p:sldId id="304" r:id="rId18"/>
    <p:sldId id="305" r:id="rId19"/>
    <p:sldId id="306" r:id="rId20"/>
    <p:sldId id="318" r:id="rId21"/>
    <p:sldId id="309" r:id="rId22"/>
    <p:sldId id="321" r:id="rId23"/>
    <p:sldId id="322" r:id="rId24"/>
    <p:sldId id="268" r:id="rId25"/>
    <p:sldId id="270" r:id="rId26"/>
    <p:sldId id="272" r:id="rId27"/>
    <p:sldId id="290" r:id="rId28"/>
    <p:sldId id="288" r:id="rId29"/>
    <p:sldId id="278" r:id="rId30"/>
    <p:sldId id="277" r:id="rId31"/>
    <p:sldId id="279" r:id="rId32"/>
    <p:sldId id="287" r:id="rId33"/>
    <p:sldId id="280" r:id="rId34"/>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Lato" panose="020F0502020204030203" pitchFamily="34" charset="77"/>
      <p:regular r:id="rId41"/>
      <p:bold r:id="rId42"/>
      <p:italic r:id="rId43"/>
      <p:boldItalic r:id="rId44"/>
    </p:embeddedFont>
    <p:embeddedFont>
      <p:font typeface="Raleway" panose="020B0503030101060003" pitchFamily="34" charset="77"/>
      <p:regular r:id="rId45"/>
      <p:bold r:id="rId46"/>
      <p:italic r:id="rId47"/>
      <p:boldItalic r:id="rId48"/>
    </p:embeddedFont>
    <p:embeddedFont>
      <p:font typeface="Raleway Medium" panose="020B0503030101060003" pitchFamily="34" charset="77"/>
      <p:regular r:id="rId49"/>
      <p:italic r:id="rId50"/>
    </p:embeddedFont>
  </p:embeddedFontLst>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2C55A8-FF22-4962-9BAF-3CBE197EBF0E}">
  <a:tblStyle styleId="{622C55A8-FF22-4962-9BAF-3CBE197EBF0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DF8B395-39AA-456C-992B-4ACF3959CD2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4"/>
    <p:restoredTop sz="76565"/>
  </p:normalViewPr>
  <p:slideViewPr>
    <p:cSldViewPr snapToGrid="0" snapToObjects="1">
      <p:cViewPr varScale="1">
        <p:scale>
          <a:sx n="132" d="100"/>
          <a:sy n="132" d="100"/>
        </p:scale>
        <p:origin x="1400" y="1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280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933E6B-641B-EB4D-A14B-EA93EA5C9B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C3CC68-9047-8C48-8781-D78092E3B7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256A50-0905-B34F-BBF3-794237CAD954}" type="datetimeFigureOut">
              <a:rPr lang="en-US" smtClean="0"/>
              <a:t>8/22/19</a:t>
            </a:fld>
            <a:endParaRPr lang="en-US"/>
          </a:p>
        </p:txBody>
      </p:sp>
      <p:sp>
        <p:nvSpPr>
          <p:cNvPr id="4" name="Footer Placeholder 3">
            <a:extLst>
              <a:ext uri="{FF2B5EF4-FFF2-40B4-BE49-F238E27FC236}">
                <a16:creationId xmlns:a16="http://schemas.microsoft.com/office/drawing/2014/main" id="{D1FF531E-0621-E246-BFEB-D88B86A66C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5E9B48-182F-3B49-8ADB-63C0224FD5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3F5594-FF78-704A-9923-D48131DA6A5A}" type="slidenum">
              <a:rPr lang="en-US" smtClean="0"/>
              <a:t>‹#›</a:t>
            </a:fld>
            <a:endParaRPr lang="en-US"/>
          </a:p>
        </p:txBody>
      </p:sp>
    </p:spTree>
    <p:extLst>
      <p:ext uri="{BB962C8B-B14F-4D97-AF65-F5344CB8AC3E}">
        <p14:creationId xmlns:p14="http://schemas.microsoft.com/office/powerpoint/2010/main" val="2024836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3c887627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3c887627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3048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062432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3602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1023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6620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6400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6396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716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845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422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51844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Raleway" panose="020B0503030101060003" pitchFamily="34" charset="77"/>
              </a:rPr>
              <a:t>Our key idea is Sampling counter updates not packets.</a:t>
            </a:r>
          </a:p>
          <a:p>
            <a:pPr marL="158750" indent="0">
              <a:buNone/>
            </a:pPr>
            <a:endParaRPr lang="en-US" dirty="0">
              <a:latin typeface="Raleway" panose="020B0503030101060003" pitchFamily="34" charset="77"/>
            </a:endParaRPr>
          </a:p>
          <a:p>
            <a:pPr marL="158750" indent="0">
              <a:buNone/>
            </a:pPr>
            <a:r>
              <a:rPr lang="en-US" dirty="0">
                <a:latin typeface="Raleway" panose="020B0503030101060003" pitchFamily="34" charset="77"/>
              </a:rPr>
              <a:t>We sample counters updates not packets that achieve better tradeoff between memory and CPU reduction.</a:t>
            </a:r>
          </a:p>
          <a:p>
            <a:pPr marL="158750" indent="0">
              <a:buNone/>
            </a:pPr>
            <a:endParaRPr lang="en-US" dirty="0">
              <a:latin typeface="Raleway" panose="020B0503030101060003" pitchFamily="34" charset="77"/>
            </a:endParaRPr>
          </a:p>
          <a:p>
            <a:pPr marL="158750" indent="0">
              <a:buNone/>
            </a:pPr>
            <a:r>
              <a:rPr lang="en-US" dirty="0">
                <a:latin typeface="Raleway" panose="020B0503030101060003" pitchFamily="34" charset="77"/>
              </a:rPr>
              <a:t>What it means is the following:</a:t>
            </a:r>
          </a:p>
          <a:p>
            <a:pPr marL="158750" indent="0">
              <a:buNone/>
            </a:pPr>
            <a:r>
              <a:rPr lang="en-US" dirty="0">
                <a:latin typeface="Raleway" panose="020B0503030101060003" pitchFamily="34" charset="77"/>
              </a:rPr>
              <a:t>Considering we have uniformly sampled packets as in the strawman, each sampled packet will update the counters in all sketch arrays. To achieve the same accuracy guarantee, memory needs to increase by some polynomial in (1/p) in order to offset the accuracy loss from the sampling.</a:t>
            </a:r>
          </a:p>
          <a:p>
            <a:pPr marL="158750" indent="0">
              <a:buNone/>
            </a:pPr>
            <a:endParaRPr lang="en-US" dirty="0">
              <a:latin typeface="Raleway" panose="020B0503030101060003" pitchFamily="34" charset="77"/>
            </a:endParaRPr>
          </a:p>
          <a:p>
            <a:pPr marL="158750" indent="0">
              <a:buNone/>
            </a:pPr>
            <a:r>
              <a:rPr lang="en-US" dirty="0">
                <a:latin typeface="Raleway" panose="020B0503030101060003" pitchFamily="34" charset="77"/>
              </a:rPr>
              <a:t>What we do is different,  we are not sampling packets but the counters to update. For each packet we sampled the counters to be updated.</a:t>
            </a:r>
          </a:p>
          <a:p>
            <a:pPr marL="158750" indent="0">
              <a:buNone/>
            </a:pPr>
            <a:endParaRPr lang="en-US" dirty="0">
              <a:latin typeface="Raleway" panose="020B0503030101060003" pitchFamily="34" charset="77"/>
            </a:endParaRPr>
          </a:p>
          <a:p>
            <a:pPr marL="158750" indent="0">
              <a:buNone/>
            </a:pPr>
            <a:r>
              <a:rPr lang="en-US" dirty="0">
                <a:latin typeface="Raleway" panose="020B0503030101060003" pitchFamily="34" charset="77"/>
              </a:rPr>
              <a:t>The high-level intuition why this way can achieve higher memory efficiency is the following:</a:t>
            </a:r>
          </a:p>
          <a:p>
            <a:pPr marL="158750" indent="0">
              <a:buNone/>
            </a:pPr>
            <a:endParaRPr lang="en-US" dirty="0">
              <a:latin typeface="Raleway" panose="020B0503030101060003" pitchFamily="34" charset="77"/>
            </a:endParaRPr>
          </a:p>
        </p:txBody>
      </p:sp>
    </p:spTree>
    <p:extLst>
      <p:ext uri="{BB962C8B-B14F-4D97-AF65-F5344CB8AC3E}">
        <p14:creationId xmlns:p14="http://schemas.microsoft.com/office/powerpoint/2010/main" val="1160481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By adopting this key idea, we can significant reduce the hash computation overhead to less than one per packet. And achieves much better memory efficiency than uniform packet sampling.</a:t>
            </a:r>
          </a:p>
          <a:p>
            <a:pPr marL="158750" indent="0">
              <a:buNone/>
            </a:pPr>
            <a:endParaRPr lang="en-US" dirty="0"/>
          </a:p>
          <a:p>
            <a:pPr marL="158750" indent="0">
              <a:buNone/>
            </a:pPr>
            <a:r>
              <a:rPr lang="en-US" dirty="0"/>
              <a:t>However, you may notice that there are two issues here: </a:t>
            </a:r>
          </a:p>
          <a:p>
            <a:pPr marL="158750" indent="0">
              <a:buNone/>
            </a:pPr>
            <a:r>
              <a:rPr lang="en-US" dirty="0"/>
              <a:t>(1) Still incur many per-packet coin flips</a:t>
            </a:r>
          </a:p>
          <a:p>
            <a:pPr marL="158750" indent="0">
              <a:buNone/>
            </a:pPr>
            <a:r>
              <a:rPr lang="en-US" dirty="0"/>
              <a:t>(2) Require some amount time before converged</a:t>
            </a:r>
          </a:p>
        </p:txBody>
      </p:sp>
    </p:spTree>
    <p:extLst>
      <p:ext uri="{BB962C8B-B14F-4D97-AF65-F5344CB8AC3E}">
        <p14:creationId xmlns:p14="http://schemas.microsoft.com/office/powerpoint/2010/main" val="2479697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1016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4ca7765b5c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4ca7765b5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3c5d81ee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33c5d81ee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3beaa77b2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3beaa77b2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4ca7765b5c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4ca7765b5c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Tree>
    <p:extLst>
      <p:ext uri="{BB962C8B-B14F-4D97-AF65-F5344CB8AC3E}">
        <p14:creationId xmlns:p14="http://schemas.microsoft.com/office/powerpoint/2010/main" val="1650431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4d0b678d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4d0b678d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6888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4b08b957f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4b08b957f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4cae304922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4cae304922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18963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586b90f52e9e2465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586b90f52e9e246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4b08b957f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4b08b957f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824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33c887627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33c887627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9400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6830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382074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22408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endParaRPr lang="en-US" dirty="0"/>
          </a:p>
        </p:txBody>
      </p:sp>
    </p:spTree>
    <p:extLst>
      <p:ext uri="{BB962C8B-B14F-4D97-AF65-F5344CB8AC3E}">
        <p14:creationId xmlns:p14="http://schemas.microsoft.com/office/powerpoint/2010/main" val="2022674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431704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amp; Subtitl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666750" y="862013"/>
            <a:ext cx="7810500" cy="1743075"/>
          </a:xfrm>
          <a:prstGeom prst="rect">
            <a:avLst/>
          </a:prstGeom>
        </p:spPr>
        <p:txBody>
          <a:bodyPr anchor="b"/>
          <a:lstStyle>
            <a:lvl1pPr>
              <a:defRPr b="0" i="0">
                <a:solidFill>
                  <a:srgbClr val="0070C0"/>
                </a:solidFill>
                <a:latin typeface="Raleway Medium" panose="020B0503030101060003" pitchFamily="34" charset="77"/>
              </a:defRPr>
            </a:lvl1pPr>
          </a:lstStyle>
          <a:p>
            <a:r>
              <a:rPr dirty="0"/>
              <a:t>Title Text</a:t>
            </a:r>
          </a:p>
        </p:txBody>
      </p:sp>
      <p:sp>
        <p:nvSpPr>
          <p:cNvPr id="14" name="Body Level One…"/>
          <p:cNvSpPr txBox="1">
            <a:spLocks noGrp="1"/>
          </p:cNvSpPr>
          <p:nvPr>
            <p:ph type="body" sz="quarter" idx="1"/>
          </p:nvPr>
        </p:nvSpPr>
        <p:spPr>
          <a:xfrm>
            <a:off x="666750" y="2652712"/>
            <a:ext cx="7810500" cy="595313"/>
          </a:xfrm>
          <a:prstGeom prst="rect">
            <a:avLst/>
          </a:prstGeom>
        </p:spPr>
        <p:txBody>
          <a:bodyPr anchor="t"/>
          <a:lstStyle>
            <a:lvl1pPr marL="0" indent="0" algn="ctr">
              <a:spcBef>
                <a:spcPts val="0"/>
              </a:spcBef>
              <a:buSzTx/>
              <a:buNone/>
              <a:defRPr sz="1650">
                <a:latin typeface="Raleway" panose="020B0503030101060003" pitchFamily="34" charset="77"/>
              </a:defRPr>
            </a:lvl1pPr>
            <a:lvl2pPr marL="0" indent="85725" algn="ctr">
              <a:spcBef>
                <a:spcPts val="0"/>
              </a:spcBef>
              <a:buSzTx/>
              <a:buNone/>
              <a:defRPr sz="1650">
                <a:latin typeface="Raleway" panose="020B0503030101060003" pitchFamily="34" charset="77"/>
              </a:defRPr>
            </a:lvl2pPr>
            <a:lvl3pPr marL="0" indent="171450" algn="ctr">
              <a:spcBef>
                <a:spcPts val="0"/>
              </a:spcBef>
              <a:buSzTx/>
              <a:buNone/>
              <a:defRPr sz="1650">
                <a:latin typeface="Raleway" panose="020B0503030101060003" pitchFamily="34" charset="77"/>
              </a:defRPr>
            </a:lvl3pPr>
            <a:lvl4pPr marL="0" indent="257175" algn="ctr">
              <a:spcBef>
                <a:spcPts val="0"/>
              </a:spcBef>
              <a:buSzTx/>
              <a:buNone/>
              <a:defRPr sz="1650">
                <a:latin typeface="Raleway" panose="020B0503030101060003" pitchFamily="34" charset="77"/>
              </a:defRPr>
            </a:lvl4pPr>
            <a:lvl5pPr marL="0" indent="342900" algn="ctr">
              <a:spcBef>
                <a:spcPts val="0"/>
              </a:spcBef>
              <a:buSzTx/>
              <a:buNone/>
              <a:defRPr sz="1650">
                <a:latin typeface="Raleway" panose="020B0503030101060003" pitchFamily="34" charset="77"/>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11461252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4D9A-EF19-9947-A8BD-83641C1CC5BB}"/>
              </a:ext>
            </a:extLst>
          </p:cNvPr>
          <p:cNvSpPr>
            <a:spLocks noGrp="1"/>
          </p:cNvSpPr>
          <p:nvPr>
            <p:ph type="title"/>
          </p:nvPr>
        </p:nvSpPr>
        <p:spPr/>
        <p:txBody>
          <a:bodyPr/>
          <a:lstStyle>
            <a:lvl1pPr>
              <a:defRPr b="0" i="0">
                <a:solidFill>
                  <a:srgbClr val="0070C0"/>
                </a:solidFill>
                <a:latin typeface="Raleway Medium" panose="020B0503030101060003" pitchFamily="34" charset="77"/>
              </a:defRPr>
            </a:lvl1pPr>
          </a:lstStyle>
          <a:p>
            <a:r>
              <a:rPr lang="en-US" dirty="0"/>
              <a:t>Click to edit Master title style</a:t>
            </a:r>
          </a:p>
        </p:txBody>
      </p:sp>
      <p:sp>
        <p:nvSpPr>
          <p:cNvPr id="4" name="Content Placeholder 2">
            <a:extLst>
              <a:ext uri="{FF2B5EF4-FFF2-40B4-BE49-F238E27FC236}">
                <a16:creationId xmlns:a16="http://schemas.microsoft.com/office/drawing/2014/main" id="{1C203C9B-137B-6940-A3AF-16E8FC85C132}"/>
              </a:ext>
            </a:extLst>
          </p:cNvPr>
          <p:cNvSpPr>
            <a:spLocks noGrp="1"/>
          </p:cNvSpPr>
          <p:nvPr>
            <p:ph idx="1"/>
          </p:nvPr>
        </p:nvSpPr>
        <p:spPr>
          <a:xfrm>
            <a:off x="633413" y="994302"/>
            <a:ext cx="3821392" cy="3672948"/>
          </a:xfrm>
        </p:spPr>
        <p:txBody>
          <a:bodyPr/>
          <a:lstStyle>
            <a:lvl1pPr>
              <a:defRPr>
                <a:latin typeface="Raleway" panose="020B0503030101060003" pitchFamily="34" charset="77"/>
              </a:defRPr>
            </a:lvl1pPr>
            <a:lvl2pPr>
              <a:defRPr>
                <a:latin typeface="Raleway" panose="020B0503030101060003" pitchFamily="34" charset="77"/>
              </a:defRPr>
            </a:lvl2pPr>
            <a:lvl3pPr>
              <a:defRPr>
                <a:latin typeface="Raleway" panose="020B0503030101060003" pitchFamily="34" charset="77"/>
              </a:defRPr>
            </a:lvl3pPr>
            <a:lvl4pPr>
              <a:defRPr>
                <a:latin typeface="Raleway" panose="020B0503030101060003" pitchFamily="34" charset="77"/>
              </a:defRPr>
            </a:lvl4pPr>
            <a:lvl5pPr>
              <a:defRPr>
                <a:latin typeface="Raleway" panose="020B05030301010600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E2279DF6-0715-8E43-BD76-7120DDA1D676}"/>
              </a:ext>
            </a:extLst>
          </p:cNvPr>
          <p:cNvSpPr>
            <a:spLocks noGrp="1"/>
          </p:cNvSpPr>
          <p:nvPr>
            <p:ph idx="11"/>
          </p:nvPr>
        </p:nvSpPr>
        <p:spPr>
          <a:xfrm>
            <a:off x="4684434" y="994302"/>
            <a:ext cx="3826153" cy="3672948"/>
          </a:xfrm>
        </p:spPr>
        <p:txBody>
          <a:bodyPr/>
          <a:lstStyle>
            <a:lvl1pPr>
              <a:defRPr>
                <a:latin typeface="Raleway" panose="020B0503030101060003" pitchFamily="34" charset="77"/>
              </a:defRPr>
            </a:lvl1pPr>
            <a:lvl2pPr>
              <a:defRPr>
                <a:latin typeface="Raleway" panose="020B0503030101060003" pitchFamily="34" charset="77"/>
              </a:defRPr>
            </a:lvl2pPr>
            <a:lvl3pPr>
              <a:defRPr>
                <a:latin typeface="Raleway" panose="020B0503030101060003" pitchFamily="34" charset="77"/>
              </a:defRPr>
            </a:lvl3pPr>
            <a:lvl4pPr>
              <a:defRPr>
                <a:latin typeface="Raleway" panose="020B0503030101060003" pitchFamily="34" charset="77"/>
              </a:defRPr>
            </a:lvl4pPr>
            <a:lvl5pPr>
              <a:defRPr>
                <a:latin typeface="Raleway" panose="020B05030301010600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536E3AF4-B4B8-114D-9E9B-85D2ACF83F8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400">
                <a:solidFill>
                  <a:schemeClr val="tx1">
                    <a:tint val="75000"/>
                  </a:schemeClr>
                </a:solidFill>
                <a:latin typeface="Raleway" panose="020B0503030101060003" pitchFamily="34" charset="77"/>
              </a:defRPr>
            </a:lvl1pPr>
          </a:lstStyle>
          <a:p>
            <a:fld id="{BFF01206-8078-D04A-AD89-87956AD8AB46}" type="slidenum">
              <a:rPr lang="en-US" smtClean="0"/>
              <a:pPr/>
              <a:t>‹#›</a:t>
            </a:fld>
            <a:endParaRPr lang="en-US" dirty="0"/>
          </a:p>
        </p:txBody>
      </p:sp>
    </p:spTree>
    <p:extLst>
      <p:ext uri="{BB962C8B-B14F-4D97-AF65-F5344CB8AC3E}">
        <p14:creationId xmlns:p14="http://schemas.microsoft.com/office/powerpoint/2010/main" val="392809110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rgbClr val="0070C0"/>
                </a:solidFill>
                <a:latin typeface="Raleway Medium" panose="020B0503030101060003" pitchFamily="34" charset="77"/>
              </a:defRPr>
            </a:lvl1pPr>
          </a:lstStyle>
          <a:p>
            <a:r>
              <a:rPr lang="en-US" dirty="0"/>
              <a:t>Click to edit Master title style</a:t>
            </a:r>
          </a:p>
        </p:txBody>
      </p:sp>
      <p:sp>
        <p:nvSpPr>
          <p:cNvPr id="6" name="Slide Number Placeholder 4">
            <a:extLst>
              <a:ext uri="{FF2B5EF4-FFF2-40B4-BE49-F238E27FC236}">
                <a16:creationId xmlns:a16="http://schemas.microsoft.com/office/drawing/2014/main" id="{BCBFC383-ACE8-7049-9301-7799A136EAB3}"/>
              </a:ext>
            </a:extLst>
          </p:cNvPr>
          <p:cNvSpPr txBox="1">
            <a:spLocks/>
          </p:cNvSpPr>
          <p:nvPr userDrawn="1"/>
        </p:nvSpPr>
        <p:spPr>
          <a:xfrm>
            <a:off x="6457950" y="4767263"/>
            <a:ext cx="2057400" cy="274637"/>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BFF01206-8078-D04A-AD89-87956AD8AB46}" type="slidenum">
              <a:rPr lang="en-US" sz="1400" smtClean="0">
                <a:latin typeface="Raleway" panose="020B0503030101060003" pitchFamily="34" charset="77"/>
              </a:rPr>
              <a:pPr/>
              <a:t>‹#›</a:t>
            </a:fld>
            <a:endParaRPr lang="en-US" sz="1400" dirty="0">
              <a:latin typeface="Raleway" panose="020B0503030101060003" pitchFamily="34" charset="77"/>
            </a:endParaRPr>
          </a:p>
        </p:txBody>
      </p:sp>
    </p:spTree>
    <p:extLst>
      <p:ext uri="{BB962C8B-B14F-4D97-AF65-F5344CB8AC3E}">
        <p14:creationId xmlns:p14="http://schemas.microsoft.com/office/powerpoint/2010/main" val="311356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052"/>
            <a:ext cx="8229600" cy="857250"/>
          </a:xfrm>
        </p:spPr>
        <p:txBody>
          <a:bodyPr/>
          <a:lstStyle>
            <a:lvl1pPr>
              <a:defRPr b="0" i="0">
                <a:solidFill>
                  <a:srgbClr val="0070C0"/>
                </a:solidFill>
                <a:latin typeface="Raleway Medium" panose="020B0503030101060003" pitchFamily="34" charset="77"/>
              </a:defRPr>
            </a:lvl1pPr>
          </a:lstStyle>
          <a:p>
            <a:r>
              <a:rPr lang="en-US" dirty="0"/>
              <a:t>Click to edit Master title style</a:t>
            </a:r>
          </a:p>
        </p:txBody>
      </p:sp>
      <p:sp>
        <p:nvSpPr>
          <p:cNvPr id="4" name="Content Placeholder 3"/>
          <p:cNvSpPr>
            <a:spLocks noGrp="1"/>
          </p:cNvSpPr>
          <p:nvPr>
            <p:ph sz="quarter" idx="10"/>
          </p:nvPr>
        </p:nvSpPr>
        <p:spPr>
          <a:xfrm>
            <a:off x="457200" y="1200150"/>
            <a:ext cx="3962400" cy="3429000"/>
          </a:xfrm>
        </p:spPr>
        <p:txBody>
          <a:bodyPr>
            <a:normAutofit/>
          </a:bodyPr>
          <a:lstStyle>
            <a:lvl1pPr>
              <a:spcBef>
                <a:spcPts val="900"/>
              </a:spcBef>
              <a:defRPr>
                <a:latin typeface="Raleway" panose="020B0503030101060003" pitchFamily="34" charset="77"/>
              </a:defRPr>
            </a:lvl1pPr>
            <a:lvl2pPr>
              <a:spcBef>
                <a:spcPts val="600"/>
              </a:spcBef>
              <a:defRPr sz="1650">
                <a:latin typeface="Raleway" panose="020B0503030101060003" pitchFamily="34" charset="77"/>
              </a:defRPr>
            </a:lvl2pPr>
            <a:lvl3pPr>
              <a:spcBef>
                <a:spcPts val="600"/>
              </a:spcBef>
              <a:defRPr sz="1500">
                <a:latin typeface="Raleway" panose="020B0503030101060003" pitchFamily="34" charset="77"/>
              </a:defRPr>
            </a:lvl3pPr>
            <a:lvl4pPr>
              <a:spcBef>
                <a:spcPts val="600"/>
              </a:spcBef>
              <a:defRPr sz="1350">
                <a:latin typeface="Raleway" panose="020B0503030101060003" pitchFamily="34" charset="77"/>
              </a:defRPr>
            </a:lvl4pPr>
            <a:lvl5pPr>
              <a:spcBef>
                <a:spcPts val="600"/>
              </a:spcBef>
              <a:defRPr sz="1200">
                <a:latin typeface="Raleway" panose="020B05030301010600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727448" y="1212300"/>
            <a:ext cx="3959352" cy="3429000"/>
          </a:xfrm>
        </p:spPr>
        <p:txBody>
          <a:bodyPr>
            <a:normAutofit/>
          </a:bodyPr>
          <a:lstStyle>
            <a:lvl1pPr>
              <a:spcBef>
                <a:spcPts val="900"/>
              </a:spcBef>
              <a:defRPr>
                <a:latin typeface="Raleway" panose="020B0503030101060003" pitchFamily="34" charset="77"/>
              </a:defRPr>
            </a:lvl1pPr>
            <a:lvl2pPr>
              <a:spcBef>
                <a:spcPts val="600"/>
              </a:spcBef>
              <a:defRPr sz="1650">
                <a:latin typeface="Raleway" panose="020B0503030101060003" pitchFamily="34" charset="77"/>
              </a:defRPr>
            </a:lvl2pPr>
            <a:lvl3pPr>
              <a:spcBef>
                <a:spcPts val="600"/>
              </a:spcBef>
              <a:defRPr sz="1500">
                <a:latin typeface="Raleway" panose="020B0503030101060003" pitchFamily="34" charset="77"/>
              </a:defRPr>
            </a:lvl3pPr>
            <a:lvl4pPr>
              <a:spcBef>
                <a:spcPts val="600"/>
              </a:spcBef>
              <a:defRPr sz="1500">
                <a:latin typeface="Raleway" panose="020B0503030101060003" pitchFamily="34" charset="77"/>
              </a:defRPr>
            </a:lvl4pPr>
            <a:lvl5pPr>
              <a:spcBef>
                <a:spcPts val="600"/>
              </a:spcBef>
              <a:defRPr sz="1200">
                <a:latin typeface="Raleway" panose="020B05030301010600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4">
            <a:extLst>
              <a:ext uri="{FF2B5EF4-FFF2-40B4-BE49-F238E27FC236}">
                <a16:creationId xmlns:a16="http://schemas.microsoft.com/office/drawing/2014/main" id="{A34DC119-54BC-C847-94E4-3B05950EFFAE}"/>
              </a:ext>
            </a:extLst>
          </p:cNvPr>
          <p:cNvSpPr txBox="1">
            <a:spLocks/>
          </p:cNvSpPr>
          <p:nvPr userDrawn="1"/>
        </p:nvSpPr>
        <p:spPr>
          <a:xfrm>
            <a:off x="6457950" y="4767263"/>
            <a:ext cx="2057400" cy="274637"/>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BFF01206-8078-D04A-AD89-87956AD8AB46}" type="slidenum">
              <a:rPr lang="en-US" sz="1400" smtClean="0">
                <a:latin typeface="Raleway" panose="020B0503030101060003" pitchFamily="34" charset="77"/>
              </a:rPr>
              <a:pPr/>
              <a:t>‹#›</a:t>
            </a:fld>
            <a:endParaRPr lang="en-US" sz="1400">
              <a:latin typeface="Raleway" panose="020B0503030101060003" pitchFamily="34" charset="77"/>
            </a:endParaRPr>
          </a:p>
        </p:txBody>
      </p:sp>
    </p:spTree>
    <p:extLst>
      <p:ext uri="{BB962C8B-B14F-4D97-AF65-F5344CB8AC3E}">
        <p14:creationId xmlns:p14="http://schemas.microsoft.com/office/powerpoint/2010/main" val="720331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D537C-9D92-A948-83A5-A69DAC5FF95E}"/>
              </a:ext>
            </a:extLst>
          </p:cNvPr>
          <p:cNvSpPr>
            <a:spLocks noGrp="1"/>
          </p:cNvSpPr>
          <p:nvPr>
            <p:ph type="title"/>
          </p:nvPr>
        </p:nvSpPr>
        <p:spPr/>
        <p:txBody>
          <a:bodyPr/>
          <a:lstStyle>
            <a:lvl1pPr>
              <a:defRPr b="0" i="0">
                <a:solidFill>
                  <a:srgbClr val="0070C0"/>
                </a:solidFill>
                <a:latin typeface="Raleway Medium" panose="020B05030301010600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02FB5D46-5C85-9249-BEEC-19A4F7BFCBC4}"/>
              </a:ext>
            </a:extLst>
          </p:cNvPr>
          <p:cNvSpPr>
            <a:spLocks noGrp="1"/>
          </p:cNvSpPr>
          <p:nvPr>
            <p:ph sz="quarter" idx="11"/>
          </p:nvPr>
        </p:nvSpPr>
        <p:spPr>
          <a:xfrm>
            <a:off x="633413" y="1107831"/>
            <a:ext cx="7877175" cy="3502856"/>
          </a:xfrm>
        </p:spPr>
        <p:txBody>
          <a:bodyPr/>
          <a:lstStyle>
            <a:lvl1pPr>
              <a:defRPr>
                <a:latin typeface="Raleway" panose="020B0503030101060003" pitchFamily="34" charset="77"/>
              </a:defRPr>
            </a:lvl1pPr>
            <a:lvl2pPr>
              <a:defRPr>
                <a:latin typeface="Raleway" panose="020B0503030101060003" pitchFamily="34" charset="77"/>
              </a:defRPr>
            </a:lvl2pPr>
            <a:lvl3pPr>
              <a:defRPr>
                <a:latin typeface="Raleway" panose="020B0503030101060003" pitchFamily="34" charset="77"/>
              </a:defRPr>
            </a:lvl3pPr>
            <a:lvl4pPr>
              <a:defRPr>
                <a:latin typeface="Raleway" panose="020B0503030101060003" pitchFamily="34" charset="77"/>
              </a:defRPr>
            </a:lvl4pPr>
            <a:lvl5pPr>
              <a:defRPr>
                <a:latin typeface="Raleway" panose="020B05030301010600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E603A909-DC95-434F-A52F-6B5AECF5AC4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400">
                <a:solidFill>
                  <a:schemeClr val="tx1">
                    <a:tint val="75000"/>
                  </a:schemeClr>
                </a:solidFill>
                <a:latin typeface="Raleway" panose="020B0503030101060003" pitchFamily="34" charset="77"/>
              </a:defRPr>
            </a:lvl1pPr>
          </a:lstStyle>
          <a:p>
            <a:fld id="{BFF01206-8078-D04A-AD89-87956AD8AB46}" type="slidenum">
              <a:rPr lang="en-US" smtClean="0"/>
              <a:pPr/>
              <a:t>‹#›</a:t>
            </a:fld>
            <a:endParaRPr lang="en-US" dirty="0"/>
          </a:p>
        </p:txBody>
      </p:sp>
    </p:spTree>
    <p:extLst>
      <p:ext uri="{BB962C8B-B14F-4D97-AF65-F5344CB8AC3E}">
        <p14:creationId xmlns:p14="http://schemas.microsoft.com/office/powerpoint/2010/main" val="135387880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137052"/>
            <a:ext cx="7877175" cy="85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633413" y="994302"/>
            <a:ext cx="7877175" cy="36729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lide Number Placeholder 4">
            <a:extLst>
              <a:ext uri="{FF2B5EF4-FFF2-40B4-BE49-F238E27FC236}">
                <a16:creationId xmlns:a16="http://schemas.microsoft.com/office/drawing/2014/main" id="{B0724CB0-7F6B-A147-A7CD-0A585295D41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400">
                <a:solidFill>
                  <a:schemeClr val="tx1">
                    <a:tint val="75000"/>
                  </a:schemeClr>
                </a:solidFill>
                <a:latin typeface="Raleway" panose="020B0503030101060003" pitchFamily="34" charset="77"/>
              </a:defRPr>
            </a:lvl1pPr>
          </a:lstStyle>
          <a:p>
            <a:fld id="{BFF01206-8078-D04A-AD89-87956AD8AB46}" type="slidenum">
              <a:rPr lang="en-US" smtClean="0"/>
              <a:pPr/>
              <a:t>‹#›</a:t>
            </a:fld>
            <a:endParaRPr lang="en-US" dirty="0"/>
          </a:p>
        </p:txBody>
      </p:sp>
    </p:spTree>
    <p:extLst>
      <p:ext uri="{BB962C8B-B14F-4D97-AF65-F5344CB8AC3E}">
        <p14:creationId xmlns:p14="http://schemas.microsoft.com/office/powerpoint/2010/main" val="23526581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ransition spd="med"/>
  <p:hf hdr="0" ftr="0" dt="0"/>
  <p:txStyles>
    <p:titleStyle>
      <a:lvl1pPr marL="0" marR="0" indent="0" algn="ctr" defTabSz="309563" rtl="0" latinLnBrk="0">
        <a:lnSpc>
          <a:spcPct val="100000"/>
        </a:lnSpc>
        <a:spcBef>
          <a:spcPts val="0"/>
        </a:spcBef>
        <a:spcAft>
          <a:spcPts val="0"/>
        </a:spcAft>
        <a:buClrTx/>
        <a:buSzTx/>
        <a:buFontTx/>
        <a:buNone/>
        <a:tabLst/>
        <a:defRPr sz="2600" b="0" i="0" u="none" strike="noStrike" cap="none" spc="0" baseline="0">
          <a:ln>
            <a:noFill/>
          </a:ln>
          <a:solidFill>
            <a:srgbClr val="0070C0"/>
          </a:solidFill>
          <a:uFillTx/>
          <a:latin typeface="Raleway Medium" panose="020B0503030101060003" pitchFamily="34" charset="77"/>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238125" marR="0" indent="-238125" algn="l" defTabSz="309563" rtl="0" latinLnBrk="0">
        <a:lnSpc>
          <a:spcPct val="100000"/>
        </a:lnSpc>
        <a:spcBef>
          <a:spcPts val="1050"/>
        </a:spcBef>
        <a:spcAft>
          <a:spcPts val="0"/>
        </a:spcAft>
        <a:buClrTx/>
        <a:buSzPct val="75000"/>
        <a:buFontTx/>
        <a:buChar char="•"/>
        <a:tabLst/>
        <a:defRPr sz="1950" b="0" i="0" u="none" strike="noStrike" cap="none" spc="0" baseline="0">
          <a:ln>
            <a:noFill/>
          </a:ln>
          <a:solidFill>
            <a:srgbClr val="000000"/>
          </a:solidFill>
          <a:uFillTx/>
          <a:latin typeface="Raleway" panose="020B0503030101060003" pitchFamily="34" charset="77"/>
          <a:ea typeface="+mn-ea"/>
          <a:cs typeface="+mn-cs"/>
          <a:sym typeface="Helvetica Light"/>
        </a:defRPr>
      </a:lvl1pPr>
      <a:lvl2pPr marL="476250" marR="0" indent="-238125" algn="l" defTabSz="309563" rtl="0" latinLnBrk="0">
        <a:lnSpc>
          <a:spcPct val="100000"/>
        </a:lnSpc>
        <a:spcBef>
          <a:spcPts val="600"/>
        </a:spcBef>
        <a:spcAft>
          <a:spcPts val="0"/>
        </a:spcAft>
        <a:buClrTx/>
        <a:buSzPct val="75000"/>
        <a:buFontTx/>
        <a:buChar char="•"/>
        <a:tabLst/>
        <a:defRPr sz="1800" b="0" i="0" u="none" strike="noStrike" cap="none" spc="0" baseline="0">
          <a:ln>
            <a:noFill/>
          </a:ln>
          <a:solidFill>
            <a:srgbClr val="000000"/>
          </a:solidFill>
          <a:uFillTx/>
          <a:latin typeface="Raleway" panose="020B0503030101060003" pitchFamily="34" charset="77"/>
          <a:ea typeface="+mn-ea"/>
          <a:cs typeface="+mn-cs"/>
          <a:sym typeface="Helvetica Light"/>
        </a:defRPr>
      </a:lvl2pPr>
      <a:lvl3pPr marL="714375" marR="0" indent="-238125" algn="l" defTabSz="309563" rtl="0" latinLnBrk="0">
        <a:lnSpc>
          <a:spcPct val="100000"/>
        </a:lnSpc>
        <a:spcBef>
          <a:spcPts val="600"/>
        </a:spcBef>
        <a:spcAft>
          <a:spcPts val="0"/>
        </a:spcAft>
        <a:buClrTx/>
        <a:buSzPct val="75000"/>
        <a:buFontTx/>
        <a:buChar char="•"/>
        <a:tabLst/>
        <a:defRPr sz="1500" b="0" i="0" u="none" strike="noStrike" cap="none" spc="0" baseline="0">
          <a:ln>
            <a:noFill/>
          </a:ln>
          <a:solidFill>
            <a:srgbClr val="000000"/>
          </a:solidFill>
          <a:uFillTx/>
          <a:latin typeface="Raleway" panose="020B0503030101060003" pitchFamily="34" charset="77"/>
          <a:ea typeface="+mn-ea"/>
          <a:cs typeface="+mn-cs"/>
          <a:sym typeface="Helvetica Light"/>
        </a:defRPr>
      </a:lvl3pPr>
      <a:lvl4pPr marL="952500" marR="0" indent="-238125" algn="l" defTabSz="309563" rtl="0" latinLnBrk="0">
        <a:lnSpc>
          <a:spcPct val="100000"/>
        </a:lnSpc>
        <a:spcBef>
          <a:spcPts val="600"/>
        </a:spcBef>
        <a:spcAft>
          <a:spcPts val="0"/>
        </a:spcAft>
        <a:buClrTx/>
        <a:buSzPct val="75000"/>
        <a:buFontTx/>
        <a:buChar char="•"/>
        <a:tabLst/>
        <a:defRPr sz="1350" b="0" i="0" u="none" strike="noStrike" cap="none" spc="0" baseline="0">
          <a:ln>
            <a:noFill/>
          </a:ln>
          <a:solidFill>
            <a:srgbClr val="000000"/>
          </a:solidFill>
          <a:uFillTx/>
          <a:latin typeface="Raleway" panose="020B0503030101060003" pitchFamily="34" charset="77"/>
          <a:ea typeface="+mn-ea"/>
          <a:cs typeface="+mn-cs"/>
          <a:sym typeface="Helvetica Light"/>
        </a:defRPr>
      </a:lvl4pPr>
      <a:lvl5pPr marL="1190625" marR="0" indent="-238125" algn="l" defTabSz="309563" rtl="0" latinLnBrk="0">
        <a:lnSpc>
          <a:spcPct val="100000"/>
        </a:lnSpc>
        <a:spcBef>
          <a:spcPts val="600"/>
        </a:spcBef>
        <a:spcAft>
          <a:spcPts val="0"/>
        </a:spcAft>
        <a:buClrTx/>
        <a:buSzPct val="75000"/>
        <a:buFontTx/>
        <a:buChar char="•"/>
        <a:tabLst/>
        <a:defRPr sz="1200" b="0" i="0" u="none" strike="noStrike" cap="none" spc="0" baseline="0">
          <a:ln>
            <a:noFill/>
          </a:ln>
          <a:solidFill>
            <a:srgbClr val="000000"/>
          </a:solidFill>
          <a:uFillTx/>
          <a:latin typeface="Raleway" panose="020B0503030101060003" pitchFamily="34" charset="77"/>
          <a:ea typeface="+mn-ea"/>
          <a:cs typeface="+mn-cs"/>
          <a:sym typeface="Helvetica Light"/>
        </a:defRPr>
      </a:lvl5pPr>
      <a:lvl6pPr marL="142875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6pPr>
      <a:lvl7pPr marL="166687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7pPr>
      <a:lvl8pPr marL="190500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8pPr>
      <a:lvl9pPr marL="21431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github.com/zaoxing/NitroSketch"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182880" y="701249"/>
            <a:ext cx="8778240" cy="1020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0" dirty="0" err="1">
                <a:solidFill>
                  <a:schemeClr val="accent1"/>
                </a:solidFill>
                <a:latin typeface="Raleway Medium" panose="020B0503030101060003" pitchFamily="34" charset="77"/>
                <a:ea typeface="Verdana" panose="020B0604030504040204" pitchFamily="34" charset="0"/>
                <a:cs typeface="Verdana" panose="020B0604030504040204" pitchFamily="34" charset="0"/>
              </a:rPr>
              <a:t>NitroSketch</a:t>
            </a:r>
            <a:r>
              <a:rPr lang="en" sz="2800" b="0" dirty="0">
                <a:solidFill>
                  <a:schemeClr val="accent1"/>
                </a:solidFill>
                <a:latin typeface="Raleway Medium" panose="020B0503030101060003" pitchFamily="34" charset="77"/>
                <a:ea typeface="Verdana" panose="020B0604030504040204" pitchFamily="34" charset="0"/>
                <a:cs typeface="Verdana" panose="020B0604030504040204" pitchFamily="34" charset="0"/>
              </a:rPr>
              <a:t>: </a:t>
            </a:r>
            <a:r>
              <a:rPr lang="en" sz="2800" b="0" dirty="0">
                <a:latin typeface="Raleway Medium" panose="020B0503030101060003" pitchFamily="34" charset="77"/>
                <a:ea typeface="Verdana" panose="020B0604030504040204" pitchFamily="34" charset="0"/>
                <a:cs typeface="Verdana" panose="020B0604030504040204" pitchFamily="34" charset="0"/>
              </a:rPr>
              <a:t>Robust and General Sketch-based Monitoring in Software Switches</a:t>
            </a:r>
            <a:endParaRPr sz="2800" b="0" dirty="0">
              <a:latin typeface="Raleway Medium" panose="020B0503030101060003" pitchFamily="34" charset="77"/>
              <a:ea typeface="Verdana" panose="020B0604030504040204" pitchFamily="34" charset="0"/>
              <a:cs typeface="Verdana" panose="020B0604030504040204" pitchFamily="34" charset="0"/>
            </a:endParaRPr>
          </a:p>
        </p:txBody>
      </p:sp>
      <p:sp>
        <p:nvSpPr>
          <p:cNvPr id="93" name="Google Shape;93;p14"/>
          <p:cNvSpPr txBox="1">
            <a:spLocks noGrp="1"/>
          </p:cNvSpPr>
          <p:nvPr>
            <p:ph type="body" sz="quarter" idx="1"/>
          </p:nvPr>
        </p:nvSpPr>
        <p:spPr>
          <a:xfrm>
            <a:off x="1443033" y="2454421"/>
            <a:ext cx="5988424" cy="46573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b="1" dirty="0">
                <a:latin typeface="Raleway" panose="020B0503030101060003" pitchFamily="34" charset="77"/>
                <a:cs typeface="Futura Medium" panose="020B0602020204020303" pitchFamily="34" charset="-79"/>
              </a:rPr>
              <a:t>Alan (</a:t>
            </a:r>
            <a:r>
              <a:rPr lang="en" sz="2000" b="1" dirty="0" err="1">
                <a:latin typeface="Raleway" panose="020B0503030101060003" pitchFamily="34" charset="77"/>
                <a:cs typeface="Futura Medium" panose="020B0602020204020303" pitchFamily="34" charset="-79"/>
              </a:rPr>
              <a:t>Zaoxing</a:t>
            </a:r>
            <a:r>
              <a:rPr lang="en" sz="2000" b="1" dirty="0">
                <a:latin typeface="Raleway" panose="020B0503030101060003" pitchFamily="34" charset="77"/>
                <a:cs typeface="Futura Medium" panose="020B0602020204020303" pitchFamily="34" charset="-79"/>
              </a:rPr>
              <a:t>) Liu</a:t>
            </a:r>
          </a:p>
          <a:p>
            <a:pPr marL="0" lvl="0" indent="0" rtl="0">
              <a:spcBef>
                <a:spcPts val="0"/>
              </a:spcBef>
              <a:spcAft>
                <a:spcPts val="0"/>
              </a:spcAft>
              <a:buNone/>
            </a:pPr>
            <a:endParaRPr lang="en" sz="2400" b="1" dirty="0">
              <a:latin typeface="Raleway" panose="020B0503030101060003" pitchFamily="34" charset="77"/>
            </a:endParaRPr>
          </a:p>
          <a:p>
            <a:pPr lvl="0"/>
            <a:r>
              <a:rPr lang="en-US" sz="1600" dirty="0">
                <a:solidFill>
                  <a:schemeClr val="bg2">
                    <a:lumMod val="50000"/>
                  </a:schemeClr>
                </a:solidFill>
                <a:latin typeface="Raleway" panose="020B0503030101060003" pitchFamily="34" charset="77"/>
              </a:rPr>
              <a:t>Joint work </a:t>
            </a:r>
            <a:r>
              <a:rPr lang="en-US" sz="1600" dirty="0">
                <a:latin typeface="Raleway" panose="020B0503030101060003" pitchFamily="34" charset="77"/>
              </a:rPr>
              <a:t>with Ran Ben-</a:t>
            </a:r>
            <a:r>
              <a:rPr lang="en-US" sz="1600" dirty="0" err="1">
                <a:latin typeface="Raleway" panose="020B0503030101060003" pitchFamily="34" charset="77"/>
              </a:rPr>
              <a:t>Basat</a:t>
            </a:r>
            <a:r>
              <a:rPr lang="en-US" sz="1600" dirty="0">
                <a:latin typeface="Raleway" panose="020B0503030101060003" pitchFamily="34" charset="77"/>
              </a:rPr>
              <a:t>, Gil </a:t>
            </a:r>
            <a:r>
              <a:rPr lang="en-US" sz="1600" dirty="0" err="1">
                <a:latin typeface="Raleway" panose="020B0503030101060003" pitchFamily="34" charset="77"/>
              </a:rPr>
              <a:t>Einziger</a:t>
            </a:r>
            <a:r>
              <a:rPr lang="en-US" sz="1600" dirty="0">
                <a:latin typeface="Raleway" panose="020B0503030101060003" pitchFamily="34" charset="77"/>
              </a:rPr>
              <a:t>, </a:t>
            </a:r>
            <a:r>
              <a:rPr lang="en-US" sz="1600" dirty="0" err="1">
                <a:latin typeface="Raleway" panose="020B0503030101060003" pitchFamily="34" charset="77"/>
              </a:rPr>
              <a:t>Yaron</a:t>
            </a:r>
            <a:r>
              <a:rPr lang="en-US" sz="1600" dirty="0">
                <a:latin typeface="Raleway" panose="020B0503030101060003" pitchFamily="34" charset="77"/>
              </a:rPr>
              <a:t> </a:t>
            </a:r>
            <a:r>
              <a:rPr lang="en-US" sz="1600" dirty="0" err="1">
                <a:latin typeface="Raleway" panose="020B0503030101060003" pitchFamily="34" charset="77"/>
              </a:rPr>
              <a:t>Kassner</a:t>
            </a:r>
            <a:r>
              <a:rPr lang="en-US" sz="1600" dirty="0">
                <a:latin typeface="Raleway" panose="020B0503030101060003" pitchFamily="34" charset="77"/>
              </a:rPr>
              <a:t>, </a:t>
            </a:r>
          </a:p>
          <a:p>
            <a:pPr lvl="0"/>
            <a:r>
              <a:rPr lang="en-US" sz="1600" dirty="0">
                <a:latin typeface="Raleway" panose="020B0503030101060003" pitchFamily="34" charset="77"/>
              </a:rPr>
              <a:t>Vladimir Braverman, Roy Friedman, and Vyas </a:t>
            </a:r>
            <a:r>
              <a:rPr lang="en-US" sz="1600" dirty="0" err="1">
                <a:latin typeface="Raleway" panose="020B0503030101060003" pitchFamily="34" charset="77"/>
              </a:rPr>
              <a:t>Sekar</a:t>
            </a:r>
            <a:endParaRPr lang="en-US" sz="4000" dirty="0">
              <a:latin typeface="Raleway" panose="020B0503030101060003" pitchFamily="34" charset="77"/>
            </a:endParaRPr>
          </a:p>
          <a:p>
            <a:pPr marL="0" lvl="0" indent="0" rtl="0">
              <a:spcBef>
                <a:spcPts val="0"/>
              </a:spcBef>
              <a:spcAft>
                <a:spcPts val="0"/>
              </a:spcAft>
              <a:buNone/>
            </a:pPr>
            <a:endParaRPr lang="en" sz="2400" b="1" dirty="0">
              <a:latin typeface="Raleway" panose="020B0503030101060003" pitchFamily="34" charset="77"/>
            </a:endParaRPr>
          </a:p>
        </p:txBody>
      </p:sp>
      <p:pic>
        <p:nvPicPr>
          <p:cNvPr id="5" name="Picture 4">
            <a:extLst>
              <a:ext uri="{FF2B5EF4-FFF2-40B4-BE49-F238E27FC236}">
                <a16:creationId xmlns:a16="http://schemas.microsoft.com/office/drawing/2014/main" id="{9941865B-368F-164F-834B-DDCEF4E41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9001" y="4236486"/>
            <a:ext cx="1707236" cy="377940"/>
          </a:xfrm>
          <a:prstGeom prst="rect">
            <a:avLst/>
          </a:prstGeom>
        </p:spPr>
      </p:pic>
      <p:pic>
        <p:nvPicPr>
          <p:cNvPr id="6" name="Picture 5">
            <a:extLst>
              <a:ext uri="{FF2B5EF4-FFF2-40B4-BE49-F238E27FC236}">
                <a16:creationId xmlns:a16="http://schemas.microsoft.com/office/drawing/2014/main" id="{C2F349B1-8962-9847-9BB3-B35A69F276B2}"/>
              </a:ext>
            </a:extLst>
          </p:cNvPr>
          <p:cNvPicPr>
            <a:picLocks noChangeAspect="1"/>
          </p:cNvPicPr>
          <p:nvPr/>
        </p:nvPicPr>
        <p:blipFill>
          <a:blip r:embed="rId4"/>
          <a:stretch>
            <a:fillRect/>
          </a:stretch>
        </p:blipFill>
        <p:spPr>
          <a:xfrm>
            <a:off x="594720" y="4120052"/>
            <a:ext cx="2056986" cy="504698"/>
          </a:xfrm>
          <a:prstGeom prst="rect">
            <a:avLst/>
          </a:prstGeom>
        </p:spPr>
      </p:pic>
      <p:pic>
        <p:nvPicPr>
          <p:cNvPr id="7" name="Picture 6">
            <a:extLst>
              <a:ext uri="{FF2B5EF4-FFF2-40B4-BE49-F238E27FC236}">
                <a16:creationId xmlns:a16="http://schemas.microsoft.com/office/drawing/2014/main" id="{0663378E-6B0B-BC47-BC5B-FCDC85072257}"/>
              </a:ext>
            </a:extLst>
          </p:cNvPr>
          <p:cNvPicPr>
            <a:picLocks noChangeAspect="1"/>
          </p:cNvPicPr>
          <p:nvPr/>
        </p:nvPicPr>
        <p:blipFill>
          <a:blip r:embed="rId5"/>
          <a:stretch>
            <a:fillRect/>
          </a:stretch>
        </p:blipFill>
        <p:spPr>
          <a:xfrm>
            <a:off x="2182425" y="4177640"/>
            <a:ext cx="1312228" cy="428661"/>
          </a:xfrm>
          <a:prstGeom prst="rect">
            <a:avLst/>
          </a:prstGeom>
        </p:spPr>
      </p:pic>
      <p:pic>
        <p:nvPicPr>
          <p:cNvPr id="8" name="Picture 7">
            <a:extLst>
              <a:ext uri="{FF2B5EF4-FFF2-40B4-BE49-F238E27FC236}">
                <a16:creationId xmlns:a16="http://schemas.microsoft.com/office/drawing/2014/main" id="{AF0555F2-BC44-EA47-AB9E-7AB938C40689}"/>
              </a:ext>
            </a:extLst>
          </p:cNvPr>
          <p:cNvPicPr>
            <a:picLocks noChangeAspect="1"/>
          </p:cNvPicPr>
          <p:nvPr/>
        </p:nvPicPr>
        <p:blipFill>
          <a:blip r:embed="rId6"/>
          <a:stretch>
            <a:fillRect/>
          </a:stretch>
        </p:blipFill>
        <p:spPr>
          <a:xfrm rot="10800000" flipV="1">
            <a:off x="4180818" y="4105119"/>
            <a:ext cx="640673" cy="640673"/>
          </a:xfrm>
          <a:prstGeom prst="rect">
            <a:avLst/>
          </a:prstGeom>
        </p:spPr>
      </p:pic>
      <p:pic>
        <p:nvPicPr>
          <p:cNvPr id="9" name="Picture 8">
            <a:extLst>
              <a:ext uri="{FF2B5EF4-FFF2-40B4-BE49-F238E27FC236}">
                <a16:creationId xmlns:a16="http://schemas.microsoft.com/office/drawing/2014/main" id="{AB6B43BF-699A-954E-A745-50DDA1B7B12B}"/>
              </a:ext>
            </a:extLst>
          </p:cNvPr>
          <p:cNvPicPr>
            <a:picLocks noChangeAspect="1"/>
          </p:cNvPicPr>
          <p:nvPr/>
        </p:nvPicPr>
        <p:blipFill>
          <a:blip r:embed="rId7"/>
          <a:stretch>
            <a:fillRect/>
          </a:stretch>
        </p:blipFill>
        <p:spPr>
          <a:xfrm>
            <a:off x="5379837" y="4186612"/>
            <a:ext cx="1038072" cy="41968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49" y="4810075"/>
            <a:ext cx="457615" cy="333425"/>
          </a:xfrm>
        </p:spPr>
        <p:txBody>
          <a:bodyPr/>
          <a:lstStyle/>
          <a:p>
            <a:fld id="{86CB4B4D-7CA3-9044-876B-883B54F8677D}" type="slidenum">
              <a:rPr lang="en-US" sz="1400" smtClean="0">
                <a:latin typeface="Raleway" panose="020B0503030101060003" pitchFamily="34" charset="77"/>
              </a:rPr>
              <a:t>10</a:t>
            </a:fld>
            <a:endParaRPr lang="en-US" sz="1400" dirty="0">
              <a:latin typeface="Raleway" panose="020B0503030101060003" pitchFamily="34" charset="77"/>
            </a:endParaRPr>
          </a:p>
        </p:txBody>
      </p:sp>
      <p:sp>
        <p:nvSpPr>
          <p:cNvPr id="4" name="Content Placeholder 3">
            <a:extLst>
              <a:ext uri="{FF2B5EF4-FFF2-40B4-BE49-F238E27FC236}">
                <a16:creationId xmlns:a16="http://schemas.microsoft.com/office/drawing/2014/main" id="{AF45A3E9-C220-9A43-AA68-D6C605CBC5E2}"/>
              </a:ext>
            </a:extLst>
          </p:cNvPr>
          <p:cNvSpPr>
            <a:spLocks noGrp="1"/>
          </p:cNvSpPr>
          <p:nvPr>
            <p:ph idx="1"/>
          </p:nvPr>
        </p:nvSpPr>
        <p:spPr>
          <a:xfrm>
            <a:off x="543961" y="994302"/>
            <a:ext cx="5614792" cy="3672948"/>
          </a:xfrm>
        </p:spPr>
        <p:txBody>
          <a:bodyPr>
            <a:normAutofit/>
          </a:bodyPr>
          <a:lstStyle/>
          <a:p>
            <a:r>
              <a:rPr lang="en-US" sz="2200" dirty="0">
                <a:solidFill>
                  <a:schemeClr val="bg2"/>
                </a:solidFill>
                <a:latin typeface="Raleway" panose="020B0503030101060003" pitchFamily="34" charset="77"/>
              </a:rPr>
              <a:t>Motivation</a:t>
            </a:r>
          </a:p>
          <a:p>
            <a:r>
              <a:rPr lang="en-US" sz="2200" dirty="0">
                <a:latin typeface="Raleway" panose="020B0503030101060003" pitchFamily="34" charset="77"/>
              </a:rPr>
              <a:t>Understanding bottlenecks</a:t>
            </a:r>
          </a:p>
          <a:p>
            <a:r>
              <a:rPr lang="en-US" sz="2200" dirty="0">
                <a:solidFill>
                  <a:schemeClr val="bg2"/>
                </a:solidFill>
                <a:latin typeface="Raleway" panose="020B0503030101060003" pitchFamily="34" charset="77"/>
              </a:rPr>
              <a:t>Design Insights</a:t>
            </a:r>
          </a:p>
          <a:p>
            <a:pPr lvl="1"/>
            <a:r>
              <a:rPr lang="en-US" sz="2000" dirty="0">
                <a:solidFill>
                  <a:schemeClr val="bg2"/>
                </a:solidFill>
                <a:latin typeface="Raleway" panose="020B0503030101060003" pitchFamily="34" charset="77"/>
              </a:rPr>
              <a:t>Strawman ideas</a:t>
            </a:r>
          </a:p>
          <a:p>
            <a:pPr lvl="1"/>
            <a:r>
              <a:rPr lang="en-US" sz="2000" dirty="0">
                <a:solidFill>
                  <a:schemeClr val="bg2"/>
                </a:solidFill>
                <a:latin typeface="Raleway" panose="020B0503030101060003" pitchFamily="34" charset="77"/>
              </a:rPr>
              <a:t>Our proposals</a:t>
            </a:r>
          </a:p>
          <a:p>
            <a:r>
              <a:rPr lang="en-US" sz="2200" dirty="0">
                <a:solidFill>
                  <a:schemeClr val="bg2"/>
                </a:solidFill>
                <a:latin typeface="Raleway" panose="020B0503030101060003" pitchFamily="34" charset="77"/>
              </a:rPr>
              <a:t>Evaluation</a:t>
            </a:r>
          </a:p>
          <a:p>
            <a:r>
              <a:rPr lang="en-US" sz="2200" dirty="0">
                <a:solidFill>
                  <a:schemeClr val="bg2"/>
                </a:solidFill>
                <a:latin typeface="Raleway" panose="020B0503030101060003" pitchFamily="34" charset="77"/>
              </a:rPr>
              <a:t>Conclusions and future work</a:t>
            </a:r>
          </a:p>
        </p:txBody>
      </p:sp>
      <p:sp>
        <p:nvSpPr>
          <p:cNvPr id="7" name="Title 1">
            <a:extLst>
              <a:ext uri="{FF2B5EF4-FFF2-40B4-BE49-F238E27FC236}">
                <a16:creationId xmlns:a16="http://schemas.microsoft.com/office/drawing/2014/main" id="{0E58784F-968C-4F41-BD24-CA543E8654C4}"/>
              </a:ext>
            </a:extLst>
          </p:cNvPr>
          <p:cNvSpPr>
            <a:spLocks noGrp="1"/>
          </p:cNvSpPr>
          <p:nvPr>
            <p:ph type="title"/>
          </p:nvPr>
        </p:nvSpPr>
        <p:spPr>
          <a:xfrm>
            <a:off x="0" y="98140"/>
            <a:ext cx="9143999" cy="857250"/>
          </a:xfrm>
        </p:spPr>
        <p:txBody>
          <a:bodyPr/>
          <a:lstStyle/>
          <a:p>
            <a:r>
              <a:rPr lang="en-US" b="0" dirty="0">
                <a:latin typeface="Raleway Medium" panose="020B0503030101060003" pitchFamily="34" charset="77"/>
              </a:rPr>
              <a:t>Outline for this talk</a:t>
            </a:r>
          </a:p>
        </p:txBody>
      </p:sp>
    </p:spTree>
    <p:extLst>
      <p:ext uri="{BB962C8B-B14F-4D97-AF65-F5344CB8AC3E}">
        <p14:creationId xmlns:p14="http://schemas.microsoft.com/office/powerpoint/2010/main" val="319622063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C9D74-4BB6-2948-A16E-5B49DF9B3E21}"/>
              </a:ext>
            </a:extLst>
          </p:cNvPr>
          <p:cNvSpPr>
            <a:spLocks noGrp="1"/>
          </p:cNvSpPr>
          <p:nvPr>
            <p:ph type="title"/>
          </p:nvPr>
        </p:nvSpPr>
        <p:spPr>
          <a:xfrm>
            <a:off x="1" y="127427"/>
            <a:ext cx="9144000" cy="857250"/>
          </a:xfrm>
        </p:spPr>
        <p:txBody>
          <a:bodyPr>
            <a:normAutofit/>
          </a:bodyPr>
          <a:lstStyle/>
          <a:p>
            <a:r>
              <a:rPr lang="en-US" sz="2600" b="0" dirty="0">
                <a:latin typeface="Raleway Medium" panose="020B0503030101060003" pitchFamily="34" charset="77"/>
              </a:rPr>
              <a:t>Bottleneck Analysis</a:t>
            </a:r>
          </a:p>
        </p:txBody>
      </p:sp>
      <p:sp>
        <p:nvSpPr>
          <p:cNvPr id="3" name="Slide Number Placeholder 2">
            <a:extLst>
              <a:ext uri="{FF2B5EF4-FFF2-40B4-BE49-F238E27FC236}">
                <a16:creationId xmlns:a16="http://schemas.microsoft.com/office/drawing/2014/main" id="{B5FA02DC-771A-C640-B6FA-74207408F043}"/>
              </a:ext>
            </a:extLst>
          </p:cNvPr>
          <p:cNvSpPr>
            <a:spLocks noGrp="1"/>
          </p:cNvSpPr>
          <p:nvPr>
            <p:ph type="sldNum" sz="quarter" idx="4"/>
          </p:nvPr>
        </p:nvSpPr>
        <p:spPr>
          <a:xfrm>
            <a:off x="8330249" y="4765639"/>
            <a:ext cx="493709" cy="377862"/>
          </a:xfrm>
        </p:spPr>
        <p:txBody>
          <a:bodyPr/>
          <a:lstStyle/>
          <a:p>
            <a:fld id="{86CB4B4D-7CA3-9044-876B-883B54F8677D}" type="slidenum">
              <a:rPr lang="en-US" sz="1400" smtClean="0">
                <a:latin typeface="Raleway" panose="020B0503030101060003" pitchFamily="34" charset="77"/>
              </a:rPr>
              <a:t>11</a:t>
            </a:fld>
            <a:endParaRPr lang="en-US" sz="1400" dirty="0">
              <a:latin typeface="Raleway" panose="020B0503030101060003" pitchFamily="34" charset="77"/>
            </a:endParaRPr>
          </a:p>
        </p:txBody>
      </p:sp>
      <p:sp>
        <p:nvSpPr>
          <p:cNvPr id="4" name="Content Placeholder 3">
            <a:extLst>
              <a:ext uri="{FF2B5EF4-FFF2-40B4-BE49-F238E27FC236}">
                <a16:creationId xmlns:a16="http://schemas.microsoft.com/office/drawing/2014/main" id="{8FF64338-D7FF-4D41-A5A3-9C269A792589}"/>
              </a:ext>
            </a:extLst>
          </p:cNvPr>
          <p:cNvSpPr>
            <a:spLocks noGrp="1"/>
          </p:cNvSpPr>
          <p:nvPr>
            <p:ph idx="1"/>
          </p:nvPr>
        </p:nvSpPr>
        <p:spPr>
          <a:xfrm>
            <a:off x="563353" y="987577"/>
            <a:ext cx="8190547" cy="857250"/>
          </a:xfrm>
        </p:spPr>
        <p:txBody>
          <a:bodyPr>
            <a:normAutofit/>
          </a:bodyPr>
          <a:lstStyle/>
          <a:p>
            <a:pPr marL="0" indent="0">
              <a:buNone/>
            </a:pPr>
            <a:r>
              <a:rPr lang="en-US" sz="2000" dirty="0">
                <a:latin typeface="Raleway" panose="020B0503030101060003" pitchFamily="34" charset="77"/>
              </a:rPr>
              <a:t>- Performance benchmarks using Intel </a:t>
            </a:r>
            <a:r>
              <a:rPr lang="en-US" sz="2000" dirty="0" err="1">
                <a:latin typeface="Raleway" panose="020B0503030101060003" pitchFamily="34" charset="77"/>
              </a:rPr>
              <a:t>VTune</a:t>
            </a:r>
            <a:r>
              <a:rPr lang="en-US" sz="2000" dirty="0">
                <a:latin typeface="Raleway" panose="020B0503030101060003" pitchFamily="34" charset="77"/>
              </a:rPr>
              <a:t> Amplifier.</a:t>
            </a:r>
          </a:p>
          <a:p>
            <a:pPr marL="0" indent="0">
              <a:buNone/>
            </a:pPr>
            <a:r>
              <a:rPr lang="en-US" sz="2000" dirty="0">
                <a:latin typeface="Raleway" panose="020B0503030101060003" pitchFamily="34" charset="77"/>
              </a:rPr>
              <a:t>- Hotspots for </a:t>
            </a:r>
            <a:r>
              <a:rPr lang="en-US" sz="2000" dirty="0" err="1">
                <a:latin typeface="Raleway" panose="020B0503030101060003" pitchFamily="34" charset="77"/>
              </a:rPr>
              <a:t>UnivMon</a:t>
            </a:r>
            <a:r>
              <a:rPr lang="en-US" sz="2000" dirty="0">
                <a:latin typeface="Raleway" panose="020B0503030101060003" pitchFamily="34" charset="77"/>
              </a:rPr>
              <a:t> </a:t>
            </a:r>
            <a:r>
              <a:rPr lang="en-US" sz="1700" dirty="0">
                <a:latin typeface="Raleway" panose="020B0503030101060003" pitchFamily="34" charset="77"/>
              </a:rPr>
              <a:t>[SIGCOMM’16].</a:t>
            </a:r>
            <a:endParaRPr lang="en-US" sz="2000" dirty="0">
              <a:latin typeface="Raleway" panose="020B0503030101060003" pitchFamily="34" charset="77"/>
            </a:endParaRPr>
          </a:p>
        </p:txBody>
      </p:sp>
      <p:pic>
        <p:nvPicPr>
          <p:cNvPr id="7" name="Picture 6">
            <a:extLst>
              <a:ext uri="{FF2B5EF4-FFF2-40B4-BE49-F238E27FC236}">
                <a16:creationId xmlns:a16="http://schemas.microsoft.com/office/drawing/2014/main" id="{CD88E153-4378-8D4F-A2AC-59744BB4B4B6}"/>
              </a:ext>
            </a:extLst>
          </p:cNvPr>
          <p:cNvPicPr>
            <a:picLocks noChangeAspect="1"/>
          </p:cNvPicPr>
          <p:nvPr/>
        </p:nvPicPr>
        <p:blipFill rotWithShape="1">
          <a:blip r:embed="rId3"/>
          <a:srcRect l="1" r="114" b="46056"/>
          <a:stretch/>
        </p:blipFill>
        <p:spPr>
          <a:xfrm>
            <a:off x="772349" y="2228817"/>
            <a:ext cx="6910288" cy="1467283"/>
          </a:xfrm>
          <a:prstGeom prst="rect">
            <a:avLst/>
          </a:prstGeom>
        </p:spPr>
      </p:pic>
    </p:spTree>
    <p:extLst>
      <p:ext uri="{BB962C8B-B14F-4D97-AF65-F5344CB8AC3E}">
        <p14:creationId xmlns:p14="http://schemas.microsoft.com/office/powerpoint/2010/main" val="37204306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117133"/>
            <a:ext cx="9144000" cy="857250"/>
          </a:xfrm>
        </p:spPr>
        <p:txBody>
          <a:bodyPr>
            <a:noAutofit/>
          </a:bodyPr>
          <a:lstStyle/>
          <a:p>
            <a:r>
              <a:rPr lang="en-US" b="0" dirty="0"/>
              <a:t>Bottleneck B1: Many hash computations per packet</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t>12</a:t>
            </a:fld>
            <a:endParaRPr lang="en-US" sz="1400" dirty="0"/>
          </a:p>
        </p:txBody>
      </p:sp>
      <p:grpSp>
        <p:nvGrpSpPr>
          <p:cNvPr id="7" name="Google Shape;195;p21">
            <a:extLst>
              <a:ext uri="{FF2B5EF4-FFF2-40B4-BE49-F238E27FC236}">
                <a16:creationId xmlns:a16="http://schemas.microsoft.com/office/drawing/2014/main" id="{93948A4D-AF51-854B-89FD-41899CCB4D37}"/>
              </a:ext>
            </a:extLst>
          </p:cNvPr>
          <p:cNvGrpSpPr/>
          <p:nvPr/>
        </p:nvGrpSpPr>
        <p:grpSpPr>
          <a:xfrm>
            <a:off x="2955287" y="1660823"/>
            <a:ext cx="2598606" cy="525359"/>
            <a:chOff x="5706172" y="3071810"/>
            <a:chExt cx="2146189" cy="578526"/>
          </a:xfrm>
        </p:grpSpPr>
        <p:sp>
          <p:nvSpPr>
            <p:cNvPr id="8" name="Google Shape;196;p21">
              <a:extLst>
                <a:ext uri="{FF2B5EF4-FFF2-40B4-BE49-F238E27FC236}">
                  <a16:creationId xmlns:a16="http://schemas.microsoft.com/office/drawing/2014/main" id="{1AFD934B-939B-6C4C-9C7B-F61B4AE6A699}"/>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9" name="Google Shape;197;p21">
              <a:extLst>
                <a:ext uri="{FF2B5EF4-FFF2-40B4-BE49-F238E27FC236}">
                  <a16:creationId xmlns:a16="http://schemas.microsoft.com/office/drawing/2014/main" id="{3CF76ACF-22DA-8649-B435-5C633EF7C7A7}"/>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0" name="Google Shape;198;p21">
              <a:extLst>
                <a:ext uri="{FF2B5EF4-FFF2-40B4-BE49-F238E27FC236}">
                  <a16:creationId xmlns:a16="http://schemas.microsoft.com/office/drawing/2014/main" id="{49C69959-95F0-D549-A712-820CA218EFBD}"/>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1" name="Google Shape;199;p21">
              <a:extLst>
                <a:ext uri="{FF2B5EF4-FFF2-40B4-BE49-F238E27FC236}">
                  <a16:creationId xmlns:a16="http://schemas.microsoft.com/office/drawing/2014/main" id="{0E40FF00-E090-804E-BECE-22A2D1F4EEB8}"/>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2" name="Google Shape;200;p21">
              <a:extLst>
                <a:ext uri="{FF2B5EF4-FFF2-40B4-BE49-F238E27FC236}">
                  <a16:creationId xmlns:a16="http://schemas.microsoft.com/office/drawing/2014/main" id="{C4B3971E-92C2-A440-BF20-4DB2EBF5319D}"/>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3" name="Google Shape;201;p21">
            <a:extLst>
              <a:ext uri="{FF2B5EF4-FFF2-40B4-BE49-F238E27FC236}">
                <a16:creationId xmlns:a16="http://schemas.microsoft.com/office/drawing/2014/main" id="{F5F70D8B-5A31-364D-B739-87DCE6A602FE}"/>
              </a:ext>
            </a:extLst>
          </p:cNvPr>
          <p:cNvGrpSpPr/>
          <p:nvPr/>
        </p:nvGrpSpPr>
        <p:grpSpPr>
          <a:xfrm>
            <a:off x="2955284" y="2186449"/>
            <a:ext cx="2594786" cy="512713"/>
            <a:chOff x="5709295" y="4138610"/>
            <a:chExt cx="2143034" cy="564600"/>
          </a:xfrm>
        </p:grpSpPr>
        <p:sp>
          <p:nvSpPr>
            <p:cNvPr id="14" name="Google Shape;202;p21">
              <a:extLst>
                <a:ext uri="{FF2B5EF4-FFF2-40B4-BE49-F238E27FC236}">
                  <a16:creationId xmlns:a16="http://schemas.microsoft.com/office/drawing/2014/main" id="{BFAD3283-BBDB-EE46-BC57-D8013A03B2A0}"/>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5" name="Google Shape;203;p21">
              <a:extLst>
                <a:ext uri="{FF2B5EF4-FFF2-40B4-BE49-F238E27FC236}">
                  <a16:creationId xmlns:a16="http://schemas.microsoft.com/office/drawing/2014/main" id="{96557AED-80BB-4F49-96D4-D5DD8FBEF089}"/>
                </a:ext>
              </a:extLst>
            </p:cNvPr>
            <p:cNvSpPr/>
            <p:nvPr/>
          </p:nvSpPr>
          <p:spPr>
            <a:xfrm>
              <a:off x="6569674"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6" name="Google Shape;204;p21">
              <a:extLst>
                <a:ext uri="{FF2B5EF4-FFF2-40B4-BE49-F238E27FC236}">
                  <a16:creationId xmlns:a16="http://schemas.microsoft.com/office/drawing/2014/main" id="{2FC6B139-E17A-5C42-97B8-3870F233D512}"/>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 name="Google Shape;205;p21">
              <a:extLst>
                <a:ext uri="{FF2B5EF4-FFF2-40B4-BE49-F238E27FC236}">
                  <a16:creationId xmlns:a16="http://schemas.microsoft.com/office/drawing/2014/main" id="{CCD010B0-EF75-0740-8B05-2240FA8FD38A}"/>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8" name="Google Shape;206;p21">
              <a:extLst>
                <a:ext uri="{FF2B5EF4-FFF2-40B4-BE49-F238E27FC236}">
                  <a16:creationId xmlns:a16="http://schemas.microsoft.com/office/drawing/2014/main" id="{1C1470E4-ACA7-3B43-A8EC-508DF7A87FC9}"/>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9" name="Google Shape;207;p21">
            <a:extLst>
              <a:ext uri="{FF2B5EF4-FFF2-40B4-BE49-F238E27FC236}">
                <a16:creationId xmlns:a16="http://schemas.microsoft.com/office/drawing/2014/main" id="{DA41D901-C91D-AF4C-B6D5-A271688330D8}"/>
              </a:ext>
            </a:extLst>
          </p:cNvPr>
          <p:cNvGrpSpPr/>
          <p:nvPr/>
        </p:nvGrpSpPr>
        <p:grpSpPr>
          <a:xfrm>
            <a:off x="2955284" y="2698425"/>
            <a:ext cx="2594786" cy="532056"/>
            <a:chOff x="5706172" y="5205410"/>
            <a:chExt cx="2143034" cy="585900"/>
          </a:xfrm>
        </p:grpSpPr>
        <p:sp>
          <p:nvSpPr>
            <p:cNvPr id="20" name="Google Shape;208;p21">
              <a:extLst>
                <a:ext uri="{FF2B5EF4-FFF2-40B4-BE49-F238E27FC236}">
                  <a16:creationId xmlns:a16="http://schemas.microsoft.com/office/drawing/2014/main" id="{6254283A-DC59-0744-B265-AF1713791959}"/>
                </a:ext>
              </a:extLst>
            </p:cNvPr>
            <p:cNvSpPr/>
            <p:nvPr/>
          </p:nvSpPr>
          <p:spPr>
            <a:xfrm>
              <a:off x="5706172"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 name="Google Shape;209;p21">
              <a:extLst>
                <a:ext uri="{FF2B5EF4-FFF2-40B4-BE49-F238E27FC236}">
                  <a16:creationId xmlns:a16="http://schemas.microsoft.com/office/drawing/2014/main" id="{66BF6365-DA77-3F47-9E4F-3F65AC888910}"/>
                </a:ext>
              </a:extLst>
            </p:cNvPr>
            <p:cNvSpPr/>
            <p:nvPr/>
          </p:nvSpPr>
          <p:spPr>
            <a:xfrm>
              <a:off x="6134800"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 name="Google Shape;210;p21">
              <a:extLst>
                <a:ext uri="{FF2B5EF4-FFF2-40B4-BE49-F238E27FC236}">
                  <a16:creationId xmlns:a16="http://schemas.microsoft.com/office/drawing/2014/main" id="{7171FFDA-2253-7344-BC1D-B59006FDC822}"/>
                </a:ext>
              </a:extLst>
            </p:cNvPr>
            <p:cNvSpPr/>
            <p:nvPr/>
          </p:nvSpPr>
          <p:spPr>
            <a:xfrm>
              <a:off x="6995179"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3" name="Google Shape;211;p21">
              <a:extLst>
                <a:ext uri="{FF2B5EF4-FFF2-40B4-BE49-F238E27FC236}">
                  <a16:creationId xmlns:a16="http://schemas.microsoft.com/office/drawing/2014/main" id="{5E131F94-41B8-824C-ADA8-B027EC98D0B2}"/>
                </a:ext>
              </a:extLst>
            </p:cNvPr>
            <p:cNvSpPr/>
            <p:nvPr/>
          </p:nvSpPr>
          <p:spPr>
            <a:xfrm>
              <a:off x="7423806" y="5205410"/>
              <a:ext cx="4254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4" name="Google Shape;212;p21">
              <a:extLst>
                <a:ext uri="{FF2B5EF4-FFF2-40B4-BE49-F238E27FC236}">
                  <a16:creationId xmlns:a16="http://schemas.microsoft.com/office/drawing/2014/main" id="{C22F95BC-5806-A04E-8642-1FB243C31D58}"/>
                </a:ext>
              </a:extLst>
            </p:cNvPr>
            <p:cNvSpPr/>
            <p:nvPr/>
          </p:nvSpPr>
          <p:spPr>
            <a:xfrm>
              <a:off x="6569674" y="5205410"/>
              <a:ext cx="428700" cy="5859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25" name="Google Shape;213;p21">
            <a:extLst>
              <a:ext uri="{FF2B5EF4-FFF2-40B4-BE49-F238E27FC236}">
                <a16:creationId xmlns:a16="http://schemas.microsoft.com/office/drawing/2014/main" id="{B1A5B54B-83CE-CC44-88F3-7416409DE01C}"/>
              </a:ext>
            </a:extLst>
          </p:cNvPr>
          <p:cNvGrpSpPr/>
          <p:nvPr/>
        </p:nvGrpSpPr>
        <p:grpSpPr>
          <a:xfrm>
            <a:off x="2955284" y="1154938"/>
            <a:ext cx="2598783" cy="505903"/>
            <a:chOff x="5706172" y="2033710"/>
            <a:chExt cx="2146335" cy="557100"/>
          </a:xfrm>
        </p:grpSpPr>
        <p:grpSp>
          <p:nvGrpSpPr>
            <p:cNvPr id="26" name="Google Shape;214;p21">
              <a:extLst>
                <a:ext uri="{FF2B5EF4-FFF2-40B4-BE49-F238E27FC236}">
                  <a16:creationId xmlns:a16="http://schemas.microsoft.com/office/drawing/2014/main" id="{7782D9C2-DAE1-1744-8192-7723529E66BF}"/>
                </a:ext>
              </a:extLst>
            </p:cNvPr>
            <p:cNvGrpSpPr/>
            <p:nvPr/>
          </p:nvGrpSpPr>
          <p:grpSpPr>
            <a:xfrm>
              <a:off x="5706172" y="2033710"/>
              <a:ext cx="2146335" cy="557100"/>
              <a:chOff x="5706172" y="2033710"/>
              <a:chExt cx="2146335" cy="557100"/>
            </a:xfrm>
          </p:grpSpPr>
          <p:sp>
            <p:nvSpPr>
              <p:cNvPr id="28" name="Google Shape;215;p21">
                <a:extLst>
                  <a:ext uri="{FF2B5EF4-FFF2-40B4-BE49-F238E27FC236}">
                    <a16:creationId xmlns:a16="http://schemas.microsoft.com/office/drawing/2014/main" id="{78E50015-3A45-1E4D-8D83-8DD77B5ADC19}"/>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29" name="Google Shape;216;p21">
                <a:extLst>
                  <a:ext uri="{FF2B5EF4-FFF2-40B4-BE49-F238E27FC236}">
                    <a16:creationId xmlns:a16="http://schemas.microsoft.com/office/drawing/2014/main" id="{6F046AF8-543D-AE4C-9F5B-996B166393F9}"/>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0" name="Google Shape;217;p21">
                <a:extLst>
                  <a:ext uri="{FF2B5EF4-FFF2-40B4-BE49-F238E27FC236}">
                    <a16:creationId xmlns:a16="http://schemas.microsoft.com/office/drawing/2014/main" id="{B9556BF0-A443-C94F-9E99-204794587D4D}"/>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1" name="Google Shape;218;p21">
                <a:extLst>
                  <a:ext uri="{FF2B5EF4-FFF2-40B4-BE49-F238E27FC236}">
                    <a16:creationId xmlns:a16="http://schemas.microsoft.com/office/drawing/2014/main" id="{E9C56360-8703-8448-A673-C436CCE7205E}"/>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27" name="Google Shape;219;p21">
              <a:extLst>
                <a:ext uri="{FF2B5EF4-FFF2-40B4-BE49-F238E27FC236}">
                  <a16:creationId xmlns:a16="http://schemas.microsoft.com/office/drawing/2014/main" id="{47D344E9-01E6-DE40-9D3D-7840BA2BF255}"/>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32" name="Google Shape;220;p21">
            <a:extLst>
              <a:ext uri="{FF2B5EF4-FFF2-40B4-BE49-F238E27FC236}">
                <a16:creationId xmlns:a16="http://schemas.microsoft.com/office/drawing/2014/main" id="{095B5E08-1B14-E14C-882B-AC28CB33460F}"/>
              </a:ext>
            </a:extLst>
          </p:cNvPr>
          <p:cNvSpPr/>
          <p:nvPr/>
        </p:nvSpPr>
        <p:spPr>
          <a:xfrm>
            <a:off x="3474542" y="1155010"/>
            <a:ext cx="519000" cy="5058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a:solidFill>
                  <a:srgbClr val="FFFFFF"/>
                </a:solidFill>
                <a:latin typeface="Raleway" panose="020B0503030101060003" pitchFamily="34" charset="77"/>
                <a:ea typeface="Calibri"/>
                <a:cs typeface="Calibri"/>
                <a:sym typeface="Calibri"/>
              </a:rPr>
              <a:t>+1</a:t>
            </a:r>
            <a:endParaRPr sz="1920">
              <a:solidFill>
                <a:srgbClr val="FFFFFF"/>
              </a:solidFill>
              <a:latin typeface="Raleway" panose="020B0503030101060003" pitchFamily="34" charset="77"/>
              <a:ea typeface="Calibri"/>
              <a:cs typeface="Calibri"/>
              <a:sym typeface="Calibri"/>
            </a:endParaRPr>
          </a:p>
        </p:txBody>
      </p:sp>
      <p:sp>
        <p:nvSpPr>
          <p:cNvPr id="33" name="Google Shape;221;p21">
            <a:extLst>
              <a:ext uri="{FF2B5EF4-FFF2-40B4-BE49-F238E27FC236}">
                <a16:creationId xmlns:a16="http://schemas.microsoft.com/office/drawing/2014/main" id="{7AF60A66-DCBF-5640-B757-64DC191AD7D8}"/>
              </a:ext>
            </a:extLst>
          </p:cNvPr>
          <p:cNvSpPr/>
          <p:nvPr/>
        </p:nvSpPr>
        <p:spPr>
          <a:xfrm>
            <a:off x="4516327" y="1660925"/>
            <a:ext cx="519000" cy="524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a:solidFill>
                  <a:srgbClr val="FFFFFF"/>
                </a:solidFill>
                <a:latin typeface="Raleway" panose="020B0503030101060003" pitchFamily="34" charset="77"/>
                <a:ea typeface="Calibri"/>
                <a:cs typeface="Calibri"/>
                <a:sym typeface="Calibri"/>
              </a:rPr>
              <a:t>+1</a:t>
            </a:r>
            <a:endParaRPr sz="1920">
              <a:solidFill>
                <a:srgbClr val="FFFFFF"/>
              </a:solidFill>
              <a:latin typeface="Raleway" panose="020B0503030101060003" pitchFamily="34" charset="77"/>
              <a:ea typeface="Calibri"/>
              <a:cs typeface="Calibri"/>
              <a:sym typeface="Calibri"/>
            </a:endParaRPr>
          </a:p>
        </p:txBody>
      </p:sp>
      <p:cxnSp>
        <p:nvCxnSpPr>
          <p:cNvPr id="34" name="Google Shape;222;p21">
            <a:extLst>
              <a:ext uri="{FF2B5EF4-FFF2-40B4-BE49-F238E27FC236}">
                <a16:creationId xmlns:a16="http://schemas.microsoft.com/office/drawing/2014/main" id="{90D2798C-D0AF-0D41-93F5-B83FFF0F7435}"/>
              </a:ext>
            </a:extLst>
          </p:cNvPr>
          <p:cNvCxnSpPr>
            <a:cxnSpLocks/>
            <a:stCxn id="38" idx="1"/>
            <a:endCxn id="32" idx="1"/>
          </p:cNvCxnSpPr>
          <p:nvPr/>
        </p:nvCxnSpPr>
        <p:spPr>
          <a:xfrm flipV="1">
            <a:off x="1582530" y="1407910"/>
            <a:ext cx="1892012" cy="863324"/>
          </a:xfrm>
          <a:prstGeom prst="straightConnector1">
            <a:avLst/>
          </a:prstGeom>
          <a:noFill/>
          <a:ln w="19050" cap="flat" cmpd="sng">
            <a:solidFill>
              <a:schemeClr val="accent2"/>
            </a:solidFill>
            <a:prstDash val="solid"/>
            <a:miter lim="800000"/>
            <a:headEnd type="none" w="sm" len="sm"/>
            <a:tailEnd type="stealth" w="med" len="med"/>
          </a:ln>
        </p:spPr>
      </p:cxnSp>
      <p:cxnSp>
        <p:nvCxnSpPr>
          <p:cNvPr id="35" name="Google Shape;224;p21">
            <a:extLst>
              <a:ext uri="{FF2B5EF4-FFF2-40B4-BE49-F238E27FC236}">
                <a16:creationId xmlns:a16="http://schemas.microsoft.com/office/drawing/2014/main" id="{B81A2B05-F235-0143-B54B-C542D3E54380}"/>
              </a:ext>
            </a:extLst>
          </p:cNvPr>
          <p:cNvCxnSpPr>
            <a:cxnSpLocks/>
            <a:stCxn id="38" idx="1"/>
            <a:endCxn id="33" idx="1"/>
          </p:cNvCxnSpPr>
          <p:nvPr/>
        </p:nvCxnSpPr>
        <p:spPr>
          <a:xfrm flipV="1">
            <a:off x="1582530" y="1923275"/>
            <a:ext cx="2933797" cy="347959"/>
          </a:xfrm>
          <a:prstGeom prst="straightConnector1">
            <a:avLst/>
          </a:prstGeom>
          <a:noFill/>
          <a:ln w="19050" cap="flat" cmpd="sng">
            <a:solidFill>
              <a:schemeClr val="accent2"/>
            </a:solidFill>
            <a:prstDash val="solid"/>
            <a:miter lim="800000"/>
            <a:headEnd type="none" w="sm" len="sm"/>
            <a:tailEnd type="stealth" w="med" len="med"/>
          </a:ln>
        </p:spPr>
      </p:cxnSp>
      <p:cxnSp>
        <p:nvCxnSpPr>
          <p:cNvPr id="36" name="Google Shape;225;p21">
            <a:extLst>
              <a:ext uri="{FF2B5EF4-FFF2-40B4-BE49-F238E27FC236}">
                <a16:creationId xmlns:a16="http://schemas.microsoft.com/office/drawing/2014/main" id="{C708E230-5DCC-314E-9AE8-E59FCE3D7B5C}"/>
              </a:ext>
            </a:extLst>
          </p:cNvPr>
          <p:cNvCxnSpPr>
            <a:cxnSpLocks/>
            <a:stCxn id="38" idx="1"/>
            <a:endCxn id="51" idx="1"/>
          </p:cNvCxnSpPr>
          <p:nvPr/>
        </p:nvCxnSpPr>
        <p:spPr>
          <a:xfrm>
            <a:off x="1582530" y="2271234"/>
            <a:ext cx="2407228" cy="693324"/>
          </a:xfrm>
          <a:prstGeom prst="straightConnector1">
            <a:avLst/>
          </a:prstGeom>
          <a:noFill/>
          <a:ln w="19050" cap="flat" cmpd="sng">
            <a:solidFill>
              <a:schemeClr val="accent2"/>
            </a:solidFill>
            <a:prstDash val="solid"/>
            <a:miter lim="800000"/>
            <a:headEnd type="none" w="sm" len="sm"/>
            <a:tailEnd type="stealth" w="med" len="med"/>
          </a:ln>
        </p:spPr>
      </p:cxnSp>
      <p:cxnSp>
        <p:nvCxnSpPr>
          <p:cNvPr id="37" name="Google Shape;226;p21">
            <a:extLst>
              <a:ext uri="{FF2B5EF4-FFF2-40B4-BE49-F238E27FC236}">
                <a16:creationId xmlns:a16="http://schemas.microsoft.com/office/drawing/2014/main" id="{A3BDF9AA-0E36-F94A-845A-6CF7B6744104}"/>
              </a:ext>
            </a:extLst>
          </p:cNvPr>
          <p:cNvCxnSpPr>
            <a:stCxn id="38" idx="1"/>
            <a:endCxn id="50" idx="1"/>
          </p:cNvCxnSpPr>
          <p:nvPr/>
        </p:nvCxnSpPr>
        <p:spPr>
          <a:xfrm>
            <a:off x="1582530" y="2271234"/>
            <a:ext cx="1888200" cy="180300"/>
          </a:xfrm>
          <a:prstGeom prst="straightConnector1">
            <a:avLst/>
          </a:prstGeom>
          <a:noFill/>
          <a:ln w="19050" cap="flat" cmpd="sng">
            <a:solidFill>
              <a:schemeClr val="accent2"/>
            </a:solidFill>
            <a:prstDash val="solid"/>
            <a:miter lim="800000"/>
            <a:headEnd type="none" w="sm" len="sm"/>
            <a:tailEnd type="stealth" w="med" len="med"/>
          </a:ln>
        </p:spPr>
      </p:cxnSp>
      <p:sp>
        <p:nvSpPr>
          <p:cNvPr id="38" name="Google Shape;223;p21">
            <a:extLst>
              <a:ext uri="{FF2B5EF4-FFF2-40B4-BE49-F238E27FC236}">
                <a16:creationId xmlns:a16="http://schemas.microsoft.com/office/drawing/2014/main" id="{97B32B04-2271-8145-AB84-B16553915D47}"/>
              </a:ext>
            </a:extLst>
          </p:cNvPr>
          <p:cNvSpPr/>
          <p:nvPr/>
        </p:nvSpPr>
        <p:spPr>
          <a:xfrm flipH="1">
            <a:off x="1219830" y="2142084"/>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39" name="Google Shape;228;p21">
            <a:extLst>
              <a:ext uri="{FF2B5EF4-FFF2-40B4-BE49-F238E27FC236}">
                <a16:creationId xmlns:a16="http://schemas.microsoft.com/office/drawing/2014/main" id="{D55181BF-84DE-A14D-A610-94BC10C3B532}"/>
              </a:ext>
            </a:extLst>
          </p:cNvPr>
          <p:cNvSpPr txBox="1"/>
          <p:nvPr/>
        </p:nvSpPr>
        <p:spPr>
          <a:xfrm>
            <a:off x="830277" y="1760003"/>
            <a:ext cx="1141800" cy="327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dirty="0">
                <a:solidFill>
                  <a:schemeClr val="dk1"/>
                </a:solidFill>
                <a:latin typeface="Raleway" panose="020B0503030101060003" pitchFamily="34" charset="77"/>
                <a:ea typeface="Calibri"/>
                <a:cs typeface="Calibri"/>
                <a:sym typeface="Calibri"/>
              </a:rPr>
              <a:t>Packet</a:t>
            </a:r>
            <a:endParaRPr sz="2000" dirty="0">
              <a:solidFill>
                <a:schemeClr val="dk1"/>
              </a:solidFill>
              <a:latin typeface="Raleway" panose="020B0503030101060003" pitchFamily="34" charset="77"/>
              <a:ea typeface="Calibri"/>
              <a:cs typeface="Calibri"/>
              <a:sym typeface="Calibri"/>
            </a:endParaRPr>
          </a:p>
        </p:txBody>
      </p:sp>
      <p:sp>
        <p:nvSpPr>
          <p:cNvPr id="40" name="Google Shape;229;p21">
            <a:extLst>
              <a:ext uri="{FF2B5EF4-FFF2-40B4-BE49-F238E27FC236}">
                <a16:creationId xmlns:a16="http://schemas.microsoft.com/office/drawing/2014/main" id="{3B4C8787-850F-484F-B1EB-16319999111A}"/>
              </a:ext>
            </a:extLst>
          </p:cNvPr>
          <p:cNvSpPr txBox="1"/>
          <p:nvPr/>
        </p:nvSpPr>
        <p:spPr>
          <a:xfrm>
            <a:off x="5496405" y="1744772"/>
            <a:ext cx="1155000" cy="53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b="1" dirty="0">
                <a:latin typeface="Raleway" panose="020B0503030101060003" pitchFamily="34" charset="77"/>
              </a:rPr>
              <a:t>d</a:t>
            </a:r>
            <a:r>
              <a:rPr lang="en" sz="1600" dirty="0">
                <a:latin typeface="Raleway" panose="020B0503030101060003" pitchFamily="34" charset="77"/>
              </a:rPr>
              <a:t> arrays of </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counters</a:t>
            </a:r>
            <a:endParaRPr sz="1600" dirty="0">
              <a:latin typeface="Raleway" panose="020B0503030101060003" pitchFamily="34" charset="77"/>
            </a:endParaRPr>
          </a:p>
        </p:txBody>
      </p:sp>
      <p:sp>
        <p:nvSpPr>
          <p:cNvPr id="41" name="Google Shape;230;p21">
            <a:extLst>
              <a:ext uri="{FF2B5EF4-FFF2-40B4-BE49-F238E27FC236}">
                <a16:creationId xmlns:a16="http://schemas.microsoft.com/office/drawing/2014/main" id="{0DA49A3E-4D5C-A043-ACAC-748BFB0D01BF}"/>
              </a:ext>
            </a:extLst>
          </p:cNvPr>
          <p:cNvSpPr txBox="1"/>
          <p:nvPr/>
        </p:nvSpPr>
        <p:spPr>
          <a:xfrm>
            <a:off x="3278690" y="3287918"/>
            <a:ext cx="2079671"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Raleway" panose="020B0503030101060003" pitchFamily="34" charset="77"/>
              </a:rPr>
              <a:t>r</a:t>
            </a:r>
            <a:r>
              <a:rPr lang="en" sz="1600" dirty="0">
                <a:latin typeface="Raleway" panose="020B0503030101060003" pitchFamily="34" charset="77"/>
              </a:rPr>
              <a:t> counters per array</a:t>
            </a:r>
            <a:endParaRPr sz="1600" dirty="0">
              <a:latin typeface="Raleway" panose="020B0503030101060003" pitchFamily="34" charset="77"/>
            </a:endParaRPr>
          </a:p>
        </p:txBody>
      </p:sp>
      <p:cxnSp>
        <p:nvCxnSpPr>
          <p:cNvPr id="42" name="Google Shape;231;p21">
            <a:extLst>
              <a:ext uri="{FF2B5EF4-FFF2-40B4-BE49-F238E27FC236}">
                <a16:creationId xmlns:a16="http://schemas.microsoft.com/office/drawing/2014/main" id="{B0A31B0F-6AB5-A048-A0B9-FE782CF212AA}"/>
              </a:ext>
            </a:extLst>
          </p:cNvPr>
          <p:cNvCxnSpPr>
            <a:cxnSpLocks/>
          </p:cNvCxnSpPr>
          <p:nvPr/>
        </p:nvCxnSpPr>
        <p:spPr>
          <a:xfrm>
            <a:off x="5951402" y="1178591"/>
            <a:ext cx="7675" cy="581412"/>
          </a:xfrm>
          <a:prstGeom prst="straightConnector1">
            <a:avLst/>
          </a:prstGeom>
          <a:noFill/>
          <a:ln w="9525" cap="flat" cmpd="sng">
            <a:solidFill>
              <a:schemeClr val="dk2"/>
            </a:solidFill>
            <a:prstDash val="solid"/>
            <a:round/>
            <a:headEnd type="stealth" w="med" len="med"/>
            <a:tailEnd type="none" w="med" len="med"/>
          </a:ln>
        </p:spPr>
      </p:cxnSp>
      <p:cxnSp>
        <p:nvCxnSpPr>
          <p:cNvPr id="43" name="Google Shape;232;p21">
            <a:extLst>
              <a:ext uri="{FF2B5EF4-FFF2-40B4-BE49-F238E27FC236}">
                <a16:creationId xmlns:a16="http://schemas.microsoft.com/office/drawing/2014/main" id="{FA091E77-98E3-8743-BA91-75616DAAD2CD}"/>
              </a:ext>
            </a:extLst>
          </p:cNvPr>
          <p:cNvCxnSpPr>
            <a:cxnSpLocks/>
          </p:cNvCxnSpPr>
          <p:nvPr/>
        </p:nvCxnSpPr>
        <p:spPr>
          <a:xfrm>
            <a:off x="5947552" y="2580395"/>
            <a:ext cx="11525" cy="601371"/>
          </a:xfrm>
          <a:prstGeom prst="straightConnector1">
            <a:avLst/>
          </a:prstGeom>
          <a:noFill/>
          <a:ln w="9525" cap="flat" cmpd="sng">
            <a:solidFill>
              <a:schemeClr val="dk2"/>
            </a:solidFill>
            <a:prstDash val="solid"/>
            <a:round/>
            <a:headEnd type="none" w="med" len="med"/>
            <a:tailEnd type="stealth" w="med" len="med"/>
          </a:ln>
        </p:spPr>
      </p:cxnSp>
      <p:cxnSp>
        <p:nvCxnSpPr>
          <p:cNvPr id="44" name="Google Shape;233;p21">
            <a:extLst>
              <a:ext uri="{FF2B5EF4-FFF2-40B4-BE49-F238E27FC236}">
                <a16:creationId xmlns:a16="http://schemas.microsoft.com/office/drawing/2014/main" id="{2BBE77DB-1BB4-DC42-91FB-BC5A20E16DAC}"/>
              </a:ext>
            </a:extLst>
          </p:cNvPr>
          <p:cNvCxnSpPr/>
          <p:nvPr/>
        </p:nvCxnSpPr>
        <p:spPr>
          <a:xfrm>
            <a:off x="2958102" y="3452566"/>
            <a:ext cx="364500" cy="8700"/>
          </a:xfrm>
          <a:prstGeom prst="straightConnector1">
            <a:avLst/>
          </a:prstGeom>
          <a:noFill/>
          <a:ln w="9525" cap="flat" cmpd="sng">
            <a:solidFill>
              <a:schemeClr val="dk2"/>
            </a:solidFill>
            <a:prstDash val="solid"/>
            <a:round/>
            <a:headEnd type="stealth" w="med" len="med"/>
            <a:tailEnd type="none" w="med" len="med"/>
          </a:ln>
        </p:spPr>
      </p:cxnSp>
      <p:cxnSp>
        <p:nvCxnSpPr>
          <p:cNvPr id="45" name="Google Shape;234;p21">
            <a:extLst>
              <a:ext uri="{FF2B5EF4-FFF2-40B4-BE49-F238E27FC236}">
                <a16:creationId xmlns:a16="http://schemas.microsoft.com/office/drawing/2014/main" id="{8E3EE64A-1E11-F646-98E8-363511CA3303}"/>
              </a:ext>
            </a:extLst>
          </p:cNvPr>
          <p:cNvCxnSpPr>
            <a:cxnSpLocks/>
          </p:cNvCxnSpPr>
          <p:nvPr/>
        </p:nvCxnSpPr>
        <p:spPr>
          <a:xfrm flipH="1">
            <a:off x="5228707" y="3489177"/>
            <a:ext cx="336072" cy="0"/>
          </a:xfrm>
          <a:prstGeom prst="straightConnector1">
            <a:avLst/>
          </a:prstGeom>
          <a:noFill/>
          <a:ln w="9525" cap="flat" cmpd="sng">
            <a:solidFill>
              <a:schemeClr val="dk2"/>
            </a:solidFill>
            <a:prstDash val="solid"/>
            <a:round/>
            <a:headEnd type="stealth" w="med" len="med"/>
            <a:tailEnd type="none" w="med" len="med"/>
          </a:ln>
        </p:spPr>
      </p:cxnSp>
      <p:cxnSp>
        <p:nvCxnSpPr>
          <p:cNvPr id="46" name="Google Shape;235;p21">
            <a:extLst>
              <a:ext uri="{FF2B5EF4-FFF2-40B4-BE49-F238E27FC236}">
                <a16:creationId xmlns:a16="http://schemas.microsoft.com/office/drawing/2014/main" id="{A98137DC-5DCF-6D4E-A4EF-D7BFCB9290D2}"/>
              </a:ext>
            </a:extLst>
          </p:cNvPr>
          <p:cNvCxnSpPr/>
          <p:nvPr/>
        </p:nvCxnSpPr>
        <p:spPr>
          <a:xfrm>
            <a:off x="5750302" y="1178591"/>
            <a:ext cx="394500" cy="0"/>
          </a:xfrm>
          <a:prstGeom prst="straightConnector1">
            <a:avLst/>
          </a:prstGeom>
          <a:noFill/>
          <a:ln w="9525" cap="flat" cmpd="sng">
            <a:solidFill>
              <a:schemeClr val="dk2"/>
            </a:solidFill>
            <a:prstDash val="solid"/>
            <a:round/>
            <a:headEnd type="none" w="med" len="med"/>
            <a:tailEnd type="none" w="med" len="med"/>
          </a:ln>
        </p:spPr>
      </p:cxnSp>
      <p:cxnSp>
        <p:nvCxnSpPr>
          <p:cNvPr id="47" name="Google Shape;236;p21">
            <a:extLst>
              <a:ext uri="{FF2B5EF4-FFF2-40B4-BE49-F238E27FC236}">
                <a16:creationId xmlns:a16="http://schemas.microsoft.com/office/drawing/2014/main" id="{1D716526-6171-E34E-A20A-0E1390C544CA}"/>
              </a:ext>
            </a:extLst>
          </p:cNvPr>
          <p:cNvCxnSpPr/>
          <p:nvPr/>
        </p:nvCxnSpPr>
        <p:spPr>
          <a:xfrm>
            <a:off x="5802152" y="3230516"/>
            <a:ext cx="394500" cy="0"/>
          </a:xfrm>
          <a:prstGeom prst="straightConnector1">
            <a:avLst/>
          </a:prstGeom>
          <a:noFill/>
          <a:ln w="9525" cap="flat" cmpd="sng">
            <a:solidFill>
              <a:schemeClr val="dk2"/>
            </a:solidFill>
            <a:prstDash val="solid"/>
            <a:round/>
            <a:headEnd type="none" w="med" len="med"/>
            <a:tailEnd type="none" w="med" len="med"/>
          </a:ln>
        </p:spPr>
      </p:cxnSp>
      <p:cxnSp>
        <p:nvCxnSpPr>
          <p:cNvPr id="48" name="Google Shape;237;p21">
            <a:extLst>
              <a:ext uri="{FF2B5EF4-FFF2-40B4-BE49-F238E27FC236}">
                <a16:creationId xmlns:a16="http://schemas.microsoft.com/office/drawing/2014/main" id="{09E2B306-E94A-2447-B7FA-464CC788AF4C}"/>
              </a:ext>
            </a:extLst>
          </p:cNvPr>
          <p:cNvCxnSpPr/>
          <p:nvPr/>
        </p:nvCxnSpPr>
        <p:spPr>
          <a:xfrm rot="10800000" flipH="1">
            <a:off x="2950377" y="3295741"/>
            <a:ext cx="7800" cy="327000"/>
          </a:xfrm>
          <a:prstGeom prst="straightConnector1">
            <a:avLst/>
          </a:prstGeom>
          <a:noFill/>
          <a:ln w="9525" cap="flat" cmpd="sng">
            <a:solidFill>
              <a:schemeClr val="dk2"/>
            </a:solidFill>
            <a:prstDash val="solid"/>
            <a:round/>
            <a:headEnd type="none" w="med" len="med"/>
            <a:tailEnd type="none" w="med" len="med"/>
          </a:ln>
        </p:spPr>
      </p:cxnSp>
      <p:cxnSp>
        <p:nvCxnSpPr>
          <p:cNvPr id="49" name="Google Shape;238;p21">
            <a:extLst>
              <a:ext uri="{FF2B5EF4-FFF2-40B4-BE49-F238E27FC236}">
                <a16:creationId xmlns:a16="http://schemas.microsoft.com/office/drawing/2014/main" id="{EC483C0C-D1E4-034D-9F58-CE730D55E2AF}"/>
              </a:ext>
            </a:extLst>
          </p:cNvPr>
          <p:cNvCxnSpPr/>
          <p:nvPr/>
        </p:nvCxnSpPr>
        <p:spPr>
          <a:xfrm rot="10800000" flipH="1">
            <a:off x="5554077" y="3312266"/>
            <a:ext cx="7800" cy="327000"/>
          </a:xfrm>
          <a:prstGeom prst="straightConnector1">
            <a:avLst/>
          </a:prstGeom>
          <a:noFill/>
          <a:ln w="9525" cap="flat" cmpd="sng">
            <a:solidFill>
              <a:schemeClr val="dk2"/>
            </a:solidFill>
            <a:prstDash val="solid"/>
            <a:round/>
            <a:headEnd type="none" w="med" len="med"/>
            <a:tailEnd type="none" w="med" len="med"/>
          </a:ln>
        </p:spPr>
      </p:cxnSp>
      <p:sp>
        <p:nvSpPr>
          <p:cNvPr id="50" name="Google Shape;227;p21">
            <a:extLst>
              <a:ext uri="{FF2B5EF4-FFF2-40B4-BE49-F238E27FC236}">
                <a16:creationId xmlns:a16="http://schemas.microsoft.com/office/drawing/2014/main" id="{C6DDF64B-F3C5-8547-80E0-3F366F1AF4C4}"/>
              </a:ext>
            </a:extLst>
          </p:cNvPr>
          <p:cNvSpPr/>
          <p:nvPr/>
        </p:nvSpPr>
        <p:spPr>
          <a:xfrm>
            <a:off x="3470756" y="2195244"/>
            <a:ext cx="526500" cy="512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dirty="0">
                <a:solidFill>
                  <a:srgbClr val="FFFFFF"/>
                </a:solidFill>
                <a:latin typeface="Raleway" panose="020B0503030101060003" pitchFamily="34" charset="77"/>
                <a:ea typeface="Calibri"/>
                <a:cs typeface="Calibri"/>
                <a:sym typeface="Calibri"/>
              </a:rPr>
              <a:t>+1</a:t>
            </a:r>
            <a:endParaRPr sz="1920" dirty="0">
              <a:solidFill>
                <a:srgbClr val="FFFFFF"/>
              </a:solidFill>
              <a:latin typeface="Raleway" panose="020B0503030101060003" pitchFamily="34" charset="77"/>
              <a:ea typeface="Calibri"/>
              <a:cs typeface="Calibri"/>
              <a:sym typeface="Calibri"/>
            </a:endParaRPr>
          </a:p>
        </p:txBody>
      </p:sp>
      <p:sp>
        <p:nvSpPr>
          <p:cNvPr id="51" name="Google Shape;239;p21">
            <a:extLst>
              <a:ext uri="{FF2B5EF4-FFF2-40B4-BE49-F238E27FC236}">
                <a16:creationId xmlns:a16="http://schemas.microsoft.com/office/drawing/2014/main" id="{DC7C2EB2-F768-1544-BF1D-F199FD4375AD}"/>
              </a:ext>
            </a:extLst>
          </p:cNvPr>
          <p:cNvSpPr/>
          <p:nvPr/>
        </p:nvSpPr>
        <p:spPr>
          <a:xfrm>
            <a:off x="3989758" y="2698608"/>
            <a:ext cx="530400" cy="5319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dirty="0">
                <a:solidFill>
                  <a:srgbClr val="FFFFFF"/>
                </a:solidFill>
                <a:latin typeface="Raleway" panose="020B0503030101060003" pitchFamily="34" charset="77"/>
                <a:ea typeface="Calibri"/>
                <a:cs typeface="Calibri"/>
                <a:sym typeface="Calibri"/>
              </a:rPr>
              <a:t>+1</a:t>
            </a:r>
            <a:endParaRPr sz="1920" dirty="0">
              <a:solidFill>
                <a:srgbClr val="FFFFFF"/>
              </a:solidFill>
              <a:latin typeface="Raleway" panose="020B0503030101060003" pitchFamily="34" charset="77"/>
              <a:ea typeface="Calibri"/>
              <a:cs typeface="Calibri"/>
              <a:sym typeface="Calibri"/>
            </a:endParaRPr>
          </a:p>
        </p:txBody>
      </p:sp>
      <p:sp>
        <p:nvSpPr>
          <p:cNvPr id="54" name="Google Shape;242;p21">
            <a:extLst>
              <a:ext uri="{FF2B5EF4-FFF2-40B4-BE49-F238E27FC236}">
                <a16:creationId xmlns:a16="http://schemas.microsoft.com/office/drawing/2014/main" id="{29F783CB-BCF0-2D4F-9427-152C51F1CADA}"/>
              </a:ext>
            </a:extLst>
          </p:cNvPr>
          <p:cNvSpPr txBox="1"/>
          <p:nvPr/>
        </p:nvSpPr>
        <p:spPr>
          <a:xfrm>
            <a:off x="1983937" y="1388361"/>
            <a:ext cx="107484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hashing</a:t>
            </a:r>
            <a:endParaRPr sz="1600" dirty="0">
              <a:latin typeface="Raleway" panose="020B0503030101060003" pitchFamily="34" charset="77"/>
            </a:endParaRPr>
          </a:p>
        </p:txBody>
      </p:sp>
      <p:sp>
        <p:nvSpPr>
          <p:cNvPr id="55" name="Google Shape;243;p21">
            <a:extLst>
              <a:ext uri="{FF2B5EF4-FFF2-40B4-BE49-F238E27FC236}">
                <a16:creationId xmlns:a16="http://schemas.microsoft.com/office/drawing/2014/main" id="{262D51A4-582F-0A41-AB6C-220C49374EDE}"/>
              </a:ext>
            </a:extLst>
          </p:cNvPr>
          <p:cNvSpPr/>
          <p:nvPr/>
        </p:nvSpPr>
        <p:spPr>
          <a:xfrm>
            <a:off x="7789976" y="1486891"/>
            <a:ext cx="756435" cy="1358400"/>
          </a:xfrm>
          <a:prstGeom prst="roundRect">
            <a:avLst>
              <a:gd name="adj" fmla="val 16667"/>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800" dirty="0">
                <a:latin typeface="Raleway" panose="020B0503030101060003" pitchFamily="34" charset="77"/>
              </a:rPr>
              <a:t>Top</a:t>
            </a:r>
            <a:endParaRPr sz="1800" dirty="0">
              <a:latin typeface="Raleway" panose="020B0503030101060003" pitchFamily="34" charset="77"/>
            </a:endParaRPr>
          </a:p>
          <a:p>
            <a:pPr marL="0" lvl="0" indent="0" rtl="0">
              <a:spcBef>
                <a:spcPts val="0"/>
              </a:spcBef>
              <a:spcAft>
                <a:spcPts val="0"/>
              </a:spcAft>
              <a:buNone/>
            </a:pPr>
            <a:r>
              <a:rPr lang="en" sz="1800" dirty="0">
                <a:latin typeface="Raleway" panose="020B0503030101060003" pitchFamily="34" charset="77"/>
              </a:rPr>
              <a:t>keys</a:t>
            </a:r>
            <a:endParaRPr sz="1800" dirty="0">
              <a:latin typeface="Raleway" panose="020B0503030101060003" pitchFamily="34" charset="77"/>
            </a:endParaRPr>
          </a:p>
        </p:txBody>
      </p:sp>
      <p:cxnSp>
        <p:nvCxnSpPr>
          <p:cNvPr id="56" name="Google Shape;244;p21">
            <a:extLst>
              <a:ext uri="{FF2B5EF4-FFF2-40B4-BE49-F238E27FC236}">
                <a16:creationId xmlns:a16="http://schemas.microsoft.com/office/drawing/2014/main" id="{3B3ADE2C-C182-204B-830D-53FBC9A690D3}"/>
              </a:ext>
            </a:extLst>
          </p:cNvPr>
          <p:cNvCxnSpPr/>
          <p:nvPr/>
        </p:nvCxnSpPr>
        <p:spPr>
          <a:xfrm>
            <a:off x="6603652" y="2159941"/>
            <a:ext cx="1141800" cy="8700"/>
          </a:xfrm>
          <a:prstGeom prst="straightConnector1">
            <a:avLst/>
          </a:prstGeom>
          <a:noFill/>
          <a:ln w="19050" cap="flat" cmpd="sng">
            <a:solidFill>
              <a:schemeClr val="accent2"/>
            </a:solidFill>
            <a:prstDash val="solid"/>
            <a:miter lim="800000"/>
            <a:headEnd type="none" w="sm" len="sm"/>
            <a:tailEnd type="stealth" w="med" len="med"/>
          </a:ln>
        </p:spPr>
      </p:cxnSp>
      <p:sp>
        <p:nvSpPr>
          <p:cNvPr id="58" name="Google Shape;194;p21">
            <a:extLst>
              <a:ext uri="{FF2B5EF4-FFF2-40B4-BE49-F238E27FC236}">
                <a16:creationId xmlns:a16="http://schemas.microsoft.com/office/drawing/2014/main" id="{AA20FB96-3851-A241-8DB7-A76CB031F64B}"/>
              </a:ext>
            </a:extLst>
          </p:cNvPr>
          <p:cNvSpPr txBox="1"/>
          <p:nvPr/>
        </p:nvSpPr>
        <p:spPr>
          <a:xfrm>
            <a:off x="0" y="4175972"/>
            <a:ext cx="9111019" cy="391101"/>
          </a:xfrm>
          <a:prstGeom prst="rect">
            <a:avLst/>
          </a:prstGeom>
          <a:noFill/>
          <a:ln>
            <a:noFill/>
          </a:ln>
        </p:spPr>
        <p:txBody>
          <a:bodyPr spcFirstLastPara="1" wrap="square" lIns="91425" tIns="91425" rIns="91425" bIns="91425" anchor="ctr" anchorCtr="0">
            <a:noAutofit/>
          </a:bodyPr>
          <a:lstStyle/>
          <a:p>
            <a:pPr marL="571500" lvl="0" rtl="0">
              <a:spcBef>
                <a:spcPts val="0"/>
              </a:spcBef>
              <a:spcAft>
                <a:spcPts val="0"/>
              </a:spcAft>
              <a:buSzPts val="1800"/>
            </a:pPr>
            <a:r>
              <a:rPr lang="en" sz="2000" dirty="0">
                <a:solidFill>
                  <a:srgbClr val="FF0000"/>
                </a:solidFill>
                <a:latin typeface="Raleway" panose="020B0503030101060003" pitchFamily="34" charset="77"/>
              </a:rPr>
              <a:t>B1</a:t>
            </a:r>
            <a:r>
              <a:rPr lang="en" sz="2000" dirty="0">
                <a:latin typeface="Raleway" panose="020B0503030101060003" pitchFamily="34" charset="77"/>
              </a:rPr>
              <a:t>: Many (independent) hash computations per packet (~37% CPU)</a:t>
            </a:r>
            <a:endParaRPr sz="2000" dirty="0">
              <a:latin typeface="Raleway" panose="020B0503030101060003" pitchFamily="34" charset="77"/>
            </a:endParaRPr>
          </a:p>
        </p:txBody>
      </p:sp>
      <p:sp>
        <p:nvSpPr>
          <p:cNvPr id="60" name="Down Arrow 59">
            <a:extLst>
              <a:ext uri="{FF2B5EF4-FFF2-40B4-BE49-F238E27FC236}">
                <a16:creationId xmlns:a16="http://schemas.microsoft.com/office/drawing/2014/main" id="{E706BD3E-97DD-A842-88CE-E82F7A92F8AD}"/>
              </a:ext>
            </a:extLst>
          </p:cNvPr>
          <p:cNvSpPr/>
          <p:nvPr/>
        </p:nvSpPr>
        <p:spPr>
          <a:xfrm>
            <a:off x="2245792" y="835322"/>
            <a:ext cx="388804" cy="633464"/>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Raleway" panose="020B0503030101060003" pitchFamily="34" charset="77"/>
              <a:sym typeface="Helvetica Light"/>
            </a:endParaRPr>
          </a:p>
        </p:txBody>
      </p:sp>
    </p:spTree>
    <p:extLst>
      <p:ext uri="{BB962C8B-B14F-4D97-AF65-F5344CB8AC3E}">
        <p14:creationId xmlns:p14="http://schemas.microsoft.com/office/powerpoint/2010/main" val="4022075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8">
                                            <p:txEl>
                                              <p:pRg st="0" end="0"/>
                                            </p:txEl>
                                          </p:spTgt>
                                        </p:tgtEl>
                                        <p:attrNameLst>
                                          <p:attrName>style.visibility</p:attrName>
                                        </p:attrNameLst>
                                      </p:cBhvr>
                                      <p:to>
                                        <p:strVal val="visible"/>
                                      </p:to>
                                    </p:set>
                                    <p:animEffect transition="in" filter="dissolve">
                                      <p:cBhvr>
                                        <p:cTn id="12"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23028" y="116566"/>
            <a:ext cx="9097943" cy="857250"/>
          </a:xfrm>
        </p:spPr>
        <p:txBody>
          <a:bodyPr>
            <a:normAutofit/>
          </a:bodyPr>
          <a:lstStyle/>
          <a:p>
            <a:r>
              <a:rPr lang="en-US" sz="2600" b="0" dirty="0"/>
              <a:t>Bottleneck B2: Many counter updates per packet</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t>13</a:t>
            </a:fld>
            <a:endParaRPr lang="en-US" sz="1400" dirty="0"/>
          </a:p>
        </p:txBody>
      </p:sp>
      <p:grpSp>
        <p:nvGrpSpPr>
          <p:cNvPr id="7" name="Google Shape;195;p21">
            <a:extLst>
              <a:ext uri="{FF2B5EF4-FFF2-40B4-BE49-F238E27FC236}">
                <a16:creationId xmlns:a16="http://schemas.microsoft.com/office/drawing/2014/main" id="{93948A4D-AF51-854B-89FD-41899CCB4D37}"/>
              </a:ext>
            </a:extLst>
          </p:cNvPr>
          <p:cNvGrpSpPr/>
          <p:nvPr/>
        </p:nvGrpSpPr>
        <p:grpSpPr>
          <a:xfrm>
            <a:off x="2955287" y="1660823"/>
            <a:ext cx="2598606" cy="525359"/>
            <a:chOff x="5706172" y="3071810"/>
            <a:chExt cx="2146189" cy="578526"/>
          </a:xfrm>
        </p:grpSpPr>
        <p:sp>
          <p:nvSpPr>
            <p:cNvPr id="8" name="Google Shape;196;p21">
              <a:extLst>
                <a:ext uri="{FF2B5EF4-FFF2-40B4-BE49-F238E27FC236}">
                  <a16:creationId xmlns:a16="http://schemas.microsoft.com/office/drawing/2014/main" id="{1AFD934B-939B-6C4C-9C7B-F61B4AE6A699}"/>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9" name="Google Shape;197;p21">
              <a:extLst>
                <a:ext uri="{FF2B5EF4-FFF2-40B4-BE49-F238E27FC236}">
                  <a16:creationId xmlns:a16="http://schemas.microsoft.com/office/drawing/2014/main" id="{3CF76ACF-22DA-8649-B435-5C633EF7C7A7}"/>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0" name="Google Shape;198;p21">
              <a:extLst>
                <a:ext uri="{FF2B5EF4-FFF2-40B4-BE49-F238E27FC236}">
                  <a16:creationId xmlns:a16="http://schemas.microsoft.com/office/drawing/2014/main" id="{49C69959-95F0-D549-A712-820CA218EFBD}"/>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1" name="Google Shape;199;p21">
              <a:extLst>
                <a:ext uri="{FF2B5EF4-FFF2-40B4-BE49-F238E27FC236}">
                  <a16:creationId xmlns:a16="http://schemas.microsoft.com/office/drawing/2014/main" id="{0E40FF00-E090-804E-BECE-22A2D1F4EEB8}"/>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2" name="Google Shape;200;p21">
              <a:extLst>
                <a:ext uri="{FF2B5EF4-FFF2-40B4-BE49-F238E27FC236}">
                  <a16:creationId xmlns:a16="http://schemas.microsoft.com/office/drawing/2014/main" id="{C4B3971E-92C2-A440-BF20-4DB2EBF5319D}"/>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3" name="Google Shape;201;p21">
            <a:extLst>
              <a:ext uri="{FF2B5EF4-FFF2-40B4-BE49-F238E27FC236}">
                <a16:creationId xmlns:a16="http://schemas.microsoft.com/office/drawing/2014/main" id="{F5F70D8B-5A31-364D-B739-87DCE6A602FE}"/>
              </a:ext>
            </a:extLst>
          </p:cNvPr>
          <p:cNvGrpSpPr/>
          <p:nvPr/>
        </p:nvGrpSpPr>
        <p:grpSpPr>
          <a:xfrm>
            <a:off x="2955284" y="2186449"/>
            <a:ext cx="2594786" cy="512713"/>
            <a:chOff x="5709295" y="4138610"/>
            <a:chExt cx="2143034" cy="564600"/>
          </a:xfrm>
        </p:grpSpPr>
        <p:sp>
          <p:nvSpPr>
            <p:cNvPr id="14" name="Google Shape;202;p21">
              <a:extLst>
                <a:ext uri="{FF2B5EF4-FFF2-40B4-BE49-F238E27FC236}">
                  <a16:creationId xmlns:a16="http://schemas.microsoft.com/office/drawing/2014/main" id="{BFAD3283-BBDB-EE46-BC57-D8013A03B2A0}"/>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5" name="Google Shape;203;p21">
              <a:extLst>
                <a:ext uri="{FF2B5EF4-FFF2-40B4-BE49-F238E27FC236}">
                  <a16:creationId xmlns:a16="http://schemas.microsoft.com/office/drawing/2014/main" id="{96557AED-80BB-4F49-96D4-D5DD8FBEF089}"/>
                </a:ext>
              </a:extLst>
            </p:cNvPr>
            <p:cNvSpPr/>
            <p:nvPr/>
          </p:nvSpPr>
          <p:spPr>
            <a:xfrm>
              <a:off x="6569674"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6" name="Google Shape;204;p21">
              <a:extLst>
                <a:ext uri="{FF2B5EF4-FFF2-40B4-BE49-F238E27FC236}">
                  <a16:creationId xmlns:a16="http://schemas.microsoft.com/office/drawing/2014/main" id="{2FC6B139-E17A-5C42-97B8-3870F233D512}"/>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 name="Google Shape;205;p21">
              <a:extLst>
                <a:ext uri="{FF2B5EF4-FFF2-40B4-BE49-F238E27FC236}">
                  <a16:creationId xmlns:a16="http://schemas.microsoft.com/office/drawing/2014/main" id="{CCD010B0-EF75-0740-8B05-2240FA8FD38A}"/>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8" name="Google Shape;206;p21">
              <a:extLst>
                <a:ext uri="{FF2B5EF4-FFF2-40B4-BE49-F238E27FC236}">
                  <a16:creationId xmlns:a16="http://schemas.microsoft.com/office/drawing/2014/main" id="{1C1470E4-ACA7-3B43-A8EC-508DF7A87FC9}"/>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9" name="Google Shape;207;p21">
            <a:extLst>
              <a:ext uri="{FF2B5EF4-FFF2-40B4-BE49-F238E27FC236}">
                <a16:creationId xmlns:a16="http://schemas.microsoft.com/office/drawing/2014/main" id="{DA41D901-C91D-AF4C-B6D5-A271688330D8}"/>
              </a:ext>
            </a:extLst>
          </p:cNvPr>
          <p:cNvGrpSpPr/>
          <p:nvPr/>
        </p:nvGrpSpPr>
        <p:grpSpPr>
          <a:xfrm>
            <a:off x="2955284" y="2698425"/>
            <a:ext cx="2594786" cy="532056"/>
            <a:chOff x="5706172" y="5205410"/>
            <a:chExt cx="2143034" cy="585900"/>
          </a:xfrm>
        </p:grpSpPr>
        <p:sp>
          <p:nvSpPr>
            <p:cNvPr id="20" name="Google Shape;208;p21">
              <a:extLst>
                <a:ext uri="{FF2B5EF4-FFF2-40B4-BE49-F238E27FC236}">
                  <a16:creationId xmlns:a16="http://schemas.microsoft.com/office/drawing/2014/main" id="{6254283A-DC59-0744-B265-AF1713791959}"/>
                </a:ext>
              </a:extLst>
            </p:cNvPr>
            <p:cNvSpPr/>
            <p:nvPr/>
          </p:nvSpPr>
          <p:spPr>
            <a:xfrm>
              <a:off x="5706172"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 name="Google Shape;209;p21">
              <a:extLst>
                <a:ext uri="{FF2B5EF4-FFF2-40B4-BE49-F238E27FC236}">
                  <a16:creationId xmlns:a16="http://schemas.microsoft.com/office/drawing/2014/main" id="{66BF6365-DA77-3F47-9E4F-3F65AC888910}"/>
                </a:ext>
              </a:extLst>
            </p:cNvPr>
            <p:cNvSpPr/>
            <p:nvPr/>
          </p:nvSpPr>
          <p:spPr>
            <a:xfrm>
              <a:off x="6134800"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 name="Google Shape;210;p21">
              <a:extLst>
                <a:ext uri="{FF2B5EF4-FFF2-40B4-BE49-F238E27FC236}">
                  <a16:creationId xmlns:a16="http://schemas.microsoft.com/office/drawing/2014/main" id="{7171FFDA-2253-7344-BC1D-B59006FDC822}"/>
                </a:ext>
              </a:extLst>
            </p:cNvPr>
            <p:cNvSpPr/>
            <p:nvPr/>
          </p:nvSpPr>
          <p:spPr>
            <a:xfrm>
              <a:off x="6995179"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3" name="Google Shape;211;p21">
              <a:extLst>
                <a:ext uri="{FF2B5EF4-FFF2-40B4-BE49-F238E27FC236}">
                  <a16:creationId xmlns:a16="http://schemas.microsoft.com/office/drawing/2014/main" id="{5E131F94-41B8-824C-ADA8-B027EC98D0B2}"/>
                </a:ext>
              </a:extLst>
            </p:cNvPr>
            <p:cNvSpPr/>
            <p:nvPr/>
          </p:nvSpPr>
          <p:spPr>
            <a:xfrm>
              <a:off x="7423806" y="5205410"/>
              <a:ext cx="4254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4" name="Google Shape;212;p21">
              <a:extLst>
                <a:ext uri="{FF2B5EF4-FFF2-40B4-BE49-F238E27FC236}">
                  <a16:creationId xmlns:a16="http://schemas.microsoft.com/office/drawing/2014/main" id="{C22F95BC-5806-A04E-8642-1FB243C31D58}"/>
                </a:ext>
              </a:extLst>
            </p:cNvPr>
            <p:cNvSpPr/>
            <p:nvPr/>
          </p:nvSpPr>
          <p:spPr>
            <a:xfrm>
              <a:off x="6569674" y="5205410"/>
              <a:ext cx="428700" cy="5859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25" name="Google Shape;213;p21">
            <a:extLst>
              <a:ext uri="{FF2B5EF4-FFF2-40B4-BE49-F238E27FC236}">
                <a16:creationId xmlns:a16="http://schemas.microsoft.com/office/drawing/2014/main" id="{B1A5B54B-83CE-CC44-88F3-7416409DE01C}"/>
              </a:ext>
            </a:extLst>
          </p:cNvPr>
          <p:cNvGrpSpPr/>
          <p:nvPr/>
        </p:nvGrpSpPr>
        <p:grpSpPr>
          <a:xfrm>
            <a:off x="2955284" y="1154938"/>
            <a:ext cx="2598783" cy="505903"/>
            <a:chOff x="5706172" y="2033710"/>
            <a:chExt cx="2146335" cy="557100"/>
          </a:xfrm>
        </p:grpSpPr>
        <p:grpSp>
          <p:nvGrpSpPr>
            <p:cNvPr id="26" name="Google Shape;214;p21">
              <a:extLst>
                <a:ext uri="{FF2B5EF4-FFF2-40B4-BE49-F238E27FC236}">
                  <a16:creationId xmlns:a16="http://schemas.microsoft.com/office/drawing/2014/main" id="{7782D9C2-DAE1-1744-8192-7723529E66BF}"/>
                </a:ext>
              </a:extLst>
            </p:cNvPr>
            <p:cNvGrpSpPr/>
            <p:nvPr/>
          </p:nvGrpSpPr>
          <p:grpSpPr>
            <a:xfrm>
              <a:off x="5706172" y="2033710"/>
              <a:ext cx="2146335" cy="557100"/>
              <a:chOff x="5706172" y="2033710"/>
              <a:chExt cx="2146335" cy="557100"/>
            </a:xfrm>
          </p:grpSpPr>
          <p:sp>
            <p:nvSpPr>
              <p:cNvPr id="28" name="Google Shape;215;p21">
                <a:extLst>
                  <a:ext uri="{FF2B5EF4-FFF2-40B4-BE49-F238E27FC236}">
                    <a16:creationId xmlns:a16="http://schemas.microsoft.com/office/drawing/2014/main" id="{78E50015-3A45-1E4D-8D83-8DD77B5ADC19}"/>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29" name="Google Shape;216;p21">
                <a:extLst>
                  <a:ext uri="{FF2B5EF4-FFF2-40B4-BE49-F238E27FC236}">
                    <a16:creationId xmlns:a16="http://schemas.microsoft.com/office/drawing/2014/main" id="{6F046AF8-543D-AE4C-9F5B-996B166393F9}"/>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0" name="Google Shape;217;p21">
                <a:extLst>
                  <a:ext uri="{FF2B5EF4-FFF2-40B4-BE49-F238E27FC236}">
                    <a16:creationId xmlns:a16="http://schemas.microsoft.com/office/drawing/2014/main" id="{B9556BF0-A443-C94F-9E99-204794587D4D}"/>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1" name="Google Shape;218;p21">
                <a:extLst>
                  <a:ext uri="{FF2B5EF4-FFF2-40B4-BE49-F238E27FC236}">
                    <a16:creationId xmlns:a16="http://schemas.microsoft.com/office/drawing/2014/main" id="{E9C56360-8703-8448-A673-C436CCE7205E}"/>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27" name="Google Shape;219;p21">
              <a:extLst>
                <a:ext uri="{FF2B5EF4-FFF2-40B4-BE49-F238E27FC236}">
                  <a16:creationId xmlns:a16="http://schemas.microsoft.com/office/drawing/2014/main" id="{47D344E9-01E6-DE40-9D3D-7840BA2BF255}"/>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32" name="Google Shape;220;p21">
            <a:extLst>
              <a:ext uri="{FF2B5EF4-FFF2-40B4-BE49-F238E27FC236}">
                <a16:creationId xmlns:a16="http://schemas.microsoft.com/office/drawing/2014/main" id="{095B5E08-1B14-E14C-882B-AC28CB33460F}"/>
              </a:ext>
            </a:extLst>
          </p:cNvPr>
          <p:cNvSpPr/>
          <p:nvPr/>
        </p:nvSpPr>
        <p:spPr>
          <a:xfrm>
            <a:off x="3474542" y="1155010"/>
            <a:ext cx="519000" cy="5058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a:solidFill>
                  <a:srgbClr val="FFFFFF"/>
                </a:solidFill>
                <a:latin typeface="Raleway" panose="020B0503030101060003" pitchFamily="34" charset="77"/>
                <a:ea typeface="Calibri"/>
                <a:cs typeface="Calibri"/>
                <a:sym typeface="Calibri"/>
              </a:rPr>
              <a:t>+1</a:t>
            </a:r>
            <a:endParaRPr sz="1920">
              <a:solidFill>
                <a:srgbClr val="FFFFFF"/>
              </a:solidFill>
              <a:latin typeface="Raleway" panose="020B0503030101060003" pitchFamily="34" charset="77"/>
              <a:ea typeface="Calibri"/>
              <a:cs typeface="Calibri"/>
              <a:sym typeface="Calibri"/>
            </a:endParaRPr>
          </a:p>
        </p:txBody>
      </p:sp>
      <p:sp>
        <p:nvSpPr>
          <p:cNvPr id="33" name="Google Shape;221;p21">
            <a:extLst>
              <a:ext uri="{FF2B5EF4-FFF2-40B4-BE49-F238E27FC236}">
                <a16:creationId xmlns:a16="http://schemas.microsoft.com/office/drawing/2014/main" id="{7AF60A66-DCBF-5640-B757-64DC191AD7D8}"/>
              </a:ext>
            </a:extLst>
          </p:cNvPr>
          <p:cNvSpPr/>
          <p:nvPr/>
        </p:nvSpPr>
        <p:spPr>
          <a:xfrm>
            <a:off x="4516327" y="1660925"/>
            <a:ext cx="519000" cy="524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a:solidFill>
                  <a:srgbClr val="FFFFFF"/>
                </a:solidFill>
                <a:latin typeface="Raleway" panose="020B0503030101060003" pitchFamily="34" charset="77"/>
                <a:ea typeface="Calibri"/>
                <a:cs typeface="Calibri"/>
                <a:sym typeface="Calibri"/>
              </a:rPr>
              <a:t>+1</a:t>
            </a:r>
            <a:endParaRPr sz="1920">
              <a:solidFill>
                <a:srgbClr val="FFFFFF"/>
              </a:solidFill>
              <a:latin typeface="Raleway" panose="020B0503030101060003" pitchFamily="34" charset="77"/>
              <a:ea typeface="Calibri"/>
              <a:cs typeface="Calibri"/>
              <a:sym typeface="Calibri"/>
            </a:endParaRPr>
          </a:p>
        </p:txBody>
      </p:sp>
      <p:cxnSp>
        <p:nvCxnSpPr>
          <p:cNvPr id="34" name="Google Shape;222;p21">
            <a:extLst>
              <a:ext uri="{FF2B5EF4-FFF2-40B4-BE49-F238E27FC236}">
                <a16:creationId xmlns:a16="http://schemas.microsoft.com/office/drawing/2014/main" id="{90D2798C-D0AF-0D41-93F5-B83FFF0F7435}"/>
              </a:ext>
            </a:extLst>
          </p:cNvPr>
          <p:cNvCxnSpPr>
            <a:cxnSpLocks/>
            <a:stCxn id="38" idx="1"/>
            <a:endCxn id="32" idx="1"/>
          </p:cNvCxnSpPr>
          <p:nvPr/>
        </p:nvCxnSpPr>
        <p:spPr>
          <a:xfrm flipV="1">
            <a:off x="1582530" y="1407910"/>
            <a:ext cx="1892012" cy="863324"/>
          </a:xfrm>
          <a:prstGeom prst="straightConnector1">
            <a:avLst/>
          </a:prstGeom>
          <a:noFill/>
          <a:ln w="19050" cap="flat" cmpd="sng">
            <a:solidFill>
              <a:schemeClr val="accent2"/>
            </a:solidFill>
            <a:prstDash val="solid"/>
            <a:miter lim="800000"/>
            <a:headEnd type="none" w="sm" len="sm"/>
            <a:tailEnd type="stealth" w="med" len="med"/>
          </a:ln>
        </p:spPr>
      </p:cxnSp>
      <p:cxnSp>
        <p:nvCxnSpPr>
          <p:cNvPr id="35" name="Google Shape;224;p21">
            <a:extLst>
              <a:ext uri="{FF2B5EF4-FFF2-40B4-BE49-F238E27FC236}">
                <a16:creationId xmlns:a16="http://schemas.microsoft.com/office/drawing/2014/main" id="{B81A2B05-F235-0143-B54B-C542D3E54380}"/>
              </a:ext>
            </a:extLst>
          </p:cNvPr>
          <p:cNvCxnSpPr>
            <a:cxnSpLocks/>
            <a:stCxn id="38" idx="1"/>
            <a:endCxn id="33" idx="1"/>
          </p:cNvCxnSpPr>
          <p:nvPr/>
        </p:nvCxnSpPr>
        <p:spPr>
          <a:xfrm flipV="1">
            <a:off x="1582530" y="1923275"/>
            <a:ext cx="2933797" cy="347959"/>
          </a:xfrm>
          <a:prstGeom prst="straightConnector1">
            <a:avLst/>
          </a:prstGeom>
          <a:noFill/>
          <a:ln w="19050" cap="flat" cmpd="sng">
            <a:solidFill>
              <a:schemeClr val="accent2"/>
            </a:solidFill>
            <a:prstDash val="solid"/>
            <a:miter lim="800000"/>
            <a:headEnd type="none" w="sm" len="sm"/>
            <a:tailEnd type="stealth" w="med" len="med"/>
          </a:ln>
        </p:spPr>
      </p:cxnSp>
      <p:cxnSp>
        <p:nvCxnSpPr>
          <p:cNvPr id="36" name="Google Shape;225;p21">
            <a:extLst>
              <a:ext uri="{FF2B5EF4-FFF2-40B4-BE49-F238E27FC236}">
                <a16:creationId xmlns:a16="http://schemas.microsoft.com/office/drawing/2014/main" id="{C708E230-5DCC-314E-9AE8-E59FCE3D7B5C}"/>
              </a:ext>
            </a:extLst>
          </p:cNvPr>
          <p:cNvCxnSpPr>
            <a:cxnSpLocks/>
            <a:stCxn id="38" idx="1"/>
            <a:endCxn id="51" idx="1"/>
          </p:cNvCxnSpPr>
          <p:nvPr/>
        </p:nvCxnSpPr>
        <p:spPr>
          <a:xfrm>
            <a:off x="1582530" y="2271234"/>
            <a:ext cx="2407228" cy="693324"/>
          </a:xfrm>
          <a:prstGeom prst="straightConnector1">
            <a:avLst/>
          </a:prstGeom>
          <a:noFill/>
          <a:ln w="19050" cap="flat" cmpd="sng">
            <a:solidFill>
              <a:schemeClr val="accent2"/>
            </a:solidFill>
            <a:prstDash val="solid"/>
            <a:miter lim="800000"/>
            <a:headEnd type="none" w="sm" len="sm"/>
            <a:tailEnd type="stealth" w="med" len="med"/>
          </a:ln>
        </p:spPr>
      </p:cxnSp>
      <p:cxnSp>
        <p:nvCxnSpPr>
          <p:cNvPr id="37" name="Google Shape;226;p21">
            <a:extLst>
              <a:ext uri="{FF2B5EF4-FFF2-40B4-BE49-F238E27FC236}">
                <a16:creationId xmlns:a16="http://schemas.microsoft.com/office/drawing/2014/main" id="{A3BDF9AA-0E36-F94A-845A-6CF7B6744104}"/>
              </a:ext>
            </a:extLst>
          </p:cNvPr>
          <p:cNvCxnSpPr>
            <a:stCxn id="38" idx="1"/>
            <a:endCxn id="50" idx="1"/>
          </p:cNvCxnSpPr>
          <p:nvPr/>
        </p:nvCxnSpPr>
        <p:spPr>
          <a:xfrm>
            <a:off x="1582530" y="2271234"/>
            <a:ext cx="1888200" cy="180300"/>
          </a:xfrm>
          <a:prstGeom prst="straightConnector1">
            <a:avLst/>
          </a:prstGeom>
          <a:noFill/>
          <a:ln w="19050" cap="flat" cmpd="sng">
            <a:solidFill>
              <a:schemeClr val="accent2"/>
            </a:solidFill>
            <a:prstDash val="solid"/>
            <a:miter lim="800000"/>
            <a:headEnd type="none" w="sm" len="sm"/>
            <a:tailEnd type="stealth" w="med" len="med"/>
          </a:ln>
        </p:spPr>
      </p:cxnSp>
      <p:sp>
        <p:nvSpPr>
          <p:cNvPr id="38" name="Google Shape;223;p21">
            <a:extLst>
              <a:ext uri="{FF2B5EF4-FFF2-40B4-BE49-F238E27FC236}">
                <a16:creationId xmlns:a16="http://schemas.microsoft.com/office/drawing/2014/main" id="{97B32B04-2271-8145-AB84-B16553915D47}"/>
              </a:ext>
            </a:extLst>
          </p:cNvPr>
          <p:cNvSpPr/>
          <p:nvPr/>
        </p:nvSpPr>
        <p:spPr>
          <a:xfrm flipH="1">
            <a:off x="1219830" y="2142084"/>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39" name="Google Shape;228;p21">
            <a:extLst>
              <a:ext uri="{FF2B5EF4-FFF2-40B4-BE49-F238E27FC236}">
                <a16:creationId xmlns:a16="http://schemas.microsoft.com/office/drawing/2014/main" id="{D55181BF-84DE-A14D-A610-94BC10C3B532}"/>
              </a:ext>
            </a:extLst>
          </p:cNvPr>
          <p:cNvSpPr txBox="1"/>
          <p:nvPr/>
        </p:nvSpPr>
        <p:spPr>
          <a:xfrm>
            <a:off x="830277" y="1760003"/>
            <a:ext cx="1141800" cy="327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dirty="0">
                <a:solidFill>
                  <a:schemeClr val="dk1"/>
                </a:solidFill>
                <a:latin typeface="Raleway" panose="020B0503030101060003" pitchFamily="34" charset="77"/>
                <a:ea typeface="Calibri"/>
                <a:cs typeface="Calibri"/>
                <a:sym typeface="Calibri"/>
              </a:rPr>
              <a:t>Packet</a:t>
            </a:r>
            <a:endParaRPr sz="2000" dirty="0">
              <a:solidFill>
                <a:schemeClr val="dk1"/>
              </a:solidFill>
              <a:latin typeface="Raleway" panose="020B0503030101060003" pitchFamily="34" charset="77"/>
              <a:ea typeface="Calibri"/>
              <a:cs typeface="Calibri"/>
              <a:sym typeface="Calibri"/>
            </a:endParaRPr>
          </a:p>
        </p:txBody>
      </p:sp>
      <p:sp>
        <p:nvSpPr>
          <p:cNvPr id="40" name="Google Shape;229;p21">
            <a:extLst>
              <a:ext uri="{FF2B5EF4-FFF2-40B4-BE49-F238E27FC236}">
                <a16:creationId xmlns:a16="http://schemas.microsoft.com/office/drawing/2014/main" id="{3B4C8787-850F-484F-B1EB-16319999111A}"/>
              </a:ext>
            </a:extLst>
          </p:cNvPr>
          <p:cNvSpPr txBox="1"/>
          <p:nvPr/>
        </p:nvSpPr>
        <p:spPr>
          <a:xfrm>
            <a:off x="5496405" y="1744772"/>
            <a:ext cx="1155000" cy="53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b="1" dirty="0">
                <a:latin typeface="Raleway" panose="020B0503030101060003" pitchFamily="34" charset="77"/>
              </a:rPr>
              <a:t>d</a:t>
            </a:r>
            <a:r>
              <a:rPr lang="en" sz="1600" dirty="0">
                <a:latin typeface="Raleway" panose="020B0503030101060003" pitchFamily="34" charset="77"/>
              </a:rPr>
              <a:t> arrays of </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counters</a:t>
            </a:r>
            <a:endParaRPr sz="1600" dirty="0">
              <a:latin typeface="Raleway" panose="020B0503030101060003" pitchFamily="34" charset="77"/>
            </a:endParaRPr>
          </a:p>
        </p:txBody>
      </p:sp>
      <p:sp>
        <p:nvSpPr>
          <p:cNvPr id="41" name="Google Shape;230;p21">
            <a:extLst>
              <a:ext uri="{FF2B5EF4-FFF2-40B4-BE49-F238E27FC236}">
                <a16:creationId xmlns:a16="http://schemas.microsoft.com/office/drawing/2014/main" id="{0DA49A3E-4D5C-A043-ACAC-748BFB0D01BF}"/>
              </a:ext>
            </a:extLst>
          </p:cNvPr>
          <p:cNvSpPr txBox="1"/>
          <p:nvPr/>
        </p:nvSpPr>
        <p:spPr>
          <a:xfrm>
            <a:off x="3279182" y="3289841"/>
            <a:ext cx="2150273"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Raleway" panose="020B0503030101060003" pitchFamily="34" charset="77"/>
              </a:rPr>
              <a:t>r</a:t>
            </a:r>
            <a:r>
              <a:rPr lang="en" sz="1600" dirty="0">
                <a:latin typeface="Raleway" panose="020B0503030101060003" pitchFamily="34" charset="77"/>
              </a:rPr>
              <a:t> counters per array</a:t>
            </a:r>
            <a:endParaRPr sz="1600" dirty="0">
              <a:latin typeface="Raleway" panose="020B0503030101060003" pitchFamily="34" charset="77"/>
            </a:endParaRPr>
          </a:p>
        </p:txBody>
      </p:sp>
      <p:cxnSp>
        <p:nvCxnSpPr>
          <p:cNvPr id="42" name="Google Shape;231;p21">
            <a:extLst>
              <a:ext uri="{FF2B5EF4-FFF2-40B4-BE49-F238E27FC236}">
                <a16:creationId xmlns:a16="http://schemas.microsoft.com/office/drawing/2014/main" id="{B0A31B0F-6AB5-A048-A0B9-FE782CF212AA}"/>
              </a:ext>
            </a:extLst>
          </p:cNvPr>
          <p:cNvCxnSpPr>
            <a:cxnSpLocks/>
          </p:cNvCxnSpPr>
          <p:nvPr/>
        </p:nvCxnSpPr>
        <p:spPr>
          <a:xfrm>
            <a:off x="5951402" y="1178591"/>
            <a:ext cx="7675" cy="581412"/>
          </a:xfrm>
          <a:prstGeom prst="straightConnector1">
            <a:avLst/>
          </a:prstGeom>
          <a:noFill/>
          <a:ln w="9525" cap="flat" cmpd="sng">
            <a:solidFill>
              <a:schemeClr val="dk2"/>
            </a:solidFill>
            <a:prstDash val="solid"/>
            <a:round/>
            <a:headEnd type="stealth" w="med" len="med"/>
            <a:tailEnd type="none" w="med" len="med"/>
          </a:ln>
        </p:spPr>
      </p:cxnSp>
      <p:cxnSp>
        <p:nvCxnSpPr>
          <p:cNvPr id="43" name="Google Shape;232;p21">
            <a:extLst>
              <a:ext uri="{FF2B5EF4-FFF2-40B4-BE49-F238E27FC236}">
                <a16:creationId xmlns:a16="http://schemas.microsoft.com/office/drawing/2014/main" id="{FA091E77-98E3-8743-BA91-75616DAAD2CD}"/>
              </a:ext>
            </a:extLst>
          </p:cNvPr>
          <p:cNvCxnSpPr>
            <a:cxnSpLocks/>
          </p:cNvCxnSpPr>
          <p:nvPr/>
        </p:nvCxnSpPr>
        <p:spPr>
          <a:xfrm>
            <a:off x="5947552" y="2580395"/>
            <a:ext cx="11525" cy="601371"/>
          </a:xfrm>
          <a:prstGeom prst="straightConnector1">
            <a:avLst/>
          </a:prstGeom>
          <a:noFill/>
          <a:ln w="9525" cap="flat" cmpd="sng">
            <a:solidFill>
              <a:schemeClr val="dk2"/>
            </a:solidFill>
            <a:prstDash val="solid"/>
            <a:round/>
            <a:headEnd type="none" w="med" len="med"/>
            <a:tailEnd type="stealth" w="med" len="med"/>
          </a:ln>
        </p:spPr>
      </p:cxnSp>
      <p:cxnSp>
        <p:nvCxnSpPr>
          <p:cNvPr id="44" name="Google Shape;233;p21">
            <a:extLst>
              <a:ext uri="{FF2B5EF4-FFF2-40B4-BE49-F238E27FC236}">
                <a16:creationId xmlns:a16="http://schemas.microsoft.com/office/drawing/2014/main" id="{2BBE77DB-1BB4-DC42-91FB-BC5A20E16DAC}"/>
              </a:ext>
            </a:extLst>
          </p:cNvPr>
          <p:cNvCxnSpPr/>
          <p:nvPr/>
        </p:nvCxnSpPr>
        <p:spPr>
          <a:xfrm>
            <a:off x="2958102" y="3452566"/>
            <a:ext cx="364500" cy="8700"/>
          </a:xfrm>
          <a:prstGeom prst="straightConnector1">
            <a:avLst/>
          </a:prstGeom>
          <a:noFill/>
          <a:ln w="9525" cap="flat" cmpd="sng">
            <a:solidFill>
              <a:schemeClr val="dk2"/>
            </a:solidFill>
            <a:prstDash val="solid"/>
            <a:round/>
            <a:headEnd type="stealth" w="med" len="med"/>
            <a:tailEnd type="none" w="med" len="med"/>
          </a:ln>
        </p:spPr>
      </p:cxnSp>
      <p:cxnSp>
        <p:nvCxnSpPr>
          <p:cNvPr id="45" name="Google Shape;234;p21">
            <a:extLst>
              <a:ext uri="{FF2B5EF4-FFF2-40B4-BE49-F238E27FC236}">
                <a16:creationId xmlns:a16="http://schemas.microsoft.com/office/drawing/2014/main" id="{8E3EE64A-1E11-F646-98E8-363511CA3303}"/>
              </a:ext>
            </a:extLst>
          </p:cNvPr>
          <p:cNvCxnSpPr>
            <a:cxnSpLocks/>
          </p:cNvCxnSpPr>
          <p:nvPr/>
        </p:nvCxnSpPr>
        <p:spPr>
          <a:xfrm flipH="1">
            <a:off x="5228707" y="3489177"/>
            <a:ext cx="336072" cy="0"/>
          </a:xfrm>
          <a:prstGeom prst="straightConnector1">
            <a:avLst/>
          </a:prstGeom>
          <a:noFill/>
          <a:ln w="9525" cap="flat" cmpd="sng">
            <a:solidFill>
              <a:schemeClr val="dk2"/>
            </a:solidFill>
            <a:prstDash val="solid"/>
            <a:round/>
            <a:headEnd type="stealth" w="med" len="med"/>
            <a:tailEnd type="none" w="med" len="med"/>
          </a:ln>
        </p:spPr>
      </p:cxnSp>
      <p:cxnSp>
        <p:nvCxnSpPr>
          <p:cNvPr id="46" name="Google Shape;235;p21">
            <a:extLst>
              <a:ext uri="{FF2B5EF4-FFF2-40B4-BE49-F238E27FC236}">
                <a16:creationId xmlns:a16="http://schemas.microsoft.com/office/drawing/2014/main" id="{A98137DC-5DCF-6D4E-A4EF-D7BFCB9290D2}"/>
              </a:ext>
            </a:extLst>
          </p:cNvPr>
          <p:cNvCxnSpPr/>
          <p:nvPr/>
        </p:nvCxnSpPr>
        <p:spPr>
          <a:xfrm>
            <a:off x="5750302" y="1178591"/>
            <a:ext cx="394500" cy="0"/>
          </a:xfrm>
          <a:prstGeom prst="straightConnector1">
            <a:avLst/>
          </a:prstGeom>
          <a:noFill/>
          <a:ln w="9525" cap="flat" cmpd="sng">
            <a:solidFill>
              <a:schemeClr val="dk2"/>
            </a:solidFill>
            <a:prstDash val="solid"/>
            <a:round/>
            <a:headEnd type="none" w="med" len="med"/>
            <a:tailEnd type="none" w="med" len="med"/>
          </a:ln>
        </p:spPr>
      </p:cxnSp>
      <p:cxnSp>
        <p:nvCxnSpPr>
          <p:cNvPr id="47" name="Google Shape;236;p21">
            <a:extLst>
              <a:ext uri="{FF2B5EF4-FFF2-40B4-BE49-F238E27FC236}">
                <a16:creationId xmlns:a16="http://schemas.microsoft.com/office/drawing/2014/main" id="{1D716526-6171-E34E-A20A-0E1390C544CA}"/>
              </a:ext>
            </a:extLst>
          </p:cNvPr>
          <p:cNvCxnSpPr/>
          <p:nvPr/>
        </p:nvCxnSpPr>
        <p:spPr>
          <a:xfrm>
            <a:off x="5802152" y="3230516"/>
            <a:ext cx="394500" cy="0"/>
          </a:xfrm>
          <a:prstGeom prst="straightConnector1">
            <a:avLst/>
          </a:prstGeom>
          <a:noFill/>
          <a:ln w="9525" cap="flat" cmpd="sng">
            <a:solidFill>
              <a:schemeClr val="dk2"/>
            </a:solidFill>
            <a:prstDash val="solid"/>
            <a:round/>
            <a:headEnd type="none" w="med" len="med"/>
            <a:tailEnd type="none" w="med" len="med"/>
          </a:ln>
        </p:spPr>
      </p:cxnSp>
      <p:cxnSp>
        <p:nvCxnSpPr>
          <p:cNvPr id="48" name="Google Shape;237;p21">
            <a:extLst>
              <a:ext uri="{FF2B5EF4-FFF2-40B4-BE49-F238E27FC236}">
                <a16:creationId xmlns:a16="http://schemas.microsoft.com/office/drawing/2014/main" id="{09E2B306-E94A-2447-B7FA-464CC788AF4C}"/>
              </a:ext>
            </a:extLst>
          </p:cNvPr>
          <p:cNvCxnSpPr/>
          <p:nvPr/>
        </p:nvCxnSpPr>
        <p:spPr>
          <a:xfrm rot="10800000" flipH="1">
            <a:off x="2950377" y="3295741"/>
            <a:ext cx="7800" cy="327000"/>
          </a:xfrm>
          <a:prstGeom prst="straightConnector1">
            <a:avLst/>
          </a:prstGeom>
          <a:noFill/>
          <a:ln w="9525" cap="flat" cmpd="sng">
            <a:solidFill>
              <a:schemeClr val="dk2"/>
            </a:solidFill>
            <a:prstDash val="solid"/>
            <a:round/>
            <a:headEnd type="none" w="med" len="med"/>
            <a:tailEnd type="none" w="med" len="med"/>
          </a:ln>
        </p:spPr>
      </p:cxnSp>
      <p:cxnSp>
        <p:nvCxnSpPr>
          <p:cNvPr id="49" name="Google Shape;238;p21">
            <a:extLst>
              <a:ext uri="{FF2B5EF4-FFF2-40B4-BE49-F238E27FC236}">
                <a16:creationId xmlns:a16="http://schemas.microsoft.com/office/drawing/2014/main" id="{EC483C0C-D1E4-034D-9F58-CE730D55E2AF}"/>
              </a:ext>
            </a:extLst>
          </p:cNvPr>
          <p:cNvCxnSpPr/>
          <p:nvPr/>
        </p:nvCxnSpPr>
        <p:spPr>
          <a:xfrm rot="10800000" flipH="1">
            <a:off x="5554077" y="3312266"/>
            <a:ext cx="7800" cy="327000"/>
          </a:xfrm>
          <a:prstGeom prst="straightConnector1">
            <a:avLst/>
          </a:prstGeom>
          <a:noFill/>
          <a:ln w="9525" cap="flat" cmpd="sng">
            <a:solidFill>
              <a:schemeClr val="dk2"/>
            </a:solidFill>
            <a:prstDash val="solid"/>
            <a:round/>
            <a:headEnd type="none" w="med" len="med"/>
            <a:tailEnd type="none" w="med" len="med"/>
          </a:ln>
        </p:spPr>
      </p:cxnSp>
      <p:sp>
        <p:nvSpPr>
          <p:cNvPr id="50" name="Google Shape;227;p21">
            <a:extLst>
              <a:ext uri="{FF2B5EF4-FFF2-40B4-BE49-F238E27FC236}">
                <a16:creationId xmlns:a16="http://schemas.microsoft.com/office/drawing/2014/main" id="{C6DDF64B-F3C5-8547-80E0-3F366F1AF4C4}"/>
              </a:ext>
            </a:extLst>
          </p:cNvPr>
          <p:cNvSpPr/>
          <p:nvPr/>
        </p:nvSpPr>
        <p:spPr>
          <a:xfrm>
            <a:off x="3470756" y="2195244"/>
            <a:ext cx="526500" cy="512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a:solidFill>
                  <a:srgbClr val="FFFFFF"/>
                </a:solidFill>
                <a:latin typeface="Raleway" panose="020B0503030101060003" pitchFamily="34" charset="77"/>
                <a:ea typeface="Calibri"/>
                <a:cs typeface="Calibri"/>
                <a:sym typeface="Calibri"/>
              </a:rPr>
              <a:t>+1</a:t>
            </a:r>
            <a:endParaRPr sz="1920">
              <a:solidFill>
                <a:srgbClr val="FFFFFF"/>
              </a:solidFill>
              <a:latin typeface="Raleway" panose="020B0503030101060003" pitchFamily="34" charset="77"/>
              <a:ea typeface="Calibri"/>
              <a:cs typeface="Calibri"/>
              <a:sym typeface="Calibri"/>
            </a:endParaRPr>
          </a:p>
        </p:txBody>
      </p:sp>
      <p:sp>
        <p:nvSpPr>
          <p:cNvPr id="51" name="Google Shape;239;p21">
            <a:extLst>
              <a:ext uri="{FF2B5EF4-FFF2-40B4-BE49-F238E27FC236}">
                <a16:creationId xmlns:a16="http://schemas.microsoft.com/office/drawing/2014/main" id="{DC7C2EB2-F768-1544-BF1D-F199FD4375AD}"/>
              </a:ext>
            </a:extLst>
          </p:cNvPr>
          <p:cNvSpPr/>
          <p:nvPr/>
        </p:nvSpPr>
        <p:spPr>
          <a:xfrm>
            <a:off x="3989758" y="2698608"/>
            <a:ext cx="530400" cy="5319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a:solidFill>
                  <a:srgbClr val="FFFFFF"/>
                </a:solidFill>
                <a:latin typeface="Raleway" panose="020B0503030101060003" pitchFamily="34" charset="77"/>
                <a:ea typeface="Calibri"/>
                <a:cs typeface="Calibri"/>
                <a:sym typeface="Calibri"/>
              </a:rPr>
              <a:t>+1</a:t>
            </a:r>
            <a:endParaRPr sz="1920">
              <a:solidFill>
                <a:srgbClr val="FFFFFF"/>
              </a:solidFill>
              <a:latin typeface="Raleway" panose="020B0503030101060003" pitchFamily="34" charset="77"/>
              <a:ea typeface="Calibri"/>
              <a:cs typeface="Calibri"/>
              <a:sym typeface="Calibri"/>
            </a:endParaRPr>
          </a:p>
        </p:txBody>
      </p:sp>
      <p:sp>
        <p:nvSpPr>
          <p:cNvPr id="55" name="Google Shape;243;p21">
            <a:extLst>
              <a:ext uri="{FF2B5EF4-FFF2-40B4-BE49-F238E27FC236}">
                <a16:creationId xmlns:a16="http://schemas.microsoft.com/office/drawing/2014/main" id="{262D51A4-582F-0A41-AB6C-220C49374EDE}"/>
              </a:ext>
            </a:extLst>
          </p:cNvPr>
          <p:cNvSpPr/>
          <p:nvPr/>
        </p:nvSpPr>
        <p:spPr>
          <a:xfrm>
            <a:off x="7789976" y="1486891"/>
            <a:ext cx="756435" cy="1358400"/>
          </a:xfrm>
          <a:prstGeom prst="roundRect">
            <a:avLst>
              <a:gd name="adj" fmla="val 16667"/>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800" dirty="0">
                <a:latin typeface="Raleway" panose="020B0503030101060003" pitchFamily="34" charset="77"/>
              </a:rPr>
              <a:t>Top</a:t>
            </a:r>
            <a:endParaRPr sz="1800" dirty="0">
              <a:latin typeface="Raleway" panose="020B0503030101060003" pitchFamily="34" charset="77"/>
            </a:endParaRPr>
          </a:p>
          <a:p>
            <a:pPr marL="0" lvl="0" indent="0" rtl="0">
              <a:spcBef>
                <a:spcPts val="0"/>
              </a:spcBef>
              <a:spcAft>
                <a:spcPts val="0"/>
              </a:spcAft>
              <a:buNone/>
            </a:pPr>
            <a:r>
              <a:rPr lang="en" sz="1800" dirty="0">
                <a:latin typeface="Raleway" panose="020B0503030101060003" pitchFamily="34" charset="77"/>
              </a:rPr>
              <a:t>keys</a:t>
            </a:r>
            <a:endParaRPr sz="1800" dirty="0">
              <a:latin typeface="Raleway" panose="020B0503030101060003" pitchFamily="34" charset="77"/>
            </a:endParaRPr>
          </a:p>
        </p:txBody>
      </p:sp>
      <p:cxnSp>
        <p:nvCxnSpPr>
          <p:cNvPr id="56" name="Google Shape;244;p21">
            <a:extLst>
              <a:ext uri="{FF2B5EF4-FFF2-40B4-BE49-F238E27FC236}">
                <a16:creationId xmlns:a16="http://schemas.microsoft.com/office/drawing/2014/main" id="{3B3ADE2C-C182-204B-830D-53FBC9A690D3}"/>
              </a:ext>
            </a:extLst>
          </p:cNvPr>
          <p:cNvCxnSpPr/>
          <p:nvPr/>
        </p:nvCxnSpPr>
        <p:spPr>
          <a:xfrm>
            <a:off x="6603652" y="2159941"/>
            <a:ext cx="1141800" cy="8700"/>
          </a:xfrm>
          <a:prstGeom prst="straightConnector1">
            <a:avLst/>
          </a:prstGeom>
          <a:noFill/>
          <a:ln w="19050" cap="flat" cmpd="sng">
            <a:solidFill>
              <a:schemeClr val="accent2"/>
            </a:solidFill>
            <a:prstDash val="solid"/>
            <a:miter lim="800000"/>
            <a:headEnd type="none" w="sm" len="sm"/>
            <a:tailEnd type="stealth" w="med" len="med"/>
          </a:ln>
        </p:spPr>
      </p:cxnSp>
      <p:sp>
        <p:nvSpPr>
          <p:cNvPr id="52" name="Google Shape;194;p21">
            <a:extLst>
              <a:ext uri="{FF2B5EF4-FFF2-40B4-BE49-F238E27FC236}">
                <a16:creationId xmlns:a16="http://schemas.microsoft.com/office/drawing/2014/main" id="{45121BFD-DA53-E84D-8B59-F0E9D99896CA}"/>
              </a:ext>
            </a:extLst>
          </p:cNvPr>
          <p:cNvSpPr txBox="1"/>
          <p:nvPr/>
        </p:nvSpPr>
        <p:spPr>
          <a:xfrm>
            <a:off x="0" y="4148965"/>
            <a:ext cx="9144000" cy="418223"/>
          </a:xfrm>
          <a:prstGeom prst="rect">
            <a:avLst/>
          </a:prstGeom>
          <a:noFill/>
          <a:ln>
            <a:noFill/>
          </a:ln>
        </p:spPr>
        <p:txBody>
          <a:bodyPr spcFirstLastPara="1" wrap="square" lIns="91425" tIns="91425" rIns="91425" bIns="91425" anchor="t" anchorCtr="0">
            <a:noAutofit/>
          </a:bodyPr>
          <a:lstStyle/>
          <a:p>
            <a:pPr marL="571500" lvl="0" rtl="0">
              <a:spcBef>
                <a:spcPts val="0"/>
              </a:spcBef>
              <a:spcAft>
                <a:spcPts val="0"/>
              </a:spcAft>
              <a:buSzPts val="1800"/>
            </a:pPr>
            <a:r>
              <a:rPr lang="en" sz="2000" dirty="0">
                <a:solidFill>
                  <a:srgbClr val="FF0000"/>
                </a:solidFill>
                <a:latin typeface="Raleway" panose="020B0503030101060003" pitchFamily="34" charset="77"/>
              </a:rPr>
              <a:t>B2</a:t>
            </a:r>
            <a:r>
              <a:rPr lang="en" sz="2000" dirty="0">
                <a:latin typeface="Raleway" panose="020B0503030101060003" pitchFamily="34" charset="77"/>
              </a:rPr>
              <a:t>: Many counter updates (~15% CPU)</a:t>
            </a:r>
            <a:endParaRPr sz="2000" dirty="0">
              <a:latin typeface="Raleway" panose="020B0503030101060003" pitchFamily="34" charset="77"/>
            </a:endParaRPr>
          </a:p>
        </p:txBody>
      </p:sp>
      <p:sp>
        <p:nvSpPr>
          <p:cNvPr id="53" name="Down Arrow 52">
            <a:extLst>
              <a:ext uri="{FF2B5EF4-FFF2-40B4-BE49-F238E27FC236}">
                <a16:creationId xmlns:a16="http://schemas.microsoft.com/office/drawing/2014/main" id="{A42B7A5D-6727-A84B-ACD5-7A7A0E9B9B50}"/>
              </a:ext>
            </a:extLst>
          </p:cNvPr>
          <p:cNvSpPr/>
          <p:nvPr/>
        </p:nvSpPr>
        <p:spPr>
          <a:xfrm>
            <a:off x="3086918" y="845948"/>
            <a:ext cx="369194" cy="577918"/>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Raleway" panose="020B0503030101060003" pitchFamily="34" charset="77"/>
              <a:sym typeface="Helvetica Light"/>
            </a:endParaRPr>
          </a:p>
        </p:txBody>
      </p:sp>
      <p:sp>
        <p:nvSpPr>
          <p:cNvPr id="57" name="Google Shape;242;p21">
            <a:extLst>
              <a:ext uri="{FF2B5EF4-FFF2-40B4-BE49-F238E27FC236}">
                <a16:creationId xmlns:a16="http://schemas.microsoft.com/office/drawing/2014/main" id="{5F31B4B4-D2F0-6845-9B04-A27DC0D17552}"/>
              </a:ext>
            </a:extLst>
          </p:cNvPr>
          <p:cNvSpPr txBox="1"/>
          <p:nvPr/>
        </p:nvSpPr>
        <p:spPr>
          <a:xfrm>
            <a:off x="1983937" y="1379396"/>
            <a:ext cx="107484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hashing</a:t>
            </a:r>
            <a:endParaRPr sz="1600" dirty="0">
              <a:latin typeface="Raleway" panose="020B0503030101060003" pitchFamily="34" charset="77"/>
            </a:endParaRPr>
          </a:p>
        </p:txBody>
      </p:sp>
    </p:spTree>
    <p:extLst>
      <p:ext uri="{BB962C8B-B14F-4D97-AF65-F5344CB8AC3E}">
        <p14:creationId xmlns:p14="http://schemas.microsoft.com/office/powerpoint/2010/main" val="23743591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Effect transition="in" filter="dissolve">
                                      <p:cBhvr>
                                        <p:cTn id="7"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105808"/>
            <a:ext cx="9143999" cy="857250"/>
          </a:xfrm>
        </p:spPr>
        <p:txBody>
          <a:bodyPr>
            <a:normAutofit/>
          </a:bodyPr>
          <a:lstStyle/>
          <a:p>
            <a:r>
              <a:rPr lang="en-US" sz="2600" b="0" dirty="0"/>
              <a:t>Bottleneck B3: Tracking keys is also expensive</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t>14</a:t>
            </a:fld>
            <a:endParaRPr lang="en-US" sz="1400" dirty="0"/>
          </a:p>
        </p:txBody>
      </p:sp>
      <p:grpSp>
        <p:nvGrpSpPr>
          <p:cNvPr id="7" name="Google Shape;195;p21">
            <a:extLst>
              <a:ext uri="{FF2B5EF4-FFF2-40B4-BE49-F238E27FC236}">
                <a16:creationId xmlns:a16="http://schemas.microsoft.com/office/drawing/2014/main" id="{93948A4D-AF51-854B-89FD-41899CCB4D37}"/>
              </a:ext>
            </a:extLst>
          </p:cNvPr>
          <p:cNvGrpSpPr/>
          <p:nvPr/>
        </p:nvGrpSpPr>
        <p:grpSpPr>
          <a:xfrm>
            <a:off x="2955287" y="1660823"/>
            <a:ext cx="2598606" cy="525359"/>
            <a:chOff x="5706172" y="3071810"/>
            <a:chExt cx="2146189" cy="578526"/>
          </a:xfrm>
        </p:grpSpPr>
        <p:sp>
          <p:nvSpPr>
            <p:cNvPr id="8" name="Google Shape;196;p21">
              <a:extLst>
                <a:ext uri="{FF2B5EF4-FFF2-40B4-BE49-F238E27FC236}">
                  <a16:creationId xmlns:a16="http://schemas.microsoft.com/office/drawing/2014/main" id="{1AFD934B-939B-6C4C-9C7B-F61B4AE6A699}"/>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9" name="Google Shape;197;p21">
              <a:extLst>
                <a:ext uri="{FF2B5EF4-FFF2-40B4-BE49-F238E27FC236}">
                  <a16:creationId xmlns:a16="http://schemas.microsoft.com/office/drawing/2014/main" id="{3CF76ACF-22DA-8649-B435-5C633EF7C7A7}"/>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0" name="Google Shape;198;p21">
              <a:extLst>
                <a:ext uri="{FF2B5EF4-FFF2-40B4-BE49-F238E27FC236}">
                  <a16:creationId xmlns:a16="http://schemas.microsoft.com/office/drawing/2014/main" id="{49C69959-95F0-D549-A712-820CA218EFBD}"/>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1" name="Google Shape;199;p21">
              <a:extLst>
                <a:ext uri="{FF2B5EF4-FFF2-40B4-BE49-F238E27FC236}">
                  <a16:creationId xmlns:a16="http://schemas.microsoft.com/office/drawing/2014/main" id="{0E40FF00-E090-804E-BECE-22A2D1F4EEB8}"/>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2" name="Google Shape;200;p21">
              <a:extLst>
                <a:ext uri="{FF2B5EF4-FFF2-40B4-BE49-F238E27FC236}">
                  <a16:creationId xmlns:a16="http://schemas.microsoft.com/office/drawing/2014/main" id="{C4B3971E-92C2-A440-BF20-4DB2EBF5319D}"/>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3" name="Google Shape;201;p21">
            <a:extLst>
              <a:ext uri="{FF2B5EF4-FFF2-40B4-BE49-F238E27FC236}">
                <a16:creationId xmlns:a16="http://schemas.microsoft.com/office/drawing/2014/main" id="{F5F70D8B-5A31-364D-B739-87DCE6A602FE}"/>
              </a:ext>
            </a:extLst>
          </p:cNvPr>
          <p:cNvGrpSpPr/>
          <p:nvPr/>
        </p:nvGrpSpPr>
        <p:grpSpPr>
          <a:xfrm>
            <a:off x="2955284" y="2186449"/>
            <a:ext cx="2594786" cy="512713"/>
            <a:chOff x="5709295" y="4138610"/>
            <a:chExt cx="2143034" cy="564600"/>
          </a:xfrm>
        </p:grpSpPr>
        <p:sp>
          <p:nvSpPr>
            <p:cNvPr id="14" name="Google Shape;202;p21">
              <a:extLst>
                <a:ext uri="{FF2B5EF4-FFF2-40B4-BE49-F238E27FC236}">
                  <a16:creationId xmlns:a16="http://schemas.microsoft.com/office/drawing/2014/main" id="{BFAD3283-BBDB-EE46-BC57-D8013A03B2A0}"/>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5" name="Google Shape;203;p21">
              <a:extLst>
                <a:ext uri="{FF2B5EF4-FFF2-40B4-BE49-F238E27FC236}">
                  <a16:creationId xmlns:a16="http://schemas.microsoft.com/office/drawing/2014/main" id="{96557AED-80BB-4F49-96D4-D5DD8FBEF089}"/>
                </a:ext>
              </a:extLst>
            </p:cNvPr>
            <p:cNvSpPr/>
            <p:nvPr/>
          </p:nvSpPr>
          <p:spPr>
            <a:xfrm>
              <a:off x="6569674"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6" name="Google Shape;204;p21">
              <a:extLst>
                <a:ext uri="{FF2B5EF4-FFF2-40B4-BE49-F238E27FC236}">
                  <a16:creationId xmlns:a16="http://schemas.microsoft.com/office/drawing/2014/main" id="{2FC6B139-E17A-5C42-97B8-3870F233D512}"/>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 name="Google Shape;205;p21">
              <a:extLst>
                <a:ext uri="{FF2B5EF4-FFF2-40B4-BE49-F238E27FC236}">
                  <a16:creationId xmlns:a16="http://schemas.microsoft.com/office/drawing/2014/main" id="{CCD010B0-EF75-0740-8B05-2240FA8FD38A}"/>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8" name="Google Shape;206;p21">
              <a:extLst>
                <a:ext uri="{FF2B5EF4-FFF2-40B4-BE49-F238E27FC236}">
                  <a16:creationId xmlns:a16="http://schemas.microsoft.com/office/drawing/2014/main" id="{1C1470E4-ACA7-3B43-A8EC-508DF7A87FC9}"/>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9" name="Google Shape;207;p21">
            <a:extLst>
              <a:ext uri="{FF2B5EF4-FFF2-40B4-BE49-F238E27FC236}">
                <a16:creationId xmlns:a16="http://schemas.microsoft.com/office/drawing/2014/main" id="{DA41D901-C91D-AF4C-B6D5-A271688330D8}"/>
              </a:ext>
            </a:extLst>
          </p:cNvPr>
          <p:cNvGrpSpPr/>
          <p:nvPr/>
        </p:nvGrpSpPr>
        <p:grpSpPr>
          <a:xfrm>
            <a:off x="2955284" y="2698425"/>
            <a:ext cx="2594786" cy="532056"/>
            <a:chOff x="5706172" y="5205410"/>
            <a:chExt cx="2143034" cy="585900"/>
          </a:xfrm>
        </p:grpSpPr>
        <p:sp>
          <p:nvSpPr>
            <p:cNvPr id="20" name="Google Shape;208;p21">
              <a:extLst>
                <a:ext uri="{FF2B5EF4-FFF2-40B4-BE49-F238E27FC236}">
                  <a16:creationId xmlns:a16="http://schemas.microsoft.com/office/drawing/2014/main" id="{6254283A-DC59-0744-B265-AF1713791959}"/>
                </a:ext>
              </a:extLst>
            </p:cNvPr>
            <p:cNvSpPr/>
            <p:nvPr/>
          </p:nvSpPr>
          <p:spPr>
            <a:xfrm>
              <a:off x="5706172"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 name="Google Shape;209;p21">
              <a:extLst>
                <a:ext uri="{FF2B5EF4-FFF2-40B4-BE49-F238E27FC236}">
                  <a16:creationId xmlns:a16="http://schemas.microsoft.com/office/drawing/2014/main" id="{66BF6365-DA77-3F47-9E4F-3F65AC888910}"/>
                </a:ext>
              </a:extLst>
            </p:cNvPr>
            <p:cNvSpPr/>
            <p:nvPr/>
          </p:nvSpPr>
          <p:spPr>
            <a:xfrm>
              <a:off x="6134800"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 name="Google Shape;210;p21">
              <a:extLst>
                <a:ext uri="{FF2B5EF4-FFF2-40B4-BE49-F238E27FC236}">
                  <a16:creationId xmlns:a16="http://schemas.microsoft.com/office/drawing/2014/main" id="{7171FFDA-2253-7344-BC1D-B59006FDC822}"/>
                </a:ext>
              </a:extLst>
            </p:cNvPr>
            <p:cNvSpPr/>
            <p:nvPr/>
          </p:nvSpPr>
          <p:spPr>
            <a:xfrm>
              <a:off x="6995179"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3" name="Google Shape;211;p21">
              <a:extLst>
                <a:ext uri="{FF2B5EF4-FFF2-40B4-BE49-F238E27FC236}">
                  <a16:creationId xmlns:a16="http://schemas.microsoft.com/office/drawing/2014/main" id="{5E131F94-41B8-824C-ADA8-B027EC98D0B2}"/>
                </a:ext>
              </a:extLst>
            </p:cNvPr>
            <p:cNvSpPr/>
            <p:nvPr/>
          </p:nvSpPr>
          <p:spPr>
            <a:xfrm>
              <a:off x="7423806" y="5205410"/>
              <a:ext cx="4254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4" name="Google Shape;212;p21">
              <a:extLst>
                <a:ext uri="{FF2B5EF4-FFF2-40B4-BE49-F238E27FC236}">
                  <a16:creationId xmlns:a16="http://schemas.microsoft.com/office/drawing/2014/main" id="{C22F95BC-5806-A04E-8642-1FB243C31D58}"/>
                </a:ext>
              </a:extLst>
            </p:cNvPr>
            <p:cNvSpPr/>
            <p:nvPr/>
          </p:nvSpPr>
          <p:spPr>
            <a:xfrm>
              <a:off x="6569674" y="5205410"/>
              <a:ext cx="428700" cy="5859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25" name="Google Shape;213;p21">
            <a:extLst>
              <a:ext uri="{FF2B5EF4-FFF2-40B4-BE49-F238E27FC236}">
                <a16:creationId xmlns:a16="http://schemas.microsoft.com/office/drawing/2014/main" id="{B1A5B54B-83CE-CC44-88F3-7416409DE01C}"/>
              </a:ext>
            </a:extLst>
          </p:cNvPr>
          <p:cNvGrpSpPr/>
          <p:nvPr/>
        </p:nvGrpSpPr>
        <p:grpSpPr>
          <a:xfrm>
            <a:off x="2955284" y="1154938"/>
            <a:ext cx="2598783" cy="505903"/>
            <a:chOff x="5706172" y="2033710"/>
            <a:chExt cx="2146335" cy="557100"/>
          </a:xfrm>
        </p:grpSpPr>
        <p:grpSp>
          <p:nvGrpSpPr>
            <p:cNvPr id="26" name="Google Shape;214;p21">
              <a:extLst>
                <a:ext uri="{FF2B5EF4-FFF2-40B4-BE49-F238E27FC236}">
                  <a16:creationId xmlns:a16="http://schemas.microsoft.com/office/drawing/2014/main" id="{7782D9C2-DAE1-1744-8192-7723529E66BF}"/>
                </a:ext>
              </a:extLst>
            </p:cNvPr>
            <p:cNvGrpSpPr/>
            <p:nvPr/>
          </p:nvGrpSpPr>
          <p:grpSpPr>
            <a:xfrm>
              <a:off x="5706172" y="2033710"/>
              <a:ext cx="2146335" cy="557100"/>
              <a:chOff x="5706172" y="2033710"/>
              <a:chExt cx="2146335" cy="557100"/>
            </a:xfrm>
          </p:grpSpPr>
          <p:sp>
            <p:nvSpPr>
              <p:cNvPr id="28" name="Google Shape;215;p21">
                <a:extLst>
                  <a:ext uri="{FF2B5EF4-FFF2-40B4-BE49-F238E27FC236}">
                    <a16:creationId xmlns:a16="http://schemas.microsoft.com/office/drawing/2014/main" id="{78E50015-3A45-1E4D-8D83-8DD77B5ADC19}"/>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29" name="Google Shape;216;p21">
                <a:extLst>
                  <a:ext uri="{FF2B5EF4-FFF2-40B4-BE49-F238E27FC236}">
                    <a16:creationId xmlns:a16="http://schemas.microsoft.com/office/drawing/2014/main" id="{6F046AF8-543D-AE4C-9F5B-996B166393F9}"/>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0" name="Google Shape;217;p21">
                <a:extLst>
                  <a:ext uri="{FF2B5EF4-FFF2-40B4-BE49-F238E27FC236}">
                    <a16:creationId xmlns:a16="http://schemas.microsoft.com/office/drawing/2014/main" id="{B9556BF0-A443-C94F-9E99-204794587D4D}"/>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1" name="Google Shape;218;p21">
                <a:extLst>
                  <a:ext uri="{FF2B5EF4-FFF2-40B4-BE49-F238E27FC236}">
                    <a16:creationId xmlns:a16="http://schemas.microsoft.com/office/drawing/2014/main" id="{E9C56360-8703-8448-A673-C436CCE7205E}"/>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27" name="Google Shape;219;p21">
              <a:extLst>
                <a:ext uri="{FF2B5EF4-FFF2-40B4-BE49-F238E27FC236}">
                  <a16:creationId xmlns:a16="http://schemas.microsoft.com/office/drawing/2014/main" id="{47D344E9-01E6-DE40-9D3D-7840BA2BF255}"/>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32" name="Google Shape;220;p21">
            <a:extLst>
              <a:ext uri="{FF2B5EF4-FFF2-40B4-BE49-F238E27FC236}">
                <a16:creationId xmlns:a16="http://schemas.microsoft.com/office/drawing/2014/main" id="{095B5E08-1B14-E14C-882B-AC28CB33460F}"/>
              </a:ext>
            </a:extLst>
          </p:cNvPr>
          <p:cNvSpPr/>
          <p:nvPr/>
        </p:nvSpPr>
        <p:spPr>
          <a:xfrm>
            <a:off x="3474542" y="1155010"/>
            <a:ext cx="519000" cy="5058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dirty="0">
                <a:solidFill>
                  <a:srgbClr val="FFFFFF"/>
                </a:solidFill>
                <a:latin typeface="Raleway" panose="020B0503030101060003" pitchFamily="34" charset="77"/>
                <a:ea typeface="Calibri"/>
                <a:cs typeface="Calibri"/>
                <a:sym typeface="Calibri"/>
              </a:rPr>
              <a:t>+1</a:t>
            </a:r>
            <a:endParaRPr sz="1920" dirty="0">
              <a:solidFill>
                <a:srgbClr val="FFFFFF"/>
              </a:solidFill>
              <a:latin typeface="Raleway" panose="020B0503030101060003" pitchFamily="34" charset="77"/>
              <a:ea typeface="Calibri"/>
              <a:cs typeface="Calibri"/>
              <a:sym typeface="Calibri"/>
            </a:endParaRPr>
          </a:p>
        </p:txBody>
      </p:sp>
      <p:sp>
        <p:nvSpPr>
          <p:cNvPr id="33" name="Google Shape;221;p21">
            <a:extLst>
              <a:ext uri="{FF2B5EF4-FFF2-40B4-BE49-F238E27FC236}">
                <a16:creationId xmlns:a16="http://schemas.microsoft.com/office/drawing/2014/main" id="{7AF60A66-DCBF-5640-B757-64DC191AD7D8}"/>
              </a:ext>
            </a:extLst>
          </p:cNvPr>
          <p:cNvSpPr/>
          <p:nvPr/>
        </p:nvSpPr>
        <p:spPr>
          <a:xfrm>
            <a:off x="4516327" y="1660925"/>
            <a:ext cx="519000" cy="524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a:solidFill>
                  <a:srgbClr val="FFFFFF"/>
                </a:solidFill>
                <a:latin typeface="Raleway" panose="020B0503030101060003" pitchFamily="34" charset="77"/>
                <a:ea typeface="Calibri"/>
                <a:cs typeface="Calibri"/>
                <a:sym typeface="Calibri"/>
              </a:rPr>
              <a:t>+1</a:t>
            </a:r>
            <a:endParaRPr sz="1920">
              <a:solidFill>
                <a:srgbClr val="FFFFFF"/>
              </a:solidFill>
              <a:latin typeface="Raleway" panose="020B0503030101060003" pitchFamily="34" charset="77"/>
              <a:ea typeface="Calibri"/>
              <a:cs typeface="Calibri"/>
              <a:sym typeface="Calibri"/>
            </a:endParaRPr>
          </a:p>
        </p:txBody>
      </p:sp>
      <p:cxnSp>
        <p:nvCxnSpPr>
          <p:cNvPr id="34" name="Google Shape;222;p21">
            <a:extLst>
              <a:ext uri="{FF2B5EF4-FFF2-40B4-BE49-F238E27FC236}">
                <a16:creationId xmlns:a16="http://schemas.microsoft.com/office/drawing/2014/main" id="{90D2798C-D0AF-0D41-93F5-B83FFF0F7435}"/>
              </a:ext>
            </a:extLst>
          </p:cNvPr>
          <p:cNvCxnSpPr>
            <a:cxnSpLocks/>
            <a:stCxn id="38" idx="1"/>
            <a:endCxn id="32" idx="1"/>
          </p:cNvCxnSpPr>
          <p:nvPr/>
        </p:nvCxnSpPr>
        <p:spPr>
          <a:xfrm flipV="1">
            <a:off x="1582530" y="1407910"/>
            <a:ext cx="1892012" cy="863324"/>
          </a:xfrm>
          <a:prstGeom prst="straightConnector1">
            <a:avLst/>
          </a:prstGeom>
          <a:noFill/>
          <a:ln w="19050" cap="flat" cmpd="sng">
            <a:solidFill>
              <a:schemeClr val="accent2"/>
            </a:solidFill>
            <a:prstDash val="solid"/>
            <a:miter lim="800000"/>
            <a:headEnd type="none" w="sm" len="sm"/>
            <a:tailEnd type="stealth" w="med" len="med"/>
          </a:ln>
        </p:spPr>
      </p:cxnSp>
      <p:cxnSp>
        <p:nvCxnSpPr>
          <p:cNvPr id="35" name="Google Shape;224;p21">
            <a:extLst>
              <a:ext uri="{FF2B5EF4-FFF2-40B4-BE49-F238E27FC236}">
                <a16:creationId xmlns:a16="http://schemas.microsoft.com/office/drawing/2014/main" id="{B81A2B05-F235-0143-B54B-C542D3E54380}"/>
              </a:ext>
            </a:extLst>
          </p:cNvPr>
          <p:cNvCxnSpPr>
            <a:cxnSpLocks/>
            <a:stCxn id="38" idx="1"/>
            <a:endCxn id="33" idx="1"/>
          </p:cNvCxnSpPr>
          <p:nvPr/>
        </p:nvCxnSpPr>
        <p:spPr>
          <a:xfrm flipV="1">
            <a:off x="1582530" y="1923275"/>
            <a:ext cx="2933797" cy="347959"/>
          </a:xfrm>
          <a:prstGeom prst="straightConnector1">
            <a:avLst/>
          </a:prstGeom>
          <a:noFill/>
          <a:ln w="19050" cap="flat" cmpd="sng">
            <a:solidFill>
              <a:schemeClr val="accent2"/>
            </a:solidFill>
            <a:prstDash val="solid"/>
            <a:miter lim="800000"/>
            <a:headEnd type="none" w="sm" len="sm"/>
            <a:tailEnd type="stealth" w="med" len="med"/>
          </a:ln>
        </p:spPr>
      </p:cxnSp>
      <p:cxnSp>
        <p:nvCxnSpPr>
          <p:cNvPr id="36" name="Google Shape;225;p21">
            <a:extLst>
              <a:ext uri="{FF2B5EF4-FFF2-40B4-BE49-F238E27FC236}">
                <a16:creationId xmlns:a16="http://schemas.microsoft.com/office/drawing/2014/main" id="{C708E230-5DCC-314E-9AE8-E59FCE3D7B5C}"/>
              </a:ext>
            </a:extLst>
          </p:cNvPr>
          <p:cNvCxnSpPr>
            <a:cxnSpLocks/>
            <a:stCxn id="38" idx="1"/>
            <a:endCxn id="51" idx="1"/>
          </p:cNvCxnSpPr>
          <p:nvPr/>
        </p:nvCxnSpPr>
        <p:spPr>
          <a:xfrm>
            <a:off x="1582530" y="2271234"/>
            <a:ext cx="2407228" cy="693324"/>
          </a:xfrm>
          <a:prstGeom prst="straightConnector1">
            <a:avLst/>
          </a:prstGeom>
          <a:noFill/>
          <a:ln w="19050" cap="flat" cmpd="sng">
            <a:solidFill>
              <a:schemeClr val="accent2"/>
            </a:solidFill>
            <a:prstDash val="solid"/>
            <a:miter lim="800000"/>
            <a:headEnd type="none" w="sm" len="sm"/>
            <a:tailEnd type="stealth" w="med" len="med"/>
          </a:ln>
        </p:spPr>
      </p:cxnSp>
      <p:cxnSp>
        <p:nvCxnSpPr>
          <p:cNvPr id="37" name="Google Shape;226;p21">
            <a:extLst>
              <a:ext uri="{FF2B5EF4-FFF2-40B4-BE49-F238E27FC236}">
                <a16:creationId xmlns:a16="http://schemas.microsoft.com/office/drawing/2014/main" id="{A3BDF9AA-0E36-F94A-845A-6CF7B6744104}"/>
              </a:ext>
            </a:extLst>
          </p:cNvPr>
          <p:cNvCxnSpPr>
            <a:stCxn id="38" idx="1"/>
            <a:endCxn id="50" idx="1"/>
          </p:cNvCxnSpPr>
          <p:nvPr/>
        </p:nvCxnSpPr>
        <p:spPr>
          <a:xfrm>
            <a:off x="1582530" y="2271234"/>
            <a:ext cx="1888200" cy="180300"/>
          </a:xfrm>
          <a:prstGeom prst="straightConnector1">
            <a:avLst/>
          </a:prstGeom>
          <a:noFill/>
          <a:ln w="19050" cap="flat" cmpd="sng">
            <a:solidFill>
              <a:schemeClr val="accent2"/>
            </a:solidFill>
            <a:prstDash val="solid"/>
            <a:miter lim="800000"/>
            <a:headEnd type="none" w="sm" len="sm"/>
            <a:tailEnd type="stealth" w="med" len="med"/>
          </a:ln>
        </p:spPr>
      </p:cxnSp>
      <p:sp>
        <p:nvSpPr>
          <p:cNvPr id="38" name="Google Shape;223;p21">
            <a:extLst>
              <a:ext uri="{FF2B5EF4-FFF2-40B4-BE49-F238E27FC236}">
                <a16:creationId xmlns:a16="http://schemas.microsoft.com/office/drawing/2014/main" id="{97B32B04-2271-8145-AB84-B16553915D47}"/>
              </a:ext>
            </a:extLst>
          </p:cNvPr>
          <p:cNvSpPr/>
          <p:nvPr/>
        </p:nvSpPr>
        <p:spPr>
          <a:xfrm flipH="1">
            <a:off x="1219830" y="2142084"/>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39" name="Google Shape;228;p21">
            <a:extLst>
              <a:ext uri="{FF2B5EF4-FFF2-40B4-BE49-F238E27FC236}">
                <a16:creationId xmlns:a16="http://schemas.microsoft.com/office/drawing/2014/main" id="{D55181BF-84DE-A14D-A610-94BC10C3B532}"/>
              </a:ext>
            </a:extLst>
          </p:cNvPr>
          <p:cNvSpPr txBox="1"/>
          <p:nvPr/>
        </p:nvSpPr>
        <p:spPr>
          <a:xfrm>
            <a:off x="830277" y="1760003"/>
            <a:ext cx="1141800" cy="327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dirty="0">
                <a:solidFill>
                  <a:schemeClr val="dk1"/>
                </a:solidFill>
                <a:latin typeface="Raleway" panose="020B0503030101060003" pitchFamily="34" charset="77"/>
                <a:ea typeface="Calibri"/>
                <a:cs typeface="Calibri"/>
                <a:sym typeface="Calibri"/>
              </a:rPr>
              <a:t>Packet</a:t>
            </a:r>
            <a:endParaRPr sz="2000" dirty="0">
              <a:solidFill>
                <a:schemeClr val="dk1"/>
              </a:solidFill>
              <a:latin typeface="Raleway" panose="020B0503030101060003" pitchFamily="34" charset="77"/>
              <a:ea typeface="Calibri"/>
              <a:cs typeface="Calibri"/>
              <a:sym typeface="Calibri"/>
            </a:endParaRPr>
          </a:p>
        </p:txBody>
      </p:sp>
      <p:sp>
        <p:nvSpPr>
          <p:cNvPr id="40" name="Google Shape;229;p21">
            <a:extLst>
              <a:ext uri="{FF2B5EF4-FFF2-40B4-BE49-F238E27FC236}">
                <a16:creationId xmlns:a16="http://schemas.microsoft.com/office/drawing/2014/main" id="{3B4C8787-850F-484F-B1EB-16319999111A}"/>
              </a:ext>
            </a:extLst>
          </p:cNvPr>
          <p:cNvSpPr txBox="1"/>
          <p:nvPr/>
        </p:nvSpPr>
        <p:spPr>
          <a:xfrm>
            <a:off x="5496405" y="1744772"/>
            <a:ext cx="1155000" cy="53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b="1" dirty="0">
                <a:latin typeface="Raleway" panose="020B0503030101060003" pitchFamily="34" charset="77"/>
              </a:rPr>
              <a:t>d</a:t>
            </a:r>
            <a:r>
              <a:rPr lang="en" sz="1600" dirty="0">
                <a:latin typeface="Raleway" panose="020B0503030101060003" pitchFamily="34" charset="77"/>
              </a:rPr>
              <a:t> arrays of </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counters</a:t>
            </a:r>
            <a:endParaRPr sz="1600" dirty="0">
              <a:latin typeface="Raleway" panose="020B0503030101060003" pitchFamily="34" charset="77"/>
            </a:endParaRPr>
          </a:p>
        </p:txBody>
      </p:sp>
      <p:sp>
        <p:nvSpPr>
          <p:cNvPr id="41" name="Google Shape;230;p21">
            <a:extLst>
              <a:ext uri="{FF2B5EF4-FFF2-40B4-BE49-F238E27FC236}">
                <a16:creationId xmlns:a16="http://schemas.microsoft.com/office/drawing/2014/main" id="{0DA49A3E-4D5C-A043-ACAC-748BFB0D01BF}"/>
              </a:ext>
            </a:extLst>
          </p:cNvPr>
          <p:cNvSpPr txBox="1"/>
          <p:nvPr/>
        </p:nvSpPr>
        <p:spPr>
          <a:xfrm>
            <a:off x="3238668" y="3312266"/>
            <a:ext cx="2158075"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Raleway" panose="020B0503030101060003" pitchFamily="34" charset="77"/>
              </a:rPr>
              <a:t>r</a:t>
            </a:r>
            <a:r>
              <a:rPr lang="en" sz="1600" dirty="0">
                <a:latin typeface="Raleway" panose="020B0503030101060003" pitchFamily="34" charset="77"/>
              </a:rPr>
              <a:t> counters per array</a:t>
            </a:r>
            <a:endParaRPr sz="1600" dirty="0">
              <a:latin typeface="Raleway" panose="020B0503030101060003" pitchFamily="34" charset="77"/>
            </a:endParaRPr>
          </a:p>
        </p:txBody>
      </p:sp>
      <p:cxnSp>
        <p:nvCxnSpPr>
          <p:cNvPr id="42" name="Google Shape;231;p21">
            <a:extLst>
              <a:ext uri="{FF2B5EF4-FFF2-40B4-BE49-F238E27FC236}">
                <a16:creationId xmlns:a16="http://schemas.microsoft.com/office/drawing/2014/main" id="{B0A31B0F-6AB5-A048-A0B9-FE782CF212AA}"/>
              </a:ext>
            </a:extLst>
          </p:cNvPr>
          <p:cNvCxnSpPr>
            <a:cxnSpLocks/>
          </p:cNvCxnSpPr>
          <p:nvPr/>
        </p:nvCxnSpPr>
        <p:spPr>
          <a:xfrm>
            <a:off x="5951402" y="1178591"/>
            <a:ext cx="7675" cy="581412"/>
          </a:xfrm>
          <a:prstGeom prst="straightConnector1">
            <a:avLst/>
          </a:prstGeom>
          <a:noFill/>
          <a:ln w="9525" cap="flat" cmpd="sng">
            <a:solidFill>
              <a:schemeClr val="dk2"/>
            </a:solidFill>
            <a:prstDash val="solid"/>
            <a:round/>
            <a:headEnd type="stealth" w="med" len="med"/>
            <a:tailEnd type="none" w="med" len="med"/>
          </a:ln>
        </p:spPr>
      </p:cxnSp>
      <p:cxnSp>
        <p:nvCxnSpPr>
          <p:cNvPr id="43" name="Google Shape;232;p21">
            <a:extLst>
              <a:ext uri="{FF2B5EF4-FFF2-40B4-BE49-F238E27FC236}">
                <a16:creationId xmlns:a16="http://schemas.microsoft.com/office/drawing/2014/main" id="{FA091E77-98E3-8743-BA91-75616DAAD2CD}"/>
              </a:ext>
            </a:extLst>
          </p:cNvPr>
          <p:cNvCxnSpPr>
            <a:cxnSpLocks/>
          </p:cNvCxnSpPr>
          <p:nvPr/>
        </p:nvCxnSpPr>
        <p:spPr>
          <a:xfrm>
            <a:off x="5947552" y="2580395"/>
            <a:ext cx="11525" cy="601371"/>
          </a:xfrm>
          <a:prstGeom prst="straightConnector1">
            <a:avLst/>
          </a:prstGeom>
          <a:noFill/>
          <a:ln w="9525" cap="flat" cmpd="sng">
            <a:solidFill>
              <a:schemeClr val="dk2"/>
            </a:solidFill>
            <a:prstDash val="solid"/>
            <a:round/>
            <a:headEnd type="none" w="med" len="med"/>
            <a:tailEnd type="stealth" w="med" len="med"/>
          </a:ln>
        </p:spPr>
      </p:cxnSp>
      <p:cxnSp>
        <p:nvCxnSpPr>
          <p:cNvPr id="44" name="Google Shape;233;p21">
            <a:extLst>
              <a:ext uri="{FF2B5EF4-FFF2-40B4-BE49-F238E27FC236}">
                <a16:creationId xmlns:a16="http://schemas.microsoft.com/office/drawing/2014/main" id="{2BBE77DB-1BB4-DC42-91FB-BC5A20E16DAC}"/>
              </a:ext>
            </a:extLst>
          </p:cNvPr>
          <p:cNvCxnSpPr/>
          <p:nvPr/>
        </p:nvCxnSpPr>
        <p:spPr>
          <a:xfrm>
            <a:off x="2958102" y="3452566"/>
            <a:ext cx="364500" cy="8700"/>
          </a:xfrm>
          <a:prstGeom prst="straightConnector1">
            <a:avLst/>
          </a:prstGeom>
          <a:noFill/>
          <a:ln w="9525" cap="flat" cmpd="sng">
            <a:solidFill>
              <a:schemeClr val="dk2"/>
            </a:solidFill>
            <a:prstDash val="solid"/>
            <a:round/>
            <a:headEnd type="stealth" w="med" len="med"/>
            <a:tailEnd type="none" w="med" len="med"/>
          </a:ln>
        </p:spPr>
      </p:cxnSp>
      <p:cxnSp>
        <p:nvCxnSpPr>
          <p:cNvPr id="45" name="Google Shape;234;p21">
            <a:extLst>
              <a:ext uri="{FF2B5EF4-FFF2-40B4-BE49-F238E27FC236}">
                <a16:creationId xmlns:a16="http://schemas.microsoft.com/office/drawing/2014/main" id="{8E3EE64A-1E11-F646-98E8-363511CA3303}"/>
              </a:ext>
            </a:extLst>
          </p:cNvPr>
          <p:cNvCxnSpPr>
            <a:cxnSpLocks/>
          </p:cNvCxnSpPr>
          <p:nvPr/>
        </p:nvCxnSpPr>
        <p:spPr>
          <a:xfrm flipH="1">
            <a:off x="5228707" y="3489177"/>
            <a:ext cx="336072" cy="0"/>
          </a:xfrm>
          <a:prstGeom prst="straightConnector1">
            <a:avLst/>
          </a:prstGeom>
          <a:noFill/>
          <a:ln w="9525" cap="flat" cmpd="sng">
            <a:solidFill>
              <a:schemeClr val="dk2"/>
            </a:solidFill>
            <a:prstDash val="solid"/>
            <a:round/>
            <a:headEnd type="stealth" w="med" len="med"/>
            <a:tailEnd type="none" w="med" len="med"/>
          </a:ln>
        </p:spPr>
      </p:cxnSp>
      <p:cxnSp>
        <p:nvCxnSpPr>
          <p:cNvPr id="46" name="Google Shape;235;p21">
            <a:extLst>
              <a:ext uri="{FF2B5EF4-FFF2-40B4-BE49-F238E27FC236}">
                <a16:creationId xmlns:a16="http://schemas.microsoft.com/office/drawing/2014/main" id="{A98137DC-5DCF-6D4E-A4EF-D7BFCB9290D2}"/>
              </a:ext>
            </a:extLst>
          </p:cNvPr>
          <p:cNvCxnSpPr/>
          <p:nvPr/>
        </p:nvCxnSpPr>
        <p:spPr>
          <a:xfrm>
            <a:off x="5750302" y="1178591"/>
            <a:ext cx="394500" cy="0"/>
          </a:xfrm>
          <a:prstGeom prst="straightConnector1">
            <a:avLst/>
          </a:prstGeom>
          <a:noFill/>
          <a:ln w="9525" cap="flat" cmpd="sng">
            <a:solidFill>
              <a:schemeClr val="dk2"/>
            </a:solidFill>
            <a:prstDash val="solid"/>
            <a:round/>
            <a:headEnd type="none" w="med" len="med"/>
            <a:tailEnd type="none" w="med" len="med"/>
          </a:ln>
        </p:spPr>
      </p:cxnSp>
      <p:cxnSp>
        <p:nvCxnSpPr>
          <p:cNvPr id="47" name="Google Shape;236;p21">
            <a:extLst>
              <a:ext uri="{FF2B5EF4-FFF2-40B4-BE49-F238E27FC236}">
                <a16:creationId xmlns:a16="http://schemas.microsoft.com/office/drawing/2014/main" id="{1D716526-6171-E34E-A20A-0E1390C544CA}"/>
              </a:ext>
            </a:extLst>
          </p:cNvPr>
          <p:cNvCxnSpPr/>
          <p:nvPr/>
        </p:nvCxnSpPr>
        <p:spPr>
          <a:xfrm>
            <a:off x="5802152" y="3230516"/>
            <a:ext cx="394500" cy="0"/>
          </a:xfrm>
          <a:prstGeom prst="straightConnector1">
            <a:avLst/>
          </a:prstGeom>
          <a:noFill/>
          <a:ln w="9525" cap="flat" cmpd="sng">
            <a:solidFill>
              <a:schemeClr val="dk2"/>
            </a:solidFill>
            <a:prstDash val="solid"/>
            <a:round/>
            <a:headEnd type="none" w="med" len="med"/>
            <a:tailEnd type="none" w="med" len="med"/>
          </a:ln>
        </p:spPr>
      </p:cxnSp>
      <p:cxnSp>
        <p:nvCxnSpPr>
          <p:cNvPr id="48" name="Google Shape;237;p21">
            <a:extLst>
              <a:ext uri="{FF2B5EF4-FFF2-40B4-BE49-F238E27FC236}">
                <a16:creationId xmlns:a16="http://schemas.microsoft.com/office/drawing/2014/main" id="{09E2B306-E94A-2447-B7FA-464CC788AF4C}"/>
              </a:ext>
            </a:extLst>
          </p:cNvPr>
          <p:cNvCxnSpPr/>
          <p:nvPr/>
        </p:nvCxnSpPr>
        <p:spPr>
          <a:xfrm rot="10800000" flipH="1">
            <a:off x="2950377" y="3295741"/>
            <a:ext cx="7800" cy="327000"/>
          </a:xfrm>
          <a:prstGeom prst="straightConnector1">
            <a:avLst/>
          </a:prstGeom>
          <a:noFill/>
          <a:ln w="9525" cap="flat" cmpd="sng">
            <a:solidFill>
              <a:schemeClr val="dk2"/>
            </a:solidFill>
            <a:prstDash val="solid"/>
            <a:round/>
            <a:headEnd type="none" w="med" len="med"/>
            <a:tailEnd type="none" w="med" len="med"/>
          </a:ln>
        </p:spPr>
      </p:cxnSp>
      <p:cxnSp>
        <p:nvCxnSpPr>
          <p:cNvPr id="49" name="Google Shape;238;p21">
            <a:extLst>
              <a:ext uri="{FF2B5EF4-FFF2-40B4-BE49-F238E27FC236}">
                <a16:creationId xmlns:a16="http://schemas.microsoft.com/office/drawing/2014/main" id="{EC483C0C-D1E4-034D-9F58-CE730D55E2AF}"/>
              </a:ext>
            </a:extLst>
          </p:cNvPr>
          <p:cNvCxnSpPr/>
          <p:nvPr/>
        </p:nvCxnSpPr>
        <p:spPr>
          <a:xfrm rot="10800000" flipH="1">
            <a:off x="5554077" y="3312266"/>
            <a:ext cx="7800" cy="327000"/>
          </a:xfrm>
          <a:prstGeom prst="straightConnector1">
            <a:avLst/>
          </a:prstGeom>
          <a:noFill/>
          <a:ln w="9525" cap="flat" cmpd="sng">
            <a:solidFill>
              <a:schemeClr val="dk2"/>
            </a:solidFill>
            <a:prstDash val="solid"/>
            <a:round/>
            <a:headEnd type="none" w="med" len="med"/>
            <a:tailEnd type="none" w="med" len="med"/>
          </a:ln>
        </p:spPr>
      </p:cxnSp>
      <p:sp>
        <p:nvSpPr>
          <p:cNvPr id="50" name="Google Shape;227;p21">
            <a:extLst>
              <a:ext uri="{FF2B5EF4-FFF2-40B4-BE49-F238E27FC236}">
                <a16:creationId xmlns:a16="http://schemas.microsoft.com/office/drawing/2014/main" id="{C6DDF64B-F3C5-8547-80E0-3F366F1AF4C4}"/>
              </a:ext>
            </a:extLst>
          </p:cNvPr>
          <p:cNvSpPr/>
          <p:nvPr/>
        </p:nvSpPr>
        <p:spPr>
          <a:xfrm>
            <a:off x="3470756" y="2195244"/>
            <a:ext cx="526500" cy="512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dirty="0">
                <a:solidFill>
                  <a:srgbClr val="FFFFFF"/>
                </a:solidFill>
                <a:latin typeface="Raleway" panose="020B0503030101060003" pitchFamily="34" charset="77"/>
                <a:ea typeface="Calibri"/>
                <a:cs typeface="Calibri"/>
                <a:sym typeface="Calibri"/>
              </a:rPr>
              <a:t>+1</a:t>
            </a:r>
            <a:endParaRPr sz="1920" dirty="0">
              <a:solidFill>
                <a:srgbClr val="FFFFFF"/>
              </a:solidFill>
              <a:latin typeface="Raleway" panose="020B0503030101060003" pitchFamily="34" charset="77"/>
              <a:ea typeface="Calibri"/>
              <a:cs typeface="Calibri"/>
              <a:sym typeface="Calibri"/>
            </a:endParaRPr>
          </a:p>
        </p:txBody>
      </p:sp>
      <p:sp>
        <p:nvSpPr>
          <p:cNvPr id="51" name="Google Shape;239;p21">
            <a:extLst>
              <a:ext uri="{FF2B5EF4-FFF2-40B4-BE49-F238E27FC236}">
                <a16:creationId xmlns:a16="http://schemas.microsoft.com/office/drawing/2014/main" id="{DC7C2EB2-F768-1544-BF1D-F199FD4375AD}"/>
              </a:ext>
            </a:extLst>
          </p:cNvPr>
          <p:cNvSpPr/>
          <p:nvPr/>
        </p:nvSpPr>
        <p:spPr>
          <a:xfrm>
            <a:off x="3989758" y="2698608"/>
            <a:ext cx="530400" cy="5319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dirty="0">
                <a:solidFill>
                  <a:srgbClr val="FFFFFF"/>
                </a:solidFill>
                <a:latin typeface="Raleway" panose="020B0503030101060003" pitchFamily="34" charset="77"/>
                <a:ea typeface="Calibri"/>
                <a:cs typeface="Calibri"/>
                <a:sym typeface="Calibri"/>
              </a:rPr>
              <a:t>+1</a:t>
            </a:r>
            <a:endParaRPr sz="1920" dirty="0">
              <a:solidFill>
                <a:srgbClr val="FFFFFF"/>
              </a:solidFill>
              <a:latin typeface="Raleway" panose="020B0503030101060003" pitchFamily="34" charset="77"/>
              <a:ea typeface="Calibri"/>
              <a:cs typeface="Calibri"/>
              <a:sym typeface="Calibri"/>
            </a:endParaRPr>
          </a:p>
        </p:txBody>
      </p:sp>
      <p:sp>
        <p:nvSpPr>
          <p:cNvPr id="54" name="Google Shape;242;p21">
            <a:extLst>
              <a:ext uri="{FF2B5EF4-FFF2-40B4-BE49-F238E27FC236}">
                <a16:creationId xmlns:a16="http://schemas.microsoft.com/office/drawing/2014/main" id="{29F783CB-BCF0-2D4F-9427-152C51F1CADA}"/>
              </a:ext>
            </a:extLst>
          </p:cNvPr>
          <p:cNvSpPr txBox="1"/>
          <p:nvPr/>
        </p:nvSpPr>
        <p:spPr>
          <a:xfrm>
            <a:off x="1979288" y="1369779"/>
            <a:ext cx="107484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hashing</a:t>
            </a:r>
            <a:endParaRPr sz="1600" dirty="0">
              <a:latin typeface="Raleway" panose="020B0503030101060003" pitchFamily="34" charset="77"/>
            </a:endParaRPr>
          </a:p>
        </p:txBody>
      </p:sp>
      <p:sp>
        <p:nvSpPr>
          <p:cNvPr id="55" name="Google Shape;243;p21">
            <a:extLst>
              <a:ext uri="{FF2B5EF4-FFF2-40B4-BE49-F238E27FC236}">
                <a16:creationId xmlns:a16="http://schemas.microsoft.com/office/drawing/2014/main" id="{262D51A4-582F-0A41-AB6C-220C49374EDE}"/>
              </a:ext>
            </a:extLst>
          </p:cNvPr>
          <p:cNvSpPr/>
          <p:nvPr/>
        </p:nvSpPr>
        <p:spPr>
          <a:xfrm>
            <a:off x="7789976" y="1486891"/>
            <a:ext cx="756435" cy="1358400"/>
          </a:xfrm>
          <a:prstGeom prst="roundRect">
            <a:avLst>
              <a:gd name="adj" fmla="val 16667"/>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800" dirty="0">
                <a:latin typeface="Raleway" panose="020B0503030101060003" pitchFamily="34" charset="77"/>
              </a:rPr>
              <a:t>Top</a:t>
            </a:r>
            <a:endParaRPr sz="1800" dirty="0">
              <a:latin typeface="Raleway" panose="020B0503030101060003" pitchFamily="34" charset="77"/>
            </a:endParaRPr>
          </a:p>
          <a:p>
            <a:pPr marL="0" lvl="0" indent="0" rtl="0">
              <a:spcBef>
                <a:spcPts val="0"/>
              </a:spcBef>
              <a:spcAft>
                <a:spcPts val="0"/>
              </a:spcAft>
              <a:buNone/>
            </a:pPr>
            <a:r>
              <a:rPr lang="en" sz="1800" dirty="0">
                <a:latin typeface="Raleway" panose="020B0503030101060003" pitchFamily="34" charset="77"/>
              </a:rPr>
              <a:t>keys</a:t>
            </a:r>
            <a:endParaRPr sz="1800" dirty="0">
              <a:latin typeface="Raleway" panose="020B0503030101060003" pitchFamily="34" charset="77"/>
            </a:endParaRPr>
          </a:p>
        </p:txBody>
      </p:sp>
      <p:cxnSp>
        <p:nvCxnSpPr>
          <p:cNvPr id="56" name="Google Shape;244;p21">
            <a:extLst>
              <a:ext uri="{FF2B5EF4-FFF2-40B4-BE49-F238E27FC236}">
                <a16:creationId xmlns:a16="http://schemas.microsoft.com/office/drawing/2014/main" id="{3B3ADE2C-C182-204B-830D-53FBC9A690D3}"/>
              </a:ext>
            </a:extLst>
          </p:cNvPr>
          <p:cNvCxnSpPr/>
          <p:nvPr/>
        </p:nvCxnSpPr>
        <p:spPr>
          <a:xfrm>
            <a:off x="6603652" y="2159941"/>
            <a:ext cx="1141800" cy="8700"/>
          </a:xfrm>
          <a:prstGeom prst="straightConnector1">
            <a:avLst/>
          </a:prstGeom>
          <a:noFill/>
          <a:ln w="19050" cap="flat" cmpd="sng">
            <a:solidFill>
              <a:schemeClr val="accent2"/>
            </a:solidFill>
            <a:prstDash val="solid"/>
            <a:miter lim="800000"/>
            <a:headEnd type="none" w="sm" len="sm"/>
            <a:tailEnd type="stealth" w="med" len="med"/>
          </a:ln>
        </p:spPr>
      </p:cxnSp>
      <p:sp>
        <p:nvSpPr>
          <p:cNvPr id="57" name="Google Shape;194;p21">
            <a:extLst>
              <a:ext uri="{FF2B5EF4-FFF2-40B4-BE49-F238E27FC236}">
                <a16:creationId xmlns:a16="http://schemas.microsoft.com/office/drawing/2014/main" id="{94C87877-A693-5E4D-A64C-1E99CF728705}"/>
              </a:ext>
            </a:extLst>
          </p:cNvPr>
          <p:cNvSpPr txBox="1"/>
          <p:nvPr/>
        </p:nvSpPr>
        <p:spPr>
          <a:xfrm>
            <a:off x="1" y="4156846"/>
            <a:ext cx="9144000" cy="523356"/>
          </a:xfrm>
          <a:prstGeom prst="rect">
            <a:avLst/>
          </a:prstGeom>
          <a:noFill/>
          <a:ln>
            <a:noFill/>
          </a:ln>
        </p:spPr>
        <p:txBody>
          <a:bodyPr spcFirstLastPara="1" wrap="square" lIns="91425" tIns="91425" rIns="91425" bIns="91425" anchor="t" anchorCtr="0">
            <a:noAutofit/>
          </a:bodyPr>
          <a:lstStyle/>
          <a:p>
            <a:pPr marL="571500" lvl="0" rtl="0">
              <a:spcBef>
                <a:spcPts val="0"/>
              </a:spcBef>
              <a:spcAft>
                <a:spcPts val="0"/>
              </a:spcAft>
              <a:buSzPts val="1800"/>
            </a:pPr>
            <a:r>
              <a:rPr lang="en" sz="2000" dirty="0">
                <a:solidFill>
                  <a:srgbClr val="FF0000"/>
                </a:solidFill>
                <a:latin typeface="Raleway" panose="020B0503030101060003" pitchFamily="34" charset="77"/>
              </a:rPr>
              <a:t>B3</a:t>
            </a:r>
            <a:r>
              <a:rPr lang="en" sz="2000" dirty="0">
                <a:latin typeface="Raleway" panose="020B0503030101060003" pitchFamily="34" charset="77"/>
              </a:rPr>
              <a:t>: Expensive flow key data structure operations </a:t>
            </a:r>
          </a:p>
          <a:p>
            <a:pPr marL="571500" lvl="0" rtl="0">
              <a:spcBef>
                <a:spcPts val="0"/>
              </a:spcBef>
              <a:spcAft>
                <a:spcPts val="0"/>
              </a:spcAft>
              <a:buSzPts val="1800"/>
            </a:pPr>
            <a:r>
              <a:rPr lang="en" sz="2000" dirty="0">
                <a:latin typeface="Raleway" panose="020B0503030101060003" pitchFamily="34" charset="77"/>
              </a:rPr>
              <a:t>(e.g., heap (~10% CPU))</a:t>
            </a:r>
            <a:endParaRPr sz="2800" dirty="0">
              <a:latin typeface="Raleway" panose="020B0503030101060003" pitchFamily="34" charset="77"/>
            </a:endParaRPr>
          </a:p>
        </p:txBody>
      </p:sp>
      <p:sp>
        <p:nvSpPr>
          <p:cNvPr id="58" name="Down Arrow 57">
            <a:extLst>
              <a:ext uri="{FF2B5EF4-FFF2-40B4-BE49-F238E27FC236}">
                <a16:creationId xmlns:a16="http://schemas.microsoft.com/office/drawing/2014/main" id="{E304742C-11E3-8E4A-81B2-62FCADB0CCB1}"/>
              </a:ext>
            </a:extLst>
          </p:cNvPr>
          <p:cNvSpPr/>
          <p:nvPr/>
        </p:nvSpPr>
        <p:spPr>
          <a:xfrm>
            <a:off x="6982207" y="1460109"/>
            <a:ext cx="371100" cy="599784"/>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Raleway" panose="020B0503030101060003" pitchFamily="34" charset="77"/>
              <a:sym typeface="Helvetica Light"/>
            </a:endParaRPr>
          </a:p>
        </p:txBody>
      </p:sp>
    </p:spTree>
    <p:extLst>
      <p:ext uri="{BB962C8B-B14F-4D97-AF65-F5344CB8AC3E}">
        <p14:creationId xmlns:p14="http://schemas.microsoft.com/office/powerpoint/2010/main" val="33775431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dissolve">
                                      <p:cBhvr>
                                        <p:cTn id="7" dur="500"/>
                                        <p:tgtEl>
                                          <p:spTgt spid="5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7">
                                            <p:txEl>
                                              <p:pRg st="1" end="1"/>
                                            </p:txEl>
                                          </p:spTgt>
                                        </p:tgtEl>
                                        <p:attrNameLst>
                                          <p:attrName>style.visibility</p:attrName>
                                        </p:attrNameLst>
                                      </p:cBhvr>
                                      <p:to>
                                        <p:strVal val="visible"/>
                                      </p:to>
                                    </p:set>
                                    <p:animEffect transition="in" filter="dissolve">
                                      <p:cBhvr>
                                        <p:cTn id="10" dur="500"/>
                                        <p:tgtEl>
                                          <p:spTgt spid="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117596"/>
            <a:ext cx="9143999" cy="857250"/>
          </a:xfrm>
        </p:spPr>
        <p:txBody>
          <a:bodyPr/>
          <a:lstStyle/>
          <a:p>
            <a:r>
              <a:rPr lang="en-US" b="0" dirty="0"/>
              <a:t>Outline for this talk</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t>15</a:t>
            </a:fld>
            <a:endParaRPr lang="en-US" sz="1400" dirty="0"/>
          </a:p>
        </p:txBody>
      </p:sp>
      <p:sp>
        <p:nvSpPr>
          <p:cNvPr id="4" name="Content Placeholder 3">
            <a:extLst>
              <a:ext uri="{FF2B5EF4-FFF2-40B4-BE49-F238E27FC236}">
                <a16:creationId xmlns:a16="http://schemas.microsoft.com/office/drawing/2014/main" id="{AF45A3E9-C220-9A43-AA68-D6C605CBC5E2}"/>
              </a:ext>
            </a:extLst>
          </p:cNvPr>
          <p:cNvSpPr>
            <a:spLocks noGrp="1"/>
          </p:cNvSpPr>
          <p:nvPr>
            <p:ph idx="1"/>
          </p:nvPr>
        </p:nvSpPr>
        <p:spPr>
          <a:xfrm>
            <a:off x="543961" y="994302"/>
            <a:ext cx="5614792" cy="3672948"/>
          </a:xfrm>
        </p:spPr>
        <p:txBody>
          <a:bodyPr>
            <a:normAutofit/>
          </a:bodyPr>
          <a:lstStyle/>
          <a:p>
            <a:r>
              <a:rPr lang="en-US" sz="2200" dirty="0"/>
              <a:t>Motivation</a:t>
            </a:r>
          </a:p>
          <a:p>
            <a:r>
              <a:rPr lang="en-US" sz="2200" dirty="0"/>
              <a:t>Understanding bottlenecks</a:t>
            </a:r>
          </a:p>
          <a:p>
            <a:r>
              <a:rPr lang="en-US" sz="2200" dirty="0"/>
              <a:t>Design Insights</a:t>
            </a:r>
          </a:p>
          <a:p>
            <a:pPr lvl="1"/>
            <a:r>
              <a:rPr lang="en-US" sz="2000" dirty="0"/>
              <a:t>Strawman ideas</a:t>
            </a:r>
          </a:p>
          <a:p>
            <a:pPr lvl="1"/>
            <a:r>
              <a:rPr lang="en-US" sz="2000" dirty="0"/>
              <a:t>Our proposals</a:t>
            </a:r>
          </a:p>
          <a:p>
            <a:r>
              <a:rPr lang="en-US" sz="2200" dirty="0"/>
              <a:t>Evaluation</a:t>
            </a:r>
          </a:p>
          <a:p>
            <a:r>
              <a:rPr lang="en-US" sz="2200" dirty="0"/>
              <a:t>Conclusions and future work</a:t>
            </a:r>
          </a:p>
        </p:txBody>
      </p:sp>
    </p:spTree>
    <p:extLst>
      <p:ext uri="{BB962C8B-B14F-4D97-AF65-F5344CB8AC3E}">
        <p14:creationId xmlns:p14="http://schemas.microsoft.com/office/powerpoint/2010/main" val="342235991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107868"/>
            <a:ext cx="9143999" cy="857250"/>
          </a:xfrm>
        </p:spPr>
        <p:txBody>
          <a:bodyPr/>
          <a:lstStyle/>
          <a:p>
            <a:r>
              <a:rPr lang="en-US" b="0" dirty="0"/>
              <a:t>Outline for this talk</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50" y="4810075"/>
            <a:ext cx="476866" cy="333425"/>
          </a:xfrm>
        </p:spPr>
        <p:txBody>
          <a:bodyPr/>
          <a:lstStyle/>
          <a:p>
            <a:fld id="{86CB4B4D-7CA3-9044-876B-883B54F8677D}" type="slidenum">
              <a:rPr lang="en-US" sz="1400" smtClean="0"/>
              <a:t>16</a:t>
            </a:fld>
            <a:endParaRPr lang="en-US" sz="1400" dirty="0"/>
          </a:p>
        </p:txBody>
      </p:sp>
      <p:sp>
        <p:nvSpPr>
          <p:cNvPr id="4" name="Content Placeholder 3">
            <a:extLst>
              <a:ext uri="{FF2B5EF4-FFF2-40B4-BE49-F238E27FC236}">
                <a16:creationId xmlns:a16="http://schemas.microsoft.com/office/drawing/2014/main" id="{AF45A3E9-C220-9A43-AA68-D6C605CBC5E2}"/>
              </a:ext>
            </a:extLst>
          </p:cNvPr>
          <p:cNvSpPr>
            <a:spLocks noGrp="1"/>
          </p:cNvSpPr>
          <p:nvPr>
            <p:ph idx="1"/>
          </p:nvPr>
        </p:nvSpPr>
        <p:spPr>
          <a:xfrm>
            <a:off x="543961" y="994302"/>
            <a:ext cx="5614792" cy="3672948"/>
          </a:xfrm>
        </p:spPr>
        <p:txBody>
          <a:bodyPr>
            <a:normAutofit/>
          </a:bodyPr>
          <a:lstStyle/>
          <a:p>
            <a:r>
              <a:rPr lang="en-US" sz="2200" dirty="0">
                <a:solidFill>
                  <a:schemeClr val="bg2"/>
                </a:solidFill>
              </a:rPr>
              <a:t>Motivation</a:t>
            </a:r>
          </a:p>
          <a:p>
            <a:r>
              <a:rPr lang="en-US" sz="2200" dirty="0">
                <a:solidFill>
                  <a:schemeClr val="bg2"/>
                </a:solidFill>
              </a:rPr>
              <a:t>Understanding bottlenecks</a:t>
            </a:r>
          </a:p>
          <a:p>
            <a:r>
              <a:rPr lang="en-US" sz="2200" dirty="0"/>
              <a:t>Design Insights</a:t>
            </a:r>
          </a:p>
          <a:p>
            <a:pPr lvl="1"/>
            <a:r>
              <a:rPr lang="en-US" sz="2000" dirty="0"/>
              <a:t>Strawman ideas</a:t>
            </a:r>
          </a:p>
          <a:p>
            <a:pPr lvl="1"/>
            <a:r>
              <a:rPr lang="en-US" sz="2000" dirty="0"/>
              <a:t>Our proposals</a:t>
            </a:r>
          </a:p>
          <a:p>
            <a:r>
              <a:rPr lang="en-US" sz="2200" dirty="0">
                <a:solidFill>
                  <a:schemeClr val="bg2"/>
                </a:solidFill>
              </a:rPr>
              <a:t>Evaluation</a:t>
            </a:r>
          </a:p>
          <a:p>
            <a:r>
              <a:rPr lang="en-US" sz="2200" dirty="0">
                <a:solidFill>
                  <a:schemeClr val="bg2"/>
                </a:solidFill>
              </a:rPr>
              <a:t>Conclusions and future work</a:t>
            </a:r>
          </a:p>
        </p:txBody>
      </p:sp>
    </p:spTree>
    <p:extLst>
      <p:ext uri="{BB962C8B-B14F-4D97-AF65-F5344CB8AC3E}">
        <p14:creationId xmlns:p14="http://schemas.microsoft.com/office/powerpoint/2010/main" val="103976640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Google Shape;252;p22">
            <a:extLst>
              <a:ext uri="{FF2B5EF4-FFF2-40B4-BE49-F238E27FC236}">
                <a16:creationId xmlns:a16="http://schemas.microsoft.com/office/drawing/2014/main" id="{B24711E4-8D07-AC4E-A83C-671A2BD69196}"/>
              </a:ext>
            </a:extLst>
          </p:cNvPr>
          <p:cNvSpPr/>
          <p:nvPr/>
        </p:nvSpPr>
        <p:spPr>
          <a:xfrm>
            <a:off x="6472927" y="1358801"/>
            <a:ext cx="2602200" cy="10401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latin typeface="Calibri" panose="020F0502020204030204" pitchFamily="34" charset="0"/>
              <a:cs typeface="Calibri" panose="020F0502020204030204" pitchFamily="34" charset="0"/>
            </a:endParaRPr>
          </a:p>
        </p:txBody>
      </p:sp>
      <p:sp>
        <p:nvSpPr>
          <p:cNvPr id="66" name="Google Shape;253;p22">
            <a:extLst>
              <a:ext uri="{FF2B5EF4-FFF2-40B4-BE49-F238E27FC236}">
                <a16:creationId xmlns:a16="http://schemas.microsoft.com/office/drawing/2014/main" id="{502B2C40-3FAF-B242-A10E-5C984659ECBB}"/>
              </a:ext>
            </a:extLst>
          </p:cNvPr>
          <p:cNvSpPr/>
          <p:nvPr/>
        </p:nvSpPr>
        <p:spPr>
          <a:xfrm>
            <a:off x="4842977" y="1404126"/>
            <a:ext cx="1629900" cy="9756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latin typeface="Calibri" panose="020F0502020204030204" pitchFamily="34" charset="0"/>
              <a:cs typeface="Calibri" panose="020F0502020204030204" pitchFamily="34" charset="0"/>
            </a:endParaRPr>
          </a:p>
        </p:txBody>
      </p:sp>
      <p:sp>
        <p:nvSpPr>
          <p:cNvPr id="67" name="Google Shape;268;p22">
            <a:extLst>
              <a:ext uri="{FF2B5EF4-FFF2-40B4-BE49-F238E27FC236}">
                <a16:creationId xmlns:a16="http://schemas.microsoft.com/office/drawing/2014/main" id="{A5241291-5D1B-8349-969A-A7EBDD0940B7}"/>
              </a:ext>
            </a:extLst>
          </p:cNvPr>
          <p:cNvSpPr txBox="1"/>
          <p:nvPr/>
        </p:nvSpPr>
        <p:spPr>
          <a:xfrm>
            <a:off x="4987824" y="2321027"/>
            <a:ext cx="1384400"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Raleway" panose="020B0503030101060003" pitchFamily="34" charset="77"/>
                <a:cs typeface="Calibri" panose="020F0502020204030204" pitchFamily="34" charset="0"/>
              </a:rPr>
              <a:t>CPU cache</a:t>
            </a:r>
            <a:endParaRPr sz="1800" dirty="0">
              <a:latin typeface="Raleway" panose="020B0503030101060003" pitchFamily="34" charset="77"/>
              <a:cs typeface="Calibri" panose="020F0502020204030204" pitchFamily="34" charset="0"/>
            </a:endParaRPr>
          </a:p>
        </p:txBody>
      </p:sp>
      <p:sp>
        <p:nvSpPr>
          <p:cNvPr id="68" name="Google Shape;269;p22">
            <a:extLst>
              <a:ext uri="{FF2B5EF4-FFF2-40B4-BE49-F238E27FC236}">
                <a16:creationId xmlns:a16="http://schemas.microsoft.com/office/drawing/2014/main" id="{BE5AF08D-FECD-6943-8A62-220F4BF1DCE3}"/>
              </a:ext>
            </a:extLst>
          </p:cNvPr>
          <p:cNvSpPr txBox="1"/>
          <p:nvPr/>
        </p:nvSpPr>
        <p:spPr>
          <a:xfrm>
            <a:off x="7324800" y="2324978"/>
            <a:ext cx="961342"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Raleway" panose="020B0503030101060003" pitchFamily="34" charset="77"/>
                <a:cs typeface="Calibri" panose="020F0502020204030204" pitchFamily="34" charset="0"/>
              </a:rPr>
              <a:t>DRAM</a:t>
            </a:r>
            <a:endParaRPr sz="1800" dirty="0">
              <a:latin typeface="Raleway" panose="020B0503030101060003" pitchFamily="34" charset="77"/>
              <a:cs typeface="Calibri" panose="020F0502020204030204" pitchFamily="34" charset="0"/>
            </a:endParaRPr>
          </a:p>
        </p:txBody>
      </p:sp>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107868"/>
            <a:ext cx="9144000" cy="857250"/>
          </a:xfrm>
        </p:spPr>
        <p:txBody>
          <a:bodyPr>
            <a:normAutofit/>
          </a:bodyPr>
          <a:lstStyle/>
          <a:p>
            <a:r>
              <a:rPr lang="en-US" sz="2600" b="0" dirty="0"/>
              <a:t>Strawman 1: Reduce hashes by using single array?</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49" y="4787011"/>
            <a:ext cx="426475" cy="356490"/>
          </a:xfrm>
        </p:spPr>
        <p:txBody>
          <a:bodyPr/>
          <a:lstStyle/>
          <a:p>
            <a:fld id="{86CB4B4D-7CA3-9044-876B-883B54F8677D}" type="slidenum">
              <a:rPr lang="en-US" sz="1400" smtClean="0"/>
              <a:t>17</a:t>
            </a:fld>
            <a:endParaRPr lang="en-US" dirty="0"/>
          </a:p>
        </p:txBody>
      </p:sp>
      <p:sp>
        <p:nvSpPr>
          <p:cNvPr id="59" name="TextBox 58">
            <a:extLst>
              <a:ext uri="{FF2B5EF4-FFF2-40B4-BE49-F238E27FC236}">
                <a16:creationId xmlns:a16="http://schemas.microsoft.com/office/drawing/2014/main" id="{0010161E-1A12-EB4F-A1F9-7B41EC248ED7}"/>
              </a:ext>
            </a:extLst>
          </p:cNvPr>
          <p:cNvSpPr txBox="1"/>
          <p:nvPr/>
        </p:nvSpPr>
        <p:spPr>
          <a:xfrm>
            <a:off x="971126" y="2980795"/>
            <a:ext cx="7624946"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00B050"/>
                </a:solidFill>
                <a:effectLst/>
                <a:uFillTx/>
                <a:latin typeface="Raleway" panose="020B0503030101060003" pitchFamily="34" charset="77"/>
                <a:sym typeface="Helvetica Light"/>
              </a:rPr>
              <a:t>Pros</a:t>
            </a:r>
            <a:r>
              <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rPr>
              <a:t>: Simple idea to reduce hash computations.</a:t>
            </a:r>
          </a:p>
        </p:txBody>
      </p:sp>
      <p:sp>
        <p:nvSpPr>
          <p:cNvPr id="60" name="TextBox 59">
            <a:extLst>
              <a:ext uri="{FF2B5EF4-FFF2-40B4-BE49-F238E27FC236}">
                <a16:creationId xmlns:a16="http://schemas.microsoft.com/office/drawing/2014/main" id="{8B6E0F2B-8311-8540-9925-CCA2BBA74D51}"/>
              </a:ext>
            </a:extLst>
          </p:cNvPr>
          <p:cNvSpPr txBox="1"/>
          <p:nvPr/>
        </p:nvSpPr>
        <p:spPr>
          <a:xfrm>
            <a:off x="952723" y="3668755"/>
            <a:ext cx="8191277"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0000"/>
                </a:solidFill>
                <a:effectLst/>
                <a:uFillTx/>
                <a:latin typeface="Raleway" panose="020B0503030101060003" pitchFamily="34" charset="77"/>
                <a:sym typeface="Helvetica Light"/>
              </a:rPr>
              <a:t>Cons</a:t>
            </a:r>
            <a:r>
              <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rPr>
              <a:t>: </a:t>
            </a:r>
            <a:br>
              <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rPr>
            </a:br>
            <a:r>
              <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rPr>
              <a:t>- Memory increase may cause cache misses.</a:t>
            </a:r>
          </a:p>
          <a:p>
            <a:pPr marL="0" marR="0" indent="0" algn="l" defTabSz="825500" rtl="0" fontAlgn="auto" latinLnBrk="0" hangingPunct="0">
              <a:lnSpc>
                <a:spcPct val="100000"/>
              </a:lnSpc>
              <a:spcBef>
                <a:spcPts val="0"/>
              </a:spcBef>
              <a:spcAft>
                <a:spcPts val="0"/>
              </a:spcAft>
              <a:buClrTx/>
              <a:buSzTx/>
              <a:buFontTx/>
              <a:buNone/>
              <a:tabLst/>
            </a:pPr>
            <a:r>
              <a:rPr lang="en-US" sz="2200" dirty="0">
                <a:latin typeface="Raleway" panose="020B0503030101060003" pitchFamily="34" charset="77"/>
              </a:rPr>
              <a:t>- Even one lightweight hash per packet may be high!</a:t>
            </a:r>
            <a:endPar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endParaRPr>
          </a:p>
        </p:txBody>
      </p:sp>
      <p:grpSp>
        <p:nvGrpSpPr>
          <p:cNvPr id="130" name="Google Shape;273;p22">
            <a:extLst>
              <a:ext uri="{FF2B5EF4-FFF2-40B4-BE49-F238E27FC236}">
                <a16:creationId xmlns:a16="http://schemas.microsoft.com/office/drawing/2014/main" id="{628F0513-882A-3B43-91C3-4A5173C566D3}"/>
              </a:ext>
            </a:extLst>
          </p:cNvPr>
          <p:cNvGrpSpPr/>
          <p:nvPr/>
        </p:nvGrpSpPr>
        <p:grpSpPr>
          <a:xfrm>
            <a:off x="1319020" y="1613762"/>
            <a:ext cx="1586034" cy="328371"/>
            <a:chOff x="5706172" y="3071810"/>
            <a:chExt cx="2146189" cy="578526"/>
          </a:xfrm>
        </p:grpSpPr>
        <p:sp>
          <p:nvSpPr>
            <p:cNvPr id="131" name="Google Shape;274;p22">
              <a:extLst>
                <a:ext uri="{FF2B5EF4-FFF2-40B4-BE49-F238E27FC236}">
                  <a16:creationId xmlns:a16="http://schemas.microsoft.com/office/drawing/2014/main" id="{BFE203D5-33D6-9346-87C4-705AAAF659BD}"/>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32" name="Google Shape;275;p22">
              <a:extLst>
                <a:ext uri="{FF2B5EF4-FFF2-40B4-BE49-F238E27FC236}">
                  <a16:creationId xmlns:a16="http://schemas.microsoft.com/office/drawing/2014/main" id="{2121305D-E051-1C48-82CE-2523C4FA7F0D}"/>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33" name="Google Shape;276;p22">
              <a:extLst>
                <a:ext uri="{FF2B5EF4-FFF2-40B4-BE49-F238E27FC236}">
                  <a16:creationId xmlns:a16="http://schemas.microsoft.com/office/drawing/2014/main" id="{FEAB1BC1-7EE6-094E-AF39-AAB2D41DC9CC}"/>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34" name="Google Shape;277;p22">
              <a:extLst>
                <a:ext uri="{FF2B5EF4-FFF2-40B4-BE49-F238E27FC236}">
                  <a16:creationId xmlns:a16="http://schemas.microsoft.com/office/drawing/2014/main" id="{26EB02A5-0021-844C-91BB-B66B66B8AF9E}"/>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35" name="Google Shape;278;p22">
              <a:extLst>
                <a:ext uri="{FF2B5EF4-FFF2-40B4-BE49-F238E27FC236}">
                  <a16:creationId xmlns:a16="http://schemas.microsoft.com/office/drawing/2014/main" id="{082197FE-EFDC-F444-9773-F96834BB513D}"/>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grpSp>
      <p:grpSp>
        <p:nvGrpSpPr>
          <p:cNvPr id="136" name="Google Shape;279;p22">
            <a:extLst>
              <a:ext uri="{FF2B5EF4-FFF2-40B4-BE49-F238E27FC236}">
                <a16:creationId xmlns:a16="http://schemas.microsoft.com/office/drawing/2014/main" id="{EBA6CDCD-1068-BD42-93BA-0369D7F16364}"/>
              </a:ext>
            </a:extLst>
          </p:cNvPr>
          <p:cNvGrpSpPr/>
          <p:nvPr/>
        </p:nvGrpSpPr>
        <p:grpSpPr>
          <a:xfrm>
            <a:off x="1319018" y="1942297"/>
            <a:ext cx="1583702" cy="320467"/>
            <a:chOff x="5709295" y="4138610"/>
            <a:chExt cx="2143034" cy="564600"/>
          </a:xfrm>
        </p:grpSpPr>
        <p:sp>
          <p:nvSpPr>
            <p:cNvPr id="137" name="Google Shape;280;p22">
              <a:extLst>
                <a:ext uri="{FF2B5EF4-FFF2-40B4-BE49-F238E27FC236}">
                  <a16:creationId xmlns:a16="http://schemas.microsoft.com/office/drawing/2014/main" id="{5856E2D3-1AFC-EC4D-A0DF-E1E2F48958F5}"/>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38" name="Google Shape;281;p22">
              <a:extLst>
                <a:ext uri="{FF2B5EF4-FFF2-40B4-BE49-F238E27FC236}">
                  <a16:creationId xmlns:a16="http://schemas.microsoft.com/office/drawing/2014/main" id="{F1B06D34-28C7-D641-811C-4E8E0B74E56A}"/>
                </a:ext>
              </a:extLst>
            </p:cNvPr>
            <p:cNvSpPr/>
            <p:nvPr/>
          </p:nvSpPr>
          <p:spPr>
            <a:xfrm>
              <a:off x="6569674"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39" name="Google Shape;282;p22">
              <a:extLst>
                <a:ext uri="{FF2B5EF4-FFF2-40B4-BE49-F238E27FC236}">
                  <a16:creationId xmlns:a16="http://schemas.microsoft.com/office/drawing/2014/main" id="{CC165FF1-E824-264B-8777-D0A4A8729A33}"/>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40" name="Google Shape;283;p22">
              <a:extLst>
                <a:ext uri="{FF2B5EF4-FFF2-40B4-BE49-F238E27FC236}">
                  <a16:creationId xmlns:a16="http://schemas.microsoft.com/office/drawing/2014/main" id="{B57147EE-6EF2-5F4F-B7DF-00143C837867}"/>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41" name="Google Shape;284;p22">
              <a:extLst>
                <a:ext uri="{FF2B5EF4-FFF2-40B4-BE49-F238E27FC236}">
                  <a16:creationId xmlns:a16="http://schemas.microsoft.com/office/drawing/2014/main" id="{8D4DC1D9-17CC-3A42-84A1-BB35A89B0A1F}"/>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grpSp>
      <p:grpSp>
        <p:nvGrpSpPr>
          <p:cNvPr id="142" name="Google Shape;285;p22">
            <a:extLst>
              <a:ext uri="{FF2B5EF4-FFF2-40B4-BE49-F238E27FC236}">
                <a16:creationId xmlns:a16="http://schemas.microsoft.com/office/drawing/2014/main" id="{8AE63BD4-A6F9-7E44-8179-6698A119E03B}"/>
              </a:ext>
            </a:extLst>
          </p:cNvPr>
          <p:cNvGrpSpPr/>
          <p:nvPr/>
        </p:nvGrpSpPr>
        <p:grpSpPr>
          <a:xfrm>
            <a:off x="1319018" y="2262299"/>
            <a:ext cx="1583702" cy="332557"/>
            <a:chOff x="5706172" y="5205410"/>
            <a:chExt cx="2143034" cy="585900"/>
          </a:xfrm>
        </p:grpSpPr>
        <p:sp>
          <p:nvSpPr>
            <p:cNvPr id="143" name="Google Shape;286;p22">
              <a:extLst>
                <a:ext uri="{FF2B5EF4-FFF2-40B4-BE49-F238E27FC236}">
                  <a16:creationId xmlns:a16="http://schemas.microsoft.com/office/drawing/2014/main" id="{C32B85F7-8AEF-B442-AF06-72247701C749}"/>
                </a:ext>
              </a:extLst>
            </p:cNvPr>
            <p:cNvSpPr/>
            <p:nvPr/>
          </p:nvSpPr>
          <p:spPr>
            <a:xfrm>
              <a:off x="5706172"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44" name="Google Shape;287;p22">
              <a:extLst>
                <a:ext uri="{FF2B5EF4-FFF2-40B4-BE49-F238E27FC236}">
                  <a16:creationId xmlns:a16="http://schemas.microsoft.com/office/drawing/2014/main" id="{BE43DF72-BA72-8844-8E7A-26BFA229FC1E}"/>
                </a:ext>
              </a:extLst>
            </p:cNvPr>
            <p:cNvSpPr/>
            <p:nvPr/>
          </p:nvSpPr>
          <p:spPr>
            <a:xfrm>
              <a:off x="6134800"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45" name="Google Shape;288;p22">
              <a:extLst>
                <a:ext uri="{FF2B5EF4-FFF2-40B4-BE49-F238E27FC236}">
                  <a16:creationId xmlns:a16="http://schemas.microsoft.com/office/drawing/2014/main" id="{171CF6CD-BB7A-2542-832B-0EFB1109007E}"/>
                </a:ext>
              </a:extLst>
            </p:cNvPr>
            <p:cNvSpPr/>
            <p:nvPr/>
          </p:nvSpPr>
          <p:spPr>
            <a:xfrm>
              <a:off x="6995179"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46" name="Google Shape;289;p22">
              <a:extLst>
                <a:ext uri="{FF2B5EF4-FFF2-40B4-BE49-F238E27FC236}">
                  <a16:creationId xmlns:a16="http://schemas.microsoft.com/office/drawing/2014/main" id="{D53DF7E0-BB51-F94A-8A37-53A9730CA960}"/>
                </a:ext>
              </a:extLst>
            </p:cNvPr>
            <p:cNvSpPr/>
            <p:nvPr/>
          </p:nvSpPr>
          <p:spPr>
            <a:xfrm>
              <a:off x="7423806" y="5205410"/>
              <a:ext cx="4254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47" name="Google Shape;290;p22">
              <a:extLst>
                <a:ext uri="{FF2B5EF4-FFF2-40B4-BE49-F238E27FC236}">
                  <a16:creationId xmlns:a16="http://schemas.microsoft.com/office/drawing/2014/main" id="{DB756F4A-5741-C441-9EF6-EA15A5F2F850}"/>
                </a:ext>
              </a:extLst>
            </p:cNvPr>
            <p:cNvSpPr/>
            <p:nvPr/>
          </p:nvSpPr>
          <p:spPr>
            <a:xfrm>
              <a:off x="6569674" y="5205410"/>
              <a:ext cx="428700" cy="5859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grpSp>
      <p:grpSp>
        <p:nvGrpSpPr>
          <p:cNvPr id="148" name="Google Shape;291;p22">
            <a:extLst>
              <a:ext uri="{FF2B5EF4-FFF2-40B4-BE49-F238E27FC236}">
                <a16:creationId xmlns:a16="http://schemas.microsoft.com/office/drawing/2014/main" id="{4DABD5F2-F50E-554A-9F34-700949A17534}"/>
              </a:ext>
            </a:extLst>
          </p:cNvPr>
          <p:cNvGrpSpPr/>
          <p:nvPr/>
        </p:nvGrpSpPr>
        <p:grpSpPr>
          <a:xfrm>
            <a:off x="1319018" y="1297566"/>
            <a:ext cx="1586142" cy="316210"/>
            <a:chOff x="5706172" y="2033710"/>
            <a:chExt cx="2146335" cy="557100"/>
          </a:xfrm>
        </p:grpSpPr>
        <p:grpSp>
          <p:nvGrpSpPr>
            <p:cNvPr id="149" name="Google Shape;292;p22">
              <a:extLst>
                <a:ext uri="{FF2B5EF4-FFF2-40B4-BE49-F238E27FC236}">
                  <a16:creationId xmlns:a16="http://schemas.microsoft.com/office/drawing/2014/main" id="{91AE6A64-6298-164E-AE7B-A9A12139598C}"/>
                </a:ext>
              </a:extLst>
            </p:cNvPr>
            <p:cNvGrpSpPr/>
            <p:nvPr/>
          </p:nvGrpSpPr>
          <p:grpSpPr>
            <a:xfrm>
              <a:off x="5706172" y="2033710"/>
              <a:ext cx="2146335" cy="557100"/>
              <a:chOff x="5706172" y="2033710"/>
              <a:chExt cx="2146335" cy="557100"/>
            </a:xfrm>
          </p:grpSpPr>
          <p:sp>
            <p:nvSpPr>
              <p:cNvPr id="151" name="Google Shape;293;p22">
                <a:extLst>
                  <a:ext uri="{FF2B5EF4-FFF2-40B4-BE49-F238E27FC236}">
                    <a16:creationId xmlns:a16="http://schemas.microsoft.com/office/drawing/2014/main" id="{4473FD77-451F-FF4F-A847-D5C657AF9E98}"/>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sp>
            <p:nvSpPr>
              <p:cNvPr id="152" name="Google Shape;294;p22">
                <a:extLst>
                  <a:ext uri="{FF2B5EF4-FFF2-40B4-BE49-F238E27FC236}">
                    <a16:creationId xmlns:a16="http://schemas.microsoft.com/office/drawing/2014/main" id="{FB5AFC6B-F2B7-8040-A9D8-69ED0A4950FC}"/>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sp>
            <p:nvSpPr>
              <p:cNvPr id="153" name="Google Shape;295;p22">
                <a:extLst>
                  <a:ext uri="{FF2B5EF4-FFF2-40B4-BE49-F238E27FC236}">
                    <a16:creationId xmlns:a16="http://schemas.microsoft.com/office/drawing/2014/main" id="{FF3E1498-F858-2444-BD2A-125BF84B9927}"/>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sp>
            <p:nvSpPr>
              <p:cNvPr id="154" name="Google Shape;296;p22">
                <a:extLst>
                  <a:ext uri="{FF2B5EF4-FFF2-40B4-BE49-F238E27FC236}">
                    <a16:creationId xmlns:a16="http://schemas.microsoft.com/office/drawing/2014/main" id="{C998EEA9-BF40-9144-AB13-8384C407D922}"/>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grpSp>
        <p:sp>
          <p:nvSpPr>
            <p:cNvPr id="150" name="Google Shape;297;p22">
              <a:extLst>
                <a:ext uri="{FF2B5EF4-FFF2-40B4-BE49-F238E27FC236}">
                  <a16:creationId xmlns:a16="http://schemas.microsoft.com/office/drawing/2014/main" id="{C7E92F4F-2716-8C4B-B32E-E82C25C319DC}"/>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grpSp>
      <p:sp>
        <p:nvSpPr>
          <p:cNvPr id="155" name="Google Shape;298;p22">
            <a:extLst>
              <a:ext uri="{FF2B5EF4-FFF2-40B4-BE49-F238E27FC236}">
                <a16:creationId xmlns:a16="http://schemas.microsoft.com/office/drawing/2014/main" id="{B49B85C1-AFCC-F04F-82DE-721D5E130C4F}"/>
              </a:ext>
            </a:extLst>
          </p:cNvPr>
          <p:cNvSpPr/>
          <p:nvPr/>
        </p:nvSpPr>
        <p:spPr>
          <a:xfrm>
            <a:off x="1635891" y="1297626"/>
            <a:ext cx="316800" cy="3162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panose="020F0502020204030204" pitchFamily="34" charset="0"/>
                <a:sym typeface="Calibri"/>
              </a:rPr>
              <a:t>+1</a:t>
            </a:r>
            <a:endParaRPr sz="1000">
              <a:solidFill>
                <a:srgbClr val="FFFFFF"/>
              </a:solidFill>
              <a:latin typeface="Raleway" panose="020B0503030101060003" pitchFamily="34" charset="77"/>
              <a:ea typeface="Calibri"/>
              <a:cs typeface="Calibri" panose="020F0502020204030204" pitchFamily="34" charset="0"/>
              <a:sym typeface="Calibri"/>
            </a:endParaRPr>
          </a:p>
        </p:txBody>
      </p:sp>
      <p:sp>
        <p:nvSpPr>
          <p:cNvPr id="156" name="Google Shape;299;p22">
            <a:extLst>
              <a:ext uri="{FF2B5EF4-FFF2-40B4-BE49-F238E27FC236}">
                <a16:creationId xmlns:a16="http://schemas.microsoft.com/office/drawing/2014/main" id="{DD5F0431-2F89-4C4D-B7DC-C823265B8540}"/>
              </a:ext>
            </a:extLst>
          </p:cNvPr>
          <p:cNvSpPr/>
          <p:nvPr/>
        </p:nvSpPr>
        <p:spPr>
          <a:xfrm>
            <a:off x="2271727" y="1613848"/>
            <a:ext cx="316800" cy="3279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panose="020F0502020204030204" pitchFamily="34" charset="0"/>
                <a:sym typeface="Calibri"/>
              </a:rPr>
              <a:t>+1</a:t>
            </a:r>
            <a:endParaRPr sz="1000">
              <a:solidFill>
                <a:srgbClr val="FFFFFF"/>
              </a:solidFill>
              <a:latin typeface="Raleway" panose="020B0503030101060003" pitchFamily="34" charset="77"/>
              <a:ea typeface="Calibri"/>
              <a:cs typeface="Calibri" panose="020F0502020204030204" pitchFamily="34" charset="0"/>
              <a:sym typeface="Calibri"/>
            </a:endParaRPr>
          </a:p>
        </p:txBody>
      </p:sp>
      <p:sp>
        <p:nvSpPr>
          <p:cNvPr id="157" name="Google Shape;300;p22">
            <a:extLst>
              <a:ext uri="{FF2B5EF4-FFF2-40B4-BE49-F238E27FC236}">
                <a16:creationId xmlns:a16="http://schemas.microsoft.com/office/drawing/2014/main" id="{E8BABBCE-2B0B-7740-9E6C-1DD9E38732FF}"/>
              </a:ext>
            </a:extLst>
          </p:cNvPr>
          <p:cNvSpPr/>
          <p:nvPr/>
        </p:nvSpPr>
        <p:spPr>
          <a:xfrm>
            <a:off x="1633580" y="1947824"/>
            <a:ext cx="321300" cy="3204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panose="020F0502020204030204" pitchFamily="34" charset="0"/>
                <a:sym typeface="Calibri"/>
              </a:rPr>
              <a:t>+1</a:t>
            </a:r>
            <a:endParaRPr sz="1000">
              <a:solidFill>
                <a:srgbClr val="FFFFFF"/>
              </a:solidFill>
              <a:latin typeface="Raleway" panose="020B0503030101060003" pitchFamily="34" charset="77"/>
              <a:ea typeface="Calibri"/>
              <a:cs typeface="Calibri" panose="020F0502020204030204" pitchFamily="34" charset="0"/>
              <a:sym typeface="Calibri"/>
            </a:endParaRPr>
          </a:p>
        </p:txBody>
      </p:sp>
      <p:sp>
        <p:nvSpPr>
          <p:cNvPr id="158" name="Google Shape;301;p22">
            <a:extLst>
              <a:ext uri="{FF2B5EF4-FFF2-40B4-BE49-F238E27FC236}">
                <a16:creationId xmlns:a16="http://schemas.microsoft.com/office/drawing/2014/main" id="{A3F14165-2C95-5A4F-A327-9FADA80545F3}"/>
              </a:ext>
            </a:extLst>
          </p:cNvPr>
          <p:cNvSpPr/>
          <p:nvPr/>
        </p:nvSpPr>
        <p:spPr>
          <a:xfrm>
            <a:off x="1950345" y="2262451"/>
            <a:ext cx="323700" cy="3324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3F3F3"/>
                </a:solidFill>
                <a:latin typeface="Raleway" panose="020B0503030101060003" pitchFamily="34" charset="77"/>
                <a:ea typeface="Calibri"/>
                <a:cs typeface="Calibri" panose="020F0502020204030204" pitchFamily="34" charset="0"/>
                <a:sym typeface="Calibri"/>
              </a:rPr>
              <a:t>+1</a:t>
            </a:r>
            <a:endParaRPr sz="1000">
              <a:solidFill>
                <a:srgbClr val="F3F3F3"/>
              </a:solidFill>
              <a:latin typeface="Raleway" panose="020B0503030101060003" pitchFamily="34" charset="77"/>
              <a:ea typeface="Calibri"/>
              <a:cs typeface="Calibri" panose="020F0502020204030204" pitchFamily="34" charset="0"/>
              <a:sym typeface="Calibri"/>
            </a:endParaRPr>
          </a:p>
        </p:txBody>
      </p:sp>
      <p:sp>
        <p:nvSpPr>
          <p:cNvPr id="159" name="Google Shape;304;p22">
            <a:extLst>
              <a:ext uri="{FF2B5EF4-FFF2-40B4-BE49-F238E27FC236}">
                <a16:creationId xmlns:a16="http://schemas.microsoft.com/office/drawing/2014/main" id="{2185B090-B019-634F-9CC4-612A01EADBBA}"/>
              </a:ext>
            </a:extLst>
          </p:cNvPr>
          <p:cNvSpPr/>
          <p:nvPr/>
        </p:nvSpPr>
        <p:spPr>
          <a:xfrm flipH="1">
            <a:off x="168852" y="1858919"/>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Calibri" panose="020F0502020204030204" pitchFamily="34" charset="0"/>
              <a:sym typeface="Arial"/>
            </a:endParaRPr>
          </a:p>
        </p:txBody>
      </p:sp>
      <p:cxnSp>
        <p:nvCxnSpPr>
          <p:cNvPr id="160" name="Google Shape;305;p22">
            <a:extLst>
              <a:ext uri="{FF2B5EF4-FFF2-40B4-BE49-F238E27FC236}">
                <a16:creationId xmlns:a16="http://schemas.microsoft.com/office/drawing/2014/main" id="{BFDA2DDD-0D9F-7B42-88D3-36DBC0AFE4A4}"/>
              </a:ext>
            </a:extLst>
          </p:cNvPr>
          <p:cNvCxnSpPr>
            <a:stCxn id="159" idx="1"/>
            <a:endCxn id="155" idx="1"/>
          </p:cNvCxnSpPr>
          <p:nvPr/>
        </p:nvCxnSpPr>
        <p:spPr>
          <a:xfrm rot="10800000" flipH="1">
            <a:off x="531552" y="1455869"/>
            <a:ext cx="1104300" cy="532200"/>
          </a:xfrm>
          <a:prstGeom prst="straightConnector1">
            <a:avLst/>
          </a:prstGeom>
          <a:noFill/>
          <a:ln w="19050" cap="flat" cmpd="sng">
            <a:solidFill>
              <a:schemeClr val="accent2"/>
            </a:solidFill>
            <a:prstDash val="solid"/>
            <a:miter lim="800000"/>
            <a:headEnd type="none" w="sm" len="sm"/>
            <a:tailEnd type="stealth" w="med" len="med"/>
          </a:ln>
        </p:spPr>
      </p:cxnSp>
      <p:cxnSp>
        <p:nvCxnSpPr>
          <p:cNvPr id="161" name="Google Shape;306;p22">
            <a:extLst>
              <a:ext uri="{FF2B5EF4-FFF2-40B4-BE49-F238E27FC236}">
                <a16:creationId xmlns:a16="http://schemas.microsoft.com/office/drawing/2014/main" id="{14061F29-B1CE-C741-9229-F60938A035A0}"/>
              </a:ext>
            </a:extLst>
          </p:cNvPr>
          <p:cNvCxnSpPr>
            <a:stCxn id="159" idx="1"/>
            <a:endCxn id="156" idx="1"/>
          </p:cNvCxnSpPr>
          <p:nvPr/>
        </p:nvCxnSpPr>
        <p:spPr>
          <a:xfrm rot="10800000" flipH="1">
            <a:off x="531552" y="1777769"/>
            <a:ext cx="1740300" cy="210300"/>
          </a:xfrm>
          <a:prstGeom prst="straightConnector1">
            <a:avLst/>
          </a:prstGeom>
          <a:noFill/>
          <a:ln w="19050" cap="flat" cmpd="sng">
            <a:solidFill>
              <a:schemeClr val="accent2"/>
            </a:solidFill>
            <a:prstDash val="solid"/>
            <a:miter lim="800000"/>
            <a:headEnd type="none" w="sm" len="sm"/>
            <a:tailEnd type="stealth" w="med" len="med"/>
          </a:ln>
        </p:spPr>
      </p:cxnSp>
      <p:cxnSp>
        <p:nvCxnSpPr>
          <p:cNvPr id="162" name="Google Shape;307;p22">
            <a:extLst>
              <a:ext uri="{FF2B5EF4-FFF2-40B4-BE49-F238E27FC236}">
                <a16:creationId xmlns:a16="http://schemas.microsoft.com/office/drawing/2014/main" id="{DE6D3F50-1AAB-2C46-9363-9AA05160A91C}"/>
              </a:ext>
            </a:extLst>
          </p:cNvPr>
          <p:cNvCxnSpPr>
            <a:stCxn id="159" idx="1"/>
          </p:cNvCxnSpPr>
          <p:nvPr/>
        </p:nvCxnSpPr>
        <p:spPr>
          <a:xfrm>
            <a:off x="531552" y="1988069"/>
            <a:ext cx="1245600" cy="108300"/>
          </a:xfrm>
          <a:prstGeom prst="straightConnector1">
            <a:avLst/>
          </a:prstGeom>
          <a:noFill/>
          <a:ln w="19050" cap="flat" cmpd="sng">
            <a:solidFill>
              <a:schemeClr val="accent2"/>
            </a:solidFill>
            <a:prstDash val="solid"/>
            <a:miter lim="800000"/>
            <a:headEnd type="none" w="sm" len="sm"/>
            <a:tailEnd type="stealth" w="med" len="med"/>
          </a:ln>
        </p:spPr>
      </p:cxnSp>
      <p:cxnSp>
        <p:nvCxnSpPr>
          <p:cNvPr id="163" name="Google Shape;308;p22">
            <a:extLst>
              <a:ext uri="{FF2B5EF4-FFF2-40B4-BE49-F238E27FC236}">
                <a16:creationId xmlns:a16="http://schemas.microsoft.com/office/drawing/2014/main" id="{7E5B6360-B37B-5E40-8ECF-73BD92D56BB8}"/>
              </a:ext>
            </a:extLst>
          </p:cNvPr>
          <p:cNvCxnSpPr>
            <a:stCxn id="159" idx="1"/>
            <a:endCxn id="158" idx="1"/>
          </p:cNvCxnSpPr>
          <p:nvPr/>
        </p:nvCxnSpPr>
        <p:spPr>
          <a:xfrm>
            <a:off x="531552" y="1988069"/>
            <a:ext cx="1418700" cy="440700"/>
          </a:xfrm>
          <a:prstGeom prst="straightConnector1">
            <a:avLst/>
          </a:prstGeom>
          <a:noFill/>
          <a:ln w="19050" cap="flat" cmpd="sng">
            <a:solidFill>
              <a:schemeClr val="accent2"/>
            </a:solidFill>
            <a:prstDash val="solid"/>
            <a:miter lim="800000"/>
            <a:headEnd type="none" w="sm" len="sm"/>
            <a:tailEnd type="stealth" w="med" len="med"/>
          </a:ln>
        </p:spPr>
      </p:cxnSp>
      <p:sp>
        <p:nvSpPr>
          <p:cNvPr id="164" name="Google Shape;313;p22">
            <a:extLst>
              <a:ext uri="{FF2B5EF4-FFF2-40B4-BE49-F238E27FC236}">
                <a16:creationId xmlns:a16="http://schemas.microsoft.com/office/drawing/2014/main" id="{90C25AB7-4C8A-434A-B522-2E58F8589388}"/>
              </a:ext>
            </a:extLst>
          </p:cNvPr>
          <p:cNvSpPr txBox="1"/>
          <p:nvPr/>
        </p:nvSpPr>
        <p:spPr>
          <a:xfrm>
            <a:off x="745526" y="1404126"/>
            <a:ext cx="451200" cy="2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FF0000"/>
                </a:solidFill>
                <a:latin typeface="Raleway" panose="020B0503030101060003" pitchFamily="34" charset="77"/>
                <a:cs typeface="Calibri" panose="020F0502020204030204" pitchFamily="34" charset="0"/>
              </a:rPr>
              <a:t>H1</a:t>
            </a:r>
            <a:endParaRPr sz="1200" b="1" dirty="0">
              <a:solidFill>
                <a:srgbClr val="FF0000"/>
              </a:solidFill>
              <a:latin typeface="Raleway" panose="020B0503030101060003" pitchFamily="34" charset="77"/>
              <a:cs typeface="Calibri" panose="020F0502020204030204" pitchFamily="34" charset="0"/>
            </a:endParaRPr>
          </a:p>
        </p:txBody>
      </p:sp>
      <p:sp>
        <p:nvSpPr>
          <p:cNvPr id="165" name="Google Shape;314;p22">
            <a:extLst>
              <a:ext uri="{FF2B5EF4-FFF2-40B4-BE49-F238E27FC236}">
                <a16:creationId xmlns:a16="http://schemas.microsoft.com/office/drawing/2014/main" id="{E91A7B1B-EA35-1040-B393-1C721E47125D}"/>
              </a:ext>
            </a:extLst>
          </p:cNvPr>
          <p:cNvSpPr txBox="1"/>
          <p:nvPr/>
        </p:nvSpPr>
        <p:spPr>
          <a:xfrm>
            <a:off x="745526" y="1688989"/>
            <a:ext cx="451200" cy="2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FF0000"/>
                </a:solidFill>
                <a:latin typeface="Raleway" panose="020B0503030101060003" pitchFamily="34" charset="77"/>
                <a:cs typeface="Calibri" panose="020F0502020204030204" pitchFamily="34" charset="0"/>
              </a:rPr>
              <a:t>H2</a:t>
            </a:r>
          </a:p>
          <a:p>
            <a:pPr marL="0" lvl="0" indent="0" algn="l" rtl="0">
              <a:spcBef>
                <a:spcPts val="0"/>
              </a:spcBef>
              <a:spcAft>
                <a:spcPts val="0"/>
              </a:spcAft>
              <a:buNone/>
            </a:pPr>
            <a:r>
              <a:rPr lang="en" sz="1200" b="1" dirty="0">
                <a:solidFill>
                  <a:srgbClr val="FF0000"/>
                </a:solidFill>
                <a:latin typeface="Raleway" panose="020B0503030101060003" pitchFamily="34" charset="77"/>
                <a:cs typeface="Calibri" panose="020F0502020204030204" pitchFamily="34" charset="0"/>
              </a:rPr>
              <a:t>….</a:t>
            </a:r>
            <a:endParaRPr sz="1200" b="1" dirty="0">
              <a:solidFill>
                <a:srgbClr val="FF0000"/>
              </a:solidFill>
              <a:latin typeface="Raleway" panose="020B0503030101060003" pitchFamily="34" charset="77"/>
              <a:cs typeface="Calibri" panose="020F0502020204030204" pitchFamily="34" charset="0"/>
            </a:endParaRPr>
          </a:p>
        </p:txBody>
      </p:sp>
      <p:sp>
        <p:nvSpPr>
          <p:cNvPr id="166" name="Google Shape;315;p22">
            <a:extLst>
              <a:ext uri="{FF2B5EF4-FFF2-40B4-BE49-F238E27FC236}">
                <a16:creationId xmlns:a16="http://schemas.microsoft.com/office/drawing/2014/main" id="{37962B56-09CE-0042-A921-A98D405ADBF8}"/>
              </a:ext>
            </a:extLst>
          </p:cNvPr>
          <p:cNvSpPr txBox="1"/>
          <p:nvPr/>
        </p:nvSpPr>
        <p:spPr>
          <a:xfrm>
            <a:off x="746724" y="2176601"/>
            <a:ext cx="451200" cy="2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0000"/>
                </a:solidFill>
                <a:latin typeface="Raleway" panose="020B0503030101060003" pitchFamily="34" charset="77"/>
                <a:cs typeface="Calibri" panose="020F0502020204030204" pitchFamily="34" charset="0"/>
              </a:rPr>
              <a:t>Hd</a:t>
            </a:r>
            <a:endParaRPr sz="1200" b="1">
              <a:solidFill>
                <a:srgbClr val="FF0000"/>
              </a:solidFill>
              <a:latin typeface="Raleway" panose="020B0503030101060003" pitchFamily="34" charset="77"/>
              <a:cs typeface="Calibri" panose="020F0502020204030204" pitchFamily="34" charset="0"/>
            </a:endParaRPr>
          </a:p>
        </p:txBody>
      </p:sp>
      <p:sp>
        <p:nvSpPr>
          <p:cNvPr id="5" name="Right Arrow 4">
            <a:extLst>
              <a:ext uri="{FF2B5EF4-FFF2-40B4-BE49-F238E27FC236}">
                <a16:creationId xmlns:a16="http://schemas.microsoft.com/office/drawing/2014/main" id="{6BF80782-99DC-C84F-8A78-C600DBEDA992}"/>
              </a:ext>
            </a:extLst>
          </p:cNvPr>
          <p:cNvSpPr/>
          <p:nvPr/>
        </p:nvSpPr>
        <p:spPr>
          <a:xfrm>
            <a:off x="3254119" y="1708392"/>
            <a:ext cx="1046906" cy="363242"/>
          </a:xfrm>
          <a:prstGeom prst="rightArrow">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Raleway" panose="020B0503030101060003" pitchFamily="34" charset="77"/>
              <a:sym typeface="Helvetica Light"/>
            </a:endParaRPr>
          </a:p>
        </p:txBody>
      </p:sp>
      <p:sp>
        <p:nvSpPr>
          <p:cNvPr id="6" name="TextBox 5">
            <a:extLst>
              <a:ext uri="{FF2B5EF4-FFF2-40B4-BE49-F238E27FC236}">
                <a16:creationId xmlns:a16="http://schemas.microsoft.com/office/drawing/2014/main" id="{B1D8E55D-B5CF-9A49-B4E2-AF74055EAF05}"/>
              </a:ext>
            </a:extLst>
          </p:cNvPr>
          <p:cNvSpPr txBox="1"/>
          <p:nvPr/>
        </p:nvSpPr>
        <p:spPr>
          <a:xfrm>
            <a:off x="5494871" y="886984"/>
            <a:ext cx="289983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Raleway" panose="020B0503030101060003" pitchFamily="34" charset="77"/>
                <a:sym typeface="Helvetica Light"/>
              </a:rPr>
              <a:t>Single larger hash array</a:t>
            </a:r>
          </a:p>
        </p:txBody>
      </p:sp>
      <p:sp>
        <p:nvSpPr>
          <p:cNvPr id="184" name="TextBox 183">
            <a:extLst>
              <a:ext uri="{FF2B5EF4-FFF2-40B4-BE49-F238E27FC236}">
                <a16:creationId xmlns:a16="http://schemas.microsoft.com/office/drawing/2014/main" id="{C17CBE09-8800-F34B-92DE-0405B417D43A}"/>
              </a:ext>
            </a:extLst>
          </p:cNvPr>
          <p:cNvSpPr txBox="1"/>
          <p:nvPr/>
        </p:nvSpPr>
        <p:spPr>
          <a:xfrm>
            <a:off x="1491435" y="840860"/>
            <a:ext cx="142507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Raleway" panose="020B0503030101060003" pitchFamily="34" charset="77"/>
                <a:sym typeface="Helvetica Light"/>
              </a:rPr>
              <a:t>Traditional </a:t>
            </a:r>
          </a:p>
        </p:txBody>
      </p:sp>
      <p:grpSp>
        <p:nvGrpSpPr>
          <p:cNvPr id="4" name="Group 3">
            <a:extLst>
              <a:ext uri="{FF2B5EF4-FFF2-40B4-BE49-F238E27FC236}">
                <a16:creationId xmlns:a16="http://schemas.microsoft.com/office/drawing/2014/main" id="{20835D92-A6FB-4B4F-BC43-D5DD96F2AEC8}"/>
              </a:ext>
            </a:extLst>
          </p:cNvPr>
          <p:cNvGrpSpPr/>
          <p:nvPr/>
        </p:nvGrpSpPr>
        <p:grpSpPr>
          <a:xfrm>
            <a:off x="4419355" y="1633650"/>
            <a:ext cx="4424955" cy="402391"/>
            <a:chOff x="4419355" y="1633650"/>
            <a:chExt cx="4424955" cy="402391"/>
          </a:xfrm>
        </p:grpSpPr>
        <p:grpSp>
          <p:nvGrpSpPr>
            <p:cNvPr id="8" name="Group 7">
              <a:extLst>
                <a:ext uri="{FF2B5EF4-FFF2-40B4-BE49-F238E27FC236}">
                  <a16:creationId xmlns:a16="http://schemas.microsoft.com/office/drawing/2014/main" id="{33B4347D-0702-604E-85AB-6AC9CCCE1294}"/>
                </a:ext>
              </a:extLst>
            </p:cNvPr>
            <p:cNvGrpSpPr/>
            <p:nvPr/>
          </p:nvGrpSpPr>
          <p:grpSpPr>
            <a:xfrm>
              <a:off x="4419355" y="1633650"/>
              <a:ext cx="4424955" cy="402391"/>
              <a:chOff x="4419355" y="1633650"/>
              <a:chExt cx="4424955" cy="402391"/>
            </a:xfrm>
          </p:grpSpPr>
          <p:grpSp>
            <p:nvGrpSpPr>
              <p:cNvPr id="167" name="Google Shape;255;p22">
                <a:extLst>
                  <a:ext uri="{FF2B5EF4-FFF2-40B4-BE49-F238E27FC236}">
                    <a16:creationId xmlns:a16="http://schemas.microsoft.com/office/drawing/2014/main" id="{9E659B06-8DCC-384A-B1B3-B2B40918FE08}"/>
                  </a:ext>
                </a:extLst>
              </p:cNvPr>
              <p:cNvGrpSpPr/>
              <p:nvPr/>
            </p:nvGrpSpPr>
            <p:grpSpPr>
              <a:xfrm>
                <a:off x="5390120" y="1640327"/>
                <a:ext cx="1727156" cy="347742"/>
                <a:chOff x="5706172" y="2033710"/>
                <a:chExt cx="2146335" cy="557100"/>
              </a:xfrm>
            </p:grpSpPr>
            <p:grpSp>
              <p:nvGrpSpPr>
                <p:cNvPr id="168" name="Google Shape;256;p22">
                  <a:extLst>
                    <a:ext uri="{FF2B5EF4-FFF2-40B4-BE49-F238E27FC236}">
                      <a16:creationId xmlns:a16="http://schemas.microsoft.com/office/drawing/2014/main" id="{02304E7D-F535-DF4D-8A0F-84A4AB8F4A0A}"/>
                    </a:ext>
                  </a:extLst>
                </p:cNvPr>
                <p:cNvGrpSpPr/>
                <p:nvPr/>
              </p:nvGrpSpPr>
              <p:grpSpPr>
                <a:xfrm>
                  <a:off x="5706172" y="2033710"/>
                  <a:ext cx="2146335" cy="557100"/>
                  <a:chOff x="5706172" y="2033710"/>
                  <a:chExt cx="2146335" cy="557100"/>
                </a:xfrm>
              </p:grpSpPr>
              <p:sp>
                <p:nvSpPr>
                  <p:cNvPr id="170" name="Google Shape;257;p22">
                    <a:extLst>
                      <a:ext uri="{FF2B5EF4-FFF2-40B4-BE49-F238E27FC236}">
                        <a16:creationId xmlns:a16="http://schemas.microsoft.com/office/drawing/2014/main" id="{B83AC40C-989D-3D4C-BC97-845C057EFAB7}"/>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sp>
                <p:nvSpPr>
                  <p:cNvPr id="171" name="Google Shape;258;p22">
                    <a:extLst>
                      <a:ext uri="{FF2B5EF4-FFF2-40B4-BE49-F238E27FC236}">
                        <a16:creationId xmlns:a16="http://schemas.microsoft.com/office/drawing/2014/main" id="{4354C633-7D88-574C-921D-82ACB76EEBC0}"/>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sp>
                <p:nvSpPr>
                  <p:cNvPr id="172" name="Google Shape;259;p22">
                    <a:extLst>
                      <a:ext uri="{FF2B5EF4-FFF2-40B4-BE49-F238E27FC236}">
                        <a16:creationId xmlns:a16="http://schemas.microsoft.com/office/drawing/2014/main" id="{490C6D0C-CB75-AF47-879B-E2193C7E93C1}"/>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sp>
                <p:nvSpPr>
                  <p:cNvPr id="173" name="Google Shape;260;p22">
                    <a:extLst>
                      <a:ext uri="{FF2B5EF4-FFF2-40B4-BE49-F238E27FC236}">
                        <a16:creationId xmlns:a16="http://schemas.microsoft.com/office/drawing/2014/main" id="{3C412BB9-40FE-AD4C-8BCC-00934F1986C6}"/>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grpSp>
            <p:sp>
              <p:nvSpPr>
                <p:cNvPr id="169" name="Google Shape;261;p22">
                  <a:extLst>
                    <a:ext uri="{FF2B5EF4-FFF2-40B4-BE49-F238E27FC236}">
                      <a16:creationId xmlns:a16="http://schemas.microsoft.com/office/drawing/2014/main" id="{9BFD6C05-A6D0-FF41-82C8-063C91DA347E}"/>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grpSp>
          <p:grpSp>
            <p:nvGrpSpPr>
              <p:cNvPr id="174" name="Google Shape;262;p22">
                <a:extLst>
                  <a:ext uri="{FF2B5EF4-FFF2-40B4-BE49-F238E27FC236}">
                    <a16:creationId xmlns:a16="http://schemas.microsoft.com/office/drawing/2014/main" id="{8772797F-B491-294F-8361-80C823F363F1}"/>
                  </a:ext>
                </a:extLst>
              </p:cNvPr>
              <p:cNvGrpSpPr/>
              <p:nvPr/>
            </p:nvGrpSpPr>
            <p:grpSpPr>
              <a:xfrm>
                <a:off x="7462189" y="1633650"/>
                <a:ext cx="1382121" cy="361116"/>
                <a:chOff x="6134800" y="3071810"/>
                <a:chExt cx="1717561" cy="578526"/>
              </a:xfrm>
            </p:grpSpPr>
            <p:sp>
              <p:nvSpPr>
                <p:cNvPr id="176" name="Google Shape;264;p22">
                  <a:extLst>
                    <a:ext uri="{FF2B5EF4-FFF2-40B4-BE49-F238E27FC236}">
                      <a16:creationId xmlns:a16="http://schemas.microsoft.com/office/drawing/2014/main" id="{7FA966EB-712E-9D4A-B82A-A8B25D99B3BB}"/>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77" name="Google Shape;265;p22">
                  <a:extLst>
                    <a:ext uri="{FF2B5EF4-FFF2-40B4-BE49-F238E27FC236}">
                      <a16:creationId xmlns:a16="http://schemas.microsoft.com/office/drawing/2014/main" id="{279983C8-904B-824C-A78E-8D4C2391DF1A}"/>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78" name="Google Shape;266;p22">
                  <a:extLst>
                    <a:ext uri="{FF2B5EF4-FFF2-40B4-BE49-F238E27FC236}">
                      <a16:creationId xmlns:a16="http://schemas.microsoft.com/office/drawing/2014/main" id="{7123B059-452B-BB48-A1B7-F5E19914D29F}"/>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grpSp>
          <p:sp>
            <p:nvSpPr>
              <p:cNvPr id="179" name="Google Shape;267;p22">
                <a:extLst>
                  <a:ext uri="{FF2B5EF4-FFF2-40B4-BE49-F238E27FC236}">
                    <a16:creationId xmlns:a16="http://schemas.microsoft.com/office/drawing/2014/main" id="{8B04399B-8F3E-4D48-A8D7-C867FDE2EDFE}"/>
                  </a:ext>
                </a:extLst>
              </p:cNvPr>
              <p:cNvSpPr/>
              <p:nvPr/>
            </p:nvSpPr>
            <p:spPr>
              <a:xfrm>
                <a:off x="7460471" y="1633899"/>
                <a:ext cx="345000" cy="3606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FFFFF"/>
                    </a:solidFill>
                    <a:latin typeface="Raleway" panose="020B0503030101060003" pitchFamily="34" charset="77"/>
                    <a:ea typeface="Calibri"/>
                    <a:cs typeface="Calibri" panose="020F0502020204030204" pitchFamily="34" charset="0"/>
                    <a:sym typeface="Calibri"/>
                  </a:rPr>
                  <a:t>+</a:t>
                </a:r>
                <a:endParaRPr sz="1800" dirty="0">
                  <a:solidFill>
                    <a:srgbClr val="FFFFFF"/>
                  </a:solidFill>
                  <a:latin typeface="Raleway" panose="020B0503030101060003" pitchFamily="34" charset="77"/>
                  <a:ea typeface="Calibri"/>
                  <a:cs typeface="Calibri" panose="020F0502020204030204" pitchFamily="34" charset="0"/>
                  <a:sym typeface="Calibri"/>
                </a:endParaRPr>
              </a:p>
            </p:txBody>
          </p:sp>
          <p:sp>
            <p:nvSpPr>
              <p:cNvPr id="181" name="Google Shape;271;p22">
                <a:extLst>
                  <a:ext uri="{FF2B5EF4-FFF2-40B4-BE49-F238E27FC236}">
                    <a16:creationId xmlns:a16="http://schemas.microsoft.com/office/drawing/2014/main" id="{4E693815-14D1-1F41-AFD1-A6A74B87470B}"/>
                  </a:ext>
                </a:extLst>
              </p:cNvPr>
              <p:cNvSpPr/>
              <p:nvPr/>
            </p:nvSpPr>
            <p:spPr>
              <a:xfrm>
                <a:off x="8154536" y="1633969"/>
                <a:ext cx="344975" cy="36066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panose="020F0502020204030204" pitchFamily="34" charset="0"/>
                  <a:sym typeface="Calibri"/>
                </a:endParaRPr>
              </a:p>
            </p:txBody>
          </p:sp>
          <p:sp>
            <p:nvSpPr>
              <p:cNvPr id="183" name="Google Shape;304;p22">
                <a:extLst>
                  <a:ext uri="{FF2B5EF4-FFF2-40B4-BE49-F238E27FC236}">
                    <a16:creationId xmlns:a16="http://schemas.microsoft.com/office/drawing/2014/main" id="{C8613F5C-CF21-9C47-9C16-446636E536C6}"/>
                  </a:ext>
                </a:extLst>
              </p:cNvPr>
              <p:cNvSpPr/>
              <p:nvPr/>
            </p:nvSpPr>
            <p:spPr>
              <a:xfrm flipH="1">
                <a:off x="4419355" y="1777741"/>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Calibri" panose="020F0502020204030204" pitchFamily="34" charset="0"/>
                  <a:sym typeface="Arial"/>
                </a:endParaRPr>
              </a:p>
            </p:txBody>
          </p:sp>
          <p:cxnSp>
            <p:nvCxnSpPr>
              <p:cNvPr id="63" name="Google Shape;306;p22">
                <a:extLst>
                  <a:ext uri="{FF2B5EF4-FFF2-40B4-BE49-F238E27FC236}">
                    <a16:creationId xmlns:a16="http://schemas.microsoft.com/office/drawing/2014/main" id="{413D17DB-DBD9-E342-AE9A-DAC6ECE290F3}"/>
                  </a:ext>
                </a:extLst>
              </p:cNvPr>
              <p:cNvCxnSpPr>
                <a:cxnSpLocks/>
                <a:stCxn id="183" idx="1"/>
                <a:endCxn id="170" idx="1"/>
              </p:cNvCxnSpPr>
              <p:nvPr/>
            </p:nvCxnSpPr>
            <p:spPr>
              <a:xfrm flipV="1">
                <a:off x="4782055" y="1814198"/>
                <a:ext cx="608065" cy="92693"/>
              </a:xfrm>
              <a:prstGeom prst="straightConnector1">
                <a:avLst/>
              </a:prstGeom>
              <a:noFill/>
              <a:ln w="19050" cap="flat" cmpd="sng">
                <a:solidFill>
                  <a:schemeClr val="accent2"/>
                </a:solidFill>
                <a:prstDash val="solid"/>
                <a:miter lim="800000"/>
                <a:headEnd type="none" w="sm" len="sm"/>
                <a:tailEnd type="stealth" w="med" len="med"/>
              </a:ln>
            </p:spPr>
          </p:cxnSp>
        </p:grpSp>
        <p:sp>
          <p:nvSpPr>
            <p:cNvPr id="64" name="Google Shape;260;p22">
              <a:extLst>
                <a:ext uri="{FF2B5EF4-FFF2-40B4-BE49-F238E27FC236}">
                  <a16:creationId xmlns:a16="http://schemas.microsoft.com/office/drawing/2014/main" id="{F068A8CC-19E2-5341-B473-221899E998A7}"/>
                </a:ext>
              </a:extLst>
            </p:cNvPr>
            <p:cNvSpPr/>
            <p:nvPr/>
          </p:nvSpPr>
          <p:spPr>
            <a:xfrm>
              <a:off x="7118471" y="1640141"/>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panose="020F0502020204030204" pitchFamily="34" charset="0"/>
                <a:sym typeface="Calibri"/>
              </a:endParaRPr>
            </a:p>
          </p:txBody>
        </p:sp>
      </p:grpSp>
    </p:spTree>
    <p:extLst>
      <p:ext uri="{BB962C8B-B14F-4D97-AF65-F5344CB8AC3E}">
        <p14:creationId xmlns:p14="http://schemas.microsoft.com/office/powerpoint/2010/main" val="10603157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9"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dissolve">
                                      <p:cBhvr>
                                        <p:cTn id="22" dur="500"/>
                                        <p:tgtEl>
                                          <p:spTgt spid="6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dissolve">
                                      <p:cBhvr>
                                        <p:cTn id="25" dur="500"/>
                                        <p:tgtEl>
                                          <p:spTgt spid="6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dissolve">
                                      <p:cBhvr>
                                        <p:cTn id="28" dur="500"/>
                                        <p:tgtEl>
                                          <p:spTgt spid="6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dissolve">
                                      <p:cBhvr>
                                        <p:cTn id="3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p:bldP spid="68" grpId="0"/>
      <p:bldP spid="59" grpId="0"/>
      <p:bldP spid="60" grpId="0"/>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107321"/>
            <a:ext cx="9144000" cy="857250"/>
          </a:xfrm>
        </p:spPr>
        <p:txBody>
          <a:bodyPr>
            <a:normAutofit/>
          </a:bodyPr>
          <a:lstStyle/>
          <a:p>
            <a:r>
              <a:rPr lang="en-US" sz="2600" b="0" dirty="0">
                <a:latin typeface="Raleway Medium" panose="020B0503030101060003" pitchFamily="34" charset="77"/>
              </a:rPr>
              <a:t>Strawman 2: Reduce updates by packet sampling?</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50" y="4810075"/>
            <a:ext cx="419114" cy="333425"/>
          </a:xfrm>
        </p:spPr>
        <p:txBody>
          <a:bodyPr/>
          <a:lstStyle/>
          <a:p>
            <a:fld id="{86CB4B4D-7CA3-9044-876B-883B54F8677D}" type="slidenum">
              <a:rPr lang="en-US" sz="1400" smtClean="0">
                <a:latin typeface="Raleway" panose="020B0503030101060003" pitchFamily="34" charset="77"/>
              </a:rPr>
              <a:t>18</a:t>
            </a:fld>
            <a:endParaRPr lang="en-US" sz="1400" dirty="0">
              <a:latin typeface="Raleway" panose="020B0503030101060003" pitchFamily="34" charset="77"/>
            </a:endParaRPr>
          </a:p>
        </p:txBody>
      </p:sp>
      <p:grpSp>
        <p:nvGrpSpPr>
          <p:cNvPr id="4" name="Google Shape;328;p23">
            <a:extLst>
              <a:ext uri="{FF2B5EF4-FFF2-40B4-BE49-F238E27FC236}">
                <a16:creationId xmlns:a16="http://schemas.microsoft.com/office/drawing/2014/main" id="{BAEA72BC-9AAE-3E49-84E9-74753D01825E}"/>
              </a:ext>
            </a:extLst>
          </p:cNvPr>
          <p:cNvGrpSpPr/>
          <p:nvPr/>
        </p:nvGrpSpPr>
        <p:grpSpPr>
          <a:xfrm>
            <a:off x="5387690" y="1398049"/>
            <a:ext cx="1727038" cy="361116"/>
            <a:chOff x="5706172" y="3071810"/>
            <a:chExt cx="2146189" cy="578526"/>
          </a:xfrm>
        </p:grpSpPr>
        <p:sp>
          <p:nvSpPr>
            <p:cNvPr id="5" name="Google Shape;329;p23">
              <a:extLst>
                <a:ext uri="{FF2B5EF4-FFF2-40B4-BE49-F238E27FC236}">
                  <a16:creationId xmlns:a16="http://schemas.microsoft.com/office/drawing/2014/main" id="{3F3B6B2A-E54D-D248-9768-AE52F1695BE6}"/>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 name="Google Shape;330;p23">
              <a:extLst>
                <a:ext uri="{FF2B5EF4-FFF2-40B4-BE49-F238E27FC236}">
                  <a16:creationId xmlns:a16="http://schemas.microsoft.com/office/drawing/2014/main" id="{1D51D2CE-368A-B54E-A131-D4AFCAA6F6C7}"/>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7" name="Google Shape;331;p23">
              <a:extLst>
                <a:ext uri="{FF2B5EF4-FFF2-40B4-BE49-F238E27FC236}">
                  <a16:creationId xmlns:a16="http://schemas.microsoft.com/office/drawing/2014/main" id="{11E51A76-46B6-6849-BBEE-0C1F6F029606}"/>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8" name="Google Shape;332;p23">
              <a:extLst>
                <a:ext uri="{FF2B5EF4-FFF2-40B4-BE49-F238E27FC236}">
                  <a16:creationId xmlns:a16="http://schemas.microsoft.com/office/drawing/2014/main" id="{5172EE6E-FF7B-4644-8EEB-810308C97371}"/>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9" name="Google Shape;333;p23">
              <a:extLst>
                <a:ext uri="{FF2B5EF4-FFF2-40B4-BE49-F238E27FC236}">
                  <a16:creationId xmlns:a16="http://schemas.microsoft.com/office/drawing/2014/main" id="{11F6B062-FD35-B542-9665-93EB706E7BA8}"/>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0" name="Google Shape;334;p23">
            <a:extLst>
              <a:ext uri="{FF2B5EF4-FFF2-40B4-BE49-F238E27FC236}">
                <a16:creationId xmlns:a16="http://schemas.microsoft.com/office/drawing/2014/main" id="{04562986-1E7C-F141-B669-04F1429F5F7A}"/>
              </a:ext>
            </a:extLst>
          </p:cNvPr>
          <p:cNvGrpSpPr/>
          <p:nvPr/>
        </p:nvGrpSpPr>
        <p:grpSpPr>
          <a:xfrm>
            <a:off x="5387688" y="1759353"/>
            <a:ext cx="1724499" cy="352423"/>
            <a:chOff x="5709295" y="4138610"/>
            <a:chExt cx="2143034" cy="564600"/>
          </a:xfrm>
        </p:grpSpPr>
        <p:sp>
          <p:nvSpPr>
            <p:cNvPr id="11" name="Google Shape;335;p23">
              <a:extLst>
                <a:ext uri="{FF2B5EF4-FFF2-40B4-BE49-F238E27FC236}">
                  <a16:creationId xmlns:a16="http://schemas.microsoft.com/office/drawing/2014/main" id="{26E8990E-A0B8-A946-9535-5F9732F41D5A}"/>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2" name="Google Shape;336;p23">
              <a:extLst>
                <a:ext uri="{FF2B5EF4-FFF2-40B4-BE49-F238E27FC236}">
                  <a16:creationId xmlns:a16="http://schemas.microsoft.com/office/drawing/2014/main" id="{3837C129-921A-9C46-B4D3-999839BA7246}"/>
                </a:ext>
              </a:extLst>
            </p:cNvPr>
            <p:cNvSpPr/>
            <p:nvPr/>
          </p:nvSpPr>
          <p:spPr>
            <a:xfrm>
              <a:off x="6569674"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3" name="Google Shape;337;p23">
              <a:extLst>
                <a:ext uri="{FF2B5EF4-FFF2-40B4-BE49-F238E27FC236}">
                  <a16:creationId xmlns:a16="http://schemas.microsoft.com/office/drawing/2014/main" id="{EA9603AD-A253-CE40-9C19-8E4D5405FFCB}"/>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4" name="Google Shape;338;p23">
              <a:extLst>
                <a:ext uri="{FF2B5EF4-FFF2-40B4-BE49-F238E27FC236}">
                  <a16:creationId xmlns:a16="http://schemas.microsoft.com/office/drawing/2014/main" id="{4041C2A6-6B53-2642-AF3D-FC12FE84FA9E}"/>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5" name="Google Shape;339;p23">
              <a:extLst>
                <a:ext uri="{FF2B5EF4-FFF2-40B4-BE49-F238E27FC236}">
                  <a16:creationId xmlns:a16="http://schemas.microsoft.com/office/drawing/2014/main" id="{BC067887-A901-4D46-BCA9-724A4436A515}"/>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6" name="Google Shape;340;p23">
            <a:extLst>
              <a:ext uri="{FF2B5EF4-FFF2-40B4-BE49-F238E27FC236}">
                <a16:creationId xmlns:a16="http://schemas.microsoft.com/office/drawing/2014/main" id="{33408E97-FC37-9545-99FE-4B8539BC0CB0}"/>
              </a:ext>
            </a:extLst>
          </p:cNvPr>
          <p:cNvGrpSpPr/>
          <p:nvPr/>
        </p:nvGrpSpPr>
        <p:grpSpPr>
          <a:xfrm>
            <a:off x="5387688" y="2111275"/>
            <a:ext cx="1724500" cy="365719"/>
            <a:chOff x="5706172" y="5205410"/>
            <a:chExt cx="2143034" cy="585900"/>
          </a:xfrm>
        </p:grpSpPr>
        <p:sp>
          <p:nvSpPr>
            <p:cNvPr id="17" name="Google Shape;341;p23">
              <a:extLst>
                <a:ext uri="{FF2B5EF4-FFF2-40B4-BE49-F238E27FC236}">
                  <a16:creationId xmlns:a16="http://schemas.microsoft.com/office/drawing/2014/main" id="{467D1CF4-5832-1A44-8B8E-22EC2405CE72}"/>
                </a:ext>
              </a:extLst>
            </p:cNvPr>
            <p:cNvSpPr/>
            <p:nvPr/>
          </p:nvSpPr>
          <p:spPr>
            <a:xfrm>
              <a:off x="5706172"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8" name="Google Shape;342;p23">
              <a:extLst>
                <a:ext uri="{FF2B5EF4-FFF2-40B4-BE49-F238E27FC236}">
                  <a16:creationId xmlns:a16="http://schemas.microsoft.com/office/drawing/2014/main" id="{4AAF9DB4-0447-8940-8BAB-57C16A9EED6F}"/>
                </a:ext>
              </a:extLst>
            </p:cNvPr>
            <p:cNvSpPr/>
            <p:nvPr/>
          </p:nvSpPr>
          <p:spPr>
            <a:xfrm>
              <a:off x="6134800"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9" name="Google Shape;343;p23">
              <a:extLst>
                <a:ext uri="{FF2B5EF4-FFF2-40B4-BE49-F238E27FC236}">
                  <a16:creationId xmlns:a16="http://schemas.microsoft.com/office/drawing/2014/main" id="{185B86C0-2023-4949-BB9D-A9642CA8E8ED}"/>
                </a:ext>
              </a:extLst>
            </p:cNvPr>
            <p:cNvSpPr/>
            <p:nvPr/>
          </p:nvSpPr>
          <p:spPr>
            <a:xfrm>
              <a:off x="6995179"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0" name="Google Shape;344;p23">
              <a:extLst>
                <a:ext uri="{FF2B5EF4-FFF2-40B4-BE49-F238E27FC236}">
                  <a16:creationId xmlns:a16="http://schemas.microsoft.com/office/drawing/2014/main" id="{AB919E4C-C5FB-C24D-AFBE-A9721F131676}"/>
                </a:ext>
              </a:extLst>
            </p:cNvPr>
            <p:cNvSpPr/>
            <p:nvPr/>
          </p:nvSpPr>
          <p:spPr>
            <a:xfrm>
              <a:off x="7423806" y="5205410"/>
              <a:ext cx="4254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 name="Google Shape;345;p23">
              <a:extLst>
                <a:ext uri="{FF2B5EF4-FFF2-40B4-BE49-F238E27FC236}">
                  <a16:creationId xmlns:a16="http://schemas.microsoft.com/office/drawing/2014/main" id="{B1B0F61C-69CF-374C-8661-C5D6889629ED}"/>
                </a:ext>
              </a:extLst>
            </p:cNvPr>
            <p:cNvSpPr/>
            <p:nvPr/>
          </p:nvSpPr>
          <p:spPr>
            <a:xfrm>
              <a:off x="6569674" y="5205410"/>
              <a:ext cx="428700" cy="5859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22" name="Google Shape;346;p23">
            <a:extLst>
              <a:ext uri="{FF2B5EF4-FFF2-40B4-BE49-F238E27FC236}">
                <a16:creationId xmlns:a16="http://schemas.microsoft.com/office/drawing/2014/main" id="{B2DF4888-84EC-2041-A4F0-6B496D3D7DB3}"/>
              </a:ext>
            </a:extLst>
          </p:cNvPr>
          <p:cNvSpPr/>
          <p:nvPr/>
        </p:nvSpPr>
        <p:spPr>
          <a:xfrm>
            <a:off x="5732550" y="1050342"/>
            <a:ext cx="345000" cy="347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FFFFF"/>
                </a:solidFill>
                <a:latin typeface="Raleway" panose="020B0503030101060003" pitchFamily="34" charset="77"/>
                <a:ea typeface="Calibri"/>
                <a:cs typeface="Calibri"/>
                <a:sym typeface="Calibri"/>
              </a:rPr>
              <a:t>+</a:t>
            </a:r>
            <a:endParaRPr sz="1800" dirty="0">
              <a:solidFill>
                <a:srgbClr val="FFFFFF"/>
              </a:solidFill>
              <a:latin typeface="Raleway" panose="020B0503030101060003" pitchFamily="34" charset="77"/>
              <a:ea typeface="Calibri"/>
              <a:cs typeface="Calibri"/>
              <a:sym typeface="Calibri"/>
            </a:endParaRPr>
          </a:p>
        </p:txBody>
      </p:sp>
      <p:sp>
        <p:nvSpPr>
          <p:cNvPr id="23" name="Google Shape;347;p23">
            <a:extLst>
              <a:ext uri="{FF2B5EF4-FFF2-40B4-BE49-F238E27FC236}">
                <a16:creationId xmlns:a16="http://schemas.microsoft.com/office/drawing/2014/main" id="{91879C15-EE49-134F-B67A-13F8DE63B7B0}"/>
              </a:ext>
            </a:extLst>
          </p:cNvPr>
          <p:cNvSpPr/>
          <p:nvPr/>
        </p:nvSpPr>
        <p:spPr>
          <a:xfrm>
            <a:off x="6424889" y="1398086"/>
            <a:ext cx="345000" cy="3606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sp>
        <p:nvSpPr>
          <p:cNvPr id="24" name="Google Shape;348;p23">
            <a:extLst>
              <a:ext uri="{FF2B5EF4-FFF2-40B4-BE49-F238E27FC236}">
                <a16:creationId xmlns:a16="http://schemas.microsoft.com/office/drawing/2014/main" id="{1E19B108-226D-8844-8378-71AE9734E4B8}"/>
              </a:ext>
            </a:extLst>
          </p:cNvPr>
          <p:cNvSpPr/>
          <p:nvPr/>
        </p:nvSpPr>
        <p:spPr>
          <a:xfrm>
            <a:off x="5730034" y="1765354"/>
            <a:ext cx="349800" cy="3525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FFFFF"/>
                </a:solidFill>
                <a:latin typeface="Raleway" panose="020B0503030101060003" pitchFamily="34" charset="77"/>
                <a:ea typeface="Calibri"/>
                <a:cs typeface="Calibri"/>
                <a:sym typeface="Calibri"/>
              </a:rPr>
              <a:t>+</a:t>
            </a:r>
            <a:endParaRPr sz="1800" dirty="0">
              <a:solidFill>
                <a:srgbClr val="FFFFFF"/>
              </a:solidFill>
              <a:latin typeface="Raleway" panose="020B0503030101060003" pitchFamily="34" charset="77"/>
              <a:ea typeface="Calibri"/>
              <a:cs typeface="Calibri"/>
              <a:sym typeface="Calibri"/>
            </a:endParaRPr>
          </a:p>
        </p:txBody>
      </p:sp>
      <p:sp>
        <p:nvSpPr>
          <p:cNvPr id="25" name="Google Shape;349;p23">
            <a:extLst>
              <a:ext uri="{FF2B5EF4-FFF2-40B4-BE49-F238E27FC236}">
                <a16:creationId xmlns:a16="http://schemas.microsoft.com/office/drawing/2014/main" id="{FE25223D-EFD4-084D-B66B-DDF1683418E0}"/>
              </a:ext>
            </a:extLst>
          </p:cNvPr>
          <p:cNvSpPr/>
          <p:nvPr/>
        </p:nvSpPr>
        <p:spPr>
          <a:xfrm>
            <a:off x="6074947" y="2111345"/>
            <a:ext cx="352500" cy="365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3F3F3"/>
                </a:solidFill>
                <a:latin typeface="Raleway" panose="020B0503030101060003" pitchFamily="34" charset="77"/>
                <a:ea typeface="Calibri"/>
                <a:cs typeface="Calibri"/>
                <a:sym typeface="Calibri"/>
              </a:rPr>
              <a:t>+</a:t>
            </a:r>
            <a:endParaRPr sz="1800" dirty="0">
              <a:solidFill>
                <a:srgbClr val="F3F3F3"/>
              </a:solidFill>
              <a:latin typeface="Raleway" panose="020B0503030101060003" pitchFamily="34" charset="77"/>
              <a:ea typeface="Calibri"/>
              <a:cs typeface="Calibri"/>
              <a:sym typeface="Calibri"/>
            </a:endParaRPr>
          </a:p>
        </p:txBody>
      </p:sp>
      <p:grpSp>
        <p:nvGrpSpPr>
          <p:cNvPr id="26" name="Google Shape;350;p23">
            <a:extLst>
              <a:ext uri="{FF2B5EF4-FFF2-40B4-BE49-F238E27FC236}">
                <a16:creationId xmlns:a16="http://schemas.microsoft.com/office/drawing/2014/main" id="{7C37BBE4-376F-D44B-B001-98F0425C4CEE}"/>
              </a:ext>
            </a:extLst>
          </p:cNvPr>
          <p:cNvGrpSpPr/>
          <p:nvPr/>
        </p:nvGrpSpPr>
        <p:grpSpPr>
          <a:xfrm>
            <a:off x="5387688" y="1050314"/>
            <a:ext cx="1727156" cy="347742"/>
            <a:chOff x="5706172" y="2033710"/>
            <a:chExt cx="2146335" cy="557100"/>
          </a:xfrm>
        </p:grpSpPr>
        <p:grpSp>
          <p:nvGrpSpPr>
            <p:cNvPr id="27" name="Google Shape;351;p23">
              <a:extLst>
                <a:ext uri="{FF2B5EF4-FFF2-40B4-BE49-F238E27FC236}">
                  <a16:creationId xmlns:a16="http://schemas.microsoft.com/office/drawing/2014/main" id="{1613B0F8-46D9-8F46-BF27-2D94A1999835}"/>
                </a:ext>
              </a:extLst>
            </p:cNvPr>
            <p:cNvGrpSpPr/>
            <p:nvPr/>
          </p:nvGrpSpPr>
          <p:grpSpPr>
            <a:xfrm>
              <a:off x="5706172" y="2033710"/>
              <a:ext cx="2146335" cy="557100"/>
              <a:chOff x="5706172" y="2033710"/>
              <a:chExt cx="2146335" cy="557100"/>
            </a:xfrm>
          </p:grpSpPr>
          <p:sp>
            <p:nvSpPr>
              <p:cNvPr id="29" name="Google Shape;352;p23">
                <a:extLst>
                  <a:ext uri="{FF2B5EF4-FFF2-40B4-BE49-F238E27FC236}">
                    <a16:creationId xmlns:a16="http://schemas.microsoft.com/office/drawing/2014/main" id="{50DC2CE9-6F64-BC41-BCA8-DFE02FC8E5EB}"/>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0" name="Google Shape;353;p23">
                <a:extLst>
                  <a:ext uri="{FF2B5EF4-FFF2-40B4-BE49-F238E27FC236}">
                    <a16:creationId xmlns:a16="http://schemas.microsoft.com/office/drawing/2014/main" id="{ADF35189-DEF6-094D-8591-6CE583A88436}"/>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1" name="Google Shape;354;p23">
                <a:extLst>
                  <a:ext uri="{FF2B5EF4-FFF2-40B4-BE49-F238E27FC236}">
                    <a16:creationId xmlns:a16="http://schemas.microsoft.com/office/drawing/2014/main" id="{DE7FD1D2-A572-1F45-91B5-75FAF4083AF9}"/>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2" name="Google Shape;355;p23">
                <a:extLst>
                  <a:ext uri="{FF2B5EF4-FFF2-40B4-BE49-F238E27FC236}">
                    <a16:creationId xmlns:a16="http://schemas.microsoft.com/office/drawing/2014/main" id="{2885A796-0A03-954E-850B-E6F73CA1249D}"/>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28" name="Google Shape;356;p23">
              <a:extLst>
                <a:ext uri="{FF2B5EF4-FFF2-40B4-BE49-F238E27FC236}">
                  <a16:creationId xmlns:a16="http://schemas.microsoft.com/office/drawing/2014/main" id="{9C118807-B56D-B747-9EB7-11CE8D136FDE}"/>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33" name="Google Shape;358;p23">
            <a:extLst>
              <a:ext uri="{FF2B5EF4-FFF2-40B4-BE49-F238E27FC236}">
                <a16:creationId xmlns:a16="http://schemas.microsoft.com/office/drawing/2014/main" id="{48F0E4E2-7992-8543-862D-6DB99510DA9E}"/>
              </a:ext>
            </a:extLst>
          </p:cNvPr>
          <p:cNvSpPr/>
          <p:nvPr/>
        </p:nvSpPr>
        <p:spPr>
          <a:xfrm flipH="1">
            <a:off x="3549128" y="1634521"/>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34" name="Google Shape;359;p23">
            <a:extLst>
              <a:ext uri="{FF2B5EF4-FFF2-40B4-BE49-F238E27FC236}">
                <a16:creationId xmlns:a16="http://schemas.microsoft.com/office/drawing/2014/main" id="{29805202-4DA2-CE4C-80A8-757AC92E81FB}"/>
              </a:ext>
            </a:extLst>
          </p:cNvPr>
          <p:cNvSpPr txBox="1"/>
          <p:nvPr/>
        </p:nvSpPr>
        <p:spPr>
          <a:xfrm>
            <a:off x="2913596" y="1052783"/>
            <a:ext cx="16167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dirty="0">
                <a:solidFill>
                  <a:schemeClr val="dk1"/>
                </a:solidFill>
                <a:latin typeface="Raleway" panose="020B0503030101060003" pitchFamily="34" charset="77"/>
                <a:ea typeface="Calibri"/>
                <a:cs typeface="Calibri"/>
                <a:sym typeface="Calibri"/>
              </a:rPr>
              <a:t>Sampled Packet</a:t>
            </a:r>
            <a:endParaRPr sz="1600" dirty="0">
              <a:solidFill>
                <a:schemeClr val="dk1"/>
              </a:solidFill>
              <a:latin typeface="Raleway" panose="020B0503030101060003" pitchFamily="34" charset="77"/>
              <a:ea typeface="Calibri"/>
              <a:cs typeface="Calibri"/>
              <a:sym typeface="Calibri"/>
            </a:endParaRPr>
          </a:p>
        </p:txBody>
      </p:sp>
      <p:cxnSp>
        <p:nvCxnSpPr>
          <p:cNvPr id="35" name="Google Shape;360;p23">
            <a:extLst>
              <a:ext uri="{FF2B5EF4-FFF2-40B4-BE49-F238E27FC236}">
                <a16:creationId xmlns:a16="http://schemas.microsoft.com/office/drawing/2014/main" id="{F099636D-E2E3-E946-91D5-BAE1A314FCB8}"/>
              </a:ext>
            </a:extLst>
          </p:cNvPr>
          <p:cNvCxnSpPr>
            <a:cxnSpLocks/>
            <a:endCxn id="28" idx="1"/>
          </p:cNvCxnSpPr>
          <p:nvPr/>
        </p:nvCxnSpPr>
        <p:spPr>
          <a:xfrm flipV="1">
            <a:off x="3948438" y="1224185"/>
            <a:ext cx="1784167" cy="530669"/>
          </a:xfrm>
          <a:prstGeom prst="straightConnector1">
            <a:avLst/>
          </a:prstGeom>
          <a:noFill/>
          <a:ln w="19050" cap="flat" cmpd="sng">
            <a:solidFill>
              <a:schemeClr val="accent2"/>
            </a:solidFill>
            <a:prstDash val="solid"/>
            <a:miter lim="800000"/>
            <a:headEnd type="none" w="sm" len="sm"/>
            <a:tailEnd type="stealth" w="med" len="med"/>
          </a:ln>
        </p:spPr>
      </p:cxnSp>
      <p:sp>
        <p:nvSpPr>
          <p:cNvPr id="36" name="Google Shape;361;p23">
            <a:extLst>
              <a:ext uri="{FF2B5EF4-FFF2-40B4-BE49-F238E27FC236}">
                <a16:creationId xmlns:a16="http://schemas.microsoft.com/office/drawing/2014/main" id="{2864B707-D053-4D45-B718-734E104F32F7}"/>
              </a:ext>
            </a:extLst>
          </p:cNvPr>
          <p:cNvSpPr txBox="1"/>
          <p:nvPr/>
        </p:nvSpPr>
        <p:spPr>
          <a:xfrm>
            <a:off x="2225736" y="1773171"/>
            <a:ext cx="1220400" cy="5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Raleway" panose="020B0503030101060003" pitchFamily="34" charset="77"/>
                <a:cs typeface="Calibri" panose="020F0502020204030204" pitchFamily="34" charset="0"/>
              </a:rPr>
              <a:t>Flip a coin:</a:t>
            </a:r>
            <a:endParaRPr sz="1600" dirty="0">
              <a:latin typeface="Raleway" panose="020B0503030101060003" pitchFamily="34" charset="77"/>
              <a:cs typeface="Calibri" panose="020F0502020204030204" pitchFamily="34" charset="0"/>
            </a:endParaRPr>
          </a:p>
          <a:p>
            <a:pPr marL="0" lvl="0" indent="0" algn="ctr" rtl="0">
              <a:spcBef>
                <a:spcPts val="0"/>
              </a:spcBef>
              <a:spcAft>
                <a:spcPts val="0"/>
              </a:spcAft>
              <a:buNone/>
            </a:pPr>
            <a:r>
              <a:rPr lang="en" sz="1600" dirty="0">
                <a:latin typeface="Raleway" panose="020B0503030101060003" pitchFamily="34" charset="77"/>
                <a:cs typeface="Calibri" panose="020F0502020204030204" pitchFamily="34" charset="0"/>
              </a:rPr>
              <a:t>with </a:t>
            </a:r>
            <a:r>
              <a:rPr lang="en" sz="1600" dirty="0">
                <a:solidFill>
                  <a:srgbClr val="FF0000"/>
                </a:solidFill>
                <a:latin typeface="Raleway" panose="020B0503030101060003" pitchFamily="34" charset="77"/>
                <a:cs typeface="Calibri" panose="020F0502020204030204" pitchFamily="34" charset="0"/>
              </a:rPr>
              <a:t>p</a:t>
            </a:r>
            <a:endParaRPr sz="1600" dirty="0">
              <a:solidFill>
                <a:srgbClr val="FF0000"/>
              </a:solidFill>
              <a:latin typeface="Raleway" panose="020B0503030101060003" pitchFamily="34" charset="77"/>
              <a:cs typeface="Calibri" panose="020F0502020204030204" pitchFamily="34" charset="0"/>
            </a:endParaRPr>
          </a:p>
        </p:txBody>
      </p:sp>
      <p:cxnSp>
        <p:nvCxnSpPr>
          <p:cNvPr id="37" name="Google Shape;362;p23">
            <a:extLst>
              <a:ext uri="{FF2B5EF4-FFF2-40B4-BE49-F238E27FC236}">
                <a16:creationId xmlns:a16="http://schemas.microsoft.com/office/drawing/2014/main" id="{AE3CE37A-3B07-154C-8F43-58CD0ECB614D}"/>
              </a:ext>
            </a:extLst>
          </p:cNvPr>
          <p:cNvCxnSpPr>
            <a:stCxn id="33" idx="1"/>
            <a:endCxn id="24" idx="1"/>
          </p:cNvCxnSpPr>
          <p:nvPr/>
        </p:nvCxnSpPr>
        <p:spPr>
          <a:xfrm>
            <a:off x="3911828" y="1763671"/>
            <a:ext cx="1818206" cy="177933"/>
          </a:xfrm>
          <a:prstGeom prst="straightConnector1">
            <a:avLst/>
          </a:prstGeom>
          <a:noFill/>
          <a:ln w="19050" cap="flat" cmpd="sng">
            <a:solidFill>
              <a:schemeClr val="accent2"/>
            </a:solidFill>
            <a:prstDash val="solid"/>
            <a:miter lim="800000"/>
            <a:headEnd type="none" w="sm" len="sm"/>
            <a:tailEnd type="stealth" w="med" len="med"/>
          </a:ln>
        </p:spPr>
      </p:cxnSp>
      <p:cxnSp>
        <p:nvCxnSpPr>
          <p:cNvPr id="38" name="Google Shape;363;p23">
            <a:extLst>
              <a:ext uri="{FF2B5EF4-FFF2-40B4-BE49-F238E27FC236}">
                <a16:creationId xmlns:a16="http://schemas.microsoft.com/office/drawing/2014/main" id="{75DC0762-1D4D-AD45-805B-B79BFBA78299}"/>
              </a:ext>
            </a:extLst>
          </p:cNvPr>
          <p:cNvCxnSpPr>
            <a:cxnSpLocks/>
            <a:endCxn id="7" idx="3"/>
          </p:cNvCxnSpPr>
          <p:nvPr/>
        </p:nvCxnSpPr>
        <p:spPr>
          <a:xfrm flipV="1">
            <a:off x="3928250" y="1578381"/>
            <a:ext cx="2496762" cy="184822"/>
          </a:xfrm>
          <a:prstGeom prst="straightConnector1">
            <a:avLst/>
          </a:prstGeom>
          <a:noFill/>
          <a:ln w="19050" cap="flat" cmpd="sng">
            <a:solidFill>
              <a:schemeClr val="accent2"/>
            </a:solidFill>
            <a:prstDash val="solid"/>
            <a:miter lim="800000"/>
            <a:headEnd type="none" w="sm" len="sm"/>
            <a:tailEnd type="stealth" w="med" len="med"/>
          </a:ln>
        </p:spPr>
      </p:cxnSp>
      <p:cxnSp>
        <p:nvCxnSpPr>
          <p:cNvPr id="39" name="Google Shape;364;p23">
            <a:extLst>
              <a:ext uri="{FF2B5EF4-FFF2-40B4-BE49-F238E27FC236}">
                <a16:creationId xmlns:a16="http://schemas.microsoft.com/office/drawing/2014/main" id="{8E4017D3-FB42-DF4E-A90F-71BC3DCE42E5}"/>
              </a:ext>
            </a:extLst>
          </p:cNvPr>
          <p:cNvCxnSpPr>
            <a:cxnSpLocks/>
            <a:stCxn id="33" idx="1"/>
            <a:endCxn id="25" idx="1"/>
          </p:cNvCxnSpPr>
          <p:nvPr/>
        </p:nvCxnSpPr>
        <p:spPr>
          <a:xfrm>
            <a:off x="3911828" y="1763671"/>
            <a:ext cx="2163119" cy="530524"/>
          </a:xfrm>
          <a:prstGeom prst="straightConnector1">
            <a:avLst/>
          </a:prstGeom>
          <a:noFill/>
          <a:ln w="19050" cap="flat" cmpd="sng">
            <a:solidFill>
              <a:schemeClr val="accent2"/>
            </a:solidFill>
            <a:prstDash val="solid"/>
            <a:miter lim="800000"/>
            <a:headEnd type="none" w="sm" len="sm"/>
            <a:tailEnd type="stealth" w="med" len="med"/>
          </a:ln>
        </p:spPr>
      </p:cxnSp>
      <p:sp>
        <p:nvSpPr>
          <p:cNvPr id="40" name="Google Shape;365;p23">
            <a:extLst>
              <a:ext uri="{FF2B5EF4-FFF2-40B4-BE49-F238E27FC236}">
                <a16:creationId xmlns:a16="http://schemas.microsoft.com/office/drawing/2014/main" id="{8BC8A51D-6021-FA43-B8D4-EFA6E1225629}"/>
              </a:ext>
            </a:extLst>
          </p:cNvPr>
          <p:cNvSpPr/>
          <p:nvPr/>
        </p:nvSpPr>
        <p:spPr>
          <a:xfrm flipH="1">
            <a:off x="742478" y="1533321"/>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41" name="Google Shape;366;p23">
            <a:extLst>
              <a:ext uri="{FF2B5EF4-FFF2-40B4-BE49-F238E27FC236}">
                <a16:creationId xmlns:a16="http://schemas.microsoft.com/office/drawing/2014/main" id="{D4C97099-3723-D541-830C-3289E2287079}"/>
              </a:ext>
            </a:extLst>
          </p:cNvPr>
          <p:cNvSpPr/>
          <p:nvPr/>
        </p:nvSpPr>
        <p:spPr>
          <a:xfrm flipH="1">
            <a:off x="1105178" y="1533321"/>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42" name="Google Shape;367;p23">
            <a:extLst>
              <a:ext uri="{FF2B5EF4-FFF2-40B4-BE49-F238E27FC236}">
                <a16:creationId xmlns:a16="http://schemas.microsoft.com/office/drawing/2014/main" id="{33D567E5-6255-AC41-B6B6-6E92544AF8FA}"/>
              </a:ext>
            </a:extLst>
          </p:cNvPr>
          <p:cNvSpPr/>
          <p:nvPr/>
        </p:nvSpPr>
        <p:spPr>
          <a:xfrm flipH="1">
            <a:off x="1467878" y="1533321"/>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43" name="Google Shape;368;p23">
            <a:extLst>
              <a:ext uri="{FF2B5EF4-FFF2-40B4-BE49-F238E27FC236}">
                <a16:creationId xmlns:a16="http://schemas.microsoft.com/office/drawing/2014/main" id="{15A1B80D-A78E-3641-9B48-B5F130A00A7C}"/>
              </a:ext>
            </a:extLst>
          </p:cNvPr>
          <p:cNvSpPr/>
          <p:nvPr/>
        </p:nvSpPr>
        <p:spPr>
          <a:xfrm flipH="1">
            <a:off x="1830578" y="1533321"/>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cxnSp>
        <p:nvCxnSpPr>
          <p:cNvPr id="44" name="Google Shape;369;p23">
            <a:extLst>
              <a:ext uri="{FF2B5EF4-FFF2-40B4-BE49-F238E27FC236}">
                <a16:creationId xmlns:a16="http://schemas.microsoft.com/office/drawing/2014/main" id="{9BA9D9CC-ADB9-6E48-9D23-49990C9679E6}"/>
              </a:ext>
            </a:extLst>
          </p:cNvPr>
          <p:cNvCxnSpPr>
            <a:stCxn id="43" idx="1"/>
          </p:cNvCxnSpPr>
          <p:nvPr/>
        </p:nvCxnSpPr>
        <p:spPr>
          <a:xfrm>
            <a:off x="2193278" y="1662471"/>
            <a:ext cx="1302900" cy="110700"/>
          </a:xfrm>
          <a:prstGeom prst="straightConnector1">
            <a:avLst/>
          </a:prstGeom>
          <a:noFill/>
          <a:ln w="19050" cap="flat" cmpd="sng">
            <a:solidFill>
              <a:schemeClr val="accent2"/>
            </a:solidFill>
            <a:prstDash val="solid"/>
            <a:miter lim="800000"/>
            <a:headEnd type="none" w="sm" len="sm"/>
            <a:tailEnd type="stealth" w="med" len="med"/>
          </a:ln>
        </p:spPr>
      </p:cxnSp>
      <p:grpSp>
        <p:nvGrpSpPr>
          <p:cNvPr id="45" name="Google Shape;371;p23">
            <a:extLst>
              <a:ext uri="{FF2B5EF4-FFF2-40B4-BE49-F238E27FC236}">
                <a16:creationId xmlns:a16="http://schemas.microsoft.com/office/drawing/2014/main" id="{D6212A9D-20B0-5845-AD66-185AE9ADA525}"/>
              </a:ext>
            </a:extLst>
          </p:cNvPr>
          <p:cNvGrpSpPr/>
          <p:nvPr/>
        </p:nvGrpSpPr>
        <p:grpSpPr>
          <a:xfrm>
            <a:off x="6427438" y="1050114"/>
            <a:ext cx="1727156" cy="347742"/>
            <a:chOff x="5706172" y="2033710"/>
            <a:chExt cx="2146335" cy="557100"/>
          </a:xfrm>
        </p:grpSpPr>
        <p:grpSp>
          <p:nvGrpSpPr>
            <p:cNvPr id="46" name="Google Shape;372;p23">
              <a:extLst>
                <a:ext uri="{FF2B5EF4-FFF2-40B4-BE49-F238E27FC236}">
                  <a16:creationId xmlns:a16="http://schemas.microsoft.com/office/drawing/2014/main" id="{EA5868AE-CFC4-0E4F-A5BE-A14CA9FA4F90}"/>
                </a:ext>
              </a:extLst>
            </p:cNvPr>
            <p:cNvGrpSpPr/>
            <p:nvPr/>
          </p:nvGrpSpPr>
          <p:grpSpPr>
            <a:xfrm>
              <a:off x="5706172" y="2033710"/>
              <a:ext cx="2146335" cy="557100"/>
              <a:chOff x="5706172" y="2033710"/>
              <a:chExt cx="2146335" cy="557100"/>
            </a:xfrm>
          </p:grpSpPr>
          <p:sp>
            <p:nvSpPr>
              <p:cNvPr id="48" name="Google Shape;373;p23">
                <a:extLst>
                  <a:ext uri="{FF2B5EF4-FFF2-40B4-BE49-F238E27FC236}">
                    <a16:creationId xmlns:a16="http://schemas.microsoft.com/office/drawing/2014/main" id="{59F382DD-2EDB-ED41-87FE-488B501EEED6}"/>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49" name="Google Shape;374;p23">
                <a:extLst>
                  <a:ext uri="{FF2B5EF4-FFF2-40B4-BE49-F238E27FC236}">
                    <a16:creationId xmlns:a16="http://schemas.microsoft.com/office/drawing/2014/main" id="{93065A38-9F19-A442-ACE3-53B35EF2E569}"/>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50" name="Google Shape;375;p23">
                <a:extLst>
                  <a:ext uri="{FF2B5EF4-FFF2-40B4-BE49-F238E27FC236}">
                    <a16:creationId xmlns:a16="http://schemas.microsoft.com/office/drawing/2014/main" id="{C38B5C63-317B-5D48-9F6C-055628C2A6F9}"/>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51" name="Google Shape;376;p23">
                <a:extLst>
                  <a:ext uri="{FF2B5EF4-FFF2-40B4-BE49-F238E27FC236}">
                    <a16:creationId xmlns:a16="http://schemas.microsoft.com/office/drawing/2014/main" id="{C6013571-0924-E94C-A53B-88C57D66054A}"/>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47" name="Google Shape;377;p23">
              <a:extLst>
                <a:ext uri="{FF2B5EF4-FFF2-40B4-BE49-F238E27FC236}">
                  <a16:creationId xmlns:a16="http://schemas.microsoft.com/office/drawing/2014/main" id="{6678E807-43AC-FD47-9856-05A1A011C9ED}"/>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52" name="Google Shape;378;p23">
            <a:extLst>
              <a:ext uri="{FF2B5EF4-FFF2-40B4-BE49-F238E27FC236}">
                <a16:creationId xmlns:a16="http://schemas.microsoft.com/office/drawing/2014/main" id="{FEBDEB33-9E7D-A94D-8C68-41FDE443BFC3}"/>
              </a:ext>
            </a:extLst>
          </p:cNvPr>
          <p:cNvGrpSpPr/>
          <p:nvPr/>
        </p:nvGrpSpPr>
        <p:grpSpPr>
          <a:xfrm>
            <a:off x="6427502" y="1398049"/>
            <a:ext cx="1727038" cy="361116"/>
            <a:chOff x="5706172" y="3071810"/>
            <a:chExt cx="2146189" cy="578526"/>
          </a:xfrm>
        </p:grpSpPr>
        <p:sp>
          <p:nvSpPr>
            <p:cNvPr id="53" name="Google Shape;379;p23">
              <a:extLst>
                <a:ext uri="{FF2B5EF4-FFF2-40B4-BE49-F238E27FC236}">
                  <a16:creationId xmlns:a16="http://schemas.microsoft.com/office/drawing/2014/main" id="{E147C608-A781-614D-ABF3-700070F9BD7E}"/>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4" name="Google Shape;380;p23">
              <a:extLst>
                <a:ext uri="{FF2B5EF4-FFF2-40B4-BE49-F238E27FC236}">
                  <a16:creationId xmlns:a16="http://schemas.microsoft.com/office/drawing/2014/main" id="{12CAC6F9-093C-EA4E-8354-D8C46A3DA40D}"/>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5" name="Google Shape;381;p23">
              <a:extLst>
                <a:ext uri="{FF2B5EF4-FFF2-40B4-BE49-F238E27FC236}">
                  <a16:creationId xmlns:a16="http://schemas.microsoft.com/office/drawing/2014/main" id="{939760FF-1A9C-AD44-8C48-3ED5DB180297}"/>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6" name="Google Shape;382;p23">
              <a:extLst>
                <a:ext uri="{FF2B5EF4-FFF2-40B4-BE49-F238E27FC236}">
                  <a16:creationId xmlns:a16="http://schemas.microsoft.com/office/drawing/2014/main" id="{8A53C13E-28D6-B844-9183-F6C4CD147E8D}"/>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7" name="Google Shape;383;p23">
              <a:extLst>
                <a:ext uri="{FF2B5EF4-FFF2-40B4-BE49-F238E27FC236}">
                  <a16:creationId xmlns:a16="http://schemas.microsoft.com/office/drawing/2014/main" id="{0CF7A7FD-A842-654F-8C90-3058CC618A7B}"/>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58" name="Google Shape;384;p23">
            <a:extLst>
              <a:ext uri="{FF2B5EF4-FFF2-40B4-BE49-F238E27FC236}">
                <a16:creationId xmlns:a16="http://schemas.microsoft.com/office/drawing/2014/main" id="{659B56CF-9CA1-4E44-8890-155004C84071}"/>
              </a:ext>
            </a:extLst>
          </p:cNvPr>
          <p:cNvGrpSpPr/>
          <p:nvPr/>
        </p:nvGrpSpPr>
        <p:grpSpPr>
          <a:xfrm>
            <a:off x="6427502" y="1759349"/>
            <a:ext cx="1727038" cy="361116"/>
            <a:chOff x="5706172" y="3071810"/>
            <a:chExt cx="2146189" cy="578526"/>
          </a:xfrm>
        </p:grpSpPr>
        <p:sp>
          <p:nvSpPr>
            <p:cNvPr id="59" name="Google Shape;385;p23">
              <a:extLst>
                <a:ext uri="{FF2B5EF4-FFF2-40B4-BE49-F238E27FC236}">
                  <a16:creationId xmlns:a16="http://schemas.microsoft.com/office/drawing/2014/main" id="{65D73C40-D24A-BE41-9E12-4C1A9EFD8EB0}"/>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0" name="Google Shape;386;p23">
              <a:extLst>
                <a:ext uri="{FF2B5EF4-FFF2-40B4-BE49-F238E27FC236}">
                  <a16:creationId xmlns:a16="http://schemas.microsoft.com/office/drawing/2014/main" id="{6110AB6F-C09A-0C4C-8D4D-17C8679752B5}"/>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1" name="Google Shape;387;p23">
              <a:extLst>
                <a:ext uri="{FF2B5EF4-FFF2-40B4-BE49-F238E27FC236}">
                  <a16:creationId xmlns:a16="http://schemas.microsoft.com/office/drawing/2014/main" id="{D384A7EC-57BE-C242-974E-B243B020FC0B}"/>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 name="Google Shape;388;p23">
              <a:extLst>
                <a:ext uri="{FF2B5EF4-FFF2-40B4-BE49-F238E27FC236}">
                  <a16:creationId xmlns:a16="http://schemas.microsoft.com/office/drawing/2014/main" id="{27377401-06D5-6E47-9498-7D97774686ED}"/>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3" name="Google Shape;389;p23">
              <a:extLst>
                <a:ext uri="{FF2B5EF4-FFF2-40B4-BE49-F238E27FC236}">
                  <a16:creationId xmlns:a16="http://schemas.microsoft.com/office/drawing/2014/main" id="{1FB3B7E4-7AC6-F64E-B508-4B6A03DF145F}"/>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64" name="Google Shape;390;p23">
            <a:extLst>
              <a:ext uri="{FF2B5EF4-FFF2-40B4-BE49-F238E27FC236}">
                <a16:creationId xmlns:a16="http://schemas.microsoft.com/office/drawing/2014/main" id="{58986598-9FC4-804F-AAE5-BF7E46FBC4F5}"/>
              </a:ext>
            </a:extLst>
          </p:cNvPr>
          <p:cNvGrpSpPr/>
          <p:nvPr/>
        </p:nvGrpSpPr>
        <p:grpSpPr>
          <a:xfrm>
            <a:off x="6427502" y="2120661"/>
            <a:ext cx="1727038" cy="361116"/>
            <a:chOff x="5706172" y="3071810"/>
            <a:chExt cx="2146189" cy="578526"/>
          </a:xfrm>
        </p:grpSpPr>
        <p:sp>
          <p:nvSpPr>
            <p:cNvPr id="65" name="Google Shape;391;p23">
              <a:extLst>
                <a:ext uri="{FF2B5EF4-FFF2-40B4-BE49-F238E27FC236}">
                  <a16:creationId xmlns:a16="http://schemas.microsoft.com/office/drawing/2014/main" id="{92E111EB-D177-3241-9B01-8277E98F7CB7}"/>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6" name="Google Shape;392;p23">
              <a:extLst>
                <a:ext uri="{FF2B5EF4-FFF2-40B4-BE49-F238E27FC236}">
                  <a16:creationId xmlns:a16="http://schemas.microsoft.com/office/drawing/2014/main" id="{35CAEAB1-B373-2040-83AE-DD6744C53DC0}"/>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7" name="Google Shape;393;p23">
              <a:extLst>
                <a:ext uri="{FF2B5EF4-FFF2-40B4-BE49-F238E27FC236}">
                  <a16:creationId xmlns:a16="http://schemas.microsoft.com/office/drawing/2014/main" id="{AC773C73-8186-014E-8A57-14BB6CC65A33}"/>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8" name="Google Shape;394;p23">
              <a:extLst>
                <a:ext uri="{FF2B5EF4-FFF2-40B4-BE49-F238E27FC236}">
                  <a16:creationId xmlns:a16="http://schemas.microsoft.com/office/drawing/2014/main" id="{BF50FC36-DCA6-A748-8FC7-EE1207B2396D}"/>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9" name="Google Shape;395;p23">
              <a:extLst>
                <a:ext uri="{FF2B5EF4-FFF2-40B4-BE49-F238E27FC236}">
                  <a16:creationId xmlns:a16="http://schemas.microsoft.com/office/drawing/2014/main" id="{3D86B219-482D-FA48-920E-11E9D6769CD8}"/>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70" name="Google Shape;396;p23">
            <a:extLst>
              <a:ext uri="{FF2B5EF4-FFF2-40B4-BE49-F238E27FC236}">
                <a16:creationId xmlns:a16="http://schemas.microsoft.com/office/drawing/2014/main" id="{87E4CC2F-6BD7-574E-A9BB-837228D610BF}"/>
              </a:ext>
            </a:extLst>
          </p:cNvPr>
          <p:cNvSpPr/>
          <p:nvPr/>
        </p:nvSpPr>
        <p:spPr>
          <a:xfrm>
            <a:off x="7462274" y="1398299"/>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71" name="Google Shape;397;p23">
            <a:extLst>
              <a:ext uri="{FF2B5EF4-FFF2-40B4-BE49-F238E27FC236}">
                <a16:creationId xmlns:a16="http://schemas.microsoft.com/office/drawing/2014/main" id="{9C45B092-85AA-DC48-BF1E-CF8E9853D49D}"/>
              </a:ext>
            </a:extLst>
          </p:cNvPr>
          <p:cNvSpPr/>
          <p:nvPr/>
        </p:nvSpPr>
        <p:spPr>
          <a:xfrm>
            <a:off x="7462274" y="1764053"/>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72" name="Google Shape;398;p23">
            <a:extLst>
              <a:ext uri="{FF2B5EF4-FFF2-40B4-BE49-F238E27FC236}">
                <a16:creationId xmlns:a16="http://schemas.microsoft.com/office/drawing/2014/main" id="{A7E01A7E-5810-EA40-9C4E-E4D35F9A1664}"/>
              </a:ext>
            </a:extLst>
          </p:cNvPr>
          <p:cNvSpPr/>
          <p:nvPr/>
        </p:nvSpPr>
        <p:spPr>
          <a:xfrm>
            <a:off x="7462274" y="2122641"/>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73" name="Google Shape;399;p23">
            <a:extLst>
              <a:ext uri="{FF2B5EF4-FFF2-40B4-BE49-F238E27FC236}">
                <a16:creationId xmlns:a16="http://schemas.microsoft.com/office/drawing/2014/main" id="{96DB61EA-D4FF-8247-9D6C-BF4BB6EA92BE}"/>
              </a:ext>
            </a:extLst>
          </p:cNvPr>
          <p:cNvSpPr/>
          <p:nvPr/>
        </p:nvSpPr>
        <p:spPr>
          <a:xfrm>
            <a:off x="6422509" y="1402354"/>
            <a:ext cx="349800" cy="3525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FFFFF"/>
                </a:solidFill>
                <a:latin typeface="Raleway" panose="020B0503030101060003" pitchFamily="34" charset="77"/>
                <a:ea typeface="Calibri"/>
                <a:cs typeface="Calibri"/>
                <a:sym typeface="Calibri"/>
              </a:rPr>
              <a:t>+</a:t>
            </a:r>
            <a:endParaRPr sz="1800" dirty="0">
              <a:solidFill>
                <a:srgbClr val="FFFFFF"/>
              </a:solidFill>
              <a:latin typeface="Raleway" panose="020B0503030101060003" pitchFamily="34" charset="77"/>
              <a:ea typeface="Calibri"/>
              <a:cs typeface="Calibri"/>
              <a:sym typeface="Calibri"/>
            </a:endParaRPr>
          </a:p>
        </p:txBody>
      </p:sp>
      <p:sp>
        <p:nvSpPr>
          <p:cNvPr id="74" name="TextBox 73">
            <a:extLst>
              <a:ext uri="{FF2B5EF4-FFF2-40B4-BE49-F238E27FC236}">
                <a16:creationId xmlns:a16="http://schemas.microsoft.com/office/drawing/2014/main" id="{CBBE6518-80C9-3248-BAA4-CCA9A059038C}"/>
              </a:ext>
            </a:extLst>
          </p:cNvPr>
          <p:cNvSpPr txBox="1"/>
          <p:nvPr/>
        </p:nvSpPr>
        <p:spPr>
          <a:xfrm>
            <a:off x="885642" y="2877985"/>
            <a:ext cx="7624946"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chemeClr val="accent2">
                    <a:lumMod val="75000"/>
                  </a:schemeClr>
                </a:solidFill>
                <a:effectLst/>
                <a:uFillTx/>
                <a:latin typeface="Raleway" panose="020B0503030101060003" pitchFamily="34" charset="77"/>
                <a:sym typeface="Helvetica Light"/>
              </a:rPr>
              <a:t>Pros</a:t>
            </a:r>
            <a:r>
              <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rPr>
              <a:t>: Simple idea to reduce hash</a:t>
            </a:r>
            <a:r>
              <a:rPr lang="en-US" sz="2200" dirty="0">
                <a:latin typeface="Raleway" panose="020B0503030101060003" pitchFamily="34" charset="77"/>
              </a:rPr>
              <a:t>/</a:t>
            </a:r>
            <a:r>
              <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rPr>
              <a:t>counter updates.</a:t>
            </a:r>
          </a:p>
        </p:txBody>
      </p:sp>
      <p:sp>
        <p:nvSpPr>
          <p:cNvPr id="75" name="TextBox 74">
            <a:extLst>
              <a:ext uri="{FF2B5EF4-FFF2-40B4-BE49-F238E27FC236}">
                <a16:creationId xmlns:a16="http://schemas.microsoft.com/office/drawing/2014/main" id="{FFCD45CB-57A5-C24F-A1CE-9A63C35E6CE7}"/>
              </a:ext>
            </a:extLst>
          </p:cNvPr>
          <p:cNvSpPr txBox="1"/>
          <p:nvPr/>
        </p:nvSpPr>
        <p:spPr>
          <a:xfrm>
            <a:off x="885642" y="3419008"/>
            <a:ext cx="8191277"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0000"/>
                </a:solidFill>
                <a:effectLst/>
                <a:uFillTx/>
                <a:latin typeface="Raleway" panose="020B0503030101060003" pitchFamily="34" charset="77"/>
                <a:sym typeface="Helvetica Light"/>
              </a:rPr>
              <a:t>Cons</a:t>
            </a:r>
            <a:r>
              <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rPr>
              <a:t>: </a:t>
            </a:r>
            <a:br>
              <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rPr>
            </a:br>
            <a:r>
              <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rPr>
              <a:t>- Memory increase may cause cache misses.</a:t>
            </a:r>
          </a:p>
          <a:p>
            <a:pPr algn="l" defTabSz="825500"/>
            <a:r>
              <a:rPr lang="en-US" sz="2200" dirty="0">
                <a:latin typeface="Raleway" panose="020B0503030101060003" pitchFamily="34" charset="77"/>
              </a:rPr>
              <a:t>- Even one coin flip per packet may be high!</a:t>
            </a:r>
            <a:endPar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endParaRPr>
          </a:p>
          <a:p>
            <a:pPr marL="0" marR="0" indent="0" algn="l" defTabSz="825500" rtl="0" fontAlgn="auto" latinLnBrk="0" hangingPunct="0">
              <a:lnSpc>
                <a:spcPct val="100000"/>
              </a:lnSpc>
              <a:spcBef>
                <a:spcPts val="0"/>
              </a:spcBef>
              <a:spcAft>
                <a:spcPts val="0"/>
              </a:spcAft>
              <a:buClrTx/>
              <a:buSzTx/>
              <a:buFontTx/>
              <a:buNone/>
              <a:tabLst/>
            </a:pPr>
            <a:r>
              <a:rPr lang="en-US" sz="2200" dirty="0">
                <a:latin typeface="Raleway" panose="020B0503030101060003" pitchFamily="34" charset="77"/>
              </a:rPr>
              <a:t>- Incurs accuracy-convergence tradeoff.</a:t>
            </a:r>
            <a:endPar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endParaRPr>
          </a:p>
        </p:txBody>
      </p:sp>
    </p:spTree>
    <p:extLst>
      <p:ext uri="{BB962C8B-B14F-4D97-AF65-F5344CB8AC3E}">
        <p14:creationId xmlns:p14="http://schemas.microsoft.com/office/powerpoint/2010/main" val="11202472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107868"/>
            <a:ext cx="9144000" cy="857250"/>
          </a:xfrm>
        </p:spPr>
        <p:txBody>
          <a:bodyPr>
            <a:normAutofit/>
          </a:bodyPr>
          <a:lstStyle/>
          <a:p>
            <a:r>
              <a:rPr lang="en-US" sz="2600" b="0" dirty="0">
                <a:latin typeface="Raleway Medium" panose="020B0503030101060003" pitchFamily="34" charset="77"/>
              </a:rPr>
              <a:t>Key lessons from strawman solutions</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50" y="4797911"/>
            <a:ext cx="437232" cy="345589"/>
          </a:xfrm>
        </p:spPr>
        <p:txBody>
          <a:bodyPr/>
          <a:lstStyle/>
          <a:p>
            <a:fld id="{86CB4B4D-7CA3-9044-876B-883B54F8677D}" type="slidenum">
              <a:rPr lang="en-US" sz="1400" smtClean="0">
                <a:latin typeface="Raleway" panose="020B0503030101060003" pitchFamily="34" charset="77"/>
              </a:rPr>
              <a:t>19</a:t>
            </a:fld>
            <a:endParaRPr lang="en-US" sz="1400" dirty="0">
              <a:latin typeface="Raleway" panose="020B0503030101060003" pitchFamily="34" charset="77"/>
            </a:endParaRPr>
          </a:p>
        </p:txBody>
      </p:sp>
      <p:sp>
        <p:nvSpPr>
          <p:cNvPr id="74" name="TextBox 73">
            <a:extLst>
              <a:ext uri="{FF2B5EF4-FFF2-40B4-BE49-F238E27FC236}">
                <a16:creationId xmlns:a16="http://schemas.microsoft.com/office/drawing/2014/main" id="{CBBE6518-80C9-3248-BAA4-CCA9A059038C}"/>
              </a:ext>
            </a:extLst>
          </p:cNvPr>
          <p:cNvSpPr txBox="1"/>
          <p:nvPr/>
        </p:nvSpPr>
        <p:spPr>
          <a:xfrm>
            <a:off x="576809" y="1198055"/>
            <a:ext cx="7624946"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200" u="none" strike="noStrike" cap="none" spc="0" normalizeH="0" baseline="0" dirty="0">
                <a:ln>
                  <a:noFill/>
                </a:ln>
                <a:solidFill>
                  <a:srgbClr val="000000"/>
                </a:solidFill>
                <a:effectLst/>
                <a:uFillTx/>
                <a:latin typeface="Raleway Medium" panose="020B0503030101060003" pitchFamily="34" charset="77"/>
                <a:sym typeface="Helvetica Light"/>
              </a:rPr>
              <a:t>Can</a:t>
            </a:r>
            <a:r>
              <a:rPr kumimoji="0" lang="en-US" sz="2200" u="none" strike="noStrike" cap="none" spc="0" normalizeH="0" dirty="0">
                <a:ln>
                  <a:noFill/>
                </a:ln>
                <a:solidFill>
                  <a:srgbClr val="000000"/>
                </a:solidFill>
                <a:effectLst/>
                <a:uFillTx/>
                <a:latin typeface="Raleway Medium" panose="020B0503030101060003" pitchFamily="34" charset="77"/>
                <a:sym typeface="Helvetica Light"/>
              </a:rPr>
              <a:t> tradeoff memory for CPU reduction</a:t>
            </a:r>
          </a:p>
          <a:p>
            <a:pPr marL="0" marR="0" indent="0" algn="l" defTabSz="825500" rtl="0" fontAlgn="auto" latinLnBrk="0" hangingPunct="0">
              <a:lnSpc>
                <a:spcPct val="100000"/>
              </a:lnSpc>
              <a:spcBef>
                <a:spcPts val="0"/>
              </a:spcBef>
              <a:spcAft>
                <a:spcPts val="0"/>
              </a:spcAft>
              <a:buClrTx/>
              <a:buSzTx/>
              <a:buFontTx/>
              <a:buNone/>
              <a:tabLst/>
            </a:pPr>
            <a:r>
              <a:rPr lang="en-US" sz="2200" baseline="0" dirty="0">
                <a:latin typeface="Raleway" panose="020B0503030101060003" pitchFamily="34" charset="77"/>
              </a:rPr>
              <a:t>	But need to ensure</a:t>
            </a:r>
            <a:r>
              <a:rPr lang="en-US" sz="2200" dirty="0">
                <a:latin typeface="Raleway" panose="020B0503030101060003" pitchFamily="34" charset="77"/>
              </a:rPr>
              <a:t> cache residency</a:t>
            </a:r>
            <a:endPar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endParaRPr>
          </a:p>
        </p:txBody>
      </p:sp>
      <p:sp>
        <p:nvSpPr>
          <p:cNvPr id="76" name="TextBox 75">
            <a:extLst>
              <a:ext uri="{FF2B5EF4-FFF2-40B4-BE49-F238E27FC236}">
                <a16:creationId xmlns:a16="http://schemas.microsoft.com/office/drawing/2014/main" id="{F8EAFC00-4C27-034D-A511-EB1D67BEB372}"/>
              </a:ext>
            </a:extLst>
          </p:cNvPr>
          <p:cNvSpPr txBox="1"/>
          <p:nvPr/>
        </p:nvSpPr>
        <p:spPr>
          <a:xfrm>
            <a:off x="576808" y="2624772"/>
            <a:ext cx="839574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200" u="none" strike="noStrike" cap="none" spc="0" normalizeH="0" baseline="0" dirty="0">
                <a:ln>
                  <a:noFill/>
                </a:ln>
                <a:solidFill>
                  <a:srgbClr val="000000"/>
                </a:solidFill>
                <a:effectLst/>
                <a:uFillTx/>
                <a:latin typeface="Raleway Medium" panose="020B0503030101060003" pitchFamily="34" charset="77"/>
                <a:sym typeface="Helvetica Light"/>
              </a:rPr>
              <a:t>Sampling is promising</a:t>
            </a:r>
            <a:endParaRPr kumimoji="0" lang="en-US" sz="2200" u="none" strike="noStrike" cap="none" spc="0" normalizeH="0" dirty="0">
              <a:ln>
                <a:noFill/>
              </a:ln>
              <a:solidFill>
                <a:srgbClr val="000000"/>
              </a:solidFill>
              <a:effectLst/>
              <a:uFillTx/>
              <a:latin typeface="Raleway Medium" panose="020B0503030101060003" pitchFamily="34" charset="77"/>
              <a:sym typeface="Helvetica Light"/>
            </a:endParaRPr>
          </a:p>
          <a:p>
            <a:pPr marL="0" marR="0" indent="0" algn="l" defTabSz="825500" rtl="0" fontAlgn="auto" latinLnBrk="0" hangingPunct="0">
              <a:lnSpc>
                <a:spcPct val="100000"/>
              </a:lnSpc>
              <a:spcBef>
                <a:spcPts val="0"/>
              </a:spcBef>
              <a:spcAft>
                <a:spcPts val="0"/>
              </a:spcAft>
              <a:buClrTx/>
              <a:buSzTx/>
              <a:buFontTx/>
              <a:buNone/>
              <a:tabLst/>
            </a:pPr>
            <a:r>
              <a:rPr lang="en-US" sz="2200" baseline="0" dirty="0">
                <a:latin typeface="Raleway" panose="020B0503030101060003" pitchFamily="34" charset="77"/>
              </a:rPr>
              <a:t>	But need</a:t>
            </a:r>
            <a:r>
              <a:rPr lang="en-US" sz="2200" dirty="0">
                <a:latin typeface="Raleway" panose="020B0503030101060003" pitchFamily="34" charset="77"/>
              </a:rPr>
              <a:t> to manage per-packet ops and convergence</a:t>
            </a:r>
            <a:endPar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endParaRPr>
          </a:p>
        </p:txBody>
      </p:sp>
    </p:spTree>
    <p:extLst>
      <p:ext uri="{BB962C8B-B14F-4D97-AF65-F5344CB8AC3E}">
        <p14:creationId xmlns:p14="http://schemas.microsoft.com/office/powerpoint/2010/main" val="32389960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FAF48DA7-FA42-4942-94CB-2C071A2C8A98}"/>
              </a:ext>
            </a:extLst>
          </p:cNvPr>
          <p:cNvGrpSpPr/>
          <p:nvPr/>
        </p:nvGrpSpPr>
        <p:grpSpPr>
          <a:xfrm>
            <a:off x="2598758" y="1520475"/>
            <a:ext cx="4078863" cy="2957345"/>
            <a:chOff x="3448876" y="1533126"/>
            <a:chExt cx="4078863" cy="2957345"/>
          </a:xfrm>
        </p:grpSpPr>
        <p:grpSp>
          <p:nvGrpSpPr>
            <p:cNvPr id="76" name="Group 75">
              <a:extLst>
                <a:ext uri="{FF2B5EF4-FFF2-40B4-BE49-F238E27FC236}">
                  <a16:creationId xmlns:a16="http://schemas.microsoft.com/office/drawing/2014/main" id="{AF2C19C6-F0BE-FD41-A50D-F921E0EB1579}"/>
                </a:ext>
              </a:extLst>
            </p:cNvPr>
            <p:cNvGrpSpPr/>
            <p:nvPr/>
          </p:nvGrpSpPr>
          <p:grpSpPr>
            <a:xfrm>
              <a:off x="3448876" y="1533126"/>
              <a:ext cx="4078863" cy="2957345"/>
              <a:chOff x="3448876" y="1533126"/>
              <a:chExt cx="4078863" cy="2957345"/>
            </a:xfrm>
          </p:grpSpPr>
          <p:sp>
            <p:nvSpPr>
              <p:cNvPr id="21" name="Rounded Rectangle 20">
                <a:extLst>
                  <a:ext uri="{FF2B5EF4-FFF2-40B4-BE49-F238E27FC236}">
                    <a16:creationId xmlns:a16="http://schemas.microsoft.com/office/drawing/2014/main" id="{82E39579-56A7-094D-BB40-4D7F09165D4C}"/>
                  </a:ext>
                </a:extLst>
              </p:cNvPr>
              <p:cNvSpPr/>
              <p:nvPr/>
            </p:nvSpPr>
            <p:spPr>
              <a:xfrm>
                <a:off x="3448876" y="1936912"/>
                <a:ext cx="4078863" cy="2553559"/>
              </a:xfrm>
              <a:prstGeom prst="roundRect">
                <a:avLst/>
              </a:prstGeom>
              <a:ln w="25400">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Raleway" panose="020B0503030101060003" pitchFamily="34" charset="77"/>
                </a:endParaRPr>
              </a:p>
            </p:txBody>
          </p:sp>
          <p:sp>
            <p:nvSpPr>
              <p:cNvPr id="22" name="Rectangle 21">
                <a:extLst>
                  <a:ext uri="{FF2B5EF4-FFF2-40B4-BE49-F238E27FC236}">
                    <a16:creationId xmlns:a16="http://schemas.microsoft.com/office/drawing/2014/main" id="{13DAA107-5C18-3045-835A-A0545E3F7797}"/>
                  </a:ext>
                </a:extLst>
              </p:cNvPr>
              <p:cNvSpPr/>
              <p:nvPr/>
            </p:nvSpPr>
            <p:spPr>
              <a:xfrm>
                <a:off x="4163614" y="3815670"/>
                <a:ext cx="808274" cy="485950"/>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latin typeface="Raleway" panose="020B0503030101060003" pitchFamily="34" charset="77"/>
                  </a:rPr>
                  <a:t>VM</a:t>
                </a:r>
              </a:p>
            </p:txBody>
          </p:sp>
          <p:sp>
            <p:nvSpPr>
              <p:cNvPr id="24" name="Rectangle 23">
                <a:extLst>
                  <a:ext uri="{FF2B5EF4-FFF2-40B4-BE49-F238E27FC236}">
                    <a16:creationId xmlns:a16="http://schemas.microsoft.com/office/drawing/2014/main" id="{06172AEB-7F82-E14A-A42C-0E0D93FECB6D}"/>
                  </a:ext>
                </a:extLst>
              </p:cNvPr>
              <p:cNvSpPr/>
              <p:nvPr/>
            </p:nvSpPr>
            <p:spPr>
              <a:xfrm>
                <a:off x="5027067" y="3815670"/>
                <a:ext cx="808274" cy="485950"/>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latin typeface="Raleway" panose="020B0503030101060003" pitchFamily="34" charset="77"/>
                  </a:rPr>
                  <a:t>VM</a:t>
                </a:r>
              </a:p>
            </p:txBody>
          </p:sp>
          <p:sp>
            <p:nvSpPr>
              <p:cNvPr id="25" name="Rectangle 24">
                <a:extLst>
                  <a:ext uri="{FF2B5EF4-FFF2-40B4-BE49-F238E27FC236}">
                    <a16:creationId xmlns:a16="http://schemas.microsoft.com/office/drawing/2014/main" id="{DE6EE685-0608-A346-8B41-2E8E3C30C1FA}"/>
                  </a:ext>
                </a:extLst>
              </p:cNvPr>
              <p:cNvSpPr/>
              <p:nvPr/>
            </p:nvSpPr>
            <p:spPr>
              <a:xfrm>
                <a:off x="5890520" y="3815670"/>
                <a:ext cx="808274" cy="485950"/>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latin typeface="Raleway" panose="020B0503030101060003" pitchFamily="34" charset="77"/>
                  </a:rPr>
                  <a:t>VM</a:t>
                </a:r>
              </a:p>
            </p:txBody>
          </p:sp>
          <p:sp>
            <p:nvSpPr>
              <p:cNvPr id="29" name="Rounded Rectangle 28">
                <a:extLst>
                  <a:ext uri="{FF2B5EF4-FFF2-40B4-BE49-F238E27FC236}">
                    <a16:creationId xmlns:a16="http://schemas.microsoft.com/office/drawing/2014/main" id="{A507AF89-1CCE-E24E-A882-6D0FB493744C}"/>
                  </a:ext>
                </a:extLst>
              </p:cNvPr>
              <p:cNvSpPr/>
              <p:nvPr/>
            </p:nvSpPr>
            <p:spPr>
              <a:xfrm>
                <a:off x="4423091" y="2963350"/>
                <a:ext cx="2006946" cy="4586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00" dirty="0">
                    <a:latin typeface="Raleway" panose="020B0503030101060003" pitchFamily="34" charset="77"/>
                    <a:cs typeface="Futura Medium" panose="020B0602020204020303" pitchFamily="34" charset="-79"/>
                  </a:rPr>
                  <a:t>Virtual SW</a:t>
                </a:r>
              </a:p>
            </p:txBody>
          </p:sp>
          <p:pic>
            <p:nvPicPr>
              <p:cNvPr id="38" name="Picture 37">
                <a:extLst>
                  <a:ext uri="{FF2B5EF4-FFF2-40B4-BE49-F238E27FC236}">
                    <a16:creationId xmlns:a16="http://schemas.microsoft.com/office/drawing/2014/main" id="{621C9F03-8A5C-6A4F-87CE-2F08D6CEB84C}"/>
                  </a:ext>
                </a:extLst>
              </p:cNvPr>
              <p:cNvPicPr>
                <a:picLocks noChangeAspect="1"/>
              </p:cNvPicPr>
              <p:nvPr/>
            </p:nvPicPr>
            <p:blipFill>
              <a:blip r:embed="rId3"/>
              <a:stretch>
                <a:fillRect/>
              </a:stretch>
            </p:blipFill>
            <p:spPr>
              <a:xfrm>
                <a:off x="4971888" y="1533126"/>
                <a:ext cx="808109" cy="610122"/>
              </a:xfrm>
              <a:prstGeom prst="rect">
                <a:avLst/>
              </a:prstGeom>
            </p:spPr>
          </p:pic>
        </p:grpSp>
        <p:cxnSp>
          <p:nvCxnSpPr>
            <p:cNvPr id="61" name="Google Shape;170;p20">
              <a:extLst>
                <a:ext uri="{FF2B5EF4-FFF2-40B4-BE49-F238E27FC236}">
                  <a16:creationId xmlns:a16="http://schemas.microsoft.com/office/drawing/2014/main" id="{58B36CFF-0E37-9C4F-B1AA-3ADC9E317CB0}"/>
                </a:ext>
              </a:extLst>
            </p:cNvPr>
            <p:cNvCxnSpPr>
              <a:cxnSpLocks/>
              <a:stCxn id="29" idx="2"/>
              <a:endCxn id="22" idx="0"/>
            </p:cNvCxnSpPr>
            <p:nvPr/>
          </p:nvCxnSpPr>
          <p:spPr>
            <a:xfrm flipH="1">
              <a:off x="4567751" y="3421999"/>
              <a:ext cx="858813" cy="393671"/>
            </a:xfrm>
            <a:prstGeom prst="straightConnector1">
              <a:avLst/>
            </a:prstGeom>
            <a:noFill/>
            <a:ln w="19050" cap="flat" cmpd="sng">
              <a:solidFill>
                <a:schemeClr val="accent2"/>
              </a:solidFill>
              <a:prstDash val="solid"/>
              <a:miter lim="800000"/>
              <a:headEnd type="none" w="sm" len="sm"/>
              <a:tailEnd type="none" w="med" len="med"/>
            </a:ln>
          </p:spPr>
        </p:cxnSp>
        <p:cxnSp>
          <p:nvCxnSpPr>
            <p:cNvPr id="62" name="Google Shape;170;p20">
              <a:extLst>
                <a:ext uri="{FF2B5EF4-FFF2-40B4-BE49-F238E27FC236}">
                  <a16:creationId xmlns:a16="http://schemas.microsoft.com/office/drawing/2014/main" id="{048A34B8-4315-F44E-99F7-227A94A23C07}"/>
                </a:ext>
              </a:extLst>
            </p:cNvPr>
            <p:cNvCxnSpPr>
              <a:cxnSpLocks/>
              <a:stCxn id="29" idx="2"/>
              <a:endCxn id="24" idx="0"/>
            </p:cNvCxnSpPr>
            <p:nvPr/>
          </p:nvCxnSpPr>
          <p:spPr>
            <a:xfrm>
              <a:off x="5426564" y="3421999"/>
              <a:ext cx="4640" cy="393671"/>
            </a:xfrm>
            <a:prstGeom prst="straightConnector1">
              <a:avLst/>
            </a:prstGeom>
            <a:noFill/>
            <a:ln w="19050" cap="flat" cmpd="sng">
              <a:solidFill>
                <a:schemeClr val="accent2"/>
              </a:solidFill>
              <a:prstDash val="solid"/>
              <a:miter lim="800000"/>
              <a:headEnd type="none" w="sm" len="sm"/>
              <a:tailEnd type="none" w="med" len="med"/>
            </a:ln>
          </p:spPr>
        </p:cxnSp>
        <p:cxnSp>
          <p:nvCxnSpPr>
            <p:cNvPr id="63" name="Google Shape;170;p20">
              <a:extLst>
                <a:ext uri="{FF2B5EF4-FFF2-40B4-BE49-F238E27FC236}">
                  <a16:creationId xmlns:a16="http://schemas.microsoft.com/office/drawing/2014/main" id="{B6698BF1-B0D0-214C-A0B1-D15D0DF18A66}"/>
                </a:ext>
              </a:extLst>
            </p:cNvPr>
            <p:cNvCxnSpPr>
              <a:cxnSpLocks/>
              <a:stCxn id="29" idx="2"/>
              <a:endCxn id="25" idx="0"/>
            </p:cNvCxnSpPr>
            <p:nvPr/>
          </p:nvCxnSpPr>
          <p:spPr>
            <a:xfrm>
              <a:off x="5426564" y="3421999"/>
              <a:ext cx="868093" cy="393671"/>
            </a:xfrm>
            <a:prstGeom prst="straightConnector1">
              <a:avLst/>
            </a:prstGeom>
            <a:noFill/>
            <a:ln w="19050" cap="flat" cmpd="sng">
              <a:solidFill>
                <a:schemeClr val="accent2"/>
              </a:solidFill>
              <a:prstDash val="solid"/>
              <a:miter lim="800000"/>
              <a:headEnd type="none" w="sm" len="sm"/>
              <a:tailEnd type="none" w="med" len="med"/>
            </a:ln>
          </p:spPr>
        </p:cxnSp>
        <p:cxnSp>
          <p:nvCxnSpPr>
            <p:cNvPr id="64" name="Google Shape;819;p33">
              <a:extLst>
                <a:ext uri="{FF2B5EF4-FFF2-40B4-BE49-F238E27FC236}">
                  <a16:creationId xmlns:a16="http://schemas.microsoft.com/office/drawing/2014/main" id="{9B008696-1BC8-874D-BC52-FE2FDF1DA760}"/>
                </a:ext>
              </a:extLst>
            </p:cNvPr>
            <p:cNvCxnSpPr>
              <a:cxnSpLocks/>
              <a:endCxn id="29" idx="0"/>
            </p:cNvCxnSpPr>
            <p:nvPr/>
          </p:nvCxnSpPr>
          <p:spPr>
            <a:xfrm>
              <a:off x="5426564" y="2047461"/>
              <a:ext cx="0" cy="915889"/>
            </a:xfrm>
            <a:prstGeom prst="straightConnector1">
              <a:avLst/>
            </a:prstGeom>
            <a:noFill/>
            <a:ln w="15875" cap="flat" cmpd="sng">
              <a:solidFill>
                <a:schemeClr val="dk2"/>
              </a:solidFill>
              <a:prstDash val="dash"/>
              <a:round/>
              <a:headEnd type="none" w="med" len="med"/>
              <a:tailEnd type="none" w="med" len="med"/>
            </a:ln>
          </p:spPr>
        </p:cxnSp>
        <p:sp>
          <p:nvSpPr>
            <p:cNvPr id="13" name="TextBox 12">
              <a:extLst>
                <a:ext uri="{FF2B5EF4-FFF2-40B4-BE49-F238E27FC236}">
                  <a16:creationId xmlns:a16="http://schemas.microsoft.com/office/drawing/2014/main" id="{D301D722-8F54-484B-8D87-0ADB39C57EB5}"/>
                </a:ext>
              </a:extLst>
            </p:cNvPr>
            <p:cNvSpPr txBox="1"/>
            <p:nvPr/>
          </p:nvSpPr>
          <p:spPr>
            <a:xfrm>
              <a:off x="5483121" y="2241973"/>
              <a:ext cx="66364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rgbClr val="000000"/>
                  </a:solidFill>
                  <a:effectLst/>
                  <a:uFillTx/>
                  <a:latin typeface="Raleway" panose="020B0503030101060003" pitchFamily="34" charset="77"/>
                  <a:sym typeface="Helvetica Light"/>
                </a:rPr>
                <a:t>DPDK</a:t>
              </a:r>
            </a:p>
          </p:txBody>
        </p:sp>
        <p:cxnSp>
          <p:nvCxnSpPr>
            <p:cNvPr id="67" name="Straight Connector 66">
              <a:extLst>
                <a:ext uri="{FF2B5EF4-FFF2-40B4-BE49-F238E27FC236}">
                  <a16:creationId xmlns:a16="http://schemas.microsoft.com/office/drawing/2014/main" id="{DE9D2212-4418-FC40-877B-C6A91F2D5278}"/>
                </a:ext>
              </a:extLst>
            </p:cNvPr>
            <p:cNvCxnSpPr>
              <a:cxnSpLocks/>
            </p:cNvCxnSpPr>
            <p:nvPr/>
          </p:nvCxnSpPr>
          <p:spPr>
            <a:xfrm>
              <a:off x="3484341" y="2730780"/>
              <a:ext cx="4043398" cy="0"/>
            </a:xfrm>
            <a:prstGeom prst="line">
              <a:avLst/>
            </a:prstGeom>
            <a:ln w="3175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D3904EF0-F28A-AF49-A004-58C6AAB5FB68}"/>
                </a:ext>
              </a:extLst>
            </p:cNvPr>
            <p:cNvPicPr>
              <a:picLocks noChangeAspect="1"/>
            </p:cNvPicPr>
            <p:nvPr/>
          </p:nvPicPr>
          <p:blipFill>
            <a:blip r:embed="rId4"/>
            <a:stretch>
              <a:fillRect/>
            </a:stretch>
          </p:blipFill>
          <p:spPr>
            <a:xfrm>
              <a:off x="6328291" y="2963350"/>
              <a:ext cx="1002485" cy="525748"/>
            </a:xfrm>
            <a:prstGeom prst="rect">
              <a:avLst/>
            </a:prstGeom>
          </p:spPr>
        </p:pic>
        <p:pic>
          <p:nvPicPr>
            <p:cNvPr id="75" name="Picture 74">
              <a:extLst>
                <a:ext uri="{FF2B5EF4-FFF2-40B4-BE49-F238E27FC236}">
                  <a16:creationId xmlns:a16="http://schemas.microsoft.com/office/drawing/2014/main" id="{8394F5E4-021E-9F49-9CF3-8224DAE9D322}"/>
                </a:ext>
              </a:extLst>
            </p:cNvPr>
            <p:cNvPicPr>
              <a:picLocks noChangeAspect="1"/>
            </p:cNvPicPr>
            <p:nvPr/>
          </p:nvPicPr>
          <p:blipFill>
            <a:blip r:embed="rId4"/>
            <a:stretch>
              <a:fillRect/>
            </a:stretch>
          </p:blipFill>
          <p:spPr>
            <a:xfrm>
              <a:off x="5962439" y="2105445"/>
              <a:ext cx="1002485" cy="525748"/>
            </a:xfrm>
            <a:prstGeom prst="rect">
              <a:avLst/>
            </a:prstGeom>
          </p:spPr>
        </p:pic>
      </p:grpSp>
      <p:sp>
        <p:nvSpPr>
          <p:cNvPr id="2" name="Title 1">
            <a:extLst>
              <a:ext uri="{FF2B5EF4-FFF2-40B4-BE49-F238E27FC236}">
                <a16:creationId xmlns:a16="http://schemas.microsoft.com/office/drawing/2014/main" id="{1E7D5185-6295-2543-A45A-7E951B8B2503}"/>
              </a:ext>
            </a:extLst>
          </p:cNvPr>
          <p:cNvSpPr>
            <a:spLocks noGrp="1"/>
          </p:cNvSpPr>
          <p:nvPr>
            <p:ph type="title"/>
          </p:nvPr>
        </p:nvSpPr>
        <p:spPr>
          <a:xfrm>
            <a:off x="0" y="88412"/>
            <a:ext cx="9144000" cy="857250"/>
          </a:xfrm>
        </p:spPr>
        <p:txBody>
          <a:bodyPr>
            <a:noAutofit/>
          </a:bodyPr>
          <a:lstStyle/>
          <a:p>
            <a:r>
              <a:rPr lang="en-US" sz="2600" b="0" dirty="0">
                <a:latin typeface="Raleway Medium" panose="020B0503030101060003" pitchFamily="34" charset="77"/>
                <a:cs typeface="Futura Medium" panose="020B0602020204020303" pitchFamily="34" charset="-79"/>
              </a:rPr>
              <a:t>Need for network telemetry in software switches</a:t>
            </a:r>
          </a:p>
        </p:txBody>
      </p:sp>
      <p:sp>
        <p:nvSpPr>
          <p:cNvPr id="4" name="TextBox 3">
            <a:extLst>
              <a:ext uri="{FF2B5EF4-FFF2-40B4-BE49-F238E27FC236}">
                <a16:creationId xmlns:a16="http://schemas.microsoft.com/office/drawing/2014/main" id="{86C18362-AA11-8E4B-8EF1-A50B2D546CFC}"/>
              </a:ext>
            </a:extLst>
          </p:cNvPr>
          <p:cNvSpPr txBox="1"/>
          <p:nvPr/>
        </p:nvSpPr>
        <p:spPr>
          <a:xfrm>
            <a:off x="0" y="1009817"/>
            <a:ext cx="914399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strike="noStrike" cap="none" spc="0" normalizeH="0" baseline="0" dirty="0">
                <a:ln>
                  <a:noFill/>
                </a:ln>
                <a:solidFill>
                  <a:srgbClr val="000000"/>
                </a:solidFill>
                <a:effectLst/>
                <a:uFillTx/>
                <a:latin typeface="Raleway" panose="020B0503030101060003" pitchFamily="34" charset="77"/>
                <a:sym typeface="Helvetica Light"/>
              </a:rPr>
              <a:t>Where: Virtual switches, White-box switches, DPDK, </a:t>
            </a:r>
            <a:r>
              <a:rPr kumimoji="0" lang="en-US" sz="2000" strike="noStrike" cap="none" spc="0" normalizeH="0" baseline="0" dirty="0" err="1">
                <a:ln>
                  <a:noFill/>
                </a:ln>
                <a:solidFill>
                  <a:srgbClr val="000000"/>
                </a:solidFill>
                <a:effectLst/>
                <a:uFillTx/>
                <a:latin typeface="Raleway" panose="020B0503030101060003" pitchFamily="34" charset="77"/>
                <a:sym typeface="Helvetica Light"/>
              </a:rPr>
              <a:t>FD.io</a:t>
            </a:r>
            <a:r>
              <a:rPr lang="en-US" sz="2000" dirty="0">
                <a:latin typeface="Raleway" panose="020B0503030101060003" pitchFamily="34" charset="77"/>
              </a:rPr>
              <a:t>,…</a:t>
            </a:r>
            <a:endParaRPr kumimoji="0" lang="en-US" sz="2000" strike="noStrike" cap="none" spc="0" normalizeH="0" baseline="0" dirty="0">
              <a:ln>
                <a:noFill/>
              </a:ln>
              <a:solidFill>
                <a:srgbClr val="000000"/>
              </a:solidFill>
              <a:effectLst/>
              <a:uFillTx/>
              <a:latin typeface="Raleway" panose="020B0503030101060003" pitchFamily="34" charset="77"/>
              <a:sym typeface="Helvetica Light"/>
            </a:endParaRPr>
          </a:p>
        </p:txBody>
      </p:sp>
      <p:grpSp>
        <p:nvGrpSpPr>
          <p:cNvPr id="78" name="Group 77">
            <a:extLst>
              <a:ext uri="{FF2B5EF4-FFF2-40B4-BE49-F238E27FC236}">
                <a16:creationId xmlns:a16="http://schemas.microsoft.com/office/drawing/2014/main" id="{9081AE96-2604-DB41-ACFB-3B302059DF6D}"/>
              </a:ext>
            </a:extLst>
          </p:cNvPr>
          <p:cNvGrpSpPr/>
          <p:nvPr/>
        </p:nvGrpSpPr>
        <p:grpSpPr>
          <a:xfrm>
            <a:off x="163707" y="1720482"/>
            <a:ext cx="2388283" cy="2156619"/>
            <a:chOff x="769988" y="1720482"/>
            <a:chExt cx="2388283" cy="2156619"/>
          </a:xfrm>
        </p:grpSpPr>
        <p:sp>
          <p:nvSpPr>
            <p:cNvPr id="70" name="Rounded Rectangular Callout 69">
              <a:extLst>
                <a:ext uri="{FF2B5EF4-FFF2-40B4-BE49-F238E27FC236}">
                  <a16:creationId xmlns:a16="http://schemas.microsoft.com/office/drawing/2014/main" id="{B65F03BD-DA55-ED4B-BBF1-022D2AC74B46}"/>
                </a:ext>
              </a:extLst>
            </p:cNvPr>
            <p:cNvSpPr/>
            <p:nvPr/>
          </p:nvSpPr>
          <p:spPr>
            <a:xfrm>
              <a:off x="769988" y="1720482"/>
              <a:ext cx="2388283" cy="2156619"/>
            </a:xfrm>
            <a:prstGeom prst="wedgeRoundRectCallout">
              <a:avLst>
                <a:gd name="adj1" fmla="val 82384"/>
                <a:gd name="adj2" fmla="val 16920"/>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chemeClr val="tx1"/>
                </a:solidFill>
                <a:effectLst/>
                <a:uFillTx/>
                <a:latin typeface="Raleway" panose="020B0503030101060003" pitchFamily="34" charset="77"/>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2000" dirty="0">
                <a:solidFill>
                  <a:schemeClr val="tx1"/>
                </a:solidFill>
                <a:latin typeface="Raleway" panose="020B0503030101060003" pitchFamily="34" charset="77"/>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chemeClr val="tx1"/>
                </a:solidFill>
                <a:effectLst/>
                <a:uFillTx/>
                <a:latin typeface="Raleway" panose="020B0503030101060003" pitchFamily="34" charset="77"/>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sz="2000" dirty="0">
                <a:solidFill>
                  <a:schemeClr val="tx1"/>
                </a:solidFill>
                <a:latin typeface="Raleway" panose="020B0503030101060003" pitchFamily="34" charset="77"/>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chemeClr val="tx1"/>
                </a:solidFill>
                <a:effectLst/>
                <a:uFillTx/>
                <a:latin typeface="Raleway" panose="020B0503030101060003" pitchFamily="34" charset="77"/>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chemeClr val="tx1"/>
                </a:solidFill>
                <a:effectLst/>
                <a:uFillTx/>
                <a:latin typeface="Raleway" panose="020B0503030101060003" pitchFamily="34" charset="77"/>
                <a:sym typeface="Helvetica Light"/>
              </a:endParaRPr>
            </a:p>
          </p:txBody>
        </p:sp>
        <p:pic>
          <p:nvPicPr>
            <p:cNvPr id="65" name="Picture 64">
              <a:extLst>
                <a:ext uri="{FF2B5EF4-FFF2-40B4-BE49-F238E27FC236}">
                  <a16:creationId xmlns:a16="http://schemas.microsoft.com/office/drawing/2014/main" id="{B9E48475-95AE-F748-89B5-A8AE36E1F63F}"/>
                </a:ext>
              </a:extLst>
            </p:cNvPr>
            <p:cNvPicPr>
              <a:picLocks noChangeAspect="1"/>
            </p:cNvPicPr>
            <p:nvPr/>
          </p:nvPicPr>
          <p:blipFill>
            <a:blip r:embed="rId5"/>
            <a:stretch>
              <a:fillRect/>
            </a:stretch>
          </p:blipFill>
          <p:spPr>
            <a:xfrm>
              <a:off x="1455598" y="1936912"/>
              <a:ext cx="914849" cy="594652"/>
            </a:xfrm>
            <a:prstGeom prst="rect">
              <a:avLst/>
            </a:prstGeom>
          </p:spPr>
        </p:pic>
        <p:pic>
          <p:nvPicPr>
            <p:cNvPr id="69" name="Picture 68">
              <a:extLst>
                <a:ext uri="{FF2B5EF4-FFF2-40B4-BE49-F238E27FC236}">
                  <a16:creationId xmlns:a16="http://schemas.microsoft.com/office/drawing/2014/main" id="{88C77CB3-9073-E64F-8A6B-5C798945FAFF}"/>
                </a:ext>
              </a:extLst>
            </p:cNvPr>
            <p:cNvPicPr>
              <a:picLocks noChangeAspect="1"/>
            </p:cNvPicPr>
            <p:nvPr/>
          </p:nvPicPr>
          <p:blipFill>
            <a:blip r:embed="rId6"/>
            <a:stretch>
              <a:fillRect/>
            </a:stretch>
          </p:blipFill>
          <p:spPr>
            <a:xfrm>
              <a:off x="1263899" y="2701822"/>
              <a:ext cx="1346382" cy="594652"/>
            </a:xfrm>
            <a:prstGeom prst="rect">
              <a:avLst/>
            </a:prstGeom>
          </p:spPr>
        </p:pic>
        <p:sp>
          <p:nvSpPr>
            <p:cNvPr id="73" name="TextBox 72">
              <a:extLst>
                <a:ext uri="{FF2B5EF4-FFF2-40B4-BE49-F238E27FC236}">
                  <a16:creationId xmlns:a16="http://schemas.microsoft.com/office/drawing/2014/main" id="{ACCD299D-E7A2-9744-ACF5-EA645948B703}"/>
                </a:ext>
              </a:extLst>
            </p:cNvPr>
            <p:cNvSpPr txBox="1"/>
            <p:nvPr/>
          </p:nvSpPr>
          <p:spPr>
            <a:xfrm>
              <a:off x="1540324" y="3466732"/>
              <a:ext cx="7453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Raleway" panose="020B0503030101060003" pitchFamily="34" charset="77"/>
                  <a:sym typeface="Helvetica Light"/>
                </a:rPr>
                <a:t>BESS</a:t>
              </a:r>
            </a:p>
          </p:txBody>
        </p:sp>
      </p:grpSp>
      <p:sp>
        <p:nvSpPr>
          <p:cNvPr id="80" name="Slide Number Placeholder 2">
            <a:extLst>
              <a:ext uri="{FF2B5EF4-FFF2-40B4-BE49-F238E27FC236}">
                <a16:creationId xmlns:a16="http://schemas.microsoft.com/office/drawing/2014/main" id="{9597580B-9B40-8D46-BD95-C9F51808EB4C}"/>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latin typeface="Raleway" panose="020B0503030101060003" pitchFamily="34" charset="77"/>
              </a:rPr>
              <a:t>2</a:t>
            </a:fld>
            <a:endParaRPr lang="en-US" sz="1400" dirty="0">
              <a:latin typeface="Raleway" panose="020B0503030101060003" pitchFamily="34" charset="77"/>
            </a:endParaRPr>
          </a:p>
        </p:txBody>
      </p:sp>
      <p:grpSp>
        <p:nvGrpSpPr>
          <p:cNvPr id="6" name="Group 5">
            <a:extLst>
              <a:ext uri="{FF2B5EF4-FFF2-40B4-BE49-F238E27FC236}">
                <a16:creationId xmlns:a16="http://schemas.microsoft.com/office/drawing/2014/main" id="{A1631D15-A7C2-8642-95A6-0D875669F273}"/>
              </a:ext>
            </a:extLst>
          </p:cNvPr>
          <p:cNvGrpSpPr/>
          <p:nvPr/>
        </p:nvGrpSpPr>
        <p:grpSpPr>
          <a:xfrm>
            <a:off x="6822281" y="2899202"/>
            <a:ext cx="2163463" cy="796967"/>
            <a:chOff x="6822281" y="2899202"/>
            <a:chExt cx="2163463" cy="796967"/>
          </a:xfrm>
        </p:grpSpPr>
        <p:sp>
          <p:nvSpPr>
            <p:cNvPr id="30" name="Rounded Rectangular Callout 29">
              <a:extLst>
                <a:ext uri="{FF2B5EF4-FFF2-40B4-BE49-F238E27FC236}">
                  <a16:creationId xmlns:a16="http://schemas.microsoft.com/office/drawing/2014/main" id="{104BCEBA-1893-F14F-AC00-A5F81F040B0B}"/>
                </a:ext>
              </a:extLst>
            </p:cNvPr>
            <p:cNvSpPr/>
            <p:nvPr/>
          </p:nvSpPr>
          <p:spPr>
            <a:xfrm>
              <a:off x="6822281" y="2899202"/>
              <a:ext cx="2163463" cy="794544"/>
            </a:xfrm>
            <a:prstGeom prst="wedgeRoundRectCallout">
              <a:avLst>
                <a:gd name="adj1" fmla="val -75749"/>
                <a:gd name="adj2" fmla="val -24350"/>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tx1"/>
                  </a:solidFill>
                  <a:effectLst/>
                  <a:uFillTx/>
                  <a:latin typeface="Raleway" panose="020B0503030101060003" pitchFamily="34" charset="77"/>
                  <a:sym typeface="Helvetica Light"/>
                </a:rPr>
                <a:t>Apps</a:t>
              </a:r>
            </a:p>
            <a:p>
              <a:pPr marL="0" marR="0" indent="0" algn="ctr" defTabSz="8255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chemeClr val="tx1"/>
                </a:solidFill>
                <a:effectLst/>
                <a:uFillTx/>
                <a:latin typeface="Raleway" panose="020B0503030101060003" pitchFamily="34" charset="77"/>
                <a:sym typeface="Helvetica Light"/>
              </a:endParaRPr>
            </a:p>
          </p:txBody>
        </p:sp>
        <p:grpSp>
          <p:nvGrpSpPr>
            <p:cNvPr id="5" name="Group 4">
              <a:extLst>
                <a:ext uri="{FF2B5EF4-FFF2-40B4-BE49-F238E27FC236}">
                  <a16:creationId xmlns:a16="http://schemas.microsoft.com/office/drawing/2014/main" id="{9B9452F3-221D-5543-A3C1-6DAC2DA5832D}"/>
                </a:ext>
              </a:extLst>
            </p:cNvPr>
            <p:cNvGrpSpPr/>
            <p:nvPr/>
          </p:nvGrpSpPr>
          <p:grpSpPr>
            <a:xfrm>
              <a:off x="7243520" y="3296474"/>
              <a:ext cx="1259298" cy="399695"/>
              <a:chOff x="7275153" y="3466732"/>
              <a:chExt cx="1259298" cy="399695"/>
            </a:xfrm>
          </p:grpSpPr>
          <p:sp>
            <p:nvSpPr>
              <p:cNvPr id="35" name="Shape 186">
                <a:extLst>
                  <a:ext uri="{FF2B5EF4-FFF2-40B4-BE49-F238E27FC236}">
                    <a16:creationId xmlns:a16="http://schemas.microsoft.com/office/drawing/2014/main" id="{F9BEC773-A5DB-D24C-BD27-C9EA534B49E6}"/>
                  </a:ext>
                </a:extLst>
              </p:cNvPr>
              <p:cNvSpPr/>
              <p:nvPr/>
            </p:nvSpPr>
            <p:spPr>
              <a:xfrm>
                <a:off x="7275153" y="3466732"/>
                <a:ext cx="285814" cy="399695"/>
              </a:xfrm>
              <a:prstGeom prst="roundRect">
                <a:avLst>
                  <a:gd name="adj" fmla="val 16667"/>
                </a:avLst>
              </a:prstGeom>
              <a:solidFill>
                <a:schemeClr val="accent2"/>
              </a:solidFill>
              <a:ln w="12700" cap="flat" cmpd="sng">
                <a:solidFill>
                  <a:srgbClr val="AC5B23"/>
                </a:solidFill>
                <a:prstDash val="solid"/>
                <a:miter/>
                <a:headEnd type="none" w="med" len="med"/>
                <a:tailEnd type="none" w="med" len="med"/>
              </a:ln>
            </p:spPr>
            <p:txBody>
              <a:bodyPr lIns="68570" tIns="34275" rIns="68570" bIns="34275" anchor="ctr" anchorCtr="0">
                <a:noAutofit/>
              </a:bodyPr>
              <a:lstStyle/>
              <a:p>
                <a:pPr>
                  <a:buClr>
                    <a:schemeClr val="lt1"/>
                  </a:buClr>
                  <a:buSzPct val="25000"/>
                </a:pPr>
                <a:r>
                  <a:rPr lang="en" sz="1800" dirty="0">
                    <a:solidFill>
                      <a:schemeClr val="lt1"/>
                    </a:solidFill>
                    <a:latin typeface="Raleway" panose="020B0503030101060003" pitchFamily="34" charset="77"/>
                    <a:ea typeface="Arial"/>
                    <a:cs typeface="Arial"/>
                    <a:sym typeface="Arial"/>
                  </a:rPr>
                  <a:t>A</a:t>
                </a:r>
              </a:p>
            </p:txBody>
          </p:sp>
          <p:sp>
            <p:nvSpPr>
              <p:cNvPr id="36" name="Shape 187">
                <a:extLst>
                  <a:ext uri="{FF2B5EF4-FFF2-40B4-BE49-F238E27FC236}">
                    <a16:creationId xmlns:a16="http://schemas.microsoft.com/office/drawing/2014/main" id="{284FF907-27D5-F24D-89AA-2A7E43CFA260}"/>
                  </a:ext>
                </a:extLst>
              </p:cNvPr>
              <p:cNvSpPr/>
              <p:nvPr/>
            </p:nvSpPr>
            <p:spPr>
              <a:xfrm>
                <a:off x="7599648" y="3466732"/>
                <a:ext cx="285814" cy="399695"/>
              </a:xfrm>
              <a:prstGeom prst="roundRect">
                <a:avLst>
                  <a:gd name="adj" fmla="val 16667"/>
                </a:avLst>
              </a:prstGeom>
              <a:solidFill>
                <a:schemeClr val="accent4"/>
              </a:solidFill>
              <a:ln w="12700" cap="flat" cmpd="sng">
                <a:solidFill>
                  <a:srgbClr val="BA8C00"/>
                </a:solidFill>
                <a:prstDash val="solid"/>
                <a:miter/>
                <a:headEnd type="none" w="med" len="med"/>
                <a:tailEnd type="none" w="med" len="med"/>
              </a:ln>
            </p:spPr>
            <p:txBody>
              <a:bodyPr lIns="68570" tIns="34275" rIns="68570" bIns="34275" anchor="ctr" anchorCtr="0">
                <a:noAutofit/>
              </a:bodyPr>
              <a:lstStyle/>
              <a:p>
                <a:pPr>
                  <a:buClr>
                    <a:schemeClr val="lt1"/>
                  </a:buClr>
                  <a:buSzPct val="25000"/>
                </a:pPr>
                <a:r>
                  <a:rPr lang="en" sz="1800" dirty="0">
                    <a:solidFill>
                      <a:schemeClr val="lt1"/>
                    </a:solidFill>
                    <a:latin typeface="Raleway" panose="020B0503030101060003" pitchFamily="34" charset="77"/>
                    <a:ea typeface="Arial"/>
                    <a:cs typeface="Arial"/>
                    <a:sym typeface="Arial"/>
                  </a:rPr>
                  <a:t>A</a:t>
                </a:r>
              </a:p>
            </p:txBody>
          </p:sp>
          <p:sp>
            <p:nvSpPr>
              <p:cNvPr id="37" name="Shape 188">
                <a:extLst>
                  <a:ext uri="{FF2B5EF4-FFF2-40B4-BE49-F238E27FC236}">
                    <a16:creationId xmlns:a16="http://schemas.microsoft.com/office/drawing/2014/main" id="{99D4CEBF-974B-8145-9254-B9B93C7985DC}"/>
                  </a:ext>
                </a:extLst>
              </p:cNvPr>
              <p:cNvSpPr/>
              <p:nvPr/>
            </p:nvSpPr>
            <p:spPr>
              <a:xfrm>
                <a:off x="7924143" y="3466732"/>
                <a:ext cx="285814" cy="399695"/>
              </a:xfrm>
              <a:prstGeom prst="roundRect">
                <a:avLst>
                  <a:gd name="adj" fmla="val 16667"/>
                </a:avLst>
              </a:prstGeom>
              <a:solidFill>
                <a:schemeClr val="accent5"/>
              </a:solidFill>
              <a:ln w="12700" cap="flat" cmpd="sng">
                <a:solidFill>
                  <a:srgbClr val="42719B"/>
                </a:solidFill>
                <a:prstDash val="solid"/>
                <a:miter/>
                <a:headEnd type="none" w="med" len="med"/>
                <a:tailEnd type="none" w="med" len="med"/>
              </a:ln>
            </p:spPr>
            <p:txBody>
              <a:bodyPr lIns="68570" tIns="34275" rIns="68570" bIns="34275" anchor="ctr" anchorCtr="0">
                <a:noAutofit/>
              </a:bodyPr>
              <a:lstStyle/>
              <a:p>
                <a:pPr>
                  <a:buClr>
                    <a:schemeClr val="lt1"/>
                  </a:buClr>
                  <a:buSzPct val="25000"/>
                </a:pPr>
                <a:r>
                  <a:rPr lang="en" sz="1800">
                    <a:solidFill>
                      <a:schemeClr val="lt1"/>
                    </a:solidFill>
                    <a:latin typeface="Raleway" panose="020B0503030101060003" pitchFamily="34" charset="77"/>
                    <a:ea typeface="Arial"/>
                    <a:cs typeface="Arial"/>
                    <a:sym typeface="Arial"/>
                  </a:rPr>
                  <a:t>A</a:t>
                </a:r>
              </a:p>
            </p:txBody>
          </p:sp>
          <p:sp>
            <p:nvSpPr>
              <p:cNvPr id="39" name="Shape 189">
                <a:extLst>
                  <a:ext uri="{FF2B5EF4-FFF2-40B4-BE49-F238E27FC236}">
                    <a16:creationId xmlns:a16="http://schemas.microsoft.com/office/drawing/2014/main" id="{48256338-8994-F641-8328-4CDEDF93A11E}"/>
                  </a:ext>
                </a:extLst>
              </p:cNvPr>
              <p:cNvSpPr/>
              <p:nvPr/>
            </p:nvSpPr>
            <p:spPr>
              <a:xfrm>
                <a:off x="8248637" y="3466732"/>
                <a:ext cx="285814" cy="399695"/>
              </a:xfrm>
              <a:prstGeom prst="roundRect">
                <a:avLst>
                  <a:gd name="adj" fmla="val 16667"/>
                </a:avLst>
              </a:prstGeom>
              <a:solidFill>
                <a:schemeClr val="accent3"/>
              </a:solidFill>
              <a:ln w="12700" cap="flat" cmpd="sng">
                <a:solidFill>
                  <a:srgbClr val="787878"/>
                </a:solidFill>
                <a:prstDash val="solid"/>
                <a:miter/>
                <a:headEnd type="none" w="med" len="med"/>
                <a:tailEnd type="none" w="med" len="med"/>
              </a:ln>
            </p:spPr>
            <p:txBody>
              <a:bodyPr lIns="68570" tIns="34275" rIns="68570" bIns="34275" anchor="ctr" anchorCtr="0">
                <a:noAutofit/>
              </a:bodyPr>
              <a:lstStyle/>
              <a:p>
                <a:pPr>
                  <a:buClr>
                    <a:schemeClr val="lt1"/>
                  </a:buClr>
                  <a:buSzPct val="25000"/>
                </a:pPr>
                <a:r>
                  <a:rPr lang="en" sz="1800" dirty="0">
                    <a:solidFill>
                      <a:schemeClr val="lt1"/>
                    </a:solidFill>
                    <a:latin typeface="Raleway" panose="020B0503030101060003" pitchFamily="34" charset="77"/>
                    <a:ea typeface="Arial"/>
                    <a:cs typeface="Arial"/>
                    <a:sym typeface="Arial"/>
                  </a:rPr>
                  <a:t>A</a:t>
                </a:r>
              </a:p>
            </p:txBody>
          </p:sp>
        </p:grpSp>
      </p:grpSp>
    </p:spTree>
    <p:extLst>
      <p:ext uri="{BB962C8B-B14F-4D97-AF65-F5344CB8AC3E}">
        <p14:creationId xmlns:p14="http://schemas.microsoft.com/office/powerpoint/2010/main" val="25124744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dissolv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107868"/>
            <a:ext cx="9144000" cy="857250"/>
          </a:xfrm>
        </p:spPr>
        <p:txBody>
          <a:bodyPr>
            <a:normAutofit/>
          </a:bodyPr>
          <a:lstStyle/>
          <a:p>
            <a:r>
              <a:rPr lang="en-US" sz="2600" b="0" dirty="0"/>
              <a:t>How do we tackle this?</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49" y="4803006"/>
            <a:ext cx="457615" cy="340495"/>
          </a:xfrm>
        </p:spPr>
        <p:txBody>
          <a:bodyPr/>
          <a:lstStyle/>
          <a:p>
            <a:fld id="{86CB4B4D-7CA3-9044-876B-883B54F8677D}" type="slidenum">
              <a:rPr lang="en-US" sz="1400" smtClean="0"/>
              <a:t>20</a:t>
            </a:fld>
            <a:endParaRPr lang="en-US" sz="1400" dirty="0"/>
          </a:p>
        </p:txBody>
      </p:sp>
      <p:sp>
        <p:nvSpPr>
          <p:cNvPr id="74" name="TextBox 73">
            <a:extLst>
              <a:ext uri="{FF2B5EF4-FFF2-40B4-BE49-F238E27FC236}">
                <a16:creationId xmlns:a16="http://schemas.microsoft.com/office/drawing/2014/main" id="{CBBE6518-80C9-3248-BAA4-CCA9A059038C}"/>
              </a:ext>
            </a:extLst>
          </p:cNvPr>
          <p:cNvSpPr txBox="1"/>
          <p:nvPr/>
        </p:nvSpPr>
        <p:spPr>
          <a:xfrm>
            <a:off x="576809" y="1198055"/>
            <a:ext cx="7624946"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200" u="none" strike="noStrike" cap="none" spc="0" normalizeH="0" baseline="0" dirty="0">
                <a:ln>
                  <a:noFill/>
                </a:ln>
                <a:solidFill>
                  <a:srgbClr val="000000"/>
                </a:solidFill>
                <a:effectLst/>
                <a:uFillTx/>
                <a:latin typeface="Raleway Medium" panose="020B0503030101060003" pitchFamily="34" charset="77"/>
                <a:sym typeface="Helvetica Light"/>
              </a:rPr>
              <a:t>We</a:t>
            </a:r>
            <a:r>
              <a:rPr kumimoji="0" lang="en-US" sz="2200" u="none" strike="noStrike" cap="none" spc="0" normalizeH="0" dirty="0">
                <a:ln>
                  <a:noFill/>
                </a:ln>
                <a:solidFill>
                  <a:srgbClr val="000000"/>
                </a:solidFill>
                <a:effectLst/>
                <a:uFillTx/>
                <a:latin typeface="Raleway Medium" panose="020B0503030101060003" pitchFamily="34" charset="77"/>
                <a:sym typeface="Helvetica Light"/>
              </a:rPr>
              <a:t> trade memory for CPU reduction</a:t>
            </a:r>
          </a:p>
          <a:p>
            <a:pPr marL="0" marR="0" indent="0" algn="l" defTabSz="825500" rtl="0" fontAlgn="auto" latinLnBrk="0" hangingPunct="0">
              <a:lnSpc>
                <a:spcPct val="100000"/>
              </a:lnSpc>
              <a:spcBef>
                <a:spcPts val="0"/>
              </a:spcBef>
              <a:spcAft>
                <a:spcPts val="0"/>
              </a:spcAft>
              <a:buClrTx/>
              <a:buSzTx/>
              <a:buFontTx/>
              <a:buNone/>
              <a:tabLst/>
            </a:pPr>
            <a:r>
              <a:rPr lang="en-US" sz="2200" baseline="0" dirty="0">
                <a:latin typeface="Raleway" panose="020B0503030101060003" pitchFamily="34" charset="77"/>
              </a:rPr>
              <a:t>	while ensuring</a:t>
            </a:r>
            <a:r>
              <a:rPr lang="en-US" sz="2200" dirty="0">
                <a:latin typeface="Raleway" panose="020B0503030101060003" pitchFamily="34" charset="77"/>
              </a:rPr>
              <a:t> cache residency</a:t>
            </a:r>
            <a:endParaRPr kumimoji="0" lang="en-US" sz="2200" b="0" i="0" u="none" strike="noStrike" cap="none" spc="0" normalizeH="0" baseline="0" dirty="0">
              <a:ln>
                <a:noFill/>
              </a:ln>
              <a:solidFill>
                <a:srgbClr val="000000"/>
              </a:solidFill>
              <a:effectLst/>
              <a:uFillTx/>
              <a:latin typeface="Raleway" panose="020B0503030101060003" pitchFamily="34" charset="77"/>
              <a:sym typeface="Helvetica Light"/>
            </a:endParaRPr>
          </a:p>
        </p:txBody>
      </p:sp>
      <p:sp>
        <p:nvSpPr>
          <p:cNvPr id="76" name="TextBox 75">
            <a:extLst>
              <a:ext uri="{FF2B5EF4-FFF2-40B4-BE49-F238E27FC236}">
                <a16:creationId xmlns:a16="http://schemas.microsoft.com/office/drawing/2014/main" id="{F8EAFC00-4C27-034D-A511-EB1D67BEB372}"/>
              </a:ext>
            </a:extLst>
          </p:cNvPr>
          <p:cNvSpPr txBox="1"/>
          <p:nvPr/>
        </p:nvSpPr>
        <p:spPr>
          <a:xfrm>
            <a:off x="576808" y="2624772"/>
            <a:ext cx="839574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200" u="none" strike="noStrike" cap="none" spc="0" normalizeH="0" baseline="0" dirty="0">
                <a:ln>
                  <a:noFill/>
                </a:ln>
                <a:solidFill>
                  <a:schemeClr val="bg2"/>
                </a:solidFill>
                <a:effectLst/>
                <a:uFillTx/>
                <a:latin typeface="Raleway Medium" panose="020B0503030101060003" pitchFamily="34" charset="77"/>
                <a:sym typeface="Helvetica Light"/>
              </a:rPr>
              <a:t>Sampling is promising</a:t>
            </a:r>
            <a:endParaRPr kumimoji="0" lang="en-US" sz="2200" u="none" strike="noStrike" cap="none" spc="0" normalizeH="0" dirty="0">
              <a:ln>
                <a:noFill/>
              </a:ln>
              <a:solidFill>
                <a:schemeClr val="bg2"/>
              </a:solidFill>
              <a:effectLst/>
              <a:uFillTx/>
              <a:latin typeface="Raleway Medium" panose="020B0503030101060003" pitchFamily="34" charset="77"/>
              <a:sym typeface="Helvetica Light"/>
            </a:endParaRPr>
          </a:p>
          <a:p>
            <a:pPr marL="0" marR="0" indent="0" algn="l" defTabSz="825500" rtl="0" fontAlgn="auto" latinLnBrk="0" hangingPunct="0">
              <a:lnSpc>
                <a:spcPct val="100000"/>
              </a:lnSpc>
              <a:spcBef>
                <a:spcPts val="0"/>
              </a:spcBef>
              <a:spcAft>
                <a:spcPts val="0"/>
              </a:spcAft>
              <a:buClrTx/>
              <a:buSzTx/>
              <a:buFontTx/>
              <a:buNone/>
              <a:tabLst/>
            </a:pPr>
            <a:r>
              <a:rPr lang="en-US" sz="2200" baseline="0" dirty="0">
                <a:solidFill>
                  <a:schemeClr val="bg2"/>
                </a:solidFill>
                <a:latin typeface="Raleway" panose="020B0503030101060003" pitchFamily="34" charset="77"/>
              </a:rPr>
              <a:t>	But need</a:t>
            </a:r>
            <a:r>
              <a:rPr lang="en-US" sz="2200" dirty="0">
                <a:solidFill>
                  <a:schemeClr val="bg2"/>
                </a:solidFill>
                <a:latin typeface="Raleway" panose="020B0503030101060003" pitchFamily="34" charset="77"/>
              </a:rPr>
              <a:t> to manage per-packet ops and convergence</a:t>
            </a:r>
            <a:endParaRPr kumimoji="0" lang="en-US" sz="2200" b="0" i="0" u="none" strike="noStrike" cap="none" spc="0" normalizeH="0" baseline="0" dirty="0">
              <a:ln>
                <a:noFill/>
              </a:ln>
              <a:solidFill>
                <a:schemeClr val="bg2"/>
              </a:solidFill>
              <a:effectLst/>
              <a:uFillTx/>
              <a:latin typeface="Raleway" panose="020B0503030101060003" pitchFamily="34" charset="77"/>
              <a:sym typeface="Helvetica Light"/>
            </a:endParaRPr>
          </a:p>
        </p:txBody>
      </p:sp>
    </p:spTree>
    <p:extLst>
      <p:ext uri="{BB962C8B-B14F-4D97-AF65-F5344CB8AC3E}">
        <p14:creationId xmlns:p14="http://schemas.microsoft.com/office/powerpoint/2010/main" val="26961991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82E4F41-672D-5543-B96A-959AB8A9C662}"/>
              </a:ext>
            </a:extLst>
          </p:cNvPr>
          <p:cNvGrpSpPr/>
          <p:nvPr/>
        </p:nvGrpSpPr>
        <p:grpSpPr>
          <a:xfrm>
            <a:off x="5092301" y="3381853"/>
            <a:ext cx="2766906" cy="1431663"/>
            <a:chOff x="5092301" y="3381853"/>
            <a:chExt cx="2766906" cy="1431663"/>
          </a:xfrm>
        </p:grpSpPr>
        <p:grpSp>
          <p:nvGrpSpPr>
            <p:cNvPr id="164" name="Google Shape;328;p23">
              <a:extLst>
                <a:ext uri="{FF2B5EF4-FFF2-40B4-BE49-F238E27FC236}">
                  <a16:creationId xmlns:a16="http://schemas.microsoft.com/office/drawing/2014/main" id="{E5BBEB77-652F-F844-85DF-0EA6682F80C1}"/>
                </a:ext>
              </a:extLst>
            </p:cNvPr>
            <p:cNvGrpSpPr/>
            <p:nvPr/>
          </p:nvGrpSpPr>
          <p:grpSpPr>
            <a:xfrm>
              <a:off x="5092303" y="3729788"/>
              <a:ext cx="1727038" cy="361116"/>
              <a:chOff x="5706172" y="3071810"/>
              <a:chExt cx="2146189" cy="578526"/>
            </a:xfrm>
          </p:grpSpPr>
          <p:sp>
            <p:nvSpPr>
              <p:cNvPr id="165" name="Google Shape;329;p23">
                <a:extLst>
                  <a:ext uri="{FF2B5EF4-FFF2-40B4-BE49-F238E27FC236}">
                    <a16:creationId xmlns:a16="http://schemas.microsoft.com/office/drawing/2014/main" id="{54B30975-2B22-2942-A94C-4A546A36759D}"/>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66" name="Google Shape;330;p23">
                <a:extLst>
                  <a:ext uri="{FF2B5EF4-FFF2-40B4-BE49-F238E27FC236}">
                    <a16:creationId xmlns:a16="http://schemas.microsoft.com/office/drawing/2014/main" id="{32B4040C-A154-EA44-8615-AA6F0581E8B5}"/>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67" name="Google Shape;331;p23">
                <a:extLst>
                  <a:ext uri="{FF2B5EF4-FFF2-40B4-BE49-F238E27FC236}">
                    <a16:creationId xmlns:a16="http://schemas.microsoft.com/office/drawing/2014/main" id="{C3B8815F-81FB-F24F-8CE6-E36CE7F96FC5}"/>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68" name="Google Shape;332;p23">
                <a:extLst>
                  <a:ext uri="{FF2B5EF4-FFF2-40B4-BE49-F238E27FC236}">
                    <a16:creationId xmlns:a16="http://schemas.microsoft.com/office/drawing/2014/main" id="{7B68D662-9749-3A42-B71F-7E2263DFD3D8}"/>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69" name="Google Shape;333;p23">
                <a:extLst>
                  <a:ext uri="{FF2B5EF4-FFF2-40B4-BE49-F238E27FC236}">
                    <a16:creationId xmlns:a16="http://schemas.microsoft.com/office/drawing/2014/main" id="{0B390F01-C158-7042-ADD3-B66DB7A1B583}"/>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70" name="Google Shape;334;p23">
              <a:extLst>
                <a:ext uri="{FF2B5EF4-FFF2-40B4-BE49-F238E27FC236}">
                  <a16:creationId xmlns:a16="http://schemas.microsoft.com/office/drawing/2014/main" id="{91B93003-60D9-B24A-80C5-FE18E900890F}"/>
                </a:ext>
              </a:extLst>
            </p:cNvPr>
            <p:cNvGrpSpPr/>
            <p:nvPr/>
          </p:nvGrpSpPr>
          <p:grpSpPr>
            <a:xfrm>
              <a:off x="5092301" y="4091092"/>
              <a:ext cx="1724499" cy="352423"/>
              <a:chOff x="5709295" y="4138610"/>
              <a:chExt cx="2143034" cy="564600"/>
            </a:xfrm>
          </p:grpSpPr>
          <p:sp>
            <p:nvSpPr>
              <p:cNvPr id="171" name="Google Shape;335;p23">
                <a:extLst>
                  <a:ext uri="{FF2B5EF4-FFF2-40B4-BE49-F238E27FC236}">
                    <a16:creationId xmlns:a16="http://schemas.microsoft.com/office/drawing/2014/main" id="{486C5C97-89D4-CA46-AEE7-728D89618DAF}"/>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2" name="Google Shape;336;p23">
                <a:extLst>
                  <a:ext uri="{FF2B5EF4-FFF2-40B4-BE49-F238E27FC236}">
                    <a16:creationId xmlns:a16="http://schemas.microsoft.com/office/drawing/2014/main" id="{34348935-4871-3C4E-BACD-3BAF09BA2F96}"/>
                  </a:ext>
                </a:extLst>
              </p:cNvPr>
              <p:cNvSpPr/>
              <p:nvPr/>
            </p:nvSpPr>
            <p:spPr>
              <a:xfrm>
                <a:off x="6569674"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3" name="Google Shape;337;p23">
                <a:extLst>
                  <a:ext uri="{FF2B5EF4-FFF2-40B4-BE49-F238E27FC236}">
                    <a16:creationId xmlns:a16="http://schemas.microsoft.com/office/drawing/2014/main" id="{5CDC00A9-4082-7A4E-AE02-5EE4CD788850}"/>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4" name="Google Shape;338;p23">
                <a:extLst>
                  <a:ext uri="{FF2B5EF4-FFF2-40B4-BE49-F238E27FC236}">
                    <a16:creationId xmlns:a16="http://schemas.microsoft.com/office/drawing/2014/main" id="{6BAB740E-EB3D-DF46-97F8-F9FC7BA5F9C6}"/>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5" name="Google Shape;339;p23">
                <a:extLst>
                  <a:ext uri="{FF2B5EF4-FFF2-40B4-BE49-F238E27FC236}">
                    <a16:creationId xmlns:a16="http://schemas.microsoft.com/office/drawing/2014/main" id="{1722B091-089D-FF4A-849E-AA9A266B9776}"/>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76" name="Google Shape;340;p23">
              <a:extLst>
                <a:ext uri="{FF2B5EF4-FFF2-40B4-BE49-F238E27FC236}">
                  <a16:creationId xmlns:a16="http://schemas.microsoft.com/office/drawing/2014/main" id="{264B8354-A642-7446-8327-AE1A74F45BC3}"/>
                </a:ext>
              </a:extLst>
            </p:cNvPr>
            <p:cNvGrpSpPr/>
            <p:nvPr/>
          </p:nvGrpSpPr>
          <p:grpSpPr>
            <a:xfrm>
              <a:off x="5092301" y="4443014"/>
              <a:ext cx="1724500" cy="365719"/>
              <a:chOff x="5706172" y="5205410"/>
              <a:chExt cx="2143034" cy="585900"/>
            </a:xfrm>
          </p:grpSpPr>
          <p:sp>
            <p:nvSpPr>
              <p:cNvPr id="177" name="Google Shape;341;p23">
                <a:extLst>
                  <a:ext uri="{FF2B5EF4-FFF2-40B4-BE49-F238E27FC236}">
                    <a16:creationId xmlns:a16="http://schemas.microsoft.com/office/drawing/2014/main" id="{699A3182-05D0-6D45-AB49-1336BE377D03}"/>
                  </a:ext>
                </a:extLst>
              </p:cNvPr>
              <p:cNvSpPr/>
              <p:nvPr/>
            </p:nvSpPr>
            <p:spPr>
              <a:xfrm>
                <a:off x="5706172"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8" name="Google Shape;342;p23">
                <a:extLst>
                  <a:ext uri="{FF2B5EF4-FFF2-40B4-BE49-F238E27FC236}">
                    <a16:creationId xmlns:a16="http://schemas.microsoft.com/office/drawing/2014/main" id="{B91697FB-8927-C743-9A26-A25F4129BD46}"/>
                  </a:ext>
                </a:extLst>
              </p:cNvPr>
              <p:cNvSpPr/>
              <p:nvPr/>
            </p:nvSpPr>
            <p:spPr>
              <a:xfrm>
                <a:off x="6134800"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9" name="Google Shape;343;p23">
                <a:extLst>
                  <a:ext uri="{FF2B5EF4-FFF2-40B4-BE49-F238E27FC236}">
                    <a16:creationId xmlns:a16="http://schemas.microsoft.com/office/drawing/2014/main" id="{0A556E84-A9E9-5349-BD8B-5221FA34B431}"/>
                  </a:ext>
                </a:extLst>
              </p:cNvPr>
              <p:cNvSpPr/>
              <p:nvPr/>
            </p:nvSpPr>
            <p:spPr>
              <a:xfrm>
                <a:off x="6995179"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80" name="Google Shape;344;p23">
                <a:extLst>
                  <a:ext uri="{FF2B5EF4-FFF2-40B4-BE49-F238E27FC236}">
                    <a16:creationId xmlns:a16="http://schemas.microsoft.com/office/drawing/2014/main" id="{C371E728-2B5D-0941-A32A-85EA59FC3582}"/>
                  </a:ext>
                </a:extLst>
              </p:cNvPr>
              <p:cNvSpPr/>
              <p:nvPr/>
            </p:nvSpPr>
            <p:spPr>
              <a:xfrm>
                <a:off x="7423806" y="5205410"/>
                <a:ext cx="4254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81" name="Google Shape;345;p23">
                <a:extLst>
                  <a:ext uri="{FF2B5EF4-FFF2-40B4-BE49-F238E27FC236}">
                    <a16:creationId xmlns:a16="http://schemas.microsoft.com/office/drawing/2014/main" id="{746C7902-E7AA-4947-BC57-07BA3855DB5B}"/>
                  </a:ext>
                </a:extLst>
              </p:cNvPr>
              <p:cNvSpPr/>
              <p:nvPr/>
            </p:nvSpPr>
            <p:spPr>
              <a:xfrm>
                <a:off x="6569674" y="5205410"/>
                <a:ext cx="428700" cy="5859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183" name="Google Shape;347;p23">
              <a:extLst>
                <a:ext uri="{FF2B5EF4-FFF2-40B4-BE49-F238E27FC236}">
                  <a16:creationId xmlns:a16="http://schemas.microsoft.com/office/drawing/2014/main" id="{7EDA3630-3C3C-E84E-8AC5-28875B0A9F49}"/>
                </a:ext>
              </a:extLst>
            </p:cNvPr>
            <p:cNvSpPr/>
            <p:nvPr/>
          </p:nvSpPr>
          <p:spPr>
            <a:xfrm>
              <a:off x="6129502" y="3729825"/>
              <a:ext cx="345000" cy="3606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grpSp>
          <p:nvGrpSpPr>
            <p:cNvPr id="186" name="Google Shape;350;p23">
              <a:extLst>
                <a:ext uri="{FF2B5EF4-FFF2-40B4-BE49-F238E27FC236}">
                  <a16:creationId xmlns:a16="http://schemas.microsoft.com/office/drawing/2014/main" id="{19A30223-2757-524D-91DD-2A2FF4B7B676}"/>
                </a:ext>
              </a:extLst>
            </p:cNvPr>
            <p:cNvGrpSpPr/>
            <p:nvPr/>
          </p:nvGrpSpPr>
          <p:grpSpPr>
            <a:xfrm>
              <a:off x="5092301" y="3382053"/>
              <a:ext cx="1727156" cy="347742"/>
              <a:chOff x="5706172" y="2033710"/>
              <a:chExt cx="2146335" cy="557100"/>
            </a:xfrm>
          </p:grpSpPr>
          <p:grpSp>
            <p:nvGrpSpPr>
              <p:cNvPr id="187" name="Google Shape;351;p23">
                <a:extLst>
                  <a:ext uri="{FF2B5EF4-FFF2-40B4-BE49-F238E27FC236}">
                    <a16:creationId xmlns:a16="http://schemas.microsoft.com/office/drawing/2014/main" id="{D0E42A53-270C-ED49-AD7D-7C8895F74DBF}"/>
                  </a:ext>
                </a:extLst>
              </p:cNvPr>
              <p:cNvGrpSpPr/>
              <p:nvPr/>
            </p:nvGrpSpPr>
            <p:grpSpPr>
              <a:xfrm>
                <a:off x="5706172" y="2033710"/>
                <a:ext cx="2146335" cy="557100"/>
                <a:chOff x="5706172" y="2033710"/>
                <a:chExt cx="2146335" cy="557100"/>
              </a:xfrm>
            </p:grpSpPr>
            <p:sp>
              <p:nvSpPr>
                <p:cNvPr id="189" name="Google Shape;352;p23">
                  <a:extLst>
                    <a:ext uri="{FF2B5EF4-FFF2-40B4-BE49-F238E27FC236}">
                      <a16:creationId xmlns:a16="http://schemas.microsoft.com/office/drawing/2014/main" id="{3E7C0221-0F21-BE4E-952E-CBB9B7573C16}"/>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90" name="Google Shape;353;p23">
                  <a:extLst>
                    <a:ext uri="{FF2B5EF4-FFF2-40B4-BE49-F238E27FC236}">
                      <a16:creationId xmlns:a16="http://schemas.microsoft.com/office/drawing/2014/main" id="{E3FF8A2D-8887-F14D-A2E5-5CD3478D2636}"/>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91" name="Google Shape;354;p23">
                  <a:extLst>
                    <a:ext uri="{FF2B5EF4-FFF2-40B4-BE49-F238E27FC236}">
                      <a16:creationId xmlns:a16="http://schemas.microsoft.com/office/drawing/2014/main" id="{201C80FD-D09A-DD46-AD48-437048D99B9A}"/>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92" name="Google Shape;355;p23">
                  <a:extLst>
                    <a:ext uri="{FF2B5EF4-FFF2-40B4-BE49-F238E27FC236}">
                      <a16:creationId xmlns:a16="http://schemas.microsoft.com/office/drawing/2014/main" id="{A256A6BD-8146-914B-BB6F-DB73E116B1E4}"/>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188" name="Google Shape;356;p23">
                <a:extLst>
                  <a:ext uri="{FF2B5EF4-FFF2-40B4-BE49-F238E27FC236}">
                    <a16:creationId xmlns:a16="http://schemas.microsoft.com/office/drawing/2014/main" id="{5AA8A5FB-D7EF-A347-9D39-336402A7F33C}"/>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201" name="Google Shape;371;p23">
              <a:extLst>
                <a:ext uri="{FF2B5EF4-FFF2-40B4-BE49-F238E27FC236}">
                  <a16:creationId xmlns:a16="http://schemas.microsoft.com/office/drawing/2014/main" id="{49603A29-096E-FF4B-9D36-01E428A087A4}"/>
                </a:ext>
              </a:extLst>
            </p:cNvPr>
            <p:cNvGrpSpPr/>
            <p:nvPr/>
          </p:nvGrpSpPr>
          <p:grpSpPr>
            <a:xfrm>
              <a:off x="6132051" y="3381853"/>
              <a:ext cx="1727156" cy="347742"/>
              <a:chOff x="5706172" y="2033710"/>
              <a:chExt cx="2146335" cy="557100"/>
            </a:xfrm>
          </p:grpSpPr>
          <p:grpSp>
            <p:nvGrpSpPr>
              <p:cNvPr id="202" name="Google Shape;372;p23">
                <a:extLst>
                  <a:ext uri="{FF2B5EF4-FFF2-40B4-BE49-F238E27FC236}">
                    <a16:creationId xmlns:a16="http://schemas.microsoft.com/office/drawing/2014/main" id="{F190FB0D-63D3-B34A-BFB9-8427A6EA634B}"/>
                  </a:ext>
                </a:extLst>
              </p:cNvPr>
              <p:cNvGrpSpPr/>
              <p:nvPr/>
            </p:nvGrpSpPr>
            <p:grpSpPr>
              <a:xfrm>
                <a:off x="5706172" y="2033710"/>
                <a:ext cx="2146335" cy="557100"/>
                <a:chOff x="5706172" y="2033710"/>
                <a:chExt cx="2146335" cy="557100"/>
              </a:xfrm>
            </p:grpSpPr>
            <p:sp>
              <p:nvSpPr>
                <p:cNvPr id="204" name="Google Shape;373;p23">
                  <a:extLst>
                    <a:ext uri="{FF2B5EF4-FFF2-40B4-BE49-F238E27FC236}">
                      <a16:creationId xmlns:a16="http://schemas.microsoft.com/office/drawing/2014/main" id="{DA011B78-6982-2F4C-B7D7-4A285217EDE3}"/>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205" name="Google Shape;374;p23">
                  <a:extLst>
                    <a:ext uri="{FF2B5EF4-FFF2-40B4-BE49-F238E27FC236}">
                      <a16:creationId xmlns:a16="http://schemas.microsoft.com/office/drawing/2014/main" id="{1392F6FD-9E6D-414B-ACEF-5955A105478C}"/>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206" name="Google Shape;375;p23">
                  <a:extLst>
                    <a:ext uri="{FF2B5EF4-FFF2-40B4-BE49-F238E27FC236}">
                      <a16:creationId xmlns:a16="http://schemas.microsoft.com/office/drawing/2014/main" id="{031B55DF-3E7D-EC48-B47C-0F6B48F169F9}"/>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207" name="Google Shape;376;p23">
                  <a:extLst>
                    <a:ext uri="{FF2B5EF4-FFF2-40B4-BE49-F238E27FC236}">
                      <a16:creationId xmlns:a16="http://schemas.microsoft.com/office/drawing/2014/main" id="{DEE3F8BE-92A0-4340-A7D5-AE38CA848F1A}"/>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203" name="Google Shape;377;p23">
                <a:extLst>
                  <a:ext uri="{FF2B5EF4-FFF2-40B4-BE49-F238E27FC236}">
                    <a16:creationId xmlns:a16="http://schemas.microsoft.com/office/drawing/2014/main" id="{384EB1CD-2401-034F-8331-50F82F1D9D22}"/>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208" name="Google Shape;378;p23">
              <a:extLst>
                <a:ext uri="{FF2B5EF4-FFF2-40B4-BE49-F238E27FC236}">
                  <a16:creationId xmlns:a16="http://schemas.microsoft.com/office/drawing/2014/main" id="{0AF3324D-5381-A74C-A44D-2236C041B7E0}"/>
                </a:ext>
              </a:extLst>
            </p:cNvPr>
            <p:cNvGrpSpPr/>
            <p:nvPr/>
          </p:nvGrpSpPr>
          <p:grpSpPr>
            <a:xfrm>
              <a:off x="6132115" y="3729788"/>
              <a:ext cx="1727038" cy="361116"/>
              <a:chOff x="5706172" y="3071810"/>
              <a:chExt cx="2146189" cy="578526"/>
            </a:xfrm>
          </p:grpSpPr>
          <p:sp>
            <p:nvSpPr>
              <p:cNvPr id="209" name="Google Shape;379;p23">
                <a:extLst>
                  <a:ext uri="{FF2B5EF4-FFF2-40B4-BE49-F238E27FC236}">
                    <a16:creationId xmlns:a16="http://schemas.microsoft.com/office/drawing/2014/main" id="{F8BD6415-B302-4447-BE8C-36951E81F610}"/>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0" name="Google Shape;380;p23">
                <a:extLst>
                  <a:ext uri="{FF2B5EF4-FFF2-40B4-BE49-F238E27FC236}">
                    <a16:creationId xmlns:a16="http://schemas.microsoft.com/office/drawing/2014/main" id="{C57CBF1C-1C5F-B04A-9EC4-F2491AC34A00}"/>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1" name="Google Shape;381;p23">
                <a:extLst>
                  <a:ext uri="{FF2B5EF4-FFF2-40B4-BE49-F238E27FC236}">
                    <a16:creationId xmlns:a16="http://schemas.microsoft.com/office/drawing/2014/main" id="{DD558E02-2B6A-8C4A-8AF6-95C05004D4E5}"/>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2" name="Google Shape;382;p23">
                <a:extLst>
                  <a:ext uri="{FF2B5EF4-FFF2-40B4-BE49-F238E27FC236}">
                    <a16:creationId xmlns:a16="http://schemas.microsoft.com/office/drawing/2014/main" id="{8AA2A77B-FC7B-1847-A75D-CED151751DFB}"/>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3" name="Google Shape;383;p23">
                <a:extLst>
                  <a:ext uri="{FF2B5EF4-FFF2-40B4-BE49-F238E27FC236}">
                    <a16:creationId xmlns:a16="http://schemas.microsoft.com/office/drawing/2014/main" id="{67C9B82C-8683-9649-A56F-27FF8EC56ABD}"/>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214" name="Google Shape;384;p23">
              <a:extLst>
                <a:ext uri="{FF2B5EF4-FFF2-40B4-BE49-F238E27FC236}">
                  <a16:creationId xmlns:a16="http://schemas.microsoft.com/office/drawing/2014/main" id="{7ED218BB-C885-D54E-9C8B-71E413BAD92D}"/>
                </a:ext>
              </a:extLst>
            </p:cNvPr>
            <p:cNvGrpSpPr/>
            <p:nvPr/>
          </p:nvGrpSpPr>
          <p:grpSpPr>
            <a:xfrm>
              <a:off x="6132115" y="4091088"/>
              <a:ext cx="1727038" cy="361116"/>
              <a:chOff x="5706172" y="3071810"/>
              <a:chExt cx="2146189" cy="578526"/>
            </a:xfrm>
          </p:grpSpPr>
          <p:sp>
            <p:nvSpPr>
              <p:cNvPr id="215" name="Google Shape;385;p23">
                <a:extLst>
                  <a:ext uri="{FF2B5EF4-FFF2-40B4-BE49-F238E27FC236}">
                    <a16:creationId xmlns:a16="http://schemas.microsoft.com/office/drawing/2014/main" id="{D573147C-A702-FF4C-8C6F-48156BB6B87D}"/>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6" name="Google Shape;386;p23">
                <a:extLst>
                  <a:ext uri="{FF2B5EF4-FFF2-40B4-BE49-F238E27FC236}">
                    <a16:creationId xmlns:a16="http://schemas.microsoft.com/office/drawing/2014/main" id="{750EF145-39E0-4D40-AF85-232A20C7DF82}"/>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7" name="Google Shape;387;p23">
                <a:extLst>
                  <a:ext uri="{FF2B5EF4-FFF2-40B4-BE49-F238E27FC236}">
                    <a16:creationId xmlns:a16="http://schemas.microsoft.com/office/drawing/2014/main" id="{32F02890-7009-6F4F-AF9B-070E26773A2C}"/>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8" name="Google Shape;388;p23">
                <a:extLst>
                  <a:ext uri="{FF2B5EF4-FFF2-40B4-BE49-F238E27FC236}">
                    <a16:creationId xmlns:a16="http://schemas.microsoft.com/office/drawing/2014/main" id="{7C21C829-9E88-CC40-A707-CE27139D01E2}"/>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9" name="Google Shape;389;p23">
                <a:extLst>
                  <a:ext uri="{FF2B5EF4-FFF2-40B4-BE49-F238E27FC236}">
                    <a16:creationId xmlns:a16="http://schemas.microsoft.com/office/drawing/2014/main" id="{76CA3A42-3F8C-4E45-BC4A-9EA13338E2DE}"/>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220" name="Google Shape;390;p23">
              <a:extLst>
                <a:ext uri="{FF2B5EF4-FFF2-40B4-BE49-F238E27FC236}">
                  <a16:creationId xmlns:a16="http://schemas.microsoft.com/office/drawing/2014/main" id="{E9029704-809A-CC4C-A17A-EBC8C2ADA980}"/>
                </a:ext>
              </a:extLst>
            </p:cNvPr>
            <p:cNvGrpSpPr/>
            <p:nvPr/>
          </p:nvGrpSpPr>
          <p:grpSpPr>
            <a:xfrm>
              <a:off x="6132115" y="4452400"/>
              <a:ext cx="1727038" cy="361116"/>
              <a:chOff x="5706172" y="3071810"/>
              <a:chExt cx="2146189" cy="578526"/>
            </a:xfrm>
          </p:grpSpPr>
          <p:sp>
            <p:nvSpPr>
              <p:cNvPr id="221" name="Google Shape;391;p23">
                <a:extLst>
                  <a:ext uri="{FF2B5EF4-FFF2-40B4-BE49-F238E27FC236}">
                    <a16:creationId xmlns:a16="http://schemas.microsoft.com/office/drawing/2014/main" id="{CFB48C56-D4F5-6B47-8FA2-47E553345D30}"/>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2" name="Google Shape;392;p23">
                <a:extLst>
                  <a:ext uri="{FF2B5EF4-FFF2-40B4-BE49-F238E27FC236}">
                    <a16:creationId xmlns:a16="http://schemas.microsoft.com/office/drawing/2014/main" id="{BF01BC66-46E8-CD40-AA57-0FD3BC898CAD}"/>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3" name="Google Shape;393;p23">
                <a:extLst>
                  <a:ext uri="{FF2B5EF4-FFF2-40B4-BE49-F238E27FC236}">
                    <a16:creationId xmlns:a16="http://schemas.microsoft.com/office/drawing/2014/main" id="{BE2E0A3F-943B-2A40-BC0F-EE5674BEF129}"/>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4" name="Google Shape;394;p23">
                <a:extLst>
                  <a:ext uri="{FF2B5EF4-FFF2-40B4-BE49-F238E27FC236}">
                    <a16:creationId xmlns:a16="http://schemas.microsoft.com/office/drawing/2014/main" id="{498E0EA3-4D6D-0F4B-8852-07D8C820CB30}"/>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5" name="Google Shape;395;p23">
                <a:extLst>
                  <a:ext uri="{FF2B5EF4-FFF2-40B4-BE49-F238E27FC236}">
                    <a16:creationId xmlns:a16="http://schemas.microsoft.com/office/drawing/2014/main" id="{EBB72771-7A2A-1C45-ABDD-715E868C7ED7}"/>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226" name="Google Shape;396;p23">
              <a:extLst>
                <a:ext uri="{FF2B5EF4-FFF2-40B4-BE49-F238E27FC236}">
                  <a16:creationId xmlns:a16="http://schemas.microsoft.com/office/drawing/2014/main" id="{CE7C118E-D1FB-404F-A412-65D8610D86AC}"/>
                </a:ext>
              </a:extLst>
            </p:cNvPr>
            <p:cNvSpPr/>
            <p:nvPr/>
          </p:nvSpPr>
          <p:spPr>
            <a:xfrm>
              <a:off x="7166887" y="3730038"/>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7" name="Google Shape;397;p23">
              <a:extLst>
                <a:ext uri="{FF2B5EF4-FFF2-40B4-BE49-F238E27FC236}">
                  <a16:creationId xmlns:a16="http://schemas.microsoft.com/office/drawing/2014/main" id="{3FC0FD8D-CCB1-AF4B-B0D9-0355AF6BC1A3}"/>
                </a:ext>
              </a:extLst>
            </p:cNvPr>
            <p:cNvSpPr/>
            <p:nvPr/>
          </p:nvSpPr>
          <p:spPr>
            <a:xfrm>
              <a:off x="7166887" y="4095792"/>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8" name="Google Shape;398;p23">
              <a:extLst>
                <a:ext uri="{FF2B5EF4-FFF2-40B4-BE49-F238E27FC236}">
                  <a16:creationId xmlns:a16="http://schemas.microsoft.com/office/drawing/2014/main" id="{64EDE928-5409-4A45-853B-FB7CBB06B94F}"/>
                </a:ext>
              </a:extLst>
            </p:cNvPr>
            <p:cNvSpPr/>
            <p:nvPr/>
          </p:nvSpPr>
          <p:spPr>
            <a:xfrm>
              <a:off x="7166887" y="4454380"/>
              <a:ext cx="345000" cy="35440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2" name="Title 1">
            <a:extLst>
              <a:ext uri="{FF2B5EF4-FFF2-40B4-BE49-F238E27FC236}">
                <a16:creationId xmlns:a16="http://schemas.microsoft.com/office/drawing/2014/main" id="{B60E5D9B-C929-5945-93AC-E0560068D928}"/>
              </a:ext>
            </a:extLst>
          </p:cNvPr>
          <p:cNvSpPr>
            <a:spLocks noGrp="1"/>
          </p:cNvSpPr>
          <p:nvPr>
            <p:ph type="title"/>
          </p:nvPr>
        </p:nvSpPr>
        <p:spPr>
          <a:xfrm>
            <a:off x="0" y="78099"/>
            <a:ext cx="9143999" cy="857250"/>
          </a:xfrm>
        </p:spPr>
        <p:txBody>
          <a:bodyPr>
            <a:normAutofit/>
          </a:bodyPr>
          <a:lstStyle/>
          <a:p>
            <a:r>
              <a:rPr lang="en-US" sz="2600" b="0" dirty="0">
                <a:latin typeface="Raleway Medium" panose="020B0503030101060003" pitchFamily="34" charset="77"/>
              </a:rPr>
              <a:t>Key Idea: Sample counter updates not packets!</a:t>
            </a:r>
          </a:p>
        </p:txBody>
      </p:sp>
      <p:sp>
        <p:nvSpPr>
          <p:cNvPr id="3" name="Slide Number Placeholder 2">
            <a:extLst>
              <a:ext uri="{FF2B5EF4-FFF2-40B4-BE49-F238E27FC236}">
                <a16:creationId xmlns:a16="http://schemas.microsoft.com/office/drawing/2014/main" id="{259AA090-E231-7E49-9B04-856A04CF4F16}"/>
              </a:ext>
            </a:extLst>
          </p:cNvPr>
          <p:cNvSpPr>
            <a:spLocks noGrp="1"/>
          </p:cNvSpPr>
          <p:nvPr>
            <p:ph type="sldNum" sz="quarter" idx="4"/>
          </p:nvPr>
        </p:nvSpPr>
        <p:spPr>
          <a:xfrm>
            <a:off x="8330249" y="4789093"/>
            <a:ext cx="426475" cy="354407"/>
          </a:xfrm>
        </p:spPr>
        <p:txBody>
          <a:bodyPr/>
          <a:lstStyle/>
          <a:p>
            <a:fld id="{86CB4B4D-7CA3-9044-876B-883B54F8677D}" type="slidenum">
              <a:rPr lang="en-US" sz="1400" smtClean="0">
                <a:latin typeface="Raleway" panose="020B0503030101060003" pitchFamily="34" charset="77"/>
              </a:rPr>
              <a:t>21</a:t>
            </a:fld>
            <a:endParaRPr lang="en-US" sz="1400" dirty="0">
              <a:latin typeface="Raleway" panose="020B0503030101060003" pitchFamily="34" charset="77"/>
            </a:endParaRPr>
          </a:p>
        </p:txBody>
      </p:sp>
      <p:grpSp>
        <p:nvGrpSpPr>
          <p:cNvPr id="77" name="Google Shape;328;p23">
            <a:extLst>
              <a:ext uri="{FF2B5EF4-FFF2-40B4-BE49-F238E27FC236}">
                <a16:creationId xmlns:a16="http://schemas.microsoft.com/office/drawing/2014/main" id="{E46E4BC7-BA3E-EE47-9B68-9CEBD6512861}"/>
              </a:ext>
            </a:extLst>
          </p:cNvPr>
          <p:cNvGrpSpPr/>
          <p:nvPr/>
        </p:nvGrpSpPr>
        <p:grpSpPr>
          <a:xfrm>
            <a:off x="5097232" y="1489774"/>
            <a:ext cx="1727038" cy="361116"/>
            <a:chOff x="5706172" y="3071810"/>
            <a:chExt cx="2146189" cy="578526"/>
          </a:xfrm>
        </p:grpSpPr>
        <p:sp>
          <p:nvSpPr>
            <p:cNvPr id="78" name="Google Shape;329;p23">
              <a:extLst>
                <a:ext uri="{FF2B5EF4-FFF2-40B4-BE49-F238E27FC236}">
                  <a16:creationId xmlns:a16="http://schemas.microsoft.com/office/drawing/2014/main" id="{C8FB4B2F-89B7-734E-8B0E-6713C90643CF}"/>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79" name="Google Shape;330;p23">
              <a:extLst>
                <a:ext uri="{FF2B5EF4-FFF2-40B4-BE49-F238E27FC236}">
                  <a16:creationId xmlns:a16="http://schemas.microsoft.com/office/drawing/2014/main" id="{288E0977-3351-4440-A5D3-769A9B9533C8}"/>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80" name="Google Shape;331;p23">
              <a:extLst>
                <a:ext uri="{FF2B5EF4-FFF2-40B4-BE49-F238E27FC236}">
                  <a16:creationId xmlns:a16="http://schemas.microsoft.com/office/drawing/2014/main" id="{58E01CE9-503B-2D4C-9D01-CE2FA875D034}"/>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81" name="Google Shape;332;p23">
              <a:extLst>
                <a:ext uri="{FF2B5EF4-FFF2-40B4-BE49-F238E27FC236}">
                  <a16:creationId xmlns:a16="http://schemas.microsoft.com/office/drawing/2014/main" id="{D3255857-8D31-744B-8640-58E3830AD251}"/>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82" name="Google Shape;333;p23">
              <a:extLst>
                <a:ext uri="{FF2B5EF4-FFF2-40B4-BE49-F238E27FC236}">
                  <a16:creationId xmlns:a16="http://schemas.microsoft.com/office/drawing/2014/main" id="{43A59C56-68C3-9E4E-94DE-ADE8B14ED785}"/>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83" name="Google Shape;334;p23">
            <a:extLst>
              <a:ext uri="{FF2B5EF4-FFF2-40B4-BE49-F238E27FC236}">
                <a16:creationId xmlns:a16="http://schemas.microsoft.com/office/drawing/2014/main" id="{D8FAC73E-3E51-3246-A1A2-863870EBF3C8}"/>
              </a:ext>
            </a:extLst>
          </p:cNvPr>
          <p:cNvGrpSpPr/>
          <p:nvPr/>
        </p:nvGrpSpPr>
        <p:grpSpPr>
          <a:xfrm>
            <a:off x="5097230" y="1851078"/>
            <a:ext cx="1724499" cy="352423"/>
            <a:chOff x="5709295" y="4138610"/>
            <a:chExt cx="2143034" cy="564600"/>
          </a:xfrm>
        </p:grpSpPr>
        <p:sp>
          <p:nvSpPr>
            <p:cNvPr id="84" name="Google Shape;335;p23">
              <a:extLst>
                <a:ext uri="{FF2B5EF4-FFF2-40B4-BE49-F238E27FC236}">
                  <a16:creationId xmlns:a16="http://schemas.microsoft.com/office/drawing/2014/main" id="{2FE99794-6D56-DB47-925C-92FAA0CC7224}"/>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85" name="Google Shape;336;p23">
              <a:extLst>
                <a:ext uri="{FF2B5EF4-FFF2-40B4-BE49-F238E27FC236}">
                  <a16:creationId xmlns:a16="http://schemas.microsoft.com/office/drawing/2014/main" id="{07709F43-A1CD-E549-8F96-E507471BD278}"/>
                </a:ext>
              </a:extLst>
            </p:cNvPr>
            <p:cNvSpPr/>
            <p:nvPr/>
          </p:nvSpPr>
          <p:spPr>
            <a:xfrm>
              <a:off x="6569674"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86" name="Google Shape;337;p23">
              <a:extLst>
                <a:ext uri="{FF2B5EF4-FFF2-40B4-BE49-F238E27FC236}">
                  <a16:creationId xmlns:a16="http://schemas.microsoft.com/office/drawing/2014/main" id="{6794FC5E-D4F3-734F-A394-446707259E8D}"/>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87" name="Google Shape;338;p23">
              <a:extLst>
                <a:ext uri="{FF2B5EF4-FFF2-40B4-BE49-F238E27FC236}">
                  <a16:creationId xmlns:a16="http://schemas.microsoft.com/office/drawing/2014/main" id="{1AE75C54-4F03-654E-A30E-076590D58F2B}"/>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88" name="Google Shape;339;p23">
              <a:extLst>
                <a:ext uri="{FF2B5EF4-FFF2-40B4-BE49-F238E27FC236}">
                  <a16:creationId xmlns:a16="http://schemas.microsoft.com/office/drawing/2014/main" id="{3BD19A39-AB83-0B4A-8018-E5C5DBC99BAA}"/>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89" name="Google Shape;340;p23">
            <a:extLst>
              <a:ext uri="{FF2B5EF4-FFF2-40B4-BE49-F238E27FC236}">
                <a16:creationId xmlns:a16="http://schemas.microsoft.com/office/drawing/2014/main" id="{EBBF47AE-4696-9E44-9D9B-44869602B57A}"/>
              </a:ext>
            </a:extLst>
          </p:cNvPr>
          <p:cNvGrpSpPr/>
          <p:nvPr/>
        </p:nvGrpSpPr>
        <p:grpSpPr>
          <a:xfrm>
            <a:off x="5097230" y="2203000"/>
            <a:ext cx="1724500" cy="365719"/>
            <a:chOff x="5706172" y="5205410"/>
            <a:chExt cx="2143034" cy="585900"/>
          </a:xfrm>
        </p:grpSpPr>
        <p:sp>
          <p:nvSpPr>
            <p:cNvPr id="90" name="Google Shape;341;p23">
              <a:extLst>
                <a:ext uri="{FF2B5EF4-FFF2-40B4-BE49-F238E27FC236}">
                  <a16:creationId xmlns:a16="http://schemas.microsoft.com/office/drawing/2014/main" id="{A8C7282C-7A03-9044-86DF-CA52854D6F3C}"/>
                </a:ext>
              </a:extLst>
            </p:cNvPr>
            <p:cNvSpPr/>
            <p:nvPr/>
          </p:nvSpPr>
          <p:spPr>
            <a:xfrm>
              <a:off x="5706172"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91" name="Google Shape;342;p23">
              <a:extLst>
                <a:ext uri="{FF2B5EF4-FFF2-40B4-BE49-F238E27FC236}">
                  <a16:creationId xmlns:a16="http://schemas.microsoft.com/office/drawing/2014/main" id="{3A10AA06-C074-BE49-A811-AF815632DC6A}"/>
                </a:ext>
              </a:extLst>
            </p:cNvPr>
            <p:cNvSpPr/>
            <p:nvPr/>
          </p:nvSpPr>
          <p:spPr>
            <a:xfrm>
              <a:off x="6134800"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92" name="Google Shape;343;p23">
              <a:extLst>
                <a:ext uri="{FF2B5EF4-FFF2-40B4-BE49-F238E27FC236}">
                  <a16:creationId xmlns:a16="http://schemas.microsoft.com/office/drawing/2014/main" id="{9316735E-34C7-C146-9779-3B8F0CDD02CB}"/>
                </a:ext>
              </a:extLst>
            </p:cNvPr>
            <p:cNvSpPr/>
            <p:nvPr/>
          </p:nvSpPr>
          <p:spPr>
            <a:xfrm>
              <a:off x="6995179"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93" name="Google Shape;344;p23">
              <a:extLst>
                <a:ext uri="{FF2B5EF4-FFF2-40B4-BE49-F238E27FC236}">
                  <a16:creationId xmlns:a16="http://schemas.microsoft.com/office/drawing/2014/main" id="{1735394F-D056-FD4F-AA8D-3F91D702F960}"/>
                </a:ext>
              </a:extLst>
            </p:cNvPr>
            <p:cNvSpPr/>
            <p:nvPr/>
          </p:nvSpPr>
          <p:spPr>
            <a:xfrm>
              <a:off x="7423806" y="5205410"/>
              <a:ext cx="4254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94" name="Google Shape;345;p23">
              <a:extLst>
                <a:ext uri="{FF2B5EF4-FFF2-40B4-BE49-F238E27FC236}">
                  <a16:creationId xmlns:a16="http://schemas.microsoft.com/office/drawing/2014/main" id="{B3BC4E66-43AE-F64A-8FCD-30F4DCF52EF5}"/>
                </a:ext>
              </a:extLst>
            </p:cNvPr>
            <p:cNvSpPr/>
            <p:nvPr/>
          </p:nvSpPr>
          <p:spPr>
            <a:xfrm>
              <a:off x="6569674" y="5205410"/>
              <a:ext cx="428700" cy="5859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95" name="Google Shape;346;p23">
            <a:extLst>
              <a:ext uri="{FF2B5EF4-FFF2-40B4-BE49-F238E27FC236}">
                <a16:creationId xmlns:a16="http://schemas.microsoft.com/office/drawing/2014/main" id="{A5068133-C176-D245-80F5-1A94F916AD38}"/>
              </a:ext>
            </a:extLst>
          </p:cNvPr>
          <p:cNvSpPr/>
          <p:nvPr/>
        </p:nvSpPr>
        <p:spPr>
          <a:xfrm>
            <a:off x="5442092" y="1142067"/>
            <a:ext cx="345000" cy="347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FFFFF"/>
                </a:solidFill>
                <a:latin typeface="Raleway" panose="020B0503030101060003" pitchFamily="34" charset="77"/>
                <a:ea typeface="Calibri"/>
                <a:cs typeface="Calibri"/>
                <a:sym typeface="Calibri"/>
              </a:rPr>
              <a:t>+</a:t>
            </a:r>
            <a:endParaRPr sz="1800" dirty="0">
              <a:solidFill>
                <a:srgbClr val="FFFFFF"/>
              </a:solidFill>
              <a:latin typeface="Raleway" panose="020B0503030101060003" pitchFamily="34" charset="77"/>
              <a:ea typeface="Calibri"/>
              <a:cs typeface="Calibri"/>
              <a:sym typeface="Calibri"/>
            </a:endParaRPr>
          </a:p>
        </p:txBody>
      </p:sp>
      <p:sp>
        <p:nvSpPr>
          <p:cNvPr id="96" name="Google Shape;347;p23">
            <a:extLst>
              <a:ext uri="{FF2B5EF4-FFF2-40B4-BE49-F238E27FC236}">
                <a16:creationId xmlns:a16="http://schemas.microsoft.com/office/drawing/2014/main" id="{5B84C2AC-D97A-4746-8168-59066C59A236}"/>
              </a:ext>
            </a:extLst>
          </p:cNvPr>
          <p:cNvSpPr/>
          <p:nvPr/>
        </p:nvSpPr>
        <p:spPr>
          <a:xfrm>
            <a:off x="6134431" y="1489811"/>
            <a:ext cx="345000" cy="3606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sp>
        <p:nvSpPr>
          <p:cNvPr id="97" name="Google Shape;348;p23">
            <a:extLst>
              <a:ext uri="{FF2B5EF4-FFF2-40B4-BE49-F238E27FC236}">
                <a16:creationId xmlns:a16="http://schemas.microsoft.com/office/drawing/2014/main" id="{709CB9C3-A1D3-D543-BDC2-EBCAE9317F22}"/>
              </a:ext>
            </a:extLst>
          </p:cNvPr>
          <p:cNvSpPr/>
          <p:nvPr/>
        </p:nvSpPr>
        <p:spPr>
          <a:xfrm>
            <a:off x="5439576" y="1857079"/>
            <a:ext cx="349800" cy="3525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FFFFF"/>
                </a:solidFill>
                <a:latin typeface="Raleway" panose="020B0503030101060003" pitchFamily="34" charset="77"/>
                <a:ea typeface="Calibri"/>
                <a:cs typeface="Calibri"/>
                <a:sym typeface="Calibri"/>
              </a:rPr>
              <a:t>+</a:t>
            </a:r>
            <a:endParaRPr sz="1800" dirty="0">
              <a:solidFill>
                <a:srgbClr val="FFFFFF"/>
              </a:solidFill>
              <a:latin typeface="Raleway" panose="020B0503030101060003" pitchFamily="34" charset="77"/>
              <a:ea typeface="Calibri"/>
              <a:cs typeface="Calibri"/>
              <a:sym typeface="Calibri"/>
            </a:endParaRPr>
          </a:p>
        </p:txBody>
      </p:sp>
      <p:sp>
        <p:nvSpPr>
          <p:cNvPr id="98" name="Google Shape;349;p23">
            <a:extLst>
              <a:ext uri="{FF2B5EF4-FFF2-40B4-BE49-F238E27FC236}">
                <a16:creationId xmlns:a16="http://schemas.microsoft.com/office/drawing/2014/main" id="{25AD85B0-D286-054B-AD22-409BBB89F58C}"/>
              </a:ext>
            </a:extLst>
          </p:cNvPr>
          <p:cNvSpPr/>
          <p:nvPr/>
        </p:nvSpPr>
        <p:spPr>
          <a:xfrm>
            <a:off x="5784489" y="2203070"/>
            <a:ext cx="352500" cy="365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3F3F3"/>
                </a:solidFill>
                <a:latin typeface="Raleway" panose="020B0503030101060003" pitchFamily="34" charset="77"/>
                <a:ea typeface="Calibri"/>
                <a:cs typeface="Calibri"/>
                <a:sym typeface="Calibri"/>
              </a:rPr>
              <a:t>+</a:t>
            </a:r>
            <a:endParaRPr sz="1800" dirty="0">
              <a:solidFill>
                <a:srgbClr val="F3F3F3"/>
              </a:solidFill>
              <a:latin typeface="Raleway" panose="020B0503030101060003" pitchFamily="34" charset="77"/>
              <a:ea typeface="Calibri"/>
              <a:cs typeface="Calibri"/>
              <a:sym typeface="Calibri"/>
            </a:endParaRPr>
          </a:p>
        </p:txBody>
      </p:sp>
      <p:grpSp>
        <p:nvGrpSpPr>
          <p:cNvPr id="99" name="Google Shape;350;p23">
            <a:extLst>
              <a:ext uri="{FF2B5EF4-FFF2-40B4-BE49-F238E27FC236}">
                <a16:creationId xmlns:a16="http://schemas.microsoft.com/office/drawing/2014/main" id="{97F905CD-1DEF-4943-ADF0-E041D8D6B057}"/>
              </a:ext>
            </a:extLst>
          </p:cNvPr>
          <p:cNvGrpSpPr/>
          <p:nvPr/>
        </p:nvGrpSpPr>
        <p:grpSpPr>
          <a:xfrm>
            <a:off x="5097230" y="1142039"/>
            <a:ext cx="1727156" cy="347742"/>
            <a:chOff x="5706172" y="2033710"/>
            <a:chExt cx="2146335" cy="557100"/>
          </a:xfrm>
        </p:grpSpPr>
        <p:grpSp>
          <p:nvGrpSpPr>
            <p:cNvPr id="100" name="Google Shape;351;p23">
              <a:extLst>
                <a:ext uri="{FF2B5EF4-FFF2-40B4-BE49-F238E27FC236}">
                  <a16:creationId xmlns:a16="http://schemas.microsoft.com/office/drawing/2014/main" id="{C50618F8-57BA-0847-B9A3-EF4C9133B9EF}"/>
                </a:ext>
              </a:extLst>
            </p:cNvPr>
            <p:cNvGrpSpPr/>
            <p:nvPr/>
          </p:nvGrpSpPr>
          <p:grpSpPr>
            <a:xfrm>
              <a:off x="5706172" y="2033710"/>
              <a:ext cx="2146335" cy="557100"/>
              <a:chOff x="5706172" y="2033710"/>
              <a:chExt cx="2146335" cy="557100"/>
            </a:xfrm>
          </p:grpSpPr>
          <p:sp>
            <p:nvSpPr>
              <p:cNvPr id="102" name="Google Shape;352;p23">
                <a:extLst>
                  <a:ext uri="{FF2B5EF4-FFF2-40B4-BE49-F238E27FC236}">
                    <a16:creationId xmlns:a16="http://schemas.microsoft.com/office/drawing/2014/main" id="{23C0B942-CF1F-F544-B626-EF25C1F327F0}"/>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03" name="Google Shape;353;p23">
                <a:extLst>
                  <a:ext uri="{FF2B5EF4-FFF2-40B4-BE49-F238E27FC236}">
                    <a16:creationId xmlns:a16="http://schemas.microsoft.com/office/drawing/2014/main" id="{7BCC8C51-FF6C-124D-9DDD-128059F24A0A}"/>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04" name="Google Shape;354;p23">
                <a:extLst>
                  <a:ext uri="{FF2B5EF4-FFF2-40B4-BE49-F238E27FC236}">
                    <a16:creationId xmlns:a16="http://schemas.microsoft.com/office/drawing/2014/main" id="{C4833F45-74BD-0440-9AFB-6A02F57CD6AE}"/>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05" name="Google Shape;355;p23">
                <a:extLst>
                  <a:ext uri="{FF2B5EF4-FFF2-40B4-BE49-F238E27FC236}">
                    <a16:creationId xmlns:a16="http://schemas.microsoft.com/office/drawing/2014/main" id="{C0BAE76F-ED9F-5B4B-AD69-42E226BA5A05}"/>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101" name="Google Shape;356;p23">
              <a:extLst>
                <a:ext uri="{FF2B5EF4-FFF2-40B4-BE49-F238E27FC236}">
                  <a16:creationId xmlns:a16="http://schemas.microsoft.com/office/drawing/2014/main" id="{2A998A70-3F88-CB49-A769-1DC271B03335}"/>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107" name="Google Shape;359;p23">
            <a:extLst>
              <a:ext uri="{FF2B5EF4-FFF2-40B4-BE49-F238E27FC236}">
                <a16:creationId xmlns:a16="http://schemas.microsoft.com/office/drawing/2014/main" id="{44643071-0051-3C45-901F-F23F2AF90D17}"/>
              </a:ext>
            </a:extLst>
          </p:cNvPr>
          <p:cNvSpPr txBox="1"/>
          <p:nvPr/>
        </p:nvSpPr>
        <p:spPr>
          <a:xfrm>
            <a:off x="2623138" y="1144508"/>
            <a:ext cx="16167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dirty="0">
                <a:solidFill>
                  <a:schemeClr val="dk1"/>
                </a:solidFill>
                <a:latin typeface="Raleway" panose="020B0503030101060003" pitchFamily="34" charset="77"/>
                <a:ea typeface="Calibri"/>
                <a:cs typeface="Calibri"/>
                <a:sym typeface="Calibri"/>
              </a:rPr>
              <a:t>Sampled Packet</a:t>
            </a:r>
            <a:endParaRPr sz="1600" dirty="0">
              <a:solidFill>
                <a:schemeClr val="dk1"/>
              </a:solidFill>
              <a:latin typeface="Raleway" panose="020B0503030101060003" pitchFamily="34" charset="77"/>
              <a:ea typeface="Calibri"/>
              <a:cs typeface="Calibri"/>
              <a:sym typeface="Calibri"/>
            </a:endParaRPr>
          </a:p>
        </p:txBody>
      </p:sp>
      <p:cxnSp>
        <p:nvCxnSpPr>
          <p:cNvPr id="108" name="Google Shape;360;p23">
            <a:extLst>
              <a:ext uri="{FF2B5EF4-FFF2-40B4-BE49-F238E27FC236}">
                <a16:creationId xmlns:a16="http://schemas.microsoft.com/office/drawing/2014/main" id="{5F022C65-C0C6-E245-9262-66D116C062DA}"/>
              </a:ext>
            </a:extLst>
          </p:cNvPr>
          <p:cNvCxnSpPr>
            <a:cxnSpLocks/>
            <a:endCxn id="101" idx="1"/>
          </p:cNvCxnSpPr>
          <p:nvPr/>
        </p:nvCxnSpPr>
        <p:spPr>
          <a:xfrm flipV="1">
            <a:off x="3657980" y="1315910"/>
            <a:ext cx="1784167" cy="530669"/>
          </a:xfrm>
          <a:prstGeom prst="straightConnector1">
            <a:avLst/>
          </a:prstGeom>
          <a:noFill/>
          <a:ln w="19050" cap="flat" cmpd="sng">
            <a:solidFill>
              <a:schemeClr val="accent2"/>
            </a:solidFill>
            <a:prstDash val="solid"/>
            <a:miter lim="800000"/>
            <a:headEnd type="none" w="sm" len="sm"/>
            <a:tailEnd type="stealth" w="med" len="med"/>
          </a:ln>
        </p:spPr>
      </p:cxnSp>
      <p:cxnSp>
        <p:nvCxnSpPr>
          <p:cNvPr id="110" name="Google Shape;362;p23">
            <a:extLst>
              <a:ext uri="{FF2B5EF4-FFF2-40B4-BE49-F238E27FC236}">
                <a16:creationId xmlns:a16="http://schemas.microsoft.com/office/drawing/2014/main" id="{697202F7-E5B0-CD43-9AE8-265739926051}"/>
              </a:ext>
            </a:extLst>
          </p:cNvPr>
          <p:cNvCxnSpPr>
            <a:cxnSpLocks/>
            <a:endCxn id="97" idx="1"/>
          </p:cNvCxnSpPr>
          <p:nvPr/>
        </p:nvCxnSpPr>
        <p:spPr>
          <a:xfrm>
            <a:off x="3621370" y="1855396"/>
            <a:ext cx="1818206" cy="177933"/>
          </a:xfrm>
          <a:prstGeom prst="straightConnector1">
            <a:avLst/>
          </a:prstGeom>
          <a:noFill/>
          <a:ln w="19050" cap="flat" cmpd="sng">
            <a:solidFill>
              <a:schemeClr val="accent2"/>
            </a:solidFill>
            <a:prstDash val="solid"/>
            <a:miter lim="800000"/>
            <a:headEnd type="none" w="sm" len="sm"/>
            <a:tailEnd type="stealth" w="med" len="med"/>
          </a:ln>
        </p:spPr>
      </p:cxnSp>
      <p:cxnSp>
        <p:nvCxnSpPr>
          <p:cNvPr id="111" name="Google Shape;363;p23">
            <a:extLst>
              <a:ext uri="{FF2B5EF4-FFF2-40B4-BE49-F238E27FC236}">
                <a16:creationId xmlns:a16="http://schemas.microsoft.com/office/drawing/2014/main" id="{5661C951-4239-744D-9F6B-F46A3098A6D4}"/>
              </a:ext>
            </a:extLst>
          </p:cNvPr>
          <p:cNvCxnSpPr>
            <a:cxnSpLocks/>
            <a:endCxn id="80" idx="3"/>
          </p:cNvCxnSpPr>
          <p:nvPr/>
        </p:nvCxnSpPr>
        <p:spPr>
          <a:xfrm flipV="1">
            <a:off x="3637792" y="1670106"/>
            <a:ext cx="2496762" cy="184822"/>
          </a:xfrm>
          <a:prstGeom prst="straightConnector1">
            <a:avLst/>
          </a:prstGeom>
          <a:noFill/>
          <a:ln w="19050" cap="flat" cmpd="sng">
            <a:solidFill>
              <a:schemeClr val="accent2"/>
            </a:solidFill>
            <a:prstDash val="solid"/>
            <a:miter lim="800000"/>
            <a:headEnd type="none" w="sm" len="sm"/>
            <a:tailEnd type="stealth" w="med" len="med"/>
          </a:ln>
        </p:spPr>
      </p:cxnSp>
      <p:cxnSp>
        <p:nvCxnSpPr>
          <p:cNvPr id="112" name="Google Shape;364;p23">
            <a:extLst>
              <a:ext uri="{FF2B5EF4-FFF2-40B4-BE49-F238E27FC236}">
                <a16:creationId xmlns:a16="http://schemas.microsoft.com/office/drawing/2014/main" id="{0BED316F-29DC-8642-8C80-9D17F287BCA7}"/>
              </a:ext>
            </a:extLst>
          </p:cNvPr>
          <p:cNvCxnSpPr>
            <a:cxnSpLocks/>
            <a:endCxn id="98" idx="1"/>
          </p:cNvCxnSpPr>
          <p:nvPr/>
        </p:nvCxnSpPr>
        <p:spPr>
          <a:xfrm>
            <a:off x="3621370" y="1855396"/>
            <a:ext cx="2163119" cy="530524"/>
          </a:xfrm>
          <a:prstGeom prst="straightConnector1">
            <a:avLst/>
          </a:prstGeom>
          <a:noFill/>
          <a:ln w="19050" cap="flat" cmpd="sng">
            <a:solidFill>
              <a:schemeClr val="accent2"/>
            </a:solidFill>
            <a:prstDash val="solid"/>
            <a:miter lim="800000"/>
            <a:headEnd type="none" w="sm" len="sm"/>
            <a:tailEnd type="stealth" w="med" len="med"/>
          </a:ln>
        </p:spPr>
      </p:cxnSp>
      <p:grpSp>
        <p:nvGrpSpPr>
          <p:cNvPr id="118" name="Google Shape;371;p23">
            <a:extLst>
              <a:ext uri="{FF2B5EF4-FFF2-40B4-BE49-F238E27FC236}">
                <a16:creationId xmlns:a16="http://schemas.microsoft.com/office/drawing/2014/main" id="{0A6911EA-1047-B449-9B76-0F8343CD6433}"/>
              </a:ext>
            </a:extLst>
          </p:cNvPr>
          <p:cNvGrpSpPr/>
          <p:nvPr/>
        </p:nvGrpSpPr>
        <p:grpSpPr>
          <a:xfrm>
            <a:off x="6136980" y="1141839"/>
            <a:ext cx="1727156" cy="347742"/>
            <a:chOff x="5706172" y="2033710"/>
            <a:chExt cx="2146335" cy="557100"/>
          </a:xfrm>
        </p:grpSpPr>
        <p:grpSp>
          <p:nvGrpSpPr>
            <p:cNvPr id="119" name="Google Shape;372;p23">
              <a:extLst>
                <a:ext uri="{FF2B5EF4-FFF2-40B4-BE49-F238E27FC236}">
                  <a16:creationId xmlns:a16="http://schemas.microsoft.com/office/drawing/2014/main" id="{F7FD25EB-45DF-D146-84BF-7E4D0A596633}"/>
                </a:ext>
              </a:extLst>
            </p:cNvPr>
            <p:cNvGrpSpPr/>
            <p:nvPr/>
          </p:nvGrpSpPr>
          <p:grpSpPr>
            <a:xfrm>
              <a:off x="5706172" y="2033710"/>
              <a:ext cx="2146335" cy="557100"/>
              <a:chOff x="5706172" y="2033710"/>
              <a:chExt cx="2146335" cy="557100"/>
            </a:xfrm>
          </p:grpSpPr>
          <p:sp>
            <p:nvSpPr>
              <p:cNvPr id="121" name="Google Shape;373;p23">
                <a:extLst>
                  <a:ext uri="{FF2B5EF4-FFF2-40B4-BE49-F238E27FC236}">
                    <a16:creationId xmlns:a16="http://schemas.microsoft.com/office/drawing/2014/main" id="{4F9B6954-EF02-B34D-AF87-DB01EC5FFDC8}"/>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22" name="Google Shape;374;p23">
                <a:extLst>
                  <a:ext uri="{FF2B5EF4-FFF2-40B4-BE49-F238E27FC236}">
                    <a16:creationId xmlns:a16="http://schemas.microsoft.com/office/drawing/2014/main" id="{6E757BEA-76C3-7349-B45D-B7F02F571C8D}"/>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23" name="Google Shape;375;p23">
                <a:extLst>
                  <a:ext uri="{FF2B5EF4-FFF2-40B4-BE49-F238E27FC236}">
                    <a16:creationId xmlns:a16="http://schemas.microsoft.com/office/drawing/2014/main" id="{1E13962F-C90A-2F44-84D8-0CF6888A2998}"/>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24" name="Google Shape;376;p23">
                <a:extLst>
                  <a:ext uri="{FF2B5EF4-FFF2-40B4-BE49-F238E27FC236}">
                    <a16:creationId xmlns:a16="http://schemas.microsoft.com/office/drawing/2014/main" id="{815A91C9-BCAA-764D-9B6A-7535DDC8F038}"/>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120" name="Google Shape;377;p23">
              <a:extLst>
                <a:ext uri="{FF2B5EF4-FFF2-40B4-BE49-F238E27FC236}">
                  <a16:creationId xmlns:a16="http://schemas.microsoft.com/office/drawing/2014/main" id="{E9E543AE-6CFB-B744-948A-372DE67C3155}"/>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125" name="Google Shape;378;p23">
            <a:extLst>
              <a:ext uri="{FF2B5EF4-FFF2-40B4-BE49-F238E27FC236}">
                <a16:creationId xmlns:a16="http://schemas.microsoft.com/office/drawing/2014/main" id="{10ACB258-3491-994D-B79B-5ADC6C4EB234}"/>
              </a:ext>
            </a:extLst>
          </p:cNvPr>
          <p:cNvGrpSpPr/>
          <p:nvPr/>
        </p:nvGrpSpPr>
        <p:grpSpPr>
          <a:xfrm>
            <a:off x="6137044" y="1489774"/>
            <a:ext cx="1727038" cy="361116"/>
            <a:chOff x="5706172" y="3071810"/>
            <a:chExt cx="2146189" cy="578526"/>
          </a:xfrm>
        </p:grpSpPr>
        <p:sp>
          <p:nvSpPr>
            <p:cNvPr id="126" name="Google Shape;379;p23">
              <a:extLst>
                <a:ext uri="{FF2B5EF4-FFF2-40B4-BE49-F238E27FC236}">
                  <a16:creationId xmlns:a16="http://schemas.microsoft.com/office/drawing/2014/main" id="{56F27B3B-F69C-E047-900E-068EB3AF667D}"/>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27" name="Google Shape;380;p23">
              <a:extLst>
                <a:ext uri="{FF2B5EF4-FFF2-40B4-BE49-F238E27FC236}">
                  <a16:creationId xmlns:a16="http://schemas.microsoft.com/office/drawing/2014/main" id="{409C72F2-99E5-D449-AA4A-A53170BA0A84}"/>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28" name="Google Shape;381;p23">
              <a:extLst>
                <a:ext uri="{FF2B5EF4-FFF2-40B4-BE49-F238E27FC236}">
                  <a16:creationId xmlns:a16="http://schemas.microsoft.com/office/drawing/2014/main" id="{E3F36F40-E6B2-CD44-8DC4-C46EC2981683}"/>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29" name="Google Shape;382;p23">
              <a:extLst>
                <a:ext uri="{FF2B5EF4-FFF2-40B4-BE49-F238E27FC236}">
                  <a16:creationId xmlns:a16="http://schemas.microsoft.com/office/drawing/2014/main" id="{D43CEBE7-8852-7041-84A5-5E0E576C9020}"/>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30" name="Google Shape;383;p23">
              <a:extLst>
                <a:ext uri="{FF2B5EF4-FFF2-40B4-BE49-F238E27FC236}">
                  <a16:creationId xmlns:a16="http://schemas.microsoft.com/office/drawing/2014/main" id="{6252C226-3AB3-174D-8B6C-57CC1F214557}"/>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31" name="Google Shape;384;p23">
            <a:extLst>
              <a:ext uri="{FF2B5EF4-FFF2-40B4-BE49-F238E27FC236}">
                <a16:creationId xmlns:a16="http://schemas.microsoft.com/office/drawing/2014/main" id="{D9B136F1-EB16-0D48-B27F-253ED26133E9}"/>
              </a:ext>
            </a:extLst>
          </p:cNvPr>
          <p:cNvGrpSpPr/>
          <p:nvPr/>
        </p:nvGrpSpPr>
        <p:grpSpPr>
          <a:xfrm>
            <a:off x="6137044" y="1851074"/>
            <a:ext cx="1727038" cy="361116"/>
            <a:chOff x="5706172" y="3071810"/>
            <a:chExt cx="2146189" cy="578526"/>
          </a:xfrm>
        </p:grpSpPr>
        <p:sp>
          <p:nvSpPr>
            <p:cNvPr id="132" name="Google Shape;385;p23">
              <a:extLst>
                <a:ext uri="{FF2B5EF4-FFF2-40B4-BE49-F238E27FC236}">
                  <a16:creationId xmlns:a16="http://schemas.microsoft.com/office/drawing/2014/main" id="{8DB4E0DA-155E-124A-84B3-27E4C9D338FC}"/>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33" name="Google Shape;386;p23">
              <a:extLst>
                <a:ext uri="{FF2B5EF4-FFF2-40B4-BE49-F238E27FC236}">
                  <a16:creationId xmlns:a16="http://schemas.microsoft.com/office/drawing/2014/main" id="{268FCC0F-6BD3-4D4E-8BD7-B5DE18844B3C}"/>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34" name="Google Shape;387;p23">
              <a:extLst>
                <a:ext uri="{FF2B5EF4-FFF2-40B4-BE49-F238E27FC236}">
                  <a16:creationId xmlns:a16="http://schemas.microsoft.com/office/drawing/2014/main" id="{24D86602-72FA-394A-AE29-AAEF7B7ABC17}"/>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35" name="Google Shape;388;p23">
              <a:extLst>
                <a:ext uri="{FF2B5EF4-FFF2-40B4-BE49-F238E27FC236}">
                  <a16:creationId xmlns:a16="http://schemas.microsoft.com/office/drawing/2014/main" id="{3A2196A3-AFBB-A444-9340-D0C0D9F0F8D0}"/>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36" name="Google Shape;389;p23">
              <a:extLst>
                <a:ext uri="{FF2B5EF4-FFF2-40B4-BE49-F238E27FC236}">
                  <a16:creationId xmlns:a16="http://schemas.microsoft.com/office/drawing/2014/main" id="{D417671D-153E-FE48-9C0B-970B9B6D13EC}"/>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37" name="Google Shape;390;p23">
            <a:extLst>
              <a:ext uri="{FF2B5EF4-FFF2-40B4-BE49-F238E27FC236}">
                <a16:creationId xmlns:a16="http://schemas.microsoft.com/office/drawing/2014/main" id="{993AAF40-FC96-354A-B10B-A7D0B6CB86C7}"/>
              </a:ext>
            </a:extLst>
          </p:cNvPr>
          <p:cNvGrpSpPr/>
          <p:nvPr/>
        </p:nvGrpSpPr>
        <p:grpSpPr>
          <a:xfrm>
            <a:off x="6137044" y="2212386"/>
            <a:ext cx="1727038" cy="361116"/>
            <a:chOff x="5706172" y="3071810"/>
            <a:chExt cx="2146189" cy="578526"/>
          </a:xfrm>
        </p:grpSpPr>
        <p:sp>
          <p:nvSpPr>
            <p:cNvPr id="138" name="Google Shape;391;p23">
              <a:extLst>
                <a:ext uri="{FF2B5EF4-FFF2-40B4-BE49-F238E27FC236}">
                  <a16:creationId xmlns:a16="http://schemas.microsoft.com/office/drawing/2014/main" id="{ABF0CDCB-A27E-024A-A9E2-5F86FBF049E7}"/>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39" name="Google Shape;392;p23">
              <a:extLst>
                <a:ext uri="{FF2B5EF4-FFF2-40B4-BE49-F238E27FC236}">
                  <a16:creationId xmlns:a16="http://schemas.microsoft.com/office/drawing/2014/main" id="{70DAEF65-4B80-6C43-8C0D-128C2AF3C845}"/>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40" name="Google Shape;393;p23">
              <a:extLst>
                <a:ext uri="{FF2B5EF4-FFF2-40B4-BE49-F238E27FC236}">
                  <a16:creationId xmlns:a16="http://schemas.microsoft.com/office/drawing/2014/main" id="{08F04395-39ED-564A-8D29-973971756EA9}"/>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41" name="Google Shape;394;p23">
              <a:extLst>
                <a:ext uri="{FF2B5EF4-FFF2-40B4-BE49-F238E27FC236}">
                  <a16:creationId xmlns:a16="http://schemas.microsoft.com/office/drawing/2014/main" id="{85FA5E3D-0133-C04C-8261-614D9DBE26A8}"/>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42" name="Google Shape;395;p23">
              <a:extLst>
                <a:ext uri="{FF2B5EF4-FFF2-40B4-BE49-F238E27FC236}">
                  <a16:creationId xmlns:a16="http://schemas.microsoft.com/office/drawing/2014/main" id="{3C426252-2483-354A-9DE7-9A1C531654E8}"/>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143" name="Google Shape;396;p23">
            <a:extLst>
              <a:ext uri="{FF2B5EF4-FFF2-40B4-BE49-F238E27FC236}">
                <a16:creationId xmlns:a16="http://schemas.microsoft.com/office/drawing/2014/main" id="{66CA78F1-AFB4-DF49-99E0-9AAD8CB3F829}"/>
              </a:ext>
            </a:extLst>
          </p:cNvPr>
          <p:cNvSpPr/>
          <p:nvPr/>
        </p:nvSpPr>
        <p:spPr>
          <a:xfrm>
            <a:off x="7171816" y="1490024"/>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44" name="Google Shape;397;p23">
            <a:extLst>
              <a:ext uri="{FF2B5EF4-FFF2-40B4-BE49-F238E27FC236}">
                <a16:creationId xmlns:a16="http://schemas.microsoft.com/office/drawing/2014/main" id="{0BAC05AA-E11E-9743-88A9-B35884BE738A}"/>
              </a:ext>
            </a:extLst>
          </p:cNvPr>
          <p:cNvSpPr/>
          <p:nvPr/>
        </p:nvSpPr>
        <p:spPr>
          <a:xfrm>
            <a:off x="7171816" y="1846153"/>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45" name="Google Shape;398;p23">
            <a:extLst>
              <a:ext uri="{FF2B5EF4-FFF2-40B4-BE49-F238E27FC236}">
                <a16:creationId xmlns:a16="http://schemas.microsoft.com/office/drawing/2014/main" id="{EEEF6286-9056-BF41-83D7-F7401978CDD5}"/>
              </a:ext>
            </a:extLst>
          </p:cNvPr>
          <p:cNvSpPr/>
          <p:nvPr/>
        </p:nvSpPr>
        <p:spPr>
          <a:xfrm>
            <a:off x="7171816" y="2204741"/>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46" name="Google Shape;399;p23">
            <a:extLst>
              <a:ext uri="{FF2B5EF4-FFF2-40B4-BE49-F238E27FC236}">
                <a16:creationId xmlns:a16="http://schemas.microsoft.com/office/drawing/2014/main" id="{54549D84-132E-F541-A513-2D222FF1219F}"/>
              </a:ext>
            </a:extLst>
          </p:cNvPr>
          <p:cNvSpPr/>
          <p:nvPr/>
        </p:nvSpPr>
        <p:spPr>
          <a:xfrm>
            <a:off x="6132051" y="1494079"/>
            <a:ext cx="349800" cy="3525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FFFFF"/>
                </a:solidFill>
                <a:latin typeface="Raleway" panose="020B0503030101060003" pitchFamily="34" charset="77"/>
                <a:ea typeface="Calibri"/>
                <a:cs typeface="Calibri"/>
                <a:sym typeface="Calibri"/>
              </a:rPr>
              <a:t>+</a:t>
            </a:r>
            <a:endParaRPr sz="1800" dirty="0">
              <a:solidFill>
                <a:srgbClr val="FFFFFF"/>
              </a:solidFill>
              <a:latin typeface="Raleway" panose="020B0503030101060003" pitchFamily="34" charset="77"/>
              <a:ea typeface="Calibri"/>
              <a:cs typeface="Calibri"/>
              <a:sym typeface="Calibri"/>
            </a:endParaRPr>
          </a:p>
        </p:txBody>
      </p:sp>
      <p:sp>
        <p:nvSpPr>
          <p:cNvPr id="148" name="Google Shape;748;p30">
            <a:extLst>
              <a:ext uri="{FF2B5EF4-FFF2-40B4-BE49-F238E27FC236}">
                <a16:creationId xmlns:a16="http://schemas.microsoft.com/office/drawing/2014/main" id="{008AD03A-67BB-8B42-A0E0-BABC92719A07}"/>
              </a:ext>
            </a:extLst>
          </p:cNvPr>
          <p:cNvSpPr/>
          <p:nvPr/>
        </p:nvSpPr>
        <p:spPr>
          <a:xfrm flipH="1">
            <a:off x="1305442" y="1317745"/>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2</a:t>
            </a:r>
            <a:endParaRPr sz="1800" dirty="0">
              <a:solidFill>
                <a:schemeClr val="dk1"/>
              </a:solidFill>
              <a:latin typeface="Raleway" panose="020B0503030101060003" pitchFamily="34" charset="77"/>
              <a:ea typeface="Arial"/>
              <a:cs typeface="Arial"/>
              <a:sym typeface="Arial"/>
            </a:endParaRPr>
          </a:p>
        </p:txBody>
      </p:sp>
      <p:sp>
        <p:nvSpPr>
          <p:cNvPr id="150" name="Google Shape;750;p30">
            <a:extLst>
              <a:ext uri="{FF2B5EF4-FFF2-40B4-BE49-F238E27FC236}">
                <a16:creationId xmlns:a16="http://schemas.microsoft.com/office/drawing/2014/main" id="{4D82A5C4-727A-8B46-B023-44D4D0C2A1AC}"/>
              </a:ext>
            </a:extLst>
          </p:cNvPr>
          <p:cNvSpPr/>
          <p:nvPr/>
        </p:nvSpPr>
        <p:spPr>
          <a:xfrm flipH="1">
            <a:off x="1305442" y="1818220"/>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4</a:t>
            </a:r>
            <a:endParaRPr sz="1800" dirty="0">
              <a:solidFill>
                <a:schemeClr val="dk1"/>
              </a:solidFill>
              <a:latin typeface="Raleway" panose="020B0503030101060003" pitchFamily="34" charset="77"/>
              <a:ea typeface="Arial"/>
              <a:cs typeface="Arial"/>
              <a:sym typeface="Arial"/>
            </a:endParaRPr>
          </a:p>
        </p:txBody>
      </p:sp>
      <p:sp>
        <p:nvSpPr>
          <p:cNvPr id="151" name="Google Shape;751;p30">
            <a:extLst>
              <a:ext uri="{FF2B5EF4-FFF2-40B4-BE49-F238E27FC236}">
                <a16:creationId xmlns:a16="http://schemas.microsoft.com/office/drawing/2014/main" id="{F30CADCA-E41D-1641-9CF0-EC7B2CECCB17}"/>
              </a:ext>
            </a:extLst>
          </p:cNvPr>
          <p:cNvSpPr/>
          <p:nvPr/>
        </p:nvSpPr>
        <p:spPr>
          <a:xfrm flipH="1">
            <a:off x="1305442" y="2063295"/>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5</a:t>
            </a:r>
            <a:endParaRPr sz="1800" dirty="0">
              <a:solidFill>
                <a:schemeClr val="dk1"/>
              </a:solidFill>
              <a:latin typeface="Raleway" panose="020B0503030101060003" pitchFamily="34" charset="77"/>
              <a:ea typeface="Arial"/>
              <a:cs typeface="Arial"/>
              <a:sym typeface="Arial"/>
            </a:endParaRPr>
          </a:p>
        </p:txBody>
      </p:sp>
      <p:sp>
        <p:nvSpPr>
          <p:cNvPr id="152" name="Google Shape;752;p30">
            <a:extLst>
              <a:ext uri="{FF2B5EF4-FFF2-40B4-BE49-F238E27FC236}">
                <a16:creationId xmlns:a16="http://schemas.microsoft.com/office/drawing/2014/main" id="{89A780D2-31A5-C44C-9EE9-22ED153AB927}"/>
              </a:ext>
            </a:extLst>
          </p:cNvPr>
          <p:cNvSpPr/>
          <p:nvPr/>
        </p:nvSpPr>
        <p:spPr>
          <a:xfrm flipH="1">
            <a:off x="1305442" y="1559920"/>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3</a:t>
            </a:r>
            <a:endParaRPr sz="1800" dirty="0">
              <a:solidFill>
                <a:schemeClr val="dk1"/>
              </a:solidFill>
              <a:latin typeface="Raleway" panose="020B0503030101060003" pitchFamily="34" charset="77"/>
              <a:ea typeface="Arial"/>
              <a:cs typeface="Arial"/>
              <a:sym typeface="Arial"/>
            </a:endParaRPr>
          </a:p>
        </p:txBody>
      </p:sp>
      <p:sp>
        <p:nvSpPr>
          <p:cNvPr id="153" name="Google Shape;754;p30">
            <a:extLst>
              <a:ext uri="{FF2B5EF4-FFF2-40B4-BE49-F238E27FC236}">
                <a16:creationId xmlns:a16="http://schemas.microsoft.com/office/drawing/2014/main" id="{BCA0412A-CDE8-E341-8D17-1109701218DB}"/>
              </a:ext>
            </a:extLst>
          </p:cNvPr>
          <p:cNvSpPr/>
          <p:nvPr/>
        </p:nvSpPr>
        <p:spPr>
          <a:xfrm flipH="1">
            <a:off x="1305442" y="2318695"/>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6</a:t>
            </a:r>
            <a:endParaRPr sz="1800" dirty="0">
              <a:solidFill>
                <a:schemeClr val="dk1"/>
              </a:solidFill>
              <a:latin typeface="Raleway" panose="020B0503030101060003" pitchFamily="34" charset="77"/>
              <a:ea typeface="Arial"/>
              <a:cs typeface="Arial"/>
              <a:sym typeface="Arial"/>
            </a:endParaRPr>
          </a:p>
        </p:txBody>
      </p:sp>
      <p:sp>
        <p:nvSpPr>
          <p:cNvPr id="194" name="Google Shape;359;p23">
            <a:extLst>
              <a:ext uri="{FF2B5EF4-FFF2-40B4-BE49-F238E27FC236}">
                <a16:creationId xmlns:a16="http://schemas.microsoft.com/office/drawing/2014/main" id="{95B7B5EC-CBDD-0F4E-93AC-F171BF6689A5}"/>
              </a:ext>
            </a:extLst>
          </p:cNvPr>
          <p:cNvSpPr txBox="1"/>
          <p:nvPr/>
        </p:nvSpPr>
        <p:spPr>
          <a:xfrm>
            <a:off x="2591872" y="3447826"/>
            <a:ext cx="16167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dirty="0">
                <a:solidFill>
                  <a:schemeClr val="dk1"/>
                </a:solidFill>
                <a:latin typeface="Raleway" panose="020B0503030101060003" pitchFamily="34" charset="77"/>
                <a:ea typeface="Calibri"/>
                <a:cs typeface="Calibri"/>
                <a:sym typeface="Calibri"/>
              </a:rPr>
              <a:t>Each Packet</a:t>
            </a:r>
            <a:endParaRPr sz="1600" dirty="0">
              <a:solidFill>
                <a:schemeClr val="dk1"/>
              </a:solidFill>
              <a:latin typeface="Raleway" panose="020B0503030101060003" pitchFamily="34" charset="77"/>
              <a:ea typeface="Calibri"/>
              <a:cs typeface="Calibri"/>
              <a:sym typeface="Calibri"/>
            </a:endParaRPr>
          </a:p>
        </p:txBody>
      </p:sp>
      <p:cxnSp>
        <p:nvCxnSpPr>
          <p:cNvPr id="198" name="Google Shape;363;p23">
            <a:extLst>
              <a:ext uri="{FF2B5EF4-FFF2-40B4-BE49-F238E27FC236}">
                <a16:creationId xmlns:a16="http://schemas.microsoft.com/office/drawing/2014/main" id="{20D24252-39DE-2946-9B24-5B467D473E78}"/>
              </a:ext>
            </a:extLst>
          </p:cNvPr>
          <p:cNvCxnSpPr>
            <a:cxnSpLocks/>
            <a:endCxn id="167" idx="3"/>
          </p:cNvCxnSpPr>
          <p:nvPr/>
        </p:nvCxnSpPr>
        <p:spPr>
          <a:xfrm flipV="1">
            <a:off x="3632863" y="3910120"/>
            <a:ext cx="2496762" cy="184822"/>
          </a:xfrm>
          <a:prstGeom prst="straightConnector1">
            <a:avLst/>
          </a:prstGeom>
          <a:noFill/>
          <a:ln w="19050" cap="flat" cmpd="sng">
            <a:solidFill>
              <a:schemeClr val="accent2"/>
            </a:solidFill>
            <a:prstDash val="solid"/>
            <a:miter lim="800000"/>
            <a:headEnd type="none" w="sm" len="sm"/>
            <a:tailEnd type="stealth" w="med" len="med"/>
          </a:ln>
        </p:spPr>
      </p:cxnSp>
      <p:sp>
        <p:nvSpPr>
          <p:cNvPr id="229" name="Google Shape;399;p23">
            <a:extLst>
              <a:ext uri="{FF2B5EF4-FFF2-40B4-BE49-F238E27FC236}">
                <a16:creationId xmlns:a16="http://schemas.microsoft.com/office/drawing/2014/main" id="{8F45566E-2DD2-2E43-9048-E99C4D8BEB9D}"/>
              </a:ext>
            </a:extLst>
          </p:cNvPr>
          <p:cNvSpPr/>
          <p:nvPr/>
        </p:nvSpPr>
        <p:spPr>
          <a:xfrm>
            <a:off x="6127122" y="3734093"/>
            <a:ext cx="349800" cy="3525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dirty="0">
                <a:solidFill>
                  <a:srgbClr val="FFFFFF"/>
                </a:solidFill>
                <a:latin typeface="Raleway" panose="020B0503030101060003" pitchFamily="34" charset="77"/>
                <a:ea typeface="Calibri"/>
                <a:cs typeface="Calibri"/>
                <a:sym typeface="Calibri"/>
              </a:rPr>
              <a:t>+</a:t>
            </a:r>
            <a:endParaRPr sz="1800" dirty="0">
              <a:solidFill>
                <a:srgbClr val="FFFFFF"/>
              </a:solidFill>
              <a:latin typeface="Raleway" panose="020B0503030101060003" pitchFamily="34" charset="77"/>
              <a:ea typeface="Calibri"/>
              <a:cs typeface="Calibri"/>
              <a:sym typeface="Calibri"/>
            </a:endParaRPr>
          </a:p>
        </p:txBody>
      </p:sp>
      <p:sp>
        <p:nvSpPr>
          <p:cNvPr id="230" name="Google Shape;748;p30">
            <a:extLst>
              <a:ext uri="{FF2B5EF4-FFF2-40B4-BE49-F238E27FC236}">
                <a16:creationId xmlns:a16="http://schemas.microsoft.com/office/drawing/2014/main" id="{9729AB98-917B-3546-BFC5-BA8FBC1AA4A0}"/>
              </a:ext>
            </a:extLst>
          </p:cNvPr>
          <p:cNvSpPr/>
          <p:nvPr/>
        </p:nvSpPr>
        <p:spPr>
          <a:xfrm flipH="1">
            <a:off x="1300513" y="3557759"/>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2</a:t>
            </a:r>
            <a:endParaRPr sz="1800" dirty="0">
              <a:solidFill>
                <a:schemeClr val="dk1"/>
              </a:solidFill>
              <a:latin typeface="Raleway" panose="020B0503030101060003" pitchFamily="34" charset="77"/>
              <a:ea typeface="Arial"/>
              <a:cs typeface="Arial"/>
              <a:sym typeface="Arial"/>
            </a:endParaRPr>
          </a:p>
        </p:txBody>
      </p:sp>
      <p:sp>
        <p:nvSpPr>
          <p:cNvPr id="231" name="Google Shape;749;p30">
            <a:extLst>
              <a:ext uri="{FF2B5EF4-FFF2-40B4-BE49-F238E27FC236}">
                <a16:creationId xmlns:a16="http://schemas.microsoft.com/office/drawing/2014/main" id="{7CC1DB08-46F8-6C48-8F7F-33382529D5E7}"/>
              </a:ext>
            </a:extLst>
          </p:cNvPr>
          <p:cNvSpPr/>
          <p:nvPr/>
        </p:nvSpPr>
        <p:spPr>
          <a:xfrm flipH="1">
            <a:off x="1300513" y="3307317"/>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a:solidFill>
                  <a:schemeClr val="dk1"/>
                </a:solidFill>
                <a:latin typeface="Raleway" panose="020B0503030101060003" pitchFamily="34" charset="77"/>
              </a:rPr>
              <a:t>1</a:t>
            </a:r>
            <a:endParaRPr sz="1800">
              <a:solidFill>
                <a:schemeClr val="dk1"/>
              </a:solidFill>
              <a:latin typeface="Raleway" panose="020B0503030101060003" pitchFamily="34" charset="77"/>
              <a:ea typeface="Arial"/>
              <a:cs typeface="Arial"/>
              <a:sym typeface="Arial"/>
            </a:endParaRPr>
          </a:p>
        </p:txBody>
      </p:sp>
      <p:sp>
        <p:nvSpPr>
          <p:cNvPr id="232" name="Google Shape;750;p30">
            <a:extLst>
              <a:ext uri="{FF2B5EF4-FFF2-40B4-BE49-F238E27FC236}">
                <a16:creationId xmlns:a16="http://schemas.microsoft.com/office/drawing/2014/main" id="{B6D0725F-E964-214C-8483-CC87C0BCB471}"/>
              </a:ext>
            </a:extLst>
          </p:cNvPr>
          <p:cNvSpPr/>
          <p:nvPr/>
        </p:nvSpPr>
        <p:spPr>
          <a:xfrm flipH="1">
            <a:off x="1300513" y="4058234"/>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4</a:t>
            </a:r>
            <a:endParaRPr sz="1800" dirty="0">
              <a:solidFill>
                <a:schemeClr val="dk1"/>
              </a:solidFill>
              <a:latin typeface="Raleway" panose="020B0503030101060003" pitchFamily="34" charset="77"/>
              <a:ea typeface="Arial"/>
              <a:cs typeface="Arial"/>
              <a:sym typeface="Arial"/>
            </a:endParaRPr>
          </a:p>
        </p:txBody>
      </p:sp>
      <p:sp>
        <p:nvSpPr>
          <p:cNvPr id="233" name="Google Shape;751;p30">
            <a:extLst>
              <a:ext uri="{FF2B5EF4-FFF2-40B4-BE49-F238E27FC236}">
                <a16:creationId xmlns:a16="http://schemas.microsoft.com/office/drawing/2014/main" id="{C6BEC775-CE09-A642-BAB1-AC80AB1E84FD}"/>
              </a:ext>
            </a:extLst>
          </p:cNvPr>
          <p:cNvSpPr/>
          <p:nvPr/>
        </p:nvSpPr>
        <p:spPr>
          <a:xfrm flipH="1">
            <a:off x="1300513" y="4303309"/>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a:solidFill>
                  <a:schemeClr val="dk1"/>
                </a:solidFill>
                <a:latin typeface="Raleway" panose="020B0503030101060003" pitchFamily="34" charset="77"/>
              </a:rPr>
              <a:t>5</a:t>
            </a:r>
            <a:endParaRPr sz="1800">
              <a:solidFill>
                <a:schemeClr val="dk1"/>
              </a:solidFill>
              <a:latin typeface="Raleway" panose="020B0503030101060003" pitchFamily="34" charset="77"/>
              <a:ea typeface="Arial"/>
              <a:cs typeface="Arial"/>
              <a:sym typeface="Arial"/>
            </a:endParaRPr>
          </a:p>
        </p:txBody>
      </p:sp>
      <p:sp>
        <p:nvSpPr>
          <p:cNvPr id="234" name="Google Shape;752;p30">
            <a:extLst>
              <a:ext uri="{FF2B5EF4-FFF2-40B4-BE49-F238E27FC236}">
                <a16:creationId xmlns:a16="http://schemas.microsoft.com/office/drawing/2014/main" id="{44BAA372-E94C-CB4E-BFD7-E1D093D587FB}"/>
              </a:ext>
            </a:extLst>
          </p:cNvPr>
          <p:cNvSpPr/>
          <p:nvPr/>
        </p:nvSpPr>
        <p:spPr>
          <a:xfrm flipH="1">
            <a:off x="1300513" y="3799934"/>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a:solidFill>
                  <a:schemeClr val="dk1"/>
                </a:solidFill>
                <a:latin typeface="Raleway" panose="020B0503030101060003" pitchFamily="34" charset="77"/>
              </a:rPr>
              <a:t>3</a:t>
            </a:r>
            <a:endParaRPr sz="1800">
              <a:solidFill>
                <a:schemeClr val="dk1"/>
              </a:solidFill>
              <a:latin typeface="Raleway" panose="020B0503030101060003" pitchFamily="34" charset="77"/>
              <a:ea typeface="Arial"/>
              <a:cs typeface="Arial"/>
              <a:sym typeface="Arial"/>
            </a:endParaRPr>
          </a:p>
        </p:txBody>
      </p:sp>
      <p:sp>
        <p:nvSpPr>
          <p:cNvPr id="235" name="Google Shape;754;p30">
            <a:extLst>
              <a:ext uri="{FF2B5EF4-FFF2-40B4-BE49-F238E27FC236}">
                <a16:creationId xmlns:a16="http://schemas.microsoft.com/office/drawing/2014/main" id="{9CC86347-9E4F-7041-A72D-CD1EDD117D90}"/>
              </a:ext>
            </a:extLst>
          </p:cNvPr>
          <p:cNvSpPr/>
          <p:nvPr/>
        </p:nvSpPr>
        <p:spPr>
          <a:xfrm flipH="1">
            <a:off x="1300513" y="4558709"/>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6</a:t>
            </a:r>
            <a:endParaRPr sz="1800" dirty="0">
              <a:solidFill>
                <a:schemeClr val="dk1"/>
              </a:solidFill>
              <a:latin typeface="Raleway" panose="020B0503030101060003" pitchFamily="34" charset="77"/>
              <a:ea typeface="Arial"/>
              <a:cs typeface="Arial"/>
              <a:sym typeface="Arial"/>
            </a:endParaRPr>
          </a:p>
        </p:txBody>
      </p:sp>
      <p:sp>
        <p:nvSpPr>
          <p:cNvPr id="5" name="Rectangle 4">
            <a:extLst>
              <a:ext uri="{FF2B5EF4-FFF2-40B4-BE49-F238E27FC236}">
                <a16:creationId xmlns:a16="http://schemas.microsoft.com/office/drawing/2014/main" id="{4A6BBB9B-84CC-7848-9BAD-CB6B0AA629CC}"/>
              </a:ext>
            </a:extLst>
          </p:cNvPr>
          <p:cNvSpPr/>
          <p:nvPr/>
        </p:nvSpPr>
        <p:spPr>
          <a:xfrm>
            <a:off x="31949" y="1199184"/>
            <a:ext cx="1210588" cy="923330"/>
          </a:xfrm>
          <a:prstGeom prst="rect">
            <a:avLst/>
          </a:prstGeom>
        </p:spPr>
        <p:txBody>
          <a:bodyPr wrap="none">
            <a:spAutoFit/>
          </a:bodyPr>
          <a:lstStyle/>
          <a:p>
            <a:r>
              <a:rPr lang="en-US" sz="1800" dirty="0">
                <a:latin typeface="Raleway Medium" panose="020B0503030101060003" pitchFamily="34" charset="77"/>
              </a:rPr>
              <a:t>Uniform</a:t>
            </a:r>
          </a:p>
          <a:p>
            <a:r>
              <a:rPr lang="en-US" sz="1800" dirty="0">
                <a:latin typeface="Raleway Medium" panose="020B0503030101060003" pitchFamily="34" charset="77"/>
              </a:rPr>
              <a:t>Packet</a:t>
            </a:r>
          </a:p>
          <a:p>
            <a:r>
              <a:rPr lang="en-US" sz="1800" dirty="0">
                <a:latin typeface="Raleway Medium" panose="020B0503030101060003" pitchFamily="34" charset="77"/>
              </a:rPr>
              <a:t>Sampling</a:t>
            </a:r>
          </a:p>
        </p:txBody>
      </p:sp>
      <p:sp>
        <p:nvSpPr>
          <p:cNvPr id="251" name="Down Arrow 250">
            <a:extLst>
              <a:ext uri="{FF2B5EF4-FFF2-40B4-BE49-F238E27FC236}">
                <a16:creationId xmlns:a16="http://schemas.microsoft.com/office/drawing/2014/main" id="{42C036C6-4618-EC48-91BF-B5E57B737B4A}"/>
              </a:ext>
            </a:extLst>
          </p:cNvPr>
          <p:cNvSpPr/>
          <p:nvPr/>
        </p:nvSpPr>
        <p:spPr>
          <a:xfrm>
            <a:off x="462471" y="2255018"/>
            <a:ext cx="437980" cy="1519009"/>
          </a:xfrm>
          <a:prstGeom prst="downArrow">
            <a:avLst>
              <a:gd name="adj1" fmla="val 50000"/>
              <a:gd name="adj2" fmla="val 50000"/>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Raleway" panose="020B0503030101060003" pitchFamily="34" charset="77"/>
              <a:sym typeface="Helvetica Light"/>
            </a:endParaRPr>
          </a:p>
        </p:txBody>
      </p:sp>
      <p:sp>
        <p:nvSpPr>
          <p:cNvPr id="253" name="Rectangle 252">
            <a:extLst>
              <a:ext uri="{FF2B5EF4-FFF2-40B4-BE49-F238E27FC236}">
                <a16:creationId xmlns:a16="http://schemas.microsoft.com/office/drawing/2014/main" id="{2D3DA42D-0F7E-1245-A8AD-D49B49AC4D10}"/>
              </a:ext>
            </a:extLst>
          </p:cNvPr>
          <p:cNvSpPr/>
          <p:nvPr/>
        </p:nvSpPr>
        <p:spPr>
          <a:xfrm>
            <a:off x="1033722" y="2779482"/>
            <a:ext cx="578096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dirty="0">
                <a:latin typeface="Raleway Medium" panose="020B0503030101060003" pitchFamily="34" charset="77"/>
              </a:rPr>
              <a:t>Rethinking the way of doing sampling</a:t>
            </a:r>
            <a:r>
              <a:rPr lang="zh-CN" altLang="en-US" sz="1800" dirty="0">
                <a:latin typeface="Raleway Medium" panose="020B0503030101060003" pitchFamily="34" charset="77"/>
              </a:rPr>
              <a:t> </a:t>
            </a:r>
            <a:r>
              <a:rPr lang="en-US" altLang="zh-CN" sz="1800" dirty="0">
                <a:latin typeface="Raleway Medium" panose="020B0503030101060003" pitchFamily="34" charset="77"/>
              </a:rPr>
              <a:t>with</a:t>
            </a:r>
            <a:r>
              <a:rPr lang="zh-CN" altLang="en-US" sz="1800" dirty="0">
                <a:latin typeface="Raleway Medium" panose="020B0503030101060003" pitchFamily="34" charset="77"/>
              </a:rPr>
              <a:t> </a:t>
            </a:r>
            <a:r>
              <a:rPr lang="en-US" altLang="zh-CN" sz="1800" dirty="0">
                <a:latin typeface="Raleway Medium" panose="020B0503030101060003" pitchFamily="34" charset="77"/>
              </a:rPr>
              <a:t>sketches</a:t>
            </a:r>
            <a:endParaRPr lang="en-US" sz="1800" dirty="0">
              <a:latin typeface="Raleway Medium" panose="020B0503030101060003" pitchFamily="34" charset="77"/>
            </a:endParaRPr>
          </a:p>
        </p:txBody>
      </p:sp>
      <p:sp>
        <p:nvSpPr>
          <p:cNvPr id="254" name="Rectangle 253">
            <a:extLst>
              <a:ext uri="{FF2B5EF4-FFF2-40B4-BE49-F238E27FC236}">
                <a16:creationId xmlns:a16="http://schemas.microsoft.com/office/drawing/2014/main" id="{9F6609E3-C44C-7345-8281-B7FA00C8CFE3}"/>
              </a:ext>
            </a:extLst>
          </p:cNvPr>
          <p:cNvSpPr/>
          <p:nvPr/>
        </p:nvSpPr>
        <p:spPr>
          <a:xfrm>
            <a:off x="53601" y="3853672"/>
            <a:ext cx="1210588" cy="923330"/>
          </a:xfrm>
          <a:prstGeom prst="rect">
            <a:avLst/>
          </a:prstGeom>
        </p:spPr>
        <p:txBody>
          <a:bodyPr wrap="none">
            <a:spAutoFit/>
          </a:bodyPr>
          <a:lstStyle/>
          <a:p>
            <a:r>
              <a:rPr lang="en-US" sz="1800" dirty="0">
                <a:latin typeface="Raleway Medium" panose="020B0503030101060003" pitchFamily="34" charset="77"/>
              </a:rPr>
              <a:t>Uniform</a:t>
            </a:r>
          </a:p>
          <a:p>
            <a:r>
              <a:rPr lang="en-US" sz="1800" dirty="0">
                <a:latin typeface="Raleway Medium" panose="020B0503030101060003" pitchFamily="34" charset="77"/>
              </a:rPr>
              <a:t>Counter</a:t>
            </a:r>
          </a:p>
          <a:p>
            <a:r>
              <a:rPr lang="en-US" sz="1800" dirty="0">
                <a:latin typeface="Raleway Medium" panose="020B0503030101060003" pitchFamily="34" charset="77"/>
              </a:rPr>
              <a:t>Sampling</a:t>
            </a:r>
          </a:p>
        </p:txBody>
      </p:sp>
      <p:sp>
        <p:nvSpPr>
          <p:cNvPr id="182" name="Google Shape;749;p30">
            <a:extLst>
              <a:ext uri="{FF2B5EF4-FFF2-40B4-BE49-F238E27FC236}">
                <a16:creationId xmlns:a16="http://schemas.microsoft.com/office/drawing/2014/main" id="{5DA32216-5661-0A4B-9D40-316A6F71DC28}"/>
              </a:ext>
            </a:extLst>
          </p:cNvPr>
          <p:cNvSpPr/>
          <p:nvPr/>
        </p:nvSpPr>
        <p:spPr>
          <a:xfrm flipH="1">
            <a:off x="1307852" y="1063162"/>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1</a:t>
            </a:r>
            <a:endParaRPr sz="1800" dirty="0">
              <a:solidFill>
                <a:schemeClr val="dk1"/>
              </a:solidFill>
              <a:latin typeface="Raleway" panose="020B0503030101060003" pitchFamily="34" charset="77"/>
              <a:ea typeface="Arial"/>
              <a:cs typeface="Arial"/>
              <a:sym typeface="Arial"/>
            </a:endParaRPr>
          </a:p>
        </p:txBody>
      </p:sp>
      <p:sp>
        <p:nvSpPr>
          <p:cNvPr id="238" name="TextBox 237">
            <a:extLst>
              <a:ext uri="{FF2B5EF4-FFF2-40B4-BE49-F238E27FC236}">
                <a16:creationId xmlns:a16="http://schemas.microsoft.com/office/drawing/2014/main" id="{06A688B2-6ECE-244D-9E42-6EA03FF0F726}"/>
              </a:ext>
            </a:extLst>
          </p:cNvPr>
          <p:cNvSpPr txBox="1"/>
          <p:nvPr/>
        </p:nvSpPr>
        <p:spPr>
          <a:xfrm>
            <a:off x="6025949" y="740506"/>
            <a:ext cx="92172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Raleway" panose="020B0503030101060003" pitchFamily="34" charset="77"/>
                <a:sym typeface="Helvetica Light"/>
              </a:rPr>
              <a:t>Sketch</a:t>
            </a:r>
          </a:p>
        </p:txBody>
      </p:sp>
      <p:cxnSp>
        <p:nvCxnSpPr>
          <p:cNvPr id="239" name="Google Shape;363;p23">
            <a:extLst>
              <a:ext uri="{FF2B5EF4-FFF2-40B4-BE49-F238E27FC236}">
                <a16:creationId xmlns:a16="http://schemas.microsoft.com/office/drawing/2014/main" id="{14504241-3A8A-9A48-8E13-A69046F1A3AB}"/>
              </a:ext>
            </a:extLst>
          </p:cNvPr>
          <p:cNvCxnSpPr>
            <a:cxnSpLocks/>
            <a:endCxn id="189" idx="1"/>
          </p:cNvCxnSpPr>
          <p:nvPr/>
        </p:nvCxnSpPr>
        <p:spPr>
          <a:xfrm flipV="1">
            <a:off x="3632863" y="3555924"/>
            <a:ext cx="1459438" cy="530669"/>
          </a:xfrm>
          <a:prstGeom prst="straightConnector1">
            <a:avLst/>
          </a:prstGeom>
          <a:noFill/>
          <a:ln w="25400" cap="flat" cmpd="sng">
            <a:solidFill>
              <a:schemeClr val="accent2"/>
            </a:solidFill>
            <a:prstDash val="sysDot"/>
            <a:miter lim="800000"/>
            <a:headEnd type="none" w="sm" len="sm"/>
            <a:tailEnd type="stealth" w="med" len="med"/>
          </a:ln>
        </p:spPr>
      </p:cxnSp>
      <p:cxnSp>
        <p:nvCxnSpPr>
          <p:cNvPr id="240" name="Google Shape;363;p23">
            <a:extLst>
              <a:ext uri="{FF2B5EF4-FFF2-40B4-BE49-F238E27FC236}">
                <a16:creationId xmlns:a16="http://schemas.microsoft.com/office/drawing/2014/main" id="{384EE94C-E9DE-E947-8E53-5648BE526361}"/>
              </a:ext>
            </a:extLst>
          </p:cNvPr>
          <p:cNvCxnSpPr>
            <a:cxnSpLocks/>
            <a:endCxn id="171" idx="1"/>
          </p:cNvCxnSpPr>
          <p:nvPr/>
        </p:nvCxnSpPr>
        <p:spPr>
          <a:xfrm>
            <a:off x="3709296" y="4094942"/>
            <a:ext cx="1383005" cy="172362"/>
          </a:xfrm>
          <a:prstGeom prst="straightConnector1">
            <a:avLst/>
          </a:prstGeom>
          <a:noFill/>
          <a:ln w="25400" cap="flat" cmpd="sng">
            <a:solidFill>
              <a:schemeClr val="accent2"/>
            </a:solidFill>
            <a:prstDash val="sysDot"/>
            <a:miter lim="800000"/>
            <a:headEnd type="none" w="sm" len="sm"/>
            <a:tailEnd type="stealth" w="med" len="med"/>
          </a:ln>
        </p:spPr>
      </p:cxnSp>
      <p:cxnSp>
        <p:nvCxnSpPr>
          <p:cNvPr id="247" name="Google Shape;363;p23">
            <a:extLst>
              <a:ext uri="{FF2B5EF4-FFF2-40B4-BE49-F238E27FC236}">
                <a16:creationId xmlns:a16="http://schemas.microsoft.com/office/drawing/2014/main" id="{7A661C02-45B7-DE4A-9890-6229156E223A}"/>
              </a:ext>
            </a:extLst>
          </p:cNvPr>
          <p:cNvCxnSpPr>
            <a:cxnSpLocks/>
            <a:endCxn id="177" idx="1"/>
          </p:cNvCxnSpPr>
          <p:nvPr/>
        </p:nvCxnSpPr>
        <p:spPr>
          <a:xfrm>
            <a:off x="3632863" y="4086593"/>
            <a:ext cx="1459438" cy="539281"/>
          </a:xfrm>
          <a:prstGeom prst="straightConnector1">
            <a:avLst/>
          </a:prstGeom>
          <a:noFill/>
          <a:ln w="25400" cap="flat" cmpd="sng">
            <a:solidFill>
              <a:schemeClr val="accent2"/>
            </a:solidFill>
            <a:prstDash val="sysDot"/>
            <a:miter lim="800000"/>
            <a:headEnd type="none" w="sm" len="sm"/>
            <a:tailEnd type="stealth" w="med" len="med"/>
          </a:ln>
        </p:spPr>
      </p:cxnSp>
    </p:spTree>
    <p:extLst>
      <p:ext uri="{BB962C8B-B14F-4D97-AF65-F5344CB8AC3E}">
        <p14:creationId xmlns:p14="http://schemas.microsoft.com/office/powerpoint/2010/main" val="736657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2"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500" fill="hold"/>
                                        <p:tgtEl>
                                          <p:spTgt spid="182"/>
                                        </p:tgtEl>
                                        <p:attrNameLst>
                                          <p:attrName>ppt_x</p:attrName>
                                        </p:attrNameLst>
                                      </p:cBhvr>
                                      <p:tavLst>
                                        <p:tav tm="0">
                                          <p:val>
                                            <p:strVal val="0-#ppt_w/2"/>
                                          </p:val>
                                        </p:tav>
                                        <p:tav tm="100000">
                                          <p:val>
                                            <p:strVal val="#ppt_x"/>
                                          </p:val>
                                        </p:tav>
                                      </p:tavLst>
                                    </p:anim>
                                    <p:anim calcmode="lin" valueType="num">
                                      <p:cBhvr additive="base">
                                        <p:cTn id="8" dur="500" fill="hold"/>
                                        <p:tgtEl>
                                          <p:spTgt spid="182"/>
                                        </p:tgtEl>
                                        <p:attrNameLst>
                                          <p:attrName>ppt_y</p:attrName>
                                        </p:attrNameLst>
                                      </p:cBhvr>
                                      <p:tavLst>
                                        <p:tav tm="0">
                                          <p:val>
                                            <p:strVal val="#ppt_y"/>
                                          </p:val>
                                        </p:tav>
                                        <p:tav tm="100000">
                                          <p:val>
                                            <p:strVal val="#ppt_y"/>
                                          </p:val>
                                        </p:tav>
                                      </p:tavLst>
                                    </p:anim>
                                  </p:childTnLst>
                                </p:cTn>
                              </p:par>
                              <p:par>
                                <p:cTn id="9" presetID="0" presetClass="path" presetSubtype="0" accel="50000" decel="50000" fill="hold" grpId="1" nodeType="withEffect">
                                  <p:stCondLst>
                                    <p:cond delay="0"/>
                                  </p:stCondLst>
                                  <p:childTnLst>
                                    <p:animMotion origin="layout" path="M 2.77778E-6 -1.23457E-7 L 0.21666 0.1287 " pathEditMode="relative" rAng="0" ptsTypes="AA">
                                      <p:cBhvr>
                                        <p:cTn id="10" dur="2000" fill="hold"/>
                                        <p:tgtEl>
                                          <p:spTgt spid="182"/>
                                        </p:tgtEl>
                                        <p:attrNameLst>
                                          <p:attrName>ppt_x</p:attrName>
                                          <p:attrName>ppt_y</p:attrName>
                                        </p:attrNameLst>
                                      </p:cBhvr>
                                      <p:rCtr x="10833" y="6420"/>
                                    </p:animMotion>
                                  </p:childTnLst>
                                </p:cTn>
                              </p:par>
                              <p:par>
                                <p:cTn id="11" presetID="9"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dissolve">
                                      <p:cBhvr>
                                        <p:cTn id="13" dur="500"/>
                                        <p:tgtEl>
                                          <p:spTgt spid="10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animEffect transition="in" filter="randombar(horizontal)">
                                      <p:cBhvr>
                                        <p:cTn id="18" dur="500"/>
                                        <p:tgtEl>
                                          <p:spTgt spid="108"/>
                                        </p:tgtEl>
                                      </p:cBhvr>
                                    </p:animEffect>
                                  </p:childTnLst>
                                </p:cTn>
                              </p:par>
                              <p:par>
                                <p:cTn id="19" presetID="14" presetClass="entr" presetSubtype="1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randombar(horizontal)">
                                      <p:cBhvr>
                                        <p:cTn id="21" dur="500"/>
                                        <p:tgtEl>
                                          <p:spTgt spid="111"/>
                                        </p:tgtEl>
                                      </p:cBhvr>
                                    </p:animEffect>
                                  </p:childTnLst>
                                </p:cTn>
                              </p:par>
                              <p:par>
                                <p:cTn id="22" presetID="14" presetClass="entr" presetSubtype="10" fill="hold" nodeType="with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randombar(horizontal)">
                                      <p:cBhvr>
                                        <p:cTn id="24" dur="500"/>
                                        <p:tgtEl>
                                          <p:spTgt spid="110"/>
                                        </p:tgtEl>
                                      </p:cBhvr>
                                    </p:animEffect>
                                  </p:childTnLst>
                                </p:cTn>
                              </p:par>
                              <p:par>
                                <p:cTn id="25" presetID="14" presetClass="entr" presetSubtype="10"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randombar(horizontal)">
                                      <p:cBhvr>
                                        <p:cTn id="27" dur="500"/>
                                        <p:tgtEl>
                                          <p:spTgt spid="1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randombar(horizontal)">
                                      <p:cBhvr>
                                        <p:cTn id="30" dur="500"/>
                                        <p:tgtEl>
                                          <p:spTgt spid="97"/>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randombar(horizontal)">
                                      <p:cBhvr>
                                        <p:cTn id="33" dur="500"/>
                                        <p:tgtEl>
                                          <p:spTgt spid="9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6"/>
                                        </p:tgtEl>
                                        <p:attrNameLst>
                                          <p:attrName>style.visibility</p:attrName>
                                        </p:attrNameLst>
                                      </p:cBhvr>
                                      <p:to>
                                        <p:strVal val="visible"/>
                                      </p:to>
                                    </p:set>
                                    <p:animEffect transition="in" filter="randombar(horizontal)">
                                      <p:cBhvr>
                                        <p:cTn id="36" dur="500"/>
                                        <p:tgtEl>
                                          <p:spTgt spid="14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randombar(horizontal)">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8"/>
                                        </p:tgtEl>
                                        <p:attrNameLst>
                                          <p:attrName>style.visibility</p:attrName>
                                        </p:attrNameLst>
                                      </p:cBhvr>
                                      <p:to>
                                        <p:strVal val="visible"/>
                                      </p:to>
                                    </p:set>
                                    <p:anim calcmode="lin" valueType="num">
                                      <p:cBhvr additive="base">
                                        <p:cTn id="44" dur="500" fill="hold"/>
                                        <p:tgtEl>
                                          <p:spTgt spid="148"/>
                                        </p:tgtEl>
                                        <p:attrNameLst>
                                          <p:attrName>ppt_x</p:attrName>
                                        </p:attrNameLst>
                                      </p:cBhvr>
                                      <p:tavLst>
                                        <p:tav tm="0">
                                          <p:val>
                                            <p:strVal val="0-#ppt_w/2"/>
                                          </p:val>
                                        </p:tav>
                                        <p:tav tm="100000">
                                          <p:val>
                                            <p:strVal val="#ppt_x"/>
                                          </p:val>
                                        </p:tav>
                                      </p:tavLst>
                                    </p:anim>
                                    <p:anim calcmode="lin" valueType="num">
                                      <p:cBhvr additive="base">
                                        <p:cTn id="45" dur="500" fill="hold"/>
                                        <p:tgtEl>
                                          <p:spTgt spid="148"/>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50"/>
                                        </p:tgtEl>
                                        <p:attrNameLst>
                                          <p:attrName>style.visibility</p:attrName>
                                        </p:attrNameLst>
                                      </p:cBhvr>
                                      <p:to>
                                        <p:strVal val="visible"/>
                                      </p:to>
                                    </p:set>
                                    <p:anim calcmode="lin" valueType="num">
                                      <p:cBhvr additive="base">
                                        <p:cTn id="48" dur="500" fill="hold"/>
                                        <p:tgtEl>
                                          <p:spTgt spid="150"/>
                                        </p:tgtEl>
                                        <p:attrNameLst>
                                          <p:attrName>ppt_x</p:attrName>
                                        </p:attrNameLst>
                                      </p:cBhvr>
                                      <p:tavLst>
                                        <p:tav tm="0">
                                          <p:val>
                                            <p:strVal val="0-#ppt_w/2"/>
                                          </p:val>
                                        </p:tav>
                                        <p:tav tm="100000">
                                          <p:val>
                                            <p:strVal val="#ppt_x"/>
                                          </p:val>
                                        </p:tav>
                                      </p:tavLst>
                                    </p:anim>
                                    <p:anim calcmode="lin" valueType="num">
                                      <p:cBhvr additive="base">
                                        <p:cTn id="49" dur="500" fill="hold"/>
                                        <p:tgtEl>
                                          <p:spTgt spid="150"/>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52"/>
                                        </p:tgtEl>
                                        <p:attrNameLst>
                                          <p:attrName>style.visibility</p:attrName>
                                        </p:attrNameLst>
                                      </p:cBhvr>
                                      <p:to>
                                        <p:strVal val="visible"/>
                                      </p:to>
                                    </p:set>
                                    <p:anim calcmode="lin" valueType="num">
                                      <p:cBhvr additive="base">
                                        <p:cTn id="52" dur="500" fill="hold"/>
                                        <p:tgtEl>
                                          <p:spTgt spid="152"/>
                                        </p:tgtEl>
                                        <p:attrNameLst>
                                          <p:attrName>ppt_x</p:attrName>
                                        </p:attrNameLst>
                                      </p:cBhvr>
                                      <p:tavLst>
                                        <p:tav tm="0">
                                          <p:val>
                                            <p:strVal val="0-#ppt_w/2"/>
                                          </p:val>
                                        </p:tav>
                                        <p:tav tm="100000">
                                          <p:val>
                                            <p:strVal val="#ppt_x"/>
                                          </p:val>
                                        </p:tav>
                                      </p:tavLst>
                                    </p:anim>
                                    <p:anim calcmode="lin" valueType="num">
                                      <p:cBhvr additive="base">
                                        <p:cTn id="53" dur="500" fill="hold"/>
                                        <p:tgtEl>
                                          <p:spTgt spid="152"/>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51"/>
                                        </p:tgtEl>
                                        <p:attrNameLst>
                                          <p:attrName>style.visibility</p:attrName>
                                        </p:attrNameLst>
                                      </p:cBhvr>
                                      <p:to>
                                        <p:strVal val="visible"/>
                                      </p:to>
                                    </p:set>
                                    <p:anim calcmode="lin" valueType="num">
                                      <p:cBhvr additive="base">
                                        <p:cTn id="56" dur="500" fill="hold"/>
                                        <p:tgtEl>
                                          <p:spTgt spid="151"/>
                                        </p:tgtEl>
                                        <p:attrNameLst>
                                          <p:attrName>ppt_x</p:attrName>
                                        </p:attrNameLst>
                                      </p:cBhvr>
                                      <p:tavLst>
                                        <p:tav tm="0">
                                          <p:val>
                                            <p:strVal val="0-#ppt_w/2"/>
                                          </p:val>
                                        </p:tav>
                                        <p:tav tm="100000">
                                          <p:val>
                                            <p:strVal val="#ppt_x"/>
                                          </p:val>
                                        </p:tav>
                                      </p:tavLst>
                                    </p:anim>
                                    <p:anim calcmode="lin" valueType="num">
                                      <p:cBhvr additive="base">
                                        <p:cTn id="57" dur="500" fill="hold"/>
                                        <p:tgtEl>
                                          <p:spTgt spid="151"/>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53"/>
                                        </p:tgtEl>
                                        <p:attrNameLst>
                                          <p:attrName>style.visibility</p:attrName>
                                        </p:attrNameLst>
                                      </p:cBhvr>
                                      <p:to>
                                        <p:strVal val="visible"/>
                                      </p:to>
                                    </p:set>
                                    <p:anim calcmode="lin" valueType="num">
                                      <p:cBhvr additive="base">
                                        <p:cTn id="60" dur="500" fill="hold"/>
                                        <p:tgtEl>
                                          <p:spTgt spid="153"/>
                                        </p:tgtEl>
                                        <p:attrNameLst>
                                          <p:attrName>ppt_x</p:attrName>
                                        </p:attrNameLst>
                                      </p:cBhvr>
                                      <p:tavLst>
                                        <p:tav tm="0">
                                          <p:val>
                                            <p:strVal val="0-#ppt_w/2"/>
                                          </p:val>
                                        </p:tav>
                                        <p:tav tm="100000">
                                          <p:val>
                                            <p:strVal val="#ppt_x"/>
                                          </p:val>
                                        </p:tav>
                                      </p:tavLst>
                                    </p:anim>
                                    <p:anim calcmode="lin" valueType="num">
                                      <p:cBhvr additive="base">
                                        <p:cTn id="61" dur="500" fill="hold"/>
                                        <p:tgtEl>
                                          <p:spTgt spid="153"/>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253"/>
                                        </p:tgtEl>
                                        <p:attrNameLst>
                                          <p:attrName>style.visibility</p:attrName>
                                        </p:attrNameLst>
                                      </p:cBhvr>
                                      <p:to>
                                        <p:strVal val="visible"/>
                                      </p:to>
                                    </p:set>
                                    <p:animEffect transition="in" filter="dissolve">
                                      <p:cBhvr>
                                        <p:cTn id="66" dur="500"/>
                                        <p:tgtEl>
                                          <p:spTgt spid="253"/>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51"/>
                                        </p:tgtEl>
                                        <p:attrNameLst>
                                          <p:attrName>style.visibility</p:attrName>
                                        </p:attrNameLst>
                                      </p:cBhvr>
                                      <p:to>
                                        <p:strVal val="visible"/>
                                      </p:to>
                                    </p:set>
                                    <p:animEffect transition="in" filter="dissolve">
                                      <p:cBhvr>
                                        <p:cTn id="69" dur="500"/>
                                        <p:tgtEl>
                                          <p:spTgt spid="251"/>
                                        </p:tgtEl>
                                      </p:cBhvr>
                                    </p:animEffect>
                                  </p:childTnLst>
                                </p:cTn>
                              </p:par>
                              <p:par>
                                <p:cTn id="70" presetID="9"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dissolve">
                                      <p:cBhvr>
                                        <p:cTn id="72" dur="500"/>
                                        <p:tgtEl>
                                          <p:spTgt spid="8"/>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54"/>
                                        </p:tgtEl>
                                        <p:attrNameLst>
                                          <p:attrName>style.visibility</p:attrName>
                                        </p:attrNameLst>
                                      </p:cBhvr>
                                      <p:to>
                                        <p:strVal val="visible"/>
                                      </p:to>
                                    </p:set>
                                    <p:animEffect transition="in" filter="dissolve">
                                      <p:cBhvr>
                                        <p:cTn id="75" dur="500"/>
                                        <p:tgtEl>
                                          <p:spTgt spid="25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1" nodeType="clickEffect">
                                  <p:stCondLst>
                                    <p:cond delay="0"/>
                                  </p:stCondLst>
                                  <p:childTnLst>
                                    <p:set>
                                      <p:cBhvr>
                                        <p:cTn id="79" dur="1" fill="hold">
                                          <p:stCondLst>
                                            <p:cond delay="0"/>
                                          </p:stCondLst>
                                        </p:cTn>
                                        <p:tgtEl>
                                          <p:spTgt spid="231"/>
                                        </p:tgtEl>
                                        <p:attrNameLst>
                                          <p:attrName>style.visibility</p:attrName>
                                        </p:attrNameLst>
                                      </p:cBhvr>
                                      <p:to>
                                        <p:strVal val="visible"/>
                                      </p:to>
                                    </p:set>
                                    <p:anim calcmode="lin" valueType="num">
                                      <p:cBhvr additive="base">
                                        <p:cTn id="80" dur="500" fill="hold"/>
                                        <p:tgtEl>
                                          <p:spTgt spid="231"/>
                                        </p:tgtEl>
                                        <p:attrNameLst>
                                          <p:attrName>ppt_x</p:attrName>
                                        </p:attrNameLst>
                                      </p:cBhvr>
                                      <p:tavLst>
                                        <p:tav tm="0">
                                          <p:val>
                                            <p:strVal val="0-#ppt_w/2"/>
                                          </p:val>
                                        </p:tav>
                                        <p:tav tm="100000">
                                          <p:val>
                                            <p:strVal val="#ppt_x"/>
                                          </p:val>
                                        </p:tav>
                                      </p:tavLst>
                                    </p:anim>
                                    <p:anim calcmode="lin" valueType="num">
                                      <p:cBhvr additive="base">
                                        <p:cTn id="81" dur="500" fill="hold"/>
                                        <p:tgtEl>
                                          <p:spTgt spid="231"/>
                                        </p:tgtEl>
                                        <p:attrNameLst>
                                          <p:attrName>ppt_y</p:attrName>
                                        </p:attrNameLst>
                                      </p:cBhvr>
                                      <p:tavLst>
                                        <p:tav tm="0">
                                          <p:val>
                                            <p:strVal val="#ppt_y"/>
                                          </p:val>
                                        </p:tav>
                                        <p:tav tm="100000">
                                          <p:val>
                                            <p:strVal val="#ppt_y"/>
                                          </p:val>
                                        </p:tav>
                                      </p:tavLst>
                                    </p:anim>
                                  </p:childTnLst>
                                </p:cTn>
                              </p:par>
                              <p:par>
                                <p:cTn id="82" presetID="0" presetClass="path" presetSubtype="0" accel="50000" decel="50000" fill="hold" grpId="0" nodeType="withEffect">
                                  <p:stCondLst>
                                    <p:cond delay="0"/>
                                  </p:stCondLst>
                                  <p:childTnLst>
                                    <p:animMotion origin="layout" path="M 8.33333E-7 -1.23457E-6 L 0.20955 0.11914 " pathEditMode="relative" rAng="0" ptsTypes="AA">
                                      <p:cBhvr>
                                        <p:cTn id="83" dur="2000" fill="hold"/>
                                        <p:tgtEl>
                                          <p:spTgt spid="231"/>
                                        </p:tgtEl>
                                        <p:attrNameLst>
                                          <p:attrName>ppt_x</p:attrName>
                                          <p:attrName>ppt_y</p:attrName>
                                        </p:attrNameLst>
                                      </p:cBhvr>
                                      <p:rCtr x="10469" y="5957"/>
                                    </p:animMotion>
                                  </p:childTnLst>
                                </p:cTn>
                              </p:par>
                              <p:par>
                                <p:cTn id="84" presetID="9" presetClass="entr" presetSubtype="0" fill="hold" grpId="0" nodeType="withEffect">
                                  <p:stCondLst>
                                    <p:cond delay="0"/>
                                  </p:stCondLst>
                                  <p:childTnLst>
                                    <p:set>
                                      <p:cBhvr>
                                        <p:cTn id="85" dur="1" fill="hold">
                                          <p:stCondLst>
                                            <p:cond delay="0"/>
                                          </p:stCondLst>
                                        </p:cTn>
                                        <p:tgtEl>
                                          <p:spTgt spid="194"/>
                                        </p:tgtEl>
                                        <p:attrNameLst>
                                          <p:attrName>style.visibility</p:attrName>
                                        </p:attrNameLst>
                                      </p:cBhvr>
                                      <p:to>
                                        <p:strVal val="visible"/>
                                      </p:to>
                                    </p:set>
                                    <p:animEffect transition="in" filter="dissolve">
                                      <p:cBhvr>
                                        <p:cTn id="86" dur="500"/>
                                        <p:tgtEl>
                                          <p:spTgt spid="194"/>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239"/>
                                        </p:tgtEl>
                                        <p:attrNameLst>
                                          <p:attrName>style.visibility</p:attrName>
                                        </p:attrNameLst>
                                      </p:cBhvr>
                                      <p:to>
                                        <p:strVal val="visible"/>
                                      </p:to>
                                    </p:set>
                                    <p:animEffect transition="in" filter="randombar(horizontal)">
                                      <p:cBhvr>
                                        <p:cTn id="91" dur="500"/>
                                        <p:tgtEl>
                                          <p:spTgt spid="239"/>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nodeType="clickEffect">
                                  <p:stCondLst>
                                    <p:cond delay="0"/>
                                  </p:stCondLst>
                                  <p:childTnLst>
                                    <p:set>
                                      <p:cBhvr>
                                        <p:cTn id="95" dur="1" fill="hold">
                                          <p:stCondLst>
                                            <p:cond delay="0"/>
                                          </p:stCondLst>
                                        </p:cTn>
                                        <p:tgtEl>
                                          <p:spTgt spid="198"/>
                                        </p:tgtEl>
                                        <p:attrNameLst>
                                          <p:attrName>style.visibility</p:attrName>
                                        </p:attrNameLst>
                                      </p:cBhvr>
                                      <p:to>
                                        <p:strVal val="visible"/>
                                      </p:to>
                                    </p:set>
                                    <p:animEffect transition="in" filter="randombar(horizontal)">
                                      <p:cBhvr>
                                        <p:cTn id="96" dur="500"/>
                                        <p:tgtEl>
                                          <p:spTgt spid="198"/>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229"/>
                                        </p:tgtEl>
                                        <p:attrNameLst>
                                          <p:attrName>style.visibility</p:attrName>
                                        </p:attrNameLst>
                                      </p:cBhvr>
                                      <p:to>
                                        <p:strVal val="visible"/>
                                      </p:to>
                                    </p:set>
                                    <p:animEffect transition="in" filter="randombar(horizontal)">
                                      <p:cBhvr>
                                        <p:cTn id="99" dur="500"/>
                                        <p:tgtEl>
                                          <p:spTgt spid="229"/>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nodeType="clickEffect">
                                  <p:stCondLst>
                                    <p:cond delay="0"/>
                                  </p:stCondLst>
                                  <p:childTnLst>
                                    <p:set>
                                      <p:cBhvr>
                                        <p:cTn id="103" dur="1" fill="hold">
                                          <p:stCondLst>
                                            <p:cond delay="0"/>
                                          </p:stCondLst>
                                        </p:cTn>
                                        <p:tgtEl>
                                          <p:spTgt spid="240"/>
                                        </p:tgtEl>
                                        <p:attrNameLst>
                                          <p:attrName>style.visibility</p:attrName>
                                        </p:attrNameLst>
                                      </p:cBhvr>
                                      <p:to>
                                        <p:strVal val="visible"/>
                                      </p:to>
                                    </p:set>
                                    <p:animEffect transition="in" filter="randombar(horizontal)">
                                      <p:cBhvr>
                                        <p:cTn id="104" dur="500"/>
                                        <p:tgtEl>
                                          <p:spTgt spid="240"/>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247"/>
                                        </p:tgtEl>
                                        <p:attrNameLst>
                                          <p:attrName>style.visibility</p:attrName>
                                        </p:attrNameLst>
                                      </p:cBhvr>
                                      <p:to>
                                        <p:strVal val="visible"/>
                                      </p:to>
                                    </p:set>
                                    <p:animEffect transition="in" filter="randombar(horizontal)">
                                      <p:cBhvr>
                                        <p:cTn id="109" dur="500"/>
                                        <p:tgtEl>
                                          <p:spTgt spid="247"/>
                                        </p:tgtEl>
                                      </p:cBhvr>
                                    </p:animEffect>
                                  </p:childTnLst>
                                </p:cTn>
                              </p:par>
                              <p:par>
                                <p:cTn id="110" presetID="2" presetClass="entr" presetSubtype="8" fill="hold" grpId="0" nodeType="withEffect">
                                  <p:stCondLst>
                                    <p:cond delay="0"/>
                                  </p:stCondLst>
                                  <p:childTnLst>
                                    <p:set>
                                      <p:cBhvr>
                                        <p:cTn id="111" dur="1" fill="hold">
                                          <p:stCondLst>
                                            <p:cond delay="0"/>
                                          </p:stCondLst>
                                        </p:cTn>
                                        <p:tgtEl>
                                          <p:spTgt spid="235"/>
                                        </p:tgtEl>
                                        <p:attrNameLst>
                                          <p:attrName>style.visibility</p:attrName>
                                        </p:attrNameLst>
                                      </p:cBhvr>
                                      <p:to>
                                        <p:strVal val="visible"/>
                                      </p:to>
                                    </p:set>
                                    <p:anim calcmode="lin" valueType="num">
                                      <p:cBhvr additive="base">
                                        <p:cTn id="112" dur="500" fill="hold"/>
                                        <p:tgtEl>
                                          <p:spTgt spid="235"/>
                                        </p:tgtEl>
                                        <p:attrNameLst>
                                          <p:attrName>ppt_x</p:attrName>
                                        </p:attrNameLst>
                                      </p:cBhvr>
                                      <p:tavLst>
                                        <p:tav tm="0">
                                          <p:val>
                                            <p:strVal val="0-#ppt_w/2"/>
                                          </p:val>
                                        </p:tav>
                                        <p:tav tm="100000">
                                          <p:val>
                                            <p:strVal val="#ppt_x"/>
                                          </p:val>
                                        </p:tav>
                                      </p:tavLst>
                                    </p:anim>
                                    <p:anim calcmode="lin" valueType="num">
                                      <p:cBhvr additive="base">
                                        <p:cTn id="113" dur="500" fill="hold"/>
                                        <p:tgtEl>
                                          <p:spTgt spid="235"/>
                                        </p:tgtEl>
                                        <p:attrNameLst>
                                          <p:attrName>ppt_y</p:attrName>
                                        </p:attrNameLst>
                                      </p:cBhvr>
                                      <p:tavLst>
                                        <p:tav tm="0">
                                          <p:val>
                                            <p:strVal val="#ppt_y"/>
                                          </p:val>
                                        </p:tav>
                                        <p:tav tm="100000">
                                          <p:val>
                                            <p:strVal val="#ppt_y"/>
                                          </p:val>
                                        </p:tav>
                                      </p:tavLst>
                                    </p:anim>
                                  </p:childTnLst>
                                </p:cTn>
                              </p:par>
                              <p:par>
                                <p:cTn id="114" presetID="2" presetClass="entr" presetSubtype="8" fill="hold" grpId="0" nodeType="withEffect">
                                  <p:stCondLst>
                                    <p:cond delay="0"/>
                                  </p:stCondLst>
                                  <p:childTnLst>
                                    <p:set>
                                      <p:cBhvr>
                                        <p:cTn id="115" dur="1" fill="hold">
                                          <p:stCondLst>
                                            <p:cond delay="0"/>
                                          </p:stCondLst>
                                        </p:cTn>
                                        <p:tgtEl>
                                          <p:spTgt spid="233"/>
                                        </p:tgtEl>
                                        <p:attrNameLst>
                                          <p:attrName>style.visibility</p:attrName>
                                        </p:attrNameLst>
                                      </p:cBhvr>
                                      <p:to>
                                        <p:strVal val="visible"/>
                                      </p:to>
                                    </p:set>
                                    <p:anim calcmode="lin" valueType="num">
                                      <p:cBhvr additive="base">
                                        <p:cTn id="116" dur="500" fill="hold"/>
                                        <p:tgtEl>
                                          <p:spTgt spid="233"/>
                                        </p:tgtEl>
                                        <p:attrNameLst>
                                          <p:attrName>ppt_x</p:attrName>
                                        </p:attrNameLst>
                                      </p:cBhvr>
                                      <p:tavLst>
                                        <p:tav tm="0">
                                          <p:val>
                                            <p:strVal val="0-#ppt_w/2"/>
                                          </p:val>
                                        </p:tav>
                                        <p:tav tm="100000">
                                          <p:val>
                                            <p:strVal val="#ppt_x"/>
                                          </p:val>
                                        </p:tav>
                                      </p:tavLst>
                                    </p:anim>
                                    <p:anim calcmode="lin" valueType="num">
                                      <p:cBhvr additive="base">
                                        <p:cTn id="117" dur="500" fill="hold"/>
                                        <p:tgtEl>
                                          <p:spTgt spid="233"/>
                                        </p:tgtEl>
                                        <p:attrNameLst>
                                          <p:attrName>ppt_y</p:attrName>
                                        </p:attrNameLst>
                                      </p:cBhvr>
                                      <p:tavLst>
                                        <p:tav tm="0">
                                          <p:val>
                                            <p:strVal val="#ppt_y"/>
                                          </p:val>
                                        </p:tav>
                                        <p:tav tm="100000">
                                          <p:val>
                                            <p:strVal val="#ppt_y"/>
                                          </p:val>
                                        </p:tav>
                                      </p:tavLst>
                                    </p:anim>
                                  </p:childTnLst>
                                </p:cTn>
                              </p:par>
                              <p:par>
                                <p:cTn id="118" presetID="2" presetClass="entr" presetSubtype="8" fill="hold" grpId="0" nodeType="withEffect">
                                  <p:stCondLst>
                                    <p:cond delay="0"/>
                                  </p:stCondLst>
                                  <p:childTnLst>
                                    <p:set>
                                      <p:cBhvr>
                                        <p:cTn id="119" dur="1" fill="hold">
                                          <p:stCondLst>
                                            <p:cond delay="0"/>
                                          </p:stCondLst>
                                        </p:cTn>
                                        <p:tgtEl>
                                          <p:spTgt spid="232"/>
                                        </p:tgtEl>
                                        <p:attrNameLst>
                                          <p:attrName>style.visibility</p:attrName>
                                        </p:attrNameLst>
                                      </p:cBhvr>
                                      <p:to>
                                        <p:strVal val="visible"/>
                                      </p:to>
                                    </p:set>
                                    <p:anim calcmode="lin" valueType="num">
                                      <p:cBhvr additive="base">
                                        <p:cTn id="120" dur="500" fill="hold"/>
                                        <p:tgtEl>
                                          <p:spTgt spid="232"/>
                                        </p:tgtEl>
                                        <p:attrNameLst>
                                          <p:attrName>ppt_x</p:attrName>
                                        </p:attrNameLst>
                                      </p:cBhvr>
                                      <p:tavLst>
                                        <p:tav tm="0">
                                          <p:val>
                                            <p:strVal val="0-#ppt_w/2"/>
                                          </p:val>
                                        </p:tav>
                                        <p:tav tm="100000">
                                          <p:val>
                                            <p:strVal val="#ppt_x"/>
                                          </p:val>
                                        </p:tav>
                                      </p:tavLst>
                                    </p:anim>
                                    <p:anim calcmode="lin" valueType="num">
                                      <p:cBhvr additive="base">
                                        <p:cTn id="121" dur="500" fill="hold"/>
                                        <p:tgtEl>
                                          <p:spTgt spid="232"/>
                                        </p:tgtEl>
                                        <p:attrNameLst>
                                          <p:attrName>ppt_y</p:attrName>
                                        </p:attrNameLst>
                                      </p:cBhvr>
                                      <p:tavLst>
                                        <p:tav tm="0">
                                          <p:val>
                                            <p:strVal val="#ppt_y"/>
                                          </p:val>
                                        </p:tav>
                                        <p:tav tm="100000">
                                          <p:val>
                                            <p:strVal val="#ppt_y"/>
                                          </p:val>
                                        </p:tav>
                                      </p:tavLst>
                                    </p:anim>
                                  </p:childTnLst>
                                </p:cTn>
                              </p:par>
                              <p:par>
                                <p:cTn id="122" presetID="2" presetClass="entr" presetSubtype="8" fill="hold" grpId="0" nodeType="withEffect">
                                  <p:stCondLst>
                                    <p:cond delay="0"/>
                                  </p:stCondLst>
                                  <p:childTnLst>
                                    <p:set>
                                      <p:cBhvr>
                                        <p:cTn id="123" dur="1" fill="hold">
                                          <p:stCondLst>
                                            <p:cond delay="0"/>
                                          </p:stCondLst>
                                        </p:cTn>
                                        <p:tgtEl>
                                          <p:spTgt spid="234"/>
                                        </p:tgtEl>
                                        <p:attrNameLst>
                                          <p:attrName>style.visibility</p:attrName>
                                        </p:attrNameLst>
                                      </p:cBhvr>
                                      <p:to>
                                        <p:strVal val="visible"/>
                                      </p:to>
                                    </p:set>
                                    <p:anim calcmode="lin" valueType="num">
                                      <p:cBhvr additive="base">
                                        <p:cTn id="124" dur="500" fill="hold"/>
                                        <p:tgtEl>
                                          <p:spTgt spid="234"/>
                                        </p:tgtEl>
                                        <p:attrNameLst>
                                          <p:attrName>ppt_x</p:attrName>
                                        </p:attrNameLst>
                                      </p:cBhvr>
                                      <p:tavLst>
                                        <p:tav tm="0">
                                          <p:val>
                                            <p:strVal val="0-#ppt_w/2"/>
                                          </p:val>
                                        </p:tav>
                                        <p:tav tm="100000">
                                          <p:val>
                                            <p:strVal val="#ppt_x"/>
                                          </p:val>
                                        </p:tav>
                                      </p:tavLst>
                                    </p:anim>
                                    <p:anim calcmode="lin" valueType="num">
                                      <p:cBhvr additive="base">
                                        <p:cTn id="125" dur="500" fill="hold"/>
                                        <p:tgtEl>
                                          <p:spTgt spid="234"/>
                                        </p:tgtEl>
                                        <p:attrNameLst>
                                          <p:attrName>ppt_y</p:attrName>
                                        </p:attrNameLst>
                                      </p:cBhvr>
                                      <p:tavLst>
                                        <p:tav tm="0">
                                          <p:val>
                                            <p:strVal val="#ppt_y"/>
                                          </p:val>
                                        </p:tav>
                                        <p:tav tm="100000">
                                          <p:val>
                                            <p:strVal val="#ppt_y"/>
                                          </p:val>
                                        </p:tav>
                                      </p:tavLst>
                                    </p:anim>
                                  </p:childTnLst>
                                </p:cTn>
                              </p:par>
                              <p:par>
                                <p:cTn id="126" presetID="2" presetClass="entr" presetSubtype="8" fill="hold" grpId="0" nodeType="withEffect">
                                  <p:stCondLst>
                                    <p:cond delay="0"/>
                                  </p:stCondLst>
                                  <p:childTnLst>
                                    <p:set>
                                      <p:cBhvr>
                                        <p:cTn id="127" dur="1" fill="hold">
                                          <p:stCondLst>
                                            <p:cond delay="0"/>
                                          </p:stCondLst>
                                        </p:cTn>
                                        <p:tgtEl>
                                          <p:spTgt spid="230"/>
                                        </p:tgtEl>
                                        <p:attrNameLst>
                                          <p:attrName>style.visibility</p:attrName>
                                        </p:attrNameLst>
                                      </p:cBhvr>
                                      <p:to>
                                        <p:strVal val="visible"/>
                                      </p:to>
                                    </p:set>
                                    <p:anim calcmode="lin" valueType="num">
                                      <p:cBhvr additive="base">
                                        <p:cTn id="128" dur="500" fill="hold"/>
                                        <p:tgtEl>
                                          <p:spTgt spid="230"/>
                                        </p:tgtEl>
                                        <p:attrNameLst>
                                          <p:attrName>ppt_x</p:attrName>
                                        </p:attrNameLst>
                                      </p:cBhvr>
                                      <p:tavLst>
                                        <p:tav tm="0">
                                          <p:val>
                                            <p:strVal val="0-#ppt_w/2"/>
                                          </p:val>
                                        </p:tav>
                                        <p:tav tm="100000">
                                          <p:val>
                                            <p:strVal val="#ppt_x"/>
                                          </p:val>
                                        </p:tav>
                                      </p:tavLst>
                                    </p:anim>
                                    <p:anim calcmode="lin" valueType="num">
                                      <p:cBhvr additive="base">
                                        <p:cTn id="129" dur="500" fill="hold"/>
                                        <p:tgtEl>
                                          <p:spTgt spid="2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7" grpId="0" animBg="1"/>
      <p:bldP spid="98" grpId="0" animBg="1"/>
      <p:bldP spid="107" grpId="0"/>
      <p:bldP spid="146" grpId="0" animBg="1"/>
      <p:bldP spid="148" grpId="0" animBg="1"/>
      <p:bldP spid="150" grpId="0" animBg="1"/>
      <p:bldP spid="151" grpId="0" animBg="1"/>
      <p:bldP spid="152" grpId="0" animBg="1"/>
      <p:bldP spid="153" grpId="0" animBg="1"/>
      <p:bldP spid="194" grpId="0"/>
      <p:bldP spid="229" grpId="0" animBg="1"/>
      <p:bldP spid="230" grpId="0" animBg="1"/>
      <p:bldP spid="231" grpId="0" animBg="1"/>
      <p:bldP spid="231" grpId="1" animBg="1"/>
      <p:bldP spid="232" grpId="0" animBg="1"/>
      <p:bldP spid="233" grpId="0" animBg="1"/>
      <p:bldP spid="234" grpId="0" animBg="1"/>
      <p:bldP spid="235" grpId="0" animBg="1"/>
      <p:bldP spid="251" grpId="0" animBg="1"/>
      <p:bldP spid="253" grpId="0" animBg="1"/>
      <p:bldP spid="254" grpId="0"/>
      <p:bldP spid="182" grpId="1" animBg="1"/>
      <p:bldP spid="182"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5D9B-C929-5945-93AC-E0560068D928}"/>
              </a:ext>
            </a:extLst>
          </p:cNvPr>
          <p:cNvSpPr>
            <a:spLocks noGrp="1"/>
          </p:cNvSpPr>
          <p:nvPr>
            <p:ph type="title"/>
          </p:nvPr>
        </p:nvSpPr>
        <p:spPr>
          <a:xfrm>
            <a:off x="0" y="101192"/>
            <a:ext cx="9143999" cy="857250"/>
          </a:xfrm>
        </p:spPr>
        <p:txBody>
          <a:bodyPr>
            <a:normAutofit/>
          </a:bodyPr>
          <a:lstStyle/>
          <a:p>
            <a:r>
              <a:rPr lang="en-US" sz="2600" b="0" dirty="0">
                <a:latin typeface="Raleway Medium" panose="020B0503030101060003" pitchFamily="34" charset="77"/>
              </a:rPr>
              <a:t>Key Idea: Sample counter updates not packets!</a:t>
            </a:r>
          </a:p>
        </p:txBody>
      </p:sp>
      <p:sp>
        <p:nvSpPr>
          <p:cNvPr id="3" name="Slide Number Placeholder 2">
            <a:extLst>
              <a:ext uri="{FF2B5EF4-FFF2-40B4-BE49-F238E27FC236}">
                <a16:creationId xmlns:a16="http://schemas.microsoft.com/office/drawing/2014/main" id="{259AA090-E231-7E49-9B04-856A04CF4F16}"/>
              </a:ext>
            </a:extLst>
          </p:cNvPr>
          <p:cNvSpPr>
            <a:spLocks noGrp="1"/>
          </p:cNvSpPr>
          <p:nvPr>
            <p:ph type="sldNum" sz="quarter" idx="4"/>
          </p:nvPr>
        </p:nvSpPr>
        <p:spPr>
          <a:xfrm>
            <a:off x="8330249" y="4793381"/>
            <a:ext cx="438365" cy="350119"/>
          </a:xfrm>
        </p:spPr>
        <p:txBody>
          <a:bodyPr/>
          <a:lstStyle/>
          <a:p>
            <a:fld id="{86CB4B4D-7CA3-9044-876B-883B54F8677D}" type="slidenum">
              <a:rPr lang="en-US" sz="1400" smtClean="0">
                <a:latin typeface="Raleway" panose="020B0503030101060003" pitchFamily="34" charset="77"/>
              </a:rPr>
              <a:t>22</a:t>
            </a:fld>
            <a:endParaRPr lang="en-US" sz="1400" dirty="0">
              <a:latin typeface="Raleway" panose="020B0503030101060003" pitchFamily="34" charset="77"/>
            </a:endParaRPr>
          </a:p>
        </p:txBody>
      </p:sp>
      <p:sp>
        <p:nvSpPr>
          <p:cNvPr id="6" name="Rectangle 5">
            <a:extLst>
              <a:ext uri="{FF2B5EF4-FFF2-40B4-BE49-F238E27FC236}">
                <a16:creationId xmlns:a16="http://schemas.microsoft.com/office/drawing/2014/main" id="{41BC73C9-281F-D944-AFE2-55FAFA71C807}"/>
              </a:ext>
            </a:extLst>
          </p:cNvPr>
          <p:cNvSpPr/>
          <p:nvPr/>
        </p:nvSpPr>
        <p:spPr>
          <a:xfrm>
            <a:off x="240767" y="1185565"/>
            <a:ext cx="8077200" cy="430887"/>
          </a:xfrm>
          <a:prstGeom prst="rect">
            <a:avLst/>
          </a:prstGeom>
        </p:spPr>
        <p:txBody>
          <a:bodyPr wrap="square">
            <a:spAutoFit/>
          </a:bodyPr>
          <a:lstStyle/>
          <a:p>
            <a:pPr marL="571500" lvl="0">
              <a:buClr>
                <a:srgbClr val="000000"/>
              </a:buClr>
              <a:buSzPts val="1800"/>
            </a:pPr>
            <a:r>
              <a:rPr lang="en-US" sz="2200" dirty="0">
                <a:latin typeface="Raleway" panose="020B0503030101060003" pitchFamily="34" charset="77"/>
              </a:rPr>
              <a:t>Multiple independent hashes key for memory efficiency</a:t>
            </a:r>
          </a:p>
        </p:txBody>
      </p:sp>
      <p:grpSp>
        <p:nvGrpSpPr>
          <p:cNvPr id="7" name="Google Shape;414;p25">
            <a:extLst>
              <a:ext uri="{FF2B5EF4-FFF2-40B4-BE49-F238E27FC236}">
                <a16:creationId xmlns:a16="http://schemas.microsoft.com/office/drawing/2014/main" id="{3E0CDA97-9A38-C540-9771-171BD8B90637}"/>
              </a:ext>
            </a:extLst>
          </p:cNvPr>
          <p:cNvGrpSpPr/>
          <p:nvPr/>
        </p:nvGrpSpPr>
        <p:grpSpPr>
          <a:xfrm>
            <a:off x="3592110" y="2599902"/>
            <a:ext cx="1727038" cy="361116"/>
            <a:chOff x="5706172" y="3071810"/>
            <a:chExt cx="2146189" cy="578526"/>
          </a:xfrm>
        </p:grpSpPr>
        <p:sp>
          <p:nvSpPr>
            <p:cNvPr id="8" name="Google Shape;415;p25">
              <a:extLst>
                <a:ext uri="{FF2B5EF4-FFF2-40B4-BE49-F238E27FC236}">
                  <a16:creationId xmlns:a16="http://schemas.microsoft.com/office/drawing/2014/main" id="{FC702DA2-746F-F44B-9A78-5B9EA36DEEEB}"/>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9" name="Google Shape;416;p25">
              <a:extLst>
                <a:ext uri="{FF2B5EF4-FFF2-40B4-BE49-F238E27FC236}">
                  <a16:creationId xmlns:a16="http://schemas.microsoft.com/office/drawing/2014/main" id="{D1A4D475-A75F-8D44-9F98-B3CC3DDFE9B1}"/>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0" name="Google Shape;417;p25">
              <a:extLst>
                <a:ext uri="{FF2B5EF4-FFF2-40B4-BE49-F238E27FC236}">
                  <a16:creationId xmlns:a16="http://schemas.microsoft.com/office/drawing/2014/main" id="{289F6D77-CCC0-944E-A357-E2FEFCFBA460}"/>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1" name="Google Shape;418;p25">
              <a:extLst>
                <a:ext uri="{FF2B5EF4-FFF2-40B4-BE49-F238E27FC236}">
                  <a16:creationId xmlns:a16="http://schemas.microsoft.com/office/drawing/2014/main" id="{C5DC4D10-EBCA-AF43-8747-7C1751E918E7}"/>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2" name="Google Shape;419;p25">
              <a:extLst>
                <a:ext uri="{FF2B5EF4-FFF2-40B4-BE49-F238E27FC236}">
                  <a16:creationId xmlns:a16="http://schemas.microsoft.com/office/drawing/2014/main" id="{AE188DEA-1AAB-814D-9774-AADD8AF2319A}"/>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3" name="Google Shape;420;p25">
            <a:extLst>
              <a:ext uri="{FF2B5EF4-FFF2-40B4-BE49-F238E27FC236}">
                <a16:creationId xmlns:a16="http://schemas.microsoft.com/office/drawing/2014/main" id="{FE330253-1AC2-B040-96EA-7EF0A4382975}"/>
              </a:ext>
            </a:extLst>
          </p:cNvPr>
          <p:cNvGrpSpPr/>
          <p:nvPr/>
        </p:nvGrpSpPr>
        <p:grpSpPr>
          <a:xfrm>
            <a:off x="3592108" y="2961206"/>
            <a:ext cx="1724499" cy="352423"/>
            <a:chOff x="5709295" y="4138610"/>
            <a:chExt cx="2143034" cy="564600"/>
          </a:xfrm>
        </p:grpSpPr>
        <p:sp>
          <p:nvSpPr>
            <p:cNvPr id="14" name="Google Shape;421;p25">
              <a:extLst>
                <a:ext uri="{FF2B5EF4-FFF2-40B4-BE49-F238E27FC236}">
                  <a16:creationId xmlns:a16="http://schemas.microsoft.com/office/drawing/2014/main" id="{4D27BBE8-367C-A84A-98E4-B05FBB514A48}"/>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5" name="Google Shape;422;p25">
              <a:extLst>
                <a:ext uri="{FF2B5EF4-FFF2-40B4-BE49-F238E27FC236}">
                  <a16:creationId xmlns:a16="http://schemas.microsoft.com/office/drawing/2014/main" id="{EBE9DD0B-81A0-954F-BDDC-8FC6893ACC60}"/>
                </a:ext>
              </a:extLst>
            </p:cNvPr>
            <p:cNvSpPr/>
            <p:nvPr/>
          </p:nvSpPr>
          <p:spPr>
            <a:xfrm>
              <a:off x="6569674"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6" name="Google Shape;423;p25">
              <a:extLst>
                <a:ext uri="{FF2B5EF4-FFF2-40B4-BE49-F238E27FC236}">
                  <a16:creationId xmlns:a16="http://schemas.microsoft.com/office/drawing/2014/main" id="{6B6E76F1-7CD3-A945-9D1B-A9BB380E72FE}"/>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 name="Google Shape;424;p25">
              <a:extLst>
                <a:ext uri="{FF2B5EF4-FFF2-40B4-BE49-F238E27FC236}">
                  <a16:creationId xmlns:a16="http://schemas.microsoft.com/office/drawing/2014/main" id="{06F51397-6F15-2C4E-AB31-7730957EDB24}"/>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8" name="Google Shape;425;p25">
              <a:extLst>
                <a:ext uri="{FF2B5EF4-FFF2-40B4-BE49-F238E27FC236}">
                  <a16:creationId xmlns:a16="http://schemas.microsoft.com/office/drawing/2014/main" id="{40E14540-4EDC-1B4A-AA3A-A98549BD2C71}"/>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9" name="Google Shape;426;p25">
            <a:extLst>
              <a:ext uri="{FF2B5EF4-FFF2-40B4-BE49-F238E27FC236}">
                <a16:creationId xmlns:a16="http://schemas.microsoft.com/office/drawing/2014/main" id="{71E54311-D5FF-964F-814C-5C51C44D44B5}"/>
              </a:ext>
            </a:extLst>
          </p:cNvPr>
          <p:cNvGrpSpPr/>
          <p:nvPr/>
        </p:nvGrpSpPr>
        <p:grpSpPr>
          <a:xfrm>
            <a:off x="3592108" y="3313128"/>
            <a:ext cx="1724500" cy="365719"/>
            <a:chOff x="5706172" y="5205410"/>
            <a:chExt cx="2143034" cy="585900"/>
          </a:xfrm>
        </p:grpSpPr>
        <p:sp>
          <p:nvSpPr>
            <p:cNvPr id="20" name="Google Shape;427;p25">
              <a:extLst>
                <a:ext uri="{FF2B5EF4-FFF2-40B4-BE49-F238E27FC236}">
                  <a16:creationId xmlns:a16="http://schemas.microsoft.com/office/drawing/2014/main" id="{3F7B3AFD-64B2-6F49-9AE0-E5B61CDC3EF0}"/>
                </a:ext>
              </a:extLst>
            </p:cNvPr>
            <p:cNvSpPr/>
            <p:nvPr/>
          </p:nvSpPr>
          <p:spPr>
            <a:xfrm>
              <a:off x="5706172"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 name="Google Shape;428;p25">
              <a:extLst>
                <a:ext uri="{FF2B5EF4-FFF2-40B4-BE49-F238E27FC236}">
                  <a16:creationId xmlns:a16="http://schemas.microsoft.com/office/drawing/2014/main" id="{825BE288-9C78-9F44-81A4-1E37650F48F0}"/>
                </a:ext>
              </a:extLst>
            </p:cNvPr>
            <p:cNvSpPr/>
            <p:nvPr/>
          </p:nvSpPr>
          <p:spPr>
            <a:xfrm>
              <a:off x="6134800"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 name="Google Shape;429;p25">
              <a:extLst>
                <a:ext uri="{FF2B5EF4-FFF2-40B4-BE49-F238E27FC236}">
                  <a16:creationId xmlns:a16="http://schemas.microsoft.com/office/drawing/2014/main" id="{3630BCC7-75C5-634E-BE9F-B430BD47C549}"/>
                </a:ext>
              </a:extLst>
            </p:cNvPr>
            <p:cNvSpPr/>
            <p:nvPr/>
          </p:nvSpPr>
          <p:spPr>
            <a:xfrm>
              <a:off x="6995179"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3" name="Google Shape;430;p25">
              <a:extLst>
                <a:ext uri="{FF2B5EF4-FFF2-40B4-BE49-F238E27FC236}">
                  <a16:creationId xmlns:a16="http://schemas.microsoft.com/office/drawing/2014/main" id="{D5BDAC82-7E8F-B242-A8E5-8D220D88444A}"/>
                </a:ext>
              </a:extLst>
            </p:cNvPr>
            <p:cNvSpPr/>
            <p:nvPr/>
          </p:nvSpPr>
          <p:spPr>
            <a:xfrm>
              <a:off x="7423806" y="5205410"/>
              <a:ext cx="4254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4" name="Google Shape;431;p25">
              <a:extLst>
                <a:ext uri="{FF2B5EF4-FFF2-40B4-BE49-F238E27FC236}">
                  <a16:creationId xmlns:a16="http://schemas.microsoft.com/office/drawing/2014/main" id="{6ABE5FCE-DCA6-D44E-B1BD-A03B44F3D23F}"/>
                </a:ext>
              </a:extLst>
            </p:cNvPr>
            <p:cNvSpPr/>
            <p:nvPr/>
          </p:nvSpPr>
          <p:spPr>
            <a:xfrm>
              <a:off x="6569674" y="5205410"/>
              <a:ext cx="428700" cy="5859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25" name="Google Shape;432;p25">
            <a:extLst>
              <a:ext uri="{FF2B5EF4-FFF2-40B4-BE49-F238E27FC236}">
                <a16:creationId xmlns:a16="http://schemas.microsoft.com/office/drawing/2014/main" id="{DC857A96-3D49-6148-88E8-87C4D490D2E5}"/>
              </a:ext>
            </a:extLst>
          </p:cNvPr>
          <p:cNvSpPr/>
          <p:nvPr/>
        </p:nvSpPr>
        <p:spPr>
          <a:xfrm>
            <a:off x="3936970" y="2252195"/>
            <a:ext cx="345000" cy="347700"/>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sp>
        <p:nvSpPr>
          <p:cNvPr id="26" name="Google Shape;433;p25">
            <a:extLst>
              <a:ext uri="{FF2B5EF4-FFF2-40B4-BE49-F238E27FC236}">
                <a16:creationId xmlns:a16="http://schemas.microsoft.com/office/drawing/2014/main" id="{168ED288-F9A4-CD49-B2E8-067C5DF32F6B}"/>
              </a:ext>
            </a:extLst>
          </p:cNvPr>
          <p:cNvSpPr/>
          <p:nvPr/>
        </p:nvSpPr>
        <p:spPr>
          <a:xfrm>
            <a:off x="4629309" y="2599939"/>
            <a:ext cx="345000" cy="3606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sp>
        <p:nvSpPr>
          <p:cNvPr id="27" name="Google Shape;434;p25">
            <a:extLst>
              <a:ext uri="{FF2B5EF4-FFF2-40B4-BE49-F238E27FC236}">
                <a16:creationId xmlns:a16="http://schemas.microsoft.com/office/drawing/2014/main" id="{5F0F1A14-561D-EE49-BD6D-A973975E99CC}"/>
              </a:ext>
            </a:extLst>
          </p:cNvPr>
          <p:cNvSpPr/>
          <p:nvPr/>
        </p:nvSpPr>
        <p:spPr>
          <a:xfrm>
            <a:off x="3934454" y="2958415"/>
            <a:ext cx="349800" cy="352500"/>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sp>
        <p:nvSpPr>
          <p:cNvPr id="28" name="Google Shape;435;p25">
            <a:extLst>
              <a:ext uri="{FF2B5EF4-FFF2-40B4-BE49-F238E27FC236}">
                <a16:creationId xmlns:a16="http://schemas.microsoft.com/office/drawing/2014/main" id="{1E85A3BA-7FBD-AB4D-9BB2-A72477F54BFB}"/>
              </a:ext>
            </a:extLst>
          </p:cNvPr>
          <p:cNvSpPr/>
          <p:nvPr/>
        </p:nvSpPr>
        <p:spPr>
          <a:xfrm>
            <a:off x="4279367" y="3313198"/>
            <a:ext cx="352500" cy="365700"/>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3F3F3"/>
                </a:solidFill>
                <a:latin typeface="Raleway" panose="020B0503030101060003" pitchFamily="34" charset="77"/>
                <a:ea typeface="Calibri"/>
                <a:cs typeface="Calibri"/>
                <a:sym typeface="Calibri"/>
              </a:rPr>
              <a:t>+1</a:t>
            </a:r>
            <a:endParaRPr sz="1000">
              <a:solidFill>
                <a:srgbClr val="F3F3F3"/>
              </a:solidFill>
              <a:latin typeface="Raleway" panose="020B0503030101060003" pitchFamily="34" charset="77"/>
              <a:ea typeface="Calibri"/>
              <a:cs typeface="Calibri"/>
              <a:sym typeface="Calibri"/>
            </a:endParaRPr>
          </a:p>
        </p:txBody>
      </p:sp>
      <p:sp>
        <p:nvSpPr>
          <p:cNvPr id="30" name="Google Shape;437;p25">
            <a:extLst>
              <a:ext uri="{FF2B5EF4-FFF2-40B4-BE49-F238E27FC236}">
                <a16:creationId xmlns:a16="http://schemas.microsoft.com/office/drawing/2014/main" id="{1D4A3D25-8D23-0F44-A4BA-6F533B51E50A}"/>
              </a:ext>
            </a:extLst>
          </p:cNvPr>
          <p:cNvSpPr/>
          <p:nvPr/>
        </p:nvSpPr>
        <p:spPr>
          <a:xfrm flipH="1">
            <a:off x="1533745" y="2836374"/>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31" name="Google Shape;438;p25">
            <a:extLst>
              <a:ext uri="{FF2B5EF4-FFF2-40B4-BE49-F238E27FC236}">
                <a16:creationId xmlns:a16="http://schemas.microsoft.com/office/drawing/2014/main" id="{B8EED801-345A-2841-96A7-6ECD1972881C}"/>
              </a:ext>
            </a:extLst>
          </p:cNvPr>
          <p:cNvSpPr txBox="1"/>
          <p:nvPr/>
        </p:nvSpPr>
        <p:spPr>
          <a:xfrm>
            <a:off x="1082862" y="2509350"/>
            <a:ext cx="1149600" cy="258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ea typeface="Calibri"/>
                <a:cs typeface="Calibri"/>
                <a:sym typeface="Calibri"/>
              </a:rPr>
              <a:t>Packet</a:t>
            </a:r>
            <a:endParaRPr sz="1800" dirty="0">
              <a:solidFill>
                <a:schemeClr val="dk1"/>
              </a:solidFill>
              <a:latin typeface="Raleway" panose="020B0503030101060003" pitchFamily="34" charset="77"/>
              <a:ea typeface="Calibri"/>
              <a:cs typeface="Calibri"/>
              <a:sym typeface="Calibri"/>
            </a:endParaRPr>
          </a:p>
        </p:txBody>
      </p:sp>
      <p:cxnSp>
        <p:nvCxnSpPr>
          <p:cNvPr id="33" name="Google Shape;440;p25">
            <a:extLst>
              <a:ext uri="{FF2B5EF4-FFF2-40B4-BE49-F238E27FC236}">
                <a16:creationId xmlns:a16="http://schemas.microsoft.com/office/drawing/2014/main" id="{B3BA34E1-5804-BF43-86BA-60E27EC02C1E}"/>
              </a:ext>
            </a:extLst>
          </p:cNvPr>
          <p:cNvCxnSpPr/>
          <p:nvPr/>
        </p:nvCxnSpPr>
        <p:spPr>
          <a:xfrm rot="10800000" flipH="1">
            <a:off x="1912867" y="2768556"/>
            <a:ext cx="2751900" cy="196500"/>
          </a:xfrm>
          <a:prstGeom prst="straightConnector1">
            <a:avLst/>
          </a:prstGeom>
          <a:noFill/>
          <a:ln w="19050" cap="flat" cmpd="sng">
            <a:solidFill>
              <a:schemeClr val="accent2"/>
            </a:solidFill>
            <a:prstDash val="solid"/>
            <a:miter lim="800000"/>
            <a:headEnd type="none" w="sm" len="sm"/>
            <a:tailEnd type="stealth" w="med" len="med"/>
          </a:ln>
        </p:spPr>
      </p:cxnSp>
      <p:grpSp>
        <p:nvGrpSpPr>
          <p:cNvPr id="34" name="Google Shape;441;p25">
            <a:extLst>
              <a:ext uri="{FF2B5EF4-FFF2-40B4-BE49-F238E27FC236}">
                <a16:creationId xmlns:a16="http://schemas.microsoft.com/office/drawing/2014/main" id="{F1DC37FF-8063-E048-A27F-164E48E5EBDA}"/>
              </a:ext>
            </a:extLst>
          </p:cNvPr>
          <p:cNvGrpSpPr/>
          <p:nvPr/>
        </p:nvGrpSpPr>
        <p:grpSpPr>
          <a:xfrm>
            <a:off x="3592108" y="2252167"/>
            <a:ext cx="1727156" cy="347742"/>
            <a:chOff x="5706172" y="2033710"/>
            <a:chExt cx="2146335" cy="557100"/>
          </a:xfrm>
        </p:grpSpPr>
        <p:sp>
          <p:nvSpPr>
            <p:cNvPr id="35" name="Google Shape;442;p25">
              <a:extLst>
                <a:ext uri="{FF2B5EF4-FFF2-40B4-BE49-F238E27FC236}">
                  <a16:creationId xmlns:a16="http://schemas.microsoft.com/office/drawing/2014/main" id="{6C007563-D3A8-8644-817F-AD5D655FDB00}"/>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6" name="Google Shape;443;p25">
              <a:extLst>
                <a:ext uri="{FF2B5EF4-FFF2-40B4-BE49-F238E27FC236}">
                  <a16:creationId xmlns:a16="http://schemas.microsoft.com/office/drawing/2014/main" id="{0CBDCA92-4BE7-8E42-9C2B-27468E592C9D}"/>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7" name="Google Shape;444;p25">
              <a:extLst>
                <a:ext uri="{FF2B5EF4-FFF2-40B4-BE49-F238E27FC236}">
                  <a16:creationId xmlns:a16="http://schemas.microsoft.com/office/drawing/2014/main" id="{02D5DF06-6D25-DD48-8782-676FA26D17D6}"/>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8" name="Google Shape;445;p25">
              <a:extLst>
                <a:ext uri="{FF2B5EF4-FFF2-40B4-BE49-F238E27FC236}">
                  <a16:creationId xmlns:a16="http://schemas.microsoft.com/office/drawing/2014/main" id="{F17F8F60-7176-134D-A4F9-E5108B12EAC2}"/>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cxnSp>
        <p:nvCxnSpPr>
          <p:cNvPr id="39" name="Google Shape;446;p25">
            <a:extLst>
              <a:ext uri="{FF2B5EF4-FFF2-40B4-BE49-F238E27FC236}">
                <a16:creationId xmlns:a16="http://schemas.microsoft.com/office/drawing/2014/main" id="{69D6C8EB-35FA-6543-819D-AFB72E40325C}"/>
              </a:ext>
            </a:extLst>
          </p:cNvPr>
          <p:cNvCxnSpPr>
            <a:cxnSpLocks/>
            <a:endCxn id="20" idx="1"/>
          </p:cNvCxnSpPr>
          <p:nvPr/>
        </p:nvCxnSpPr>
        <p:spPr>
          <a:xfrm>
            <a:off x="1933025" y="2975487"/>
            <a:ext cx="1659083" cy="520501"/>
          </a:xfrm>
          <a:prstGeom prst="straightConnector1">
            <a:avLst/>
          </a:prstGeom>
          <a:noFill/>
          <a:ln w="25400" cap="flat" cmpd="sng">
            <a:solidFill>
              <a:schemeClr val="accent2"/>
            </a:solidFill>
            <a:prstDash val="sysDot"/>
            <a:miter lim="800000"/>
            <a:headEnd type="none" w="sm" len="sm"/>
            <a:tailEnd type="stealth" w="med" len="med"/>
          </a:ln>
        </p:spPr>
      </p:cxnSp>
      <p:grpSp>
        <p:nvGrpSpPr>
          <p:cNvPr id="40" name="Google Shape;447;p25">
            <a:extLst>
              <a:ext uri="{FF2B5EF4-FFF2-40B4-BE49-F238E27FC236}">
                <a16:creationId xmlns:a16="http://schemas.microsoft.com/office/drawing/2014/main" id="{B555A972-383B-D44E-9075-DD0F738FAE8D}"/>
              </a:ext>
            </a:extLst>
          </p:cNvPr>
          <p:cNvGrpSpPr/>
          <p:nvPr/>
        </p:nvGrpSpPr>
        <p:grpSpPr>
          <a:xfrm>
            <a:off x="4631858" y="2251967"/>
            <a:ext cx="1727156" cy="347742"/>
            <a:chOff x="5706172" y="2033710"/>
            <a:chExt cx="2146335" cy="557100"/>
          </a:xfrm>
        </p:grpSpPr>
        <p:grpSp>
          <p:nvGrpSpPr>
            <p:cNvPr id="41" name="Google Shape;448;p25">
              <a:extLst>
                <a:ext uri="{FF2B5EF4-FFF2-40B4-BE49-F238E27FC236}">
                  <a16:creationId xmlns:a16="http://schemas.microsoft.com/office/drawing/2014/main" id="{FAB73A94-18D6-DE4A-9612-3A4D2B6F9430}"/>
                </a:ext>
              </a:extLst>
            </p:cNvPr>
            <p:cNvGrpSpPr/>
            <p:nvPr/>
          </p:nvGrpSpPr>
          <p:grpSpPr>
            <a:xfrm>
              <a:off x="5706172" y="2033710"/>
              <a:ext cx="2146335" cy="557100"/>
              <a:chOff x="5706172" y="2033710"/>
              <a:chExt cx="2146335" cy="557100"/>
            </a:xfrm>
          </p:grpSpPr>
          <p:sp>
            <p:nvSpPr>
              <p:cNvPr id="43" name="Google Shape;449;p25">
                <a:extLst>
                  <a:ext uri="{FF2B5EF4-FFF2-40B4-BE49-F238E27FC236}">
                    <a16:creationId xmlns:a16="http://schemas.microsoft.com/office/drawing/2014/main" id="{69C27B5C-15B9-FF4F-A52A-D30178BF15D0}"/>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44" name="Google Shape;450;p25">
                <a:extLst>
                  <a:ext uri="{FF2B5EF4-FFF2-40B4-BE49-F238E27FC236}">
                    <a16:creationId xmlns:a16="http://schemas.microsoft.com/office/drawing/2014/main" id="{CD7B1B08-3177-B94B-9C31-2E62E92ACD67}"/>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45" name="Google Shape;451;p25">
                <a:extLst>
                  <a:ext uri="{FF2B5EF4-FFF2-40B4-BE49-F238E27FC236}">
                    <a16:creationId xmlns:a16="http://schemas.microsoft.com/office/drawing/2014/main" id="{17673FAD-F2D2-D244-B125-D5C575F0C64E}"/>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46" name="Google Shape;452;p25">
                <a:extLst>
                  <a:ext uri="{FF2B5EF4-FFF2-40B4-BE49-F238E27FC236}">
                    <a16:creationId xmlns:a16="http://schemas.microsoft.com/office/drawing/2014/main" id="{947C9D8F-945C-8D4F-BB96-D8ADBDB93BDB}"/>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42" name="Google Shape;453;p25">
              <a:extLst>
                <a:ext uri="{FF2B5EF4-FFF2-40B4-BE49-F238E27FC236}">
                  <a16:creationId xmlns:a16="http://schemas.microsoft.com/office/drawing/2014/main" id="{015631B2-0C3A-4942-A3AC-108449FEAD4A}"/>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47" name="Google Shape;454;p25">
            <a:extLst>
              <a:ext uri="{FF2B5EF4-FFF2-40B4-BE49-F238E27FC236}">
                <a16:creationId xmlns:a16="http://schemas.microsoft.com/office/drawing/2014/main" id="{0512C6A0-08B1-7B42-960C-5AA48934D969}"/>
              </a:ext>
            </a:extLst>
          </p:cNvPr>
          <p:cNvGrpSpPr/>
          <p:nvPr/>
        </p:nvGrpSpPr>
        <p:grpSpPr>
          <a:xfrm>
            <a:off x="4631922" y="2599902"/>
            <a:ext cx="1727038" cy="361116"/>
            <a:chOff x="5706172" y="3071810"/>
            <a:chExt cx="2146189" cy="578526"/>
          </a:xfrm>
        </p:grpSpPr>
        <p:sp>
          <p:nvSpPr>
            <p:cNvPr id="48" name="Google Shape;455;p25">
              <a:extLst>
                <a:ext uri="{FF2B5EF4-FFF2-40B4-BE49-F238E27FC236}">
                  <a16:creationId xmlns:a16="http://schemas.microsoft.com/office/drawing/2014/main" id="{B2A6B7E3-CF1A-264B-AF30-825CF59F119C}"/>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49" name="Google Shape;456;p25">
              <a:extLst>
                <a:ext uri="{FF2B5EF4-FFF2-40B4-BE49-F238E27FC236}">
                  <a16:creationId xmlns:a16="http://schemas.microsoft.com/office/drawing/2014/main" id="{9538F037-8D20-0842-AD42-583AD77E27E8}"/>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0" name="Google Shape;457;p25">
              <a:extLst>
                <a:ext uri="{FF2B5EF4-FFF2-40B4-BE49-F238E27FC236}">
                  <a16:creationId xmlns:a16="http://schemas.microsoft.com/office/drawing/2014/main" id="{37484D2D-A0BE-CE49-83E7-9EF31F234D16}"/>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1" name="Google Shape;458;p25">
              <a:extLst>
                <a:ext uri="{FF2B5EF4-FFF2-40B4-BE49-F238E27FC236}">
                  <a16:creationId xmlns:a16="http://schemas.microsoft.com/office/drawing/2014/main" id="{134178CD-8261-874B-AA46-12EFB175A6B8}"/>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2" name="Google Shape;459;p25">
              <a:extLst>
                <a:ext uri="{FF2B5EF4-FFF2-40B4-BE49-F238E27FC236}">
                  <a16:creationId xmlns:a16="http://schemas.microsoft.com/office/drawing/2014/main" id="{76B578F1-DB96-1D44-A277-CD5710121951}"/>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53" name="Google Shape;460;p25">
            <a:extLst>
              <a:ext uri="{FF2B5EF4-FFF2-40B4-BE49-F238E27FC236}">
                <a16:creationId xmlns:a16="http://schemas.microsoft.com/office/drawing/2014/main" id="{D4FDB61A-34E3-8E41-9D81-F6F25970DB06}"/>
              </a:ext>
            </a:extLst>
          </p:cNvPr>
          <p:cNvGrpSpPr/>
          <p:nvPr/>
        </p:nvGrpSpPr>
        <p:grpSpPr>
          <a:xfrm>
            <a:off x="4631922" y="2961202"/>
            <a:ext cx="1727038" cy="361116"/>
            <a:chOff x="5706172" y="3071810"/>
            <a:chExt cx="2146189" cy="578526"/>
          </a:xfrm>
        </p:grpSpPr>
        <p:sp>
          <p:nvSpPr>
            <p:cNvPr id="54" name="Google Shape;461;p25">
              <a:extLst>
                <a:ext uri="{FF2B5EF4-FFF2-40B4-BE49-F238E27FC236}">
                  <a16:creationId xmlns:a16="http://schemas.microsoft.com/office/drawing/2014/main" id="{0267559C-1537-654C-B28C-082ADD176B6A}"/>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5" name="Google Shape;462;p25">
              <a:extLst>
                <a:ext uri="{FF2B5EF4-FFF2-40B4-BE49-F238E27FC236}">
                  <a16:creationId xmlns:a16="http://schemas.microsoft.com/office/drawing/2014/main" id="{87D63BA2-D05E-BD45-9802-1CD1E3221489}"/>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6" name="Google Shape;463;p25">
              <a:extLst>
                <a:ext uri="{FF2B5EF4-FFF2-40B4-BE49-F238E27FC236}">
                  <a16:creationId xmlns:a16="http://schemas.microsoft.com/office/drawing/2014/main" id="{55B1A173-0930-1B44-82CC-C03122283C6E}"/>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7" name="Google Shape;464;p25">
              <a:extLst>
                <a:ext uri="{FF2B5EF4-FFF2-40B4-BE49-F238E27FC236}">
                  <a16:creationId xmlns:a16="http://schemas.microsoft.com/office/drawing/2014/main" id="{ECFB7332-D4C0-CA4F-996B-0376D6FA15B7}"/>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8" name="Google Shape;465;p25">
              <a:extLst>
                <a:ext uri="{FF2B5EF4-FFF2-40B4-BE49-F238E27FC236}">
                  <a16:creationId xmlns:a16="http://schemas.microsoft.com/office/drawing/2014/main" id="{BCA45FD9-BE1F-0A41-9C6A-140C9B553644}"/>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59" name="Google Shape;466;p25">
            <a:extLst>
              <a:ext uri="{FF2B5EF4-FFF2-40B4-BE49-F238E27FC236}">
                <a16:creationId xmlns:a16="http://schemas.microsoft.com/office/drawing/2014/main" id="{FE63760B-E00E-2048-B66B-628CF6CF48BA}"/>
              </a:ext>
            </a:extLst>
          </p:cNvPr>
          <p:cNvGrpSpPr/>
          <p:nvPr/>
        </p:nvGrpSpPr>
        <p:grpSpPr>
          <a:xfrm>
            <a:off x="4631922" y="3322514"/>
            <a:ext cx="1727038" cy="361116"/>
            <a:chOff x="5706172" y="3071810"/>
            <a:chExt cx="2146189" cy="578526"/>
          </a:xfrm>
        </p:grpSpPr>
        <p:sp>
          <p:nvSpPr>
            <p:cNvPr id="60" name="Google Shape;467;p25">
              <a:extLst>
                <a:ext uri="{FF2B5EF4-FFF2-40B4-BE49-F238E27FC236}">
                  <a16:creationId xmlns:a16="http://schemas.microsoft.com/office/drawing/2014/main" id="{1340E335-25D0-F142-B1DA-D2DF98B4B851}"/>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1" name="Google Shape;468;p25">
              <a:extLst>
                <a:ext uri="{FF2B5EF4-FFF2-40B4-BE49-F238E27FC236}">
                  <a16:creationId xmlns:a16="http://schemas.microsoft.com/office/drawing/2014/main" id="{1242283A-AF55-694B-8E44-9F435A2F13A3}"/>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 name="Google Shape;469;p25">
              <a:extLst>
                <a:ext uri="{FF2B5EF4-FFF2-40B4-BE49-F238E27FC236}">
                  <a16:creationId xmlns:a16="http://schemas.microsoft.com/office/drawing/2014/main" id="{07DC078A-785A-224E-B84B-FBD932CEDBFB}"/>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3" name="Google Shape;470;p25">
              <a:extLst>
                <a:ext uri="{FF2B5EF4-FFF2-40B4-BE49-F238E27FC236}">
                  <a16:creationId xmlns:a16="http://schemas.microsoft.com/office/drawing/2014/main" id="{68AE8D9E-2F19-F240-9184-92CA730CD582}"/>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4" name="Google Shape;471;p25">
              <a:extLst>
                <a:ext uri="{FF2B5EF4-FFF2-40B4-BE49-F238E27FC236}">
                  <a16:creationId xmlns:a16="http://schemas.microsoft.com/office/drawing/2014/main" id="{D43E844E-0071-C04A-8FB1-6B83942D0B29}"/>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65" name="Google Shape;472;p25">
            <a:extLst>
              <a:ext uri="{FF2B5EF4-FFF2-40B4-BE49-F238E27FC236}">
                <a16:creationId xmlns:a16="http://schemas.microsoft.com/office/drawing/2014/main" id="{0EB10066-A765-4D44-883B-1BE04F1CA257}"/>
              </a:ext>
            </a:extLst>
          </p:cNvPr>
          <p:cNvSpPr/>
          <p:nvPr/>
        </p:nvSpPr>
        <p:spPr>
          <a:xfrm>
            <a:off x="5666694" y="2600152"/>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6" name="Google Shape;473;p25">
            <a:extLst>
              <a:ext uri="{FF2B5EF4-FFF2-40B4-BE49-F238E27FC236}">
                <a16:creationId xmlns:a16="http://schemas.microsoft.com/office/drawing/2014/main" id="{EABE42CD-2C20-0B47-917F-034910FB55EA}"/>
              </a:ext>
            </a:extLst>
          </p:cNvPr>
          <p:cNvSpPr/>
          <p:nvPr/>
        </p:nvSpPr>
        <p:spPr>
          <a:xfrm>
            <a:off x="5666694" y="2967872"/>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7" name="Google Shape;474;p25">
            <a:extLst>
              <a:ext uri="{FF2B5EF4-FFF2-40B4-BE49-F238E27FC236}">
                <a16:creationId xmlns:a16="http://schemas.microsoft.com/office/drawing/2014/main" id="{00CAC4ED-7B2E-BA41-8B81-5D3F21E473FA}"/>
              </a:ext>
            </a:extLst>
          </p:cNvPr>
          <p:cNvSpPr/>
          <p:nvPr/>
        </p:nvSpPr>
        <p:spPr>
          <a:xfrm>
            <a:off x="5666694" y="3326460"/>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8" name="Google Shape;475;p25">
            <a:extLst>
              <a:ext uri="{FF2B5EF4-FFF2-40B4-BE49-F238E27FC236}">
                <a16:creationId xmlns:a16="http://schemas.microsoft.com/office/drawing/2014/main" id="{19BC1C87-22D4-474D-BCD0-57EB3C48F9CF}"/>
              </a:ext>
            </a:extLst>
          </p:cNvPr>
          <p:cNvSpPr/>
          <p:nvPr/>
        </p:nvSpPr>
        <p:spPr>
          <a:xfrm>
            <a:off x="4626929" y="2604207"/>
            <a:ext cx="349800" cy="3525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sp>
        <p:nvSpPr>
          <p:cNvPr id="70" name="Google Shape;477;p25">
            <a:extLst>
              <a:ext uri="{FF2B5EF4-FFF2-40B4-BE49-F238E27FC236}">
                <a16:creationId xmlns:a16="http://schemas.microsoft.com/office/drawing/2014/main" id="{75D2651E-D283-414A-B114-67C5EF406F99}"/>
              </a:ext>
            </a:extLst>
          </p:cNvPr>
          <p:cNvSpPr txBox="1"/>
          <p:nvPr/>
        </p:nvSpPr>
        <p:spPr>
          <a:xfrm>
            <a:off x="1988566" y="1832461"/>
            <a:ext cx="1548000" cy="278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panose="020B0503030101060003" pitchFamily="34" charset="77"/>
              </a:rPr>
              <a:t>Coin flips </a:t>
            </a:r>
          </a:p>
          <a:p>
            <a:pPr marL="0" lvl="0" indent="0" rtl="0">
              <a:spcBef>
                <a:spcPts val="0"/>
              </a:spcBef>
              <a:spcAft>
                <a:spcPts val="0"/>
              </a:spcAft>
              <a:buNone/>
            </a:pPr>
            <a:r>
              <a:rPr lang="en" sz="1600" dirty="0">
                <a:latin typeface="Raleway" panose="020B0503030101060003" pitchFamily="34" charset="77"/>
              </a:rPr>
              <a:t>with p</a:t>
            </a:r>
            <a:endParaRPr sz="1600" dirty="0">
              <a:latin typeface="Raleway" panose="020B0503030101060003" pitchFamily="34" charset="77"/>
            </a:endParaRPr>
          </a:p>
        </p:txBody>
      </p:sp>
      <p:sp>
        <p:nvSpPr>
          <p:cNvPr id="76" name="Google Shape;483;p25">
            <a:extLst>
              <a:ext uri="{FF2B5EF4-FFF2-40B4-BE49-F238E27FC236}">
                <a16:creationId xmlns:a16="http://schemas.microsoft.com/office/drawing/2014/main" id="{ADBCB3B9-781C-A743-9D7E-DE0677429886}"/>
              </a:ext>
            </a:extLst>
          </p:cNvPr>
          <p:cNvSpPr txBox="1"/>
          <p:nvPr/>
        </p:nvSpPr>
        <p:spPr>
          <a:xfrm>
            <a:off x="-431348" y="3883205"/>
            <a:ext cx="9436632" cy="626601"/>
          </a:xfrm>
          <a:prstGeom prst="rect">
            <a:avLst/>
          </a:prstGeom>
          <a:noFill/>
          <a:ln>
            <a:noFill/>
          </a:ln>
        </p:spPr>
        <p:txBody>
          <a:bodyPr spcFirstLastPara="1" wrap="square" lIns="91425" tIns="91425" rIns="91425" bIns="91425" anchor="t" anchorCtr="0">
            <a:noAutofit/>
          </a:bodyPr>
          <a:lstStyle/>
          <a:p>
            <a:pPr marL="571500" lvl="0" algn="l">
              <a:buSzPts val="1800"/>
            </a:pPr>
            <a:r>
              <a:rPr lang="en" sz="2000" dirty="0">
                <a:latin typeface="Raleway" panose="020B0503030101060003" pitchFamily="34" charset="77"/>
              </a:rPr>
              <a:t>- Per-packet hash/counter updates can be reduced to </a:t>
            </a:r>
            <a:r>
              <a:rPr lang="en" sz="2000" b="1" dirty="0">
                <a:solidFill>
                  <a:srgbClr val="00B050"/>
                </a:solidFill>
                <a:latin typeface="Raleway" panose="020B0503030101060003" pitchFamily="34" charset="77"/>
              </a:rPr>
              <a:t>less than one</a:t>
            </a:r>
            <a:r>
              <a:rPr lang="en-US" sz="2000" dirty="0">
                <a:latin typeface="Raleway" panose="020B0503030101060003" pitchFamily="34" charset="77"/>
              </a:rPr>
              <a:t>.</a:t>
            </a:r>
            <a:endParaRPr sz="2000" dirty="0">
              <a:solidFill>
                <a:srgbClr val="FF0000"/>
              </a:solidFill>
              <a:latin typeface="Raleway" panose="020B0503030101060003" pitchFamily="34" charset="77"/>
            </a:endParaRPr>
          </a:p>
          <a:p>
            <a:pPr marL="571500" lvl="0" algn="l" rtl="0">
              <a:spcBef>
                <a:spcPts val="0"/>
              </a:spcBef>
              <a:spcAft>
                <a:spcPts val="0"/>
              </a:spcAft>
              <a:buSzPts val="1800"/>
            </a:pPr>
            <a:r>
              <a:rPr lang="en" sz="2000" dirty="0">
                <a:latin typeface="Raleway" panose="020B0503030101060003" pitchFamily="34" charset="77"/>
              </a:rPr>
              <a:t>- Memory increase by O(1/p): Much better than uniform packet sampling.</a:t>
            </a:r>
            <a:endParaRPr sz="2000" dirty="0">
              <a:solidFill>
                <a:srgbClr val="FF0000"/>
              </a:solidFill>
              <a:latin typeface="Raleway" panose="020B0503030101060003" pitchFamily="34" charset="77"/>
            </a:endParaRPr>
          </a:p>
        </p:txBody>
      </p:sp>
      <p:cxnSp>
        <p:nvCxnSpPr>
          <p:cNvPr id="77" name="Google Shape;446;p25">
            <a:extLst>
              <a:ext uri="{FF2B5EF4-FFF2-40B4-BE49-F238E27FC236}">
                <a16:creationId xmlns:a16="http://schemas.microsoft.com/office/drawing/2014/main" id="{7E8CA18A-5092-104F-9C1A-4B7621C070F0}"/>
              </a:ext>
            </a:extLst>
          </p:cNvPr>
          <p:cNvCxnSpPr>
            <a:cxnSpLocks/>
            <a:stCxn id="30" idx="1"/>
            <a:endCxn id="14" idx="1"/>
          </p:cNvCxnSpPr>
          <p:nvPr/>
        </p:nvCxnSpPr>
        <p:spPr>
          <a:xfrm>
            <a:off x="1896445" y="2965524"/>
            <a:ext cx="1695663" cy="171894"/>
          </a:xfrm>
          <a:prstGeom prst="straightConnector1">
            <a:avLst/>
          </a:prstGeom>
          <a:noFill/>
          <a:ln w="25400" cap="flat" cmpd="sng">
            <a:solidFill>
              <a:schemeClr val="accent2"/>
            </a:solidFill>
            <a:prstDash val="sysDot"/>
            <a:miter lim="800000"/>
            <a:headEnd type="none" w="sm" len="sm"/>
            <a:tailEnd type="stealth" w="med" len="med"/>
          </a:ln>
        </p:spPr>
      </p:cxnSp>
      <p:cxnSp>
        <p:nvCxnSpPr>
          <p:cNvPr id="79" name="Google Shape;446;p25">
            <a:extLst>
              <a:ext uri="{FF2B5EF4-FFF2-40B4-BE49-F238E27FC236}">
                <a16:creationId xmlns:a16="http://schemas.microsoft.com/office/drawing/2014/main" id="{E383D994-2CB9-2246-9BD1-CBD81CB5EE0F}"/>
              </a:ext>
            </a:extLst>
          </p:cNvPr>
          <p:cNvCxnSpPr>
            <a:cxnSpLocks/>
            <a:stCxn id="30" idx="1"/>
            <a:endCxn id="35" idx="1"/>
          </p:cNvCxnSpPr>
          <p:nvPr/>
        </p:nvCxnSpPr>
        <p:spPr>
          <a:xfrm flipV="1">
            <a:off x="1896445" y="2426038"/>
            <a:ext cx="1695663" cy="539486"/>
          </a:xfrm>
          <a:prstGeom prst="straightConnector1">
            <a:avLst/>
          </a:prstGeom>
          <a:noFill/>
          <a:ln w="25400" cap="flat" cmpd="sng">
            <a:solidFill>
              <a:schemeClr val="accent2"/>
            </a:solidFill>
            <a:prstDash val="sysDot"/>
            <a:miter lim="800000"/>
            <a:headEnd type="none" w="sm" len="sm"/>
            <a:tailEnd type="stealth" w="med" len="med"/>
          </a:ln>
        </p:spPr>
      </p:cxnSp>
    </p:spTree>
    <p:extLst>
      <p:ext uri="{BB962C8B-B14F-4D97-AF65-F5344CB8AC3E}">
        <p14:creationId xmlns:p14="http://schemas.microsoft.com/office/powerpoint/2010/main" val="33599627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dissolve">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6">
                                            <p:txEl>
                                              <p:pRg st="1" end="1"/>
                                            </p:txEl>
                                          </p:spTgt>
                                        </p:tgtEl>
                                        <p:attrNameLst>
                                          <p:attrName>style.visibility</p:attrName>
                                        </p:attrNameLst>
                                      </p:cBhvr>
                                      <p:to>
                                        <p:strVal val="visible"/>
                                      </p:to>
                                    </p:set>
                                    <p:animEffect transition="in" filter="dissolve">
                                      <p:cBhvr>
                                        <p:cTn id="12" dur="500"/>
                                        <p:tgtEl>
                                          <p:spTgt spid="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137052"/>
            <a:ext cx="9144000" cy="857250"/>
          </a:xfrm>
        </p:spPr>
        <p:txBody>
          <a:bodyPr>
            <a:normAutofit/>
          </a:bodyPr>
          <a:lstStyle/>
          <a:p>
            <a:r>
              <a:rPr lang="en-US" sz="2600" b="0" dirty="0"/>
              <a:t>How do we tackle this?</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50" y="4776395"/>
            <a:ext cx="394202" cy="367105"/>
          </a:xfrm>
        </p:spPr>
        <p:txBody>
          <a:bodyPr/>
          <a:lstStyle/>
          <a:p>
            <a:fld id="{86CB4B4D-7CA3-9044-876B-883B54F8677D}" type="slidenum">
              <a:rPr lang="en-US" sz="1400" smtClean="0"/>
              <a:t>23</a:t>
            </a:fld>
            <a:endParaRPr lang="en-US" sz="1400" dirty="0"/>
          </a:p>
        </p:txBody>
      </p:sp>
      <p:sp>
        <p:nvSpPr>
          <p:cNvPr id="74" name="TextBox 73">
            <a:extLst>
              <a:ext uri="{FF2B5EF4-FFF2-40B4-BE49-F238E27FC236}">
                <a16:creationId xmlns:a16="http://schemas.microsoft.com/office/drawing/2014/main" id="{CBBE6518-80C9-3248-BAA4-CCA9A059038C}"/>
              </a:ext>
            </a:extLst>
          </p:cNvPr>
          <p:cNvSpPr txBox="1"/>
          <p:nvPr/>
        </p:nvSpPr>
        <p:spPr>
          <a:xfrm>
            <a:off x="576809" y="1198055"/>
            <a:ext cx="7624946"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200" u="none" strike="noStrike" cap="none" spc="0" normalizeH="0" baseline="0" dirty="0">
                <a:ln>
                  <a:noFill/>
                </a:ln>
                <a:solidFill>
                  <a:schemeClr val="bg2"/>
                </a:solidFill>
                <a:effectLst/>
                <a:uFillTx/>
                <a:latin typeface="Raleway Medium" panose="020B0503030101060003" pitchFamily="34" charset="77"/>
                <a:sym typeface="Helvetica Light"/>
              </a:rPr>
              <a:t>Can</a:t>
            </a:r>
            <a:r>
              <a:rPr kumimoji="0" lang="en-US" sz="2200" u="none" strike="noStrike" cap="none" spc="0" normalizeH="0" dirty="0">
                <a:ln>
                  <a:noFill/>
                </a:ln>
                <a:solidFill>
                  <a:schemeClr val="bg2"/>
                </a:solidFill>
                <a:effectLst/>
                <a:uFillTx/>
                <a:latin typeface="Raleway Medium" panose="020B0503030101060003" pitchFamily="34" charset="77"/>
                <a:sym typeface="Helvetica Light"/>
              </a:rPr>
              <a:t> tradeoff memory for CPU reduction</a:t>
            </a:r>
          </a:p>
          <a:p>
            <a:pPr marL="0" marR="0" indent="0" algn="l" defTabSz="825500" rtl="0" fontAlgn="auto" latinLnBrk="0" hangingPunct="0">
              <a:lnSpc>
                <a:spcPct val="100000"/>
              </a:lnSpc>
              <a:spcBef>
                <a:spcPts val="0"/>
              </a:spcBef>
              <a:spcAft>
                <a:spcPts val="0"/>
              </a:spcAft>
              <a:buClrTx/>
              <a:buSzTx/>
              <a:buFontTx/>
              <a:buNone/>
              <a:tabLst/>
            </a:pPr>
            <a:r>
              <a:rPr lang="en-US" sz="2200" baseline="0" dirty="0">
                <a:solidFill>
                  <a:schemeClr val="bg2"/>
                </a:solidFill>
                <a:latin typeface="Raleway" panose="020B0503030101060003" pitchFamily="34" charset="77"/>
              </a:rPr>
              <a:t>	But need to ensure</a:t>
            </a:r>
            <a:r>
              <a:rPr lang="en-US" sz="2200" dirty="0">
                <a:solidFill>
                  <a:schemeClr val="bg2"/>
                </a:solidFill>
                <a:latin typeface="Raleway" panose="020B0503030101060003" pitchFamily="34" charset="77"/>
              </a:rPr>
              <a:t> still cache resident</a:t>
            </a:r>
            <a:endParaRPr kumimoji="0" lang="en-US" sz="2200" b="0" i="0" u="none" strike="noStrike" cap="none" spc="0" normalizeH="0" baseline="0" dirty="0">
              <a:ln>
                <a:noFill/>
              </a:ln>
              <a:solidFill>
                <a:schemeClr val="bg2"/>
              </a:solidFill>
              <a:effectLst/>
              <a:uFillTx/>
              <a:latin typeface="Raleway" panose="020B0503030101060003" pitchFamily="34" charset="77"/>
              <a:sym typeface="Helvetica Light"/>
            </a:endParaRPr>
          </a:p>
        </p:txBody>
      </p:sp>
      <p:sp>
        <p:nvSpPr>
          <p:cNvPr id="76" name="TextBox 75">
            <a:extLst>
              <a:ext uri="{FF2B5EF4-FFF2-40B4-BE49-F238E27FC236}">
                <a16:creationId xmlns:a16="http://schemas.microsoft.com/office/drawing/2014/main" id="{F8EAFC00-4C27-034D-A511-EB1D67BEB372}"/>
              </a:ext>
            </a:extLst>
          </p:cNvPr>
          <p:cNvSpPr txBox="1"/>
          <p:nvPr/>
        </p:nvSpPr>
        <p:spPr>
          <a:xfrm>
            <a:off x="576808" y="2624772"/>
            <a:ext cx="839574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200" u="none" strike="noStrike" cap="none" spc="0" normalizeH="0" baseline="0" dirty="0">
                <a:ln>
                  <a:noFill/>
                </a:ln>
                <a:solidFill>
                  <a:schemeClr val="tx1"/>
                </a:solidFill>
                <a:effectLst/>
                <a:uFillTx/>
                <a:latin typeface="Raleway Medium" panose="020B0503030101060003" pitchFamily="34" charset="77"/>
                <a:sym typeface="Helvetica Light"/>
              </a:rPr>
              <a:t>Sampling works!</a:t>
            </a:r>
            <a:endParaRPr kumimoji="0" lang="en-US" sz="2200" u="none" strike="noStrike" cap="none" spc="0" normalizeH="0" dirty="0">
              <a:ln>
                <a:noFill/>
              </a:ln>
              <a:solidFill>
                <a:schemeClr val="tx1"/>
              </a:solidFill>
              <a:effectLst/>
              <a:uFillTx/>
              <a:latin typeface="Raleway Medium" panose="020B0503030101060003" pitchFamily="34" charset="77"/>
              <a:sym typeface="Helvetica Light"/>
            </a:endParaRPr>
          </a:p>
          <a:p>
            <a:pPr marL="0" marR="0" indent="0" algn="l" defTabSz="825500" rtl="0" fontAlgn="auto" latinLnBrk="0" hangingPunct="0">
              <a:lnSpc>
                <a:spcPct val="100000"/>
              </a:lnSpc>
              <a:spcBef>
                <a:spcPts val="0"/>
              </a:spcBef>
              <a:spcAft>
                <a:spcPts val="0"/>
              </a:spcAft>
              <a:buClrTx/>
              <a:buSzTx/>
              <a:buFontTx/>
              <a:buNone/>
              <a:tabLst/>
            </a:pPr>
            <a:r>
              <a:rPr lang="en-US" sz="2200" baseline="0" dirty="0">
                <a:solidFill>
                  <a:schemeClr val="tx1"/>
                </a:solidFill>
                <a:latin typeface="Raleway" panose="020B0503030101060003" pitchFamily="34" charset="77"/>
              </a:rPr>
              <a:t>	</a:t>
            </a:r>
            <a:r>
              <a:rPr lang="en-US" sz="2200" dirty="0">
                <a:solidFill>
                  <a:schemeClr val="tx1"/>
                </a:solidFill>
                <a:latin typeface="Raleway" panose="020B0503030101060003" pitchFamily="34" charset="77"/>
              </a:rPr>
              <a:t>but need to</a:t>
            </a:r>
            <a:r>
              <a:rPr lang="en-US" sz="2200" baseline="0" dirty="0">
                <a:solidFill>
                  <a:schemeClr val="tx1"/>
                </a:solidFill>
                <a:latin typeface="Raleway" panose="020B0503030101060003" pitchFamily="34" charset="77"/>
              </a:rPr>
              <a:t> </a:t>
            </a:r>
            <a:r>
              <a:rPr lang="en-US" sz="2200" dirty="0">
                <a:solidFill>
                  <a:schemeClr val="tx1"/>
                </a:solidFill>
                <a:latin typeface="Raleway" panose="020B0503030101060003" pitchFamily="34" charset="77"/>
              </a:rPr>
              <a:t>manage per-packet ops and convergence</a:t>
            </a:r>
            <a:endParaRPr kumimoji="0" lang="en-US" sz="2200" b="0" i="0" u="none" strike="noStrike" cap="none" spc="0" normalizeH="0" baseline="0" dirty="0">
              <a:ln>
                <a:noFill/>
              </a:ln>
              <a:solidFill>
                <a:schemeClr val="tx1"/>
              </a:solidFill>
              <a:effectLst/>
              <a:uFillTx/>
              <a:latin typeface="Raleway" panose="020B0503030101060003" pitchFamily="34" charset="77"/>
              <a:sym typeface="Helvetica Light"/>
            </a:endParaRPr>
          </a:p>
        </p:txBody>
      </p:sp>
      <p:grpSp>
        <p:nvGrpSpPr>
          <p:cNvPr id="6" name="Group 5">
            <a:extLst>
              <a:ext uri="{FF2B5EF4-FFF2-40B4-BE49-F238E27FC236}">
                <a16:creationId xmlns:a16="http://schemas.microsoft.com/office/drawing/2014/main" id="{390EE8CE-A79B-C243-9592-23B71BFAC58D}"/>
              </a:ext>
            </a:extLst>
          </p:cNvPr>
          <p:cNvGrpSpPr/>
          <p:nvPr/>
        </p:nvGrpSpPr>
        <p:grpSpPr>
          <a:xfrm>
            <a:off x="4014281" y="3449228"/>
            <a:ext cx="2766906" cy="1431663"/>
            <a:chOff x="5092301" y="3381853"/>
            <a:chExt cx="2766906" cy="1431663"/>
          </a:xfrm>
        </p:grpSpPr>
        <p:grpSp>
          <p:nvGrpSpPr>
            <p:cNvPr id="7" name="Google Shape;328;p23">
              <a:extLst>
                <a:ext uri="{FF2B5EF4-FFF2-40B4-BE49-F238E27FC236}">
                  <a16:creationId xmlns:a16="http://schemas.microsoft.com/office/drawing/2014/main" id="{99239353-9F58-3646-8B4F-79A5D7F90592}"/>
                </a:ext>
              </a:extLst>
            </p:cNvPr>
            <p:cNvGrpSpPr/>
            <p:nvPr/>
          </p:nvGrpSpPr>
          <p:grpSpPr>
            <a:xfrm>
              <a:off x="5092303" y="3729788"/>
              <a:ext cx="1727038" cy="361116"/>
              <a:chOff x="5706172" y="3071810"/>
              <a:chExt cx="2146189" cy="578526"/>
            </a:xfrm>
          </p:grpSpPr>
          <p:sp>
            <p:nvSpPr>
              <p:cNvPr id="56" name="Google Shape;329;p23">
                <a:extLst>
                  <a:ext uri="{FF2B5EF4-FFF2-40B4-BE49-F238E27FC236}">
                    <a16:creationId xmlns:a16="http://schemas.microsoft.com/office/drawing/2014/main" id="{735B87F4-AE32-7548-A97C-0DD2C524AA59}"/>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7" name="Google Shape;330;p23">
                <a:extLst>
                  <a:ext uri="{FF2B5EF4-FFF2-40B4-BE49-F238E27FC236}">
                    <a16:creationId xmlns:a16="http://schemas.microsoft.com/office/drawing/2014/main" id="{748D7199-41DE-F74B-B74F-2B8753886113}"/>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8" name="Google Shape;331;p23">
                <a:extLst>
                  <a:ext uri="{FF2B5EF4-FFF2-40B4-BE49-F238E27FC236}">
                    <a16:creationId xmlns:a16="http://schemas.microsoft.com/office/drawing/2014/main" id="{C9438ED3-6192-9F4D-AD81-D5A0918791F9}"/>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9" name="Google Shape;332;p23">
                <a:extLst>
                  <a:ext uri="{FF2B5EF4-FFF2-40B4-BE49-F238E27FC236}">
                    <a16:creationId xmlns:a16="http://schemas.microsoft.com/office/drawing/2014/main" id="{3AB15565-FAE9-9A4D-9D94-D8CA01F69013}"/>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0" name="Google Shape;333;p23">
                <a:extLst>
                  <a:ext uri="{FF2B5EF4-FFF2-40B4-BE49-F238E27FC236}">
                    <a16:creationId xmlns:a16="http://schemas.microsoft.com/office/drawing/2014/main" id="{D66EF7F8-4D18-C848-9C97-3594EC70208F}"/>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8" name="Google Shape;334;p23">
              <a:extLst>
                <a:ext uri="{FF2B5EF4-FFF2-40B4-BE49-F238E27FC236}">
                  <a16:creationId xmlns:a16="http://schemas.microsoft.com/office/drawing/2014/main" id="{BCEA7F16-FD95-A040-8CDE-B6FF806769B3}"/>
                </a:ext>
              </a:extLst>
            </p:cNvPr>
            <p:cNvGrpSpPr/>
            <p:nvPr/>
          </p:nvGrpSpPr>
          <p:grpSpPr>
            <a:xfrm>
              <a:off x="5092301" y="4091092"/>
              <a:ext cx="1724499" cy="352423"/>
              <a:chOff x="5709295" y="4138610"/>
              <a:chExt cx="2143034" cy="564600"/>
            </a:xfrm>
          </p:grpSpPr>
          <p:sp>
            <p:nvSpPr>
              <p:cNvPr id="51" name="Google Shape;335;p23">
                <a:extLst>
                  <a:ext uri="{FF2B5EF4-FFF2-40B4-BE49-F238E27FC236}">
                    <a16:creationId xmlns:a16="http://schemas.microsoft.com/office/drawing/2014/main" id="{C1FC70A6-4FF3-0C4F-B125-FED70A8D5C84}"/>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2" name="Google Shape;336;p23">
                <a:extLst>
                  <a:ext uri="{FF2B5EF4-FFF2-40B4-BE49-F238E27FC236}">
                    <a16:creationId xmlns:a16="http://schemas.microsoft.com/office/drawing/2014/main" id="{B13AC2AD-2C89-0C41-A07E-58475543360C}"/>
                  </a:ext>
                </a:extLst>
              </p:cNvPr>
              <p:cNvSpPr/>
              <p:nvPr/>
            </p:nvSpPr>
            <p:spPr>
              <a:xfrm>
                <a:off x="6569674"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3" name="Google Shape;337;p23">
                <a:extLst>
                  <a:ext uri="{FF2B5EF4-FFF2-40B4-BE49-F238E27FC236}">
                    <a16:creationId xmlns:a16="http://schemas.microsoft.com/office/drawing/2014/main" id="{1530B257-1447-144D-B9AD-EF2A79D71FFF}"/>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4" name="Google Shape;338;p23">
                <a:extLst>
                  <a:ext uri="{FF2B5EF4-FFF2-40B4-BE49-F238E27FC236}">
                    <a16:creationId xmlns:a16="http://schemas.microsoft.com/office/drawing/2014/main" id="{15FCA320-9633-A944-ACFD-C26A39CFCF8B}"/>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5" name="Google Shape;339;p23">
                <a:extLst>
                  <a:ext uri="{FF2B5EF4-FFF2-40B4-BE49-F238E27FC236}">
                    <a16:creationId xmlns:a16="http://schemas.microsoft.com/office/drawing/2014/main" id="{B464664D-C0C5-D046-A4EB-6DD4DD1BAEB8}"/>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9" name="Google Shape;340;p23">
              <a:extLst>
                <a:ext uri="{FF2B5EF4-FFF2-40B4-BE49-F238E27FC236}">
                  <a16:creationId xmlns:a16="http://schemas.microsoft.com/office/drawing/2014/main" id="{07CD351B-2165-4C49-8A51-EA75D008C974}"/>
                </a:ext>
              </a:extLst>
            </p:cNvPr>
            <p:cNvGrpSpPr/>
            <p:nvPr/>
          </p:nvGrpSpPr>
          <p:grpSpPr>
            <a:xfrm>
              <a:off x="5092301" y="4443014"/>
              <a:ext cx="1724500" cy="365719"/>
              <a:chOff x="5706172" y="5205410"/>
              <a:chExt cx="2143034" cy="585900"/>
            </a:xfrm>
          </p:grpSpPr>
          <p:sp>
            <p:nvSpPr>
              <p:cNvPr id="46" name="Google Shape;341;p23">
                <a:extLst>
                  <a:ext uri="{FF2B5EF4-FFF2-40B4-BE49-F238E27FC236}">
                    <a16:creationId xmlns:a16="http://schemas.microsoft.com/office/drawing/2014/main" id="{2891857A-CDF8-7944-9BD7-716418278161}"/>
                  </a:ext>
                </a:extLst>
              </p:cNvPr>
              <p:cNvSpPr/>
              <p:nvPr/>
            </p:nvSpPr>
            <p:spPr>
              <a:xfrm>
                <a:off x="5706172"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47" name="Google Shape;342;p23">
                <a:extLst>
                  <a:ext uri="{FF2B5EF4-FFF2-40B4-BE49-F238E27FC236}">
                    <a16:creationId xmlns:a16="http://schemas.microsoft.com/office/drawing/2014/main" id="{CBDF3442-017C-4744-A26E-3BB0A5F2A4D0}"/>
                  </a:ext>
                </a:extLst>
              </p:cNvPr>
              <p:cNvSpPr/>
              <p:nvPr/>
            </p:nvSpPr>
            <p:spPr>
              <a:xfrm>
                <a:off x="6134800"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48" name="Google Shape;343;p23">
                <a:extLst>
                  <a:ext uri="{FF2B5EF4-FFF2-40B4-BE49-F238E27FC236}">
                    <a16:creationId xmlns:a16="http://schemas.microsoft.com/office/drawing/2014/main" id="{1CBE2C73-F958-8C40-9EF4-14541386B84B}"/>
                  </a:ext>
                </a:extLst>
              </p:cNvPr>
              <p:cNvSpPr/>
              <p:nvPr/>
            </p:nvSpPr>
            <p:spPr>
              <a:xfrm>
                <a:off x="6995179" y="5205410"/>
                <a:ext cx="4287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49" name="Google Shape;344;p23">
                <a:extLst>
                  <a:ext uri="{FF2B5EF4-FFF2-40B4-BE49-F238E27FC236}">
                    <a16:creationId xmlns:a16="http://schemas.microsoft.com/office/drawing/2014/main" id="{F9AA7BAA-4FA0-A142-9BCB-249F5D99CB99}"/>
                  </a:ext>
                </a:extLst>
              </p:cNvPr>
              <p:cNvSpPr/>
              <p:nvPr/>
            </p:nvSpPr>
            <p:spPr>
              <a:xfrm>
                <a:off x="7423806" y="5205410"/>
                <a:ext cx="425400" cy="5859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50" name="Google Shape;345;p23">
                <a:extLst>
                  <a:ext uri="{FF2B5EF4-FFF2-40B4-BE49-F238E27FC236}">
                    <a16:creationId xmlns:a16="http://schemas.microsoft.com/office/drawing/2014/main" id="{854A6938-C369-6F44-971B-5FBF9F8B3A87}"/>
                  </a:ext>
                </a:extLst>
              </p:cNvPr>
              <p:cNvSpPr/>
              <p:nvPr/>
            </p:nvSpPr>
            <p:spPr>
              <a:xfrm>
                <a:off x="6569674" y="5205410"/>
                <a:ext cx="428700" cy="5859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10" name="Google Shape;347;p23">
              <a:extLst>
                <a:ext uri="{FF2B5EF4-FFF2-40B4-BE49-F238E27FC236}">
                  <a16:creationId xmlns:a16="http://schemas.microsoft.com/office/drawing/2014/main" id="{597FB39D-A009-CE43-80CF-D96C09503886}"/>
                </a:ext>
              </a:extLst>
            </p:cNvPr>
            <p:cNvSpPr/>
            <p:nvPr/>
          </p:nvSpPr>
          <p:spPr>
            <a:xfrm>
              <a:off x="6129502" y="3729825"/>
              <a:ext cx="345000" cy="3606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grpSp>
          <p:nvGrpSpPr>
            <p:cNvPr id="11" name="Google Shape;350;p23">
              <a:extLst>
                <a:ext uri="{FF2B5EF4-FFF2-40B4-BE49-F238E27FC236}">
                  <a16:creationId xmlns:a16="http://schemas.microsoft.com/office/drawing/2014/main" id="{FF12BF90-F337-B247-836F-26CE4A74D567}"/>
                </a:ext>
              </a:extLst>
            </p:cNvPr>
            <p:cNvGrpSpPr/>
            <p:nvPr/>
          </p:nvGrpSpPr>
          <p:grpSpPr>
            <a:xfrm>
              <a:off x="5092301" y="3382053"/>
              <a:ext cx="1727156" cy="347742"/>
              <a:chOff x="5706172" y="2033710"/>
              <a:chExt cx="2146335" cy="557100"/>
            </a:xfrm>
          </p:grpSpPr>
          <p:grpSp>
            <p:nvGrpSpPr>
              <p:cNvPr id="40" name="Google Shape;351;p23">
                <a:extLst>
                  <a:ext uri="{FF2B5EF4-FFF2-40B4-BE49-F238E27FC236}">
                    <a16:creationId xmlns:a16="http://schemas.microsoft.com/office/drawing/2014/main" id="{CE6B39EC-EFB5-C34F-91ED-B2B6DEDA78F0}"/>
                  </a:ext>
                </a:extLst>
              </p:cNvPr>
              <p:cNvGrpSpPr/>
              <p:nvPr/>
            </p:nvGrpSpPr>
            <p:grpSpPr>
              <a:xfrm>
                <a:off x="5706172" y="2033710"/>
                <a:ext cx="2146335" cy="557100"/>
                <a:chOff x="5706172" y="2033710"/>
                <a:chExt cx="2146335" cy="557100"/>
              </a:xfrm>
            </p:grpSpPr>
            <p:sp>
              <p:nvSpPr>
                <p:cNvPr id="42" name="Google Shape;352;p23">
                  <a:extLst>
                    <a:ext uri="{FF2B5EF4-FFF2-40B4-BE49-F238E27FC236}">
                      <a16:creationId xmlns:a16="http://schemas.microsoft.com/office/drawing/2014/main" id="{B7F51359-9B19-A544-91FC-08B339943A94}"/>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43" name="Google Shape;353;p23">
                  <a:extLst>
                    <a:ext uri="{FF2B5EF4-FFF2-40B4-BE49-F238E27FC236}">
                      <a16:creationId xmlns:a16="http://schemas.microsoft.com/office/drawing/2014/main" id="{B9E2EEC0-A0DD-0649-B96D-2A60681A86D2}"/>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44" name="Google Shape;354;p23">
                  <a:extLst>
                    <a:ext uri="{FF2B5EF4-FFF2-40B4-BE49-F238E27FC236}">
                      <a16:creationId xmlns:a16="http://schemas.microsoft.com/office/drawing/2014/main" id="{3DF3AF75-7DEE-4D43-A5C3-991B941C4089}"/>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45" name="Google Shape;355;p23">
                  <a:extLst>
                    <a:ext uri="{FF2B5EF4-FFF2-40B4-BE49-F238E27FC236}">
                      <a16:creationId xmlns:a16="http://schemas.microsoft.com/office/drawing/2014/main" id="{F71A47F7-485B-984B-8E41-AF4A51570384}"/>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41" name="Google Shape;356;p23">
                <a:extLst>
                  <a:ext uri="{FF2B5EF4-FFF2-40B4-BE49-F238E27FC236}">
                    <a16:creationId xmlns:a16="http://schemas.microsoft.com/office/drawing/2014/main" id="{A1A7F867-5951-DB43-BBB2-9A587D4AA620}"/>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12" name="Google Shape;371;p23">
              <a:extLst>
                <a:ext uri="{FF2B5EF4-FFF2-40B4-BE49-F238E27FC236}">
                  <a16:creationId xmlns:a16="http://schemas.microsoft.com/office/drawing/2014/main" id="{B78AA823-1FB3-4E4E-863B-F022EB71F808}"/>
                </a:ext>
              </a:extLst>
            </p:cNvPr>
            <p:cNvGrpSpPr/>
            <p:nvPr/>
          </p:nvGrpSpPr>
          <p:grpSpPr>
            <a:xfrm>
              <a:off x="6132051" y="3381853"/>
              <a:ext cx="1727156" cy="347742"/>
              <a:chOff x="5706172" y="2033710"/>
              <a:chExt cx="2146335" cy="557100"/>
            </a:xfrm>
          </p:grpSpPr>
          <p:grpSp>
            <p:nvGrpSpPr>
              <p:cNvPr id="34" name="Google Shape;372;p23">
                <a:extLst>
                  <a:ext uri="{FF2B5EF4-FFF2-40B4-BE49-F238E27FC236}">
                    <a16:creationId xmlns:a16="http://schemas.microsoft.com/office/drawing/2014/main" id="{ED599A37-0A21-0E4A-B9E0-C9D522168539}"/>
                  </a:ext>
                </a:extLst>
              </p:cNvPr>
              <p:cNvGrpSpPr/>
              <p:nvPr/>
            </p:nvGrpSpPr>
            <p:grpSpPr>
              <a:xfrm>
                <a:off x="5706172" y="2033710"/>
                <a:ext cx="2146335" cy="557100"/>
                <a:chOff x="5706172" y="2033710"/>
                <a:chExt cx="2146335" cy="557100"/>
              </a:xfrm>
            </p:grpSpPr>
            <p:sp>
              <p:nvSpPr>
                <p:cNvPr id="36" name="Google Shape;373;p23">
                  <a:extLst>
                    <a:ext uri="{FF2B5EF4-FFF2-40B4-BE49-F238E27FC236}">
                      <a16:creationId xmlns:a16="http://schemas.microsoft.com/office/drawing/2014/main" id="{E94FFC28-1CED-3B4D-9BD1-0FC6D117D870}"/>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7" name="Google Shape;374;p23">
                  <a:extLst>
                    <a:ext uri="{FF2B5EF4-FFF2-40B4-BE49-F238E27FC236}">
                      <a16:creationId xmlns:a16="http://schemas.microsoft.com/office/drawing/2014/main" id="{53AB3FFA-FEDB-5348-A91A-42D2E8842EC9}"/>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8" name="Google Shape;375;p23">
                  <a:extLst>
                    <a:ext uri="{FF2B5EF4-FFF2-40B4-BE49-F238E27FC236}">
                      <a16:creationId xmlns:a16="http://schemas.microsoft.com/office/drawing/2014/main" id="{B1992889-251A-F44A-8B15-D8BDC01D07DA}"/>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39" name="Google Shape;376;p23">
                  <a:extLst>
                    <a:ext uri="{FF2B5EF4-FFF2-40B4-BE49-F238E27FC236}">
                      <a16:creationId xmlns:a16="http://schemas.microsoft.com/office/drawing/2014/main" id="{0B5C3A61-61E2-C14D-901B-5E048ACC3375}"/>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35" name="Google Shape;377;p23">
                <a:extLst>
                  <a:ext uri="{FF2B5EF4-FFF2-40B4-BE49-F238E27FC236}">
                    <a16:creationId xmlns:a16="http://schemas.microsoft.com/office/drawing/2014/main" id="{7875D934-85BE-4348-A48C-4978280E96EF}"/>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13" name="Google Shape;378;p23">
              <a:extLst>
                <a:ext uri="{FF2B5EF4-FFF2-40B4-BE49-F238E27FC236}">
                  <a16:creationId xmlns:a16="http://schemas.microsoft.com/office/drawing/2014/main" id="{204921BF-86D1-C344-8DE4-86BDFD5C9B0A}"/>
                </a:ext>
              </a:extLst>
            </p:cNvPr>
            <p:cNvGrpSpPr/>
            <p:nvPr/>
          </p:nvGrpSpPr>
          <p:grpSpPr>
            <a:xfrm>
              <a:off x="6132115" y="3729788"/>
              <a:ext cx="1727038" cy="361116"/>
              <a:chOff x="5706172" y="3071810"/>
              <a:chExt cx="2146189" cy="578526"/>
            </a:xfrm>
          </p:grpSpPr>
          <p:sp>
            <p:nvSpPr>
              <p:cNvPr id="29" name="Google Shape;379;p23">
                <a:extLst>
                  <a:ext uri="{FF2B5EF4-FFF2-40B4-BE49-F238E27FC236}">
                    <a16:creationId xmlns:a16="http://schemas.microsoft.com/office/drawing/2014/main" id="{C2C0B028-7BAA-F349-9AA6-6ECF446C0E50}"/>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30" name="Google Shape;380;p23">
                <a:extLst>
                  <a:ext uri="{FF2B5EF4-FFF2-40B4-BE49-F238E27FC236}">
                    <a16:creationId xmlns:a16="http://schemas.microsoft.com/office/drawing/2014/main" id="{BE1C25CE-4E48-0E48-9117-914E1E71B59C}"/>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31" name="Google Shape;381;p23">
                <a:extLst>
                  <a:ext uri="{FF2B5EF4-FFF2-40B4-BE49-F238E27FC236}">
                    <a16:creationId xmlns:a16="http://schemas.microsoft.com/office/drawing/2014/main" id="{830531EB-6DDB-4341-8FCC-863B44661DEF}"/>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32" name="Google Shape;382;p23">
                <a:extLst>
                  <a:ext uri="{FF2B5EF4-FFF2-40B4-BE49-F238E27FC236}">
                    <a16:creationId xmlns:a16="http://schemas.microsoft.com/office/drawing/2014/main" id="{C5CF962D-276A-E443-9A24-16E794B95C7C}"/>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33" name="Google Shape;383;p23">
                <a:extLst>
                  <a:ext uri="{FF2B5EF4-FFF2-40B4-BE49-F238E27FC236}">
                    <a16:creationId xmlns:a16="http://schemas.microsoft.com/office/drawing/2014/main" id="{FB2A57AB-2701-A042-91F8-7D8BC5F51F5B}"/>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4" name="Google Shape;384;p23">
              <a:extLst>
                <a:ext uri="{FF2B5EF4-FFF2-40B4-BE49-F238E27FC236}">
                  <a16:creationId xmlns:a16="http://schemas.microsoft.com/office/drawing/2014/main" id="{7603CB8F-D478-D343-8182-637960B4931E}"/>
                </a:ext>
              </a:extLst>
            </p:cNvPr>
            <p:cNvGrpSpPr/>
            <p:nvPr/>
          </p:nvGrpSpPr>
          <p:grpSpPr>
            <a:xfrm>
              <a:off x="6132115" y="4091088"/>
              <a:ext cx="1727038" cy="361116"/>
              <a:chOff x="5706172" y="3071810"/>
              <a:chExt cx="2146189" cy="578526"/>
            </a:xfrm>
          </p:grpSpPr>
          <p:sp>
            <p:nvSpPr>
              <p:cNvPr id="24" name="Google Shape;385;p23">
                <a:extLst>
                  <a:ext uri="{FF2B5EF4-FFF2-40B4-BE49-F238E27FC236}">
                    <a16:creationId xmlns:a16="http://schemas.microsoft.com/office/drawing/2014/main" id="{5647A71D-B47E-B54B-BA7F-065B6C9ACDC4}"/>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5" name="Google Shape;386;p23">
                <a:extLst>
                  <a:ext uri="{FF2B5EF4-FFF2-40B4-BE49-F238E27FC236}">
                    <a16:creationId xmlns:a16="http://schemas.microsoft.com/office/drawing/2014/main" id="{C1B4BE50-D54D-0340-A865-005C76D3DE44}"/>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6" name="Google Shape;387;p23">
                <a:extLst>
                  <a:ext uri="{FF2B5EF4-FFF2-40B4-BE49-F238E27FC236}">
                    <a16:creationId xmlns:a16="http://schemas.microsoft.com/office/drawing/2014/main" id="{0B602A19-C59B-A540-A997-84269BE4908C}"/>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7" name="Google Shape;388;p23">
                <a:extLst>
                  <a:ext uri="{FF2B5EF4-FFF2-40B4-BE49-F238E27FC236}">
                    <a16:creationId xmlns:a16="http://schemas.microsoft.com/office/drawing/2014/main" id="{AF8F2A20-31E7-0245-8277-B7750FDEA33F}"/>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8" name="Google Shape;389;p23">
                <a:extLst>
                  <a:ext uri="{FF2B5EF4-FFF2-40B4-BE49-F238E27FC236}">
                    <a16:creationId xmlns:a16="http://schemas.microsoft.com/office/drawing/2014/main" id="{EAFE5B5C-CB28-A342-B9BF-EBEE7542B636}"/>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grpSp>
          <p:nvGrpSpPr>
            <p:cNvPr id="15" name="Google Shape;390;p23">
              <a:extLst>
                <a:ext uri="{FF2B5EF4-FFF2-40B4-BE49-F238E27FC236}">
                  <a16:creationId xmlns:a16="http://schemas.microsoft.com/office/drawing/2014/main" id="{B6CFD89E-3C49-FE48-8FCC-46A880FBF725}"/>
                </a:ext>
              </a:extLst>
            </p:cNvPr>
            <p:cNvGrpSpPr/>
            <p:nvPr/>
          </p:nvGrpSpPr>
          <p:grpSpPr>
            <a:xfrm>
              <a:off x="6132115" y="4452400"/>
              <a:ext cx="1727038" cy="361116"/>
              <a:chOff x="5706172" y="3071810"/>
              <a:chExt cx="2146189" cy="578526"/>
            </a:xfrm>
          </p:grpSpPr>
          <p:sp>
            <p:nvSpPr>
              <p:cNvPr id="19" name="Google Shape;391;p23">
                <a:extLst>
                  <a:ext uri="{FF2B5EF4-FFF2-40B4-BE49-F238E27FC236}">
                    <a16:creationId xmlns:a16="http://schemas.microsoft.com/office/drawing/2014/main" id="{24050994-009F-B04D-B071-40987CEA15DC}"/>
                  </a:ext>
                </a:extLst>
              </p:cNvPr>
              <p:cNvSpPr/>
              <p:nvPr/>
            </p:nvSpPr>
            <p:spPr>
              <a:xfrm>
                <a:off x="5706172"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0" name="Google Shape;392;p23">
                <a:extLst>
                  <a:ext uri="{FF2B5EF4-FFF2-40B4-BE49-F238E27FC236}">
                    <a16:creationId xmlns:a16="http://schemas.microsoft.com/office/drawing/2014/main" id="{94AC095F-3163-9940-8E06-A262428BA3D3}"/>
                  </a:ext>
                </a:extLst>
              </p:cNvPr>
              <p:cNvSpPr/>
              <p:nvPr/>
            </p:nvSpPr>
            <p:spPr>
              <a:xfrm>
                <a:off x="6134800"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1" name="Google Shape;393;p23">
                <a:extLst>
                  <a:ext uri="{FF2B5EF4-FFF2-40B4-BE49-F238E27FC236}">
                    <a16:creationId xmlns:a16="http://schemas.microsoft.com/office/drawing/2014/main" id="{3A990025-AA78-F54C-B83F-D508E0F88510}"/>
                  </a:ext>
                </a:extLst>
              </p:cNvPr>
              <p:cNvSpPr/>
              <p:nvPr/>
            </p:nvSpPr>
            <p:spPr>
              <a:xfrm>
                <a:off x="6566551" y="3071810"/>
                <a:ext cx="428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2" name="Google Shape;394;p23">
                <a:extLst>
                  <a:ext uri="{FF2B5EF4-FFF2-40B4-BE49-F238E27FC236}">
                    <a16:creationId xmlns:a16="http://schemas.microsoft.com/office/drawing/2014/main" id="{1EB31BF0-7700-9948-A03A-B69F51F7866F}"/>
                  </a:ext>
                </a:extLst>
              </p:cNvPr>
              <p:cNvSpPr/>
              <p:nvPr/>
            </p:nvSpPr>
            <p:spPr>
              <a:xfrm>
                <a:off x="7420661" y="3072536"/>
                <a:ext cx="431700" cy="57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23" name="Google Shape;395;p23">
                <a:extLst>
                  <a:ext uri="{FF2B5EF4-FFF2-40B4-BE49-F238E27FC236}">
                    <a16:creationId xmlns:a16="http://schemas.microsoft.com/office/drawing/2014/main" id="{3A13D3A0-75D9-F04B-83B1-8E65268E54DF}"/>
                  </a:ext>
                </a:extLst>
              </p:cNvPr>
              <p:cNvSpPr/>
              <p:nvPr/>
            </p:nvSpPr>
            <p:spPr>
              <a:xfrm>
                <a:off x="6998302" y="3071810"/>
                <a:ext cx="428700" cy="5778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16" name="Google Shape;396;p23">
              <a:extLst>
                <a:ext uri="{FF2B5EF4-FFF2-40B4-BE49-F238E27FC236}">
                  <a16:creationId xmlns:a16="http://schemas.microsoft.com/office/drawing/2014/main" id="{4735F4DD-E365-0B42-B452-AD86FD669354}"/>
                </a:ext>
              </a:extLst>
            </p:cNvPr>
            <p:cNvSpPr/>
            <p:nvPr/>
          </p:nvSpPr>
          <p:spPr>
            <a:xfrm>
              <a:off x="7166887" y="3730038"/>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7" name="Google Shape;397;p23">
              <a:extLst>
                <a:ext uri="{FF2B5EF4-FFF2-40B4-BE49-F238E27FC236}">
                  <a16:creationId xmlns:a16="http://schemas.microsoft.com/office/drawing/2014/main" id="{8D457AA5-FE55-424C-8877-9CF76CB4489B}"/>
                </a:ext>
              </a:extLst>
            </p:cNvPr>
            <p:cNvSpPr/>
            <p:nvPr/>
          </p:nvSpPr>
          <p:spPr>
            <a:xfrm>
              <a:off x="7166887" y="4095792"/>
              <a:ext cx="345000" cy="360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18" name="Google Shape;398;p23">
              <a:extLst>
                <a:ext uri="{FF2B5EF4-FFF2-40B4-BE49-F238E27FC236}">
                  <a16:creationId xmlns:a16="http://schemas.microsoft.com/office/drawing/2014/main" id="{08F7F94F-F992-6F42-9DC5-1103BF54E51E}"/>
                </a:ext>
              </a:extLst>
            </p:cNvPr>
            <p:cNvSpPr/>
            <p:nvPr/>
          </p:nvSpPr>
          <p:spPr>
            <a:xfrm>
              <a:off x="7166887" y="4454380"/>
              <a:ext cx="345000" cy="35440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61" name="Google Shape;359;p23">
            <a:extLst>
              <a:ext uri="{FF2B5EF4-FFF2-40B4-BE49-F238E27FC236}">
                <a16:creationId xmlns:a16="http://schemas.microsoft.com/office/drawing/2014/main" id="{48EAB77D-6489-B34B-BC25-75E3B2F79D61}"/>
              </a:ext>
            </a:extLst>
          </p:cNvPr>
          <p:cNvSpPr txBox="1"/>
          <p:nvPr/>
        </p:nvSpPr>
        <p:spPr>
          <a:xfrm>
            <a:off x="1591760" y="3639808"/>
            <a:ext cx="16167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dirty="0">
                <a:solidFill>
                  <a:schemeClr val="dk1"/>
                </a:solidFill>
                <a:latin typeface="Raleway" panose="020B0503030101060003" pitchFamily="34" charset="77"/>
                <a:ea typeface="Calibri"/>
                <a:cs typeface="Calibri"/>
                <a:sym typeface="Calibri"/>
              </a:rPr>
              <a:t>Each Packet</a:t>
            </a:r>
            <a:endParaRPr sz="1600" dirty="0">
              <a:solidFill>
                <a:schemeClr val="dk1"/>
              </a:solidFill>
              <a:latin typeface="Raleway" panose="020B0503030101060003" pitchFamily="34" charset="77"/>
              <a:ea typeface="Calibri"/>
              <a:cs typeface="Calibri"/>
              <a:sym typeface="Calibri"/>
            </a:endParaRPr>
          </a:p>
        </p:txBody>
      </p:sp>
      <p:cxnSp>
        <p:nvCxnSpPr>
          <p:cNvPr id="62" name="Google Shape;363;p23">
            <a:extLst>
              <a:ext uri="{FF2B5EF4-FFF2-40B4-BE49-F238E27FC236}">
                <a16:creationId xmlns:a16="http://schemas.microsoft.com/office/drawing/2014/main" id="{D4813D9A-F97A-234A-9097-63FF30DF574B}"/>
              </a:ext>
            </a:extLst>
          </p:cNvPr>
          <p:cNvCxnSpPr>
            <a:cxnSpLocks/>
            <a:endCxn id="58" idx="3"/>
          </p:cNvCxnSpPr>
          <p:nvPr/>
        </p:nvCxnSpPr>
        <p:spPr>
          <a:xfrm flipV="1">
            <a:off x="2554843" y="3977495"/>
            <a:ext cx="2496762" cy="184822"/>
          </a:xfrm>
          <a:prstGeom prst="straightConnector1">
            <a:avLst/>
          </a:prstGeom>
          <a:noFill/>
          <a:ln w="19050" cap="flat" cmpd="sng">
            <a:solidFill>
              <a:schemeClr val="accent2"/>
            </a:solidFill>
            <a:prstDash val="solid"/>
            <a:miter lim="800000"/>
            <a:headEnd type="none" w="sm" len="sm"/>
            <a:tailEnd type="stealth" w="med" len="med"/>
          </a:ln>
        </p:spPr>
      </p:cxnSp>
      <p:sp>
        <p:nvSpPr>
          <p:cNvPr id="63" name="Google Shape;399;p23">
            <a:extLst>
              <a:ext uri="{FF2B5EF4-FFF2-40B4-BE49-F238E27FC236}">
                <a16:creationId xmlns:a16="http://schemas.microsoft.com/office/drawing/2014/main" id="{7742A657-0592-C845-8AD3-C51C9EEBE3ED}"/>
              </a:ext>
            </a:extLst>
          </p:cNvPr>
          <p:cNvSpPr/>
          <p:nvPr/>
        </p:nvSpPr>
        <p:spPr>
          <a:xfrm>
            <a:off x="5049102" y="3801468"/>
            <a:ext cx="349800" cy="3525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dirty="0">
                <a:solidFill>
                  <a:srgbClr val="FFFFFF"/>
                </a:solidFill>
                <a:latin typeface="Raleway" panose="020B0503030101060003" pitchFamily="34" charset="77"/>
                <a:ea typeface="Calibri"/>
                <a:cs typeface="Calibri"/>
                <a:sym typeface="Calibri"/>
              </a:rPr>
              <a:t>+1</a:t>
            </a:r>
            <a:endParaRPr sz="1000" dirty="0">
              <a:solidFill>
                <a:srgbClr val="FFFFFF"/>
              </a:solidFill>
              <a:latin typeface="Raleway" panose="020B0503030101060003" pitchFamily="34" charset="77"/>
              <a:ea typeface="Calibri"/>
              <a:cs typeface="Calibri"/>
              <a:sym typeface="Calibri"/>
            </a:endParaRPr>
          </a:p>
        </p:txBody>
      </p:sp>
      <p:cxnSp>
        <p:nvCxnSpPr>
          <p:cNvPr id="69" name="Google Shape;363;p23">
            <a:extLst>
              <a:ext uri="{FF2B5EF4-FFF2-40B4-BE49-F238E27FC236}">
                <a16:creationId xmlns:a16="http://schemas.microsoft.com/office/drawing/2014/main" id="{80D1ECF1-B10E-3F44-A885-FE91F98F78C3}"/>
              </a:ext>
            </a:extLst>
          </p:cNvPr>
          <p:cNvCxnSpPr>
            <a:cxnSpLocks/>
            <a:endCxn id="42" idx="1"/>
          </p:cNvCxnSpPr>
          <p:nvPr/>
        </p:nvCxnSpPr>
        <p:spPr>
          <a:xfrm flipV="1">
            <a:off x="2554843" y="3623299"/>
            <a:ext cx="1459438" cy="530669"/>
          </a:xfrm>
          <a:prstGeom prst="straightConnector1">
            <a:avLst/>
          </a:prstGeom>
          <a:noFill/>
          <a:ln w="25400" cap="flat" cmpd="sng">
            <a:solidFill>
              <a:schemeClr val="accent2"/>
            </a:solidFill>
            <a:prstDash val="sysDot"/>
            <a:miter lim="800000"/>
            <a:headEnd type="none" w="sm" len="sm"/>
            <a:tailEnd type="stealth" w="med" len="med"/>
          </a:ln>
        </p:spPr>
      </p:cxnSp>
      <p:cxnSp>
        <p:nvCxnSpPr>
          <p:cNvPr id="70" name="Google Shape;363;p23">
            <a:extLst>
              <a:ext uri="{FF2B5EF4-FFF2-40B4-BE49-F238E27FC236}">
                <a16:creationId xmlns:a16="http://schemas.microsoft.com/office/drawing/2014/main" id="{115ECE52-C7C8-DB4D-B616-C1AE2856A40F}"/>
              </a:ext>
            </a:extLst>
          </p:cNvPr>
          <p:cNvCxnSpPr>
            <a:cxnSpLocks/>
            <a:endCxn id="51" idx="1"/>
          </p:cNvCxnSpPr>
          <p:nvPr/>
        </p:nvCxnSpPr>
        <p:spPr>
          <a:xfrm>
            <a:off x="2631276" y="4162317"/>
            <a:ext cx="1383005" cy="172362"/>
          </a:xfrm>
          <a:prstGeom prst="straightConnector1">
            <a:avLst/>
          </a:prstGeom>
          <a:noFill/>
          <a:ln w="25400" cap="flat" cmpd="sng">
            <a:solidFill>
              <a:schemeClr val="accent2"/>
            </a:solidFill>
            <a:prstDash val="sysDot"/>
            <a:miter lim="800000"/>
            <a:headEnd type="none" w="sm" len="sm"/>
            <a:tailEnd type="stealth" w="med" len="med"/>
          </a:ln>
        </p:spPr>
      </p:cxnSp>
      <p:cxnSp>
        <p:nvCxnSpPr>
          <p:cNvPr id="71" name="Google Shape;363;p23">
            <a:extLst>
              <a:ext uri="{FF2B5EF4-FFF2-40B4-BE49-F238E27FC236}">
                <a16:creationId xmlns:a16="http://schemas.microsoft.com/office/drawing/2014/main" id="{B9D92C44-4439-494B-ABB9-615D0EBCB3B3}"/>
              </a:ext>
            </a:extLst>
          </p:cNvPr>
          <p:cNvCxnSpPr>
            <a:cxnSpLocks/>
            <a:endCxn id="46" idx="1"/>
          </p:cNvCxnSpPr>
          <p:nvPr/>
        </p:nvCxnSpPr>
        <p:spPr>
          <a:xfrm>
            <a:off x="2554843" y="4153968"/>
            <a:ext cx="1459438" cy="539281"/>
          </a:xfrm>
          <a:prstGeom prst="straightConnector1">
            <a:avLst/>
          </a:prstGeom>
          <a:noFill/>
          <a:ln w="25400" cap="flat" cmpd="sng">
            <a:solidFill>
              <a:schemeClr val="accent2"/>
            </a:solidFill>
            <a:prstDash val="sysDot"/>
            <a:miter lim="800000"/>
            <a:headEnd type="none" w="sm" len="sm"/>
            <a:tailEnd type="stealth" w="med" len="med"/>
          </a:ln>
        </p:spPr>
      </p:cxnSp>
      <p:sp>
        <p:nvSpPr>
          <p:cNvPr id="73" name="Google Shape;749;p30">
            <a:extLst>
              <a:ext uri="{FF2B5EF4-FFF2-40B4-BE49-F238E27FC236}">
                <a16:creationId xmlns:a16="http://schemas.microsoft.com/office/drawing/2014/main" id="{7DFC9089-4D6A-E949-B520-A128AB193FA6}"/>
              </a:ext>
            </a:extLst>
          </p:cNvPr>
          <p:cNvSpPr/>
          <p:nvPr/>
        </p:nvSpPr>
        <p:spPr>
          <a:xfrm flipH="1">
            <a:off x="2184481" y="4024818"/>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1800" dirty="0">
              <a:solidFill>
                <a:schemeClr val="dk1"/>
              </a:solidFill>
              <a:latin typeface="Raleway" panose="020B0503030101060003" pitchFamily="34" charset="77"/>
              <a:ea typeface="Arial"/>
              <a:cs typeface="Arial"/>
              <a:sym typeface="Arial"/>
            </a:endParaRPr>
          </a:p>
        </p:txBody>
      </p:sp>
    </p:spTree>
    <p:extLst>
      <p:ext uri="{BB962C8B-B14F-4D97-AF65-F5344CB8AC3E}">
        <p14:creationId xmlns:p14="http://schemas.microsoft.com/office/powerpoint/2010/main" val="40101297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6">
                                            <p:txEl>
                                              <p:pRg st="1" end="1"/>
                                            </p:txEl>
                                          </p:spTgt>
                                        </p:tgtEl>
                                        <p:attrNameLst>
                                          <p:attrName>style.visibility</p:attrName>
                                        </p:attrNameLst>
                                      </p:cBhvr>
                                      <p:to>
                                        <p:strVal val="visible"/>
                                      </p:to>
                                    </p:set>
                                    <p:animEffect transition="in" filter="dissolve">
                                      <p:cBhvr>
                                        <p:cTn id="7" dur="500"/>
                                        <p:tgtEl>
                                          <p:spTgt spid="76">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500"/>
                                        <p:tgtEl>
                                          <p:spTgt spid="61"/>
                                        </p:tgtEl>
                                      </p:cBhvr>
                                    </p:animEffect>
                                  </p:childTnLst>
                                </p:cTn>
                              </p:par>
                              <p:par>
                                <p:cTn id="14" presetID="9"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dissolve">
                                      <p:cBhvr>
                                        <p:cTn id="16" dur="500"/>
                                        <p:tgtEl>
                                          <p:spTgt spid="6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dissolve">
                                      <p:cBhvr>
                                        <p:cTn id="19" dur="500"/>
                                        <p:tgtEl>
                                          <p:spTgt spid="63"/>
                                        </p:tgtEl>
                                      </p:cBhvr>
                                    </p:animEffect>
                                  </p:childTnLst>
                                </p:cTn>
                              </p:par>
                              <p:par>
                                <p:cTn id="20" presetID="9"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dissolve">
                                      <p:cBhvr>
                                        <p:cTn id="22" dur="500"/>
                                        <p:tgtEl>
                                          <p:spTgt spid="69"/>
                                        </p:tgtEl>
                                      </p:cBhvr>
                                    </p:animEffect>
                                  </p:childTnLst>
                                </p:cTn>
                              </p:par>
                              <p:par>
                                <p:cTn id="23" presetID="9"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dissolve">
                                      <p:cBhvr>
                                        <p:cTn id="25" dur="500"/>
                                        <p:tgtEl>
                                          <p:spTgt spid="70"/>
                                        </p:tgtEl>
                                      </p:cBhvr>
                                    </p:animEffect>
                                  </p:childTnLst>
                                </p:cTn>
                              </p:par>
                              <p:par>
                                <p:cTn id="26" presetID="9"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dissolve">
                                      <p:cBhvr>
                                        <p:cTn id="28" dur="500"/>
                                        <p:tgtEl>
                                          <p:spTgt spid="7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dissolve">
                                      <p:cBhvr>
                                        <p:cTn id="3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animBg="1"/>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90" name="Google Shape;490;p26"/>
          <p:cNvSpPr/>
          <p:nvPr/>
        </p:nvSpPr>
        <p:spPr>
          <a:xfrm>
            <a:off x="2855415" y="1226192"/>
            <a:ext cx="345000" cy="347700"/>
          </a:xfrm>
          <a:prstGeom prst="rect">
            <a:avLst/>
          </a:prstGeom>
          <a:solidFill>
            <a:srgbClr val="00FF0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dirty="0">
                <a:latin typeface="Raleway" panose="020B0503030101060003" pitchFamily="34" charset="77"/>
                <a:ea typeface="Calibri"/>
                <a:cs typeface="Calibri"/>
                <a:sym typeface="Calibri"/>
              </a:rPr>
              <a:t>1</a:t>
            </a:r>
            <a:endParaRPr sz="1600" dirty="0">
              <a:latin typeface="Raleway" panose="020B0503030101060003" pitchFamily="34" charset="77"/>
              <a:ea typeface="Calibri"/>
              <a:cs typeface="Calibri"/>
              <a:sym typeface="Calibri"/>
            </a:endParaRPr>
          </a:p>
        </p:txBody>
      </p:sp>
      <p:sp>
        <p:nvSpPr>
          <p:cNvPr id="491" name="Google Shape;491;p26"/>
          <p:cNvSpPr/>
          <p:nvPr/>
        </p:nvSpPr>
        <p:spPr>
          <a:xfrm>
            <a:off x="3691365" y="1226217"/>
            <a:ext cx="345000" cy="347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a:latin typeface="Raleway" panose="020B0503030101060003" pitchFamily="34" charset="77"/>
                <a:ea typeface="Calibri"/>
                <a:cs typeface="Calibri"/>
                <a:sym typeface="Calibri"/>
              </a:rPr>
              <a:t>2</a:t>
            </a:r>
            <a:endParaRPr sz="1600">
              <a:latin typeface="Raleway" panose="020B0503030101060003" pitchFamily="34" charset="77"/>
              <a:ea typeface="Calibri"/>
              <a:cs typeface="Calibri"/>
              <a:sym typeface="Calibri"/>
            </a:endParaRPr>
          </a:p>
        </p:txBody>
      </p:sp>
      <p:sp>
        <p:nvSpPr>
          <p:cNvPr id="492" name="Google Shape;492;p26"/>
          <p:cNvSpPr/>
          <p:nvPr/>
        </p:nvSpPr>
        <p:spPr>
          <a:xfrm>
            <a:off x="4527340" y="1226217"/>
            <a:ext cx="345000" cy="347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dirty="0">
                <a:latin typeface="Raleway" panose="020B0503030101060003" pitchFamily="34" charset="77"/>
                <a:ea typeface="Calibri"/>
                <a:cs typeface="Calibri"/>
                <a:sym typeface="Calibri"/>
              </a:rPr>
              <a:t>3</a:t>
            </a:r>
            <a:endParaRPr sz="1600" dirty="0">
              <a:latin typeface="Raleway" panose="020B0503030101060003" pitchFamily="34" charset="77"/>
              <a:ea typeface="Calibri"/>
              <a:cs typeface="Calibri"/>
              <a:sym typeface="Calibri"/>
            </a:endParaRPr>
          </a:p>
        </p:txBody>
      </p:sp>
      <p:sp>
        <p:nvSpPr>
          <p:cNvPr id="493" name="Google Shape;493;p26"/>
          <p:cNvSpPr/>
          <p:nvPr/>
        </p:nvSpPr>
        <p:spPr>
          <a:xfrm>
            <a:off x="5352431" y="1226217"/>
            <a:ext cx="345000" cy="347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a:latin typeface="Raleway" panose="020B0503030101060003" pitchFamily="34" charset="77"/>
                <a:ea typeface="Calibri"/>
                <a:cs typeface="Calibri"/>
                <a:sym typeface="Calibri"/>
              </a:rPr>
              <a:t>4</a:t>
            </a:r>
            <a:endParaRPr sz="1600">
              <a:latin typeface="Raleway" panose="020B0503030101060003" pitchFamily="34" charset="77"/>
              <a:ea typeface="Calibri"/>
              <a:cs typeface="Calibri"/>
              <a:sym typeface="Calibri"/>
            </a:endParaRPr>
          </a:p>
        </p:txBody>
      </p:sp>
      <p:sp>
        <p:nvSpPr>
          <p:cNvPr id="494" name="Google Shape;494;p26"/>
          <p:cNvSpPr/>
          <p:nvPr/>
        </p:nvSpPr>
        <p:spPr>
          <a:xfrm>
            <a:off x="6210178" y="1237103"/>
            <a:ext cx="345000" cy="347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dirty="0">
                <a:latin typeface="Raleway" panose="020B0503030101060003" pitchFamily="34" charset="77"/>
                <a:ea typeface="Calibri"/>
                <a:cs typeface="Calibri"/>
                <a:sym typeface="Calibri"/>
              </a:rPr>
              <a:t>5</a:t>
            </a:r>
            <a:endParaRPr sz="1600" dirty="0">
              <a:latin typeface="Raleway" panose="020B0503030101060003" pitchFamily="34" charset="77"/>
              <a:ea typeface="Calibri"/>
              <a:cs typeface="Calibri"/>
              <a:sym typeface="Calibri"/>
            </a:endParaRPr>
          </a:p>
        </p:txBody>
      </p:sp>
      <p:sp>
        <p:nvSpPr>
          <p:cNvPr id="495" name="Google Shape;495;p26"/>
          <p:cNvSpPr/>
          <p:nvPr/>
        </p:nvSpPr>
        <p:spPr>
          <a:xfrm>
            <a:off x="7035268" y="1247989"/>
            <a:ext cx="345000" cy="347700"/>
          </a:xfrm>
          <a:prstGeom prst="rect">
            <a:avLst/>
          </a:prstGeom>
          <a:solidFill>
            <a:srgbClr val="00FF0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a:latin typeface="Raleway" panose="020B0503030101060003" pitchFamily="34" charset="77"/>
                <a:ea typeface="Calibri"/>
                <a:cs typeface="Calibri"/>
                <a:sym typeface="Calibri"/>
              </a:rPr>
              <a:t>6</a:t>
            </a:r>
            <a:endParaRPr sz="1600">
              <a:latin typeface="Raleway" panose="020B0503030101060003" pitchFamily="34" charset="77"/>
              <a:ea typeface="Calibri"/>
              <a:cs typeface="Calibri"/>
              <a:sym typeface="Calibri"/>
            </a:endParaRPr>
          </a:p>
        </p:txBody>
      </p:sp>
      <p:sp>
        <p:nvSpPr>
          <p:cNvPr id="496" name="Google Shape;496;p26"/>
          <p:cNvSpPr txBox="1"/>
          <p:nvPr/>
        </p:nvSpPr>
        <p:spPr>
          <a:xfrm>
            <a:off x="330319" y="1101870"/>
            <a:ext cx="2362800" cy="278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b="1" dirty="0">
                <a:latin typeface="Raleway" panose="020B0503030101060003" pitchFamily="34" charset="77"/>
              </a:rPr>
              <a:t>Uniform sampling with p</a:t>
            </a:r>
            <a:endParaRPr sz="1600" b="1" dirty="0">
              <a:latin typeface="Raleway" panose="020B0503030101060003" pitchFamily="34" charset="77"/>
            </a:endParaRPr>
          </a:p>
        </p:txBody>
      </p:sp>
      <p:sp>
        <p:nvSpPr>
          <p:cNvPr id="497" name="Google Shape;497;p26"/>
          <p:cNvSpPr txBox="1"/>
          <p:nvPr/>
        </p:nvSpPr>
        <p:spPr>
          <a:xfrm>
            <a:off x="2513892" y="1719133"/>
            <a:ext cx="1015541" cy="30307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panose="020B0503030101060003" pitchFamily="34" charset="77"/>
              </a:rPr>
              <a:t>Coin flip</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with p </a:t>
            </a:r>
            <a:endParaRPr sz="1600" dirty="0">
              <a:latin typeface="Raleway" panose="020B0503030101060003" pitchFamily="34" charset="77"/>
            </a:endParaRPr>
          </a:p>
        </p:txBody>
      </p:sp>
      <p:cxnSp>
        <p:nvCxnSpPr>
          <p:cNvPr id="503" name="Google Shape;503;p26"/>
          <p:cNvCxnSpPr/>
          <p:nvPr/>
        </p:nvCxnSpPr>
        <p:spPr>
          <a:xfrm rot="10800000" flipH="1">
            <a:off x="3022224" y="1573781"/>
            <a:ext cx="5700" cy="195900"/>
          </a:xfrm>
          <a:prstGeom prst="straightConnector1">
            <a:avLst/>
          </a:prstGeom>
          <a:noFill/>
          <a:ln w="9525" cap="flat" cmpd="sng">
            <a:solidFill>
              <a:schemeClr val="dk2"/>
            </a:solidFill>
            <a:prstDash val="solid"/>
            <a:round/>
            <a:headEnd type="none" w="med" len="med"/>
            <a:tailEnd type="stealth" w="med" len="med"/>
          </a:ln>
        </p:spPr>
      </p:cxnSp>
      <p:cxnSp>
        <p:nvCxnSpPr>
          <p:cNvPr id="504" name="Google Shape;504;p26"/>
          <p:cNvCxnSpPr/>
          <p:nvPr/>
        </p:nvCxnSpPr>
        <p:spPr>
          <a:xfrm rot="10800000" flipH="1">
            <a:off x="3860424" y="1573781"/>
            <a:ext cx="5700" cy="195900"/>
          </a:xfrm>
          <a:prstGeom prst="straightConnector1">
            <a:avLst/>
          </a:prstGeom>
          <a:noFill/>
          <a:ln w="9525" cap="flat" cmpd="sng">
            <a:solidFill>
              <a:schemeClr val="dk2"/>
            </a:solidFill>
            <a:prstDash val="solid"/>
            <a:round/>
            <a:headEnd type="none" w="med" len="med"/>
            <a:tailEnd type="stealth" w="med" len="med"/>
          </a:ln>
        </p:spPr>
      </p:cxnSp>
      <p:cxnSp>
        <p:nvCxnSpPr>
          <p:cNvPr id="505" name="Google Shape;505;p26"/>
          <p:cNvCxnSpPr/>
          <p:nvPr/>
        </p:nvCxnSpPr>
        <p:spPr>
          <a:xfrm rot="10800000" flipH="1">
            <a:off x="4698624" y="1573781"/>
            <a:ext cx="5700" cy="195900"/>
          </a:xfrm>
          <a:prstGeom prst="straightConnector1">
            <a:avLst/>
          </a:prstGeom>
          <a:noFill/>
          <a:ln w="9525" cap="flat" cmpd="sng">
            <a:solidFill>
              <a:schemeClr val="dk2"/>
            </a:solidFill>
            <a:prstDash val="solid"/>
            <a:round/>
            <a:headEnd type="none" w="med" len="med"/>
            <a:tailEnd type="stealth" w="med" len="med"/>
          </a:ln>
        </p:spPr>
      </p:cxnSp>
      <p:cxnSp>
        <p:nvCxnSpPr>
          <p:cNvPr id="506" name="Google Shape;506;p26"/>
          <p:cNvCxnSpPr/>
          <p:nvPr/>
        </p:nvCxnSpPr>
        <p:spPr>
          <a:xfrm rot="10800000" flipH="1">
            <a:off x="5525940" y="1573781"/>
            <a:ext cx="5700" cy="195900"/>
          </a:xfrm>
          <a:prstGeom prst="straightConnector1">
            <a:avLst/>
          </a:prstGeom>
          <a:noFill/>
          <a:ln w="9525" cap="flat" cmpd="sng">
            <a:solidFill>
              <a:schemeClr val="dk2"/>
            </a:solidFill>
            <a:prstDash val="solid"/>
            <a:round/>
            <a:headEnd type="none" w="med" len="med"/>
            <a:tailEnd type="stealth" w="med" len="med"/>
          </a:ln>
        </p:spPr>
      </p:cxnSp>
      <p:cxnSp>
        <p:nvCxnSpPr>
          <p:cNvPr id="507" name="Google Shape;507;p26"/>
          <p:cNvCxnSpPr/>
          <p:nvPr/>
        </p:nvCxnSpPr>
        <p:spPr>
          <a:xfrm rot="10800000" flipH="1">
            <a:off x="6364140" y="1573781"/>
            <a:ext cx="5700" cy="195900"/>
          </a:xfrm>
          <a:prstGeom prst="straightConnector1">
            <a:avLst/>
          </a:prstGeom>
          <a:noFill/>
          <a:ln w="9525" cap="flat" cmpd="sng">
            <a:solidFill>
              <a:schemeClr val="dk2"/>
            </a:solidFill>
            <a:prstDash val="solid"/>
            <a:round/>
            <a:headEnd type="none" w="med" len="med"/>
            <a:tailEnd type="stealth" w="med" len="med"/>
          </a:ln>
        </p:spPr>
      </p:cxnSp>
      <p:cxnSp>
        <p:nvCxnSpPr>
          <p:cNvPr id="508" name="Google Shape;508;p26"/>
          <p:cNvCxnSpPr/>
          <p:nvPr/>
        </p:nvCxnSpPr>
        <p:spPr>
          <a:xfrm rot="10800000" flipH="1">
            <a:off x="7213227" y="1595553"/>
            <a:ext cx="5700" cy="195900"/>
          </a:xfrm>
          <a:prstGeom prst="straightConnector1">
            <a:avLst/>
          </a:prstGeom>
          <a:noFill/>
          <a:ln w="9525" cap="flat" cmpd="sng">
            <a:solidFill>
              <a:schemeClr val="dk2"/>
            </a:solidFill>
            <a:prstDash val="solid"/>
            <a:round/>
            <a:headEnd type="none" w="med" len="med"/>
            <a:tailEnd type="stealth" w="med" len="med"/>
          </a:ln>
        </p:spPr>
      </p:cxnSp>
      <p:sp>
        <p:nvSpPr>
          <p:cNvPr id="509" name="Google Shape;509;p26"/>
          <p:cNvSpPr/>
          <p:nvPr/>
        </p:nvSpPr>
        <p:spPr>
          <a:xfrm>
            <a:off x="2855415" y="3207392"/>
            <a:ext cx="345000" cy="347700"/>
          </a:xfrm>
          <a:prstGeom prst="rect">
            <a:avLst/>
          </a:prstGeom>
          <a:solidFill>
            <a:srgbClr val="00FF0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a:latin typeface="Raleway" panose="020B0503030101060003" pitchFamily="34" charset="77"/>
                <a:ea typeface="Calibri"/>
                <a:cs typeface="Calibri"/>
                <a:sym typeface="Calibri"/>
              </a:rPr>
              <a:t>1</a:t>
            </a:r>
            <a:endParaRPr sz="1600">
              <a:latin typeface="Raleway" panose="020B0503030101060003" pitchFamily="34" charset="77"/>
              <a:ea typeface="Calibri"/>
              <a:cs typeface="Calibri"/>
              <a:sym typeface="Calibri"/>
            </a:endParaRPr>
          </a:p>
        </p:txBody>
      </p:sp>
      <p:sp>
        <p:nvSpPr>
          <p:cNvPr id="510" name="Google Shape;510;p26"/>
          <p:cNvSpPr/>
          <p:nvPr/>
        </p:nvSpPr>
        <p:spPr>
          <a:xfrm>
            <a:off x="3691365" y="3207417"/>
            <a:ext cx="345000" cy="347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a:latin typeface="Raleway" panose="020B0503030101060003" pitchFamily="34" charset="77"/>
                <a:ea typeface="Calibri"/>
                <a:cs typeface="Calibri"/>
                <a:sym typeface="Calibri"/>
              </a:rPr>
              <a:t>2</a:t>
            </a:r>
            <a:endParaRPr sz="1600">
              <a:latin typeface="Raleway" panose="020B0503030101060003" pitchFamily="34" charset="77"/>
              <a:ea typeface="Calibri"/>
              <a:cs typeface="Calibri"/>
              <a:sym typeface="Calibri"/>
            </a:endParaRPr>
          </a:p>
        </p:txBody>
      </p:sp>
      <p:sp>
        <p:nvSpPr>
          <p:cNvPr id="511" name="Google Shape;511;p26"/>
          <p:cNvSpPr/>
          <p:nvPr/>
        </p:nvSpPr>
        <p:spPr>
          <a:xfrm>
            <a:off x="4538226" y="3207417"/>
            <a:ext cx="345000" cy="347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dirty="0">
                <a:latin typeface="Raleway" panose="020B0503030101060003" pitchFamily="34" charset="77"/>
                <a:ea typeface="Calibri"/>
                <a:cs typeface="Calibri"/>
                <a:sym typeface="Calibri"/>
              </a:rPr>
              <a:t>3</a:t>
            </a:r>
            <a:endParaRPr sz="1600" dirty="0">
              <a:latin typeface="Raleway" panose="020B0503030101060003" pitchFamily="34" charset="77"/>
              <a:ea typeface="Calibri"/>
              <a:cs typeface="Calibri"/>
              <a:sym typeface="Calibri"/>
            </a:endParaRPr>
          </a:p>
        </p:txBody>
      </p:sp>
      <p:sp>
        <p:nvSpPr>
          <p:cNvPr id="512" name="Google Shape;512;p26"/>
          <p:cNvSpPr/>
          <p:nvPr/>
        </p:nvSpPr>
        <p:spPr>
          <a:xfrm>
            <a:off x="5352431" y="3207417"/>
            <a:ext cx="345000" cy="347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a:latin typeface="Raleway" panose="020B0503030101060003" pitchFamily="34" charset="77"/>
                <a:ea typeface="Calibri"/>
                <a:cs typeface="Calibri"/>
                <a:sym typeface="Calibri"/>
              </a:rPr>
              <a:t>4</a:t>
            </a:r>
            <a:endParaRPr sz="1600">
              <a:latin typeface="Raleway" panose="020B0503030101060003" pitchFamily="34" charset="77"/>
              <a:ea typeface="Calibri"/>
              <a:cs typeface="Calibri"/>
              <a:sym typeface="Calibri"/>
            </a:endParaRPr>
          </a:p>
        </p:txBody>
      </p:sp>
      <p:sp>
        <p:nvSpPr>
          <p:cNvPr id="513" name="Google Shape;513;p26"/>
          <p:cNvSpPr/>
          <p:nvPr/>
        </p:nvSpPr>
        <p:spPr>
          <a:xfrm>
            <a:off x="6191640" y="3218939"/>
            <a:ext cx="345000" cy="347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dirty="0">
                <a:latin typeface="Raleway" panose="020B0503030101060003" pitchFamily="34" charset="77"/>
                <a:ea typeface="Calibri"/>
                <a:cs typeface="Calibri"/>
                <a:sym typeface="Calibri"/>
              </a:rPr>
              <a:t>5</a:t>
            </a:r>
            <a:endParaRPr sz="1600" dirty="0">
              <a:latin typeface="Raleway" panose="020B0503030101060003" pitchFamily="34" charset="77"/>
              <a:ea typeface="Calibri"/>
              <a:cs typeface="Calibri"/>
              <a:sym typeface="Calibri"/>
            </a:endParaRPr>
          </a:p>
        </p:txBody>
      </p:sp>
      <p:sp>
        <p:nvSpPr>
          <p:cNvPr id="514" name="Google Shape;514;p26"/>
          <p:cNvSpPr/>
          <p:nvPr/>
        </p:nvSpPr>
        <p:spPr>
          <a:xfrm>
            <a:off x="7049611" y="3207392"/>
            <a:ext cx="345000" cy="347700"/>
          </a:xfrm>
          <a:prstGeom prst="rect">
            <a:avLst/>
          </a:prstGeom>
          <a:solidFill>
            <a:srgbClr val="00FF0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a:latin typeface="Raleway" panose="020B0503030101060003" pitchFamily="34" charset="77"/>
                <a:ea typeface="Calibri"/>
                <a:cs typeface="Calibri"/>
                <a:sym typeface="Calibri"/>
              </a:rPr>
              <a:t>6</a:t>
            </a:r>
            <a:endParaRPr sz="1600">
              <a:latin typeface="Raleway" panose="020B0503030101060003" pitchFamily="34" charset="77"/>
              <a:ea typeface="Calibri"/>
              <a:cs typeface="Calibri"/>
              <a:sym typeface="Calibri"/>
            </a:endParaRPr>
          </a:p>
        </p:txBody>
      </p:sp>
      <p:sp>
        <p:nvSpPr>
          <p:cNvPr id="515" name="Google Shape;515;p26"/>
          <p:cNvSpPr txBox="1"/>
          <p:nvPr/>
        </p:nvSpPr>
        <p:spPr>
          <a:xfrm>
            <a:off x="292376" y="3442608"/>
            <a:ext cx="2489400" cy="278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b="1" dirty="0">
                <a:latin typeface="Raleway" panose="020B0503030101060003" pitchFamily="34" charset="77"/>
              </a:rPr>
              <a:t>Geometric sampling with p</a:t>
            </a:r>
            <a:endParaRPr sz="1600" b="1" dirty="0">
              <a:latin typeface="Raleway" panose="020B0503030101060003" pitchFamily="34" charset="77"/>
            </a:endParaRPr>
          </a:p>
        </p:txBody>
      </p:sp>
      <p:cxnSp>
        <p:nvCxnSpPr>
          <p:cNvPr id="516" name="Google Shape;516;p26"/>
          <p:cNvCxnSpPr/>
          <p:nvPr/>
        </p:nvCxnSpPr>
        <p:spPr>
          <a:xfrm rot="10800000" flipH="1">
            <a:off x="3022224" y="3554981"/>
            <a:ext cx="5700" cy="195900"/>
          </a:xfrm>
          <a:prstGeom prst="straightConnector1">
            <a:avLst/>
          </a:prstGeom>
          <a:noFill/>
          <a:ln w="9525" cap="flat" cmpd="sng">
            <a:solidFill>
              <a:schemeClr val="dk2"/>
            </a:solidFill>
            <a:prstDash val="solid"/>
            <a:round/>
            <a:headEnd type="none" w="med" len="med"/>
            <a:tailEnd type="stealth" w="med" len="med"/>
          </a:ln>
        </p:spPr>
      </p:cxnSp>
      <p:cxnSp>
        <p:nvCxnSpPr>
          <p:cNvPr id="517" name="Google Shape;517;p26"/>
          <p:cNvCxnSpPr/>
          <p:nvPr/>
        </p:nvCxnSpPr>
        <p:spPr>
          <a:xfrm rot="10800000" flipH="1">
            <a:off x="7213224" y="3554981"/>
            <a:ext cx="5700" cy="195900"/>
          </a:xfrm>
          <a:prstGeom prst="straightConnector1">
            <a:avLst/>
          </a:prstGeom>
          <a:noFill/>
          <a:ln w="9525" cap="flat" cmpd="sng">
            <a:solidFill>
              <a:schemeClr val="dk2"/>
            </a:solidFill>
            <a:prstDash val="solid"/>
            <a:round/>
            <a:headEnd type="none" w="med" len="med"/>
            <a:tailEnd type="stealth" w="med" len="med"/>
          </a:ln>
        </p:spPr>
      </p:cxnSp>
      <p:sp>
        <p:nvSpPr>
          <p:cNvPr id="518" name="Google Shape;518;p26"/>
          <p:cNvSpPr/>
          <p:nvPr/>
        </p:nvSpPr>
        <p:spPr>
          <a:xfrm>
            <a:off x="1369394" y="1728689"/>
            <a:ext cx="345000" cy="16641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panose="020B0503030101060003" pitchFamily="34" charset="77"/>
            </a:endParaRPr>
          </a:p>
        </p:txBody>
      </p:sp>
      <p:sp>
        <p:nvSpPr>
          <p:cNvPr id="519" name="Google Shape;519;p26"/>
          <p:cNvSpPr txBox="1"/>
          <p:nvPr/>
        </p:nvSpPr>
        <p:spPr>
          <a:xfrm>
            <a:off x="292376" y="2352118"/>
            <a:ext cx="1219425" cy="12517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FF0000"/>
                </a:solidFill>
                <a:latin typeface="Raleway" panose="020B0503030101060003" pitchFamily="34" charset="77"/>
              </a:rPr>
              <a:t>Equivalent</a:t>
            </a:r>
            <a:endParaRPr sz="1600" dirty="0">
              <a:solidFill>
                <a:srgbClr val="FF0000"/>
              </a:solidFill>
              <a:latin typeface="Raleway" panose="020B0503030101060003" pitchFamily="34" charset="77"/>
            </a:endParaRPr>
          </a:p>
        </p:txBody>
      </p:sp>
      <p:sp>
        <p:nvSpPr>
          <p:cNvPr id="520" name="Google Shape;520;p26"/>
          <p:cNvSpPr txBox="1"/>
          <p:nvPr/>
        </p:nvSpPr>
        <p:spPr>
          <a:xfrm>
            <a:off x="2092979" y="3720708"/>
            <a:ext cx="1787049" cy="278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panose="020B0503030101060003" pitchFamily="34" charset="77"/>
              </a:rPr>
              <a:t>Sampled.</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Flip a coin with p</a:t>
            </a:r>
            <a:endParaRPr sz="1600" dirty="0">
              <a:latin typeface="Raleway" panose="020B0503030101060003" pitchFamily="34" charset="77"/>
            </a:endParaRPr>
          </a:p>
        </p:txBody>
      </p:sp>
      <p:sp>
        <p:nvSpPr>
          <p:cNvPr id="521" name="Google Shape;521;p26"/>
          <p:cNvSpPr txBox="1"/>
          <p:nvPr/>
        </p:nvSpPr>
        <p:spPr>
          <a:xfrm>
            <a:off x="4505381" y="3982643"/>
            <a:ext cx="960943"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FF0000"/>
                </a:solidFill>
                <a:latin typeface="Raleway" panose="020B0503030101060003" pitchFamily="34" charset="77"/>
              </a:rPr>
              <a:t>Skipped</a:t>
            </a:r>
            <a:endParaRPr sz="1600" dirty="0">
              <a:solidFill>
                <a:srgbClr val="FF0000"/>
              </a:solidFill>
              <a:latin typeface="Raleway" panose="020B0503030101060003" pitchFamily="34" charset="77"/>
            </a:endParaRPr>
          </a:p>
        </p:txBody>
      </p:sp>
      <p:cxnSp>
        <p:nvCxnSpPr>
          <p:cNvPr id="522" name="Google Shape;522;p26"/>
          <p:cNvCxnSpPr>
            <a:cxnSpLocks/>
          </p:cNvCxnSpPr>
          <p:nvPr/>
        </p:nvCxnSpPr>
        <p:spPr>
          <a:xfrm>
            <a:off x="3854652" y="3778197"/>
            <a:ext cx="9" cy="489325"/>
          </a:xfrm>
          <a:prstGeom prst="straightConnector1">
            <a:avLst/>
          </a:prstGeom>
          <a:noFill/>
          <a:ln w="9525" cap="flat" cmpd="sng">
            <a:solidFill>
              <a:schemeClr val="dk2"/>
            </a:solidFill>
            <a:prstDash val="solid"/>
            <a:round/>
            <a:headEnd type="none" w="med" len="med"/>
            <a:tailEnd type="none" w="med" len="med"/>
          </a:ln>
        </p:spPr>
      </p:cxnSp>
      <p:cxnSp>
        <p:nvCxnSpPr>
          <p:cNvPr id="523" name="Google Shape;523;p26"/>
          <p:cNvCxnSpPr>
            <a:cxnSpLocks/>
          </p:cNvCxnSpPr>
          <p:nvPr/>
        </p:nvCxnSpPr>
        <p:spPr>
          <a:xfrm>
            <a:off x="6331049" y="3652931"/>
            <a:ext cx="0" cy="659425"/>
          </a:xfrm>
          <a:prstGeom prst="straightConnector1">
            <a:avLst/>
          </a:prstGeom>
          <a:noFill/>
          <a:ln w="9525" cap="flat" cmpd="sng">
            <a:solidFill>
              <a:schemeClr val="dk2"/>
            </a:solidFill>
            <a:prstDash val="solid"/>
            <a:round/>
            <a:headEnd type="none" w="med" len="med"/>
            <a:tailEnd type="none" w="med" len="med"/>
          </a:ln>
        </p:spPr>
      </p:cxnSp>
      <p:cxnSp>
        <p:nvCxnSpPr>
          <p:cNvPr id="524" name="Google Shape;524;p26"/>
          <p:cNvCxnSpPr/>
          <p:nvPr/>
        </p:nvCxnSpPr>
        <p:spPr>
          <a:xfrm>
            <a:off x="3870857" y="4016288"/>
            <a:ext cx="549600" cy="1500"/>
          </a:xfrm>
          <a:prstGeom prst="straightConnector1">
            <a:avLst/>
          </a:prstGeom>
          <a:noFill/>
          <a:ln w="9525" cap="flat" cmpd="sng">
            <a:solidFill>
              <a:schemeClr val="dk2"/>
            </a:solidFill>
            <a:prstDash val="solid"/>
            <a:round/>
            <a:headEnd type="stealth" w="med" len="med"/>
            <a:tailEnd type="none" w="med" len="med"/>
          </a:ln>
        </p:spPr>
      </p:cxnSp>
      <p:sp>
        <p:nvSpPr>
          <p:cNvPr id="525" name="Google Shape;525;p26"/>
          <p:cNvSpPr txBox="1"/>
          <p:nvPr/>
        </p:nvSpPr>
        <p:spPr>
          <a:xfrm>
            <a:off x="6304524" y="3734636"/>
            <a:ext cx="1984482" cy="278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panose="020B0503030101060003" pitchFamily="34" charset="77"/>
              </a:rPr>
              <a:t>Sampled.</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Flip a coin for next</a:t>
            </a:r>
            <a:endParaRPr sz="1600" dirty="0">
              <a:latin typeface="Raleway" panose="020B0503030101060003" pitchFamily="34" charset="77"/>
            </a:endParaRPr>
          </a:p>
        </p:txBody>
      </p:sp>
      <p:cxnSp>
        <p:nvCxnSpPr>
          <p:cNvPr id="526" name="Google Shape;526;p26"/>
          <p:cNvCxnSpPr/>
          <p:nvPr/>
        </p:nvCxnSpPr>
        <p:spPr>
          <a:xfrm flipH="1">
            <a:off x="5597424" y="4025431"/>
            <a:ext cx="707100" cy="1800"/>
          </a:xfrm>
          <a:prstGeom prst="straightConnector1">
            <a:avLst/>
          </a:prstGeom>
          <a:noFill/>
          <a:ln w="9525" cap="flat" cmpd="sng">
            <a:solidFill>
              <a:schemeClr val="dk2"/>
            </a:solidFill>
            <a:prstDash val="solid"/>
            <a:round/>
            <a:headEnd type="stealth" w="med" len="med"/>
            <a:tailEnd type="none" w="med" len="med"/>
          </a:ln>
        </p:spPr>
      </p:cxnSp>
      <p:sp>
        <p:nvSpPr>
          <p:cNvPr id="527" name="Google Shape;527;p26"/>
          <p:cNvSpPr txBox="1"/>
          <p:nvPr/>
        </p:nvSpPr>
        <p:spPr>
          <a:xfrm>
            <a:off x="4357047" y="3641974"/>
            <a:ext cx="1310552"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Interval is 4</a:t>
            </a:r>
            <a:endParaRPr sz="1600" dirty="0">
              <a:latin typeface="Raleway" panose="020B0503030101060003" pitchFamily="34" charset="77"/>
            </a:endParaRPr>
          </a:p>
        </p:txBody>
      </p:sp>
      <p:sp>
        <p:nvSpPr>
          <p:cNvPr id="41" name="Google Shape;497;p26">
            <a:extLst>
              <a:ext uri="{FF2B5EF4-FFF2-40B4-BE49-F238E27FC236}">
                <a16:creationId xmlns:a16="http://schemas.microsoft.com/office/drawing/2014/main" id="{C17B7FE9-EF13-F04D-BB1C-6ECF395E6224}"/>
              </a:ext>
            </a:extLst>
          </p:cNvPr>
          <p:cNvSpPr txBox="1"/>
          <p:nvPr/>
        </p:nvSpPr>
        <p:spPr>
          <a:xfrm>
            <a:off x="3372258" y="1719049"/>
            <a:ext cx="1015541" cy="30307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panose="020B0503030101060003" pitchFamily="34" charset="77"/>
              </a:rPr>
              <a:t>Coin flip</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with p </a:t>
            </a:r>
            <a:endParaRPr sz="1600" dirty="0">
              <a:latin typeface="Raleway" panose="020B0503030101060003" pitchFamily="34" charset="77"/>
            </a:endParaRPr>
          </a:p>
        </p:txBody>
      </p:sp>
      <p:sp>
        <p:nvSpPr>
          <p:cNvPr id="42" name="Google Shape;497;p26">
            <a:extLst>
              <a:ext uri="{FF2B5EF4-FFF2-40B4-BE49-F238E27FC236}">
                <a16:creationId xmlns:a16="http://schemas.microsoft.com/office/drawing/2014/main" id="{318C0389-CB7C-4342-8F45-9C4F3BC1BF81}"/>
              </a:ext>
            </a:extLst>
          </p:cNvPr>
          <p:cNvSpPr txBox="1"/>
          <p:nvPr/>
        </p:nvSpPr>
        <p:spPr>
          <a:xfrm>
            <a:off x="4250207" y="1718965"/>
            <a:ext cx="1015541" cy="30307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panose="020B0503030101060003" pitchFamily="34" charset="77"/>
              </a:rPr>
              <a:t>Coin flip</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with p </a:t>
            </a:r>
            <a:endParaRPr sz="1600" dirty="0">
              <a:latin typeface="Raleway" panose="020B0503030101060003" pitchFamily="34" charset="77"/>
            </a:endParaRPr>
          </a:p>
        </p:txBody>
      </p:sp>
      <p:sp>
        <p:nvSpPr>
          <p:cNvPr id="43" name="Google Shape;497;p26">
            <a:extLst>
              <a:ext uri="{FF2B5EF4-FFF2-40B4-BE49-F238E27FC236}">
                <a16:creationId xmlns:a16="http://schemas.microsoft.com/office/drawing/2014/main" id="{EDEFAADB-C061-9D43-A0D0-99E032297A39}"/>
              </a:ext>
            </a:extLst>
          </p:cNvPr>
          <p:cNvSpPr txBox="1"/>
          <p:nvPr/>
        </p:nvSpPr>
        <p:spPr>
          <a:xfrm>
            <a:off x="5071348" y="1729767"/>
            <a:ext cx="1015541" cy="30307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panose="020B0503030101060003" pitchFamily="34" charset="77"/>
              </a:rPr>
              <a:t>Coin flip</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with p </a:t>
            </a:r>
            <a:endParaRPr sz="1600" dirty="0">
              <a:latin typeface="Raleway" panose="020B0503030101060003" pitchFamily="34" charset="77"/>
            </a:endParaRPr>
          </a:p>
        </p:txBody>
      </p:sp>
      <p:sp>
        <p:nvSpPr>
          <p:cNvPr id="44" name="Google Shape;497;p26">
            <a:extLst>
              <a:ext uri="{FF2B5EF4-FFF2-40B4-BE49-F238E27FC236}">
                <a16:creationId xmlns:a16="http://schemas.microsoft.com/office/drawing/2014/main" id="{0BF53B09-99F7-D14C-BB8F-21F7ED51BCF8}"/>
              </a:ext>
            </a:extLst>
          </p:cNvPr>
          <p:cNvSpPr txBox="1"/>
          <p:nvPr/>
        </p:nvSpPr>
        <p:spPr>
          <a:xfrm>
            <a:off x="5894839" y="1748501"/>
            <a:ext cx="1015541" cy="30307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panose="020B0503030101060003" pitchFamily="34" charset="77"/>
              </a:rPr>
              <a:t>Coin flip</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with p </a:t>
            </a:r>
            <a:endParaRPr sz="1600" dirty="0">
              <a:latin typeface="Raleway" panose="020B0503030101060003" pitchFamily="34" charset="77"/>
            </a:endParaRPr>
          </a:p>
        </p:txBody>
      </p:sp>
      <p:sp>
        <p:nvSpPr>
          <p:cNvPr id="45" name="Google Shape;497;p26">
            <a:extLst>
              <a:ext uri="{FF2B5EF4-FFF2-40B4-BE49-F238E27FC236}">
                <a16:creationId xmlns:a16="http://schemas.microsoft.com/office/drawing/2014/main" id="{E7CAD4DA-D276-E74A-98C6-2DF21275A067}"/>
              </a:ext>
            </a:extLst>
          </p:cNvPr>
          <p:cNvSpPr txBox="1"/>
          <p:nvPr/>
        </p:nvSpPr>
        <p:spPr>
          <a:xfrm>
            <a:off x="6714341" y="1767235"/>
            <a:ext cx="1015541" cy="30307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panose="020B0503030101060003" pitchFamily="34" charset="77"/>
              </a:rPr>
              <a:t>Coin flip</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with p </a:t>
            </a:r>
            <a:endParaRPr sz="1600" dirty="0">
              <a:latin typeface="Raleway" panose="020B0503030101060003" pitchFamily="34" charset="77"/>
            </a:endParaRPr>
          </a:p>
        </p:txBody>
      </p:sp>
      <p:sp>
        <p:nvSpPr>
          <p:cNvPr id="2" name="Slide Number Placeholder 1">
            <a:extLst>
              <a:ext uri="{FF2B5EF4-FFF2-40B4-BE49-F238E27FC236}">
                <a16:creationId xmlns:a16="http://schemas.microsoft.com/office/drawing/2014/main" id="{7505BEA7-16A3-AB45-9080-D5BB3994E6B8}"/>
              </a:ext>
            </a:extLst>
          </p:cNvPr>
          <p:cNvSpPr>
            <a:spLocks noGrp="1"/>
          </p:cNvSpPr>
          <p:nvPr>
            <p:ph type="sldNum" sz="quarter" idx="4294967295"/>
          </p:nvPr>
        </p:nvSpPr>
        <p:spPr>
          <a:xfrm>
            <a:off x="8360248" y="4787153"/>
            <a:ext cx="428749" cy="356347"/>
          </a:xfrm>
        </p:spPr>
        <p:txBody>
          <a:bodyPr/>
          <a:lstStyle/>
          <a:p>
            <a:fld id="{86CB4B4D-7CA3-9044-876B-883B54F8677D}" type="slidenum">
              <a:rPr lang="en-US" sz="1400" smtClean="0"/>
              <a:pPr/>
              <a:t>24</a:t>
            </a:fld>
            <a:endParaRPr lang="en-US" sz="1400" dirty="0"/>
          </a:p>
        </p:txBody>
      </p:sp>
      <p:sp>
        <p:nvSpPr>
          <p:cNvPr id="46" name="Title 1">
            <a:extLst>
              <a:ext uri="{FF2B5EF4-FFF2-40B4-BE49-F238E27FC236}">
                <a16:creationId xmlns:a16="http://schemas.microsoft.com/office/drawing/2014/main" id="{6AC09C7D-3194-D94D-B3F8-A75775239D5B}"/>
              </a:ext>
            </a:extLst>
          </p:cNvPr>
          <p:cNvSpPr>
            <a:spLocks noGrp="1"/>
          </p:cNvSpPr>
          <p:nvPr>
            <p:ph type="title"/>
          </p:nvPr>
        </p:nvSpPr>
        <p:spPr>
          <a:xfrm>
            <a:off x="0" y="106571"/>
            <a:ext cx="9144000" cy="857250"/>
          </a:xfrm>
        </p:spPr>
        <p:txBody>
          <a:bodyPr anchor="ctr">
            <a:normAutofit/>
          </a:bodyPr>
          <a:lstStyle/>
          <a:p>
            <a:r>
              <a:rPr lang="en-US" sz="2600" b="0" dirty="0"/>
              <a:t>Trick: Geometric sampling to reduce per-packet ops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9"/>
                                        </p:tgtEl>
                                        <p:attrNameLst>
                                          <p:attrName>style.visibility</p:attrName>
                                        </p:attrNameLst>
                                      </p:cBhvr>
                                      <p:to>
                                        <p:strVal val="visible"/>
                                      </p:to>
                                    </p:set>
                                    <p:animEffect transition="in" filter="dissolve">
                                      <p:cBhvr>
                                        <p:cTn id="7" dur="500"/>
                                        <p:tgtEl>
                                          <p:spTgt spid="50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10"/>
                                        </p:tgtEl>
                                        <p:attrNameLst>
                                          <p:attrName>style.visibility</p:attrName>
                                        </p:attrNameLst>
                                      </p:cBhvr>
                                      <p:to>
                                        <p:strVal val="visible"/>
                                      </p:to>
                                    </p:set>
                                    <p:animEffect transition="in" filter="dissolve">
                                      <p:cBhvr>
                                        <p:cTn id="10" dur="500"/>
                                        <p:tgtEl>
                                          <p:spTgt spid="5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11"/>
                                        </p:tgtEl>
                                        <p:attrNameLst>
                                          <p:attrName>style.visibility</p:attrName>
                                        </p:attrNameLst>
                                      </p:cBhvr>
                                      <p:to>
                                        <p:strVal val="visible"/>
                                      </p:to>
                                    </p:set>
                                    <p:animEffect transition="in" filter="dissolve">
                                      <p:cBhvr>
                                        <p:cTn id="13" dur="500"/>
                                        <p:tgtEl>
                                          <p:spTgt spid="5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12"/>
                                        </p:tgtEl>
                                        <p:attrNameLst>
                                          <p:attrName>style.visibility</p:attrName>
                                        </p:attrNameLst>
                                      </p:cBhvr>
                                      <p:to>
                                        <p:strVal val="visible"/>
                                      </p:to>
                                    </p:set>
                                    <p:animEffect transition="in" filter="dissolve">
                                      <p:cBhvr>
                                        <p:cTn id="16" dur="500"/>
                                        <p:tgtEl>
                                          <p:spTgt spid="5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dissolve">
                                      <p:cBhvr>
                                        <p:cTn id="19" dur="500"/>
                                        <p:tgtEl>
                                          <p:spTgt spid="5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14"/>
                                        </p:tgtEl>
                                        <p:attrNameLst>
                                          <p:attrName>style.visibility</p:attrName>
                                        </p:attrNameLst>
                                      </p:cBhvr>
                                      <p:to>
                                        <p:strVal val="visible"/>
                                      </p:to>
                                    </p:set>
                                    <p:animEffect transition="in" filter="dissolve">
                                      <p:cBhvr>
                                        <p:cTn id="22" dur="500"/>
                                        <p:tgtEl>
                                          <p:spTgt spid="51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15"/>
                                        </p:tgtEl>
                                        <p:attrNameLst>
                                          <p:attrName>style.visibility</p:attrName>
                                        </p:attrNameLst>
                                      </p:cBhvr>
                                      <p:to>
                                        <p:strVal val="visible"/>
                                      </p:to>
                                    </p:set>
                                    <p:animEffect transition="in" filter="dissolve">
                                      <p:cBhvr>
                                        <p:cTn id="25" dur="500"/>
                                        <p:tgtEl>
                                          <p:spTgt spid="515"/>
                                        </p:tgtEl>
                                      </p:cBhvr>
                                    </p:animEffect>
                                  </p:childTnLst>
                                </p:cTn>
                              </p:par>
                              <p:par>
                                <p:cTn id="26" presetID="9" presetClass="entr" presetSubtype="0" fill="hold" nodeType="withEffect">
                                  <p:stCondLst>
                                    <p:cond delay="0"/>
                                  </p:stCondLst>
                                  <p:childTnLst>
                                    <p:set>
                                      <p:cBhvr>
                                        <p:cTn id="27" dur="1" fill="hold">
                                          <p:stCondLst>
                                            <p:cond delay="0"/>
                                          </p:stCondLst>
                                        </p:cTn>
                                        <p:tgtEl>
                                          <p:spTgt spid="516"/>
                                        </p:tgtEl>
                                        <p:attrNameLst>
                                          <p:attrName>style.visibility</p:attrName>
                                        </p:attrNameLst>
                                      </p:cBhvr>
                                      <p:to>
                                        <p:strVal val="visible"/>
                                      </p:to>
                                    </p:set>
                                    <p:animEffect transition="in" filter="dissolve">
                                      <p:cBhvr>
                                        <p:cTn id="28" dur="500"/>
                                        <p:tgtEl>
                                          <p:spTgt spid="516"/>
                                        </p:tgtEl>
                                      </p:cBhvr>
                                    </p:animEffect>
                                  </p:childTnLst>
                                </p:cTn>
                              </p:par>
                              <p:par>
                                <p:cTn id="29" presetID="9" presetClass="entr" presetSubtype="0" fill="hold" nodeType="withEffect">
                                  <p:stCondLst>
                                    <p:cond delay="0"/>
                                  </p:stCondLst>
                                  <p:childTnLst>
                                    <p:set>
                                      <p:cBhvr>
                                        <p:cTn id="30" dur="1" fill="hold">
                                          <p:stCondLst>
                                            <p:cond delay="0"/>
                                          </p:stCondLst>
                                        </p:cTn>
                                        <p:tgtEl>
                                          <p:spTgt spid="517"/>
                                        </p:tgtEl>
                                        <p:attrNameLst>
                                          <p:attrName>style.visibility</p:attrName>
                                        </p:attrNameLst>
                                      </p:cBhvr>
                                      <p:to>
                                        <p:strVal val="visible"/>
                                      </p:to>
                                    </p:set>
                                    <p:animEffect transition="in" filter="dissolve">
                                      <p:cBhvr>
                                        <p:cTn id="31" dur="500"/>
                                        <p:tgtEl>
                                          <p:spTgt spid="51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20"/>
                                        </p:tgtEl>
                                        <p:attrNameLst>
                                          <p:attrName>style.visibility</p:attrName>
                                        </p:attrNameLst>
                                      </p:cBhvr>
                                      <p:to>
                                        <p:strVal val="visible"/>
                                      </p:to>
                                    </p:set>
                                    <p:animEffect transition="in" filter="dissolve">
                                      <p:cBhvr>
                                        <p:cTn id="34" dur="500"/>
                                        <p:tgtEl>
                                          <p:spTgt spid="5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21"/>
                                        </p:tgtEl>
                                        <p:attrNameLst>
                                          <p:attrName>style.visibility</p:attrName>
                                        </p:attrNameLst>
                                      </p:cBhvr>
                                      <p:to>
                                        <p:strVal val="visible"/>
                                      </p:to>
                                    </p:set>
                                    <p:animEffect transition="in" filter="dissolve">
                                      <p:cBhvr>
                                        <p:cTn id="37" dur="500"/>
                                        <p:tgtEl>
                                          <p:spTgt spid="521"/>
                                        </p:tgtEl>
                                      </p:cBhvr>
                                    </p:animEffect>
                                  </p:childTnLst>
                                </p:cTn>
                              </p:par>
                              <p:par>
                                <p:cTn id="38" presetID="9" presetClass="entr" presetSubtype="0" fill="hold" nodeType="withEffect">
                                  <p:stCondLst>
                                    <p:cond delay="0"/>
                                  </p:stCondLst>
                                  <p:childTnLst>
                                    <p:set>
                                      <p:cBhvr>
                                        <p:cTn id="39" dur="1" fill="hold">
                                          <p:stCondLst>
                                            <p:cond delay="0"/>
                                          </p:stCondLst>
                                        </p:cTn>
                                        <p:tgtEl>
                                          <p:spTgt spid="522"/>
                                        </p:tgtEl>
                                        <p:attrNameLst>
                                          <p:attrName>style.visibility</p:attrName>
                                        </p:attrNameLst>
                                      </p:cBhvr>
                                      <p:to>
                                        <p:strVal val="visible"/>
                                      </p:to>
                                    </p:set>
                                    <p:animEffect transition="in" filter="dissolve">
                                      <p:cBhvr>
                                        <p:cTn id="40" dur="500"/>
                                        <p:tgtEl>
                                          <p:spTgt spid="522"/>
                                        </p:tgtEl>
                                      </p:cBhvr>
                                    </p:animEffect>
                                  </p:childTnLst>
                                </p:cTn>
                              </p:par>
                              <p:par>
                                <p:cTn id="41" presetID="9" presetClass="entr" presetSubtype="0" fill="hold" nodeType="withEffect">
                                  <p:stCondLst>
                                    <p:cond delay="0"/>
                                  </p:stCondLst>
                                  <p:childTnLst>
                                    <p:set>
                                      <p:cBhvr>
                                        <p:cTn id="42" dur="1" fill="hold">
                                          <p:stCondLst>
                                            <p:cond delay="0"/>
                                          </p:stCondLst>
                                        </p:cTn>
                                        <p:tgtEl>
                                          <p:spTgt spid="523"/>
                                        </p:tgtEl>
                                        <p:attrNameLst>
                                          <p:attrName>style.visibility</p:attrName>
                                        </p:attrNameLst>
                                      </p:cBhvr>
                                      <p:to>
                                        <p:strVal val="visible"/>
                                      </p:to>
                                    </p:set>
                                    <p:animEffect transition="in" filter="dissolve">
                                      <p:cBhvr>
                                        <p:cTn id="43" dur="500"/>
                                        <p:tgtEl>
                                          <p:spTgt spid="523"/>
                                        </p:tgtEl>
                                      </p:cBhvr>
                                    </p:animEffect>
                                  </p:childTnLst>
                                </p:cTn>
                              </p:par>
                              <p:par>
                                <p:cTn id="44" presetID="9" presetClass="entr" presetSubtype="0" fill="hold" nodeType="withEffect">
                                  <p:stCondLst>
                                    <p:cond delay="0"/>
                                  </p:stCondLst>
                                  <p:childTnLst>
                                    <p:set>
                                      <p:cBhvr>
                                        <p:cTn id="45" dur="1" fill="hold">
                                          <p:stCondLst>
                                            <p:cond delay="0"/>
                                          </p:stCondLst>
                                        </p:cTn>
                                        <p:tgtEl>
                                          <p:spTgt spid="524"/>
                                        </p:tgtEl>
                                        <p:attrNameLst>
                                          <p:attrName>style.visibility</p:attrName>
                                        </p:attrNameLst>
                                      </p:cBhvr>
                                      <p:to>
                                        <p:strVal val="visible"/>
                                      </p:to>
                                    </p:set>
                                    <p:animEffect transition="in" filter="dissolve">
                                      <p:cBhvr>
                                        <p:cTn id="46" dur="500"/>
                                        <p:tgtEl>
                                          <p:spTgt spid="52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25"/>
                                        </p:tgtEl>
                                        <p:attrNameLst>
                                          <p:attrName>style.visibility</p:attrName>
                                        </p:attrNameLst>
                                      </p:cBhvr>
                                      <p:to>
                                        <p:strVal val="visible"/>
                                      </p:to>
                                    </p:set>
                                    <p:animEffect transition="in" filter="dissolve">
                                      <p:cBhvr>
                                        <p:cTn id="49" dur="500"/>
                                        <p:tgtEl>
                                          <p:spTgt spid="525"/>
                                        </p:tgtEl>
                                      </p:cBhvr>
                                    </p:animEffect>
                                  </p:childTnLst>
                                </p:cTn>
                              </p:par>
                              <p:par>
                                <p:cTn id="50" presetID="9" presetClass="entr" presetSubtype="0" fill="hold" nodeType="withEffect">
                                  <p:stCondLst>
                                    <p:cond delay="0"/>
                                  </p:stCondLst>
                                  <p:childTnLst>
                                    <p:set>
                                      <p:cBhvr>
                                        <p:cTn id="51" dur="1" fill="hold">
                                          <p:stCondLst>
                                            <p:cond delay="0"/>
                                          </p:stCondLst>
                                        </p:cTn>
                                        <p:tgtEl>
                                          <p:spTgt spid="526"/>
                                        </p:tgtEl>
                                        <p:attrNameLst>
                                          <p:attrName>style.visibility</p:attrName>
                                        </p:attrNameLst>
                                      </p:cBhvr>
                                      <p:to>
                                        <p:strVal val="visible"/>
                                      </p:to>
                                    </p:set>
                                    <p:animEffect transition="in" filter="dissolve">
                                      <p:cBhvr>
                                        <p:cTn id="52" dur="500"/>
                                        <p:tgtEl>
                                          <p:spTgt spid="52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527"/>
                                        </p:tgtEl>
                                        <p:attrNameLst>
                                          <p:attrName>style.visibility</p:attrName>
                                        </p:attrNameLst>
                                      </p:cBhvr>
                                      <p:to>
                                        <p:strVal val="visible"/>
                                      </p:to>
                                    </p:set>
                                    <p:animEffect transition="in" filter="dissolve">
                                      <p:cBhvr>
                                        <p:cTn id="55" dur="500"/>
                                        <p:tgtEl>
                                          <p:spTgt spid="527"/>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518"/>
                                        </p:tgtEl>
                                        <p:attrNameLst>
                                          <p:attrName>style.visibility</p:attrName>
                                        </p:attrNameLst>
                                      </p:cBhvr>
                                      <p:to>
                                        <p:strVal val="visible"/>
                                      </p:to>
                                    </p:set>
                                    <p:animEffect transition="in" filter="dissolve">
                                      <p:cBhvr>
                                        <p:cTn id="58" dur="500"/>
                                        <p:tgtEl>
                                          <p:spTgt spid="518"/>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519"/>
                                        </p:tgtEl>
                                        <p:attrNameLst>
                                          <p:attrName>style.visibility</p:attrName>
                                        </p:attrNameLst>
                                      </p:cBhvr>
                                      <p:to>
                                        <p:strVal val="visible"/>
                                      </p:to>
                                    </p:set>
                                    <p:animEffect transition="in" filter="dissolve">
                                      <p:cBhvr>
                                        <p:cTn id="61" dur="5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animBg="1"/>
      <p:bldP spid="510" grpId="0" animBg="1"/>
      <p:bldP spid="511" grpId="0" animBg="1"/>
      <p:bldP spid="512" grpId="0" animBg="1"/>
      <p:bldP spid="513" grpId="0" animBg="1"/>
      <p:bldP spid="514" grpId="0" animBg="1"/>
      <p:bldP spid="515" grpId="0"/>
      <p:bldP spid="518" grpId="0" animBg="1"/>
      <p:bldP spid="519" grpId="0"/>
      <p:bldP spid="520" grpId="0"/>
      <p:bldP spid="521" grpId="0"/>
      <p:bldP spid="525" grpId="0"/>
      <p:bldP spid="5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46" name="Google Shape;636;p28">
            <a:extLst>
              <a:ext uri="{FF2B5EF4-FFF2-40B4-BE49-F238E27FC236}">
                <a16:creationId xmlns:a16="http://schemas.microsoft.com/office/drawing/2014/main" id="{FC74C115-BCF7-F84C-B187-BB1968B35B9E}"/>
              </a:ext>
            </a:extLst>
          </p:cNvPr>
          <p:cNvSpPr/>
          <p:nvPr/>
        </p:nvSpPr>
        <p:spPr>
          <a:xfrm>
            <a:off x="2936409" y="3153391"/>
            <a:ext cx="319009" cy="33105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613" name="Google Shape;613;p28"/>
          <p:cNvSpPr txBox="1"/>
          <p:nvPr/>
        </p:nvSpPr>
        <p:spPr>
          <a:xfrm>
            <a:off x="0" y="594278"/>
            <a:ext cx="8988900" cy="124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000" dirty="0">
              <a:latin typeface="Raleway" panose="020B0503030101060003" pitchFamily="34" charset="77"/>
            </a:endParaRPr>
          </a:p>
          <a:p>
            <a:pPr marL="914400" marR="0" lvl="0" indent="-342900" algn="l" rtl="0">
              <a:lnSpc>
                <a:spcPct val="100000"/>
              </a:lnSpc>
              <a:spcBef>
                <a:spcPts val="0"/>
              </a:spcBef>
              <a:spcAft>
                <a:spcPts val="0"/>
              </a:spcAft>
              <a:buSzPts val="1800"/>
              <a:buChar char="❏"/>
            </a:pPr>
            <a:r>
              <a:rPr lang="en" sz="2000" dirty="0">
                <a:latin typeface="Raleway" panose="020B0503030101060003" pitchFamily="34" charset="77"/>
              </a:rPr>
              <a:t>Sampling-based approach needs to </a:t>
            </a:r>
            <a:r>
              <a:rPr lang="en" sz="2000" dirty="0">
                <a:solidFill>
                  <a:srgbClr val="FF0000"/>
                </a:solidFill>
                <a:latin typeface="Raleway" panose="020B0503030101060003" pitchFamily="34" charset="77"/>
              </a:rPr>
              <a:t>receive enough packets</a:t>
            </a:r>
            <a:r>
              <a:rPr lang="en" sz="2000" dirty="0">
                <a:latin typeface="Raleway" panose="020B0503030101060003" pitchFamily="34" charset="77"/>
              </a:rPr>
              <a:t> before becoming accurate (need </a:t>
            </a:r>
            <a:r>
              <a:rPr lang="en" sz="2000" dirty="0">
                <a:solidFill>
                  <a:srgbClr val="FF0000"/>
                </a:solidFill>
                <a:latin typeface="Raleway" panose="020B0503030101060003" pitchFamily="34" charset="77"/>
              </a:rPr>
              <a:t>convergence</a:t>
            </a:r>
            <a:r>
              <a:rPr lang="en" sz="2000" dirty="0">
                <a:latin typeface="Raleway" panose="020B0503030101060003" pitchFamily="34" charset="77"/>
              </a:rPr>
              <a:t>). </a:t>
            </a:r>
            <a:endParaRPr sz="2000" dirty="0">
              <a:latin typeface="Raleway" panose="020B0503030101060003" pitchFamily="34" charset="77"/>
            </a:endParaRPr>
          </a:p>
          <a:p>
            <a:pPr marL="914400" marR="0" lvl="0" indent="0" algn="l" rtl="0">
              <a:lnSpc>
                <a:spcPct val="100000"/>
              </a:lnSpc>
              <a:spcBef>
                <a:spcPts val="0"/>
              </a:spcBef>
              <a:spcAft>
                <a:spcPts val="0"/>
              </a:spcAft>
              <a:buNone/>
            </a:pPr>
            <a:endParaRPr sz="2000" dirty="0">
              <a:latin typeface="Raleway" panose="020B0503030101060003" pitchFamily="34" charset="77"/>
            </a:endParaRPr>
          </a:p>
          <a:p>
            <a:pPr marL="914400" marR="0" lvl="0" indent="-342900" algn="l" rtl="0">
              <a:lnSpc>
                <a:spcPct val="100000"/>
              </a:lnSpc>
              <a:spcBef>
                <a:spcPts val="0"/>
              </a:spcBef>
              <a:spcAft>
                <a:spcPts val="0"/>
              </a:spcAft>
              <a:buSzPts val="1800"/>
              <a:buChar char="❏"/>
            </a:pPr>
            <a:r>
              <a:rPr lang="en" sz="2000" dirty="0">
                <a:latin typeface="Raleway" panose="020B0503030101060003" pitchFamily="34" charset="77"/>
              </a:rPr>
              <a:t>When packet rate isn’t high, </a:t>
            </a:r>
            <a:endParaRPr sz="2000" dirty="0">
              <a:latin typeface="Raleway" panose="020B0503030101060003" pitchFamily="34" charset="77"/>
            </a:endParaRPr>
          </a:p>
          <a:p>
            <a:pPr marL="1371600" marR="0" lvl="1" indent="-342900" algn="l" rtl="0">
              <a:lnSpc>
                <a:spcPct val="100000"/>
              </a:lnSpc>
              <a:spcBef>
                <a:spcPts val="0"/>
              </a:spcBef>
              <a:spcAft>
                <a:spcPts val="0"/>
              </a:spcAft>
              <a:buSzPts val="1800"/>
              <a:buChar char="❏"/>
            </a:pPr>
            <a:r>
              <a:rPr lang="en" sz="2000" dirty="0">
                <a:latin typeface="Raleway" panose="020B0503030101060003" pitchFamily="34" charset="77"/>
              </a:rPr>
              <a:t>we can sample more packets ⇒ faster converge</a:t>
            </a:r>
            <a:endParaRPr sz="2000" dirty="0">
              <a:latin typeface="Raleway" panose="020B0503030101060003" pitchFamily="34" charset="77"/>
            </a:endParaRPr>
          </a:p>
          <a:p>
            <a:pPr marL="1371600" lvl="0" indent="0" algn="l" rtl="0">
              <a:spcBef>
                <a:spcPts val="0"/>
              </a:spcBef>
              <a:spcAft>
                <a:spcPts val="0"/>
              </a:spcAft>
              <a:buNone/>
            </a:pPr>
            <a:endParaRPr sz="2000" dirty="0">
              <a:latin typeface="Raleway" panose="020B0503030101060003" pitchFamily="34" charset="77"/>
            </a:endParaRPr>
          </a:p>
          <a:p>
            <a:pPr marL="457200" marR="0" lvl="0" indent="0" algn="l" rtl="0">
              <a:lnSpc>
                <a:spcPct val="100000"/>
              </a:lnSpc>
              <a:spcBef>
                <a:spcPts val="0"/>
              </a:spcBef>
              <a:spcAft>
                <a:spcPts val="0"/>
              </a:spcAft>
              <a:buNone/>
            </a:pPr>
            <a:endParaRPr sz="2000" dirty="0">
              <a:latin typeface="Raleway" panose="020B0503030101060003" pitchFamily="34" charset="77"/>
            </a:endParaRPr>
          </a:p>
          <a:p>
            <a:pPr marL="914400" lvl="0" indent="0" algn="l" rtl="0">
              <a:spcBef>
                <a:spcPts val="0"/>
              </a:spcBef>
              <a:spcAft>
                <a:spcPts val="0"/>
              </a:spcAft>
              <a:buNone/>
            </a:pPr>
            <a:endParaRPr sz="2000" dirty="0">
              <a:latin typeface="Raleway" panose="020B0503030101060003" pitchFamily="34" charset="77"/>
            </a:endParaRPr>
          </a:p>
        </p:txBody>
      </p:sp>
      <p:sp>
        <p:nvSpPr>
          <p:cNvPr id="615" name="Google Shape;615;p28"/>
          <p:cNvSpPr/>
          <p:nvPr/>
        </p:nvSpPr>
        <p:spPr>
          <a:xfrm>
            <a:off x="1988508" y="3156483"/>
            <a:ext cx="316809" cy="32795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16" name="Google Shape;616;p28"/>
          <p:cNvSpPr/>
          <p:nvPr/>
        </p:nvSpPr>
        <p:spPr>
          <a:xfrm>
            <a:off x="2305264" y="3156483"/>
            <a:ext cx="316809" cy="32795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1" name="Google Shape;621;p28"/>
          <p:cNvSpPr/>
          <p:nvPr/>
        </p:nvSpPr>
        <p:spPr>
          <a:xfrm>
            <a:off x="1988506" y="3485017"/>
            <a:ext cx="316809" cy="32046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2" name="Google Shape;622;p28"/>
          <p:cNvSpPr/>
          <p:nvPr/>
        </p:nvSpPr>
        <p:spPr>
          <a:xfrm>
            <a:off x="2615361" y="3485017"/>
            <a:ext cx="316809" cy="32046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3" name="Google Shape;623;p28"/>
          <p:cNvSpPr/>
          <p:nvPr/>
        </p:nvSpPr>
        <p:spPr>
          <a:xfrm>
            <a:off x="2932117" y="3485017"/>
            <a:ext cx="316809" cy="32046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4" name="Google Shape;624;p28"/>
          <p:cNvSpPr/>
          <p:nvPr/>
        </p:nvSpPr>
        <p:spPr>
          <a:xfrm>
            <a:off x="3248872" y="3485017"/>
            <a:ext cx="314371" cy="32046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5" name="Google Shape;625;p28"/>
          <p:cNvSpPr/>
          <p:nvPr/>
        </p:nvSpPr>
        <p:spPr>
          <a:xfrm>
            <a:off x="2302954" y="3485017"/>
            <a:ext cx="316809" cy="32046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7" name="Google Shape;627;p28"/>
          <p:cNvSpPr/>
          <p:nvPr/>
        </p:nvSpPr>
        <p:spPr>
          <a:xfrm>
            <a:off x="1988506" y="3805020"/>
            <a:ext cx="316809" cy="33255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8" name="Google Shape;628;p28"/>
          <p:cNvSpPr/>
          <p:nvPr/>
        </p:nvSpPr>
        <p:spPr>
          <a:xfrm>
            <a:off x="2305262" y="3805020"/>
            <a:ext cx="316809" cy="33255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29" name="Google Shape;629;p28"/>
          <p:cNvSpPr/>
          <p:nvPr/>
        </p:nvSpPr>
        <p:spPr>
          <a:xfrm>
            <a:off x="2932117" y="3805020"/>
            <a:ext cx="316809" cy="33255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30" name="Google Shape;630;p28"/>
          <p:cNvSpPr/>
          <p:nvPr/>
        </p:nvSpPr>
        <p:spPr>
          <a:xfrm>
            <a:off x="3248872" y="3805020"/>
            <a:ext cx="314371" cy="33255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31" name="Google Shape;631;p28"/>
          <p:cNvSpPr/>
          <p:nvPr/>
        </p:nvSpPr>
        <p:spPr>
          <a:xfrm>
            <a:off x="2617669" y="3805020"/>
            <a:ext cx="316809" cy="332557"/>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634" name="Google Shape;634;p28"/>
          <p:cNvSpPr/>
          <p:nvPr/>
        </p:nvSpPr>
        <p:spPr>
          <a:xfrm>
            <a:off x="1988506" y="2840287"/>
            <a:ext cx="316809" cy="31621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636" name="Google Shape;636;p28"/>
          <p:cNvSpPr/>
          <p:nvPr/>
        </p:nvSpPr>
        <p:spPr>
          <a:xfrm>
            <a:off x="2941082" y="2840287"/>
            <a:ext cx="316809" cy="31621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637" name="Google Shape;637;p28"/>
          <p:cNvSpPr/>
          <p:nvPr/>
        </p:nvSpPr>
        <p:spPr>
          <a:xfrm>
            <a:off x="3257839" y="2840287"/>
            <a:ext cx="316809" cy="31621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638" name="Google Shape;638;p28"/>
          <p:cNvSpPr/>
          <p:nvPr/>
        </p:nvSpPr>
        <p:spPr>
          <a:xfrm>
            <a:off x="2305262" y="2840287"/>
            <a:ext cx="316809" cy="316210"/>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639" name="Google Shape;639;p28"/>
          <p:cNvSpPr/>
          <p:nvPr/>
        </p:nvSpPr>
        <p:spPr>
          <a:xfrm>
            <a:off x="2938703" y="3155906"/>
            <a:ext cx="316800" cy="3279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dirty="0">
                <a:solidFill>
                  <a:srgbClr val="FFFFFF"/>
                </a:solidFill>
                <a:latin typeface="Raleway" panose="020B0503030101060003" pitchFamily="34" charset="77"/>
                <a:ea typeface="Calibri"/>
                <a:cs typeface="Calibri"/>
                <a:sym typeface="Calibri"/>
              </a:rPr>
              <a:t>+</a:t>
            </a:r>
            <a:endParaRPr sz="1600" dirty="0">
              <a:solidFill>
                <a:srgbClr val="FFFFFF"/>
              </a:solidFill>
              <a:latin typeface="Raleway" panose="020B0503030101060003" pitchFamily="34" charset="77"/>
              <a:ea typeface="Calibri"/>
              <a:cs typeface="Calibri"/>
              <a:sym typeface="Calibri"/>
            </a:endParaRPr>
          </a:p>
        </p:txBody>
      </p:sp>
      <p:sp>
        <p:nvSpPr>
          <p:cNvPr id="640" name="Google Shape;640;p28"/>
          <p:cNvSpPr/>
          <p:nvPr/>
        </p:nvSpPr>
        <p:spPr>
          <a:xfrm flipH="1">
            <a:off x="547814" y="3409865"/>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642" name="Google Shape;642;p28"/>
          <p:cNvSpPr txBox="1"/>
          <p:nvPr/>
        </p:nvSpPr>
        <p:spPr>
          <a:xfrm>
            <a:off x="1766272" y="4164862"/>
            <a:ext cx="2028189" cy="3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err="1">
                <a:latin typeface="Raleway" panose="020B0503030101060003" pitchFamily="34" charset="77"/>
              </a:rPr>
              <a:t>Datarate</a:t>
            </a:r>
            <a:r>
              <a:rPr lang="en" sz="1600" b="1" dirty="0">
                <a:latin typeface="Raleway" panose="020B0503030101060003" pitchFamily="34" charset="77"/>
              </a:rPr>
              <a:t> Adaptive</a:t>
            </a:r>
            <a:endParaRPr sz="1600" b="1" dirty="0">
              <a:latin typeface="Raleway" panose="020B0503030101060003" pitchFamily="34" charset="77"/>
            </a:endParaRPr>
          </a:p>
        </p:txBody>
      </p:sp>
      <p:sp>
        <p:nvSpPr>
          <p:cNvPr id="643" name="Google Shape;643;p28"/>
          <p:cNvSpPr txBox="1"/>
          <p:nvPr/>
        </p:nvSpPr>
        <p:spPr>
          <a:xfrm>
            <a:off x="186603" y="3020429"/>
            <a:ext cx="1141800" cy="327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dirty="0">
                <a:solidFill>
                  <a:schemeClr val="dk1"/>
                </a:solidFill>
                <a:latin typeface="Raleway" panose="020B0503030101060003" pitchFamily="34" charset="77"/>
                <a:ea typeface="Calibri"/>
                <a:cs typeface="Calibri"/>
                <a:sym typeface="Calibri"/>
              </a:rPr>
              <a:t>Packet</a:t>
            </a:r>
            <a:endParaRPr sz="1600" dirty="0">
              <a:solidFill>
                <a:schemeClr val="dk1"/>
              </a:solidFill>
              <a:latin typeface="Raleway" panose="020B0503030101060003" pitchFamily="34" charset="77"/>
              <a:ea typeface="Calibri"/>
              <a:cs typeface="Calibri"/>
              <a:sym typeface="Calibri"/>
            </a:endParaRPr>
          </a:p>
        </p:txBody>
      </p:sp>
      <p:sp>
        <p:nvSpPr>
          <p:cNvPr id="645" name="Google Shape;645;p28"/>
          <p:cNvSpPr txBox="1"/>
          <p:nvPr/>
        </p:nvSpPr>
        <p:spPr>
          <a:xfrm>
            <a:off x="4258653" y="3429435"/>
            <a:ext cx="4861771" cy="4194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Raleway" panose="020B0503030101060003" pitchFamily="34" charset="77"/>
              </a:rPr>
              <a:t>Packet rate: 8Mpps,   sample with  1/8 </a:t>
            </a:r>
            <a:endParaRPr sz="1800" dirty="0">
              <a:latin typeface="Raleway" panose="020B0503030101060003" pitchFamily="34" charset="77"/>
            </a:endParaRPr>
          </a:p>
        </p:txBody>
      </p:sp>
      <p:sp>
        <p:nvSpPr>
          <p:cNvPr id="646" name="Google Shape;646;p28"/>
          <p:cNvSpPr txBox="1"/>
          <p:nvPr/>
        </p:nvSpPr>
        <p:spPr>
          <a:xfrm>
            <a:off x="4258653" y="2964284"/>
            <a:ext cx="4861771" cy="3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Raleway" panose="020B0503030101060003" pitchFamily="34" charset="77"/>
              </a:rPr>
              <a:t>Packet rate: 1Mpps,   sample with   1/1 </a:t>
            </a:r>
            <a:endParaRPr sz="1800" dirty="0">
              <a:latin typeface="Raleway" panose="020B0503030101060003" pitchFamily="34" charset="77"/>
            </a:endParaRPr>
          </a:p>
        </p:txBody>
      </p:sp>
      <p:sp>
        <p:nvSpPr>
          <p:cNvPr id="647" name="Google Shape;647;p28"/>
          <p:cNvSpPr txBox="1"/>
          <p:nvPr/>
        </p:nvSpPr>
        <p:spPr>
          <a:xfrm>
            <a:off x="4282229" y="3950799"/>
            <a:ext cx="4861771" cy="34816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Raleway" panose="020B0503030101060003" pitchFamily="34" charset="77"/>
              </a:rPr>
              <a:t>Packet rate: 64Mpps, sample with  1/64 </a:t>
            </a:r>
            <a:endParaRPr sz="1800" dirty="0">
              <a:latin typeface="Raleway" panose="020B0503030101060003" pitchFamily="34" charset="77"/>
            </a:endParaRPr>
          </a:p>
        </p:txBody>
      </p:sp>
      <p:sp>
        <p:nvSpPr>
          <p:cNvPr id="648" name="Google Shape;648;p28"/>
          <p:cNvSpPr txBox="1"/>
          <p:nvPr/>
        </p:nvSpPr>
        <p:spPr>
          <a:xfrm>
            <a:off x="4258653" y="2558964"/>
            <a:ext cx="4885347" cy="3062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Raleway" panose="020B0503030101060003" pitchFamily="34" charset="77"/>
              </a:rPr>
              <a:t>Adaptively adjusting sampling rate: </a:t>
            </a:r>
            <a:endParaRPr sz="1800" b="1" dirty="0">
              <a:latin typeface="Raleway" panose="020B0503030101060003" pitchFamily="34" charset="77"/>
            </a:endParaRPr>
          </a:p>
        </p:txBody>
      </p:sp>
      <p:sp>
        <p:nvSpPr>
          <p:cNvPr id="40" name="Title 1">
            <a:extLst>
              <a:ext uri="{FF2B5EF4-FFF2-40B4-BE49-F238E27FC236}">
                <a16:creationId xmlns:a16="http://schemas.microsoft.com/office/drawing/2014/main" id="{03B5B870-27D0-7642-B892-11CBB9B2AF49}"/>
              </a:ext>
            </a:extLst>
          </p:cNvPr>
          <p:cNvSpPr>
            <a:spLocks noGrp="1"/>
          </p:cNvSpPr>
          <p:nvPr>
            <p:ph type="title"/>
          </p:nvPr>
        </p:nvSpPr>
        <p:spPr>
          <a:xfrm>
            <a:off x="0" y="94020"/>
            <a:ext cx="9144000" cy="857250"/>
          </a:xfrm>
        </p:spPr>
        <p:txBody>
          <a:bodyPr anchor="ctr">
            <a:normAutofit/>
          </a:bodyPr>
          <a:lstStyle/>
          <a:p>
            <a:r>
              <a:rPr lang="en-US" sz="2600" b="0" dirty="0">
                <a:latin typeface="Raleway Medium" panose="020B0503030101060003" pitchFamily="34" charset="77"/>
              </a:rPr>
              <a:t>Trick: Adapt sampling rate to manage convergence</a:t>
            </a:r>
          </a:p>
        </p:txBody>
      </p:sp>
      <p:sp>
        <p:nvSpPr>
          <p:cNvPr id="41" name="Slide Number Placeholder 1">
            <a:extLst>
              <a:ext uri="{FF2B5EF4-FFF2-40B4-BE49-F238E27FC236}">
                <a16:creationId xmlns:a16="http://schemas.microsoft.com/office/drawing/2014/main" id="{246E831F-04BC-A34B-8624-A40955F8C903}"/>
              </a:ext>
            </a:extLst>
          </p:cNvPr>
          <p:cNvSpPr txBox="1">
            <a:spLocks/>
          </p:cNvSpPr>
          <p:nvPr/>
        </p:nvSpPr>
        <p:spPr>
          <a:xfrm>
            <a:off x="8360249" y="4815300"/>
            <a:ext cx="450264" cy="328200"/>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z="1400" smtClean="0">
                <a:latin typeface="Raleway" panose="020B0503030101060003" pitchFamily="34" charset="77"/>
              </a:rPr>
              <a:pPr/>
              <a:t>25</a:t>
            </a:fld>
            <a:endParaRPr lang="en-US" sz="1400" dirty="0">
              <a:latin typeface="Raleway" panose="020B0503030101060003" pitchFamily="34" charset="77"/>
            </a:endParaRPr>
          </a:p>
        </p:txBody>
      </p:sp>
      <p:sp>
        <p:nvSpPr>
          <p:cNvPr id="43" name="Google Shape;616;p28">
            <a:extLst>
              <a:ext uri="{FF2B5EF4-FFF2-40B4-BE49-F238E27FC236}">
                <a16:creationId xmlns:a16="http://schemas.microsoft.com/office/drawing/2014/main" id="{13A3CDAD-1B0F-DF44-817A-2F5E9E2E7742}"/>
              </a:ext>
            </a:extLst>
          </p:cNvPr>
          <p:cNvSpPr/>
          <p:nvPr/>
        </p:nvSpPr>
        <p:spPr>
          <a:xfrm>
            <a:off x="2621963" y="3156482"/>
            <a:ext cx="316809" cy="32795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45" name="Google Shape;616;p28">
            <a:extLst>
              <a:ext uri="{FF2B5EF4-FFF2-40B4-BE49-F238E27FC236}">
                <a16:creationId xmlns:a16="http://schemas.microsoft.com/office/drawing/2014/main" id="{A8911D39-9096-D240-AF15-532582D31896}"/>
              </a:ext>
            </a:extLst>
          </p:cNvPr>
          <p:cNvSpPr/>
          <p:nvPr/>
        </p:nvSpPr>
        <p:spPr>
          <a:xfrm>
            <a:off x="2621963" y="2836714"/>
            <a:ext cx="316809" cy="31621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sp>
        <p:nvSpPr>
          <p:cNvPr id="47" name="Google Shape;636;p28">
            <a:extLst>
              <a:ext uri="{FF2B5EF4-FFF2-40B4-BE49-F238E27FC236}">
                <a16:creationId xmlns:a16="http://schemas.microsoft.com/office/drawing/2014/main" id="{280995C6-DD92-2147-B622-831EFDCDC1F0}"/>
              </a:ext>
            </a:extLst>
          </p:cNvPr>
          <p:cNvSpPr/>
          <p:nvPr/>
        </p:nvSpPr>
        <p:spPr>
          <a:xfrm>
            <a:off x="3248816" y="3153391"/>
            <a:ext cx="319009" cy="33105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cxnSp>
        <p:nvCxnSpPr>
          <p:cNvPr id="641" name="Google Shape;641;p28"/>
          <p:cNvCxnSpPr>
            <a:cxnSpLocks/>
            <a:stCxn id="640" idx="1"/>
            <a:endCxn id="639" idx="1"/>
          </p:cNvCxnSpPr>
          <p:nvPr/>
        </p:nvCxnSpPr>
        <p:spPr>
          <a:xfrm flipV="1">
            <a:off x="910514" y="3319856"/>
            <a:ext cx="2028189" cy="219159"/>
          </a:xfrm>
          <a:prstGeom prst="straightConnector1">
            <a:avLst/>
          </a:prstGeom>
          <a:noFill/>
          <a:ln w="19050" cap="flat" cmpd="sng">
            <a:solidFill>
              <a:schemeClr val="accent2"/>
            </a:solidFill>
            <a:prstDash val="solid"/>
            <a:miter lim="800000"/>
            <a:headEnd type="none" w="sm" len="sm"/>
            <a:tailEnd type="stealth" w="med" len="med"/>
          </a:ln>
        </p:spPr>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3">
                                            <p:txEl>
                                              <p:pRg st="3" end="3"/>
                                            </p:txEl>
                                          </p:spTgt>
                                        </p:tgtEl>
                                        <p:attrNameLst>
                                          <p:attrName>style.visibility</p:attrName>
                                        </p:attrNameLst>
                                      </p:cBhvr>
                                      <p:to>
                                        <p:strVal val="visible"/>
                                      </p:to>
                                    </p:set>
                                    <p:animEffect transition="in" filter="dissolve">
                                      <p:cBhvr>
                                        <p:cTn id="7" dur="500"/>
                                        <p:tgtEl>
                                          <p:spTgt spid="61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13">
                                            <p:txEl>
                                              <p:pRg st="4" end="4"/>
                                            </p:txEl>
                                          </p:spTgt>
                                        </p:tgtEl>
                                        <p:attrNameLst>
                                          <p:attrName>style.visibility</p:attrName>
                                        </p:attrNameLst>
                                      </p:cBhvr>
                                      <p:to>
                                        <p:strVal val="visible"/>
                                      </p:to>
                                    </p:set>
                                    <p:animEffect transition="in" filter="dissolve">
                                      <p:cBhvr>
                                        <p:cTn id="10" dur="500"/>
                                        <p:tgtEl>
                                          <p:spTgt spid="613">
                                            <p:txEl>
                                              <p:pRg st="4" end="4"/>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dissolve">
                                      <p:cBhvr>
                                        <p:cTn id="13" dur="500"/>
                                        <p:tgtEl>
                                          <p:spTgt spid="4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15"/>
                                        </p:tgtEl>
                                        <p:attrNameLst>
                                          <p:attrName>style.visibility</p:attrName>
                                        </p:attrNameLst>
                                      </p:cBhvr>
                                      <p:to>
                                        <p:strVal val="visible"/>
                                      </p:to>
                                    </p:set>
                                    <p:animEffect transition="in" filter="dissolve">
                                      <p:cBhvr>
                                        <p:cTn id="16" dur="500"/>
                                        <p:tgtEl>
                                          <p:spTgt spid="61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16"/>
                                        </p:tgtEl>
                                        <p:attrNameLst>
                                          <p:attrName>style.visibility</p:attrName>
                                        </p:attrNameLst>
                                      </p:cBhvr>
                                      <p:to>
                                        <p:strVal val="visible"/>
                                      </p:to>
                                    </p:set>
                                    <p:animEffect transition="in" filter="dissolve">
                                      <p:cBhvr>
                                        <p:cTn id="19" dur="500"/>
                                        <p:tgtEl>
                                          <p:spTgt spid="6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21"/>
                                        </p:tgtEl>
                                        <p:attrNameLst>
                                          <p:attrName>style.visibility</p:attrName>
                                        </p:attrNameLst>
                                      </p:cBhvr>
                                      <p:to>
                                        <p:strVal val="visible"/>
                                      </p:to>
                                    </p:set>
                                    <p:animEffect transition="in" filter="dissolve">
                                      <p:cBhvr>
                                        <p:cTn id="22" dur="500"/>
                                        <p:tgtEl>
                                          <p:spTgt spid="6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22"/>
                                        </p:tgtEl>
                                        <p:attrNameLst>
                                          <p:attrName>style.visibility</p:attrName>
                                        </p:attrNameLst>
                                      </p:cBhvr>
                                      <p:to>
                                        <p:strVal val="visible"/>
                                      </p:to>
                                    </p:set>
                                    <p:animEffect transition="in" filter="dissolve">
                                      <p:cBhvr>
                                        <p:cTn id="25" dur="500"/>
                                        <p:tgtEl>
                                          <p:spTgt spid="6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23"/>
                                        </p:tgtEl>
                                        <p:attrNameLst>
                                          <p:attrName>style.visibility</p:attrName>
                                        </p:attrNameLst>
                                      </p:cBhvr>
                                      <p:to>
                                        <p:strVal val="visible"/>
                                      </p:to>
                                    </p:set>
                                    <p:animEffect transition="in" filter="dissolve">
                                      <p:cBhvr>
                                        <p:cTn id="28" dur="500"/>
                                        <p:tgtEl>
                                          <p:spTgt spid="6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24"/>
                                        </p:tgtEl>
                                        <p:attrNameLst>
                                          <p:attrName>style.visibility</p:attrName>
                                        </p:attrNameLst>
                                      </p:cBhvr>
                                      <p:to>
                                        <p:strVal val="visible"/>
                                      </p:to>
                                    </p:set>
                                    <p:animEffect transition="in" filter="dissolve">
                                      <p:cBhvr>
                                        <p:cTn id="31" dur="500"/>
                                        <p:tgtEl>
                                          <p:spTgt spid="62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25"/>
                                        </p:tgtEl>
                                        <p:attrNameLst>
                                          <p:attrName>style.visibility</p:attrName>
                                        </p:attrNameLst>
                                      </p:cBhvr>
                                      <p:to>
                                        <p:strVal val="visible"/>
                                      </p:to>
                                    </p:set>
                                    <p:animEffect transition="in" filter="dissolve">
                                      <p:cBhvr>
                                        <p:cTn id="34" dur="500"/>
                                        <p:tgtEl>
                                          <p:spTgt spid="62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27"/>
                                        </p:tgtEl>
                                        <p:attrNameLst>
                                          <p:attrName>style.visibility</p:attrName>
                                        </p:attrNameLst>
                                      </p:cBhvr>
                                      <p:to>
                                        <p:strVal val="visible"/>
                                      </p:to>
                                    </p:set>
                                    <p:animEffect transition="in" filter="dissolve">
                                      <p:cBhvr>
                                        <p:cTn id="37" dur="500"/>
                                        <p:tgtEl>
                                          <p:spTgt spid="62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628"/>
                                        </p:tgtEl>
                                        <p:attrNameLst>
                                          <p:attrName>style.visibility</p:attrName>
                                        </p:attrNameLst>
                                      </p:cBhvr>
                                      <p:to>
                                        <p:strVal val="visible"/>
                                      </p:to>
                                    </p:set>
                                    <p:animEffect transition="in" filter="dissolve">
                                      <p:cBhvr>
                                        <p:cTn id="40" dur="500"/>
                                        <p:tgtEl>
                                          <p:spTgt spid="6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29"/>
                                        </p:tgtEl>
                                        <p:attrNameLst>
                                          <p:attrName>style.visibility</p:attrName>
                                        </p:attrNameLst>
                                      </p:cBhvr>
                                      <p:to>
                                        <p:strVal val="visible"/>
                                      </p:to>
                                    </p:set>
                                    <p:animEffect transition="in" filter="dissolve">
                                      <p:cBhvr>
                                        <p:cTn id="43" dur="500"/>
                                        <p:tgtEl>
                                          <p:spTgt spid="62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30"/>
                                        </p:tgtEl>
                                        <p:attrNameLst>
                                          <p:attrName>style.visibility</p:attrName>
                                        </p:attrNameLst>
                                      </p:cBhvr>
                                      <p:to>
                                        <p:strVal val="visible"/>
                                      </p:to>
                                    </p:set>
                                    <p:animEffect transition="in" filter="dissolve">
                                      <p:cBhvr>
                                        <p:cTn id="46" dur="500"/>
                                        <p:tgtEl>
                                          <p:spTgt spid="63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631"/>
                                        </p:tgtEl>
                                        <p:attrNameLst>
                                          <p:attrName>style.visibility</p:attrName>
                                        </p:attrNameLst>
                                      </p:cBhvr>
                                      <p:to>
                                        <p:strVal val="visible"/>
                                      </p:to>
                                    </p:set>
                                    <p:animEffect transition="in" filter="dissolve">
                                      <p:cBhvr>
                                        <p:cTn id="49" dur="500"/>
                                        <p:tgtEl>
                                          <p:spTgt spid="63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34"/>
                                        </p:tgtEl>
                                        <p:attrNameLst>
                                          <p:attrName>style.visibility</p:attrName>
                                        </p:attrNameLst>
                                      </p:cBhvr>
                                      <p:to>
                                        <p:strVal val="visible"/>
                                      </p:to>
                                    </p:set>
                                    <p:animEffect transition="in" filter="dissolve">
                                      <p:cBhvr>
                                        <p:cTn id="52" dur="500"/>
                                        <p:tgtEl>
                                          <p:spTgt spid="63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36"/>
                                        </p:tgtEl>
                                        <p:attrNameLst>
                                          <p:attrName>style.visibility</p:attrName>
                                        </p:attrNameLst>
                                      </p:cBhvr>
                                      <p:to>
                                        <p:strVal val="visible"/>
                                      </p:to>
                                    </p:set>
                                    <p:animEffect transition="in" filter="dissolve">
                                      <p:cBhvr>
                                        <p:cTn id="55" dur="500"/>
                                        <p:tgtEl>
                                          <p:spTgt spid="63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637"/>
                                        </p:tgtEl>
                                        <p:attrNameLst>
                                          <p:attrName>style.visibility</p:attrName>
                                        </p:attrNameLst>
                                      </p:cBhvr>
                                      <p:to>
                                        <p:strVal val="visible"/>
                                      </p:to>
                                    </p:set>
                                    <p:animEffect transition="in" filter="dissolve">
                                      <p:cBhvr>
                                        <p:cTn id="58" dur="500"/>
                                        <p:tgtEl>
                                          <p:spTgt spid="63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638"/>
                                        </p:tgtEl>
                                        <p:attrNameLst>
                                          <p:attrName>style.visibility</p:attrName>
                                        </p:attrNameLst>
                                      </p:cBhvr>
                                      <p:to>
                                        <p:strVal val="visible"/>
                                      </p:to>
                                    </p:set>
                                    <p:animEffect transition="in" filter="dissolve">
                                      <p:cBhvr>
                                        <p:cTn id="61" dur="500"/>
                                        <p:tgtEl>
                                          <p:spTgt spid="638"/>
                                        </p:tgtEl>
                                      </p:cBhvr>
                                    </p:animEffect>
                                  </p:childTnLst>
                                </p:cTn>
                              </p:par>
                              <p:par>
                                <p:cTn id="62" presetID="9" presetClass="entr" presetSubtype="0" fill="hold" grpId="1" nodeType="withEffect">
                                  <p:stCondLst>
                                    <p:cond delay="0"/>
                                  </p:stCondLst>
                                  <p:childTnLst>
                                    <p:set>
                                      <p:cBhvr>
                                        <p:cTn id="63" dur="1" fill="hold">
                                          <p:stCondLst>
                                            <p:cond delay="0"/>
                                          </p:stCondLst>
                                        </p:cTn>
                                        <p:tgtEl>
                                          <p:spTgt spid="639"/>
                                        </p:tgtEl>
                                        <p:attrNameLst>
                                          <p:attrName>style.visibility</p:attrName>
                                        </p:attrNameLst>
                                      </p:cBhvr>
                                      <p:to>
                                        <p:strVal val="visible"/>
                                      </p:to>
                                    </p:set>
                                    <p:animEffect transition="in" filter="dissolve">
                                      <p:cBhvr>
                                        <p:cTn id="64" dur="500"/>
                                        <p:tgtEl>
                                          <p:spTgt spid="639"/>
                                        </p:tgtEl>
                                      </p:cBhvr>
                                    </p:animEffect>
                                  </p:childTnLst>
                                </p:cTn>
                              </p:par>
                              <p:par>
                                <p:cTn id="65" presetID="9" presetClass="entr" presetSubtype="0" fill="hold" grpId="1" nodeType="withEffect">
                                  <p:stCondLst>
                                    <p:cond delay="0"/>
                                  </p:stCondLst>
                                  <p:childTnLst>
                                    <p:set>
                                      <p:cBhvr>
                                        <p:cTn id="66" dur="1" fill="hold">
                                          <p:stCondLst>
                                            <p:cond delay="0"/>
                                          </p:stCondLst>
                                        </p:cTn>
                                        <p:tgtEl>
                                          <p:spTgt spid="640"/>
                                        </p:tgtEl>
                                        <p:attrNameLst>
                                          <p:attrName>style.visibility</p:attrName>
                                        </p:attrNameLst>
                                      </p:cBhvr>
                                      <p:to>
                                        <p:strVal val="visible"/>
                                      </p:to>
                                    </p:set>
                                    <p:animEffect transition="in" filter="dissolve">
                                      <p:cBhvr>
                                        <p:cTn id="67" dur="500"/>
                                        <p:tgtEl>
                                          <p:spTgt spid="640"/>
                                        </p:tgtEl>
                                      </p:cBhvr>
                                    </p:animEffect>
                                  </p:childTnLst>
                                </p:cTn>
                              </p:par>
                              <p:par>
                                <p:cTn id="68" presetID="9" presetClass="entr" presetSubtype="0" fill="hold" grpId="1" nodeType="withEffect">
                                  <p:stCondLst>
                                    <p:cond delay="0"/>
                                  </p:stCondLst>
                                  <p:childTnLst>
                                    <p:set>
                                      <p:cBhvr>
                                        <p:cTn id="69" dur="1" fill="hold">
                                          <p:stCondLst>
                                            <p:cond delay="0"/>
                                          </p:stCondLst>
                                        </p:cTn>
                                        <p:tgtEl>
                                          <p:spTgt spid="642"/>
                                        </p:tgtEl>
                                        <p:attrNameLst>
                                          <p:attrName>style.visibility</p:attrName>
                                        </p:attrNameLst>
                                      </p:cBhvr>
                                      <p:to>
                                        <p:strVal val="visible"/>
                                      </p:to>
                                    </p:set>
                                    <p:animEffect transition="in" filter="dissolve">
                                      <p:cBhvr>
                                        <p:cTn id="70" dur="500"/>
                                        <p:tgtEl>
                                          <p:spTgt spid="642"/>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dissolve">
                                      <p:cBhvr>
                                        <p:cTn id="73" dur="500"/>
                                        <p:tgtEl>
                                          <p:spTgt spid="43"/>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dissolve">
                                      <p:cBhvr>
                                        <p:cTn id="76" dur="500"/>
                                        <p:tgtEl>
                                          <p:spTgt spid="45"/>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dissolve">
                                      <p:cBhvr>
                                        <p:cTn id="79" dur="500"/>
                                        <p:tgtEl>
                                          <p:spTgt spid="47"/>
                                        </p:tgtEl>
                                      </p:cBhvr>
                                    </p:animEffect>
                                  </p:childTnLst>
                                </p:cTn>
                              </p:par>
                              <p:par>
                                <p:cTn id="80" presetID="9" presetClass="entr" presetSubtype="0" fill="hold" nodeType="withEffect">
                                  <p:stCondLst>
                                    <p:cond delay="0"/>
                                  </p:stCondLst>
                                  <p:childTnLst>
                                    <p:set>
                                      <p:cBhvr>
                                        <p:cTn id="81" dur="1" fill="hold">
                                          <p:stCondLst>
                                            <p:cond delay="0"/>
                                          </p:stCondLst>
                                        </p:cTn>
                                        <p:tgtEl>
                                          <p:spTgt spid="641"/>
                                        </p:tgtEl>
                                        <p:attrNameLst>
                                          <p:attrName>style.visibility</p:attrName>
                                        </p:attrNameLst>
                                      </p:cBhvr>
                                      <p:to>
                                        <p:strVal val="visible"/>
                                      </p:to>
                                    </p:set>
                                    <p:animEffect transition="in" filter="dissolve">
                                      <p:cBhvr>
                                        <p:cTn id="82" dur="500"/>
                                        <p:tgtEl>
                                          <p:spTgt spid="641"/>
                                        </p:tgtEl>
                                      </p:cBhvr>
                                    </p:animEffect>
                                  </p:childTnLst>
                                </p:cTn>
                              </p:par>
                              <p:par>
                                <p:cTn id="83" presetID="9" presetClass="entr" presetSubtype="0" fill="hold" grpId="1" nodeType="withEffect">
                                  <p:stCondLst>
                                    <p:cond delay="0"/>
                                  </p:stCondLst>
                                  <p:childTnLst>
                                    <p:set>
                                      <p:cBhvr>
                                        <p:cTn id="84" dur="1" fill="hold">
                                          <p:stCondLst>
                                            <p:cond delay="0"/>
                                          </p:stCondLst>
                                        </p:cTn>
                                        <p:tgtEl>
                                          <p:spTgt spid="648"/>
                                        </p:tgtEl>
                                        <p:attrNameLst>
                                          <p:attrName>style.visibility</p:attrName>
                                        </p:attrNameLst>
                                      </p:cBhvr>
                                      <p:to>
                                        <p:strVal val="visible"/>
                                      </p:to>
                                    </p:set>
                                    <p:animEffect transition="in" filter="dissolve">
                                      <p:cBhvr>
                                        <p:cTn id="85" dur="500"/>
                                        <p:tgtEl>
                                          <p:spTgt spid="648"/>
                                        </p:tgtEl>
                                      </p:cBhvr>
                                    </p:animEffect>
                                  </p:childTnLst>
                                </p:cTn>
                              </p:par>
                              <p:par>
                                <p:cTn id="86" presetID="9" presetClass="entr" presetSubtype="0" fill="hold" grpId="1" nodeType="withEffect">
                                  <p:stCondLst>
                                    <p:cond delay="0"/>
                                  </p:stCondLst>
                                  <p:childTnLst>
                                    <p:set>
                                      <p:cBhvr>
                                        <p:cTn id="87" dur="1" fill="hold">
                                          <p:stCondLst>
                                            <p:cond delay="0"/>
                                          </p:stCondLst>
                                        </p:cTn>
                                        <p:tgtEl>
                                          <p:spTgt spid="645"/>
                                        </p:tgtEl>
                                        <p:attrNameLst>
                                          <p:attrName>style.visibility</p:attrName>
                                        </p:attrNameLst>
                                      </p:cBhvr>
                                      <p:to>
                                        <p:strVal val="visible"/>
                                      </p:to>
                                    </p:set>
                                    <p:animEffect transition="in" filter="dissolve">
                                      <p:cBhvr>
                                        <p:cTn id="88" dur="500"/>
                                        <p:tgtEl>
                                          <p:spTgt spid="645"/>
                                        </p:tgtEl>
                                      </p:cBhvr>
                                    </p:animEffect>
                                  </p:childTnLst>
                                </p:cTn>
                              </p:par>
                              <p:par>
                                <p:cTn id="89" presetID="9" presetClass="entr" presetSubtype="0" fill="hold" grpId="1" nodeType="withEffect">
                                  <p:stCondLst>
                                    <p:cond delay="0"/>
                                  </p:stCondLst>
                                  <p:childTnLst>
                                    <p:set>
                                      <p:cBhvr>
                                        <p:cTn id="90" dur="1" fill="hold">
                                          <p:stCondLst>
                                            <p:cond delay="0"/>
                                          </p:stCondLst>
                                        </p:cTn>
                                        <p:tgtEl>
                                          <p:spTgt spid="647"/>
                                        </p:tgtEl>
                                        <p:attrNameLst>
                                          <p:attrName>style.visibility</p:attrName>
                                        </p:attrNameLst>
                                      </p:cBhvr>
                                      <p:to>
                                        <p:strVal val="visible"/>
                                      </p:to>
                                    </p:set>
                                    <p:animEffect transition="in" filter="dissolve">
                                      <p:cBhvr>
                                        <p:cTn id="91" dur="500"/>
                                        <p:tgtEl>
                                          <p:spTgt spid="647"/>
                                        </p:tgtEl>
                                      </p:cBhvr>
                                    </p:animEffect>
                                  </p:childTnLst>
                                </p:cTn>
                              </p:par>
                              <p:par>
                                <p:cTn id="92" presetID="9" presetClass="entr" presetSubtype="0" fill="hold" grpId="1" nodeType="withEffect" nodePh="1">
                                  <p:stCondLst>
                                    <p:cond delay="0"/>
                                  </p:stCondLst>
                                  <p:endCondLst>
                                    <p:cond evt="begin" delay="0">
                                      <p:tn val="92"/>
                                    </p:cond>
                                  </p:endCondLst>
                                  <p:childTnLst>
                                    <p:set>
                                      <p:cBhvr>
                                        <p:cTn id="93" dur="1" fill="hold">
                                          <p:stCondLst>
                                            <p:cond delay="0"/>
                                          </p:stCondLst>
                                        </p:cTn>
                                        <p:tgtEl>
                                          <p:spTgt spid="646"/>
                                        </p:tgtEl>
                                        <p:attrNameLst>
                                          <p:attrName>style.visibility</p:attrName>
                                        </p:attrNameLst>
                                      </p:cBhvr>
                                      <p:to>
                                        <p:strVal val="visible"/>
                                      </p:to>
                                    </p:set>
                                    <p:animEffect transition="in" filter="dissolve">
                                      <p:cBhvr>
                                        <p:cTn id="94" dur="500"/>
                                        <p:tgtEl>
                                          <p:spTgt spid="646"/>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613">
                                            <p:txEl>
                                              <p:pRg st="3" end="3"/>
                                            </p:txEl>
                                          </p:spTgt>
                                        </p:tgtEl>
                                        <p:attrNameLst>
                                          <p:attrName>style.visibility</p:attrName>
                                        </p:attrNameLst>
                                      </p:cBhvr>
                                      <p:to>
                                        <p:strVal val="visible"/>
                                      </p:to>
                                    </p:set>
                                    <p:animEffect transition="in" filter="dissolve">
                                      <p:cBhvr>
                                        <p:cTn id="97" dur="500"/>
                                        <p:tgtEl>
                                          <p:spTgt spid="613">
                                            <p:txEl>
                                              <p:pRg st="3" end="3"/>
                                            </p:txEl>
                                          </p:spTgt>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613">
                                            <p:txEl>
                                              <p:pRg st="4" end="4"/>
                                            </p:txEl>
                                          </p:spTgt>
                                        </p:tgtEl>
                                        <p:attrNameLst>
                                          <p:attrName>style.visibility</p:attrName>
                                        </p:attrNameLst>
                                      </p:cBhvr>
                                      <p:to>
                                        <p:strVal val="visible"/>
                                      </p:to>
                                    </p:set>
                                    <p:animEffect transition="in" filter="dissolve">
                                      <p:cBhvr>
                                        <p:cTn id="100" dur="500"/>
                                        <p:tgtEl>
                                          <p:spTgt spid="613">
                                            <p:txEl>
                                              <p:pRg st="4" end="4"/>
                                            </p:txEl>
                                          </p:spTgt>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643"/>
                                        </p:tgtEl>
                                        <p:attrNameLst>
                                          <p:attrName>style.visibility</p:attrName>
                                        </p:attrNameLst>
                                      </p:cBhvr>
                                      <p:to>
                                        <p:strVal val="visible"/>
                                      </p:to>
                                    </p:set>
                                    <p:animEffect transition="in" filter="dissolve">
                                      <p:cBhvr>
                                        <p:cTn id="103" dur="5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13" grpId="0" uiExpand="1" build="allAtOnce"/>
      <p:bldP spid="615" grpId="0" animBg="1"/>
      <p:bldP spid="616" grpId="0" animBg="1"/>
      <p:bldP spid="621" grpId="0" animBg="1"/>
      <p:bldP spid="622" grpId="0" animBg="1"/>
      <p:bldP spid="623" grpId="0" animBg="1"/>
      <p:bldP spid="624" grpId="0" animBg="1"/>
      <p:bldP spid="625" grpId="0" animBg="1"/>
      <p:bldP spid="627" grpId="0" animBg="1"/>
      <p:bldP spid="628" grpId="0" animBg="1"/>
      <p:bldP spid="629" grpId="0" animBg="1"/>
      <p:bldP spid="630" grpId="0" animBg="1"/>
      <p:bldP spid="631" grpId="0" animBg="1"/>
      <p:bldP spid="634" grpId="0" animBg="1"/>
      <p:bldP spid="636" grpId="0" animBg="1"/>
      <p:bldP spid="637" grpId="0" animBg="1"/>
      <p:bldP spid="638" grpId="0" animBg="1"/>
      <p:bldP spid="639" grpId="1" animBg="1"/>
      <p:bldP spid="640" grpId="1" animBg="1"/>
      <p:bldP spid="642" grpId="1"/>
      <p:bldP spid="643" grpId="0"/>
      <p:bldP spid="645" grpId="1"/>
      <p:bldP spid="646" grpId="1"/>
      <p:bldP spid="647" grpId="1"/>
      <p:bldP spid="648" grpId="1"/>
      <p:bldP spid="43" grpId="0" animBg="1"/>
      <p:bldP spid="45"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743" name="Google Shape;743;p30"/>
          <p:cNvSpPr txBox="1"/>
          <p:nvPr/>
        </p:nvSpPr>
        <p:spPr>
          <a:xfrm>
            <a:off x="6494496" y="1486226"/>
            <a:ext cx="909100" cy="2620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Array 1 </a:t>
            </a:r>
            <a:endParaRPr sz="1600" dirty="0">
              <a:latin typeface="Raleway" panose="020B0503030101060003" pitchFamily="34" charset="77"/>
            </a:endParaRPr>
          </a:p>
        </p:txBody>
      </p:sp>
      <p:sp>
        <p:nvSpPr>
          <p:cNvPr id="748" name="Google Shape;748;p30"/>
          <p:cNvSpPr/>
          <p:nvPr/>
        </p:nvSpPr>
        <p:spPr>
          <a:xfrm flipH="1">
            <a:off x="810563" y="1690816"/>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a:solidFill>
                  <a:schemeClr val="dk1"/>
                </a:solidFill>
                <a:latin typeface="Raleway" panose="020B0503030101060003" pitchFamily="34" charset="77"/>
              </a:rPr>
              <a:t>2</a:t>
            </a:r>
            <a:endParaRPr sz="1800">
              <a:solidFill>
                <a:schemeClr val="dk1"/>
              </a:solidFill>
              <a:latin typeface="Raleway" panose="020B0503030101060003" pitchFamily="34" charset="77"/>
              <a:ea typeface="Arial"/>
              <a:cs typeface="Arial"/>
              <a:sym typeface="Arial"/>
            </a:endParaRPr>
          </a:p>
        </p:txBody>
      </p:sp>
      <p:sp>
        <p:nvSpPr>
          <p:cNvPr id="749" name="Google Shape;749;p30"/>
          <p:cNvSpPr/>
          <p:nvPr/>
        </p:nvSpPr>
        <p:spPr>
          <a:xfrm flipH="1">
            <a:off x="810563" y="1429616"/>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1</a:t>
            </a:r>
            <a:endParaRPr sz="1800" dirty="0">
              <a:solidFill>
                <a:schemeClr val="dk1"/>
              </a:solidFill>
              <a:latin typeface="Raleway" panose="020B0503030101060003" pitchFamily="34" charset="77"/>
              <a:ea typeface="Arial"/>
              <a:cs typeface="Arial"/>
              <a:sym typeface="Arial"/>
            </a:endParaRPr>
          </a:p>
        </p:txBody>
      </p:sp>
      <p:sp>
        <p:nvSpPr>
          <p:cNvPr id="750" name="Google Shape;750;p30"/>
          <p:cNvSpPr/>
          <p:nvPr/>
        </p:nvSpPr>
        <p:spPr>
          <a:xfrm flipH="1">
            <a:off x="810563" y="2191291"/>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4</a:t>
            </a:r>
            <a:endParaRPr sz="1800" dirty="0">
              <a:solidFill>
                <a:schemeClr val="dk1"/>
              </a:solidFill>
              <a:latin typeface="Raleway" panose="020B0503030101060003" pitchFamily="34" charset="77"/>
              <a:ea typeface="Arial"/>
              <a:cs typeface="Arial"/>
              <a:sym typeface="Arial"/>
            </a:endParaRPr>
          </a:p>
        </p:txBody>
      </p:sp>
      <p:sp>
        <p:nvSpPr>
          <p:cNvPr id="751" name="Google Shape;751;p30"/>
          <p:cNvSpPr/>
          <p:nvPr/>
        </p:nvSpPr>
        <p:spPr>
          <a:xfrm flipH="1">
            <a:off x="810563" y="2436366"/>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a:solidFill>
                  <a:schemeClr val="dk1"/>
                </a:solidFill>
                <a:latin typeface="Raleway" panose="020B0503030101060003" pitchFamily="34" charset="77"/>
              </a:rPr>
              <a:t>5</a:t>
            </a:r>
            <a:endParaRPr sz="1800">
              <a:solidFill>
                <a:schemeClr val="dk1"/>
              </a:solidFill>
              <a:latin typeface="Raleway" panose="020B0503030101060003" pitchFamily="34" charset="77"/>
              <a:ea typeface="Arial"/>
              <a:cs typeface="Arial"/>
              <a:sym typeface="Arial"/>
            </a:endParaRPr>
          </a:p>
        </p:txBody>
      </p:sp>
      <p:sp>
        <p:nvSpPr>
          <p:cNvPr id="752" name="Google Shape;752;p30"/>
          <p:cNvSpPr/>
          <p:nvPr/>
        </p:nvSpPr>
        <p:spPr>
          <a:xfrm flipH="1">
            <a:off x="810563" y="1932991"/>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3</a:t>
            </a:r>
            <a:endParaRPr sz="1800" dirty="0">
              <a:solidFill>
                <a:schemeClr val="dk1"/>
              </a:solidFill>
              <a:latin typeface="Raleway" panose="020B0503030101060003" pitchFamily="34" charset="77"/>
              <a:ea typeface="Arial"/>
              <a:cs typeface="Arial"/>
              <a:sym typeface="Arial"/>
            </a:endParaRPr>
          </a:p>
        </p:txBody>
      </p:sp>
      <p:sp>
        <p:nvSpPr>
          <p:cNvPr id="754" name="Google Shape;754;p30"/>
          <p:cNvSpPr/>
          <p:nvPr/>
        </p:nvSpPr>
        <p:spPr>
          <a:xfrm flipH="1">
            <a:off x="810563" y="2691766"/>
            <a:ext cx="362700" cy="258300"/>
          </a:xfrm>
          <a:prstGeom prst="rect">
            <a:avLst/>
          </a:prstGeom>
          <a:solidFill>
            <a:schemeClr val="accent2">
              <a:lumMod val="60000"/>
              <a:lumOff val="40000"/>
            </a:schemeClr>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rPr>
              <a:t>6</a:t>
            </a:r>
            <a:endParaRPr sz="1800" dirty="0">
              <a:solidFill>
                <a:schemeClr val="dk1"/>
              </a:solidFill>
              <a:latin typeface="Raleway" panose="020B0503030101060003" pitchFamily="34" charset="77"/>
              <a:ea typeface="Arial"/>
              <a:cs typeface="Arial"/>
              <a:sym typeface="Arial"/>
            </a:endParaRPr>
          </a:p>
        </p:txBody>
      </p:sp>
      <p:sp>
        <p:nvSpPr>
          <p:cNvPr id="763" name="Google Shape;763;p30"/>
          <p:cNvSpPr txBox="1"/>
          <p:nvPr/>
        </p:nvSpPr>
        <p:spPr>
          <a:xfrm>
            <a:off x="1387907" y="1286597"/>
            <a:ext cx="1850232"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Update with +1/p</a:t>
            </a:r>
            <a:endParaRPr sz="1600" dirty="0">
              <a:latin typeface="Raleway" panose="020B0503030101060003" pitchFamily="34" charset="77"/>
            </a:endParaRPr>
          </a:p>
        </p:txBody>
      </p:sp>
      <p:sp>
        <p:nvSpPr>
          <p:cNvPr id="767" name="Google Shape;767;p30"/>
          <p:cNvSpPr txBox="1"/>
          <p:nvPr/>
        </p:nvSpPr>
        <p:spPr>
          <a:xfrm>
            <a:off x="1498593" y="2095537"/>
            <a:ext cx="1106623" cy="2578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dirty="0">
                <a:solidFill>
                  <a:srgbClr val="FF0000"/>
                </a:solidFill>
                <a:latin typeface="Raleway" panose="020B0503030101060003" pitchFamily="34" charset="77"/>
                <a:ea typeface="Calibri"/>
                <a:cs typeface="Calibri"/>
                <a:sym typeface="Calibri"/>
              </a:rPr>
              <a:t>Skipped</a:t>
            </a:r>
            <a:endParaRPr sz="1600" dirty="0">
              <a:solidFill>
                <a:srgbClr val="FF0000"/>
              </a:solidFill>
              <a:latin typeface="Raleway" panose="020B0503030101060003" pitchFamily="34" charset="77"/>
              <a:ea typeface="Calibri"/>
              <a:cs typeface="Calibri"/>
              <a:sym typeface="Calibri"/>
            </a:endParaRPr>
          </a:p>
        </p:txBody>
      </p:sp>
      <p:sp>
        <p:nvSpPr>
          <p:cNvPr id="86" name="Title 1">
            <a:extLst>
              <a:ext uri="{FF2B5EF4-FFF2-40B4-BE49-F238E27FC236}">
                <a16:creationId xmlns:a16="http://schemas.microsoft.com/office/drawing/2014/main" id="{26F7361E-C993-C34B-B2E7-77D208915630}"/>
              </a:ext>
            </a:extLst>
          </p:cNvPr>
          <p:cNvSpPr>
            <a:spLocks noGrp="1"/>
          </p:cNvSpPr>
          <p:nvPr>
            <p:ph type="title"/>
          </p:nvPr>
        </p:nvSpPr>
        <p:spPr>
          <a:xfrm>
            <a:off x="43543" y="137145"/>
            <a:ext cx="9056914" cy="857250"/>
          </a:xfrm>
        </p:spPr>
        <p:txBody>
          <a:bodyPr anchor="ctr">
            <a:normAutofit/>
          </a:bodyPr>
          <a:lstStyle/>
          <a:p>
            <a:r>
              <a:rPr lang="en-US" sz="2600" b="0" dirty="0" err="1">
                <a:latin typeface="Raleway Medium" panose="020B0503030101060003" pitchFamily="34" charset="77"/>
              </a:rPr>
              <a:t>NitroSketch</a:t>
            </a:r>
            <a:r>
              <a:rPr lang="en-US" sz="2600" b="0" dirty="0">
                <a:latin typeface="Raleway Medium" panose="020B0503030101060003" pitchFamily="34" charset="77"/>
              </a:rPr>
              <a:t>: Putting it together</a:t>
            </a:r>
          </a:p>
        </p:txBody>
      </p:sp>
      <p:sp>
        <p:nvSpPr>
          <p:cNvPr id="85" name="Slide Number Placeholder 1">
            <a:extLst>
              <a:ext uri="{FF2B5EF4-FFF2-40B4-BE49-F238E27FC236}">
                <a16:creationId xmlns:a16="http://schemas.microsoft.com/office/drawing/2014/main" id="{76AC67C7-B896-204A-B331-221DFF2128EF}"/>
              </a:ext>
            </a:extLst>
          </p:cNvPr>
          <p:cNvSpPr txBox="1">
            <a:spLocks/>
          </p:cNvSpPr>
          <p:nvPr/>
        </p:nvSpPr>
        <p:spPr>
          <a:xfrm>
            <a:off x="8360249" y="4776395"/>
            <a:ext cx="439506" cy="367105"/>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z="1400" smtClean="0">
                <a:latin typeface="Raleway" panose="020B0503030101060003" pitchFamily="34" charset="77"/>
              </a:rPr>
              <a:pPr/>
              <a:t>26</a:t>
            </a:fld>
            <a:endParaRPr lang="en-US" sz="1400" dirty="0">
              <a:latin typeface="Raleway" panose="020B0503030101060003" pitchFamily="34" charset="77"/>
            </a:endParaRPr>
          </a:p>
        </p:txBody>
      </p:sp>
      <p:grpSp>
        <p:nvGrpSpPr>
          <p:cNvPr id="4" name="Group 3">
            <a:extLst>
              <a:ext uri="{FF2B5EF4-FFF2-40B4-BE49-F238E27FC236}">
                <a16:creationId xmlns:a16="http://schemas.microsoft.com/office/drawing/2014/main" id="{DEEDA3D5-3B86-3D46-B2B5-FA9275166723}"/>
              </a:ext>
            </a:extLst>
          </p:cNvPr>
          <p:cNvGrpSpPr/>
          <p:nvPr/>
        </p:nvGrpSpPr>
        <p:grpSpPr>
          <a:xfrm>
            <a:off x="3739758" y="1542629"/>
            <a:ext cx="2753458" cy="347966"/>
            <a:chOff x="4578583" y="1357030"/>
            <a:chExt cx="2753458" cy="347966"/>
          </a:xfrm>
        </p:grpSpPr>
        <p:sp>
          <p:nvSpPr>
            <p:cNvPr id="705" name="Google Shape;705;p30"/>
            <p:cNvSpPr/>
            <p:nvPr/>
          </p:nvSpPr>
          <p:spPr>
            <a:xfrm>
              <a:off x="4923445" y="1357258"/>
              <a:ext cx="345000" cy="347700"/>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grpSp>
          <p:nvGrpSpPr>
            <p:cNvPr id="3" name="Group 2">
              <a:extLst>
                <a:ext uri="{FF2B5EF4-FFF2-40B4-BE49-F238E27FC236}">
                  <a16:creationId xmlns:a16="http://schemas.microsoft.com/office/drawing/2014/main" id="{D386BD4B-7253-9D47-BB81-62BB36F23CB3}"/>
                </a:ext>
              </a:extLst>
            </p:cNvPr>
            <p:cNvGrpSpPr/>
            <p:nvPr/>
          </p:nvGrpSpPr>
          <p:grpSpPr>
            <a:xfrm>
              <a:off x="4578583" y="1357230"/>
              <a:ext cx="1382239" cy="347742"/>
              <a:chOff x="4578583" y="1357230"/>
              <a:chExt cx="1382239" cy="347742"/>
            </a:xfrm>
          </p:grpSpPr>
          <p:sp>
            <p:nvSpPr>
              <p:cNvPr id="710" name="Google Shape;710;p30"/>
              <p:cNvSpPr/>
              <p:nvPr/>
            </p:nvSpPr>
            <p:spPr>
              <a:xfrm>
                <a:off x="4578583"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711" name="Google Shape;711;p30"/>
              <p:cNvSpPr/>
              <p:nvPr/>
            </p:nvSpPr>
            <p:spPr>
              <a:xfrm>
                <a:off x="5270930"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712" name="Google Shape;712;p30"/>
              <p:cNvSpPr/>
              <p:nvPr/>
            </p:nvSpPr>
            <p:spPr>
              <a:xfrm>
                <a:off x="5615847"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2" name="Group 1">
              <a:extLst>
                <a:ext uri="{FF2B5EF4-FFF2-40B4-BE49-F238E27FC236}">
                  <a16:creationId xmlns:a16="http://schemas.microsoft.com/office/drawing/2014/main" id="{76C26AFE-B10B-C74D-9ED9-E4C4077D6F6E}"/>
                </a:ext>
              </a:extLst>
            </p:cNvPr>
            <p:cNvGrpSpPr/>
            <p:nvPr/>
          </p:nvGrpSpPr>
          <p:grpSpPr>
            <a:xfrm>
              <a:off x="5611609" y="1357030"/>
              <a:ext cx="1720432" cy="347742"/>
              <a:chOff x="5611609" y="1357030"/>
              <a:chExt cx="1720432" cy="347742"/>
            </a:xfrm>
          </p:grpSpPr>
          <p:sp>
            <p:nvSpPr>
              <p:cNvPr id="716" name="Google Shape;716;p30"/>
              <p:cNvSpPr/>
              <p:nvPr/>
            </p:nvSpPr>
            <p:spPr>
              <a:xfrm>
                <a:off x="5611609"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717" name="Google Shape;717;p30"/>
              <p:cNvSpPr/>
              <p:nvPr/>
            </p:nvSpPr>
            <p:spPr>
              <a:xfrm>
                <a:off x="6297263"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718" name="Google Shape;718;p30"/>
              <p:cNvSpPr/>
              <p:nvPr/>
            </p:nvSpPr>
            <p:spPr>
              <a:xfrm>
                <a:off x="6642149"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719" name="Google Shape;719;p30"/>
              <p:cNvSpPr/>
              <p:nvPr/>
            </p:nvSpPr>
            <p:spPr>
              <a:xfrm>
                <a:off x="6987066"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83" name="Google Shape;717;p30">
              <a:extLst>
                <a:ext uri="{FF2B5EF4-FFF2-40B4-BE49-F238E27FC236}">
                  <a16:creationId xmlns:a16="http://schemas.microsoft.com/office/drawing/2014/main" id="{ACA548DA-9815-8948-9F86-119F7DD3DD57}"/>
                </a:ext>
              </a:extLst>
            </p:cNvPr>
            <p:cNvSpPr/>
            <p:nvPr/>
          </p:nvSpPr>
          <p:spPr>
            <a:xfrm>
              <a:off x="5959528" y="1357254"/>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90" name="Group 89">
            <a:extLst>
              <a:ext uri="{FF2B5EF4-FFF2-40B4-BE49-F238E27FC236}">
                <a16:creationId xmlns:a16="http://schemas.microsoft.com/office/drawing/2014/main" id="{470F19B5-4AB8-6742-A0A6-37E725523039}"/>
              </a:ext>
            </a:extLst>
          </p:cNvPr>
          <p:cNvGrpSpPr/>
          <p:nvPr/>
        </p:nvGrpSpPr>
        <p:grpSpPr>
          <a:xfrm>
            <a:off x="3744244" y="1885132"/>
            <a:ext cx="2753458" cy="347966"/>
            <a:chOff x="4578583" y="1357030"/>
            <a:chExt cx="2753458" cy="347966"/>
          </a:xfrm>
        </p:grpSpPr>
        <p:sp>
          <p:nvSpPr>
            <p:cNvPr id="91" name="Google Shape;705;p30">
              <a:extLst>
                <a:ext uri="{FF2B5EF4-FFF2-40B4-BE49-F238E27FC236}">
                  <a16:creationId xmlns:a16="http://schemas.microsoft.com/office/drawing/2014/main" id="{BE986469-BF41-9D40-8BA4-2E5ED5AACA33}"/>
                </a:ext>
              </a:extLst>
            </p:cNvPr>
            <p:cNvSpPr/>
            <p:nvPr/>
          </p:nvSpPr>
          <p:spPr>
            <a:xfrm>
              <a:off x="4923445" y="1357258"/>
              <a:ext cx="345000" cy="347700"/>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grpSp>
          <p:nvGrpSpPr>
            <p:cNvPr id="92" name="Group 91">
              <a:extLst>
                <a:ext uri="{FF2B5EF4-FFF2-40B4-BE49-F238E27FC236}">
                  <a16:creationId xmlns:a16="http://schemas.microsoft.com/office/drawing/2014/main" id="{737A63BC-9228-6C45-B436-5D35A31E1887}"/>
                </a:ext>
              </a:extLst>
            </p:cNvPr>
            <p:cNvGrpSpPr/>
            <p:nvPr/>
          </p:nvGrpSpPr>
          <p:grpSpPr>
            <a:xfrm>
              <a:off x="4578583" y="1357230"/>
              <a:ext cx="1382239" cy="347742"/>
              <a:chOff x="4578583" y="1357230"/>
              <a:chExt cx="1382239" cy="347742"/>
            </a:xfrm>
          </p:grpSpPr>
          <p:sp>
            <p:nvSpPr>
              <p:cNvPr id="99" name="Google Shape;710;p30">
                <a:extLst>
                  <a:ext uri="{FF2B5EF4-FFF2-40B4-BE49-F238E27FC236}">
                    <a16:creationId xmlns:a16="http://schemas.microsoft.com/office/drawing/2014/main" id="{971AF4A0-7663-934D-9144-52011C0F681A}"/>
                  </a:ext>
                </a:extLst>
              </p:cNvPr>
              <p:cNvSpPr/>
              <p:nvPr/>
            </p:nvSpPr>
            <p:spPr>
              <a:xfrm>
                <a:off x="4578583"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00" name="Google Shape;711;p30">
                <a:extLst>
                  <a:ext uri="{FF2B5EF4-FFF2-40B4-BE49-F238E27FC236}">
                    <a16:creationId xmlns:a16="http://schemas.microsoft.com/office/drawing/2014/main" id="{67D5BBDC-03B9-8C47-8E01-E366CB4E2FE7}"/>
                  </a:ext>
                </a:extLst>
              </p:cNvPr>
              <p:cNvSpPr/>
              <p:nvPr/>
            </p:nvSpPr>
            <p:spPr>
              <a:xfrm>
                <a:off x="5270930"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01" name="Google Shape;712;p30">
                <a:extLst>
                  <a:ext uri="{FF2B5EF4-FFF2-40B4-BE49-F238E27FC236}">
                    <a16:creationId xmlns:a16="http://schemas.microsoft.com/office/drawing/2014/main" id="{96DE6825-0D76-314D-8F93-3B6746A3DB3E}"/>
                  </a:ext>
                </a:extLst>
              </p:cNvPr>
              <p:cNvSpPr/>
              <p:nvPr/>
            </p:nvSpPr>
            <p:spPr>
              <a:xfrm>
                <a:off x="5615847"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93" name="Group 92">
              <a:extLst>
                <a:ext uri="{FF2B5EF4-FFF2-40B4-BE49-F238E27FC236}">
                  <a16:creationId xmlns:a16="http://schemas.microsoft.com/office/drawing/2014/main" id="{1FF5F9C2-08E1-9E4C-B0F8-1DC1CC97B944}"/>
                </a:ext>
              </a:extLst>
            </p:cNvPr>
            <p:cNvGrpSpPr/>
            <p:nvPr/>
          </p:nvGrpSpPr>
          <p:grpSpPr>
            <a:xfrm>
              <a:off x="5611609" y="1357030"/>
              <a:ext cx="1720432" cy="347742"/>
              <a:chOff x="5611609" y="1357030"/>
              <a:chExt cx="1720432" cy="347742"/>
            </a:xfrm>
          </p:grpSpPr>
          <p:sp>
            <p:nvSpPr>
              <p:cNvPr id="95" name="Google Shape;716;p30">
                <a:extLst>
                  <a:ext uri="{FF2B5EF4-FFF2-40B4-BE49-F238E27FC236}">
                    <a16:creationId xmlns:a16="http://schemas.microsoft.com/office/drawing/2014/main" id="{4387C7C5-F2B2-4348-AFCA-1C157FC4A91E}"/>
                  </a:ext>
                </a:extLst>
              </p:cNvPr>
              <p:cNvSpPr/>
              <p:nvPr/>
            </p:nvSpPr>
            <p:spPr>
              <a:xfrm>
                <a:off x="5611609"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96" name="Google Shape;717;p30">
                <a:extLst>
                  <a:ext uri="{FF2B5EF4-FFF2-40B4-BE49-F238E27FC236}">
                    <a16:creationId xmlns:a16="http://schemas.microsoft.com/office/drawing/2014/main" id="{2C01E9B8-2CB6-0647-B667-708EF7CA34E5}"/>
                  </a:ext>
                </a:extLst>
              </p:cNvPr>
              <p:cNvSpPr/>
              <p:nvPr/>
            </p:nvSpPr>
            <p:spPr>
              <a:xfrm>
                <a:off x="6297263"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97" name="Google Shape;718;p30">
                <a:extLst>
                  <a:ext uri="{FF2B5EF4-FFF2-40B4-BE49-F238E27FC236}">
                    <a16:creationId xmlns:a16="http://schemas.microsoft.com/office/drawing/2014/main" id="{2FE120B3-604F-A845-A540-4893610176A3}"/>
                  </a:ext>
                </a:extLst>
              </p:cNvPr>
              <p:cNvSpPr/>
              <p:nvPr/>
            </p:nvSpPr>
            <p:spPr>
              <a:xfrm>
                <a:off x="6642149"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98" name="Google Shape;719;p30">
                <a:extLst>
                  <a:ext uri="{FF2B5EF4-FFF2-40B4-BE49-F238E27FC236}">
                    <a16:creationId xmlns:a16="http://schemas.microsoft.com/office/drawing/2014/main" id="{BA0775B0-AC09-A742-AC28-7603337AD69E}"/>
                  </a:ext>
                </a:extLst>
              </p:cNvPr>
              <p:cNvSpPr/>
              <p:nvPr/>
            </p:nvSpPr>
            <p:spPr>
              <a:xfrm>
                <a:off x="6987066"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94" name="Google Shape;717;p30">
              <a:extLst>
                <a:ext uri="{FF2B5EF4-FFF2-40B4-BE49-F238E27FC236}">
                  <a16:creationId xmlns:a16="http://schemas.microsoft.com/office/drawing/2014/main" id="{A748A9E5-C257-994A-B917-0F124E8D0C71}"/>
                </a:ext>
              </a:extLst>
            </p:cNvPr>
            <p:cNvSpPr/>
            <p:nvPr/>
          </p:nvSpPr>
          <p:spPr>
            <a:xfrm>
              <a:off x="5959528" y="1357254"/>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102" name="Group 101">
            <a:extLst>
              <a:ext uri="{FF2B5EF4-FFF2-40B4-BE49-F238E27FC236}">
                <a16:creationId xmlns:a16="http://schemas.microsoft.com/office/drawing/2014/main" id="{41AE3649-33E0-5247-8538-EC3D1AFBCD6A}"/>
              </a:ext>
            </a:extLst>
          </p:cNvPr>
          <p:cNvGrpSpPr/>
          <p:nvPr/>
        </p:nvGrpSpPr>
        <p:grpSpPr>
          <a:xfrm>
            <a:off x="3747754" y="2227648"/>
            <a:ext cx="2753458" cy="347966"/>
            <a:chOff x="4578583" y="1357030"/>
            <a:chExt cx="2753458" cy="347966"/>
          </a:xfrm>
        </p:grpSpPr>
        <p:sp>
          <p:nvSpPr>
            <p:cNvPr id="103" name="Google Shape;705;p30">
              <a:extLst>
                <a:ext uri="{FF2B5EF4-FFF2-40B4-BE49-F238E27FC236}">
                  <a16:creationId xmlns:a16="http://schemas.microsoft.com/office/drawing/2014/main" id="{69078C08-E850-6245-9133-0C33182E3D15}"/>
                </a:ext>
              </a:extLst>
            </p:cNvPr>
            <p:cNvSpPr/>
            <p:nvPr/>
          </p:nvSpPr>
          <p:spPr>
            <a:xfrm>
              <a:off x="4923445" y="1357258"/>
              <a:ext cx="345000" cy="347700"/>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dirty="0">
                  <a:solidFill>
                    <a:srgbClr val="FFFFFF"/>
                  </a:solidFill>
                  <a:latin typeface="Raleway" panose="020B0503030101060003" pitchFamily="34" charset="77"/>
                  <a:ea typeface="Calibri"/>
                  <a:cs typeface="Calibri"/>
                  <a:sym typeface="Calibri"/>
                </a:rPr>
                <a:t>+1</a:t>
              </a:r>
              <a:endParaRPr sz="1000" dirty="0">
                <a:solidFill>
                  <a:srgbClr val="FFFFFF"/>
                </a:solidFill>
                <a:latin typeface="Raleway" panose="020B0503030101060003" pitchFamily="34" charset="77"/>
                <a:ea typeface="Calibri"/>
                <a:cs typeface="Calibri"/>
                <a:sym typeface="Calibri"/>
              </a:endParaRPr>
            </a:p>
          </p:txBody>
        </p:sp>
        <p:grpSp>
          <p:nvGrpSpPr>
            <p:cNvPr id="104" name="Group 103">
              <a:extLst>
                <a:ext uri="{FF2B5EF4-FFF2-40B4-BE49-F238E27FC236}">
                  <a16:creationId xmlns:a16="http://schemas.microsoft.com/office/drawing/2014/main" id="{C472B96C-5E13-5E49-A971-160CF462C66E}"/>
                </a:ext>
              </a:extLst>
            </p:cNvPr>
            <p:cNvGrpSpPr/>
            <p:nvPr/>
          </p:nvGrpSpPr>
          <p:grpSpPr>
            <a:xfrm>
              <a:off x="4578583" y="1357230"/>
              <a:ext cx="1382239" cy="347742"/>
              <a:chOff x="4578583" y="1357230"/>
              <a:chExt cx="1382239" cy="347742"/>
            </a:xfrm>
          </p:grpSpPr>
          <p:sp>
            <p:nvSpPr>
              <p:cNvPr id="111" name="Google Shape;710;p30">
                <a:extLst>
                  <a:ext uri="{FF2B5EF4-FFF2-40B4-BE49-F238E27FC236}">
                    <a16:creationId xmlns:a16="http://schemas.microsoft.com/office/drawing/2014/main" id="{3EB7D76D-EBF4-674A-A595-DA47D646FC0E}"/>
                  </a:ext>
                </a:extLst>
              </p:cNvPr>
              <p:cNvSpPr/>
              <p:nvPr/>
            </p:nvSpPr>
            <p:spPr>
              <a:xfrm>
                <a:off x="4578583"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12" name="Google Shape;711;p30">
                <a:extLst>
                  <a:ext uri="{FF2B5EF4-FFF2-40B4-BE49-F238E27FC236}">
                    <a16:creationId xmlns:a16="http://schemas.microsoft.com/office/drawing/2014/main" id="{C3DAE0B2-FD5F-C642-845B-60A87B540094}"/>
                  </a:ext>
                </a:extLst>
              </p:cNvPr>
              <p:cNvSpPr/>
              <p:nvPr/>
            </p:nvSpPr>
            <p:spPr>
              <a:xfrm>
                <a:off x="5270930"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13" name="Google Shape;712;p30">
                <a:extLst>
                  <a:ext uri="{FF2B5EF4-FFF2-40B4-BE49-F238E27FC236}">
                    <a16:creationId xmlns:a16="http://schemas.microsoft.com/office/drawing/2014/main" id="{B0EB0DD6-7100-1A47-A813-3AC37982E2FE}"/>
                  </a:ext>
                </a:extLst>
              </p:cNvPr>
              <p:cNvSpPr/>
              <p:nvPr/>
            </p:nvSpPr>
            <p:spPr>
              <a:xfrm>
                <a:off x="5615847"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105" name="Group 104">
              <a:extLst>
                <a:ext uri="{FF2B5EF4-FFF2-40B4-BE49-F238E27FC236}">
                  <a16:creationId xmlns:a16="http://schemas.microsoft.com/office/drawing/2014/main" id="{81CEE46F-4C06-684C-9A43-18E37D15A627}"/>
                </a:ext>
              </a:extLst>
            </p:cNvPr>
            <p:cNvGrpSpPr/>
            <p:nvPr/>
          </p:nvGrpSpPr>
          <p:grpSpPr>
            <a:xfrm>
              <a:off x="5611609" y="1357030"/>
              <a:ext cx="1720432" cy="347742"/>
              <a:chOff x="5611609" y="1357030"/>
              <a:chExt cx="1720432" cy="347742"/>
            </a:xfrm>
          </p:grpSpPr>
          <p:sp>
            <p:nvSpPr>
              <p:cNvPr id="107" name="Google Shape;716;p30">
                <a:extLst>
                  <a:ext uri="{FF2B5EF4-FFF2-40B4-BE49-F238E27FC236}">
                    <a16:creationId xmlns:a16="http://schemas.microsoft.com/office/drawing/2014/main" id="{49D64170-790D-EA40-A035-8FCB330139BA}"/>
                  </a:ext>
                </a:extLst>
              </p:cNvPr>
              <p:cNvSpPr/>
              <p:nvPr/>
            </p:nvSpPr>
            <p:spPr>
              <a:xfrm>
                <a:off x="5611609"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08" name="Google Shape;717;p30">
                <a:extLst>
                  <a:ext uri="{FF2B5EF4-FFF2-40B4-BE49-F238E27FC236}">
                    <a16:creationId xmlns:a16="http://schemas.microsoft.com/office/drawing/2014/main" id="{19F8E751-D074-B84D-B5D1-ACB9990B51AE}"/>
                  </a:ext>
                </a:extLst>
              </p:cNvPr>
              <p:cNvSpPr/>
              <p:nvPr/>
            </p:nvSpPr>
            <p:spPr>
              <a:xfrm>
                <a:off x="6297263"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09" name="Google Shape;718;p30">
                <a:extLst>
                  <a:ext uri="{FF2B5EF4-FFF2-40B4-BE49-F238E27FC236}">
                    <a16:creationId xmlns:a16="http://schemas.microsoft.com/office/drawing/2014/main" id="{862D2DC7-7548-7443-8F60-E8B9D7F1A686}"/>
                  </a:ext>
                </a:extLst>
              </p:cNvPr>
              <p:cNvSpPr/>
              <p:nvPr/>
            </p:nvSpPr>
            <p:spPr>
              <a:xfrm>
                <a:off x="6642149"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10" name="Google Shape;719;p30">
                <a:extLst>
                  <a:ext uri="{FF2B5EF4-FFF2-40B4-BE49-F238E27FC236}">
                    <a16:creationId xmlns:a16="http://schemas.microsoft.com/office/drawing/2014/main" id="{B1E0837B-CBBE-854D-A520-901F45213468}"/>
                  </a:ext>
                </a:extLst>
              </p:cNvPr>
              <p:cNvSpPr/>
              <p:nvPr/>
            </p:nvSpPr>
            <p:spPr>
              <a:xfrm>
                <a:off x="6987066"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106" name="Google Shape;717;p30">
              <a:extLst>
                <a:ext uri="{FF2B5EF4-FFF2-40B4-BE49-F238E27FC236}">
                  <a16:creationId xmlns:a16="http://schemas.microsoft.com/office/drawing/2014/main" id="{205188F0-346C-2B4C-8E9F-4B7111C5F3B1}"/>
                </a:ext>
              </a:extLst>
            </p:cNvPr>
            <p:cNvSpPr/>
            <p:nvPr/>
          </p:nvSpPr>
          <p:spPr>
            <a:xfrm>
              <a:off x="5952804" y="1357254"/>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114" name="Group 113">
            <a:extLst>
              <a:ext uri="{FF2B5EF4-FFF2-40B4-BE49-F238E27FC236}">
                <a16:creationId xmlns:a16="http://schemas.microsoft.com/office/drawing/2014/main" id="{54D1F547-1E49-6140-A9A0-DFC3BE4553C5}"/>
              </a:ext>
            </a:extLst>
          </p:cNvPr>
          <p:cNvGrpSpPr/>
          <p:nvPr/>
        </p:nvGrpSpPr>
        <p:grpSpPr>
          <a:xfrm>
            <a:off x="3748460" y="2571909"/>
            <a:ext cx="2753458" cy="347966"/>
            <a:chOff x="4578583" y="1357030"/>
            <a:chExt cx="2753458" cy="347966"/>
          </a:xfrm>
        </p:grpSpPr>
        <p:sp>
          <p:nvSpPr>
            <p:cNvPr id="115" name="Google Shape;705;p30">
              <a:extLst>
                <a:ext uri="{FF2B5EF4-FFF2-40B4-BE49-F238E27FC236}">
                  <a16:creationId xmlns:a16="http://schemas.microsoft.com/office/drawing/2014/main" id="{C4F00CD5-2C4D-634B-8FAA-94D54451ECFF}"/>
                </a:ext>
              </a:extLst>
            </p:cNvPr>
            <p:cNvSpPr/>
            <p:nvPr/>
          </p:nvSpPr>
          <p:spPr>
            <a:xfrm>
              <a:off x="4923445" y="1357258"/>
              <a:ext cx="345000" cy="347700"/>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a:solidFill>
                    <a:srgbClr val="FFFFFF"/>
                  </a:solidFill>
                  <a:latin typeface="Raleway" panose="020B0503030101060003" pitchFamily="34" charset="77"/>
                  <a:ea typeface="Calibri"/>
                  <a:cs typeface="Calibri"/>
                  <a:sym typeface="Calibri"/>
                </a:rPr>
                <a:t>+1</a:t>
              </a:r>
              <a:endParaRPr sz="1000">
                <a:solidFill>
                  <a:srgbClr val="FFFFFF"/>
                </a:solidFill>
                <a:latin typeface="Raleway" panose="020B0503030101060003" pitchFamily="34" charset="77"/>
                <a:ea typeface="Calibri"/>
                <a:cs typeface="Calibri"/>
                <a:sym typeface="Calibri"/>
              </a:endParaRPr>
            </a:p>
          </p:txBody>
        </p:sp>
        <p:grpSp>
          <p:nvGrpSpPr>
            <p:cNvPr id="116" name="Group 115">
              <a:extLst>
                <a:ext uri="{FF2B5EF4-FFF2-40B4-BE49-F238E27FC236}">
                  <a16:creationId xmlns:a16="http://schemas.microsoft.com/office/drawing/2014/main" id="{64E0C6AA-D5E6-634B-99CE-F745DA92D741}"/>
                </a:ext>
              </a:extLst>
            </p:cNvPr>
            <p:cNvGrpSpPr/>
            <p:nvPr/>
          </p:nvGrpSpPr>
          <p:grpSpPr>
            <a:xfrm>
              <a:off x="4578583" y="1357230"/>
              <a:ext cx="1382239" cy="347742"/>
              <a:chOff x="4578583" y="1357230"/>
              <a:chExt cx="1382239" cy="347742"/>
            </a:xfrm>
          </p:grpSpPr>
          <p:sp>
            <p:nvSpPr>
              <p:cNvPr id="123" name="Google Shape;710;p30">
                <a:extLst>
                  <a:ext uri="{FF2B5EF4-FFF2-40B4-BE49-F238E27FC236}">
                    <a16:creationId xmlns:a16="http://schemas.microsoft.com/office/drawing/2014/main" id="{2147B3E5-B643-E149-A7B1-F5E143DF2FEB}"/>
                  </a:ext>
                </a:extLst>
              </p:cNvPr>
              <p:cNvSpPr/>
              <p:nvPr/>
            </p:nvSpPr>
            <p:spPr>
              <a:xfrm>
                <a:off x="4578583"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24" name="Google Shape;711;p30">
                <a:extLst>
                  <a:ext uri="{FF2B5EF4-FFF2-40B4-BE49-F238E27FC236}">
                    <a16:creationId xmlns:a16="http://schemas.microsoft.com/office/drawing/2014/main" id="{DA004EFB-A781-B64D-BA9F-D7B852E571CC}"/>
                  </a:ext>
                </a:extLst>
              </p:cNvPr>
              <p:cNvSpPr/>
              <p:nvPr/>
            </p:nvSpPr>
            <p:spPr>
              <a:xfrm>
                <a:off x="5270930"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25" name="Google Shape;712;p30">
                <a:extLst>
                  <a:ext uri="{FF2B5EF4-FFF2-40B4-BE49-F238E27FC236}">
                    <a16:creationId xmlns:a16="http://schemas.microsoft.com/office/drawing/2014/main" id="{A28796ED-CA84-F24F-853B-9991D0E3C2B6}"/>
                  </a:ext>
                </a:extLst>
              </p:cNvPr>
              <p:cNvSpPr/>
              <p:nvPr/>
            </p:nvSpPr>
            <p:spPr>
              <a:xfrm>
                <a:off x="5615847" y="13572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grpSp>
          <p:nvGrpSpPr>
            <p:cNvPr id="117" name="Group 116">
              <a:extLst>
                <a:ext uri="{FF2B5EF4-FFF2-40B4-BE49-F238E27FC236}">
                  <a16:creationId xmlns:a16="http://schemas.microsoft.com/office/drawing/2014/main" id="{3E0AE134-BC89-814F-927D-8A890B2FE086}"/>
                </a:ext>
              </a:extLst>
            </p:cNvPr>
            <p:cNvGrpSpPr/>
            <p:nvPr/>
          </p:nvGrpSpPr>
          <p:grpSpPr>
            <a:xfrm>
              <a:off x="5611609" y="1357030"/>
              <a:ext cx="1720432" cy="347742"/>
              <a:chOff x="5611609" y="1357030"/>
              <a:chExt cx="1720432" cy="347742"/>
            </a:xfrm>
          </p:grpSpPr>
          <p:sp>
            <p:nvSpPr>
              <p:cNvPr id="119" name="Google Shape;716;p30">
                <a:extLst>
                  <a:ext uri="{FF2B5EF4-FFF2-40B4-BE49-F238E27FC236}">
                    <a16:creationId xmlns:a16="http://schemas.microsoft.com/office/drawing/2014/main" id="{3B8BDABD-BC14-8546-BCD6-39793AFA48B0}"/>
                  </a:ext>
                </a:extLst>
              </p:cNvPr>
              <p:cNvSpPr/>
              <p:nvPr/>
            </p:nvSpPr>
            <p:spPr>
              <a:xfrm>
                <a:off x="5611609"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20" name="Google Shape;717;p30">
                <a:extLst>
                  <a:ext uri="{FF2B5EF4-FFF2-40B4-BE49-F238E27FC236}">
                    <a16:creationId xmlns:a16="http://schemas.microsoft.com/office/drawing/2014/main" id="{B6120F32-FF13-984B-9758-332848ABA68C}"/>
                  </a:ext>
                </a:extLst>
              </p:cNvPr>
              <p:cNvSpPr/>
              <p:nvPr/>
            </p:nvSpPr>
            <p:spPr>
              <a:xfrm>
                <a:off x="6297263"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21" name="Google Shape;718;p30">
                <a:extLst>
                  <a:ext uri="{FF2B5EF4-FFF2-40B4-BE49-F238E27FC236}">
                    <a16:creationId xmlns:a16="http://schemas.microsoft.com/office/drawing/2014/main" id="{B058956B-D122-2343-A19C-C30EC5B23606}"/>
                  </a:ext>
                </a:extLst>
              </p:cNvPr>
              <p:cNvSpPr/>
              <p:nvPr/>
            </p:nvSpPr>
            <p:spPr>
              <a:xfrm>
                <a:off x="6642149"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sp>
            <p:nvSpPr>
              <p:cNvPr id="122" name="Google Shape;719;p30">
                <a:extLst>
                  <a:ext uri="{FF2B5EF4-FFF2-40B4-BE49-F238E27FC236}">
                    <a16:creationId xmlns:a16="http://schemas.microsoft.com/office/drawing/2014/main" id="{D7879246-6895-A44B-9925-1D106F8E0782}"/>
                  </a:ext>
                </a:extLst>
              </p:cNvPr>
              <p:cNvSpPr/>
              <p:nvPr/>
            </p:nvSpPr>
            <p:spPr>
              <a:xfrm>
                <a:off x="6987066" y="1357030"/>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118" name="Google Shape;717;p30">
              <a:extLst>
                <a:ext uri="{FF2B5EF4-FFF2-40B4-BE49-F238E27FC236}">
                  <a16:creationId xmlns:a16="http://schemas.microsoft.com/office/drawing/2014/main" id="{E2A5C4AA-6096-9148-874C-D116C2ACF404}"/>
                </a:ext>
              </a:extLst>
            </p:cNvPr>
            <p:cNvSpPr/>
            <p:nvPr/>
          </p:nvSpPr>
          <p:spPr>
            <a:xfrm>
              <a:off x="5952804" y="1357254"/>
              <a:ext cx="344975" cy="347742"/>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126" name="Google Shape;743;p30">
            <a:extLst>
              <a:ext uri="{FF2B5EF4-FFF2-40B4-BE49-F238E27FC236}">
                <a16:creationId xmlns:a16="http://schemas.microsoft.com/office/drawing/2014/main" id="{F36F60D2-8400-9840-BF10-A912D82332FD}"/>
              </a:ext>
            </a:extLst>
          </p:cNvPr>
          <p:cNvSpPr txBox="1"/>
          <p:nvPr/>
        </p:nvSpPr>
        <p:spPr>
          <a:xfrm>
            <a:off x="6500157" y="1863799"/>
            <a:ext cx="909100" cy="2620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Array 2 </a:t>
            </a:r>
            <a:endParaRPr sz="1600" dirty="0">
              <a:latin typeface="Raleway" panose="020B0503030101060003" pitchFamily="34" charset="77"/>
            </a:endParaRPr>
          </a:p>
        </p:txBody>
      </p:sp>
      <p:sp>
        <p:nvSpPr>
          <p:cNvPr id="127" name="Google Shape;743;p30">
            <a:extLst>
              <a:ext uri="{FF2B5EF4-FFF2-40B4-BE49-F238E27FC236}">
                <a16:creationId xmlns:a16="http://schemas.microsoft.com/office/drawing/2014/main" id="{7CDA2A34-1FAD-3140-BD2F-17BC7F4FBBC5}"/>
              </a:ext>
            </a:extLst>
          </p:cNvPr>
          <p:cNvSpPr txBox="1"/>
          <p:nvPr/>
        </p:nvSpPr>
        <p:spPr>
          <a:xfrm>
            <a:off x="6509479" y="2202961"/>
            <a:ext cx="909100" cy="2620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Array 3 </a:t>
            </a:r>
            <a:endParaRPr sz="1600" dirty="0">
              <a:latin typeface="Raleway" panose="020B0503030101060003" pitchFamily="34" charset="77"/>
            </a:endParaRPr>
          </a:p>
        </p:txBody>
      </p:sp>
      <p:sp>
        <p:nvSpPr>
          <p:cNvPr id="128" name="Google Shape;743;p30">
            <a:extLst>
              <a:ext uri="{FF2B5EF4-FFF2-40B4-BE49-F238E27FC236}">
                <a16:creationId xmlns:a16="http://schemas.microsoft.com/office/drawing/2014/main" id="{EBBB0D68-AFCD-A640-8AA6-4C671B45EC16}"/>
              </a:ext>
            </a:extLst>
          </p:cNvPr>
          <p:cNvSpPr txBox="1"/>
          <p:nvPr/>
        </p:nvSpPr>
        <p:spPr>
          <a:xfrm>
            <a:off x="6506746" y="2544176"/>
            <a:ext cx="909100" cy="2620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Array 4 </a:t>
            </a:r>
            <a:endParaRPr sz="1600" dirty="0">
              <a:latin typeface="Raleway" panose="020B0503030101060003" pitchFamily="34" charset="77"/>
            </a:endParaRPr>
          </a:p>
        </p:txBody>
      </p:sp>
      <p:cxnSp>
        <p:nvCxnSpPr>
          <p:cNvPr id="129" name="Google Shape;641;p28">
            <a:extLst>
              <a:ext uri="{FF2B5EF4-FFF2-40B4-BE49-F238E27FC236}">
                <a16:creationId xmlns:a16="http://schemas.microsoft.com/office/drawing/2014/main" id="{44FD71EC-B7C3-AA4E-BE4B-DD08322A0479}"/>
              </a:ext>
            </a:extLst>
          </p:cNvPr>
          <p:cNvCxnSpPr>
            <a:cxnSpLocks/>
            <a:stCxn id="749" idx="1"/>
            <a:endCxn id="133" idx="1"/>
          </p:cNvCxnSpPr>
          <p:nvPr/>
        </p:nvCxnSpPr>
        <p:spPr>
          <a:xfrm>
            <a:off x="1173263" y="1558766"/>
            <a:ext cx="3270370" cy="492399"/>
          </a:xfrm>
          <a:prstGeom prst="straightConnector1">
            <a:avLst/>
          </a:prstGeom>
          <a:noFill/>
          <a:ln w="19050" cap="flat" cmpd="sng">
            <a:solidFill>
              <a:schemeClr val="accent2"/>
            </a:solidFill>
            <a:prstDash val="solid"/>
            <a:miter lim="800000"/>
            <a:headEnd type="none" w="sm" len="sm"/>
            <a:tailEnd type="stealth" w="med" len="med"/>
          </a:ln>
        </p:spPr>
      </p:cxnSp>
      <p:sp>
        <p:nvSpPr>
          <p:cNvPr id="133" name="Google Shape;639;p28">
            <a:extLst>
              <a:ext uri="{FF2B5EF4-FFF2-40B4-BE49-F238E27FC236}">
                <a16:creationId xmlns:a16="http://schemas.microsoft.com/office/drawing/2014/main" id="{CEA76E86-561F-0D4E-B705-56449EA0C872}"/>
              </a:ext>
            </a:extLst>
          </p:cNvPr>
          <p:cNvSpPr/>
          <p:nvPr/>
        </p:nvSpPr>
        <p:spPr>
          <a:xfrm>
            <a:off x="4443633" y="1887215"/>
            <a:ext cx="329609" cy="3279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rgbClr val="FFFFFF"/>
                </a:solidFill>
                <a:latin typeface="Raleway" panose="020B0503030101060003" pitchFamily="34" charset="77"/>
                <a:ea typeface="Calibri"/>
                <a:cs typeface="Calibri"/>
                <a:sym typeface="Calibri"/>
              </a:rPr>
              <a:t>+</a:t>
            </a:r>
            <a:endParaRPr sz="1800" dirty="0">
              <a:solidFill>
                <a:srgbClr val="FFFFFF"/>
              </a:solidFill>
              <a:latin typeface="Raleway" panose="020B0503030101060003" pitchFamily="34" charset="77"/>
              <a:ea typeface="Calibri"/>
              <a:cs typeface="Calibri"/>
              <a:sym typeface="Calibri"/>
            </a:endParaRPr>
          </a:p>
        </p:txBody>
      </p:sp>
      <p:sp>
        <p:nvSpPr>
          <p:cNvPr id="134" name="Google Shape;763;p30">
            <a:extLst>
              <a:ext uri="{FF2B5EF4-FFF2-40B4-BE49-F238E27FC236}">
                <a16:creationId xmlns:a16="http://schemas.microsoft.com/office/drawing/2014/main" id="{AEEE7F3F-C54F-274D-9C55-96DD680E3FA7}"/>
              </a:ext>
            </a:extLst>
          </p:cNvPr>
          <p:cNvSpPr txBox="1"/>
          <p:nvPr/>
        </p:nvSpPr>
        <p:spPr>
          <a:xfrm>
            <a:off x="1420093" y="1676841"/>
            <a:ext cx="1850232"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Select next 21</a:t>
            </a:r>
            <a:endParaRPr sz="1600" dirty="0">
              <a:latin typeface="Raleway" panose="020B0503030101060003" pitchFamily="34" charset="77"/>
            </a:endParaRPr>
          </a:p>
        </p:txBody>
      </p:sp>
      <p:cxnSp>
        <p:nvCxnSpPr>
          <p:cNvPr id="135" name="Google Shape;641;p28">
            <a:extLst>
              <a:ext uri="{FF2B5EF4-FFF2-40B4-BE49-F238E27FC236}">
                <a16:creationId xmlns:a16="http://schemas.microsoft.com/office/drawing/2014/main" id="{2869EB50-29BA-6F41-94BE-706C49A6E184}"/>
              </a:ext>
            </a:extLst>
          </p:cNvPr>
          <p:cNvCxnSpPr>
            <a:cxnSpLocks/>
            <a:endCxn id="107" idx="1"/>
          </p:cNvCxnSpPr>
          <p:nvPr/>
        </p:nvCxnSpPr>
        <p:spPr>
          <a:xfrm flipV="1">
            <a:off x="1175077" y="2401519"/>
            <a:ext cx="3605703" cy="418374"/>
          </a:xfrm>
          <a:prstGeom prst="straightConnector1">
            <a:avLst/>
          </a:prstGeom>
          <a:noFill/>
          <a:ln w="19050" cap="flat" cmpd="sng">
            <a:solidFill>
              <a:schemeClr val="accent2"/>
            </a:solidFill>
            <a:prstDash val="solid"/>
            <a:miter lim="800000"/>
            <a:headEnd type="none" w="sm" len="sm"/>
            <a:tailEnd type="stealth" w="med" len="med"/>
          </a:ln>
        </p:spPr>
      </p:cxnSp>
      <p:sp>
        <p:nvSpPr>
          <p:cNvPr id="138" name="Google Shape;639;p28">
            <a:extLst>
              <a:ext uri="{FF2B5EF4-FFF2-40B4-BE49-F238E27FC236}">
                <a16:creationId xmlns:a16="http://schemas.microsoft.com/office/drawing/2014/main" id="{CA4B1E37-C46F-9944-A7B4-261D27B4FB1C}"/>
              </a:ext>
            </a:extLst>
          </p:cNvPr>
          <p:cNvSpPr/>
          <p:nvPr/>
        </p:nvSpPr>
        <p:spPr>
          <a:xfrm>
            <a:off x="4783150" y="2222499"/>
            <a:ext cx="332906" cy="347742"/>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rgbClr val="FFFFFF"/>
                </a:solidFill>
                <a:latin typeface="Raleway" panose="020B0503030101060003" pitchFamily="34" charset="77"/>
                <a:ea typeface="Calibri"/>
                <a:cs typeface="Calibri"/>
                <a:sym typeface="Calibri"/>
              </a:rPr>
              <a:t>+</a:t>
            </a:r>
            <a:endParaRPr sz="1800" dirty="0">
              <a:solidFill>
                <a:srgbClr val="FFFFFF"/>
              </a:solidFill>
              <a:latin typeface="Raleway" panose="020B0503030101060003" pitchFamily="34" charset="77"/>
              <a:ea typeface="Calibri"/>
              <a:cs typeface="Calibri"/>
              <a:sym typeface="Calibri"/>
            </a:endParaRPr>
          </a:p>
        </p:txBody>
      </p:sp>
      <p:sp>
        <p:nvSpPr>
          <p:cNvPr id="139" name="Google Shape;763;p30">
            <a:extLst>
              <a:ext uri="{FF2B5EF4-FFF2-40B4-BE49-F238E27FC236}">
                <a16:creationId xmlns:a16="http://schemas.microsoft.com/office/drawing/2014/main" id="{EDC3FB79-3BB6-7044-9E64-172AFF1C7978}"/>
              </a:ext>
            </a:extLst>
          </p:cNvPr>
          <p:cNvSpPr txBox="1"/>
          <p:nvPr/>
        </p:nvSpPr>
        <p:spPr>
          <a:xfrm>
            <a:off x="1421673" y="2752021"/>
            <a:ext cx="4031014"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Update with +1/p</a:t>
            </a:r>
          </a:p>
          <a:p>
            <a:pPr marL="0" lvl="0" indent="0" algn="l" rtl="0">
              <a:spcBef>
                <a:spcPts val="0"/>
              </a:spcBef>
              <a:spcAft>
                <a:spcPts val="0"/>
              </a:spcAft>
              <a:buNone/>
            </a:pPr>
            <a:r>
              <a:rPr lang="en" sz="1600" dirty="0">
                <a:latin typeface="Raleway" panose="020B0503030101060003" pitchFamily="34" charset="77"/>
              </a:rPr>
              <a:t>Adjust the sampling rate when needed</a:t>
            </a:r>
            <a:endParaRPr sz="1600" dirty="0">
              <a:latin typeface="Raleway" panose="020B0503030101060003" pitchFamily="34" charset="77"/>
            </a:endParaRPr>
          </a:p>
        </p:txBody>
      </p:sp>
      <p:sp>
        <p:nvSpPr>
          <p:cNvPr id="140" name="Down Arrow 139">
            <a:extLst>
              <a:ext uri="{FF2B5EF4-FFF2-40B4-BE49-F238E27FC236}">
                <a16:creationId xmlns:a16="http://schemas.microsoft.com/office/drawing/2014/main" id="{5C34EC68-E462-C948-ABA4-EF2D54730A7A}"/>
              </a:ext>
            </a:extLst>
          </p:cNvPr>
          <p:cNvSpPr/>
          <p:nvPr/>
        </p:nvSpPr>
        <p:spPr>
          <a:xfrm>
            <a:off x="3904349" y="3448133"/>
            <a:ext cx="470145" cy="581786"/>
          </a:xfrm>
          <a:prstGeom prst="downArrow">
            <a:avLst>
              <a:gd name="adj1" fmla="val 50000"/>
              <a:gd name="adj2" fmla="val 50000"/>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Raleway" panose="020B0503030101060003" pitchFamily="34" charset="77"/>
              <a:sym typeface="Helvetica Light"/>
            </a:endParaRPr>
          </a:p>
        </p:txBody>
      </p:sp>
      <p:sp>
        <p:nvSpPr>
          <p:cNvPr id="141" name="Rectangle 140">
            <a:extLst>
              <a:ext uri="{FF2B5EF4-FFF2-40B4-BE49-F238E27FC236}">
                <a16:creationId xmlns:a16="http://schemas.microsoft.com/office/drawing/2014/main" id="{7089D042-E37C-DE45-8B17-95A7C5BAC3AF}"/>
              </a:ext>
            </a:extLst>
          </p:cNvPr>
          <p:cNvSpPr/>
          <p:nvPr/>
        </p:nvSpPr>
        <p:spPr>
          <a:xfrm>
            <a:off x="1792015" y="4166746"/>
            <a:ext cx="517890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dirty="0">
                <a:latin typeface="Raleway Medium" panose="020B0503030101060003" pitchFamily="34" charset="77"/>
              </a:rPr>
              <a:t>Trade small space for speedup on CPU</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9"/>
                                        </p:tgtEl>
                                        <p:attrNameLst>
                                          <p:attrName>style.visibility</p:attrName>
                                        </p:attrNameLst>
                                      </p:cBhvr>
                                      <p:to>
                                        <p:strVal val="visible"/>
                                      </p:to>
                                    </p:set>
                                    <p:anim calcmode="lin" valueType="num">
                                      <p:cBhvr additive="base">
                                        <p:cTn id="7" dur="500" fill="hold"/>
                                        <p:tgtEl>
                                          <p:spTgt spid="749"/>
                                        </p:tgtEl>
                                        <p:attrNameLst>
                                          <p:attrName>ppt_x</p:attrName>
                                        </p:attrNameLst>
                                      </p:cBhvr>
                                      <p:tavLst>
                                        <p:tav tm="0">
                                          <p:val>
                                            <p:strVal val="0-#ppt_w/2"/>
                                          </p:val>
                                        </p:tav>
                                        <p:tav tm="100000">
                                          <p:val>
                                            <p:strVal val="#ppt_x"/>
                                          </p:val>
                                        </p:tav>
                                      </p:tavLst>
                                    </p:anim>
                                    <p:anim calcmode="lin" valueType="num">
                                      <p:cBhvr additive="base">
                                        <p:cTn id="8" dur="500" fill="hold"/>
                                        <p:tgtEl>
                                          <p:spTgt spid="749"/>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29"/>
                                        </p:tgtEl>
                                        <p:attrNameLst>
                                          <p:attrName>style.visibility</p:attrName>
                                        </p:attrNameLst>
                                      </p:cBhvr>
                                      <p:to>
                                        <p:strVal val="visible"/>
                                      </p:to>
                                    </p:set>
                                    <p:animEffect transition="in" filter="dissolve">
                                      <p:cBhvr>
                                        <p:cTn id="11" dur="500"/>
                                        <p:tgtEl>
                                          <p:spTgt spid="12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dissolve">
                                      <p:cBhvr>
                                        <p:cTn id="14" dur="500"/>
                                        <p:tgtEl>
                                          <p:spTgt spid="133"/>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763"/>
                                        </p:tgtEl>
                                        <p:attrNameLst>
                                          <p:attrName>style.visibility</p:attrName>
                                        </p:attrNameLst>
                                      </p:cBhvr>
                                      <p:to>
                                        <p:strVal val="visible"/>
                                      </p:to>
                                    </p:set>
                                    <p:animEffect transition="in" filter="dissolve">
                                      <p:cBhvr>
                                        <p:cTn id="17" dur="500"/>
                                        <p:tgtEl>
                                          <p:spTgt spid="76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4"/>
                                        </p:tgtEl>
                                        <p:attrNameLst>
                                          <p:attrName>style.visibility</p:attrName>
                                        </p:attrNameLst>
                                      </p:cBhvr>
                                      <p:to>
                                        <p:strVal val="visible"/>
                                      </p:to>
                                    </p:set>
                                    <p:animEffect transition="in" filter="dissolve">
                                      <p:cBhvr>
                                        <p:cTn id="20" dur="500"/>
                                        <p:tgtEl>
                                          <p:spTgt spid="1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763"/>
                                        </p:tgtEl>
                                      </p:cBhvr>
                                    </p:animEffect>
                                    <p:set>
                                      <p:cBhvr>
                                        <p:cTn id="25" dur="1" fill="hold">
                                          <p:stCondLst>
                                            <p:cond delay="499"/>
                                          </p:stCondLst>
                                        </p:cTn>
                                        <p:tgtEl>
                                          <p:spTgt spid="76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4"/>
                                        </p:tgtEl>
                                      </p:cBhvr>
                                    </p:animEffect>
                                    <p:set>
                                      <p:cBhvr>
                                        <p:cTn id="28" dur="1" fill="hold">
                                          <p:stCondLst>
                                            <p:cond delay="499"/>
                                          </p:stCondLst>
                                        </p:cTn>
                                        <p:tgtEl>
                                          <p:spTgt spid="134"/>
                                        </p:tgtEl>
                                        <p:attrNameLst>
                                          <p:attrName>style.visibility</p:attrName>
                                        </p:attrNameLst>
                                      </p:cBhvr>
                                      <p:to>
                                        <p:strVal val="hidden"/>
                                      </p:to>
                                    </p:set>
                                  </p:childTnLst>
                                </p:cTn>
                              </p:par>
                              <p:par>
                                <p:cTn id="29" presetID="2" presetClass="entr" presetSubtype="8" fill="hold" grpId="0" nodeType="withEffect">
                                  <p:stCondLst>
                                    <p:cond delay="0"/>
                                  </p:stCondLst>
                                  <p:childTnLst>
                                    <p:set>
                                      <p:cBhvr>
                                        <p:cTn id="30" dur="1" fill="hold">
                                          <p:stCondLst>
                                            <p:cond delay="0"/>
                                          </p:stCondLst>
                                        </p:cTn>
                                        <p:tgtEl>
                                          <p:spTgt spid="748"/>
                                        </p:tgtEl>
                                        <p:attrNameLst>
                                          <p:attrName>style.visibility</p:attrName>
                                        </p:attrNameLst>
                                      </p:cBhvr>
                                      <p:to>
                                        <p:strVal val="visible"/>
                                      </p:to>
                                    </p:set>
                                    <p:anim calcmode="lin" valueType="num">
                                      <p:cBhvr additive="base">
                                        <p:cTn id="31" dur="500" fill="hold"/>
                                        <p:tgtEl>
                                          <p:spTgt spid="748"/>
                                        </p:tgtEl>
                                        <p:attrNameLst>
                                          <p:attrName>ppt_x</p:attrName>
                                        </p:attrNameLst>
                                      </p:cBhvr>
                                      <p:tavLst>
                                        <p:tav tm="0">
                                          <p:val>
                                            <p:strVal val="0-#ppt_w/2"/>
                                          </p:val>
                                        </p:tav>
                                        <p:tav tm="100000">
                                          <p:val>
                                            <p:strVal val="#ppt_x"/>
                                          </p:val>
                                        </p:tav>
                                      </p:tavLst>
                                    </p:anim>
                                    <p:anim calcmode="lin" valueType="num">
                                      <p:cBhvr additive="base">
                                        <p:cTn id="32" dur="500" fill="hold"/>
                                        <p:tgtEl>
                                          <p:spTgt spid="74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52"/>
                                        </p:tgtEl>
                                        <p:attrNameLst>
                                          <p:attrName>style.visibility</p:attrName>
                                        </p:attrNameLst>
                                      </p:cBhvr>
                                      <p:to>
                                        <p:strVal val="visible"/>
                                      </p:to>
                                    </p:set>
                                    <p:anim calcmode="lin" valueType="num">
                                      <p:cBhvr additive="base">
                                        <p:cTn id="35" dur="500" fill="hold"/>
                                        <p:tgtEl>
                                          <p:spTgt spid="752"/>
                                        </p:tgtEl>
                                        <p:attrNameLst>
                                          <p:attrName>ppt_x</p:attrName>
                                        </p:attrNameLst>
                                      </p:cBhvr>
                                      <p:tavLst>
                                        <p:tav tm="0">
                                          <p:val>
                                            <p:strVal val="0-#ppt_w/2"/>
                                          </p:val>
                                        </p:tav>
                                        <p:tav tm="100000">
                                          <p:val>
                                            <p:strVal val="#ppt_x"/>
                                          </p:val>
                                        </p:tav>
                                      </p:tavLst>
                                    </p:anim>
                                    <p:anim calcmode="lin" valueType="num">
                                      <p:cBhvr additive="base">
                                        <p:cTn id="36" dur="500" fill="hold"/>
                                        <p:tgtEl>
                                          <p:spTgt spid="75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750"/>
                                        </p:tgtEl>
                                        <p:attrNameLst>
                                          <p:attrName>style.visibility</p:attrName>
                                        </p:attrNameLst>
                                      </p:cBhvr>
                                      <p:to>
                                        <p:strVal val="visible"/>
                                      </p:to>
                                    </p:set>
                                    <p:anim calcmode="lin" valueType="num">
                                      <p:cBhvr additive="base">
                                        <p:cTn id="39" dur="500" fill="hold"/>
                                        <p:tgtEl>
                                          <p:spTgt spid="750"/>
                                        </p:tgtEl>
                                        <p:attrNameLst>
                                          <p:attrName>ppt_x</p:attrName>
                                        </p:attrNameLst>
                                      </p:cBhvr>
                                      <p:tavLst>
                                        <p:tav tm="0">
                                          <p:val>
                                            <p:strVal val="0-#ppt_w/2"/>
                                          </p:val>
                                        </p:tav>
                                        <p:tav tm="100000">
                                          <p:val>
                                            <p:strVal val="#ppt_x"/>
                                          </p:val>
                                        </p:tav>
                                      </p:tavLst>
                                    </p:anim>
                                    <p:anim calcmode="lin" valueType="num">
                                      <p:cBhvr additive="base">
                                        <p:cTn id="40" dur="500" fill="hold"/>
                                        <p:tgtEl>
                                          <p:spTgt spid="75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751"/>
                                        </p:tgtEl>
                                        <p:attrNameLst>
                                          <p:attrName>style.visibility</p:attrName>
                                        </p:attrNameLst>
                                      </p:cBhvr>
                                      <p:to>
                                        <p:strVal val="visible"/>
                                      </p:to>
                                    </p:set>
                                    <p:anim calcmode="lin" valueType="num">
                                      <p:cBhvr additive="base">
                                        <p:cTn id="43" dur="500" fill="hold"/>
                                        <p:tgtEl>
                                          <p:spTgt spid="751"/>
                                        </p:tgtEl>
                                        <p:attrNameLst>
                                          <p:attrName>ppt_x</p:attrName>
                                        </p:attrNameLst>
                                      </p:cBhvr>
                                      <p:tavLst>
                                        <p:tav tm="0">
                                          <p:val>
                                            <p:strVal val="0-#ppt_w/2"/>
                                          </p:val>
                                        </p:tav>
                                        <p:tav tm="100000">
                                          <p:val>
                                            <p:strVal val="#ppt_x"/>
                                          </p:val>
                                        </p:tav>
                                      </p:tavLst>
                                    </p:anim>
                                    <p:anim calcmode="lin" valueType="num">
                                      <p:cBhvr additive="base">
                                        <p:cTn id="44" dur="500" fill="hold"/>
                                        <p:tgtEl>
                                          <p:spTgt spid="751"/>
                                        </p:tgtEl>
                                        <p:attrNameLst>
                                          <p:attrName>ppt_y</p:attrName>
                                        </p:attrNameLst>
                                      </p:cBhvr>
                                      <p:tavLst>
                                        <p:tav tm="0">
                                          <p:val>
                                            <p:strVal val="#ppt_y"/>
                                          </p:val>
                                        </p:tav>
                                        <p:tav tm="100000">
                                          <p:val>
                                            <p:strVal val="#ppt_y"/>
                                          </p:val>
                                        </p:tav>
                                      </p:tavLst>
                                    </p:anim>
                                  </p:childTnLst>
                                </p:cTn>
                              </p:par>
                              <p:par>
                                <p:cTn id="45" presetID="9" presetClass="entr" presetSubtype="0" fill="hold" grpId="0" nodeType="withEffect">
                                  <p:stCondLst>
                                    <p:cond delay="0"/>
                                  </p:stCondLst>
                                  <p:childTnLst>
                                    <p:set>
                                      <p:cBhvr>
                                        <p:cTn id="46" dur="1" fill="hold">
                                          <p:stCondLst>
                                            <p:cond delay="0"/>
                                          </p:stCondLst>
                                        </p:cTn>
                                        <p:tgtEl>
                                          <p:spTgt spid="767"/>
                                        </p:tgtEl>
                                        <p:attrNameLst>
                                          <p:attrName>style.visibility</p:attrName>
                                        </p:attrNameLst>
                                      </p:cBhvr>
                                      <p:to>
                                        <p:strVal val="visible"/>
                                      </p:to>
                                    </p:set>
                                    <p:animEffect transition="in" filter="dissolve">
                                      <p:cBhvr>
                                        <p:cTn id="47" dur="500"/>
                                        <p:tgtEl>
                                          <p:spTgt spid="76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754"/>
                                        </p:tgtEl>
                                        <p:attrNameLst>
                                          <p:attrName>style.visibility</p:attrName>
                                        </p:attrNameLst>
                                      </p:cBhvr>
                                      <p:to>
                                        <p:strVal val="visible"/>
                                      </p:to>
                                    </p:set>
                                    <p:anim calcmode="lin" valueType="num">
                                      <p:cBhvr additive="base">
                                        <p:cTn id="52" dur="500" fill="hold"/>
                                        <p:tgtEl>
                                          <p:spTgt spid="754"/>
                                        </p:tgtEl>
                                        <p:attrNameLst>
                                          <p:attrName>ppt_x</p:attrName>
                                        </p:attrNameLst>
                                      </p:cBhvr>
                                      <p:tavLst>
                                        <p:tav tm="0">
                                          <p:val>
                                            <p:strVal val="0-#ppt_w/2"/>
                                          </p:val>
                                        </p:tav>
                                        <p:tav tm="100000">
                                          <p:val>
                                            <p:strVal val="#ppt_x"/>
                                          </p:val>
                                        </p:tav>
                                      </p:tavLst>
                                    </p:anim>
                                    <p:anim calcmode="lin" valueType="num">
                                      <p:cBhvr additive="base">
                                        <p:cTn id="53" dur="500" fill="hold"/>
                                        <p:tgtEl>
                                          <p:spTgt spid="754"/>
                                        </p:tgtEl>
                                        <p:attrNameLst>
                                          <p:attrName>ppt_y</p:attrName>
                                        </p:attrNameLst>
                                      </p:cBhvr>
                                      <p:tavLst>
                                        <p:tav tm="0">
                                          <p:val>
                                            <p:strVal val="#ppt_y"/>
                                          </p:val>
                                        </p:tav>
                                        <p:tav tm="100000">
                                          <p:val>
                                            <p:strVal val="#ppt_y"/>
                                          </p:val>
                                        </p:tav>
                                      </p:tavLst>
                                    </p:anim>
                                  </p:childTnLst>
                                </p:cTn>
                              </p:par>
                              <p:par>
                                <p:cTn id="54" presetID="9" presetClass="entr" presetSubtype="0" fill="hold" nodeType="withEffect">
                                  <p:stCondLst>
                                    <p:cond delay="0"/>
                                  </p:stCondLst>
                                  <p:childTnLst>
                                    <p:set>
                                      <p:cBhvr>
                                        <p:cTn id="55" dur="1" fill="hold">
                                          <p:stCondLst>
                                            <p:cond delay="0"/>
                                          </p:stCondLst>
                                        </p:cTn>
                                        <p:tgtEl>
                                          <p:spTgt spid="135"/>
                                        </p:tgtEl>
                                        <p:attrNameLst>
                                          <p:attrName>style.visibility</p:attrName>
                                        </p:attrNameLst>
                                      </p:cBhvr>
                                      <p:to>
                                        <p:strVal val="visible"/>
                                      </p:to>
                                    </p:set>
                                    <p:animEffect transition="in" filter="dissolve">
                                      <p:cBhvr>
                                        <p:cTn id="56" dur="500"/>
                                        <p:tgtEl>
                                          <p:spTgt spid="13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38"/>
                                        </p:tgtEl>
                                        <p:attrNameLst>
                                          <p:attrName>style.visibility</p:attrName>
                                        </p:attrNameLst>
                                      </p:cBhvr>
                                      <p:to>
                                        <p:strVal val="visible"/>
                                      </p:to>
                                    </p:set>
                                    <p:animEffect transition="in" filter="dissolve">
                                      <p:cBhvr>
                                        <p:cTn id="59" dur="500"/>
                                        <p:tgtEl>
                                          <p:spTgt spid="13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39"/>
                                        </p:tgtEl>
                                        <p:attrNameLst>
                                          <p:attrName>style.visibility</p:attrName>
                                        </p:attrNameLst>
                                      </p:cBhvr>
                                      <p:to>
                                        <p:strVal val="visible"/>
                                      </p:to>
                                    </p:set>
                                    <p:animEffect transition="in" filter="dissolve">
                                      <p:cBhvr>
                                        <p:cTn id="62" dur="500"/>
                                        <p:tgtEl>
                                          <p:spTgt spid="139"/>
                                        </p:tgtEl>
                                      </p:cBhvr>
                                    </p:animEffect>
                                  </p:childTnLst>
                                </p:cTn>
                              </p:par>
                              <p:par>
                                <p:cTn id="63" presetID="10" presetClass="exit" presetSubtype="0" fill="hold" grpId="1" nodeType="withEffect">
                                  <p:stCondLst>
                                    <p:cond delay="0"/>
                                  </p:stCondLst>
                                  <p:childTnLst>
                                    <p:animEffect transition="out" filter="fade">
                                      <p:cBhvr>
                                        <p:cTn id="64" dur="500"/>
                                        <p:tgtEl>
                                          <p:spTgt spid="767"/>
                                        </p:tgtEl>
                                      </p:cBhvr>
                                    </p:animEffect>
                                    <p:set>
                                      <p:cBhvr>
                                        <p:cTn id="65" dur="1" fill="hold">
                                          <p:stCondLst>
                                            <p:cond delay="499"/>
                                          </p:stCondLst>
                                        </p:cTn>
                                        <p:tgtEl>
                                          <p:spTgt spid="76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40"/>
                                        </p:tgtEl>
                                        <p:attrNameLst>
                                          <p:attrName>style.visibility</p:attrName>
                                        </p:attrNameLst>
                                      </p:cBhvr>
                                      <p:to>
                                        <p:strVal val="visible"/>
                                      </p:to>
                                    </p:set>
                                    <p:animEffect transition="in" filter="dissolve">
                                      <p:cBhvr>
                                        <p:cTn id="70" dur="500"/>
                                        <p:tgtEl>
                                          <p:spTgt spid="140"/>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41"/>
                                        </p:tgtEl>
                                        <p:attrNameLst>
                                          <p:attrName>style.visibility</p:attrName>
                                        </p:attrNameLst>
                                      </p:cBhvr>
                                      <p:to>
                                        <p:strVal val="visible"/>
                                      </p:to>
                                    </p:set>
                                    <p:animEffect transition="in" filter="dissolve">
                                      <p:cBhvr>
                                        <p:cTn id="73"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 grpId="0" animBg="1"/>
      <p:bldP spid="749" grpId="0" animBg="1"/>
      <p:bldP spid="750" grpId="0" animBg="1"/>
      <p:bldP spid="751" grpId="0" animBg="1"/>
      <p:bldP spid="752" grpId="0" animBg="1"/>
      <p:bldP spid="754" grpId="0" animBg="1"/>
      <p:bldP spid="763" grpId="0"/>
      <p:bldP spid="763" grpId="1"/>
      <p:bldP spid="767" grpId="0"/>
      <p:bldP spid="767" grpId="1"/>
      <p:bldP spid="133" grpId="0" animBg="1"/>
      <p:bldP spid="134" grpId="0"/>
      <p:bldP spid="134" grpId="1"/>
      <p:bldP spid="138" grpId="0" animBg="1"/>
      <p:bldP spid="139" grpId="0"/>
      <p:bldP spid="140" grpId="0" animBg="1"/>
      <p:bldP spid="1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31"/>
          <p:cNvSpPr txBox="1"/>
          <p:nvPr/>
        </p:nvSpPr>
        <p:spPr>
          <a:xfrm>
            <a:off x="272143" y="967114"/>
            <a:ext cx="8495338" cy="2261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Arial"/>
              <a:buChar char="●"/>
            </a:pPr>
            <a:r>
              <a:rPr lang="en" sz="2000" dirty="0" err="1">
                <a:latin typeface="Raleway" panose="020B0503030101060003" pitchFamily="34" charset="77"/>
              </a:rPr>
              <a:t>NitroSketch</a:t>
            </a:r>
            <a:r>
              <a:rPr lang="en" sz="2000" dirty="0">
                <a:latin typeface="Raleway" panose="020B0503030101060003" pitchFamily="34" charset="77"/>
              </a:rPr>
              <a:t> offers accuracy guarantees for a variety of measurement tasks.</a:t>
            </a:r>
            <a:endParaRPr lang="en" sz="2000" b="1" dirty="0">
              <a:latin typeface="Raleway" panose="020B0503030101060003" pitchFamily="34" charset="77"/>
            </a:endParaRPr>
          </a:p>
          <a:p>
            <a:pPr marL="457200" lvl="0" indent="-342900" algn="l" rtl="0">
              <a:lnSpc>
                <a:spcPct val="115000"/>
              </a:lnSpc>
              <a:spcBef>
                <a:spcPts val="0"/>
              </a:spcBef>
              <a:spcAft>
                <a:spcPts val="0"/>
              </a:spcAft>
              <a:buClr>
                <a:schemeClr val="accent1"/>
              </a:buClr>
              <a:buSzPts val="1800"/>
              <a:buFont typeface="Lato"/>
              <a:buChar char="●"/>
            </a:pPr>
            <a:endParaRPr sz="2000" b="1" dirty="0">
              <a:latin typeface="Raleway" panose="020B0503030101060003" pitchFamily="34" charset="77"/>
            </a:endParaRPr>
          </a:p>
          <a:p>
            <a:pPr marL="0" lvl="0" indent="0" algn="l" rtl="0">
              <a:lnSpc>
                <a:spcPct val="115000"/>
              </a:lnSpc>
              <a:spcBef>
                <a:spcPts val="1600"/>
              </a:spcBef>
              <a:spcAft>
                <a:spcPts val="0"/>
              </a:spcAft>
              <a:buNone/>
            </a:pPr>
            <a:r>
              <a:rPr lang="en" sz="2000" dirty="0">
                <a:latin typeface="Raleway" panose="020B0503030101060003" pitchFamily="34" charset="77"/>
              </a:rPr>
              <a:t>     Our theoretical analysis holds after receiving enough packets.</a:t>
            </a:r>
            <a:endParaRPr sz="2000" dirty="0">
              <a:latin typeface="Raleway" panose="020B0503030101060003" pitchFamily="34" charset="77"/>
            </a:endParaRPr>
          </a:p>
          <a:p>
            <a:pPr marL="457200" lvl="0" indent="-342900" algn="l" rtl="0">
              <a:lnSpc>
                <a:spcPct val="115000"/>
              </a:lnSpc>
              <a:spcBef>
                <a:spcPts val="1600"/>
              </a:spcBef>
              <a:spcAft>
                <a:spcPts val="0"/>
              </a:spcAft>
              <a:buClr>
                <a:srgbClr val="000000"/>
              </a:buClr>
              <a:buSzPts val="1800"/>
              <a:buFont typeface="Arial"/>
              <a:buChar char="●"/>
            </a:pPr>
            <a:r>
              <a:rPr lang="en" sz="2000" dirty="0">
                <a:latin typeface="Raleway" panose="020B0503030101060003" pitchFamily="34" charset="77"/>
              </a:rPr>
              <a:t>In practice, we need ~2-4 Mil packets to converge.</a:t>
            </a:r>
            <a:endParaRPr sz="2000" dirty="0">
              <a:latin typeface="Raleway" panose="020B0503030101060003" pitchFamily="34" charset="77"/>
            </a:endParaRPr>
          </a:p>
        </p:txBody>
      </p:sp>
      <p:sp>
        <p:nvSpPr>
          <p:cNvPr id="5" name="TextBox 4">
            <a:extLst>
              <a:ext uri="{FF2B5EF4-FFF2-40B4-BE49-F238E27FC236}">
                <a16:creationId xmlns:a16="http://schemas.microsoft.com/office/drawing/2014/main" id="{94A482DA-3198-3145-B8C8-7AA0CF402713}"/>
              </a:ext>
            </a:extLst>
          </p:cNvPr>
          <p:cNvSpPr txBox="1"/>
          <p:nvPr/>
        </p:nvSpPr>
        <p:spPr>
          <a:xfrm>
            <a:off x="1186959" y="4302505"/>
            <a:ext cx="666570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1" i="1" u="none" strike="noStrike" cap="none" spc="0" normalizeH="0" baseline="0" dirty="0">
                <a:ln>
                  <a:noFill/>
                </a:ln>
                <a:solidFill>
                  <a:schemeClr val="accent1"/>
                </a:solidFill>
                <a:effectLst/>
                <a:uFillTx/>
                <a:latin typeface="Raleway" panose="020B0503030101060003" pitchFamily="34" charset="77"/>
                <a:sym typeface="Helvetica Light"/>
              </a:rPr>
              <a:t>Check out our paper for more</a:t>
            </a:r>
            <a:r>
              <a:rPr kumimoji="0" lang="en-US" sz="2000" b="1" i="1" u="none" strike="noStrike" cap="none" spc="0" normalizeH="0" dirty="0">
                <a:ln>
                  <a:noFill/>
                </a:ln>
                <a:solidFill>
                  <a:schemeClr val="accent1"/>
                </a:solidFill>
                <a:effectLst/>
                <a:uFillTx/>
                <a:latin typeface="Raleway" panose="020B0503030101060003" pitchFamily="34" charset="77"/>
                <a:sym typeface="Helvetica Light"/>
              </a:rPr>
              <a:t> details!</a:t>
            </a:r>
            <a:endParaRPr kumimoji="0" lang="en-US" sz="2000" b="1" i="1" u="none" strike="noStrike" cap="none" spc="0" normalizeH="0" baseline="0" dirty="0">
              <a:ln>
                <a:noFill/>
              </a:ln>
              <a:solidFill>
                <a:schemeClr val="accent1"/>
              </a:solidFill>
              <a:effectLst/>
              <a:uFillTx/>
              <a:latin typeface="Raleway" panose="020B0503030101060003" pitchFamily="34" charset="77"/>
              <a:sym typeface="Helvetica Light"/>
            </a:endParaRPr>
          </a:p>
        </p:txBody>
      </p:sp>
      <p:sp>
        <p:nvSpPr>
          <p:cNvPr id="6" name="Title 1">
            <a:extLst>
              <a:ext uri="{FF2B5EF4-FFF2-40B4-BE49-F238E27FC236}">
                <a16:creationId xmlns:a16="http://schemas.microsoft.com/office/drawing/2014/main" id="{410E45EC-681A-8C48-A221-0CA203C256F6}"/>
              </a:ext>
            </a:extLst>
          </p:cNvPr>
          <p:cNvSpPr>
            <a:spLocks noGrp="1"/>
          </p:cNvSpPr>
          <p:nvPr>
            <p:ph type="title"/>
          </p:nvPr>
        </p:nvSpPr>
        <p:spPr>
          <a:xfrm>
            <a:off x="0" y="145915"/>
            <a:ext cx="9144000" cy="665812"/>
          </a:xfrm>
        </p:spPr>
        <p:txBody>
          <a:bodyPr anchor="ctr">
            <a:normAutofit/>
          </a:bodyPr>
          <a:lstStyle/>
          <a:p>
            <a:r>
              <a:rPr lang="en-US" sz="2600" b="0" dirty="0" err="1"/>
              <a:t>NitroSketch</a:t>
            </a:r>
            <a:r>
              <a:rPr lang="en-US" sz="2600" b="0" dirty="0"/>
              <a:t> is theoretically robust!</a:t>
            </a:r>
          </a:p>
        </p:txBody>
      </p:sp>
      <p:sp>
        <p:nvSpPr>
          <p:cNvPr id="7" name="Slide Number Placeholder 1">
            <a:extLst>
              <a:ext uri="{FF2B5EF4-FFF2-40B4-BE49-F238E27FC236}">
                <a16:creationId xmlns:a16="http://schemas.microsoft.com/office/drawing/2014/main" id="{6D6CAA5B-17F1-0E44-841C-848407EC2A42}"/>
              </a:ext>
            </a:extLst>
          </p:cNvPr>
          <p:cNvSpPr txBox="1">
            <a:spLocks/>
          </p:cNvSpPr>
          <p:nvPr/>
        </p:nvSpPr>
        <p:spPr>
          <a:xfrm>
            <a:off x="8360248" y="4840941"/>
            <a:ext cx="407233" cy="291801"/>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z="1400" smtClean="0">
                <a:latin typeface="Raleway" panose="020B0503030101060003" pitchFamily="34" charset="77"/>
              </a:rPr>
              <a:pPr/>
              <a:t>27</a:t>
            </a:fld>
            <a:endParaRPr lang="en-US" sz="1400" dirty="0">
              <a:latin typeface="Raleway" panose="020B0503030101060003" pitchFamily="34" charset="77"/>
            </a:endParaRPr>
          </a:p>
        </p:txBody>
      </p:sp>
    </p:spTree>
    <p:extLst>
      <p:ext uri="{BB962C8B-B14F-4D97-AF65-F5344CB8AC3E}">
        <p14:creationId xmlns:p14="http://schemas.microsoft.com/office/powerpoint/2010/main" val="42554296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73">
                                            <p:txEl>
                                              <p:pRg st="2" end="2"/>
                                            </p:txEl>
                                          </p:spTgt>
                                        </p:tgtEl>
                                        <p:attrNameLst>
                                          <p:attrName>style.visibility</p:attrName>
                                        </p:attrNameLst>
                                      </p:cBhvr>
                                      <p:to>
                                        <p:strVal val="visible"/>
                                      </p:to>
                                    </p:set>
                                    <p:animEffect transition="in" filter="dissolve">
                                      <p:cBhvr>
                                        <p:cTn id="7" dur="500"/>
                                        <p:tgtEl>
                                          <p:spTgt spid="77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73">
                                            <p:txEl>
                                              <p:pRg st="3" end="3"/>
                                            </p:txEl>
                                          </p:spTgt>
                                        </p:tgtEl>
                                        <p:attrNameLst>
                                          <p:attrName>style.visibility</p:attrName>
                                        </p:attrNameLst>
                                      </p:cBhvr>
                                      <p:to>
                                        <p:strVal val="visible"/>
                                      </p:to>
                                    </p:set>
                                    <p:animEffect transition="in" filter="dissolve">
                                      <p:cBhvr>
                                        <p:cTn id="10" dur="500"/>
                                        <p:tgtEl>
                                          <p:spTgt spid="77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33"/>
          <p:cNvSpPr/>
          <p:nvPr/>
        </p:nvSpPr>
        <p:spPr>
          <a:xfrm>
            <a:off x="741000" y="1351133"/>
            <a:ext cx="7662000" cy="208291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panose="020B0503030101060003" pitchFamily="34" charset="77"/>
            </a:endParaRPr>
          </a:p>
        </p:txBody>
      </p:sp>
      <p:sp>
        <p:nvSpPr>
          <p:cNvPr id="812" name="Google Shape;812;p33"/>
          <p:cNvSpPr/>
          <p:nvPr/>
        </p:nvSpPr>
        <p:spPr>
          <a:xfrm>
            <a:off x="1783500" y="1917798"/>
            <a:ext cx="5555550" cy="1279409"/>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panose="020B0503030101060003" pitchFamily="34" charset="77"/>
            </a:endParaRPr>
          </a:p>
        </p:txBody>
      </p:sp>
      <p:sp>
        <p:nvSpPr>
          <p:cNvPr id="813" name="Google Shape;813;p33"/>
          <p:cNvSpPr txBox="1"/>
          <p:nvPr/>
        </p:nvSpPr>
        <p:spPr>
          <a:xfrm>
            <a:off x="834502" y="1335304"/>
            <a:ext cx="1433775" cy="3845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User Space</a:t>
            </a:r>
            <a:endParaRPr sz="1600" dirty="0">
              <a:latin typeface="Raleway" panose="020B0503030101060003" pitchFamily="34" charset="77"/>
            </a:endParaRPr>
          </a:p>
        </p:txBody>
      </p:sp>
      <p:sp>
        <p:nvSpPr>
          <p:cNvPr id="814" name="Google Shape;814;p33"/>
          <p:cNvSpPr/>
          <p:nvPr/>
        </p:nvSpPr>
        <p:spPr>
          <a:xfrm>
            <a:off x="741000" y="3497816"/>
            <a:ext cx="7662000" cy="60364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panose="020B0503030101060003" pitchFamily="34" charset="77"/>
            </a:endParaRPr>
          </a:p>
        </p:txBody>
      </p:sp>
      <p:sp>
        <p:nvSpPr>
          <p:cNvPr id="815" name="Google Shape;815;p33"/>
          <p:cNvSpPr txBox="1"/>
          <p:nvPr/>
        </p:nvSpPr>
        <p:spPr>
          <a:xfrm>
            <a:off x="790148" y="3487179"/>
            <a:ext cx="1572651" cy="4115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Kernel Space</a:t>
            </a:r>
            <a:endParaRPr sz="1600" dirty="0">
              <a:latin typeface="Raleway" panose="020B0503030101060003" pitchFamily="34" charset="77"/>
            </a:endParaRPr>
          </a:p>
        </p:txBody>
      </p:sp>
      <p:sp>
        <p:nvSpPr>
          <p:cNvPr id="816" name="Google Shape;816;p33"/>
          <p:cNvSpPr/>
          <p:nvPr/>
        </p:nvSpPr>
        <p:spPr>
          <a:xfrm>
            <a:off x="2548200" y="3238232"/>
            <a:ext cx="834000" cy="318900"/>
          </a:xfrm>
          <a:prstGeom prst="roundRect">
            <a:avLst>
              <a:gd name="adj" fmla="val 16667"/>
            </a:avLst>
          </a:prstGeom>
          <a:solidFill>
            <a:srgbClr val="E69138"/>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Raleway" panose="020B0503030101060003" pitchFamily="34" charset="77"/>
              </a:rPr>
              <a:t>PMD</a:t>
            </a:r>
            <a:endParaRPr sz="1600" dirty="0">
              <a:solidFill>
                <a:srgbClr val="FFFFFF"/>
              </a:solidFill>
              <a:latin typeface="Raleway" panose="020B0503030101060003" pitchFamily="34" charset="77"/>
            </a:endParaRPr>
          </a:p>
        </p:txBody>
      </p:sp>
      <p:sp>
        <p:nvSpPr>
          <p:cNvPr id="817" name="Google Shape;817;p33"/>
          <p:cNvSpPr/>
          <p:nvPr/>
        </p:nvSpPr>
        <p:spPr>
          <a:xfrm>
            <a:off x="4074375" y="3229332"/>
            <a:ext cx="834000" cy="318900"/>
          </a:xfrm>
          <a:prstGeom prst="roundRect">
            <a:avLst>
              <a:gd name="adj" fmla="val 16667"/>
            </a:avLst>
          </a:prstGeom>
          <a:solidFill>
            <a:srgbClr val="E69138"/>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Raleway" panose="020B0503030101060003" pitchFamily="34" charset="77"/>
              </a:rPr>
              <a:t>PMD</a:t>
            </a:r>
            <a:endParaRPr sz="1600" dirty="0">
              <a:solidFill>
                <a:srgbClr val="FFFFFF"/>
              </a:solidFill>
              <a:latin typeface="Raleway" panose="020B0503030101060003" pitchFamily="34" charset="77"/>
            </a:endParaRPr>
          </a:p>
        </p:txBody>
      </p:sp>
      <p:sp>
        <p:nvSpPr>
          <p:cNvPr id="818" name="Google Shape;818;p33"/>
          <p:cNvSpPr/>
          <p:nvPr/>
        </p:nvSpPr>
        <p:spPr>
          <a:xfrm>
            <a:off x="5608650" y="3240274"/>
            <a:ext cx="834000" cy="318900"/>
          </a:xfrm>
          <a:prstGeom prst="roundRect">
            <a:avLst>
              <a:gd name="adj" fmla="val 16667"/>
            </a:avLst>
          </a:prstGeom>
          <a:solidFill>
            <a:srgbClr val="E69138"/>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Raleway" panose="020B0503030101060003" pitchFamily="34" charset="77"/>
              </a:rPr>
              <a:t>PMD</a:t>
            </a:r>
            <a:endParaRPr sz="1600" dirty="0">
              <a:solidFill>
                <a:srgbClr val="FFFFFF"/>
              </a:solidFill>
              <a:latin typeface="Raleway" panose="020B0503030101060003" pitchFamily="34" charset="77"/>
            </a:endParaRPr>
          </a:p>
        </p:txBody>
      </p:sp>
      <p:cxnSp>
        <p:nvCxnSpPr>
          <p:cNvPr id="819" name="Google Shape;819;p33"/>
          <p:cNvCxnSpPr>
            <a:cxnSpLocks/>
          </p:cNvCxnSpPr>
          <p:nvPr/>
        </p:nvCxnSpPr>
        <p:spPr>
          <a:xfrm>
            <a:off x="2965200" y="3565924"/>
            <a:ext cx="0" cy="367924"/>
          </a:xfrm>
          <a:prstGeom prst="straightConnector1">
            <a:avLst/>
          </a:prstGeom>
          <a:noFill/>
          <a:ln w="15875" cap="flat" cmpd="sng">
            <a:solidFill>
              <a:schemeClr val="dk2"/>
            </a:solidFill>
            <a:prstDash val="dash"/>
            <a:round/>
            <a:headEnd type="none" w="med" len="med"/>
            <a:tailEnd type="none" w="med" len="med"/>
          </a:ln>
        </p:spPr>
      </p:cxnSp>
      <p:cxnSp>
        <p:nvCxnSpPr>
          <p:cNvPr id="821" name="Google Shape;821;p33"/>
          <p:cNvCxnSpPr>
            <a:cxnSpLocks/>
            <a:stCxn id="817" idx="2"/>
            <a:endCxn id="822" idx="0"/>
          </p:cNvCxnSpPr>
          <p:nvPr/>
        </p:nvCxnSpPr>
        <p:spPr>
          <a:xfrm>
            <a:off x="4491375" y="3548232"/>
            <a:ext cx="0" cy="376824"/>
          </a:xfrm>
          <a:prstGeom prst="straightConnector1">
            <a:avLst/>
          </a:prstGeom>
          <a:noFill/>
          <a:ln w="15875" cap="flat" cmpd="sng">
            <a:solidFill>
              <a:schemeClr val="dk2"/>
            </a:solidFill>
            <a:prstDash val="dash"/>
            <a:round/>
            <a:headEnd type="none" w="med" len="med"/>
            <a:tailEnd type="none" w="med" len="med"/>
          </a:ln>
        </p:spPr>
      </p:cxnSp>
      <p:cxnSp>
        <p:nvCxnSpPr>
          <p:cNvPr id="823" name="Google Shape;823;p33"/>
          <p:cNvCxnSpPr>
            <a:cxnSpLocks/>
          </p:cNvCxnSpPr>
          <p:nvPr/>
        </p:nvCxnSpPr>
        <p:spPr>
          <a:xfrm flipH="1">
            <a:off x="6017550" y="3567966"/>
            <a:ext cx="8100" cy="365882"/>
          </a:xfrm>
          <a:prstGeom prst="straightConnector1">
            <a:avLst/>
          </a:prstGeom>
          <a:noFill/>
          <a:ln w="15875" cap="flat" cmpd="sng">
            <a:solidFill>
              <a:schemeClr val="dk2"/>
            </a:solidFill>
            <a:prstDash val="dash"/>
            <a:round/>
            <a:headEnd type="none" w="med" len="med"/>
            <a:tailEnd type="none" w="med" len="med"/>
          </a:ln>
        </p:spPr>
      </p:cxnSp>
      <p:sp>
        <p:nvSpPr>
          <p:cNvPr id="820" name="Google Shape;820;p33"/>
          <p:cNvSpPr/>
          <p:nvPr/>
        </p:nvSpPr>
        <p:spPr>
          <a:xfrm>
            <a:off x="2548200" y="3925056"/>
            <a:ext cx="834000" cy="318900"/>
          </a:xfrm>
          <a:prstGeom prst="roundRect">
            <a:avLst>
              <a:gd name="adj" fmla="val 16667"/>
            </a:avLst>
          </a:prstGeom>
          <a:solidFill>
            <a:srgbClr val="999999"/>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Raleway" panose="020B0503030101060003" pitchFamily="34" charset="77"/>
              </a:rPr>
              <a:t>NIC</a:t>
            </a:r>
            <a:endParaRPr sz="1600" dirty="0">
              <a:solidFill>
                <a:srgbClr val="FFFFFF"/>
              </a:solidFill>
              <a:latin typeface="Raleway" panose="020B0503030101060003" pitchFamily="34" charset="77"/>
            </a:endParaRPr>
          </a:p>
        </p:txBody>
      </p:sp>
      <p:sp>
        <p:nvSpPr>
          <p:cNvPr id="822" name="Google Shape;822;p33"/>
          <p:cNvSpPr/>
          <p:nvPr/>
        </p:nvSpPr>
        <p:spPr>
          <a:xfrm>
            <a:off x="4074375" y="3925056"/>
            <a:ext cx="834000" cy="318900"/>
          </a:xfrm>
          <a:prstGeom prst="roundRect">
            <a:avLst>
              <a:gd name="adj" fmla="val 16667"/>
            </a:avLst>
          </a:prstGeom>
          <a:solidFill>
            <a:srgbClr val="999999"/>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Raleway" panose="020B0503030101060003" pitchFamily="34" charset="77"/>
              </a:rPr>
              <a:t>NIC</a:t>
            </a:r>
            <a:endParaRPr sz="1600" dirty="0">
              <a:solidFill>
                <a:srgbClr val="FFFFFF"/>
              </a:solidFill>
              <a:latin typeface="Raleway" panose="020B0503030101060003" pitchFamily="34" charset="77"/>
            </a:endParaRPr>
          </a:p>
        </p:txBody>
      </p:sp>
      <p:sp>
        <p:nvSpPr>
          <p:cNvPr id="824" name="Google Shape;824;p33"/>
          <p:cNvSpPr/>
          <p:nvPr/>
        </p:nvSpPr>
        <p:spPr>
          <a:xfrm>
            <a:off x="5600550" y="3925056"/>
            <a:ext cx="834000" cy="318900"/>
          </a:xfrm>
          <a:prstGeom prst="roundRect">
            <a:avLst>
              <a:gd name="adj" fmla="val 16667"/>
            </a:avLst>
          </a:prstGeom>
          <a:solidFill>
            <a:srgbClr val="999999"/>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Raleway" panose="020B0503030101060003" pitchFamily="34" charset="77"/>
              </a:rPr>
              <a:t>NIC</a:t>
            </a:r>
            <a:endParaRPr sz="1600" dirty="0">
              <a:solidFill>
                <a:srgbClr val="FFFFFF"/>
              </a:solidFill>
              <a:latin typeface="Raleway" panose="020B0503030101060003" pitchFamily="34" charset="77"/>
            </a:endParaRPr>
          </a:p>
        </p:txBody>
      </p:sp>
      <p:sp>
        <p:nvSpPr>
          <p:cNvPr id="825" name="Google Shape;825;p33"/>
          <p:cNvSpPr txBox="1"/>
          <p:nvPr/>
        </p:nvSpPr>
        <p:spPr>
          <a:xfrm>
            <a:off x="3436950" y="1910182"/>
            <a:ext cx="2265000" cy="22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rgbClr val="FFFFFF"/>
                </a:solidFill>
                <a:latin typeface="Raleway" panose="020B0503030101060003" pitchFamily="34" charset="77"/>
              </a:rPr>
              <a:t>OVS-DPDK </a:t>
            </a:r>
            <a:r>
              <a:rPr lang="en" sz="1800" dirty="0" err="1">
                <a:solidFill>
                  <a:srgbClr val="FFFFFF"/>
                </a:solidFill>
                <a:latin typeface="Raleway" panose="020B0503030101060003" pitchFamily="34" charset="77"/>
              </a:rPr>
              <a:t>vswitchd</a:t>
            </a:r>
            <a:endParaRPr sz="1800" dirty="0">
              <a:solidFill>
                <a:srgbClr val="FFFFFF"/>
              </a:solidFill>
              <a:latin typeface="Raleway" panose="020B0503030101060003" pitchFamily="34" charset="77"/>
            </a:endParaRPr>
          </a:p>
          <a:p>
            <a:pPr marL="0" lvl="0" indent="0" algn="ctr" rtl="0">
              <a:spcBef>
                <a:spcPts val="0"/>
              </a:spcBef>
              <a:spcAft>
                <a:spcPts val="0"/>
              </a:spcAft>
              <a:buNone/>
            </a:pPr>
            <a:endParaRPr sz="1800" dirty="0">
              <a:solidFill>
                <a:srgbClr val="FFFFFF"/>
              </a:solidFill>
              <a:latin typeface="Raleway" panose="020B0503030101060003" pitchFamily="34" charset="77"/>
            </a:endParaRPr>
          </a:p>
        </p:txBody>
      </p:sp>
      <p:sp>
        <p:nvSpPr>
          <p:cNvPr id="826" name="Google Shape;826;p33"/>
          <p:cNvSpPr/>
          <p:nvPr/>
        </p:nvSpPr>
        <p:spPr>
          <a:xfrm>
            <a:off x="2223900" y="2326582"/>
            <a:ext cx="4691100" cy="6858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panose="020B0503030101060003" pitchFamily="34" charset="77"/>
            </a:endParaRPr>
          </a:p>
        </p:txBody>
      </p:sp>
      <p:sp>
        <p:nvSpPr>
          <p:cNvPr id="827" name="Google Shape;827;p33"/>
          <p:cNvSpPr txBox="1"/>
          <p:nvPr/>
        </p:nvSpPr>
        <p:spPr>
          <a:xfrm>
            <a:off x="3137400" y="2222161"/>
            <a:ext cx="2864100" cy="22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err="1">
                <a:solidFill>
                  <a:srgbClr val="FFFFFF"/>
                </a:solidFill>
                <a:latin typeface="Raleway" panose="020B0503030101060003" pitchFamily="34" charset="77"/>
              </a:rPr>
              <a:t>dpif-netdev</a:t>
            </a:r>
            <a:r>
              <a:rPr lang="en" sz="1400" b="1" dirty="0">
                <a:solidFill>
                  <a:srgbClr val="FFFFFF"/>
                </a:solidFill>
                <a:latin typeface="Raleway" panose="020B0503030101060003" pitchFamily="34" charset="77"/>
              </a:rPr>
              <a:t> forwarding pipeline</a:t>
            </a:r>
            <a:endParaRPr sz="1400" b="1" dirty="0">
              <a:solidFill>
                <a:srgbClr val="FFFFFF"/>
              </a:solidFill>
              <a:latin typeface="Raleway" panose="020B0503030101060003" pitchFamily="34" charset="77"/>
            </a:endParaRPr>
          </a:p>
        </p:txBody>
      </p:sp>
      <p:sp>
        <p:nvSpPr>
          <p:cNvPr id="828" name="Google Shape;828;p33"/>
          <p:cNvSpPr/>
          <p:nvPr/>
        </p:nvSpPr>
        <p:spPr>
          <a:xfrm>
            <a:off x="4130400" y="2544870"/>
            <a:ext cx="883200" cy="4227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err="1">
                <a:solidFill>
                  <a:srgbClr val="FFFFFF"/>
                </a:solidFill>
                <a:latin typeface="Raleway" panose="020B0503030101060003" pitchFamily="34" charset="77"/>
              </a:rPr>
              <a:t>emc</a:t>
            </a:r>
            <a:endParaRPr sz="1800" dirty="0">
              <a:solidFill>
                <a:srgbClr val="FFFFFF"/>
              </a:solidFill>
              <a:latin typeface="Raleway" panose="020B0503030101060003" pitchFamily="34" charset="77"/>
            </a:endParaRPr>
          </a:p>
        </p:txBody>
      </p:sp>
      <p:sp>
        <p:nvSpPr>
          <p:cNvPr id="829" name="Google Shape;829;p33"/>
          <p:cNvSpPr/>
          <p:nvPr/>
        </p:nvSpPr>
        <p:spPr>
          <a:xfrm>
            <a:off x="2618404" y="1771094"/>
            <a:ext cx="763796" cy="598818"/>
          </a:xfrm>
          <a:prstGeom prst="rect">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Raleway" panose="020B0503030101060003" pitchFamily="34" charset="77"/>
              </a:rPr>
              <a:t>Shared</a:t>
            </a:r>
            <a:endParaRPr sz="1200" dirty="0">
              <a:latin typeface="Raleway" panose="020B0503030101060003" pitchFamily="34" charset="77"/>
            </a:endParaRPr>
          </a:p>
          <a:p>
            <a:pPr marL="0" lvl="0" indent="0" algn="ctr" rtl="0">
              <a:spcBef>
                <a:spcPts val="0"/>
              </a:spcBef>
              <a:spcAft>
                <a:spcPts val="0"/>
              </a:spcAft>
              <a:buNone/>
            </a:pPr>
            <a:r>
              <a:rPr lang="en" sz="1200" dirty="0">
                <a:latin typeface="Raleway" panose="020B0503030101060003" pitchFamily="34" charset="77"/>
              </a:rPr>
              <a:t>Buffer</a:t>
            </a:r>
            <a:endParaRPr sz="1200" dirty="0">
              <a:latin typeface="Raleway" panose="020B0503030101060003" pitchFamily="34" charset="77"/>
            </a:endParaRPr>
          </a:p>
        </p:txBody>
      </p:sp>
      <p:sp>
        <p:nvSpPr>
          <p:cNvPr id="830" name="Google Shape;830;p33"/>
          <p:cNvSpPr/>
          <p:nvPr/>
        </p:nvSpPr>
        <p:spPr>
          <a:xfrm>
            <a:off x="5188850" y="2555482"/>
            <a:ext cx="1128654" cy="412088"/>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err="1">
                <a:solidFill>
                  <a:srgbClr val="FFFFFF"/>
                </a:solidFill>
                <a:latin typeface="Raleway" panose="020B0503030101060003" pitchFamily="34" charset="77"/>
              </a:rPr>
              <a:t>dp</a:t>
            </a:r>
            <a:r>
              <a:rPr lang="en" sz="1600" dirty="0">
                <a:solidFill>
                  <a:srgbClr val="FFFFFF"/>
                </a:solidFill>
                <a:latin typeface="Raleway" panose="020B0503030101060003" pitchFamily="34" charset="77"/>
              </a:rPr>
              <a:t> </a:t>
            </a:r>
            <a:r>
              <a:rPr lang="en" sz="1600" dirty="0" err="1">
                <a:solidFill>
                  <a:srgbClr val="FFFFFF"/>
                </a:solidFill>
                <a:latin typeface="Raleway" panose="020B0503030101060003" pitchFamily="34" charset="77"/>
              </a:rPr>
              <a:t>classider</a:t>
            </a:r>
            <a:endParaRPr sz="1600" dirty="0">
              <a:solidFill>
                <a:srgbClr val="FFFFFF"/>
              </a:solidFill>
              <a:latin typeface="Raleway" panose="020B0503030101060003" pitchFamily="34" charset="77"/>
            </a:endParaRPr>
          </a:p>
        </p:txBody>
      </p:sp>
      <p:sp>
        <p:nvSpPr>
          <p:cNvPr id="831" name="Google Shape;831;p33"/>
          <p:cNvSpPr txBox="1"/>
          <p:nvPr/>
        </p:nvSpPr>
        <p:spPr>
          <a:xfrm>
            <a:off x="6286805" y="2458882"/>
            <a:ext cx="1292100" cy="19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FFFFF"/>
                </a:solidFill>
                <a:latin typeface="Raleway" panose="020B0503030101060003" pitchFamily="34" charset="77"/>
              </a:rPr>
              <a:t>…</a:t>
            </a:r>
            <a:endParaRPr sz="2400" b="1" dirty="0">
              <a:solidFill>
                <a:srgbClr val="FFFFFF"/>
              </a:solidFill>
              <a:latin typeface="Raleway" panose="020B0503030101060003" pitchFamily="34" charset="77"/>
            </a:endParaRPr>
          </a:p>
        </p:txBody>
      </p:sp>
      <p:sp>
        <p:nvSpPr>
          <p:cNvPr id="832" name="Google Shape;832;p33"/>
          <p:cNvSpPr/>
          <p:nvPr/>
        </p:nvSpPr>
        <p:spPr>
          <a:xfrm rot="8382989" flipH="1">
            <a:off x="3009481" y="1382013"/>
            <a:ext cx="622759" cy="208542"/>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8761D"/>
              </a:solidFill>
              <a:latin typeface="Raleway" panose="020B0503030101060003" pitchFamily="34" charset="77"/>
            </a:endParaRPr>
          </a:p>
        </p:txBody>
      </p:sp>
      <p:sp>
        <p:nvSpPr>
          <p:cNvPr id="833" name="Google Shape;833;p33"/>
          <p:cNvSpPr txBox="1"/>
          <p:nvPr/>
        </p:nvSpPr>
        <p:spPr>
          <a:xfrm>
            <a:off x="3436949" y="715065"/>
            <a:ext cx="1471425" cy="381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Raleway Medium" panose="020B0503030101060003" pitchFamily="34" charset="77"/>
              </a:rPr>
              <a:t>Controller/ Other Users</a:t>
            </a:r>
            <a:endParaRPr sz="1600" dirty="0">
              <a:latin typeface="Raleway Medium" panose="020B0503030101060003" pitchFamily="34" charset="77"/>
            </a:endParaRPr>
          </a:p>
        </p:txBody>
      </p:sp>
      <p:sp>
        <p:nvSpPr>
          <p:cNvPr id="834" name="Google Shape;834;p33"/>
          <p:cNvSpPr txBox="1"/>
          <p:nvPr/>
        </p:nvSpPr>
        <p:spPr>
          <a:xfrm>
            <a:off x="1667008" y="4391428"/>
            <a:ext cx="4437957" cy="4374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Arial"/>
              <a:buChar char="●"/>
            </a:pPr>
            <a:r>
              <a:rPr lang="en" sz="2000" dirty="0">
                <a:latin typeface="Raleway Medium" panose="020B0503030101060003" pitchFamily="34" charset="77"/>
              </a:rPr>
              <a:t>Other versions: </a:t>
            </a:r>
            <a:r>
              <a:rPr lang="en" sz="2000" dirty="0" err="1">
                <a:latin typeface="Raleway Medium" panose="020B0503030101060003" pitchFamily="34" charset="77"/>
              </a:rPr>
              <a:t>FD.io</a:t>
            </a:r>
            <a:r>
              <a:rPr lang="en" sz="2000" dirty="0">
                <a:latin typeface="Raleway Medium" panose="020B0503030101060003" pitchFamily="34" charset="77"/>
              </a:rPr>
              <a:t>-VPP, BESS </a:t>
            </a:r>
            <a:endParaRPr sz="2000" dirty="0">
              <a:latin typeface="Raleway Medium" panose="020B0503030101060003" pitchFamily="34" charset="77"/>
            </a:endParaRPr>
          </a:p>
        </p:txBody>
      </p:sp>
      <p:sp>
        <p:nvSpPr>
          <p:cNvPr id="835" name="Google Shape;835;p33"/>
          <p:cNvSpPr/>
          <p:nvPr/>
        </p:nvSpPr>
        <p:spPr>
          <a:xfrm>
            <a:off x="2362799" y="2514832"/>
            <a:ext cx="1592351" cy="460088"/>
          </a:xfrm>
          <a:prstGeom prst="roundRect">
            <a:avLst>
              <a:gd name="adj" fmla="val 16667"/>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err="1">
                <a:solidFill>
                  <a:srgbClr val="FFFFFF"/>
                </a:solidFill>
                <a:latin typeface="Raleway" panose="020B0503030101060003" pitchFamily="34" charset="77"/>
              </a:rPr>
              <a:t>NitroSketchD</a:t>
            </a:r>
            <a:endParaRPr sz="1600" dirty="0">
              <a:solidFill>
                <a:srgbClr val="FFFFFF"/>
              </a:solidFill>
              <a:latin typeface="Raleway" panose="020B0503030101060003" pitchFamily="34" charset="77"/>
            </a:endParaRPr>
          </a:p>
        </p:txBody>
      </p:sp>
      <p:sp>
        <p:nvSpPr>
          <p:cNvPr id="836" name="Google Shape;836;p33"/>
          <p:cNvSpPr/>
          <p:nvPr/>
        </p:nvSpPr>
        <p:spPr>
          <a:xfrm rot="-5388999">
            <a:off x="2880585" y="2428167"/>
            <a:ext cx="228901" cy="142096"/>
          </a:xfrm>
          <a:prstGeom prst="rightArrow">
            <a:avLst>
              <a:gd name="adj1" fmla="val 50000"/>
              <a:gd name="adj2" fmla="val 50000"/>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aleway" panose="020B0503030101060003" pitchFamily="34" charset="77"/>
            </a:endParaRPr>
          </a:p>
        </p:txBody>
      </p:sp>
      <p:sp>
        <p:nvSpPr>
          <p:cNvPr id="2" name="Slide Number Placeholder 1">
            <a:extLst>
              <a:ext uri="{FF2B5EF4-FFF2-40B4-BE49-F238E27FC236}">
                <a16:creationId xmlns:a16="http://schemas.microsoft.com/office/drawing/2014/main" id="{E2EB91E8-8392-2D4C-A449-DB8EC939A668}"/>
              </a:ext>
            </a:extLst>
          </p:cNvPr>
          <p:cNvSpPr>
            <a:spLocks noGrp="1"/>
          </p:cNvSpPr>
          <p:nvPr>
            <p:ph type="sldNum" sz="quarter" idx="4294967295"/>
          </p:nvPr>
        </p:nvSpPr>
        <p:spPr>
          <a:xfrm>
            <a:off x="8296991" y="4828828"/>
            <a:ext cx="395187" cy="257723"/>
          </a:xfrm>
        </p:spPr>
        <p:txBody>
          <a:bodyPr/>
          <a:lstStyle/>
          <a:p>
            <a:fld id="{86CB4B4D-7CA3-9044-876B-883B54F8677D}" type="slidenum">
              <a:rPr lang="en-US" sz="1400" smtClean="0"/>
              <a:pPr/>
              <a:t>28</a:t>
            </a:fld>
            <a:endParaRPr lang="en-US" sz="1400" dirty="0"/>
          </a:p>
        </p:txBody>
      </p:sp>
      <p:sp>
        <p:nvSpPr>
          <p:cNvPr id="30" name="Title 1">
            <a:extLst>
              <a:ext uri="{FF2B5EF4-FFF2-40B4-BE49-F238E27FC236}">
                <a16:creationId xmlns:a16="http://schemas.microsoft.com/office/drawing/2014/main" id="{05AD9AD2-7099-7843-A072-EE6DF38C2FD5}"/>
              </a:ext>
            </a:extLst>
          </p:cNvPr>
          <p:cNvSpPr>
            <a:spLocks noGrp="1"/>
          </p:cNvSpPr>
          <p:nvPr>
            <p:ph type="title"/>
          </p:nvPr>
        </p:nvSpPr>
        <p:spPr>
          <a:xfrm>
            <a:off x="-10725" y="40050"/>
            <a:ext cx="9143999" cy="857250"/>
          </a:xfrm>
        </p:spPr>
        <p:txBody>
          <a:bodyPr anchor="ctr"/>
          <a:lstStyle/>
          <a:p>
            <a:r>
              <a:rPr lang="en-US" b="0" dirty="0" err="1"/>
              <a:t>NitroSketch</a:t>
            </a:r>
            <a:r>
              <a:rPr lang="en-US" b="0" dirty="0"/>
              <a:t> Inline Implementation</a:t>
            </a:r>
          </a:p>
        </p:txBody>
      </p:sp>
    </p:spTree>
    <p:extLst>
      <p:ext uri="{BB962C8B-B14F-4D97-AF65-F5344CB8AC3E}">
        <p14:creationId xmlns:p14="http://schemas.microsoft.com/office/powerpoint/2010/main" val="152417866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5" name="Google Shape;875;p36"/>
          <p:cNvSpPr txBox="1"/>
          <p:nvPr/>
        </p:nvSpPr>
        <p:spPr>
          <a:xfrm>
            <a:off x="438265" y="912166"/>
            <a:ext cx="8267466" cy="465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Arial"/>
              <a:buChar char="●"/>
            </a:pPr>
            <a:r>
              <a:rPr lang="en" sz="2000" dirty="0">
                <a:latin typeface="Raleway" panose="020B0503030101060003" pitchFamily="34" charset="77"/>
              </a:rPr>
              <a:t>Two threads with OVS-DPDK, VPP and BESS on I</a:t>
            </a:r>
            <a:r>
              <a:rPr lang="en-US" sz="2000" dirty="0">
                <a:latin typeface="Raleway" panose="020B0503030101060003" pitchFamily="34" charset="77"/>
              </a:rPr>
              <a:t>n</a:t>
            </a:r>
            <a:r>
              <a:rPr lang="en" sz="2000" dirty="0" err="1">
                <a:latin typeface="Raleway" panose="020B0503030101060003" pitchFamily="34" charset="77"/>
              </a:rPr>
              <a:t>tel</a:t>
            </a:r>
            <a:r>
              <a:rPr lang="en" sz="2000" dirty="0">
                <a:latin typeface="Raleway" panose="020B0503030101060003" pitchFamily="34" charset="77"/>
              </a:rPr>
              <a:t> XL710 NIC.</a:t>
            </a:r>
          </a:p>
          <a:p>
            <a:pPr marL="457200" lvl="0" indent="-342900" algn="l" rtl="0">
              <a:lnSpc>
                <a:spcPct val="115000"/>
              </a:lnSpc>
              <a:spcBef>
                <a:spcPts val="0"/>
              </a:spcBef>
              <a:spcAft>
                <a:spcPts val="0"/>
              </a:spcAft>
              <a:buClr>
                <a:srgbClr val="000000"/>
              </a:buClr>
              <a:buSzPts val="1800"/>
              <a:buFont typeface="Arial"/>
              <a:buChar char="●"/>
            </a:pPr>
            <a:r>
              <a:rPr lang="en" sz="2000" dirty="0" err="1">
                <a:latin typeface="Raleway" panose="020B0503030101060003" pitchFamily="34" charset="77"/>
              </a:rPr>
              <a:t>NitroSketch</a:t>
            </a:r>
            <a:r>
              <a:rPr lang="en" sz="2000" dirty="0">
                <a:latin typeface="Raleway" panose="020B0503030101060003" pitchFamily="34" charset="77"/>
              </a:rPr>
              <a:t> uses </a:t>
            </a:r>
            <a:r>
              <a:rPr lang="en" sz="2000" b="1" dirty="0">
                <a:latin typeface="Raleway" panose="020B0503030101060003" pitchFamily="34" charset="77"/>
              </a:rPr>
              <a:t>no extra cores</a:t>
            </a:r>
            <a:r>
              <a:rPr lang="en" sz="2000" dirty="0">
                <a:latin typeface="Raleway" panose="020B0503030101060003" pitchFamily="34" charset="77"/>
              </a:rPr>
              <a:t>.</a:t>
            </a:r>
            <a:endParaRPr sz="2000" dirty="0">
              <a:latin typeface="Raleway" panose="020B0503030101060003" pitchFamily="34" charset="77"/>
            </a:endParaRPr>
          </a:p>
        </p:txBody>
      </p:sp>
      <p:pic>
        <p:nvPicPr>
          <p:cNvPr id="9" name="Google Shape;867;p35">
            <a:extLst>
              <a:ext uri="{FF2B5EF4-FFF2-40B4-BE49-F238E27FC236}">
                <a16:creationId xmlns:a16="http://schemas.microsoft.com/office/drawing/2014/main" id="{C7FC0F20-CBC2-C14B-814E-55461B4FB863}"/>
              </a:ext>
            </a:extLst>
          </p:cNvPr>
          <p:cNvPicPr preferRelativeResize="0"/>
          <p:nvPr/>
        </p:nvPicPr>
        <p:blipFill>
          <a:blip r:embed="rId3"/>
          <a:stretch>
            <a:fillRect/>
          </a:stretch>
        </p:blipFill>
        <p:spPr>
          <a:xfrm>
            <a:off x="1491917" y="1804855"/>
            <a:ext cx="5717403" cy="3246418"/>
          </a:xfrm>
          <a:prstGeom prst="rect">
            <a:avLst/>
          </a:prstGeom>
          <a:noFill/>
          <a:ln>
            <a:noFill/>
          </a:ln>
        </p:spPr>
      </p:pic>
      <p:sp>
        <p:nvSpPr>
          <p:cNvPr id="10" name="TextBox 9">
            <a:extLst>
              <a:ext uri="{FF2B5EF4-FFF2-40B4-BE49-F238E27FC236}">
                <a16:creationId xmlns:a16="http://schemas.microsoft.com/office/drawing/2014/main" id="{8356AE77-DBD7-B141-8642-EC5E31907E0E}"/>
              </a:ext>
            </a:extLst>
          </p:cNvPr>
          <p:cNvSpPr txBox="1"/>
          <p:nvPr/>
        </p:nvSpPr>
        <p:spPr>
          <a:xfrm>
            <a:off x="2380702" y="4666446"/>
            <a:ext cx="352873" cy="384827"/>
          </a:xfrm>
          <a:prstGeom prst="rect">
            <a:avLst/>
          </a:prstGeom>
          <a:solidFill>
            <a:schemeClr val="bg1"/>
          </a:solidFill>
        </p:spPr>
        <p:txBody>
          <a:bodyPr wrap="square" rtlCol="0">
            <a:spAutoFit/>
          </a:bodyPr>
          <a:lstStyle/>
          <a:p>
            <a:endParaRPr lang="en-US" dirty="0">
              <a:latin typeface="Raleway" panose="020B0503030101060003" pitchFamily="34" charset="77"/>
            </a:endParaRPr>
          </a:p>
        </p:txBody>
      </p:sp>
      <p:sp>
        <p:nvSpPr>
          <p:cNvPr id="11" name="Slide Number Placeholder 1">
            <a:extLst>
              <a:ext uri="{FF2B5EF4-FFF2-40B4-BE49-F238E27FC236}">
                <a16:creationId xmlns:a16="http://schemas.microsoft.com/office/drawing/2014/main" id="{ADE00554-32A0-6D45-9F25-43D1A8089B4D}"/>
              </a:ext>
            </a:extLst>
          </p:cNvPr>
          <p:cNvSpPr txBox="1">
            <a:spLocks/>
          </p:cNvSpPr>
          <p:nvPr/>
        </p:nvSpPr>
        <p:spPr>
          <a:xfrm>
            <a:off x="8360248" y="4808669"/>
            <a:ext cx="428749" cy="334832"/>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z="1400" smtClean="0">
                <a:latin typeface="Raleway" panose="020B0503030101060003" pitchFamily="34" charset="77"/>
              </a:rPr>
              <a:pPr/>
              <a:t>29</a:t>
            </a:fld>
            <a:endParaRPr lang="en-US" sz="1400" dirty="0">
              <a:latin typeface="Raleway" panose="020B0503030101060003" pitchFamily="34" charset="77"/>
            </a:endParaRPr>
          </a:p>
        </p:txBody>
      </p:sp>
      <p:sp>
        <p:nvSpPr>
          <p:cNvPr id="13" name="Title 1">
            <a:extLst>
              <a:ext uri="{FF2B5EF4-FFF2-40B4-BE49-F238E27FC236}">
                <a16:creationId xmlns:a16="http://schemas.microsoft.com/office/drawing/2014/main" id="{C2D1E773-42AC-E243-AAD1-9711425F132A}"/>
              </a:ext>
            </a:extLst>
          </p:cNvPr>
          <p:cNvSpPr>
            <a:spLocks noGrp="1"/>
          </p:cNvSpPr>
          <p:nvPr>
            <p:ph type="title"/>
          </p:nvPr>
        </p:nvSpPr>
        <p:spPr>
          <a:xfrm>
            <a:off x="0" y="92227"/>
            <a:ext cx="9143999" cy="857250"/>
          </a:xfrm>
        </p:spPr>
        <p:txBody>
          <a:bodyPr anchor="ctr"/>
          <a:lstStyle/>
          <a:p>
            <a:r>
              <a:rPr lang="en-US" b="0" dirty="0" err="1"/>
              <a:t>NitroSketch</a:t>
            </a:r>
            <a:r>
              <a:rPr lang="en-US" b="0" dirty="0"/>
              <a:t> achieves 40G on software switches</a:t>
            </a:r>
          </a:p>
        </p:txBody>
      </p:sp>
      <p:sp>
        <p:nvSpPr>
          <p:cNvPr id="7" name="TextBox 6">
            <a:extLst>
              <a:ext uri="{FF2B5EF4-FFF2-40B4-BE49-F238E27FC236}">
                <a16:creationId xmlns:a16="http://schemas.microsoft.com/office/drawing/2014/main" id="{7A39BAD7-C660-DE4B-875B-0C6494C2726E}"/>
              </a:ext>
            </a:extLst>
          </p:cNvPr>
          <p:cNvSpPr txBox="1"/>
          <p:nvPr/>
        </p:nvSpPr>
        <p:spPr>
          <a:xfrm>
            <a:off x="6310197" y="1804855"/>
            <a:ext cx="899123" cy="2785378"/>
          </a:xfrm>
          <a:prstGeom prst="rect">
            <a:avLst/>
          </a:prstGeom>
          <a:solidFill>
            <a:schemeClr val="bg1"/>
          </a:solidFill>
        </p:spPr>
        <p:txBody>
          <a:bodyPr wrap="square" rtlCol="0">
            <a:spAutoFit/>
          </a:bodyPr>
          <a:lstStyle/>
          <a:p>
            <a:endParaRPr lang="en-US" dirty="0">
              <a:latin typeface="Raleway" panose="020B0503030101060003" pitchFamily="34" charset="77"/>
            </a:endParaRPr>
          </a:p>
          <a:p>
            <a:endParaRPr lang="en-US" dirty="0">
              <a:latin typeface="Raleway" panose="020B0503030101060003" pitchFamily="34" charset="77"/>
            </a:endParaRPr>
          </a:p>
          <a:p>
            <a:endParaRPr lang="en-US" dirty="0">
              <a:latin typeface="Raleway" panose="020B0503030101060003" pitchFamily="34" charset="77"/>
            </a:endParaRPr>
          </a:p>
          <a:p>
            <a:endParaRPr lang="en-US" dirty="0">
              <a:latin typeface="Raleway" panose="020B0503030101060003" pitchFamily="34" charset="77"/>
            </a:endParaRPr>
          </a:p>
          <a:p>
            <a:endParaRPr lang="en-US" dirty="0">
              <a:latin typeface="Raleway" panose="020B0503030101060003" pitchFamily="34" charset="77"/>
            </a:endParaRPr>
          </a:p>
          <a:p>
            <a:endParaRPr lang="en-US" dirty="0">
              <a:latin typeface="Raleway" panose="020B0503030101060003" pitchFamily="34" charset="77"/>
            </a:endParaRPr>
          </a:p>
          <a:p>
            <a:endParaRPr lang="en-US" dirty="0">
              <a:latin typeface="Raleway" panose="020B0503030101060003" pitchFamily="34" charset="77"/>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D5185-6295-2543-A45A-7E951B8B2503}"/>
              </a:ext>
            </a:extLst>
          </p:cNvPr>
          <p:cNvSpPr>
            <a:spLocks noGrp="1"/>
          </p:cNvSpPr>
          <p:nvPr>
            <p:ph type="title"/>
          </p:nvPr>
        </p:nvSpPr>
        <p:spPr>
          <a:xfrm>
            <a:off x="1" y="88412"/>
            <a:ext cx="9128018" cy="857250"/>
          </a:xfrm>
        </p:spPr>
        <p:txBody>
          <a:bodyPr>
            <a:normAutofit/>
          </a:bodyPr>
          <a:lstStyle/>
          <a:p>
            <a:r>
              <a:rPr lang="en-US" sz="2600" b="0" dirty="0">
                <a:latin typeface="Raleway Medium" panose="020B0503030101060003" pitchFamily="34" charset="77"/>
                <a:cs typeface="Futura Medium" panose="020B0602020204020303" pitchFamily="34" charset="-79"/>
              </a:rPr>
              <a:t>Need for network telemetry in software switches</a:t>
            </a:r>
          </a:p>
        </p:txBody>
      </p:sp>
      <p:sp>
        <p:nvSpPr>
          <p:cNvPr id="4" name="TextBox 3">
            <a:extLst>
              <a:ext uri="{FF2B5EF4-FFF2-40B4-BE49-F238E27FC236}">
                <a16:creationId xmlns:a16="http://schemas.microsoft.com/office/drawing/2014/main" id="{86C18362-AA11-8E4B-8EF1-A50B2D546CFC}"/>
              </a:ext>
            </a:extLst>
          </p:cNvPr>
          <p:cNvSpPr txBox="1"/>
          <p:nvPr/>
        </p:nvSpPr>
        <p:spPr>
          <a:xfrm>
            <a:off x="0" y="991628"/>
            <a:ext cx="91280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u="none" strike="noStrike" cap="none" spc="0" normalizeH="0" baseline="0" dirty="0">
                <a:ln>
                  <a:noFill/>
                </a:ln>
                <a:solidFill>
                  <a:srgbClr val="000000"/>
                </a:solidFill>
                <a:effectLst/>
                <a:uFillTx/>
                <a:latin typeface="Raleway" panose="020B0503030101060003" pitchFamily="34" charset="77"/>
                <a:ea typeface="Helvetica Neue" panose="02000503000000020004" pitchFamily="2" charset="0"/>
                <a:cs typeface="Helvetica Neue" panose="02000503000000020004" pitchFamily="2" charset="0"/>
                <a:sym typeface="Helvetica Light"/>
              </a:rPr>
              <a:t>Where: Virtual switches, White-box switches, DPDK, </a:t>
            </a:r>
            <a:r>
              <a:rPr kumimoji="0" lang="en-US" sz="2000" u="none" strike="noStrike" cap="none" spc="0" normalizeH="0" baseline="0" dirty="0" err="1">
                <a:ln>
                  <a:noFill/>
                </a:ln>
                <a:solidFill>
                  <a:srgbClr val="000000"/>
                </a:solidFill>
                <a:effectLst/>
                <a:uFillTx/>
                <a:latin typeface="Raleway" panose="020B0503030101060003" pitchFamily="34" charset="77"/>
                <a:ea typeface="Helvetica Neue" panose="02000503000000020004" pitchFamily="2" charset="0"/>
                <a:cs typeface="Helvetica Neue" panose="02000503000000020004" pitchFamily="2" charset="0"/>
                <a:sym typeface="Helvetica Light"/>
              </a:rPr>
              <a:t>FD.io</a:t>
            </a:r>
            <a:r>
              <a:rPr kumimoji="0" lang="en-US" sz="2000" u="none" strike="noStrike" cap="none" spc="0" normalizeH="0" baseline="0" dirty="0">
                <a:ln>
                  <a:noFill/>
                </a:ln>
                <a:solidFill>
                  <a:srgbClr val="000000"/>
                </a:solidFill>
                <a:effectLst/>
                <a:uFillTx/>
                <a:latin typeface="Raleway" panose="020B0503030101060003" pitchFamily="34" charset="77"/>
                <a:ea typeface="Helvetica Neue" panose="02000503000000020004" pitchFamily="2" charset="0"/>
                <a:cs typeface="Helvetica Neue" panose="02000503000000020004" pitchFamily="2" charset="0"/>
                <a:sym typeface="Helvetica Light"/>
              </a:rPr>
              <a:t> </a:t>
            </a:r>
            <a:r>
              <a:rPr lang="en-US" sz="2000" dirty="0">
                <a:latin typeface="Raleway" panose="020B0503030101060003" pitchFamily="34" charset="77"/>
                <a:ea typeface="Helvetica Neue" panose="02000503000000020004" pitchFamily="2" charset="0"/>
                <a:cs typeface="Helvetica Neue" panose="02000503000000020004" pitchFamily="2" charset="0"/>
              </a:rPr>
              <a:t>……</a:t>
            </a:r>
            <a:endParaRPr kumimoji="0" lang="en-US" sz="2000" u="none" strike="noStrike" cap="none" spc="0" normalizeH="0" baseline="0" dirty="0">
              <a:ln>
                <a:noFill/>
              </a:ln>
              <a:solidFill>
                <a:srgbClr val="000000"/>
              </a:solidFill>
              <a:effectLst/>
              <a:uFillTx/>
              <a:latin typeface="Raleway" panose="020B0503030101060003" pitchFamily="34" charset="77"/>
              <a:ea typeface="Helvetica Neue" panose="02000503000000020004" pitchFamily="2" charset="0"/>
              <a:cs typeface="Helvetica Neue" panose="02000503000000020004" pitchFamily="2" charset="0"/>
              <a:sym typeface="Helvetica Light"/>
            </a:endParaRPr>
          </a:p>
        </p:txBody>
      </p:sp>
      <p:sp>
        <p:nvSpPr>
          <p:cNvPr id="27" name="TextBox 26">
            <a:extLst>
              <a:ext uri="{FF2B5EF4-FFF2-40B4-BE49-F238E27FC236}">
                <a16:creationId xmlns:a16="http://schemas.microsoft.com/office/drawing/2014/main" id="{A5F6968F-F605-7C44-9DAA-C6A0EAC6FF7D}"/>
              </a:ext>
            </a:extLst>
          </p:cNvPr>
          <p:cNvSpPr txBox="1"/>
          <p:nvPr/>
        </p:nvSpPr>
        <p:spPr>
          <a:xfrm>
            <a:off x="1403643" y="4067984"/>
            <a:ext cx="626309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1" u="none" strike="noStrike" cap="none" spc="0" normalizeH="0" baseline="0" dirty="0">
                <a:ln>
                  <a:noFill/>
                </a:ln>
                <a:solidFill>
                  <a:srgbClr val="000000"/>
                </a:solidFill>
                <a:effectLst/>
                <a:uFillTx/>
                <a:latin typeface="Raleway" panose="020B0503030101060003" pitchFamily="34" charset="77"/>
                <a:sym typeface="Helvetica Light"/>
              </a:rPr>
              <a:t>Requirements:</a:t>
            </a:r>
            <a:r>
              <a:rPr kumimoji="0" lang="en-US" sz="2000" u="none" strike="noStrike" cap="none" spc="0" normalizeH="0" baseline="0" dirty="0">
                <a:ln>
                  <a:noFill/>
                </a:ln>
                <a:solidFill>
                  <a:srgbClr val="000000"/>
                </a:solidFill>
                <a:effectLst/>
                <a:uFillTx/>
                <a:latin typeface="Raleway" panose="020B0503030101060003" pitchFamily="34" charset="77"/>
                <a:sym typeface="Helvetica Light"/>
              </a:rPr>
              <a:t> Performance, Accuracy  </a:t>
            </a:r>
          </a:p>
        </p:txBody>
      </p:sp>
      <p:sp>
        <p:nvSpPr>
          <p:cNvPr id="30" name="文本框 6">
            <a:extLst>
              <a:ext uri="{FF2B5EF4-FFF2-40B4-BE49-F238E27FC236}">
                <a16:creationId xmlns:a16="http://schemas.microsoft.com/office/drawing/2014/main" id="{4538B9B2-90A3-3F4A-9D0E-39F488526167}"/>
              </a:ext>
            </a:extLst>
          </p:cNvPr>
          <p:cNvSpPr txBox="1"/>
          <p:nvPr/>
        </p:nvSpPr>
        <p:spPr>
          <a:xfrm>
            <a:off x="1272151" y="1729590"/>
            <a:ext cx="2773659" cy="400110"/>
          </a:xfrm>
          <a:prstGeom prst="rect">
            <a:avLst/>
          </a:prstGeom>
          <a:noFill/>
        </p:spPr>
        <p:txBody>
          <a:bodyPr wrap="square" rtlCol="0">
            <a:spAutoFit/>
          </a:bodyPr>
          <a:lstStyle/>
          <a:p>
            <a:r>
              <a:rPr lang="en-US" altLang="zh-CN" sz="2000" b="1" dirty="0">
                <a:solidFill>
                  <a:srgbClr val="790F28"/>
                </a:solidFill>
                <a:latin typeface="Raleway" panose="020B0503030101060003" pitchFamily="34" charset="77"/>
              </a:rPr>
              <a:t>Traffic Engineering</a:t>
            </a:r>
          </a:p>
        </p:txBody>
      </p:sp>
      <p:sp>
        <p:nvSpPr>
          <p:cNvPr id="31" name="文本框 7">
            <a:extLst>
              <a:ext uri="{FF2B5EF4-FFF2-40B4-BE49-F238E27FC236}">
                <a16:creationId xmlns:a16="http://schemas.microsoft.com/office/drawing/2014/main" id="{B84623FA-1C0E-6242-97D5-1CA0FB34F5DC}"/>
              </a:ext>
            </a:extLst>
          </p:cNvPr>
          <p:cNvSpPr txBox="1"/>
          <p:nvPr/>
        </p:nvSpPr>
        <p:spPr>
          <a:xfrm>
            <a:off x="1289254" y="2133352"/>
            <a:ext cx="2603881" cy="338553"/>
          </a:xfrm>
          <a:prstGeom prst="rect">
            <a:avLst/>
          </a:prstGeom>
          <a:noFill/>
        </p:spPr>
        <p:txBody>
          <a:bodyPr wrap="square" rtlCol="0">
            <a:spAutoFit/>
          </a:bodyPr>
          <a:lstStyle/>
          <a:p>
            <a:r>
              <a:rPr lang="en-US" altLang="zh-CN" sz="1600" dirty="0">
                <a:solidFill>
                  <a:schemeClr val="accent1"/>
                </a:solidFill>
                <a:latin typeface="Raleway" panose="020B0503030101060003" pitchFamily="34" charset="77"/>
              </a:rPr>
              <a:t>“Flow Size Distribution”</a:t>
            </a:r>
          </a:p>
        </p:txBody>
      </p:sp>
      <p:sp>
        <p:nvSpPr>
          <p:cNvPr id="32" name="文本框 6">
            <a:extLst>
              <a:ext uri="{FF2B5EF4-FFF2-40B4-BE49-F238E27FC236}">
                <a16:creationId xmlns:a16="http://schemas.microsoft.com/office/drawing/2014/main" id="{D78370E5-D675-4141-BC61-D44040AAB272}"/>
              </a:ext>
            </a:extLst>
          </p:cNvPr>
          <p:cNvSpPr txBox="1"/>
          <p:nvPr/>
        </p:nvSpPr>
        <p:spPr>
          <a:xfrm>
            <a:off x="4690875" y="1772825"/>
            <a:ext cx="3529191" cy="400110"/>
          </a:xfrm>
          <a:prstGeom prst="rect">
            <a:avLst/>
          </a:prstGeom>
          <a:noFill/>
        </p:spPr>
        <p:txBody>
          <a:bodyPr wrap="square" rtlCol="0">
            <a:spAutoFit/>
          </a:bodyPr>
          <a:lstStyle/>
          <a:p>
            <a:r>
              <a:rPr lang="en-US" altLang="zh-CN" sz="2000" b="1" dirty="0">
                <a:solidFill>
                  <a:srgbClr val="790F28"/>
                </a:solidFill>
                <a:latin typeface="Raleway" panose="020B0503030101060003" pitchFamily="34" charset="77"/>
              </a:rPr>
              <a:t>Anomaly Detection</a:t>
            </a:r>
          </a:p>
        </p:txBody>
      </p:sp>
      <p:sp>
        <p:nvSpPr>
          <p:cNvPr id="33" name="文本框 7">
            <a:extLst>
              <a:ext uri="{FF2B5EF4-FFF2-40B4-BE49-F238E27FC236}">
                <a16:creationId xmlns:a16="http://schemas.microsoft.com/office/drawing/2014/main" id="{427DCFCF-FFD1-284C-9089-3B945C6DC6A0}"/>
              </a:ext>
            </a:extLst>
          </p:cNvPr>
          <p:cNvSpPr txBox="1"/>
          <p:nvPr/>
        </p:nvSpPr>
        <p:spPr>
          <a:xfrm>
            <a:off x="4863055" y="2183160"/>
            <a:ext cx="3529190" cy="338553"/>
          </a:xfrm>
          <a:prstGeom prst="rect">
            <a:avLst/>
          </a:prstGeom>
          <a:noFill/>
        </p:spPr>
        <p:txBody>
          <a:bodyPr wrap="square" rtlCol="0">
            <a:spAutoFit/>
          </a:bodyPr>
          <a:lstStyle/>
          <a:p>
            <a:r>
              <a:rPr lang="en-US" altLang="zh-CN" sz="1600" dirty="0">
                <a:solidFill>
                  <a:schemeClr val="accent1"/>
                </a:solidFill>
                <a:latin typeface="Raleway" panose="020B0503030101060003" pitchFamily="34" charset="77"/>
              </a:rPr>
              <a:t>“Entropy”, “Traffic Changes”</a:t>
            </a:r>
          </a:p>
        </p:txBody>
      </p:sp>
      <p:sp>
        <p:nvSpPr>
          <p:cNvPr id="34" name="文本框 6">
            <a:extLst>
              <a:ext uri="{FF2B5EF4-FFF2-40B4-BE49-F238E27FC236}">
                <a16:creationId xmlns:a16="http://schemas.microsoft.com/office/drawing/2014/main" id="{4BA7E4A2-CF7F-2C4A-90ED-7462A4262355}"/>
              </a:ext>
            </a:extLst>
          </p:cNvPr>
          <p:cNvSpPr txBox="1"/>
          <p:nvPr/>
        </p:nvSpPr>
        <p:spPr>
          <a:xfrm>
            <a:off x="1307183" y="2813402"/>
            <a:ext cx="2343116" cy="400110"/>
          </a:xfrm>
          <a:prstGeom prst="rect">
            <a:avLst/>
          </a:prstGeom>
          <a:noFill/>
        </p:spPr>
        <p:txBody>
          <a:bodyPr wrap="square" rtlCol="0">
            <a:spAutoFit/>
          </a:bodyPr>
          <a:lstStyle/>
          <a:p>
            <a:r>
              <a:rPr lang="en-US" altLang="zh-CN" sz="2000" b="1" dirty="0">
                <a:solidFill>
                  <a:srgbClr val="790F28"/>
                </a:solidFill>
                <a:latin typeface="Raleway" panose="020B0503030101060003" pitchFamily="34" charset="77"/>
              </a:rPr>
              <a:t>Worm Detection</a:t>
            </a:r>
          </a:p>
        </p:txBody>
      </p:sp>
      <p:sp>
        <p:nvSpPr>
          <p:cNvPr id="35" name="文本框 7">
            <a:extLst>
              <a:ext uri="{FF2B5EF4-FFF2-40B4-BE49-F238E27FC236}">
                <a16:creationId xmlns:a16="http://schemas.microsoft.com/office/drawing/2014/main" id="{FDDB099E-79E9-E34F-93D0-2304C561AB8E}"/>
              </a:ext>
            </a:extLst>
          </p:cNvPr>
          <p:cNvSpPr txBox="1"/>
          <p:nvPr/>
        </p:nvSpPr>
        <p:spPr>
          <a:xfrm>
            <a:off x="782807" y="3203260"/>
            <a:ext cx="3113076" cy="338554"/>
          </a:xfrm>
          <a:prstGeom prst="rect">
            <a:avLst/>
          </a:prstGeom>
          <a:noFill/>
        </p:spPr>
        <p:txBody>
          <a:bodyPr wrap="square" rtlCol="0">
            <a:spAutoFit/>
          </a:bodyPr>
          <a:lstStyle/>
          <a:p>
            <a:r>
              <a:rPr lang="en-US" altLang="zh-CN" sz="1600" dirty="0">
                <a:solidFill>
                  <a:schemeClr val="accent1"/>
                </a:solidFill>
                <a:latin typeface="Raleway" panose="020B0503030101060003" pitchFamily="34" charset="77"/>
              </a:rPr>
              <a:t>“</a:t>
            </a:r>
            <a:r>
              <a:rPr lang="en-US" altLang="zh-CN" sz="1600" dirty="0" err="1">
                <a:solidFill>
                  <a:schemeClr val="accent1"/>
                </a:solidFill>
                <a:latin typeface="Raleway" panose="020B0503030101060003" pitchFamily="34" charset="77"/>
              </a:rPr>
              <a:t>SuperSpreaders</a:t>
            </a:r>
            <a:r>
              <a:rPr lang="en-US" altLang="zh-CN" sz="1600" dirty="0">
                <a:solidFill>
                  <a:schemeClr val="accent1"/>
                </a:solidFill>
                <a:latin typeface="Raleway" panose="020B0503030101060003" pitchFamily="34" charset="77"/>
              </a:rPr>
              <a:t>”</a:t>
            </a:r>
          </a:p>
        </p:txBody>
      </p:sp>
      <p:sp>
        <p:nvSpPr>
          <p:cNvPr id="36" name="文本框 6">
            <a:extLst>
              <a:ext uri="{FF2B5EF4-FFF2-40B4-BE49-F238E27FC236}">
                <a16:creationId xmlns:a16="http://schemas.microsoft.com/office/drawing/2014/main" id="{491E70BC-57E6-614B-87EA-85E2E59991BC}"/>
              </a:ext>
            </a:extLst>
          </p:cNvPr>
          <p:cNvSpPr txBox="1"/>
          <p:nvPr/>
        </p:nvSpPr>
        <p:spPr>
          <a:xfrm>
            <a:off x="4898684" y="2816480"/>
            <a:ext cx="2181553" cy="400110"/>
          </a:xfrm>
          <a:prstGeom prst="rect">
            <a:avLst/>
          </a:prstGeom>
          <a:noFill/>
        </p:spPr>
        <p:txBody>
          <a:bodyPr wrap="square" rtlCol="0">
            <a:spAutoFit/>
          </a:bodyPr>
          <a:lstStyle/>
          <a:p>
            <a:r>
              <a:rPr lang="en-US" altLang="zh-CN" sz="2000" b="1" dirty="0">
                <a:solidFill>
                  <a:srgbClr val="790F28"/>
                </a:solidFill>
                <a:latin typeface="Raleway" panose="020B0503030101060003" pitchFamily="34" charset="77"/>
              </a:rPr>
              <a:t>Accounting</a:t>
            </a:r>
          </a:p>
        </p:txBody>
      </p:sp>
      <p:sp>
        <p:nvSpPr>
          <p:cNvPr id="37" name="文本框 7">
            <a:extLst>
              <a:ext uri="{FF2B5EF4-FFF2-40B4-BE49-F238E27FC236}">
                <a16:creationId xmlns:a16="http://schemas.microsoft.com/office/drawing/2014/main" id="{7FC4F2DD-3C89-C447-A1BC-BDD42960FAE1}"/>
              </a:ext>
            </a:extLst>
          </p:cNvPr>
          <p:cNvSpPr txBox="1"/>
          <p:nvPr/>
        </p:nvSpPr>
        <p:spPr>
          <a:xfrm>
            <a:off x="5066447" y="3233358"/>
            <a:ext cx="1934585" cy="338554"/>
          </a:xfrm>
          <a:prstGeom prst="rect">
            <a:avLst/>
          </a:prstGeom>
          <a:noFill/>
        </p:spPr>
        <p:txBody>
          <a:bodyPr wrap="square" rtlCol="0">
            <a:spAutoFit/>
          </a:bodyPr>
          <a:lstStyle/>
          <a:p>
            <a:r>
              <a:rPr lang="en-US" altLang="zh-CN" sz="1600" dirty="0">
                <a:solidFill>
                  <a:schemeClr val="accent1"/>
                </a:solidFill>
                <a:latin typeface="Raleway" panose="020B0503030101060003" pitchFamily="34" charset="77"/>
              </a:rPr>
              <a:t>“Heavy Hitters”</a:t>
            </a:r>
          </a:p>
        </p:txBody>
      </p:sp>
      <p:pic>
        <p:nvPicPr>
          <p:cNvPr id="16" name="Picture 15">
            <a:extLst>
              <a:ext uri="{FF2B5EF4-FFF2-40B4-BE49-F238E27FC236}">
                <a16:creationId xmlns:a16="http://schemas.microsoft.com/office/drawing/2014/main" id="{C3CF98D8-EA52-2344-80ED-2F109A1BE508}"/>
              </a:ext>
            </a:extLst>
          </p:cNvPr>
          <p:cNvPicPr>
            <a:picLocks noChangeAspect="1"/>
          </p:cNvPicPr>
          <p:nvPr/>
        </p:nvPicPr>
        <p:blipFill>
          <a:blip r:embed="rId3"/>
          <a:stretch>
            <a:fillRect/>
          </a:stretch>
        </p:blipFill>
        <p:spPr>
          <a:xfrm>
            <a:off x="738543" y="1772615"/>
            <a:ext cx="776559" cy="407262"/>
          </a:xfrm>
          <a:prstGeom prst="rect">
            <a:avLst/>
          </a:prstGeom>
        </p:spPr>
      </p:pic>
      <p:pic>
        <p:nvPicPr>
          <p:cNvPr id="18" name="Picture 17">
            <a:extLst>
              <a:ext uri="{FF2B5EF4-FFF2-40B4-BE49-F238E27FC236}">
                <a16:creationId xmlns:a16="http://schemas.microsoft.com/office/drawing/2014/main" id="{D852F69A-EC07-2546-92C2-997DCCACF205}"/>
              </a:ext>
            </a:extLst>
          </p:cNvPr>
          <p:cNvPicPr>
            <a:picLocks noChangeAspect="1"/>
          </p:cNvPicPr>
          <p:nvPr/>
        </p:nvPicPr>
        <p:blipFill>
          <a:blip r:embed="rId3"/>
          <a:stretch>
            <a:fillRect/>
          </a:stretch>
        </p:blipFill>
        <p:spPr>
          <a:xfrm>
            <a:off x="4538199" y="1787247"/>
            <a:ext cx="776559" cy="407262"/>
          </a:xfrm>
          <a:prstGeom prst="rect">
            <a:avLst/>
          </a:prstGeom>
        </p:spPr>
      </p:pic>
      <p:pic>
        <p:nvPicPr>
          <p:cNvPr id="19" name="Picture 18">
            <a:extLst>
              <a:ext uri="{FF2B5EF4-FFF2-40B4-BE49-F238E27FC236}">
                <a16:creationId xmlns:a16="http://schemas.microsoft.com/office/drawing/2014/main" id="{32E893F5-9247-D64F-9C81-849C65CCB5F5}"/>
              </a:ext>
            </a:extLst>
          </p:cNvPr>
          <p:cNvPicPr>
            <a:picLocks noChangeAspect="1"/>
          </p:cNvPicPr>
          <p:nvPr/>
        </p:nvPicPr>
        <p:blipFill>
          <a:blip r:embed="rId3"/>
          <a:stretch>
            <a:fillRect/>
          </a:stretch>
        </p:blipFill>
        <p:spPr>
          <a:xfrm>
            <a:off x="738543" y="2861055"/>
            <a:ext cx="776559" cy="407262"/>
          </a:xfrm>
          <a:prstGeom prst="rect">
            <a:avLst/>
          </a:prstGeom>
        </p:spPr>
      </p:pic>
      <p:pic>
        <p:nvPicPr>
          <p:cNvPr id="20" name="Picture 19">
            <a:extLst>
              <a:ext uri="{FF2B5EF4-FFF2-40B4-BE49-F238E27FC236}">
                <a16:creationId xmlns:a16="http://schemas.microsoft.com/office/drawing/2014/main" id="{445D8B21-C5B1-B34B-91BF-B2E8B1296D86}"/>
              </a:ext>
            </a:extLst>
          </p:cNvPr>
          <p:cNvPicPr>
            <a:picLocks noChangeAspect="1"/>
          </p:cNvPicPr>
          <p:nvPr/>
        </p:nvPicPr>
        <p:blipFill>
          <a:blip r:embed="rId3"/>
          <a:stretch>
            <a:fillRect/>
          </a:stretch>
        </p:blipFill>
        <p:spPr>
          <a:xfrm>
            <a:off x="4538198" y="2832642"/>
            <a:ext cx="776559" cy="407262"/>
          </a:xfrm>
          <a:prstGeom prst="rect">
            <a:avLst/>
          </a:prstGeom>
        </p:spPr>
      </p:pic>
      <p:sp>
        <p:nvSpPr>
          <p:cNvPr id="24" name="Slide Number Placeholder 2">
            <a:extLst>
              <a:ext uri="{FF2B5EF4-FFF2-40B4-BE49-F238E27FC236}">
                <a16:creationId xmlns:a16="http://schemas.microsoft.com/office/drawing/2014/main" id="{42873671-B703-794C-8268-495BC865859A}"/>
              </a:ext>
            </a:extLst>
          </p:cNvPr>
          <p:cNvSpPr>
            <a:spLocks noGrp="1"/>
          </p:cNvSpPr>
          <p:nvPr>
            <p:ph type="sldNum" sz="quarter" idx="4"/>
          </p:nvPr>
        </p:nvSpPr>
        <p:spPr>
          <a:xfrm>
            <a:off x="8330250" y="4801110"/>
            <a:ext cx="360676" cy="333425"/>
          </a:xfrm>
        </p:spPr>
        <p:txBody>
          <a:bodyPr/>
          <a:lstStyle/>
          <a:p>
            <a:fld id="{86CB4B4D-7CA3-9044-876B-883B54F8677D}" type="slidenum">
              <a:rPr lang="en-US" sz="1400" smtClean="0">
                <a:latin typeface="Raleway" panose="020B0503030101060003" pitchFamily="34" charset="77"/>
              </a:rPr>
              <a:t>3</a:t>
            </a:fld>
            <a:endParaRPr lang="en-US" sz="1400" dirty="0">
              <a:latin typeface="Raleway" panose="020B0503030101060003" pitchFamily="34" charset="77"/>
            </a:endParaRPr>
          </a:p>
        </p:txBody>
      </p:sp>
    </p:spTree>
    <p:extLst>
      <p:ext uri="{BB962C8B-B14F-4D97-AF65-F5344CB8AC3E}">
        <p14:creationId xmlns:p14="http://schemas.microsoft.com/office/powerpoint/2010/main" val="7646997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500"/>
                                        <p:tgtEl>
                                          <p:spTgt spid="3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dissolve">
                                      <p:cBhvr>
                                        <p:cTn id="21" dur="500"/>
                                        <p:tgtEl>
                                          <p:spTgt spid="33"/>
                                        </p:tgtEl>
                                      </p:cBhvr>
                                    </p:animEffec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dissolve">
                                      <p:cBhvr>
                                        <p:cTn id="29" dur="500"/>
                                        <p:tgtEl>
                                          <p:spTgt spid="3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dissolve">
                                      <p:cBhvr>
                                        <p:cTn id="32" dur="500"/>
                                        <p:tgtEl>
                                          <p:spTgt spid="35"/>
                                        </p:tgtEl>
                                      </p:cBhvr>
                                    </p:animEffect>
                                  </p:childTnLst>
                                </p:cTn>
                              </p:par>
                              <p:par>
                                <p:cTn id="33" presetID="9"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dissolve">
                                      <p:cBhvr>
                                        <p:cTn id="40" dur="500"/>
                                        <p:tgtEl>
                                          <p:spTgt spid="3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par>
                                <p:cTn id="44" presetID="9"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dissolve">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2" grpId="0"/>
      <p:bldP spid="33" grpId="0"/>
      <p:bldP spid="34" grpId="0"/>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6" name="Google Shape;866;p35"/>
          <p:cNvSpPr txBox="1"/>
          <p:nvPr/>
        </p:nvSpPr>
        <p:spPr>
          <a:xfrm>
            <a:off x="674914" y="808744"/>
            <a:ext cx="7870372" cy="465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Arial"/>
              <a:buChar char="●"/>
            </a:pPr>
            <a:r>
              <a:rPr lang="en-US" sz="2000" dirty="0">
                <a:latin typeface="Raleway" panose="020B0503030101060003" pitchFamily="34" charset="77"/>
              </a:rPr>
              <a:t>I</a:t>
            </a:r>
            <a:r>
              <a:rPr lang="en" sz="2000" dirty="0">
                <a:latin typeface="Raleway" panose="020B0503030101060003" pitchFamily="34" charset="77"/>
              </a:rPr>
              <a:t>n-memory single thread (Intel E5 2620 v4 CPU)</a:t>
            </a:r>
            <a:endParaRPr sz="2000" dirty="0">
              <a:latin typeface="Raleway" panose="020B0503030101060003" pitchFamily="34" charset="77"/>
            </a:endParaRPr>
          </a:p>
          <a:p>
            <a:pPr marL="457200" lvl="0" indent="-342900" algn="l" rtl="0">
              <a:lnSpc>
                <a:spcPct val="115000"/>
              </a:lnSpc>
              <a:spcBef>
                <a:spcPts val="0"/>
              </a:spcBef>
              <a:spcAft>
                <a:spcPts val="0"/>
              </a:spcAft>
              <a:buClr>
                <a:schemeClr val="accent1"/>
              </a:buClr>
              <a:buSzPts val="1800"/>
              <a:buFont typeface="Lato"/>
              <a:buChar char="●"/>
            </a:pPr>
            <a:r>
              <a:rPr lang="en" sz="2000" dirty="0">
                <a:latin typeface="Raleway" panose="020B0503030101060003" pitchFamily="34" charset="77"/>
              </a:rPr>
              <a:t>Algorithms use 5~10 independent hash functions</a:t>
            </a:r>
            <a:endParaRPr sz="2000" dirty="0">
              <a:latin typeface="Raleway" panose="020B0503030101060003" pitchFamily="34" charset="77"/>
            </a:endParaRPr>
          </a:p>
        </p:txBody>
      </p:sp>
      <p:pic>
        <p:nvPicPr>
          <p:cNvPr id="867" name="Google Shape;867;p35"/>
          <p:cNvPicPr preferRelativeResize="0"/>
          <p:nvPr/>
        </p:nvPicPr>
        <p:blipFill>
          <a:blip r:embed="rId3"/>
          <a:srcRect/>
          <a:stretch/>
        </p:blipFill>
        <p:spPr>
          <a:xfrm>
            <a:off x="1619325" y="1699525"/>
            <a:ext cx="5348123" cy="3306923"/>
          </a:xfrm>
          <a:prstGeom prst="rect">
            <a:avLst/>
          </a:prstGeom>
          <a:noFill/>
          <a:ln>
            <a:noFill/>
          </a:ln>
        </p:spPr>
      </p:pic>
      <p:sp>
        <p:nvSpPr>
          <p:cNvPr id="868" name="Google Shape;868;p35"/>
          <p:cNvSpPr txBox="1"/>
          <p:nvPr/>
        </p:nvSpPr>
        <p:spPr>
          <a:xfrm>
            <a:off x="3310228" y="1719816"/>
            <a:ext cx="965147" cy="4945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Raleway" panose="020B0503030101060003" pitchFamily="34" charset="77"/>
              </a:rPr>
              <a:t>Original</a:t>
            </a:r>
          </a:p>
        </p:txBody>
      </p:sp>
      <p:sp>
        <p:nvSpPr>
          <p:cNvPr id="869" name="Google Shape;869;p35"/>
          <p:cNvSpPr txBox="1"/>
          <p:nvPr/>
        </p:nvSpPr>
        <p:spPr>
          <a:xfrm>
            <a:off x="4485370" y="1709150"/>
            <a:ext cx="1809551" cy="2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w/ </a:t>
            </a:r>
            <a:r>
              <a:rPr lang="en" sz="1600" dirty="0" err="1">
                <a:latin typeface="Raleway" panose="020B0503030101060003" pitchFamily="34" charset="77"/>
              </a:rPr>
              <a:t>NitroSketch</a:t>
            </a:r>
            <a:endParaRPr sz="1600" dirty="0">
              <a:latin typeface="Raleway" panose="020B0503030101060003" pitchFamily="34" charset="77"/>
            </a:endParaRPr>
          </a:p>
        </p:txBody>
      </p:sp>
      <p:sp>
        <p:nvSpPr>
          <p:cNvPr id="8" name="Slide Number Placeholder 1">
            <a:extLst>
              <a:ext uri="{FF2B5EF4-FFF2-40B4-BE49-F238E27FC236}">
                <a16:creationId xmlns:a16="http://schemas.microsoft.com/office/drawing/2014/main" id="{DDBA4DB1-4C61-D341-8AE3-7DCB3209EC0C}"/>
              </a:ext>
            </a:extLst>
          </p:cNvPr>
          <p:cNvSpPr txBox="1">
            <a:spLocks/>
          </p:cNvSpPr>
          <p:nvPr/>
        </p:nvSpPr>
        <p:spPr>
          <a:xfrm>
            <a:off x="8360248" y="4765639"/>
            <a:ext cx="407233" cy="377862"/>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z="1400" smtClean="0">
                <a:latin typeface="Raleway" panose="020B0503030101060003" pitchFamily="34" charset="77"/>
              </a:rPr>
              <a:pPr/>
              <a:t>30</a:t>
            </a:fld>
            <a:endParaRPr lang="en-US" dirty="0">
              <a:latin typeface="Raleway" panose="020B0503030101060003" pitchFamily="34" charset="77"/>
            </a:endParaRPr>
          </a:p>
        </p:txBody>
      </p:sp>
      <p:sp>
        <p:nvSpPr>
          <p:cNvPr id="9" name="Title 1">
            <a:extLst>
              <a:ext uri="{FF2B5EF4-FFF2-40B4-BE49-F238E27FC236}">
                <a16:creationId xmlns:a16="http://schemas.microsoft.com/office/drawing/2014/main" id="{ABEC0187-097B-C646-BD29-32D1E563C0E0}"/>
              </a:ext>
            </a:extLst>
          </p:cNvPr>
          <p:cNvSpPr>
            <a:spLocks noGrp="1"/>
          </p:cNvSpPr>
          <p:nvPr>
            <p:ph type="title"/>
          </p:nvPr>
        </p:nvSpPr>
        <p:spPr>
          <a:xfrm>
            <a:off x="-1" y="76879"/>
            <a:ext cx="9143999" cy="857250"/>
          </a:xfrm>
        </p:spPr>
        <p:txBody>
          <a:bodyPr anchor="ctr"/>
          <a:lstStyle/>
          <a:p>
            <a:r>
              <a:rPr lang="en-US" b="0" dirty="0" err="1"/>
              <a:t>NitroSketch</a:t>
            </a:r>
            <a:r>
              <a:rPr lang="en-US" b="0" dirty="0"/>
              <a:t> can achieve higher throughput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5" name="Google Shape;885;p37"/>
          <p:cNvSpPr txBox="1"/>
          <p:nvPr/>
        </p:nvSpPr>
        <p:spPr>
          <a:xfrm>
            <a:off x="620009" y="715749"/>
            <a:ext cx="7903982" cy="485385"/>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Arial"/>
              <a:buChar char="●"/>
            </a:pPr>
            <a:r>
              <a:rPr lang="en" sz="2000" dirty="0">
                <a:solidFill>
                  <a:schemeClr val="tx1"/>
                </a:solidFill>
                <a:latin typeface="Raleway" panose="020B0503030101060003" pitchFamily="34" charset="77"/>
              </a:rPr>
              <a:t>After received 2~4 Mil packets, Sketches achieve comparable (or better) accuracy as the original sketches.</a:t>
            </a:r>
            <a:endParaRPr sz="2000" dirty="0">
              <a:solidFill>
                <a:schemeClr val="tx1"/>
              </a:solidFill>
              <a:latin typeface="Raleway" panose="020B0503030101060003" pitchFamily="34" charset="77"/>
            </a:endParaRPr>
          </a:p>
        </p:txBody>
      </p:sp>
      <p:sp>
        <p:nvSpPr>
          <p:cNvPr id="8" name="Slide Number Placeholder 1">
            <a:extLst>
              <a:ext uri="{FF2B5EF4-FFF2-40B4-BE49-F238E27FC236}">
                <a16:creationId xmlns:a16="http://schemas.microsoft.com/office/drawing/2014/main" id="{911BCA44-BB14-BC4D-880E-0C48A7649848}"/>
              </a:ext>
            </a:extLst>
          </p:cNvPr>
          <p:cNvSpPr txBox="1">
            <a:spLocks/>
          </p:cNvSpPr>
          <p:nvPr/>
        </p:nvSpPr>
        <p:spPr>
          <a:xfrm>
            <a:off x="8360249" y="4810075"/>
            <a:ext cx="360676" cy="333425"/>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z="1400" smtClean="0">
                <a:latin typeface="Raleway" panose="020B0503030101060003" pitchFamily="34" charset="77"/>
              </a:rPr>
              <a:pPr/>
              <a:t>31</a:t>
            </a:fld>
            <a:endParaRPr lang="en-US" dirty="0">
              <a:latin typeface="Raleway" panose="020B0503030101060003" pitchFamily="34" charset="77"/>
            </a:endParaRPr>
          </a:p>
        </p:txBody>
      </p:sp>
      <p:sp>
        <p:nvSpPr>
          <p:cNvPr id="9" name="Title 1">
            <a:extLst>
              <a:ext uri="{FF2B5EF4-FFF2-40B4-BE49-F238E27FC236}">
                <a16:creationId xmlns:a16="http://schemas.microsoft.com/office/drawing/2014/main" id="{78252653-63A9-184F-ABC3-1C5DE5B9B083}"/>
              </a:ext>
            </a:extLst>
          </p:cNvPr>
          <p:cNvSpPr>
            <a:spLocks noGrp="1"/>
          </p:cNvSpPr>
          <p:nvPr>
            <p:ph type="title"/>
          </p:nvPr>
        </p:nvSpPr>
        <p:spPr>
          <a:xfrm>
            <a:off x="8965" y="101192"/>
            <a:ext cx="9143999" cy="857250"/>
          </a:xfrm>
        </p:spPr>
        <p:txBody>
          <a:bodyPr anchor="ctr"/>
          <a:lstStyle/>
          <a:p>
            <a:r>
              <a:rPr lang="en-US" b="0" dirty="0"/>
              <a:t>Guaranteed accuracy after convergence</a:t>
            </a:r>
          </a:p>
        </p:txBody>
      </p:sp>
      <p:sp>
        <p:nvSpPr>
          <p:cNvPr id="10" name="TextBox 9">
            <a:extLst>
              <a:ext uri="{FF2B5EF4-FFF2-40B4-BE49-F238E27FC236}">
                <a16:creationId xmlns:a16="http://schemas.microsoft.com/office/drawing/2014/main" id="{42C2D05E-2A38-7F4B-92C8-C359E43C9FD7}"/>
              </a:ext>
            </a:extLst>
          </p:cNvPr>
          <p:cNvSpPr txBox="1"/>
          <p:nvPr/>
        </p:nvSpPr>
        <p:spPr>
          <a:xfrm>
            <a:off x="2724817" y="4571548"/>
            <a:ext cx="337860" cy="477054"/>
          </a:xfrm>
          <a:prstGeom prst="rect">
            <a:avLst/>
          </a:prstGeom>
          <a:solidFill>
            <a:schemeClr val="bg1"/>
          </a:solidFill>
        </p:spPr>
        <p:txBody>
          <a:bodyPr wrap="square" rtlCol="0">
            <a:spAutoFit/>
          </a:bodyPr>
          <a:lstStyle/>
          <a:p>
            <a:endParaRPr lang="en-US" dirty="0">
              <a:latin typeface="Raleway" panose="020B0503030101060003" pitchFamily="34" charset="77"/>
            </a:endParaRPr>
          </a:p>
        </p:txBody>
      </p:sp>
      <p:pic>
        <p:nvPicPr>
          <p:cNvPr id="5" name="Picture 4">
            <a:extLst>
              <a:ext uri="{FF2B5EF4-FFF2-40B4-BE49-F238E27FC236}">
                <a16:creationId xmlns:a16="http://schemas.microsoft.com/office/drawing/2014/main" id="{D0041D95-97BB-3746-BF50-58B8F662D81B}"/>
              </a:ext>
            </a:extLst>
          </p:cNvPr>
          <p:cNvPicPr>
            <a:picLocks noChangeAspect="1"/>
          </p:cNvPicPr>
          <p:nvPr/>
        </p:nvPicPr>
        <p:blipFill rotWithShape="1">
          <a:blip r:embed="rId3"/>
          <a:srcRect r="357" b="9843"/>
          <a:stretch/>
        </p:blipFill>
        <p:spPr>
          <a:xfrm>
            <a:off x="1741972" y="1507478"/>
            <a:ext cx="5428849" cy="3469309"/>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5" name="Google Shape;875;p36"/>
          <p:cNvSpPr txBox="1"/>
          <p:nvPr/>
        </p:nvSpPr>
        <p:spPr>
          <a:xfrm>
            <a:off x="819225" y="843472"/>
            <a:ext cx="7574059" cy="465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Arial"/>
              <a:buChar char="●"/>
            </a:pPr>
            <a:r>
              <a:rPr lang="en" sz="2000" dirty="0" err="1">
                <a:latin typeface="Raleway" panose="020B0503030101060003" pitchFamily="34" charset="77"/>
              </a:rPr>
              <a:t>NitroSketch</a:t>
            </a:r>
            <a:r>
              <a:rPr lang="en" sz="2000" dirty="0">
                <a:latin typeface="Raleway" panose="020B0503030101060003" pitchFamily="34" charset="77"/>
              </a:rPr>
              <a:t> achieves higher accuracy when converged.</a:t>
            </a:r>
            <a:endParaRPr sz="2000" dirty="0">
              <a:latin typeface="Raleway" panose="020B0503030101060003" pitchFamily="34" charset="77"/>
            </a:endParaRPr>
          </a:p>
        </p:txBody>
      </p:sp>
      <p:pic>
        <p:nvPicPr>
          <p:cNvPr id="6" name="Picture 5">
            <a:extLst>
              <a:ext uri="{FF2B5EF4-FFF2-40B4-BE49-F238E27FC236}">
                <a16:creationId xmlns:a16="http://schemas.microsoft.com/office/drawing/2014/main" id="{69C9A84D-C74A-5D40-8130-D4154E04830E}"/>
              </a:ext>
            </a:extLst>
          </p:cNvPr>
          <p:cNvPicPr>
            <a:picLocks noChangeAspect="1"/>
          </p:cNvPicPr>
          <p:nvPr/>
        </p:nvPicPr>
        <p:blipFill>
          <a:blip r:embed="rId3"/>
          <a:stretch>
            <a:fillRect/>
          </a:stretch>
        </p:blipFill>
        <p:spPr>
          <a:xfrm>
            <a:off x="2077520" y="1357484"/>
            <a:ext cx="4814168" cy="3525129"/>
          </a:xfrm>
          <a:prstGeom prst="rect">
            <a:avLst/>
          </a:prstGeom>
        </p:spPr>
      </p:pic>
      <p:sp>
        <p:nvSpPr>
          <p:cNvPr id="15" name="TextBox 14">
            <a:extLst>
              <a:ext uri="{FF2B5EF4-FFF2-40B4-BE49-F238E27FC236}">
                <a16:creationId xmlns:a16="http://schemas.microsoft.com/office/drawing/2014/main" id="{86FFE387-8128-E547-BD4D-7AF751C4FBE7}"/>
              </a:ext>
            </a:extLst>
          </p:cNvPr>
          <p:cNvSpPr txBox="1"/>
          <p:nvPr/>
        </p:nvSpPr>
        <p:spPr>
          <a:xfrm>
            <a:off x="4606254" y="4405559"/>
            <a:ext cx="433947" cy="477054"/>
          </a:xfrm>
          <a:prstGeom prst="rect">
            <a:avLst/>
          </a:prstGeom>
          <a:solidFill>
            <a:schemeClr val="bg1"/>
          </a:solidFill>
        </p:spPr>
        <p:txBody>
          <a:bodyPr wrap="square" rtlCol="0">
            <a:spAutoFit/>
          </a:bodyPr>
          <a:lstStyle/>
          <a:p>
            <a:endParaRPr lang="en-US" dirty="0">
              <a:latin typeface="Raleway" panose="020B0503030101060003" pitchFamily="34" charset="77"/>
            </a:endParaRPr>
          </a:p>
        </p:txBody>
      </p:sp>
      <p:sp>
        <p:nvSpPr>
          <p:cNvPr id="16" name="Slide Number Placeholder 1">
            <a:extLst>
              <a:ext uri="{FF2B5EF4-FFF2-40B4-BE49-F238E27FC236}">
                <a16:creationId xmlns:a16="http://schemas.microsoft.com/office/drawing/2014/main" id="{F3771D35-700E-9F44-86DC-1C1FBDE97004}"/>
              </a:ext>
            </a:extLst>
          </p:cNvPr>
          <p:cNvSpPr txBox="1">
            <a:spLocks/>
          </p:cNvSpPr>
          <p:nvPr/>
        </p:nvSpPr>
        <p:spPr>
          <a:xfrm>
            <a:off x="8360248" y="4772809"/>
            <a:ext cx="428749" cy="370691"/>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z="1400" smtClean="0">
                <a:latin typeface="Raleway" panose="020B0503030101060003" pitchFamily="34" charset="77"/>
              </a:rPr>
              <a:pPr/>
              <a:t>32</a:t>
            </a:fld>
            <a:endParaRPr lang="en-US" sz="1400" dirty="0">
              <a:latin typeface="Raleway" panose="020B0503030101060003" pitchFamily="34" charset="77"/>
            </a:endParaRPr>
          </a:p>
        </p:txBody>
      </p:sp>
      <p:sp>
        <p:nvSpPr>
          <p:cNvPr id="18" name="Title 1">
            <a:extLst>
              <a:ext uri="{FF2B5EF4-FFF2-40B4-BE49-F238E27FC236}">
                <a16:creationId xmlns:a16="http://schemas.microsoft.com/office/drawing/2014/main" id="{E7897CD7-3A30-9F46-8F30-C3CF50637F9A}"/>
              </a:ext>
            </a:extLst>
          </p:cNvPr>
          <p:cNvSpPr>
            <a:spLocks noGrp="1"/>
          </p:cNvSpPr>
          <p:nvPr>
            <p:ph type="title"/>
          </p:nvPr>
        </p:nvSpPr>
        <p:spPr>
          <a:xfrm>
            <a:off x="0" y="105099"/>
            <a:ext cx="9143999" cy="857250"/>
          </a:xfrm>
        </p:spPr>
        <p:txBody>
          <a:bodyPr anchor="ctr"/>
          <a:lstStyle/>
          <a:p>
            <a:r>
              <a:rPr lang="en-US" b="0" dirty="0" err="1">
                <a:latin typeface="Raleway Medium" panose="020B0503030101060003" pitchFamily="34" charset="77"/>
              </a:rPr>
              <a:t>NitroSketch</a:t>
            </a:r>
            <a:r>
              <a:rPr lang="en-US" b="0" dirty="0">
                <a:latin typeface="Raleway Medium" panose="020B0503030101060003" pitchFamily="34" charset="77"/>
              </a:rPr>
              <a:t> </a:t>
            </a:r>
            <a:r>
              <a:rPr lang="en-US" b="0" dirty="0" err="1">
                <a:latin typeface="Raleway Medium" panose="020B0503030101060003" pitchFamily="34" charset="77"/>
              </a:rPr>
              <a:t>outforms</a:t>
            </a:r>
            <a:r>
              <a:rPr lang="en-US" b="0" dirty="0">
                <a:latin typeface="Raleway Medium" panose="020B0503030101060003" pitchFamily="34" charset="77"/>
              </a:rPr>
              <a:t> other solutions</a:t>
            </a:r>
          </a:p>
        </p:txBody>
      </p:sp>
    </p:spTree>
    <p:extLst>
      <p:ext uri="{BB962C8B-B14F-4D97-AF65-F5344CB8AC3E}">
        <p14:creationId xmlns:p14="http://schemas.microsoft.com/office/powerpoint/2010/main" val="18941306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3" name="Google Shape;893;p38"/>
          <p:cNvSpPr txBox="1"/>
          <p:nvPr/>
        </p:nvSpPr>
        <p:spPr>
          <a:xfrm>
            <a:off x="307949" y="613693"/>
            <a:ext cx="8528100" cy="2906724"/>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accent1"/>
              </a:buClr>
              <a:buSzPts val="1800"/>
              <a:buFont typeface="Lato"/>
              <a:buChar char="●"/>
            </a:pPr>
            <a:r>
              <a:rPr lang="en" sz="1800" dirty="0">
                <a:latin typeface="Raleway" panose="020B0503030101060003" pitchFamily="34" charset="77"/>
              </a:rPr>
              <a:t>Sketching is a promising alternative for software switch based telemetry.</a:t>
            </a:r>
          </a:p>
          <a:p>
            <a:pPr marL="457200" lvl="0" indent="-342900" algn="l" rtl="0">
              <a:lnSpc>
                <a:spcPct val="115000"/>
              </a:lnSpc>
              <a:spcBef>
                <a:spcPts val="0"/>
              </a:spcBef>
              <a:spcAft>
                <a:spcPts val="0"/>
              </a:spcAft>
              <a:buClr>
                <a:schemeClr val="accent1"/>
              </a:buClr>
              <a:buSzPts val="1800"/>
              <a:buFont typeface="Lato"/>
              <a:buChar char="●"/>
            </a:pPr>
            <a:endParaRPr lang="en" sz="1800" dirty="0">
              <a:latin typeface="Raleway" panose="020B0503030101060003" pitchFamily="34" charset="77"/>
            </a:endParaRPr>
          </a:p>
          <a:p>
            <a:pPr marL="457200" lvl="0" indent="-342900" algn="l" rtl="0">
              <a:lnSpc>
                <a:spcPct val="115000"/>
              </a:lnSpc>
              <a:spcBef>
                <a:spcPts val="0"/>
              </a:spcBef>
              <a:spcAft>
                <a:spcPts val="0"/>
              </a:spcAft>
              <a:buClr>
                <a:schemeClr val="accent1"/>
              </a:buClr>
              <a:buSzPts val="1800"/>
              <a:buFont typeface="Lato"/>
              <a:buChar char="●"/>
            </a:pPr>
            <a:r>
              <a:rPr lang="en" sz="1800" dirty="0">
                <a:latin typeface="Raleway" panose="020B0503030101060003" pitchFamily="34" charset="77"/>
              </a:rPr>
              <a:t>Performance of sketches is far from optimal.</a:t>
            </a:r>
          </a:p>
          <a:p>
            <a:pPr marL="457200" lvl="0" indent="-342900" algn="l" rtl="0">
              <a:lnSpc>
                <a:spcPct val="115000"/>
              </a:lnSpc>
              <a:spcBef>
                <a:spcPts val="0"/>
              </a:spcBef>
              <a:spcAft>
                <a:spcPts val="0"/>
              </a:spcAft>
              <a:buClr>
                <a:schemeClr val="accent1"/>
              </a:buClr>
              <a:buSzPts val="1800"/>
              <a:buFont typeface="Lato"/>
              <a:buChar char="●"/>
            </a:pPr>
            <a:endParaRPr lang="en" sz="1800" dirty="0">
              <a:latin typeface="Raleway" panose="020B0503030101060003" pitchFamily="34" charset="77"/>
            </a:endParaRPr>
          </a:p>
          <a:p>
            <a:pPr marL="457200" lvl="0" indent="-342900" algn="l" rtl="0">
              <a:lnSpc>
                <a:spcPct val="115000"/>
              </a:lnSpc>
              <a:spcBef>
                <a:spcPts val="0"/>
              </a:spcBef>
              <a:spcAft>
                <a:spcPts val="0"/>
              </a:spcAft>
              <a:buClr>
                <a:schemeClr val="accent1"/>
              </a:buClr>
              <a:buSzPts val="1800"/>
              <a:buFont typeface="Lato"/>
              <a:buChar char="●"/>
            </a:pPr>
            <a:r>
              <a:rPr lang="en" sz="1800" dirty="0">
                <a:latin typeface="Raleway" panose="020B0503030101060003" pitchFamily="34" charset="77"/>
              </a:rPr>
              <a:t>Existing efforts missing in performance, robustness, or generality.</a:t>
            </a:r>
          </a:p>
          <a:p>
            <a:pPr marL="457200" lvl="0" indent="-342900" algn="l" rtl="0">
              <a:lnSpc>
                <a:spcPct val="115000"/>
              </a:lnSpc>
              <a:spcBef>
                <a:spcPts val="0"/>
              </a:spcBef>
              <a:spcAft>
                <a:spcPts val="0"/>
              </a:spcAft>
              <a:buClr>
                <a:schemeClr val="accent1"/>
              </a:buClr>
              <a:buSzPts val="1800"/>
              <a:buFont typeface="Lato"/>
              <a:buChar char="●"/>
            </a:pPr>
            <a:endParaRPr lang="en" sz="1800" dirty="0">
              <a:latin typeface="Raleway" panose="020B0503030101060003" pitchFamily="34" charset="77"/>
            </a:endParaRPr>
          </a:p>
          <a:p>
            <a:pPr marL="457200" lvl="0" indent="-342900" algn="l" rtl="0">
              <a:lnSpc>
                <a:spcPct val="115000"/>
              </a:lnSpc>
              <a:spcBef>
                <a:spcPts val="0"/>
              </a:spcBef>
              <a:spcAft>
                <a:spcPts val="0"/>
              </a:spcAft>
              <a:buClr>
                <a:schemeClr val="accent1"/>
              </a:buClr>
              <a:buSzPts val="1800"/>
              <a:buFont typeface="Lato"/>
              <a:buChar char="●"/>
            </a:pPr>
            <a:r>
              <a:rPr lang="en" sz="1800" dirty="0" err="1">
                <a:latin typeface="Raleway" panose="020B0503030101060003" pitchFamily="34" charset="77"/>
              </a:rPr>
              <a:t>NitroSketch</a:t>
            </a:r>
            <a:r>
              <a:rPr lang="en" sz="1800" dirty="0">
                <a:latin typeface="Raleway" panose="020B0503030101060003" pitchFamily="34" charset="77"/>
              </a:rPr>
              <a:t> key ideas: </a:t>
            </a:r>
            <a:br>
              <a:rPr lang="en" sz="1800" dirty="0">
                <a:latin typeface="Raleway" panose="020B0503030101060003" pitchFamily="34" charset="77"/>
              </a:rPr>
            </a:br>
            <a:r>
              <a:rPr lang="en" sz="1800" dirty="0">
                <a:latin typeface="Raleway" panose="020B0503030101060003" pitchFamily="34" charset="77"/>
              </a:rPr>
              <a:t>Tradeoff small memory increase, Sample counters not packets, </a:t>
            </a:r>
            <a:br>
              <a:rPr lang="en" sz="1800" dirty="0">
                <a:latin typeface="Raleway" panose="020B0503030101060003" pitchFamily="34" charset="77"/>
              </a:rPr>
            </a:br>
            <a:r>
              <a:rPr lang="en" sz="1800" dirty="0">
                <a:latin typeface="Raleway" panose="020B0503030101060003" pitchFamily="34" charset="77"/>
              </a:rPr>
              <a:t>Geometric sampling to reduce packet ops, Adaptive sampling </a:t>
            </a:r>
            <a:endParaRPr sz="1800" dirty="0">
              <a:latin typeface="Raleway" panose="020B0503030101060003" pitchFamily="34" charset="77"/>
            </a:endParaRPr>
          </a:p>
          <a:p>
            <a:pPr marL="457200" lvl="0" indent="-342900" algn="l" rtl="0">
              <a:lnSpc>
                <a:spcPct val="115000"/>
              </a:lnSpc>
              <a:spcBef>
                <a:spcPts val="0"/>
              </a:spcBef>
              <a:spcAft>
                <a:spcPts val="0"/>
              </a:spcAft>
              <a:buClr>
                <a:schemeClr val="accent1"/>
              </a:buClr>
              <a:buSzPts val="1800"/>
              <a:buFont typeface="Lato"/>
              <a:buChar char="●"/>
            </a:pPr>
            <a:endParaRPr lang="en" sz="1800" dirty="0">
              <a:latin typeface="Raleway" panose="020B0503030101060003" pitchFamily="34" charset="77"/>
            </a:endParaRPr>
          </a:p>
          <a:p>
            <a:pPr marL="457200" lvl="0" indent="-342900" algn="l" rtl="0">
              <a:lnSpc>
                <a:spcPct val="115000"/>
              </a:lnSpc>
              <a:spcBef>
                <a:spcPts val="0"/>
              </a:spcBef>
              <a:spcAft>
                <a:spcPts val="0"/>
              </a:spcAft>
              <a:buClr>
                <a:schemeClr val="accent1"/>
              </a:buClr>
              <a:buSzPts val="1800"/>
              <a:buFont typeface="Lato"/>
              <a:buChar char="●"/>
            </a:pPr>
            <a:r>
              <a:rPr lang="en" sz="1800" dirty="0" err="1">
                <a:latin typeface="Raleway" panose="020B0503030101060003" pitchFamily="34" charset="77"/>
              </a:rPr>
              <a:t>NitroSketch</a:t>
            </a:r>
            <a:r>
              <a:rPr lang="en" sz="1800" dirty="0">
                <a:latin typeface="Raleway" panose="020B0503030101060003" pitchFamily="34" charset="77"/>
              </a:rPr>
              <a:t> improves the performance of sketches by 1~2 orders of magnitude while retaining the robustness and generality</a:t>
            </a:r>
            <a:endParaRPr sz="1800" dirty="0">
              <a:latin typeface="Raleway" panose="020B0503030101060003" pitchFamily="34" charset="77"/>
            </a:endParaRPr>
          </a:p>
        </p:txBody>
      </p:sp>
      <p:sp>
        <p:nvSpPr>
          <p:cNvPr id="3" name="TextBox 2">
            <a:extLst>
              <a:ext uri="{FF2B5EF4-FFF2-40B4-BE49-F238E27FC236}">
                <a16:creationId xmlns:a16="http://schemas.microsoft.com/office/drawing/2014/main" id="{BA0FE17B-E796-974A-8E2A-947D503E9CE5}"/>
              </a:ext>
            </a:extLst>
          </p:cNvPr>
          <p:cNvSpPr txBox="1"/>
          <p:nvPr/>
        </p:nvSpPr>
        <p:spPr>
          <a:xfrm>
            <a:off x="685372" y="4439447"/>
            <a:ext cx="691540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1800" dirty="0">
                <a:solidFill>
                  <a:schemeClr val="accent1"/>
                </a:solidFill>
                <a:latin typeface="Raleway" panose="020B0503030101060003" pitchFamily="34" charset="77"/>
                <a:hlinkClick r:id="rId3"/>
              </a:rPr>
              <a:t>https://github.com/zaoxing/NitroSketch</a:t>
            </a:r>
            <a:r>
              <a:rPr lang="en-US" sz="1800" dirty="0">
                <a:solidFill>
                  <a:schemeClr val="accent1"/>
                </a:solidFill>
                <a:latin typeface="Raleway" panose="020B0503030101060003" pitchFamily="34" charset="77"/>
              </a:rPr>
              <a:t> </a:t>
            </a:r>
          </a:p>
          <a:p>
            <a:pPr defTabSz="825500"/>
            <a:r>
              <a:rPr lang="en-US" sz="1800" dirty="0">
                <a:solidFill>
                  <a:schemeClr val="tx1"/>
                </a:solidFill>
                <a:latin typeface="Raleway" panose="020B0503030101060003" pitchFamily="34" charset="77"/>
              </a:rPr>
              <a:t>Alan Liu: </a:t>
            </a:r>
            <a:r>
              <a:rPr lang="en-US" sz="1800" dirty="0" err="1">
                <a:solidFill>
                  <a:schemeClr val="tx1"/>
                </a:solidFill>
                <a:latin typeface="Raleway" panose="020B0503030101060003" pitchFamily="34" charset="77"/>
              </a:rPr>
              <a:t>zaoxing</a:t>
            </a:r>
            <a:r>
              <a:rPr lang="en-US" altLang="zh-CN" sz="1800" dirty="0" err="1">
                <a:solidFill>
                  <a:schemeClr val="tx1"/>
                </a:solidFill>
                <a:latin typeface="Raleway" panose="020B0503030101060003" pitchFamily="34" charset="77"/>
              </a:rPr>
              <a:t>@cmu.edu</a:t>
            </a:r>
            <a:endParaRPr lang="en-US" altLang="zh-CN" sz="1800" dirty="0">
              <a:solidFill>
                <a:schemeClr val="tx1"/>
              </a:solidFill>
              <a:latin typeface="Raleway" panose="020B0503030101060003" pitchFamily="34" charset="77"/>
            </a:endParaRPr>
          </a:p>
        </p:txBody>
      </p:sp>
      <p:sp>
        <p:nvSpPr>
          <p:cNvPr id="6" name="Slide Number Placeholder 1">
            <a:extLst>
              <a:ext uri="{FF2B5EF4-FFF2-40B4-BE49-F238E27FC236}">
                <a16:creationId xmlns:a16="http://schemas.microsoft.com/office/drawing/2014/main" id="{B27BA034-A079-AD4D-ACB2-413263080A49}"/>
              </a:ext>
            </a:extLst>
          </p:cNvPr>
          <p:cNvSpPr txBox="1">
            <a:spLocks/>
          </p:cNvSpPr>
          <p:nvPr/>
        </p:nvSpPr>
        <p:spPr>
          <a:xfrm>
            <a:off x="8360248" y="4763911"/>
            <a:ext cx="475801" cy="379590"/>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275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z="1400" smtClean="0">
                <a:latin typeface="Raleway" panose="020B0503030101060003" pitchFamily="34" charset="77"/>
              </a:rPr>
              <a:pPr/>
              <a:t>33</a:t>
            </a:fld>
            <a:endParaRPr lang="en-US" sz="1400" dirty="0">
              <a:latin typeface="Raleway" panose="020B0503030101060003" pitchFamily="34" charset="77"/>
            </a:endParaRPr>
          </a:p>
        </p:txBody>
      </p:sp>
      <p:sp>
        <p:nvSpPr>
          <p:cNvPr id="7" name="Title 1">
            <a:extLst>
              <a:ext uri="{FF2B5EF4-FFF2-40B4-BE49-F238E27FC236}">
                <a16:creationId xmlns:a16="http://schemas.microsoft.com/office/drawing/2014/main" id="{1986FAF4-4C0D-CC47-ADE1-32E8FD5F547E}"/>
              </a:ext>
            </a:extLst>
          </p:cNvPr>
          <p:cNvSpPr>
            <a:spLocks noGrp="1"/>
          </p:cNvSpPr>
          <p:nvPr>
            <p:ph type="title"/>
          </p:nvPr>
        </p:nvSpPr>
        <p:spPr>
          <a:xfrm>
            <a:off x="0" y="0"/>
            <a:ext cx="9143999" cy="857250"/>
          </a:xfrm>
        </p:spPr>
        <p:txBody>
          <a:bodyPr anchor="ctr"/>
          <a:lstStyle/>
          <a:p>
            <a:r>
              <a:rPr lang="en-US" b="0" dirty="0">
                <a:latin typeface="Raleway Medium" panose="020B0503030101060003" pitchFamily="34" charset="77"/>
              </a:rPr>
              <a:t>Conclusions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Google Shape;154;p20">
            <a:extLst>
              <a:ext uri="{FF2B5EF4-FFF2-40B4-BE49-F238E27FC236}">
                <a16:creationId xmlns:a16="http://schemas.microsoft.com/office/drawing/2014/main" id="{874E99BE-3577-E549-894A-B9B3A3EEA8B2}"/>
              </a:ext>
            </a:extLst>
          </p:cNvPr>
          <p:cNvSpPr/>
          <p:nvPr/>
        </p:nvSpPr>
        <p:spPr>
          <a:xfrm>
            <a:off x="3684419" y="2806174"/>
            <a:ext cx="519070" cy="53205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5</a:t>
            </a:r>
            <a:endParaRPr sz="1900" dirty="0">
              <a:solidFill>
                <a:schemeClr val="dk1"/>
              </a:solidFill>
              <a:latin typeface="Raleway" panose="020B0503030101060003" pitchFamily="34" charset="77"/>
              <a:ea typeface="Calibri"/>
              <a:cs typeface="Calibri"/>
              <a:sym typeface="Calibri"/>
            </a:endParaRPr>
          </a:p>
        </p:txBody>
      </p:sp>
      <p:sp>
        <p:nvSpPr>
          <p:cNvPr id="2" name="Title 1">
            <a:extLst>
              <a:ext uri="{FF2B5EF4-FFF2-40B4-BE49-F238E27FC236}">
                <a16:creationId xmlns:a16="http://schemas.microsoft.com/office/drawing/2014/main" id="{1E7D5185-6295-2543-A45A-7E951B8B2503}"/>
              </a:ext>
            </a:extLst>
          </p:cNvPr>
          <p:cNvSpPr>
            <a:spLocks noGrp="1"/>
          </p:cNvSpPr>
          <p:nvPr>
            <p:ph type="title"/>
          </p:nvPr>
        </p:nvSpPr>
        <p:spPr>
          <a:xfrm>
            <a:off x="0" y="71047"/>
            <a:ext cx="9144000" cy="857250"/>
          </a:xfrm>
        </p:spPr>
        <p:txBody>
          <a:bodyPr>
            <a:normAutofit/>
          </a:bodyPr>
          <a:lstStyle/>
          <a:p>
            <a:r>
              <a:rPr lang="en-US" sz="2600" b="0" dirty="0">
                <a:latin typeface="Raleway Medium" panose="020B0503030101060003" pitchFamily="34" charset="77"/>
              </a:rPr>
              <a:t>Sketches appear to be a promising alternative</a:t>
            </a:r>
          </a:p>
        </p:txBody>
      </p:sp>
      <p:sp>
        <p:nvSpPr>
          <p:cNvPr id="3" name="Slide Number Placeholder 2">
            <a:extLst>
              <a:ext uri="{FF2B5EF4-FFF2-40B4-BE49-F238E27FC236}">
                <a16:creationId xmlns:a16="http://schemas.microsoft.com/office/drawing/2014/main" id="{CE880C07-5E65-CC40-8E0C-EE1FFB07A17D}"/>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latin typeface="Raleway" panose="020B0503030101060003" pitchFamily="34" charset="77"/>
              </a:rPr>
              <a:t>4</a:t>
            </a:fld>
            <a:endParaRPr lang="en-US" sz="1400" dirty="0">
              <a:latin typeface="Raleway" panose="020B0503030101060003" pitchFamily="34" charset="77"/>
            </a:endParaRPr>
          </a:p>
        </p:txBody>
      </p:sp>
      <p:sp>
        <p:nvSpPr>
          <p:cNvPr id="7" name="Google Shape;146;p20">
            <a:extLst>
              <a:ext uri="{FF2B5EF4-FFF2-40B4-BE49-F238E27FC236}">
                <a16:creationId xmlns:a16="http://schemas.microsoft.com/office/drawing/2014/main" id="{E1D471E3-AA48-0F4B-A950-C933BCACD226}"/>
              </a:ext>
            </a:extLst>
          </p:cNvPr>
          <p:cNvSpPr/>
          <p:nvPr/>
        </p:nvSpPr>
        <p:spPr>
          <a:xfrm>
            <a:off x="3166711" y="2290119"/>
            <a:ext cx="519070" cy="51271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6</a:t>
            </a:r>
            <a:endParaRPr sz="1900" dirty="0">
              <a:solidFill>
                <a:schemeClr val="dk1"/>
              </a:solidFill>
              <a:latin typeface="Raleway" panose="020B0503030101060003" pitchFamily="34" charset="77"/>
              <a:ea typeface="Calibri"/>
              <a:cs typeface="Calibri"/>
              <a:sym typeface="Calibri"/>
            </a:endParaRPr>
          </a:p>
        </p:txBody>
      </p:sp>
      <p:sp>
        <p:nvSpPr>
          <p:cNvPr id="10" name="Google Shape;140;p20">
            <a:extLst>
              <a:ext uri="{FF2B5EF4-FFF2-40B4-BE49-F238E27FC236}">
                <a16:creationId xmlns:a16="http://schemas.microsoft.com/office/drawing/2014/main" id="{CD7191DE-F181-D143-87D4-DC9862473806}"/>
              </a:ext>
            </a:extLst>
          </p:cNvPr>
          <p:cNvSpPr/>
          <p:nvPr/>
        </p:nvSpPr>
        <p:spPr>
          <a:xfrm>
            <a:off x="2647151" y="1765257"/>
            <a:ext cx="519070" cy="524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3</a:t>
            </a:r>
            <a:endParaRPr sz="1900" dirty="0">
              <a:solidFill>
                <a:schemeClr val="dk1"/>
              </a:solidFill>
              <a:latin typeface="Raleway" panose="020B0503030101060003" pitchFamily="34" charset="77"/>
              <a:ea typeface="Calibri"/>
              <a:cs typeface="Calibri"/>
              <a:sym typeface="Calibri"/>
            </a:endParaRPr>
          </a:p>
        </p:txBody>
      </p:sp>
      <p:sp>
        <p:nvSpPr>
          <p:cNvPr id="11" name="Google Shape;141;p20">
            <a:extLst>
              <a:ext uri="{FF2B5EF4-FFF2-40B4-BE49-F238E27FC236}">
                <a16:creationId xmlns:a16="http://schemas.microsoft.com/office/drawing/2014/main" id="{56A1851E-51DF-2F43-9876-82823B51D097}"/>
              </a:ext>
            </a:extLst>
          </p:cNvPr>
          <p:cNvSpPr/>
          <p:nvPr/>
        </p:nvSpPr>
        <p:spPr>
          <a:xfrm>
            <a:off x="3166134" y="1765257"/>
            <a:ext cx="519070" cy="524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4</a:t>
            </a:r>
            <a:endParaRPr sz="1900" dirty="0">
              <a:solidFill>
                <a:schemeClr val="dk1"/>
              </a:solidFill>
              <a:latin typeface="Raleway" panose="020B0503030101060003" pitchFamily="34" charset="77"/>
              <a:ea typeface="Calibri"/>
              <a:cs typeface="Calibri"/>
              <a:sym typeface="Calibri"/>
            </a:endParaRPr>
          </a:p>
        </p:txBody>
      </p:sp>
      <p:sp>
        <p:nvSpPr>
          <p:cNvPr id="12" name="Google Shape;142;p20">
            <a:extLst>
              <a:ext uri="{FF2B5EF4-FFF2-40B4-BE49-F238E27FC236}">
                <a16:creationId xmlns:a16="http://schemas.microsoft.com/office/drawing/2014/main" id="{F3AC31B2-0C33-8E49-8B2B-C1CF7AFBED9D}"/>
              </a:ext>
            </a:extLst>
          </p:cNvPr>
          <p:cNvSpPr/>
          <p:nvPr/>
        </p:nvSpPr>
        <p:spPr>
          <a:xfrm>
            <a:off x="3688898" y="1765257"/>
            <a:ext cx="519070" cy="524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6</a:t>
            </a:r>
            <a:endParaRPr sz="1900" dirty="0">
              <a:solidFill>
                <a:schemeClr val="dk1"/>
              </a:solidFill>
              <a:latin typeface="Raleway" panose="020B0503030101060003" pitchFamily="34" charset="77"/>
              <a:ea typeface="Calibri"/>
              <a:cs typeface="Calibri"/>
              <a:sym typeface="Calibri"/>
            </a:endParaRPr>
          </a:p>
        </p:txBody>
      </p:sp>
      <p:sp>
        <p:nvSpPr>
          <p:cNvPr id="13" name="Google Shape;143;p20">
            <a:extLst>
              <a:ext uri="{FF2B5EF4-FFF2-40B4-BE49-F238E27FC236}">
                <a16:creationId xmlns:a16="http://schemas.microsoft.com/office/drawing/2014/main" id="{3DF3FD22-E1FF-924A-BCEA-C0EBAA28AEC9}"/>
              </a:ext>
            </a:extLst>
          </p:cNvPr>
          <p:cNvSpPr/>
          <p:nvPr/>
        </p:nvSpPr>
        <p:spPr>
          <a:xfrm>
            <a:off x="4732482" y="1765916"/>
            <a:ext cx="513361" cy="5247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10</a:t>
            </a:r>
            <a:endParaRPr sz="1900" dirty="0">
              <a:solidFill>
                <a:schemeClr val="dk1"/>
              </a:solidFill>
              <a:latin typeface="Raleway" panose="020B0503030101060003" pitchFamily="34" charset="77"/>
              <a:ea typeface="Calibri"/>
              <a:cs typeface="Calibri"/>
              <a:sym typeface="Calibri"/>
            </a:endParaRPr>
          </a:p>
        </p:txBody>
      </p:sp>
      <p:grpSp>
        <p:nvGrpSpPr>
          <p:cNvPr id="15" name="Google Shape;145;p20">
            <a:extLst>
              <a:ext uri="{FF2B5EF4-FFF2-40B4-BE49-F238E27FC236}">
                <a16:creationId xmlns:a16="http://schemas.microsoft.com/office/drawing/2014/main" id="{653DE928-F628-2449-BB0A-20ABEDDCA163}"/>
              </a:ext>
            </a:extLst>
          </p:cNvPr>
          <p:cNvGrpSpPr/>
          <p:nvPr/>
        </p:nvGrpSpPr>
        <p:grpSpPr>
          <a:xfrm>
            <a:off x="2647149" y="2290883"/>
            <a:ext cx="2594786" cy="512713"/>
            <a:chOff x="5709295" y="4138610"/>
            <a:chExt cx="2143034" cy="564600"/>
          </a:xfrm>
        </p:grpSpPr>
        <p:sp>
          <p:nvSpPr>
            <p:cNvPr id="16" name="Google Shape;146;p20">
              <a:extLst>
                <a:ext uri="{FF2B5EF4-FFF2-40B4-BE49-F238E27FC236}">
                  <a16:creationId xmlns:a16="http://schemas.microsoft.com/office/drawing/2014/main" id="{CD9291D8-F1DA-9244-A990-E30B560CD4F5}"/>
                </a:ext>
              </a:extLst>
            </p:cNvPr>
            <p:cNvSpPr/>
            <p:nvPr/>
          </p:nvSpPr>
          <p:spPr>
            <a:xfrm>
              <a:off x="5709295"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9</a:t>
              </a:r>
              <a:endParaRPr sz="1900" dirty="0">
                <a:solidFill>
                  <a:schemeClr val="dk1"/>
                </a:solidFill>
                <a:latin typeface="Raleway" panose="020B0503030101060003" pitchFamily="34" charset="77"/>
                <a:ea typeface="Calibri"/>
                <a:cs typeface="Calibri"/>
                <a:sym typeface="Calibri"/>
              </a:endParaRPr>
            </a:p>
          </p:txBody>
        </p:sp>
        <p:sp>
          <p:nvSpPr>
            <p:cNvPr id="18" name="Google Shape;148;p20">
              <a:extLst>
                <a:ext uri="{FF2B5EF4-FFF2-40B4-BE49-F238E27FC236}">
                  <a16:creationId xmlns:a16="http://schemas.microsoft.com/office/drawing/2014/main" id="{2B7B0D60-7090-AC40-8944-3697532308F6}"/>
                </a:ext>
              </a:extLst>
            </p:cNvPr>
            <p:cNvSpPr/>
            <p:nvPr/>
          </p:nvSpPr>
          <p:spPr>
            <a:xfrm>
              <a:off x="6998302" y="4138610"/>
              <a:ext cx="4287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8</a:t>
              </a:r>
              <a:endParaRPr sz="1900" dirty="0">
                <a:solidFill>
                  <a:schemeClr val="dk1"/>
                </a:solidFill>
                <a:latin typeface="Raleway" panose="020B0503030101060003" pitchFamily="34" charset="77"/>
                <a:ea typeface="Calibri"/>
                <a:cs typeface="Calibri"/>
                <a:sym typeface="Calibri"/>
              </a:endParaRPr>
            </a:p>
          </p:txBody>
        </p:sp>
        <p:sp>
          <p:nvSpPr>
            <p:cNvPr id="19" name="Google Shape;149;p20">
              <a:extLst>
                <a:ext uri="{FF2B5EF4-FFF2-40B4-BE49-F238E27FC236}">
                  <a16:creationId xmlns:a16="http://schemas.microsoft.com/office/drawing/2014/main" id="{7B096FCC-E3C8-EA4B-98B0-9F332412D943}"/>
                </a:ext>
              </a:extLst>
            </p:cNvPr>
            <p:cNvSpPr/>
            <p:nvPr/>
          </p:nvSpPr>
          <p:spPr>
            <a:xfrm>
              <a:off x="7426929" y="4138610"/>
              <a:ext cx="425400" cy="5646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4</a:t>
              </a:r>
              <a:endParaRPr sz="1900" dirty="0">
                <a:solidFill>
                  <a:schemeClr val="dk1"/>
                </a:solidFill>
                <a:latin typeface="Raleway" panose="020B0503030101060003" pitchFamily="34" charset="77"/>
                <a:ea typeface="Calibri"/>
                <a:cs typeface="Calibri"/>
                <a:sym typeface="Calibri"/>
              </a:endParaRPr>
            </a:p>
          </p:txBody>
        </p:sp>
        <p:sp>
          <p:nvSpPr>
            <p:cNvPr id="20" name="Google Shape;150;p20">
              <a:extLst>
                <a:ext uri="{FF2B5EF4-FFF2-40B4-BE49-F238E27FC236}">
                  <a16:creationId xmlns:a16="http://schemas.microsoft.com/office/drawing/2014/main" id="{B3B3B79E-3552-494C-8B46-7EE3033911FF}"/>
                </a:ext>
              </a:extLst>
            </p:cNvPr>
            <p:cNvSpPr/>
            <p:nvPr/>
          </p:nvSpPr>
          <p:spPr>
            <a:xfrm>
              <a:off x="6134800" y="4138610"/>
              <a:ext cx="428700" cy="5646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chemeClr val="dk1"/>
                </a:solidFill>
                <a:latin typeface="Raleway" panose="020B0503030101060003" pitchFamily="34" charset="77"/>
                <a:ea typeface="Calibri"/>
                <a:cs typeface="Calibri"/>
                <a:sym typeface="Calibri"/>
              </a:endParaRPr>
            </a:p>
          </p:txBody>
        </p:sp>
      </p:grpSp>
      <p:sp>
        <p:nvSpPr>
          <p:cNvPr id="22" name="Google Shape;152;p20">
            <a:extLst>
              <a:ext uri="{FF2B5EF4-FFF2-40B4-BE49-F238E27FC236}">
                <a16:creationId xmlns:a16="http://schemas.microsoft.com/office/drawing/2014/main" id="{271DCDFA-F4E3-0648-9BF5-0B13C95B07F4}"/>
              </a:ext>
            </a:extLst>
          </p:cNvPr>
          <p:cNvSpPr/>
          <p:nvPr/>
        </p:nvSpPr>
        <p:spPr>
          <a:xfrm>
            <a:off x="2647149" y="2802859"/>
            <a:ext cx="519070" cy="53205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7</a:t>
            </a:r>
            <a:endParaRPr sz="1900" dirty="0">
              <a:solidFill>
                <a:schemeClr val="dk1"/>
              </a:solidFill>
              <a:latin typeface="Raleway" panose="020B0503030101060003" pitchFamily="34" charset="77"/>
              <a:ea typeface="Calibri"/>
              <a:cs typeface="Calibri"/>
              <a:sym typeface="Calibri"/>
            </a:endParaRPr>
          </a:p>
        </p:txBody>
      </p:sp>
      <p:sp>
        <p:nvSpPr>
          <p:cNvPr id="23" name="Google Shape;153;p20">
            <a:extLst>
              <a:ext uri="{FF2B5EF4-FFF2-40B4-BE49-F238E27FC236}">
                <a16:creationId xmlns:a16="http://schemas.microsoft.com/office/drawing/2014/main" id="{D0ED59BC-D911-5441-80BE-5BF17F13CF06}"/>
              </a:ext>
            </a:extLst>
          </p:cNvPr>
          <p:cNvSpPr/>
          <p:nvPr/>
        </p:nvSpPr>
        <p:spPr>
          <a:xfrm>
            <a:off x="3166132" y="2802859"/>
            <a:ext cx="519070" cy="53205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Raleway" panose="020B0503030101060003" pitchFamily="34" charset="77"/>
                <a:ea typeface="Calibri"/>
                <a:cs typeface="Calibri"/>
                <a:sym typeface="Calibri"/>
              </a:rPr>
              <a:t>9</a:t>
            </a:r>
            <a:endParaRPr sz="1800" dirty="0">
              <a:solidFill>
                <a:schemeClr val="dk1"/>
              </a:solidFill>
              <a:latin typeface="Raleway" panose="020B0503030101060003" pitchFamily="34" charset="77"/>
              <a:ea typeface="Calibri"/>
              <a:cs typeface="Calibri"/>
              <a:sym typeface="Calibri"/>
            </a:endParaRPr>
          </a:p>
        </p:txBody>
      </p:sp>
      <p:sp>
        <p:nvSpPr>
          <p:cNvPr id="24" name="Google Shape;154;p20">
            <a:extLst>
              <a:ext uri="{FF2B5EF4-FFF2-40B4-BE49-F238E27FC236}">
                <a16:creationId xmlns:a16="http://schemas.microsoft.com/office/drawing/2014/main" id="{525D107F-7775-794D-B883-9AA271986211}"/>
              </a:ext>
            </a:extLst>
          </p:cNvPr>
          <p:cNvSpPr/>
          <p:nvPr/>
        </p:nvSpPr>
        <p:spPr>
          <a:xfrm>
            <a:off x="4207879" y="2802859"/>
            <a:ext cx="519070" cy="53205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10</a:t>
            </a:r>
            <a:endParaRPr sz="1900" dirty="0">
              <a:solidFill>
                <a:schemeClr val="dk1"/>
              </a:solidFill>
              <a:latin typeface="Raleway" panose="020B0503030101060003" pitchFamily="34" charset="77"/>
              <a:ea typeface="Calibri"/>
              <a:cs typeface="Calibri"/>
              <a:sym typeface="Calibri"/>
            </a:endParaRPr>
          </a:p>
        </p:txBody>
      </p:sp>
      <p:sp>
        <p:nvSpPr>
          <p:cNvPr id="25" name="Google Shape;155;p20">
            <a:extLst>
              <a:ext uri="{FF2B5EF4-FFF2-40B4-BE49-F238E27FC236}">
                <a16:creationId xmlns:a16="http://schemas.microsoft.com/office/drawing/2014/main" id="{AC3384EB-3700-3640-BD01-3819B1EB2626}"/>
              </a:ext>
            </a:extLst>
          </p:cNvPr>
          <p:cNvSpPr/>
          <p:nvPr/>
        </p:nvSpPr>
        <p:spPr>
          <a:xfrm>
            <a:off x="4726861" y="2802859"/>
            <a:ext cx="515074" cy="53205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dk1"/>
                </a:solidFill>
                <a:latin typeface="Raleway" panose="020B0503030101060003" pitchFamily="34" charset="77"/>
                <a:ea typeface="Calibri"/>
                <a:cs typeface="Calibri"/>
                <a:sym typeface="Calibri"/>
              </a:rPr>
              <a:t>3</a:t>
            </a:r>
            <a:endParaRPr sz="1900" dirty="0">
              <a:solidFill>
                <a:schemeClr val="dk1"/>
              </a:solidFill>
              <a:latin typeface="Raleway" panose="020B0503030101060003" pitchFamily="34" charset="77"/>
              <a:ea typeface="Calibri"/>
              <a:cs typeface="Calibri"/>
              <a:sym typeface="Calibri"/>
            </a:endParaRPr>
          </a:p>
        </p:txBody>
      </p:sp>
      <p:grpSp>
        <p:nvGrpSpPr>
          <p:cNvPr id="28" name="Google Shape;157;p20">
            <a:extLst>
              <a:ext uri="{FF2B5EF4-FFF2-40B4-BE49-F238E27FC236}">
                <a16:creationId xmlns:a16="http://schemas.microsoft.com/office/drawing/2014/main" id="{1A8A3132-1B57-A74E-9B30-608422E55A76}"/>
              </a:ext>
            </a:extLst>
          </p:cNvPr>
          <p:cNvGrpSpPr/>
          <p:nvPr/>
        </p:nvGrpSpPr>
        <p:grpSpPr>
          <a:xfrm>
            <a:off x="2647149" y="1259372"/>
            <a:ext cx="2598783" cy="505903"/>
            <a:chOff x="5706172" y="2033710"/>
            <a:chExt cx="2146335" cy="557100"/>
          </a:xfrm>
        </p:grpSpPr>
        <p:grpSp>
          <p:nvGrpSpPr>
            <p:cNvPr id="29" name="Google Shape;158;p20">
              <a:extLst>
                <a:ext uri="{FF2B5EF4-FFF2-40B4-BE49-F238E27FC236}">
                  <a16:creationId xmlns:a16="http://schemas.microsoft.com/office/drawing/2014/main" id="{16C212DA-0C42-5F40-94AC-0B4D786D0BC9}"/>
                </a:ext>
              </a:extLst>
            </p:cNvPr>
            <p:cNvGrpSpPr/>
            <p:nvPr/>
          </p:nvGrpSpPr>
          <p:grpSpPr>
            <a:xfrm>
              <a:off x="5706172" y="2033710"/>
              <a:ext cx="2146335" cy="557100"/>
              <a:chOff x="5706172" y="2033710"/>
              <a:chExt cx="2146335" cy="557100"/>
            </a:xfrm>
          </p:grpSpPr>
          <p:sp>
            <p:nvSpPr>
              <p:cNvPr id="31" name="Google Shape;159;p20">
                <a:extLst>
                  <a:ext uri="{FF2B5EF4-FFF2-40B4-BE49-F238E27FC236}">
                    <a16:creationId xmlns:a16="http://schemas.microsoft.com/office/drawing/2014/main" id="{DD456CB4-516D-CA4A-8553-816C84814928}"/>
                  </a:ext>
                </a:extLst>
              </p:cNvPr>
              <p:cNvSpPr/>
              <p:nvPr/>
            </p:nvSpPr>
            <p:spPr>
              <a:xfrm>
                <a:off x="5706172"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tx1"/>
                    </a:solidFill>
                    <a:latin typeface="Raleway" panose="020B0503030101060003" pitchFamily="34" charset="77"/>
                    <a:ea typeface="Calibri"/>
                    <a:cs typeface="Calibri"/>
                    <a:sym typeface="Calibri"/>
                  </a:rPr>
                  <a:t>5</a:t>
                </a:r>
                <a:endParaRPr sz="1900" dirty="0">
                  <a:solidFill>
                    <a:schemeClr val="tx1"/>
                  </a:solidFill>
                  <a:latin typeface="Raleway" panose="020B0503030101060003" pitchFamily="34" charset="77"/>
                  <a:ea typeface="Calibri"/>
                  <a:cs typeface="Calibri"/>
                  <a:sym typeface="Calibri"/>
                </a:endParaRPr>
              </a:p>
            </p:txBody>
          </p:sp>
          <p:sp>
            <p:nvSpPr>
              <p:cNvPr id="32" name="Google Shape;160;p20">
                <a:extLst>
                  <a:ext uri="{FF2B5EF4-FFF2-40B4-BE49-F238E27FC236}">
                    <a16:creationId xmlns:a16="http://schemas.microsoft.com/office/drawing/2014/main" id="{9AD42FB5-DF01-2A49-AB09-03B08AF3634B}"/>
                  </a:ext>
                </a:extLst>
              </p:cNvPr>
              <p:cNvSpPr/>
              <p:nvPr/>
            </p:nvSpPr>
            <p:spPr>
              <a:xfrm>
                <a:off x="6566551"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r>
                  <a:rPr lang="en-US" sz="1900" dirty="0">
                    <a:solidFill>
                      <a:schemeClr val="tx1"/>
                    </a:solidFill>
                    <a:latin typeface="Raleway" panose="020B0503030101060003" pitchFamily="34" charset="77"/>
                    <a:ea typeface="Calibri"/>
                    <a:cs typeface="Calibri"/>
                    <a:sym typeface="Calibri"/>
                  </a:rPr>
                  <a:t>7</a:t>
                </a:r>
              </a:p>
            </p:txBody>
          </p:sp>
          <p:sp>
            <p:nvSpPr>
              <p:cNvPr id="33" name="Google Shape;161;p20">
                <a:extLst>
                  <a:ext uri="{FF2B5EF4-FFF2-40B4-BE49-F238E27FC236}">
                    <a16:creationId xmlns:a16="http://schemas.microsoft.com/office/drawing/2014/main" id="{C589D83C-1290-3446-8B5C-BDA40295BC44}"/>
                  </a:ext>
                </a:extLst>
              </p:cNvPr>
              <p:cNvSpPr/>
              <p:nvPr/>
            </p:nvSpPr>
            <p:spPr>
              <a:xfrm>
                <a:off x="6995179"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r>
                  <a:rPr lang="en-US" sz="1900" dirty="0">
                    <a:solidFill>
                      <a:schemeClr val="tx1"/>
                    </a:solidFill>
                    <a:latin typeface="Raleway" panose="020B0503030101060003" pitchFamily="34" charset="77"/>
                    <a:ea typeface="Calibri"/>
                    <a:cs typeface="Calibri"/>
                    <a:sym typeface="Calibri"/>
                  </a:rPr>
                  <a:t>9</a:t>
                </a:r>
                <a:endParaRPr sz="1900" dirty="0">
                  <a:solidFill>
                    <a:srgbClr val="00FFFF"/>
                  </a:solidFill>
                  <a:latin typeface="Raleway" panose="020B0503030101060003" pitchFamily="34" charset="77"/>
                  <a:ea typeface="Calibri"/>
                  <a:cs typeface="Calibri"/>
                  <a:sym typeface="Calibri"/>
                </a:endParaRPr>
              </a:p>
            </p:txBody>
          </p:sp>
          <p:sp>
            <p:nvSpPr>
              <p:cNvPr id="34" name="Google Shape;162;p20">
                <a:extLst>
                  <a:ext uri="{FF2B5EF4-FFF2-40B4-BE49-F238E27FC236}">
                    <a16:creationId xmlns:a16="http://schemas.microsoft.com/office/drawing/2014/main" id="{72E4BDBC-31B0-AA41-B629-D39FAABCD706}"/>
                  </a:ext>
                </a:extLst>
              </p:cNvPr>
              <p:cNvSpPr/>
              <p:nvPr/>
            </p:nvSpPr>
            <p:spPr>
              <a:xfrm>
                <a:off x="7423807" y="2033710"/>
                <a:ext cx="428700" cy="557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dirty="0">
                    <a:solidFill>
                      <a:schemeClr val="tx1"/>
                    </a:solidFill>
                    <a:latin typeface="Raleway" panose="020B0503030101060003" pitchFamily="34" charset="77"/>
                    <a:ea typeface="Calibri"/>
                    <a:cs typeface="Calibri"/>
                    <a:sym typeface="Calibri"/>
                  </a:rPr>
                  <a:t>11</a:t>
                </a:r>
                <a:endParaRPr sz="1900" dirty="0">
                  <a:solidFill>
                    <a:schemeClr val="tx1"/>
                  </a:solidFill>
                  <a:latin typeface="Raleway" panose="020B0503030101060003" pitchFamily="34" charset="77"/>
                  <a:ea typeface="Calibri"/>
                  <a:cs typeface="Calibri"/>
                  <a:sym typeface="Calibri"/>
                </a:endParaRPr>
              </a:p>
            </p:txBody>
          </p:sp>
        </p:grpSp>
        <p:sp>
          <p:nvSpPr>
            <p:cNvPr id="30" name="Google Shape;163;p20">
              <a:extLst>
                <a:ext uri="{FF2B5EF4-FFF2-40B4-BE49-F238E27FC236}">
                  <a16:creationId xmlns:a16="http://schemas.microsoft.com/office/drawing/2014/main" id="{845C6D79-BA00-1D44-AAE4-82CCFB57982A}"/>
                </a:ext>
              </a:extLst>
            </p:cNvPr>
            <p:cNvSpPr/>
            <p:nvPr/>
          </p:nvSpPr>
          <p:spPr>
            <a:xfrm>
              <a:off x="6134800" y="2033710"/>
              <a:ext cx="428700" cy="55710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59">
                <a:solidFill>
                  <a:srgbClr val="00FFFF"/>
                </a:solidFill>
                <a:latin typeface="Raleway" panose="020B0503030101060003" pitchFamily="34" charset="77"/>
                <a:ea typeface="Calibri"/>
                <a:cs typeface="Calibri"/>
                <a:sym typeface="Calibri"/>
              </a:endParaRPr>
            </a:p>
          </p:txBody>
        </p:sp>
      </p:grpSp>
      <p:sp>
        <p:nvSpPr>
          <p:cNvPr id="36" name="Google Shape;166;p20">
            <a:extLst>
              <a:ext uri="{FF2B5EF4-FFF2-40B4-BE49-F238E27FC236}">
                <a16:creationId xmlns:a16="http://schemas.microsoft.com/office/drawing/2014/main" id="{52A0E887-6873-3F4A-81AE-905724BA57D9}"/>
              </a:ext>
            </a:extLst>
          </p:cNvPr>
          <p:cNvSpPr/>
          <p:nvPr/>
        </p:nvSpPr>
        <p:spPr>
          <a:xfrm>
            <a:off x="3169283" y="2283142"/>
            <a:ext cx="526500" cy="512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dirty="0">
                <a:solidFill>
                  <a:srgbClr val="FFFFFF"/>
                </a:solidFill>
                <a:latin typeface="Raleway" panose="020B0503030101060003" pitchFamily="34" charset="77"/>
                <a:ea typeface="Calibri"/>
                <a:cs typeface="Calibri"/>
                <a:sym typeface="Calibri"/>
              </a:rPr>
              <a:t>+1</a:t>
            </a:r>
            <a:endParaRPr sz="1920" dirty="0">
              <a:solidFill>
                <a:srgbClr val="FFFFFF"/>
              </a:solidFill>
              <a:latin typeface="Raleway" panose="020B0503030101060003" pitchFamily="34" charset="77"/>
              <a:ea typeface="Calibri"/>
              <a:cs typeface="Calibri"/>
              <a:sym typeface="Calibri"/>
            </a:endParaRPr>
          </a:p>
        </p:txBody>
      </p:sp>
      <p:sp>
        <p:nvSpPr>
          <p:cNvPr id="37" name="Google Shape;167;p20">
            <a:extLst>
              <a:ext uri="{FF2B5EF4-FFF2-40B4-BE49-F238E27FC236}">
                <a16:creationId xmlns:a16="http://schemas.microsoft.com/office/drawing/2014/main" id="{8DAAB93C-0656-084A-BF4D-4BCA1A80C372}"/>
              </a:ext>
            </a:extLst>
          </p:cNvPr>
          <p:cNvSpPr/>
          <p:nvPr/>
        </p:nvSpPr>
        <p:spPr>
          <a:xfrm>
            <a:off x="3683231" y="2808662"/>
            <a:ext cx="530400" cy="5319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dirty="0">
                <a:solidFill>
                  <a:srgbClr val="FFFFFF"/>
                </a:solidFill>
                <a:latin typeface="Raleway" panose="020B0503030101060003" pitchFamily="34" charset="77"/>
                <a:ea typeface="Calibri"/>
                <a:cs typeface="Calibri"/>
                <a:sym typeface="Calibri"/>
              </a:rPr>
              <a:t>+1</a:t>
            </a:r>
            <a:endParaRPr sz="1920" dirty="0">
              <a:solidFill>
                <a:srgbClr val="FFFFFF"/>
              </a:solidFill>
              <a:latin typeface="Raleway" panose="020B0503030101060003" pitchFamily="34" charset="77"/>
              <a:ea typeface="Calibri"/>
              <a:cs typeface="Calibri"/>
              <a:sym typeface="Calibri"/>
            </a:endParaRPr>
          </a:p>
        </p:txBody>
      </p:sp>
      <p:cxnSp>
        <p:nvCxnSpPr>
          <p:cNvPr id="38" name="Google Shape;168;p20">
            <a:extLst>
              <a:ext uri="{FF2B5EF4-FFF2-40B4-BE49-F238E27FC236}">
                <a16:creationId xmlns:a16="http://schemas.microsoft.com/office/drawing/2014/main" id="{54E1FB9D-B46A-4C43-9E26-BE80637E0ABF}"/>
              </a:ext>
            </a:extLst>
          </p:cNvPr>
          <p:cNvCxnSpPr>
            <a:cxnSpLocks/>
            <a:stCxn id="42" idx="1"/>
            <a:endCxn id="63" idx="1"/>
          </p:cNvCxnSpPr>
          <p:nvPr/>
        </p:nvCxnSpPr>
        <p:spPr>
          <a:xfrm flipV="1">
            <a:off x="801428" y="1517533"/>
            <a:ext cx="2374192" cy="836891"/>
          </a:xfrm>
          <a:prstGeom prst="straightConnector1">
            <a:avLst/>
          </a:prstGeom>
          <a:noFill/>
          <a:ln w="19050" cap="flat" cmpd="sng">
            <a:solidFill>
              <a:schemeClr val="accent2"/>
            </a:solidFill>
            <a:prstDash val="solid"/>
            <a:miter lim="800000"/>
            <a:headEnd type="none" w="sm" len="sm"/>
            <a:tailEnd type="stealth" w="med" len="med"/>
          </a:ln>
        </p:spPr>
      </p:cxnSp>
      <p:cxnSp>
        <p:nvCxnSpPr>
          <p:cNvPr id="39" name="Google Shape;170;p20">
            <a:extLst>
              <a:ext uri="{FF2B5EF4-FFF2-40B4-BE49-F238E27FC236}">
                <a16:creationId xmlns:a16="http://schemas.microsoft.com/office/drawing/2014/main" id="{09F53C07-1B97-4F48-9CD1-086FEED55832}"/>
              </a:ext>
            </a:extLst>
          </p:cNvPr>
          <p:cNvCxnSpPr>
            <a:cxnSpLocks/>
            <a:stCxn id="42" idx="1"/>
            <a:endCxn id="35" idx="1"/>
          </p:cNvCxnSpPr>
          <p:nvPr/>
        </p:nvCxnSpPr>
        <p:spPr>
          <a:xfrm flipV="1">
            <a:off x="801428" y="2035348"/>
            <a:ext cx="3408511" cy="319076"/>
          </a:xfrm>
          <a:prstGeom prst="straightConnector1">
            <a:avLst/>
          </a:prstGeom>
          <a:noFill/>
          <a:ln w="19050" cap="flat" cmpd="sng">
            <a:solidFill>
              <a:schemeClr val="accent2"/>
            </a:solidFill>
            <a:prstDash val="solid"/>
            <a:miter lim="800000"/>
            <a:headEnd type="none" w="sm" len="sm"/>
            <a:tailEnd type="stealth" w="med" len="med"/>
          </a:ln>
        </p:spPr>
      </p:cxnSp>
      <p:cxnSp>
        <p:nvCxnSpPr>
          <p:cNvPr id="40" name="Google Shape;171;p20">
            <a:extLst>
              <a:ext uri="{FF2B5EF4-FFF2-40B4-BE49-F238E27FC236}">
                <a16:creationId xmlns:a16="http://schemas.microsoft.com/office/drawing/2014/main" id="{CE443A27-A202-AA47-ADEA-487A9710EF0F}"/>
              </a:ext>
            </a:extLst>
          </p:cNvPr>
          <p:cNvCxnSpPr>
            <a:cxnSpLocks/>
            <a:stCxn id="42" idx="1"/>
            <a:endCxn id="23" idx="3"/>
          </p:cNvCxnSpPr>
          <p:nvPr/>
        </p:nvCxnSpPr>
        <p:spPr>
          <a:xfrm>
            <a:off x="801428" y="2354424"/>
            <a:ext cx="2883774" cy="714463"/>
          </a:xfrm>
          <a:prstGeom prst="straightConnector1">
            <a:avLst/>
          </a:prstGeom>
          <a:noFill/>
          <a:ln w="19050" cap="flat" cmpd="sng">
            <a:solidFill>
              <a:schemeClr val="accent2"/>
            </a:solidFill>
            <a:prstDash val="solid"/>
            <a:miter lim="800000"/>
            <a:headEnd type="none" w="sm" len="sm"/>
            <a:tailEnd type="stealth" w="med" len="med"/>
          </a:ln>
        </p:spPr>
      </p:cxnSp>
      <p:cxnSp>
        <p:nvCxnSpPr>
          <p:cNvPr id="41" name="Google Shape;172;p20">
            <a:extLst>
              <a:ext uri="{FF2B5EF4-FFF2-40B4-BE49-F238E27FC236}">
                <a16:creationId xmlns:a16="http://schemas.microsoft.com/office/drawing/2014/main" id="{2169746F-47F4-0045-86EF-E444EB40E060}"/>
              </a:ext>
            </a:extLst>
          </p:cNvPr>
          <p:cNvCxnSpPr>
            <a:stCxn id="42" idx="1"/>
            <a:endCxn id="36" idx="1"/>
          </p:cNvCxnSpPr>
          <p:nvPr/>
        </p:nvCxnSpPr>
        <p:spPr>
          <a:xfrm>
            <a:off x="801428" y="2354424"/>
            <a:ext cx="2367855" cy="185068"/>
          </a:xfrm>
          <a:prstGeom prst="straightConnector1">
            <a:avLst/>
          </a:prstGeom>
          <a:noFill/>
          <a:ln w="19050" cap="flat" cmpd="sng">
            <a:solidFill>
              <a:schemeClr val="accent2"/>
            </a:solidFill>
            <a:prstDash val="solid"/>
            <a:miter lim="800000"/>
            <a:headEnd type="none" w="sm" len="sm"/>
            <a:tailEnd type="stealth" w="med" len="med"/>
          </a:ln>
        </p:spPr>
      </p:cxnSp>
      <p:sp>
        <p:nvSpPr>
          <p:cNvPr id="42" name="Google Shape;169;p20">
            <a:extLst>
              <a:ext uri="{FF2B5EF4-FFF2-40B4-BE49-F238E27FC236}">
                <a16:creationId xmlns:a16="http://schemas.microsoft.com/office/drawing/2014/main" id="{91B5B711-637B-AA48-8442-C2B494402817}"/>
              </a:ext>
            </a:extLst>
          </p:cNvPr>
          <p:cNvSpPr/>
          <p:nvPr/>
        </p:nvSpPr>
        <p:spPr>
          <a:xfrm flipH="1">
            <a:off x="438728" y="2225274"/>
            <a:ext cx="362700" cy="2583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82275" tIns="41125" rIns="82275" bIns="41125" anchor="ctr" anchorCtr="0">
            <a:noAutofit/>
          </a:bodyPr>
          <a:lstStyle/>
          <a:p>
            <a:pPr marL="0" marR="0" lvl="0" indent="0" algn="ctr" rtl="0">
              <a:spcBef>
                <a:spcPts val="0"/>
              </a:spcBef>
              <a:spcAft>
                <a:spcPts val="0"/>
              </a:spcAft>
              <a:buNone/>
            </a:pPr>
            <a:endParaRPr sz="2400">
              <a:solidFill>
                <a:schemeClr val="dk1"/>
              </a:solidFill>
              <a:latin typeface="Raleway" panose="020B0503030101060003" pitchFamily="34" charset="77"/>
              <a:ea typeface="Arial"/>
              <a:cs typeface="Arial"/>
              <a:sym typeface="Arial"/>
            </a:endParaRPr>
          </a:p>
        </p:txBody>
      </p:sp>
      <p:sp>
        <p:nvSpPr>
          <p:cNvPr id="43" name="Google Shape;173;p20">
            <a:extLst>
              <a:ext uri="{FF2B5EF4-FFF2-40B4-BE49-F238E27FC236}">
                <a16:creationId xmlns:a16="http://schemas.microsoft.com/office/drawing/2014/main" id="{E3CABD7F-6C56-7540-AC23-C07E3EB0B9AD}"/>
              </a:ext>
            </a:extLst>
          </p:cNvPr>
          <p:cNvSpPr txBox="1"/>
          <p:nvPr/>
        </p:nvSpPr>
        <p:spPr>
          <a:xfrm>
            <a:off x="-70484" y="1819385"/>
            <a:ext cx="13365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ea typeface="Calibri"/>
                <a:cs typeface="Calibri"/>
                <a:sym typeface="Calibri"/>
              </a:rPr>
              <a:t>Packet</a:t>
            </a:r>
            <a:endParaRPr sz="1800" dirty="0">
              <a:solidFill>
                <a:schemeClr val="dk1"/>
              </a:solidFill>
              <a:latin typeface="Raleway" panose="020B0503030101060003" pitchFamily="34" charset="77"/>
              <a:ea typeface="Calibri"/>
              <a:cs typeface="Calibri"/>
              <a:sym typeface="Calibri"/>
            </a:endParaRPr>
          </a:p>
        </p:txBody>
      </p:sp>
      <p:sp>
        <p:nvSpPr>
          <p:cNvPr id="44" name="Google Shape;174;p20">
            <a:extLst>
              <a:ext uri="{FF2B5EF4-FFF2-40B4-BE49-F238E27FC236}">
                <a16:creationId xmlns:a16="http://schemas.microsoft.com/office/drawing/2014/main" id="{8BEB8F0E-ECBE-7043-B7B5-760812C17EDE}"/>
              </a:ext>
            </a:extLst>
          </p:cNvPr>
          <p:cNvSpPr txBox="1"/>
          <p:nvPr/>
        </p:nvSpPr>
        <p:spPr>
          <a:xfrm>
            <a:off x="1116767" y="3999781"/>
            <a:ext cx="6638863" cy="953432"/>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panose="020B0604020202020204" pitchFamily="34" charset="0"/>
              <a:buChar char="•"/>
            </a:pPr>
            <a:r>
              <a:rPr lang="en" sz="2000" dirty="0">
                <a:solidFill>
                  <a:schemeClr val="tx1"/>
                </a:solidFill>
                <a:latin typeface="Raleway" panose="020B0503030101060003" pitchFamily="34" charset="77"/>
              </a:rPr>
              <a:t>Require </a:t>
            </a:r>
            <a:r>
              <a:rPr lang="en" sz="2000" b="1" dirty="0">
                <a:solidFill>
                  <a:srgbClr val="00B050"/>
                </a:solidFill>
                <a:latin typeface="Raleway" panose="020B0503030101060003" pitchFamily="34" charset="77"/>
              </a:rPr>
              <a:t>small</a:t>
            </a:r>
            <a:r>
              <a:rPr lang="en" sz="2000" dirty="0">
                <a:solidFill>
                  <a:schemeClr val="tx1"/>
                </a:solidFill>
                <a:latin typeface="Raleway" panose="020B0503030101060003" pitchFamily="34" charset="77"/>
              </a:rPr>
              <a:t> memory with </a:t>
            </a:r>
            <a:r>
              <a:rPr lang="en" sz="2000" b="1" dirty="0">
                <a:solidFill>
                  <a:srgbClr val="00B050"/>
                </a:solidFill>
                <a:latin typeface="Raleway" panose="020B0503030101060003" pitchFamily="34" charset="77"/>
              </a:rPr>
              <a:t>bounded</a:t>
            </a:r>
            <a:r>
              <a:rPr lang="en" sz="2000" dirty="0">
                <a:solidFill>
                  <a:schemeClr val="tx1"/>
                </a:solidFill>
                <a:latin typeface="Raleway" panose="020B0503030101060003" pitchFamily="34" charset="77"/>
              </a:rPr>
              <a:t> error rates.</a:t>
            </a:r>
          </a:p>
          <a:p>
            <a:pPr marL="457200" lvl="0" indent="-342900" algn="l" rtl="0">
              <a:spcBef>
                <a:spcPts val="0"/>
              </a:spcBef>
              <a:spcAft>
                <a:spcPts val="0"/>
              </a:spcAft>
              <a:buSzPts val="1800"/>
              <a:buFont typeface="Arial" panose="020B0604020202020204" pitchFamily="34" charset="0"/>
              <a:buChar char="•"/>
            </a:pPr>
            <a:r>
              <a:rPr lang="en" sz="2000" dirty="0">
                <a:solidFill>
                  <a:schemeClr val="tx1"/>
                </a:solidFill>
                <a:latin typeface="Raleway" panose="020B0503030101060003" pitchFamily="34" charset="77"/>
              </a:rPr>
              <a:t>Guaranteed fidelity with arbitrary workloads.</a:t>
            </a:r>
          </a:p>
        </p:txBody>
      </p:sp>
      <p:sp>
        <p:nvSpPr>
          <p:cNvPr id="45" name="Google Shape;175;p20">
            <a:extLst>
              <a:ext uri="{FF2B5EF4-FFF2-40B4-BE49-F238E27FC236}">
                <a16:creationId xmlns:a16="http://schemas.microsoft.com/office/drawing/2014/main" id="{C2E30696-89C3-E346-8AAC-B6481825FCDC}"/>
              </a:ext>
            </a:extLst>
          </p:cNvPr>
          <p:cNvSpPr txBox="1"/>
          <p:nvPr/>
        </p:nvSpPr>
        <p:spPr>
          <a:xfrm>
            <a:off x="5201087" y="1865328"/>
            <a:ext cx="1110900" cy="53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b="1" dirty="0">
                <a:latin typeface="Raleway" panose="020B0503030101060003" pitchFamily="34" charset="77"/>
              </a:rPr>
              <a:t>d</a:t>
            </a:r>
            <a:r>
              <a:rPr lang="en" sz="1600" dirty="0">
                <a:latin typeface="Raleway" panose="020B0503030101060003" pitchFamily="34" charset="77"/>
              </a:rPr>
              <a:t> arrays of </a:t>
            </a:r>
            <a:endParaRPr sz="1600" dirty="0">
              <a:latin typeface="Raleway" panose="020B0503030101060003" pitchFamily="34" charset="77"/>
            </a:endParaRPr>
          </a:p>
          <a:p>
            <a:pPr marL="0" lvl="0" indent="0" rtl="0">
              <a:spcBef>
                <a:spcPts val="0"/>
              </a:spcBef>
              <a:spcAft>
                <a:spcPts val="0"/>
              </a:spcAft>
              <a:buNone/>
            </a:pPr>
            <a:r>
              <a:rPr lang="en" sz="1600" dirty="0">
                <a:latin typeface="Raleway" panose="020B0503030101060003" pitchFamily="34" charset="77"/>
              </a:rPr>
              <a:t>counters</a:t>
            </a:r>
            <a:endParaRPr sz="1600" dirty="0">
              <a:latin typeface="Raleway" panose="020B0503030101060003" pitchFamily="34" charset="77"/>
            </a:endParaRPr>
          </a:p>
        </p:txBody>
      </p:sp>
      <p:sp>
        <p:nvSpPr>
          <p:cNvPr id="46" name="Google Shape;176;p20">
            <a:extLst>
              <a:ext uri="{FF2B5EF4-FFF2-40B4-BE49-F238E27FC236}">
                <a16:creationId xmlns:a16="http://schemas.microsoft.com/office/drawing/2014/main" id="{5FC13352-7119-5A4F-A00E-EB10F756A371}"/>
              </a:ext>
            </a:extLst>
          </p:cNvPr>
          <p:cNvSpPr txBox="1"/>
          <p:nvPr/>
        </p:nvSpPr>
        <p:spPr>
          <a:xfrm>
            <a:off x="2926118" y="3341545"/>
            <a:ext cx="2191208"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Raleway" panose="020B0503030101060003" pitchFamily="34" charset="77"/>
              </a:rPr>
              <a:t>r</a:t>
            </a:r>
            <a:r>
              <a:rPr lang="en" sz="1600" dirty="0">
                <a:latin typeface="Raleway" panose="020B0503030101060003" pitchFamily="34" charset="77"/>
              </a:rPr>
              <a:t> counters per array</a:t>
            </a:r>
            <a:endParaRPr sz="1600" dirty="0">
              <a:latin typeface="Raleway" panose="020B0503030101060003" pitchFamily="34" charset="77"/>
            </a:endParaRPr>
          </a:p>
        </p:txBody>
      </p:sp>
      <p:cxnSp>
        <p:nvCxnSpPr>
          <p:cNvPr id="47" name="Google Shape;177;p20">
            <a:extLst>
              <a:ext uri="{FF2B5EF4-FFF2-40B4-BE49-F238E27FC236}">
                <a16:creationId xmlns:a16="http://schemas.microsoft.com/office/drawing/2014/main" id="{C8DA3DFC-F3B9-FB46-A011-A2EF032CD5FE}"/>
              </a:ext>
            </a:extLst>
          </p:cNvPr>
          <p:cNvCxnSpPr/>
          <p:nvPr/>
        </p:nvCxnSpPr>
        <p:spPr>
          <a:xfrm>
            <a:off x="5652694" y="1283025"/>
            <a:ext cx="0" cy="696000"/>
          </a:xfrm>
          <a:prstGeom prst="straightConnector1">
            <a:avLst/>
          </a:prstGeom>
          <a:noFill/>
          <a:ln w="9525" cap="flat" cmpd="sng">
            <a:solidFill>
              <a:schemeClr val="dk2"/>
            </a:solidFill>
            <a:prstDash val="solid"/>
            <a:round/>
            <a:headEnd type="stealth" w="med" len="med"/>
            <a:tailEnd type="none" w="med" len="med"/>
          </a:ln>
        </p:spPr>
      </p:cxnSp>
      <p:cxnSp>
        <p:nvCxnSpPr>
          <p:cNvPr id="48" name="Google Shape;178;p20">
            <a:extLst>
              <a:ext uri="{FF2B5EF4-FFF2-40B4-BE49-F238E27FC236}">
                <a16:creationId xmlns:a16="http://schemas.microsoft.com/office/drawing/2014/main" id="{1BED0FD2-A661-6248-86CA-7FA062A5A2C7}"/>
              </a:ext>
            </a:extLst>
          </p:cNvPr>
          <p:cNvCxnSpPr/>
          <p:nvPr/>
        </p:nvCxnSpPr>
        <p:spPr>
          <a:xfrm>
            <a:off x="5657769" y="2727375"/>
            <a:ext cx="2700" cy="558900"/>
          </a:xfrm>
          <a:prstGeom prst="straightConnector1">
            <a:avLst/>
          </a:prstGeom>
          <a:noFill/>
          <a:ln w="9525" cap="flat" cmpd="sng">
            <a:solidFill>
              <a:schemeClr val="dk2"/>
            </a:solidFill>
            <a:prstDash val="solid"/>
            <a:round/>
            <a:headEnd type="none" w="med" len="med"/>
            <a:tailEnd type="stealth" w="med" len="med"/>
          </a:ln>
        </p:spPr>
      </p:cxnSp>
      <p:cxnSp>
        <p:nvCxnSpPr>
          <p:cNvPr id="49" name="Google Shape;179;p20">
            <a:extLst>
              <a:ext uri="{FF2B5EF4-FFF2-40B4-BE49-F238E27FC236}">
                <a16:creationId xmlns:a16="http://schemas.microsoft.com/office/drawing/2014/main" id="{94A96915-0AFF-6746-9365-3D1B29D88A62}"/>
              </a:ext>
            </a:extLst>
          </p:cNvPr>
          <p:cNvCxnSpPr>
            <a:cxnSpLocks/>
          </p:cNvCxnSpPr>
          <p:nvPr/>
        </p:nvCxnSpPr>
        <p:spPr>
          <a:xfrm>
            <a:off x="2623072" y="3557000"/>
            <a:ext cx="364500" cy="8700"/>
          </a:xfrm>
          <a:prstGeom prst="straightConnector1">
            <a:avLst/>
          </a:prstGeom>
          <a:noFill/>
          <a:ln w="9525" cap="flat" cmpd="sng">
            <a:solidFill>
              <a:schemeClr val="dk2"/>
            </a:solidFill>
            <a:prstDash val="solid"/>
            <a:round/>
            <a:headEnd type="stealth" w="med" len="med"/>
            <a:tailEnd type="none" w="med" len="med"/>
          </a:ln>
        </p:spPr>
      </p:cxnSp>
      <p:cxnSp>
        <p:nvCxnSpPr>
          <p:cNvPr id="50" name="Google Shape;180;p20">
            <a:extLst>
              <a:ext uri="{FF2B5EF4-FFF2-40B4-BE49-F238E27FC236}">
                <a16:creationId xmlns:a16="http://schemas.microsoft.com/office/drawing/2014/main" id="{C2D2B463-BC64-8D45-8C4C-9A0AF0E021DE}"/>
              </a:ext>
            </a:extLst>
          </p:cNvPr>
          <p:cNvCxnSpPr>
            <a:cxnSpLocks/>
          </p:cNvCxnSpPr>
          <p:nvPr/>
        </p:nvCxnSpPr>
        <p:spPr>
          <a:xfrm flipH="1">
            <a:off x="4876967" y="3570603"/>
            <a:ext cx="364968" cy="0"/>
          </a:xfrm>
          <a:prstGeom prst="straightConnector1">
            <a:avLst/>
          </a:prstGeom>
          <a:noFill/>
          <a:ln w="9525" cap="flat" cmpd="sng">
            <a:solidFill>
              <a:schemeClr val="dk2"/>
            </a:solidFill>
            <a:prstDash val="solid"/>
            <a:round/>
            <a:headEnd type="stealth" w="med" len="med"/>
            <a:tailEnd type="none" w="med" len="med"/>
          </a:ln>
        </p:spPr>
      </p:cxnSp>
      <p:cxnSp>
        <p:nvCxnSpPr>
          <p:cNvPr id="51" name="Google Shape;181;p20">
            <a:extLst>
              <a:ext uri="{FF2B5EF4-FFF2-40B4-BE49-F238E27FC236}">
                <a16:creationId xmlns:a16="http://schemas.microsoft.com/office/drawing/2014/main" id="{ED566E35-F275-8E4B-A923-E4695E5BD0E2}"/>
              </a:ext>
            </a:extLst>
          </p:cNvPr>
          <p:cNvCxnSpPr/>
          <p:nvPr/>
        </p:nvCxnSpPr>
        <p:spPr>
          <a:xfrm>
            <a:off x="5455444" y="3334915"/>
            <a:ext cx="394500" cy="0"/>
          </a:xfrm>
          <a:prstGeom prst="straightConnector1">
            <a:avLst/>
          </a:prstGeom>
          <a:noFill/>
          <a:ln w="9525" cap="flat" cmpd="sng">
            <a:solidFill>
              <a:schemeClr val="dk2"/>
            </a:solidFill>
            <a:prstDash val="solid"/>
            <a:round/>
            <a:headEnd type="none" w="med" len="med"/>
            <a:tailEnd type="none" w="med" len="med"/>
          </a:ln>
        </p:spPr>
      </p:cxnSp>
      <p:cxnSp>
        <p:nvCxnSpPr>
          <p:cNvPr id="52" name="Google Shape;182;p20">
            <a:extLst>
              <a:ext uri="{FF2B5EF4-FFF2-40B4-BE49-F238E27FC236}">
                <a16:creationId xmlns:a16="http://schemas.microsoft.com/office/drawing/2014/main" id="{6969EDBC-D1A0-424A-A508-F2BE87EB3B8B}"/>
              </a:ext>
            </a:extLst>
          </p:cNvPr>
          <p:cNvCxnSpPr/>
          <p:nvPr/>
        </p:nvCxnSpPr>
        <p:spPr>
          <a:xfrm rot="10800000" flipH="1">
            <a:off x="2642242" y="3400175"/>
            <a:ext cx="7800" cy="327000"/>
          </a:xfrm>
          <a:prstGeom prst="straightConnector1">
            <a:avLst/>
          </a:prstGeom>
          <a:noFill/>
          <a:ln w="9525" cap="flat" cmpd="sng">
            <a:solidFill>
              <a:schemeClr val="dk2"/>
            </a:solidFill>
            <a:prstDash val="solid"/>
            <a:round/>
            <a:headEnd type="none" w="med" len="med"/>
            <a:tailEnd type="none" w="med" len="med"/>
          </a:ln>
        </p:spPr>
      </p:cxnSp>
      <p:cxnSp>
        <p:nvCxnSpPr>
          <p:cNvPr id="53" name="Google Shape;183;p20">
            <a:extLst>
              <a:ext uri="{FF2B5EF4-FFF2-40B4-BE49-F238E27FC236}">
                <a16:creationId xmlns:a16="http://schemas.microsoft.com/office/drawing/2014/main" id="{F7C6B143-D4FC-774C-9DEB-801A9BD52F57}"/>
              </a:ext>
            </a:extLst>
          </p:cNvPr>
          <p:cNvCxnSpPr/>
          <p:nvPr/>
        </p:nvCxnSpPr>
        <p:spPr>
          <a:xfrm rot="10800000" flipH="1">
            <a:off x="5245942" y="3416700"/>
            <a:ext cx="7800" cy="327000"/>
          </a:xfrm>
          <a:prstGeom prst="straightConnector1">
            <a:avLst/>
          </a:prstGeom>
          <a:noFill/>
          <a:ln w="9525" cap="flat" cmpd="sng">
            <a:solidFill>
              <a:schemeClr val="dk2"/>
            </a:solidFill>
            <a:prstDash val="solid"/>
            <a:round/>
            <a:headEnd type="none" w="med" len="med"/>
            <a:tailEnd type="none" w="med" len="med"/>
          </a:ln>
        </p:spPr>
      </p:cxnSp>
      <p:sp>
        <p:nvSpPr>
          <p:cNvPr id="54" name="Google Shape;184;p20">
            <a:extLst>
              <a:ext uri="{FF2B5EF4-FFF2-40B4-BE49-F238E27FC236}">
                <a16:creationId xmlns:a16="http://schemas.microsoft.com/office/drawing/2014/main" id="{DEAA7B4F-2C69-784B-BAF3-804F5F606A44}"/>
              </a:ext>
            </a:extLst>
          </p:cNvPr>
          <p:cNvSpPr/>
          <p:nvPr/>
        </p:nvSpPr>
        <p:spPr>
          <a:xfrm>
            <a:off x="7552813" y="1448032"/>
            <a:ext cx="733500" cy="1354800"/>
          </a:xfrm>
          <a:prstGeom prst="roundRect">
            <a:avLst>
              <a:gd name="adj" fmla="val 16667"/>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1400" dirty="0">
                <a:latin typeface="Raleway" panose="020B0503030101060003" pitchFamily="34" charset="77"/>
              </a:rPr>
              <a:t>Keep </a:t>
            </a:r>
            <a:endParaRPr sz="1400" dirty="0">
              <a:latin typeface="Raleway" panose="020B0503030101060003" pitchFamily="34" charset="77"/>
            </a:endParaRPr>
          </a:p>
          <a:p>
            <a:pPr marL="0" lvl="0" indent="0" rtl="0">
              <a:spcBef>
                <a:spcPts val="0"/>
              </a:spcBef>
              <a:spcAft>
                <a:spcPts val="0"/>
              </a:spcAft>
              <a:buNone/>
            </a:pPr>
            <a:r>
              <a:rPr lang="en-US" sz="1400" dirty="0">
                <a:latin typeface="Raleway" panose="020B0503030101060003" pitchFamily="34" charset="77"/>
              </a:rPr>
              <a:t>flow</a:t>
            </a:r>
            <a:endParaRPr sz="1400" dirty="0">
              <a:latin typeface="Raleway" panose="020B0503030101060003" pitchFamily="34" charset="77"/>
            </a:endParaRPr>
          </a:p>
          <a:p>
            <a:pPr marL="0" lvl="0" indent="0" rtl="0">
              <a:spcBef>
                <a:spcPts val="0"/>
              </a:spcBef>
              <a:spcAft>
                <a:spcPts val="0"/>
              </a:spcAft>
              <a:buNone/>
            </a:pPr>
            <a:r>
              <a:rPr lang="en" sz="1400" dirty="0">
                <a:latin typeface="Raleway" panose="020B0503030101060003" pitchFamily="34" charset="77"/>
              </a:rPr>
              <a:t>keys</a:t>
            </a:r>
            <a:endParaRPr sz="1400" dirty="0">
              <a:latin typeface="Raleway" panose="020B0503030101060003" pitchFamily="34" charset="77"/>
            </a:endParaRPr>
          </a:p>
        </p:txBody>
      </p:sp>
      <p:cxnSp>
        <p:nvCxnSpPr>
          <p:cNvPr id="55" name="Google Shape;185;p20">
            <a:extLst>
              <a:ext uri="{FF2B5EF4-FFF2-40B4-BE49-F238E27FC236}">
                <a16:creationId xmlns:a16="http://schemas.microsoft.com/office/drawing/2014/main" id="{93941A46-2A22-FE42-96FD-1911D01A4B02}"/>
              </a:ext>
            </a:extLst>
          </p:cNvPr>
          <p:cNvCxnSpPr>
            <a:cxnSpLocks/>
          </p:cNvCxnSpPr>
          <p:nvPr/>
        </p:nvCxnSpPr>
        <p:spPr>
          <a:xfrm flipV="1">
            <a:off x="6287088" y="2198012"/>
            <a:ext cx="1240826" cy="7496"/>
          </a:xfrm>
          <a:prstGeom prst="straightConnector1">
            <a:avLst/>
          </a:prstGeom>
          <a:noFill/>
          <a:ln w="22225" cap="flat" cmpd="sng">
            <a:solidFill>
              <a:schemeClr val="accent2"/>
            </a:solidFill>
            <a:prstDash val="solid"/>
            <a:miter lim="800000"/>
            <a:headEnd type="none" w="sm" len="sm"/>
            <a:tailEnd type="stealth" w="med" len="med"/>
          </a:ln>
        </p:spPr>
      </p:cxnSp>
      <p:sp>
        <p:nvSpPr>
          <p:cNvPr id="56" name="Google Shape;186;p20">
            <a:extLst>
              <a:ext uri="{FF2B5EF4-FFF2-40B4-BE49-F238E27FC236}">
                <a16:creationId xmlns:a16="http://schemas.microsoft.com/office/drawing/2014/main" id="{1EC420D3-3665-E243-BE39-8591F9F386EE}"/>
              </a:ext>
            </a:extLst>
          </p:cNvPr>
          <p:cNvSpPr txBox="1"/>
          <p:nvPr/>
        </p:nvSpPr>
        <p:spPr>
          <a:xfrm>
            <a:off x="1904961" y="1499229"/>
            <a:ext cx="775878" cy="3008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aleway" panose="020B0503030101060003" pitchFamily="34" charset="77"/>
              </a:rPr>
              <a:t>H</a:t>
            </a:r>
            <a:r>
              <a:rPr lang="en" sz="1600" baseline="-25000" dirty="0">
                <a:latin typeface="Raleway" panose="020B0503030101060003" pitchFamily="34" charset="77"/>
              </a:rPr>
              <a:t>1</a:t>
            </a:r>
            <a:r>
              <a:rPr lang="en" sz="1600" dirty="0">
                <a:latin typeface="Raleway" panose="020B0503030101060003" pitchFamily="34" charset="77"/>
              </a:rPr>
              <a:t>(k)</a:t>
            </a:r>
            <a:endParaRPr sz="1600" dirty="0">
              <a:latin typeface="Raleway" panose="020B0503030101060003" pitchFamily="34" charset="77"/>
            </a:endParaRPr>
          </a:p>
        </p:txBody>
      </p:sp>
      <p:sp>
        <p:nvSpPr>
          <p:cNvPr id="57" name="Google Shape;187;p20">
            <a:extLst>
              <a:ext uri="{FF2B5EF4-FFF2-40B4-BE49-F238E27FC236}">
                <a16:creationId xmlns:a16="http://schemas.microsoft.com/office/drawing/2014/main" id="{3B0D2062-9F4C-2D43-9127-AC56DF3DF847}"/>
              </a:ext>
            </a:extLst>
          </p:cNvPr>
          <p:cNvSpPr txBox="1"/>
          <p:nvPr/>
        </p:nvSpPr>
        <p:spPr>
          <a:xfrm>
            <a:off x="1885671" y="1877750"/>
            <a:ext cx="664348" cy="19942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Raleway" panose="020B0503030101060003" pitchFamily="34" charset="77"/>
              </a:rPr>
              <a:t>H</a:t>
            </a:r>
            <a:r>
              <a:rPr lang="en" sz="1600" baseline="-25000" dirty="0">
                <a:latin typeface="Raleway" panose="020B0503030101060003" pitchFamily="34" charset="77"/>
              </a:rPr>
              <a:t>2</a:t>
            </a:r>
            <a:r>
              <a:rPr lang="en" sz="1600" dirty="0">
                <a:latin typeface="Raleway" panose="020B0503030101060003" pitchFamily="34" charset="77"/>
              </a:rPr>
              <a:t>(k)</a:t>
            </a:r>
            <a:endParaRPr sz="1600" dirty="0">
              <a:latin typeface="Raleway" panose="020B0503030101060003" pitchFamily="34" charset="77"/>
            </a:endParaRPr>
          </a:p>
          <a:p>
            <a:pPr marL="0" lvl="0" indent="0" algn="ctr" rtl="0">
              <a:spcBef>
                <a:spcPts val="0"/>
              </a:spcBef>
              <a:spcAft>
                <a:spcPts val="0"/>
              </a:spcAft>
              <a:buNone/>
            </a:pPr>
            <a:r>
              <a:rPr lang="en" sz="1600" dirty="0">
                <a:latin typeface="Raleway" panose="020B0503030101060003" pitchFamily="34" charset="77"/>
              </a:rPr>
              <a:t>.</a:t>
            </a:r>
            <a:endParaRPr sz="1600" dirty="0">
              <a:latin typeface="Raleway" panose="020B0503030101060003" pitchFamily="34" charset="77"/>
            </a:endParaRPr>
          </a:p>
          <a:p>
            <a:pPr marL="0" lvl="0" indent="0" algn="ctr" rtl="0">
              <a:spcBef>
                <a:spcPts val="0"/>
              </a:spcBef>
              <a:spcAft>
                <a:spcPts val="0"/>
              </a:spcAft>
              <a:buNone/>
            </a:pPr>
            <a:r>
              <a:rPr lang="en" sz="1600" dirty="0">
                <a:latin typeface="Raleway" panose="020B0503030101060003" pitchFamily="34" charset="77"/>
              </a:rPr>
              <a:t>.</a:t>
            </a:r>
            <a:endParaRPr sz="1600" dirty="0">
              <a:latin typeface="Raleway" panose="020B0503030101060003" pitchFamily="34" charset="77"/>
            </a:endParaRPr>
          </a:p>
          <a:p>
            <a:pPr marL="0" lvl="0" indent="0" algn="ctr" rtl="0">
              <a:spcBef>
                <a:spcPts val="0"/>
              </a:spcBef>
              <a:spcAft>
                <a:spcPts val="0"/>
              </a:spcAft>
              <a:buNone/>
            </a:pPr>
            <a:r>
              <a:rPr lang="en" sz="1600" dirty="0">
                <a:latin typeface="Raleway" panose="020B0503030101060003" pitchFamily="34" charset="77"/>
              </a:rPr>
              <a:t>.</a:t>
            </a:r>
            <a:endParaRPr sz="1600" dirty="0">
              <a:latin typeface="Raleway" panose="020B0503030101060003" pitchFamily="34" charset="77"/>
            </a:endParaRPr>
          </a:p>
        </p:txBody>
      </p:sp>
      <p:sp>
        <p:nvSpPr>
          <p:cNvPr id="58" name="Google Shape;188;p20">
            <a:extLst>
              <a:ext uri="{FF2B5EF4-FFF2-40B4-BE49-F238E27FC236}">
                <a16:creationId xmlns:a16="http://schemas.microsoft.com/office/drawing/2014/main" id="{D1505B8D-902F-3642-BBA0-982564EEB1DE}"/>
              </a:ext>
            </a:extLst>
          </p:cNvPr>
          <p:cNvSpPr txBox="1"/>
          <p:nvPr/>
        </p:nvSpPr>
        <p:spPr>
          <a:xfrm>
            <a:off x="1904961" y="2783601"/>
            <a:ext cx="721013" cy="2546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err="1">
                <a:latin typeface="Raleway" panose="020B0503030101060003" pitchFamily="34" charset="77"/>
              </a:rPr>
              <a:t>H</a:t>
            </a:r>
            <a:r>
              <a:rPr lang="en" sz="1600" baseline="-25000" dirty="0" err="1">
                <a:latin typeface="Raleway" panose="020B0503030101060003" pitchFamily="34" charset="77"/>
              </a:rPr>
              <a:t>d</a:t>
            </a:r>
            <a:r>
              <a:rPr lang="en" sz="1600" dirty="0">
                <a:latin typeface="Raleway" panose="020B0503030101060003" pitchFamily="34" charset="77"/>
              </a:rPr>
              <a:t> (k)</a:t>
            </a:r>
            <a:endParaRPr sz="1600" dirty="0">
              <a:latin typeface="Raleway" panose="020B0503030101060003" pitchFamily="34" charset="77"/>
            </a:endParaRPr>
          </a:p>
        </p:txBody>
      </p:sp>
      <p:cxnSp>
        <p:nvCxnSpPr>
          <p:cNvPr id="59" name="Google Shape;181;p20">
            <a:extLst>
              <a:ext uri="{FF2B5EF4-FFF2-40B4-BE49-F238E27FC236}">
                <a16:creationId xmlns:a16="http://schemas.microsoft.com/office/drawing/2014/main" id="{7E96A9DC-7515-F743-9F43-865CBDB95E5F}"/>
              </a:ext>
            </a:extLst>
          </p:cNvPr>
          <p:cNvCxnSpPr/>
          <p:nvPr/>
        </p:nvCxnSpPr>
        <p:spPr>
          <a:xfrm>
            <a:off x="5455444" y="1283025"/>
            <a:ext cx="394500" cy="0"/>
          </a:xfrm>
          <a:prstGeom prst="straightConnector1">
            <a:avLst/>
          </a:prstGeom>
          <a:noFill/>
          <a:ln w="9525" cap="flat" cmpd="sng">
            <a:solidFill>
              <a:schemeClr val="dk2"/>
            </a:solidFill>
            <a:prstDash val="solid"/>
            <a:round/>
            <a:headEnd type="none" w="med" len="med"/>
            <a:tailEnd type="none" w="med" len="med"/>
          </a:ln>
        </p:spPr>
      </p:cxnSp>
      <p:sp>
        <p:nvSpPr>
          <p:cNvPr id="60" name="Google Shape;173;p20">
            <a:extLst>
              <a:ext uri="{FF2B5EF4-FFF2-40B4-BE49-F238E27FC236}">
                <a16:creationId xmlns:a16="http://schemas.microsoft.com/office/drawing/2014/main" id="{57581D90-F06A-A648-A439-79BEEA307DB8}"/>
              </a:ext>
            </a:extLst>
          </p:cNvPr>
          <p:cNvSpPr txBox="1"/>
          <p:nvPr/>
        </p:nvSpPr>
        <p:spPr>
          <a:xfrm>
            <a:off x="1518182" y="934017"/>
            <a:ext cx="13365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dirty="0">
                <a:solidFill>
                  <a:schemeClr val="dk1"/>
                </a:solidFill>
                <a:latin typeface="Raleway" panose="020B0503030101060003" pitchFamily="34" charset="77"/>
                <a:ea typeface="Calibri"/>
                <a:cs typeface="Calibri"/>
                <a:sym typeface="Calibri"/>
              </a:rPr>
              <a:t>Flow key k</a:t>
            </a:r>
            <a:endParaRPr sz="1800" dirty="0">
              <a:solidFill>
                <a:schemeClr val="dk1"/>
              </a:solidFill>
              <a:latin typeface="Raleway" panose="020B0503030101060003" pitchFamily="34" charset="77"/>
              <a:ea typeface="Calibri"/>
              <a:cs typeface="Calibri"/>
              <a:sym typeface="Calibri"/>
            </a:endParaRPr>
          </a:p>
        </p:txBody>
      </p:sp>
      <p:cxnSp>
        <p:nvCxnSpPr>
          <p:cNvPr id="61" name="Straight Connector 60">
            <a:extLst>
              <a:ext uri="{FF2B5EF4-FFF2-40B4-BE49-F238E27FC236}">
                <a16:creationId xmlns:a16="http://schemas.microsoft.com/office/drawing/2014/main" id="{6F75D890-CC5F-6D4B-810B-902DDD3117AB}"/>
              </a:ext>
            </a:extLst>
          </p:cNvPr>
          <p:cNvCxnSpPr>
            <a:cxnSpLocks/>
          </p:cNvCxnSpPr>
          <p:nvPr/>
        </p:nvCxnSpPr>
        <p:spPr>
          <a:xfrm>
            <a:off x="2189619" y="1316857"/>
            <a:ext cx="0" cy="262350"/>
          </a:xfrm>
          <a:prstGeom prst="line">
            <a:avLst/>
          </a:prstGeom>
          <a:noFill/>
          <a:ln w="25400" cap="flat">
            <a:solidFill>
              <a:srgbClr val="000000"/>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sp>
        <p:nvSpPr>
          <p:cNvPr id="71" name="TextBox 70">
            <a:extLst>
              <a:ext uri="{FF2B5EF4-FFF2-40B4-BE49-F238E27FC236}">
                <a16:creationId xmlns:a16="http://schemas.microsoft.com/office/drawing/2014/main" id="{04433749-227D-0947-B2F5-49220DAA04FE}"/>
              </a:ext>
            </a:extLst>
          </p:cNvPr>
          <p:cNvSpPr txBox="1"/>
          <p:nvPr/>
        </p:nvSpPr>
        <p:spPr>
          <a:xfrm>
            <a:off x="4364187" y="1830294"/>
            <a:ext cx="232436" cy="394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900" b="0" i="0" u="none" strike="noStrike" cap="none" spc="0" normalizeH="0" baseline="0" dirty="0">
                <a:ln>
                  <a:noFill/>
                </a:ln>
                <a:solidFill>
                  <a:srgbClr val="000000"/>
                </a:solidFill>
                <a:effectLst/>
                <a:uFillTx/>
                <a:latin typeface="Raleway" panose="020B0503030101060003" pitchFamily="34" charset="77"/>
                <a:cs typeface="Calibri" panose="020F0502020204030204" pitchFamily="34" charset="0"/>
                <a:sym typeface="Helvetica Light"/>
              </a:rPr>
              <a:t>7</a:t>
            </a:r>
          </a:p>
        </p:txBody>
      </p:sp>
      <p:sp>
        <p:nvSpPr>
          <p:cNvPr id="35" name="Google Shape;165;p20">
            <a:extLst>
              <a:ext uri="{FF2B5EF4-FFF2-40B4-BE49-F238E27FC236}">
                <a16:creationId xmlns:a16="http://schemas.microsoft.com/office/drawing/2014/main" id="{ED38D34E-F2BF-4847-84A1-9B4B99800076}"/>
              </a:ext>
            </a:extLst>
          </p:cNvPr>
          <p:cNvSpPr/>
          <p:nvPr/>
        </p:nvSpPr>
        <p:spPr>
          <a:xfrm>
            <a:off x="4209939" y="1772998"/>
            <a:ext cx="519000" cy="5247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dirty="0">
                <a:solidFill>
                  <a:srgbClr val="FFFFFF"/>
                </a:solidFill>
                <a:latin typeface="Raleway" panose="020B0503030101060003" pitchFamily="34" charset="77"/>
                <a:ea typeface="Calibri"/>
                <a:cs typeface="Calibri"/>
                <a:sym typeface="Calibri"/>
              </a:rPr>
              <a:t>+1</a:t>
            </a:r>
            <a:endParaRPr sz="1920" dirty="0">
              <a:solidFill>
                <a:srgbClr val="FFFFFF"/>
              </a:solidFill>
              <a:latin typeface="Raleway" panose="020B0503030101060003" pitchFamily="34" charset="77"/>
              <a:ea typeface="Calibri"/>
              <a:cs typeface="Calibri"/>
              <a:sym typeface="Calibri"/>
            </a:endParaRPr>
          </a:p>
        </p:txBody>
      </p:sp>
      <p:sp>
        <p:nvSpPr>
          <p:cNvPr id="74" name="Rectangle 73">
            <a:extLst>
              <a:ext uri="{FF2B5EF4-FFF2-40B4-BE49-F238E27FC236}">
                <a16:creationId xmlns:a16="http://schemas.microsoft.com/office/drawing/2014/main" id="{8082797F-EAAA-4344-A4EA-A2C39C2F7C6F}"/>
              </a:ext>
            </a:extLst>
          </p:cNvPr>
          <p:cNvSpPr/>
          <p:nvPr/>
        </p:nvSpPr>
        <p:spPr>
          <a:xfrm>
            <a:off x="3283551" y="1326583"/>
            <a:ext cx="314510" cy="384721"/>
          </a:xfrm>
          <a:prstGeom prst="rect">
            <a:avLst/>
          </a:prstGeom>
        </p:spPr>
        <p:txBody>
          <a:bodyPr wrap="none">
            <a:spAutoFit/>
          </a:bodyPr>
          <a:lstStyle/>
          <a:p>
            <a:pPr lvl="0"/>
            <a:r>
              <a:rPr lang="en-US" sz="1900" dirty="0">
                <a:solidFill>
                  <a:schemeClr val="tx1"/>
                </a:solidFill>
                <a:latin typeface="Raleway" panose="020B0503030101060003" pitchFamily="34" charset="77"/>
                <a:ea typeface="Calibri"/>
                <a:cs typeface="Calibri"/>
                <a:sym typeface="Calibri"/>
              </a:rPr>
              <a:t>3</a:t>
            </a:r>
          </a:p>
        </p:txBody>
      </p:sp>
      <p:sp>
        <p:nvSpPr>
          <p:cNvPr id="63" name="Google Shape;164;p20">
            <a:extLst>
              <a:ext uri="{FF2B5EF4-FFF2-40B4-BE49-F238E27FC236}">
                <a16:creationId xmlns:a16="http://schemas.microsoft.com/office/drawing/2014/main" id="{A9BB0DBF-8C7A-FC42-AAF2-6DEF3A487440}"/>
              </a:ext>
            </a:extLst>
          </p:cNvPr>
          <p:cNvSpPr/>
          <p:nvPr/>
        </p:nvSpPr>
        <p:spPr>
          <a:xfrm>
            <a:off x="3175620" y="1264633"/>
            <a:ext cx="519000" cy="505800"/>
          </a:xfrm>
          <a:prstGeom prst="rect">
            <a:avLst/>
          </a:prstGeom>
          <a:solidFill>
            <a:schemeClr val="accent5"/>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920" dirty="0">
                <a:solidFill>
                  <a:srgbClr val="FFFFFF"/>
                </a:solidFill>
                <a:latin typeface="Raleway" panose="020B0503030101060003" pitchFamily="34" charset="77"/>
                <a:ea typeface="Calibri"/>
                <a:cs typeface="Calibri"/>
                <a:sym typeface="Calibri"/>
              </a:rPr>
              <a:t>+1</a:t>
            </a:r>
            <a:endParaRPr sz="1920" dirty="0">
              <a:solidFill>
                <a:srgbClr val="FFFFFF"/>
              </a:solidFill>
              <a:latin typeface="Raleway" panose="020B0503030101060003" pitchFamily="34" charset="77"/>
              <a:ea typeface="Calibri"/>
              <a:cs typeface="Calibri"/>
              <a:sym typeface="Calibri"/>
            </a:endParaRPr>
          </a:p>
        </p:txBody>
      </p:sp>
      <p:sp>
        <p:nvSpPr>
          <p:cNvPr id="78" name="Rectangle 77">
            <a:extLst>
              <a:ext uri="{FF2B5EF4-FFF2-40B4-BE49-F238E27FC236}">
                <a16:creationId xmlns:a16="http://schemas.microsoft.com/office/drawing/2014/main" id="{EA0985D6-2B43-544A-98DE-8290A38C736C}"/>
              </a:ext>
            </a:extLst>
          </p:cNvPr>
          <p:cNvSpPr/>
          <p:nvPr/>
        </p:nvSpPr>
        <p:spPr>
          <a:xfrm>
            <a:off x="3768692" y="2347864"/>
            <a:ext cx="393056" cy="384721"/>
          </a:xfrm>
          <a:prstGeom prst="rect">
            <a:avLst/>
          </a:prstGeom>
        </p:spPr>
        <p:txBody>
          <a:bodyPr wrap="none">
            <a:spAutoFit/>
          </a:bodyPr>
          <a:lstStyle/>
          <a:p>
            <a:pPr lvl="0"/>
            <a:r>
              <a:rPr lang="en-US" sz="1900" dirty="0">
                <a:solidFill>
                  <a:schemeClr val="tx1"/>
                </a:solidFill>
                <a:latin typeface="Raleway" panose="020B0503030101060003" pitchFamily="34" charset="77"/>
                <a:ea typeface="Calibri"/>
                <a:cs typeface="Calibri"/>
                <a:sym typeface="Calibri"/>
              </a:rPr>
              <a:t>11</a:t>
            </a:r>
          </a:p>
        </p:txBody>
      </p:sp>
    </p:spTree>
    <p:extLst>
      <p:ext uri="{BB962C8B-B14F-4D97-AF65-F5344CB8AC3E}">
        <p14:creationId xmlns:p14="http://schemas.microsoft.com/office/powerpoint/2010/main" val="36170483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par>
                                <p:cTn id="8" presetID="9"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dissolve">
                                      <p:cBhvr>
                                        <p:cTn id="10" dur="500"/>
                                        <p:tgtEl>
                                          <p:spTgt spid="6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dissolve">
                                      <p:cBhvr>
                                        <p:cTn id="13" dur="500"/>
                                        <p:tgtEl>
                                          <p:spTgt spid="56"/>
                                        </p:tgtEl>
                                      </p:cBhvr>
                                    </p:animEffect>
                                  </p:childTnLst>
                                </p:cTn>
                              </p:par>
                              <p:par>
                                <p:cTn id="14" presetID="9"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dissolv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dissolve">
                                      <p:cBhvr>
                                        <p:cTn id="27" dur="500"/>
                                        <p:tgtEl>
                                          <p:spTgt spid="5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dissolv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dissolve">
                                      <p:cBhvr>
                                        <p:cTn id="35" dur="500"/>
                                        <p:tgtEl>
                                          <p:spTgt spid="36"/>
                                        </p:tgtEl>
                                      </p:cBhvr>
                                    </p:animEffect>
                                  </p:childTnLst>
                                </p:cTn>
                              </p:par>
                              <p:par>
                                <p:cTn id="36" presetID="9"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dissolv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dissolve">
                                      <p:cBhvr>
                                        <p:cTn id="43" dur="500"/>
                                        <p:tgtEl>
                                          <p:spTgt spid="4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dissolve">
                                      <p:cBhvr>
                                        <p:cTn id="46" dur="500"/>
                                        <p:tgtEl>
                                          <p:spTgt spid="3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dissolve">
                                      <p:cBhvr>
                                        <p:cTn id="49" dur="500"/>
                                        <p:tgtEl>
                                          <p:spTgt spid="58"/>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dissolve">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4" grpId="0"/>
      <p:bldP spid="56" grpId="0"/>
      <p:bldP spid="57" grpId="0"/>
      <p:bldP spid="58" grpId="0"/>
      <p:bldP spid="60" grpId="0"/>
      <p:bldP spid="35" grpId="0" animBg="1"/>
      <p:bldP spid="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D5185-6295-2543-A45A-7E951B8B2503}"/>
              </a:ext>
            </a:extLst>
          </p:cNvPr>
          <p:cNvSpPr>
            <a:spLocks noGrp="1"/>
          </p:cNvSpPr>
          <p:nvPr>
            <p:ph type="title"/>
          </p:nvPr>
        </p:nvSpPr>
        <p:spPr>
          <a:xfrm>
            <a:off x="0" y="101192"/>
            <a:ext cx="9144000" cy="857250"/>
          </a:xfrm>
        </p:spPr>
        <p:txBody>
          <a:bodyPr>
            <a:normAutofit/>
          </a:bodyPr>
          <a:lstStyle/>
          <a:p>
            <a:r>
              <a:rPr lang="en-US" sz="2600" b="0" dirty="0">
                <a:latin typeface="Raleway Medium" panose="020B0503030101060003" pitchFamily="34" charset="77"/>
              </a:rPr>
              <a:t>Reality: Sketches in software switches not performant!</a:t>
            </a:r>
          </a:p>
        </p:txBody>
      </p:sp>
      <p:sp>
        <p:nvSpPr>
          <p:cNvPr id="3" name="Slide Number Placeholder 2">
            <a:extLst>
              <a:ext uri="{FF2B5EF4-FFF2-40B4-BE49-F238E27FC236}">
                <a16:creationId xmlns:a16="http://schemas.microsoft.com/office/drawing/2014/main" id="{CE880C07-5E65-CC40-8E0C-EE1FFB07A17D}"/>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latin typeface="Raleway" panose="020B0503030101060003" pitchFamily="34" charset="77"/>
              </a:rPr>
              <a:t>5</a:t>
            </a:fld>
            <a:endParaRPr lang="en-US" sz="1400" dirty="0">
              <a:latin typeface="Raleway" panose="020B0503030101060003" pitchFamily="34" charset="77"/>
            </a:endParaRPr>
          </a:p>
        </p:txBody>
      </p:sp>
      <p:sp>
        <p:nvSpPr>
          <p:cNvPr id="4" name="Rectangle 3">
            <a:extLst>
              <a:ext uri="{FF2B5EF4-FFF2-40B4-BE49-F238E27FC236}">
                <a16:creationId xmlns:a16="http://schemas.microsoft.com/office/drawing/2014/main" id="{650F98B1-51AC-3040-8A40-FC131C22D091}"/>
              </a:ext>
            </a:extLst>
          </p:cNvPr>
          <p:cNvSpPr/>
          <p:nvPr/>
        </p:nvSpPr>
        <p:spPr>
          <a:xfrm>
            <a:off x="776408" y="4092528"/>
            <a:ext cx="7225748" cy="707886"/>
          </a:xfrm>
          <a:prstGeom prst="rect">
            <a:avLst/>
          </a:prstGeom>
        </p:spPr>
        <p:txBody>
          <a:bodyPr wrap="square">
            <a:spAutoFit/>
          </a:bodyPr>
          <a:lstStyle/>
          <a:p>
            <a:pPr marL="857250" lvl="1" indent="-285750" algn="l">
              <a:buSzPts val="1800"/>
              <a:buFont typeface="Arial" panose="020B0604020202020204" pitchFamily="34" charset="0"/>
              <a:buChar char="•"/>
            </a:pPr>
            <a:r>
              <a:rPr lang="en-US" sz="2000" dirty="0">
                <a:latin typeface="Raleway" panose="020B0503030101060003" pitchFamily="34" charset="77"/>
              </a:rPr>
              <a:t>Single core 100% CPU.</a:t>
            </a:r>
          </a:p>
          <a:p>
            <a:pPr marL="857250" lvl="1" indent="-285750" algn="l">
              <a:buSzPts val="1800"/>
              <a:buFont typeface="Arial" panose="020B0604020202020204" pitchFamily="34" charset="0"/>
              <a:buChar char="•"/>
            </a:pPr>
            <a:r>
              <a:rPr lang="en-US" sz="2000" dirty="0">
                <a:latin typeface="Raleway" panose="020B0503030101060003" pitchFamily="34" charset="77"/>
              </a:rPr>
              <a:t>Cannot meet high line-rates: &lt; 10Gbps</a:t>
            </a:r>
          </a:p>
        </p:txBody>
      </p:sp>
      <p:pic>
        <p:nvPicPr>
          <p:cNvPr id="6" name="Picture 5">
            <a:extLst>
              <a:ext uri="{FF2B5EF4-FFF2-40B4-BE49-F238E27FC236}">
                <a16:creationId xmlns:a16="http://schemas.microsoft.com/office/drawing/2014/main" id="{84118FE8-E217-7D49-A801-DB62C744A56F}"/>
              </a:ext>
            </a:extLst>
          </p:cNvPr>
          <p:cNvPicPr>
            <a:picLocks noChangeAspect="1"/>
          </p:cNvPicPr>
          <p:nvPr/>
        </p:nvPicPr>
        <p:blipFill>
          <a:blip r:embed="rId3"/>
          <a:stretch>
            <a:fillRect/>
          </a:stretch>
        </p:blipFill>
        <p:spPr>
          <a:xfrm>
            <a:off x="1938182" y="1084035"/>
            <a:ext cx="4902200" cy="2882900"/>
          </a:xfrm>
          <a:prstGeom prst="rect">
            <a:avLst/>
          </a:prstGeom>
        </p:spPr>
      </p:pic>
    </p:spTree>
    <p:extLst>
      <p:ext uri="{BB962C8B-B14F-4D97-AF65-F5344CB8AC3E}">
        <p14:creationId xmlns:p14="http://schemas.microsoft.com/office/powerpoint/2010/main" val="272037210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D5185-6295-2543-A45A-7E951B8B2503}"/>
              </a:ext>
            </a:extLst>
          </p:cNvPr>
          <p:cNvSpPr>
            <a:spLocks noGrp="1"/>
          </p:cNvSpPr>
          <p:nvPr>
            <p:ph type="title"/>
          </p:nvPr>
        </p:nvSpPr>
        <p:spPr>
          <a:xfrm>
            <a:off x="0" y="116669"/>
            <a:ext cx="9144000" cy="857250"/>
          </a:xfrm>
        </p:spPr>
        <p:txBody>
          <a:bodyPr>
            <a:normAutofit/>
          </a:bodyPr>
          <a:lstStyle/>
          <a:p>
            <a:r>
              <a:rPr lang="en-US" sz="2600" b="0" dirty="0">
                <a:latin typeface="Raleway Medium" panose="020B0503030101060003" pitchFamily="34" charset="77"/>
              </a:rPr>
              <a:t>Existing proposals to speed up sketches?</a:t>
            </a:r>
          </a:p>
        </p:txBody>
      </p:sp>
      <p:sp>
        <p:nvSpPr>
          <p:cNvPr id="3" name="Slide Number Placeholder 2">
            <a:extLst>
              <a:ext uri="{FF2B5EF4-FFF2-40B4-BE49-F238E27FC236}">
                <a16:creationId xmlns:a16="http://schemas.microsoft.com/office/drawing/2014/main" id="{CE880C07-5E65-CC40-8E0C-EE1FFB07A17D}"/>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latin typeface="Raleway" panose="020B0503030101060003" pitchFamily="34" charset="77"/>
              </a:rPr>
              <a:t>6</a:t>
            </a:fld>
            <a:endParaRPr lang="en-US" sz="1400" dirty="0">
              <a:latin typeface="Raleway" panose="020B0503030101060003" pitchFamily="34" charset="77"/>
            </a:endParaRPr>
          </a:p>
        </p:txBody>
      </p:sp>
      <p:sp>
        <p:nvSpPr>
          <p:cNvPr id="4" name="Rectangle 3">
            <a:extLst>
              <a:ext uri="{FF2B5EF4-FFF2-40B4-BE49-F238E27FC236}">
                <a16:creationId xmlns:a16="http://schemas.microsoft.com/office/drawing/2014/main" id="{9A484DB0-660E-1549-9DDF-C1E66087D253}"/>
              </a:ext>
            </a:extLst>
          </p:cNvPr>
          <p:cNvSpPr/>
          <p:nvPr/>
        </p:nvSpPr>
        <p:spPr>
          <a:xfrm>
            <a:off x="576448" y="1101168"/>
            <a:ext cx="7725058" cy="3754682"/>
          </a:xfrm>
          <a:prstGeom prst="rect">
            <a:avLst/>
          </a:prstGeom>
        </p:spPr>
        <p:txBody>
          <a:bodyPr wrap="square">
            <a:spAutoFit/>
          </a:bodyPr>
          <a:lstStyle/>
          <a:p>
            <a:pPr marL="285750" lvl="0" indent="-285750" algn="l">
              <a:lnSpc>
                <a:spcPct val="120000"/>
              </a:lnSpc>
              <a:buFont typeface="Arial" panose="020B0604020202020204" pitchFamily="34" charset="0"/>
              <a:buChar char="•"/>
            </a:pPr>
            <a:r>
              <a:rPr lang="en-US" sz="2000" dirty="0" err="1">
                <a:latin typeface="Raleway Medium" panose="020B0503030101060003" pitchFamily="34" charset="77"/>
              </a:rPr>
              <a:t>SketchVisor</a:t>
            </a:r>
            <a:r>
              <a:rPr lang="en-US" sz="2000" dirty="0">
                <a:latin typeface="Raleway Medium" panose="020B0503030101060003" pitchFamily="34" charset="77"/>
              </a:rPr>
              <a:t> </a:t>
            </a:r>
            <a:r>
              <a:rPr lang="en-US" sz="1600" dirty="0">
                <a:latin typeface="Raleway Medium" panose="020B0503030101060003" pitchFamily="34" charset="77"/>
              </a:rPr>
              <a:t>[SIGCOMM’17]</a:t>
            </a:r>
            <a:r>
              <a:rPr lang="en-US" sz="2000" dirty="0">
                <a:latin typeface="Raleway Medium" panose="020B0503030101060003" pitchFamily="34" charset="77"/>
              </a:rPr>
              <a:t>:</a:t>
            </a:r>
          </a:p>
          <a:p>
            <a:pPr marL="285750" indent="-285750" algn="l">
              <a:lnSpc>
                <a:spcPct val="120000"/>
              </a:lnSpc>
              <a:buFont typeface="Arial" panose="020B0604020202020204" pitchFamily="34" charset="0"/>
              <a:buChar char="•"/>
            </a:pPr>
            <a:endParaRPr lang="en-US" sz="2000" dirty="0">
              <a:latin typeface="Raleway" panose="020B0503030101060003" pitchFamily="34" charset="77"/>
            </a:endParaRPr>
          </a:p>
          <a:p>
            <a:pPr algn="l">
              <a:lnSpc>
                <a:spcPct val="120000"/>
              </a:lnSpc>
            </a:pPr>
            <a:endParaRPr lang="en-US" sz="2000" dirty="0">
              <a:latin typeface="Raleway" panose="020B0503030101060003" pitchFamily="34" charset="77"/>
            </a:endParaRPr>
          </a:p>
          <a:p>
            <a:pPr marL="285750" indent="-285750" algn="l">
              <a:lnSpc>
                <a:spcPct val="120000"/>
              </a:lnSpc>
              <a:buFont typeface="Arial" panose="020B0604020202020204" pitchFamily="34" charset="0"/>
              <a:buChar char="•"/>
            </a:pPr>
            <a:r>
              <a:rPr lang="en-US" sz="2000" dirty="0">
                <a:latin typeface="Raleway Medium" panose="020B0503030101060003" pitchFamily="34" charset="77"/>
              </a:rPr>
              <a:t>Elastic Sketch </a:t>
            </a:r>
            <a:r>
              <a:rPr lang="en-US" sz="1600" dirty="0">
                <a:latin typeface="Raleway Medium" panose="020B0503030101060003" pitchFamily="34" charset="77"/>
              </a:rPr>
              <a:t>[SIGCOMM’18]</a:t>
            </a:r>
            <a:r>
              <a:rPr lang="en-US" sz="2000" dirty="0">
                <a:latin typeface="Raleway Medium" panose="020B0503030101060003" pitchFamily="34" charset="77"/>
              </a:rPr>
              <a:t>:</a:t>
            </a:r>
          </a:p>
          <a:p>
            <a:pPr marL="285750" indent="-285750" algn="l">
              <a:lnSpc>
                <a:spcPct val="120000"/>
              </a:lnSpc>
              <a:buFont typeface="Arial" panose="020B0604020202020204" pitchFamily="34" charset="0"/>
              <a:buChar char="•"/>
            </a:pPr>
            <a:endParaRPr lang="en-US" sz="2000" dirty="0">
              <a:latin typeface="Raleway" panose="020B0503030101060003" pitchFamily="34" charset="77"/>
            </a:endParaRPr>
          </a:p>
          <a:p>
            <a:pPr algn="l">
              <a:lnSpc>
                <a:spcPct val="120000"/>
              </a:lnSpc>
            </a:pPr>
            <a:endParaRPr lang="en-US" sz="2000" dirty="0">
              <a:latin typeface="Raleway" panose="020B0503030101060003" pitchFamily="34" charset="77"/>
            </a:endParaRPr>
          </a:p>
          <a:p>
            <a:pPr marL="285750" indent="-285750" algn="l">
              <a:lnSpc>
                <a:spcPct val="120000"/>
              </a:lnSpc>
              <a:buFont typeface="Arial" panose="020B0604020202020204" pitchFamily="34" charset="0"/>
              <a:buChar char="•"/>
            </a:pPr>
            <a:r>
              <a:rPr lang="en-US" sz="2000" dirty="0">
                <a:latin typeface="Raleway Medium" panose="020B0503030101060003" pitchFamily="34" charset="77"/>
              </a:rPr>
              <a:t>R-HHH </a:t>
            </a:r>
            <a:r>
              <a:rPr lang="en-US" sz="1600" dirty="0">
                <a:latin typeface="Raleway Medium" panose="020B0503030101060003" pitchFamily="34" charset="77"/>
              </a:rPr>
              <a:t>[SIGCOMM’17]</a:t>
            </a:r>
            <a:r>
              <a:rPr lang="en-US" sz="2000" dirty="0">
                <a:latin typeface="Raleway Medium" panose="020B0503030101060003" pitchFamily="34" charset="77"/>
              </a:rPr>
              <a:t>:</a:t>
            </a:r>
          </a:p>
          <a:p>
            <a:pPr marL="285750" indent="-285750" algn="l">
              <a:lnSpc>
                <a:spcPct val="120000"/>
              </a:lnSpc>
              <a:buFont typeface="Arial" panose="020B0604020202020204" pitchFamily="34" charset="0"/>
              <a:buChar char="•"/>
            </a:pPr>
            <a:endParaRPr lang="en-US" sz="2000" dirty="0">
              <a:latin typeface="Raleway" panose="020B0503030101060003" pitchFamily="34" charset="77"/>
            </a:endParaRPr>
          </a:p>
          <a:p>
            <a:pPr algn="l">
              <a:lnSpc>
                <a:spcPct val="120000"/>
              </a:lnSpc>
            </a:pPr>
            <a:endParaRPr lang="en-US" sz="2000" dirty="0">
              <a:latin typeface="Raleway Medium" panose="020B0503030101060003" pitchFamily="34" charset="77"/>
            </a:endParaRPr>
          </a:p>
          <a:p>
            <a:pPr marL="285750" lvl="0" indent="-285750" algn="l">
              <a:lnSpc>
                <a:spcPct val="120000"/>
              </a:lnSpc>
              <a:buFont typeface="Arial" panose="020B0604020202020204" pitchFamily="34" charset="0"/>
              <a:buChar char="•"/>
            </a:pPr>
            <a:endParaRPr lang="en-US" sz="2000" dirty="0">
              <a:latin typeface="Raleway" panose="020B0503030101060003" pitchFamily="34" charset="77"/>
            </a:endParaRPr>
          </a:p>
        </p:txBody>
      </p:sp>
      <p:sp>
        <p:nvSpPr>
          <p:cNvPr id="5" name="Rectangle 4">
            <a:extLst>
              <a:ext uri="{FF2B5EF4-FFF2-40B4-BE49-F238E27FC236}">
                <a16:creationId xmlns:a16="http://schemas.microsoft.com/office/drawing/2014/main" id="{AE9190D8-074C-7D48-BAB6-925084CB4F1B}"/>
              </a:ext>
            </a:extLst>
          </p:cNvPr>
          <p:cNvSpPr/>
          <p:nvPr/>
        </p:nvSpPr>
        <p:spPr>
          <a:xfrm>
            <a:off x="2152977" y="1484207"/>
            <a:ext cx="4572000" cy="665952"/>
          </a:xfrm>
          <a:prstGeom prst="rect">
            <a:avLst/>
          </a:prstGeom>
        </p:spPr>
        <p:txBody>
          <a:bodyPr>
            <a:spAutoFit/>
          </a:bodyPr>
          <a:lstStyle/>
          <a:p>
            <a:pPr algn="l">
              <a:lnSpc>
                <a:spcPct val="120000"/>
              </a:lnSpc>
            </a:pPr>
            <a:r>
              <a:rPr lang="en" sz="1600" b="1" dirty="0">
                <a:latin typeface="Raleway" panose="020B0503030101060003" pitchFamily="34" charset="77"/>
              </a:rPr>
              <a:t>✔ </a:t>
            </a:r>
            <a:r>
              <a:rPr lang="en-US" sz="1600" dirty="0">
                <a:latin typeface="Raleway" panose="020B0503030101060003" pitchFamily="34" charset="77"/>
              </a:rPr>
              <a:t>Performance increase (still &lt; 10 </a:t>
            </a:r>
            <a:r>
              <a:rPr lang="en-US" sz="1600" dirty="0" err="1">
                <a:latin typeface="Raleway" panose="020B0503030101060003" pitchFamily="34" charset="77"/>
              </a:rPr>
              <a:t>Mpps</a:t>
            </a:r>
            <a:r>
              <a:rPr lang="en-US" sz="1600" dirty="0">
                <a:latin typeface="Raleway" panose="020B0503030101060003" pitchFamily="34" charset="77"/>
              </a:rPr>
              <a:t>)</a:t>
            </a:r>
          </a:p>
          <a:p>
            <a:pPr lvl="6" indent="0" algn="l">
              <a:lnSpc>
                <a:spcPct val="120000"/>
              </a:lnSpc>
            </a:pPr>
            <a:r>
              <a:rPr lang="en-US" sz="1600" dirty="0">
                <a:latin typeface="Raleway" panose="020B0503030101060003" pitchFamily="34" charset="77"/>
              </a:rPr>
              <a:t>X  Not robust on arbitrary workloads.</a:t>
            </a:r>
          </a:p>
        </p:txBody>
      </p:sp>
      <p:sp>
        <p:nvSpPr>
          <p:cNvPr id="9" name="Rectangle 8">
            <a:extLst>
              <a:ext uri="{FF2B5EF4-FFF2-40B4-BE49-F238E27FC236}">
                <a16:creationId xmlns:a16="http://schemas.microsoft.com/office/drawing/2014/main" id="{7C9886E8-9943-EE42-8068-3C32049607F9}"/>
              </a:ext>
            </a:extLst>
          </p:cNvPr>
          <p:cNvSpPr/>
          <p:nvPr/>
        </p:nvSpPr>
        <p:spPr>
          <a:xfrm>
            <a:off x="2152977" y="3772296"/>
            <a:ext cx="4572000" cy="665952"/>
          </a:xfrm>
          <a:prstGeom prst="rect">
            <a:avLst/>
          </a:prstGeom>
        </p:spPr>
        <p:txBody>
          <a:bodyPr>
            <a:spAutoFit/>
          </a:bodyPr>
          <a:lstStyle/>
          <a:p>
            <a:pPr algn="l">
              <a:lnSpc>
                <a:spcPct val="120000"/>
              </a:lnSpc>
            </a:pPr>
            <a:r>
              <a:rPr lang="en" sz="1600" b="1" dirty="0">
                <a:latin typeface="Raleway" panose="020B0503030101060003" pitchFamily="34" charset="77"/>
              </a:rPr>
              <a:t>✔ </a:t>
            </a:r>
            <a:r>
              <a:rPr lang="en-US" sz="1600" dirty="0">
                <a:latin typeface="Raleway" panose="020B0503030101060003" pitchFamily="34" charset="77"/>
              </a:rPr>
              <a:t>Performance increase (up to 14.8 </a:t>
            </a:r>
            <a:r>
              <a:rPr lang="en-US" sz="1600" dirty="0" err="1">
                <a:latin typeface="Raleway" panose="020B0503030101060003" pitchFamily="34" charset="77"/>
              </a:rPr>
              <a:t>Mpps</a:t>
            </a:r>
            <a:r>
              <a:rPr lang="en-US" sz="1600" dirty="0">
                <a:latin typeface="Raleway" panose="020B0503030101060003" pitchFamily="34" charset="77"/>
              </a:rPr>
              <a:t>)</a:t>
            </a:r>
          </a:p>
          <a:p>
            <a:pPr lvl="6" indent="0" algn="l">
              <a:lnSpc>
                <a:spcPct val="120000"/>
              </a:lnSpc>
            </a:pPr>
            <a:r>
              <a:rPr lang="en-US" sz="1600" dirty="0">
                <a:latin typeface="Raleway" panose="020B0503030101060003" pitchFamily="34" charset="77"/>
              </a:rPr>
              <a:t>X  Not general towards many tasks.</a:t>
            </a:r>
          </a:p>
        </p:txBody>
      </p:sp>
      <p:sp>
        <p:nvSpPr>
          <p:cNvPr id="10" name="Rectangle 9">
            <a:extLst>
              <a:ext uri="{FF2B5EF4-FFF2-40B4-BE49-F238E27FC236}">
                <a16:creationId xmlns:a16="http://schemas.microsoft.com/office/drawing/2014/main" id="{E0681B94-3D39-DD46-9CD2-03A130C03F80}"/>
              </a:ext>
            </a:extLst>
          </p:cNvPr>
          <p:cNvSpPr/>
          <p:nvPr/>
        </p:nvSpPr>
        <p:spPr>
          <a:xfrm>
            <a:off x="2152977" y="2688742"/>
            <a:ext cx="3880075" cy="665952"/>
          </a:xfrm>
          <a:prstGeom prst="rect">
            <a:avLst/>
          </a:prstGeom>
        </p:spPr>
        <p:txBody>
          <a:bodyPr wrap="square">
            <a:spAutoFit/>
          </a:bodyPr>
          <a:lstStyle/>
          <a:p>
            <a:pPr algn="l">
              <a:lnSpc>
                <a:spcPct val="120000"/>
              </a:lnSpc>
            </a:pPr>
            <a:r>
              <a:rPr lang="en" sz="1600" b="1" dirty="0">
                <a:latin typeface="Raleway" panose="020B0503030101060003" pitchFamily="34" charset="77"/>
              </a:rPr>
              <a:t>✔ </a:t>
            </a:r>
            <a:r>
              <a:rPr lang="en-US" sz="1600" dirty="0">
                <a:latin typeface="Raleway" panose="020B0503030101060003" pitchFamily="34" charset="77"/>
              </a:rPr>
              <a:t>Performance increase (&gt; 14.8 </a:t>
            </a:r>
            <a:r>
              <a:rPr lang="en-US" sz="1600" dirty="0" err="1">
                <a:latin typeface="Raleway" panose="020B0503030101060003" pitchFamily="34" charset="77"/>
              </a:rPr>
              <a:t>Mpps</a:t>
            </a:r>
            <a:r>
              <a:rPr lang="en-US" sz="1600" dirty="0">
                <a:latin typeface="Raleway" panose="020B0503030101060003" pitchFamily="34" charset="77"/>
              </a:rPr>
              <a:t>)</a:t>
            </a:r>
          </a:p>
          <a:p>
            <a:pPr lvl="6" indent="0" algn="l">
              <a:lnSpc>
                <a:spcPct val="120000"/>
              </a:lnSpc>
            </a:pPr>
            <a:r>
              <a:rPr lang="en-US" sz="1600" dirty="0">
                <a:latin typeface="Raleway" panose="020B0503030101060003" pitchFamily="34" charset="77"/>
              </a:rPr>
              <a:t>X  Not robust on arbitrary workloads.</a:t>
            </a:r>
          </a:p>
        </p:txBody>
      </p:sp>
    </p:spTree>
    <p:extLst>
      <p:ext uri="{BB962C8B-B14F-4D97-AF65-F5344CB8AC3E}">
        <p14:creationId xmlns:p14="http://schemas.microsoft.com/office/powerpoint/2010/main" val="1335451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dissolve">
                                      <p:cBhvr>
                                        <p:cTn id="10" dur="500"/>
                                        <p:tgtEl>
                                          <p:spTgt spid="4">
                                            <p:txEl>
                                              <p:pRg st="3" end="3"/>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dissolve">
                                      <p:cBhvr>
                                        <p:cTn id="21" dur="500"/>
                                        <p:tgtEl>
                                          <p:spTgt spid="4">
                                            <p:txEl>
                                              <p:pRg st="6" end="6"/>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5C0A-5301-B341-BF4A-32627580CD2E}"/>
              </a:ext>
            </a:extLst>
          </p:cNvPr>
          <p:cNvSpPr>
            <a:spLocks noGrp="1"/>
          </p:cNvSpPr>
          <p:nvPr>
            <p:ph type="title"/>
          </p:nvPr>
        </p:nvSpPr>
        <p:spPr>
          <a:xfrm>
            <a:off x="0" y="110157"/>
            <a:ext cx="9143999" cy="857250"/>
          </a:xfrm>
        </p:spPr>
        <p:txBody>
          <a:bodyPr/>
          <a:lstStyle/>
          <a:p>
            <a:r>
              <a:rPr lang="en-US" b="0" dirty="0" err="1">
                <a:latin typeface="Raleway Medium" panose="020B0503030101060003" pitchFamily="34" charset="77"/>
              </a:rPr>
              <a:t>NitroSketch</a:t>
            </a:r>
            <a:r>
              <a:rPr lang="en-US" b="0" dirty="0">
                <a:latin typeface="Raleway Medium" panose="020B0503030101060003" pitchFamily="34" charset="77"/>
              </a:rPr>
              <a:t> in a nutshell</a:t>
            </a:r>
          </a:p>
        </p:txBody>
      </p:sp>
      <p:sp>
        <p:nvSpPr>
          <p:cNvPr id="3" name="Slide Number Placeholder 2">
            <a:extLst>
              <a:ext uri="{FF2B5EF4-FFF2-40B4-BE49-F238E27FC236}">
                <a16:creationId xmlns:a16="http://schemas.microsoft.com/office/drawing/2014/main" id="{2D89402C-AA38-F646-9912-91F9E8531466}"/>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latin typeface="Raleway" panose="020B0503030101060003" pitchFamily="34" charset="77"/>
              </a:rPr>
              <a:t>7</a:t>
            </a:fld>
            <a:endParaRPr lang="en-US" sz="1400" dirty="0">
              <a:latin typeface="Raleway" panose="020B0503030101060003" pitchFamily="34" charset="77"/>
            </a:endParaRPr>
          </a:p>
        </p:txBody>
      </p:sp>
      <p:sp>
        <p:nvSpPr>
          <p:cNvPr id="6" name="Google Shape;116;p17">
            <a:extLst>
              <a:ext uri="{FF2B5EF4-FFF2-40B4-BE49-F238E27FC236}">
                <a16:creationId xmlns:a16="http://schemas.microsoft.com/office/drawing/2014/main" id="{FA459F05-1189-8F4F-9250-B9E955F3D819}"/>
              </a:ext>
            </a:extLst>
          </p:cNvPr>
          <p:cNvSpPr txBox="1"/>
          <p:nvPr/>
        </p:nvSpPr>
        <p:spPr>
          <a:xfrm>
            <a:off x="196703" y="939287"/>
            <a:ext cx="8947297" cy="129963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Raleway" panose="020B0503030101060003" pitchFamily="34" charset="77"/>
              </a:rPr>
              <a:t>A software-s</a:t>
            </a:r>
            <a:r>
              <a:rPr lang="en-US" sz="2000" dirty="0" err="1">
                <a:latin typeface="Raleway" panose="020B0503030101060003" pitchFamily="34" charset="77"/>
              </a:rPr>
              <a:t>wi</a:t>
            </a:r>
            <a:r>
              <a:rPr lang="en" sz="2000" dirty="0">
                <a:latin typeface="Raleway" panose="020B0503030101060003" pitchFamily="34" charset="77"/>
              </a:rPr>
              <a:t>tch based sketching framework that simultaneously has:</a:t>
            </a:r>
          </a:p>
          <a:p>
            <a:pPr marL="0" lvl="0" indent="0" algn="l" rtl="0">
              <a:spcBef>
                <a:spcPts val="0"/>
              </a:spcBef>
              <a:spcAft>
                <a:spcPts val="0"/>
              </a:spcAft>
              <a:buNone/>
            </a:pPr>
            <a:endParaRPr sz="2000" dirty="0">
              <a:latin typeface="Raleway" panose="020B0503030101060003" pitchFamily="34" charset="77"/>
            </a:endParaRPr>
          </a:p>
          <a:p>
            <a:pPr marL="914400" lvl="0" indent="-342900" algn="l" rtl="0">
              <a:spcBef>
                <a:spcPts val="0"/>
              </a:spcBef>
              <a:spcAft>
                <a:spcPts val="0"/>
              </a:spcAft>
              <a:buSzPts val="1800"/>
              <a:buChar char="❏"/>
            </a:pPr>
            <a:r>
              <a:rPr lang="en" sz="2000" b="1" dirty="0">
                <a:solidFill>
                  <a:srgbClr val="00B050"/>
                </a:solidFill>
                <a:latin typeface="Raleway" panose="020B0503030101060003" pitchFamily="34" charset="77"/>
              </a:rPr>
              <a:t>Performance</a:t>
            </a:r>
            <a:r>
              <a:rPr lang="en" sz="2000" dirty="0">
                <a:solidFill>
                  <a:srgbClr val="00B050"/>
                </a:solidFill>
                <a:latin typeface="Raleway" panose="020B0503030101060003" pitchFamily="34" charset="77"/>
              </a:rPr>
              <a:t>: </a:t>
            </a:r>
            <a:r>
              <a:rPr lang="en" sz="2000" dirty="0">
                <a:latin typeface="Raleway" panose="020B0503030101060003" pitchFamily="34" charset="77"/>
              </a:rPr>
              <a:t>line-rate (40G) with minimal CPU and memory.</a:t>
            </a:r>
          </a:p>
          <a:p>
            <a:pPr marL="914400" lvl="0" indent="-342900" algn="l" rtl="0">
              <a:spcBef>
                <a:spcPts val="0"/>
              </a:spcBef>
              <a:spcAft>
                <a:spcPts val="0"/>
              </a:spcAft>
              <a:buSzPts val="1800"/>
              <a:buChar char="❏"/>
            </a:pPr>
            <a:endParaRPr lang="en" sz="2000" dirty="0">
              <a:solidFill>
                <a:schemeClr val="accent2">
                  <a:lumMod val="75000"/>
                </a:schemeClr>
              </a:solidFill>
              <a:latin typeface="Raleway" panose="020B0503030101060003" pitchFamily="34" charset="77"/>
            </a:endParaRPr>
          </a:p>
          <a:p>
            <a:pPr marL="914400" lvl="0" indent="-342900" algn="l">
              <a:buSzPts val="1800"/>
              <a:buChar char="❏"/>
            </a:pPr>
            <a:r>
              <a:rPr lang="en" sz="2000" b="1" dirty="0">
                <a:solidFill>
                  <a:srgbClr val="00B050"/>
                </a:solidFill>
                <a:latin typeface="Raleway" panose="020B0503030101060003" pitchFamily="34" charset="77"/>
              </a:rPr>
              <a:t>Generality</a:t>
            </a:r>
            <a:r>
              <a:rPr lang="en" sz="2000" dirty="0">
                <a:solidFill>
                  <a:srgbClr val="00B050"/>
                </a:solidFill>
                <a:latin typeface="Raleway" panose="020B0503030101060003" pitchFamily="34" charset="77"/>
              </a:rPr>
              <a:t>: </a:t>
            </a:r>
            <a:r>
              <a:rPr lang="en" sz="2000" dirty="0">
                <a:latin typeface="Raleway" panose="020B0503030101060003" pitchFamily="34" charset="77"/>
              </a:rPr>
              <a:t>support a variety of measurement tasks.</a:t>
            </a:r>
          </a:p>
          <a:p>
            <a:pPr marL="914400" lvl="0" indent="-342900" algn="l">
              <a:buSzPts val="1800"/>
              <a:buChar char="❏"/>
            </a:pPr>
            <a:endParaRPr sz="2000" dirty="0">
              <a:latin typeface="Raleway" panose="020B0503030101060003" pitchFamily="34" charset="77"/>
            </a:endParaRPr>
          </a:p>
          <a:p>
            <a:pPr marL="914400" lvl="0" indent="-342900" algn="l" rtl="0">
              <a:spcBef>
                <a:spcPts val="0"/>
              </a:spcBef>
              <a:spcAft>
                <a:spcPts val="0"/>
              </a:spcAft>
              <a:buSzPts val="1800"/>
              <a:buChar char="❏"/>
            </a:pPr>
            <a:r>
              <a:rPr lang="en" sz="2000" b="1" dirty="0">
                <a:solidFill>
                  <a:srgbClr val="00B050"/>
                </a:solidFill>
                <a:latin typeface="Raleway" panose="020B0503030101060003" pitchFamily="34" charset="77"/>
              </a:rPr>
              <a:t>Robustness</a:t>
            </a:r>
            <a:r>
              <a:rPr lang="en" sz="2000" dirty="0">
                <a:solidFill>
                  <a:srgbClr val="00B050"/>
                </a:solidFill>
                <a:latin typeface="Raleway" panose="020B0503030101060003" pitchFamily="34" charset="77"/>
              </a:rPr>
              <a:t>: </a:t>
            </a:r>
            <a:r>
              <a:rPr lang="en" sz="2000" dirty="0">
                <a:latin typeface="Raleway" panose="020B0503030101060003" pitchFamily="34" charset="77"/>
              </a:rPr>
              <a:t>accuracy guarantees for any workload.</a:t>
            </a:r>
            <a:endParaRPr sz="2000" dirty="0">
              <a:latin typeface="Raleway" panose="020B0503030101060003" pitchFamily="34" charset="77"/>
            </a:endParaRPr>
          </a:p>
        </p:txBody>
      </p:sp>
    </p:spTree>
    <p:extLst>
      <p:ext uri="{BB962C8B-B14F-4D97-AF65-F5344CB8AC3E}">
        <p14:creationId xmlns:p14="http://schemas.microsoft.com/office/powerpoint/2010/main" val="12064611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dissolve">
                                      <p:cBhvr>
                                        <p:cTn id="10" dur="500"/>
                                        <p:tgtEl>
                                          <p:spTgt spid="6">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Effect transition="in" filter="dissolve">
                                      <p:cBhvr>
                                        <p:cTn id="1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16;p17">
            <a:extLst>
              <a:ext uri="{FF2B5EF4-FFF2-40B4-BE49-F238E27FC236}">
                <a16:creationId xmlns:a16="http://schemas.microsoft.com/office/drawing/2014/main" id="{C1B4FE54-BDB6-744D-8659-CF3F5AA29114}"/>
              </a:ext>
            </a:extLst>
          </p:cNvPr>
          <p:cNvSpPr txBox="1"/>
          <p:nvPr/>
        </p:nvSpPr>
        <p:spPr>
          <a:xfrm>
            <a:off x="0" y="432904"/>
            <a:ext cx="9143999" cy="2339500"/>
          </a:xfrm>
          <a:prstGeom prst="rect">
            <a:avLst/>
          </a:prstGeom>
          <a:noFill/>
          <a:ln>
            <a:noFill/>
          </a:ln>
        </p:spPr>
        <p:txBody>
          <a:bodyPr spcFirstLastPara="1" wrap="square" lIns="91425" tIns="91425" rIns="91425" bIns="91425" anchor="t" anchorCtr="0">
            <a:noAutofit/>
          </a:bodyPr>
          <a:lstStyle/>
          <a:p>
            <a:pPr marL="114300" lvl="0" algn="l">
              <a:buSzPts val="1800"/>
            </a:pPr>
            <a:br>
              <a:rPr lang="en-US" sz="2200" dirty="0">
                <a:latin typeface="Raleway" panose="020B0503030101060003" pitchFamily="34" charset="77"/>
              </a:rPr>
            </a:br>
            <a:endParaRPr lang="en-US" sz="2200" dirty="0">
              <a:latin typeface="Raleway" panose="020B0503030101060003" pitchFamily="34" charset="77"/>
            </a:endParaRPr>
          </a:p>
          <a:p>
            <a:pPr marL="400050" lvl="0" indent="-285750" algn="l">
              <a:buSzPts val="1800"/>
              <a:buFont typeface="Arial" panose="020B0604020202020204" pitchFamily="34" charset="0"/>
              <a:buChar char="•"/>
            </a:pPr>
            <a:r>
              <a:rPr lang="en-US" sz="2200" dirty="0">
                <a:latin typeface="Raleway" panose="020B0503030101060003" pitchFamily="34" charset="77"/>
              </a:rPr>
              <a:t>Systematically analyze the performance bottlenecks.</a:t>
            </a:r>
            <a:br>
              <a:rPr lang="en-US" sz="2200" dirty="0">
                <a:latin typeface="Raleway" panose="020B0503030101060003" pitchFamily="34" charset="77"/>
              </a:rPr>
            </a:br>
            <a:endParaRPr lang="en-US" sz="2200" dirty="0">
              <a:latin typeface="Raleway" panose="020B0503030101060003" pitchFamily="34" charset="77"/>
            </a:endParaRPr>
          </a:p>
          <a:p>
            <a:pPr marL="400050" lvl="0" indent="-285750" algn="l">
              <a:buSzPts val="1800"/>
              <a:buFont typeface="Arial" panose="020B0604020202020204" pitchFamily="34" charset="0"/>
              <a:buChar char="•"/>
            </a:pPr>
            <a:r>
              <a:rPr lang="en-US" sz="2200" dirty="0">
                <a:latin typeface="Raleway" panose="020B0503030101060003" pitchFamily="34" charset="77"/>
              </a:rPr>
              <a:t>Learn key insights from strawman solutions (sampling, one-level hash).</a:t>
            </a:r>
          </a:p>
          <a:p>
            <a:pPr marL="400050" lvl="0" indent="-285750" algn="l">
              <a:buSzPts val="1800"/>
              <a:buFont typeface="Arial" panose="020B0604020202020204" pitchFamily="34" charset="0"/>
              <a:buChar char="•"/>
            </a:pPr>
            <a:endParaRPr lang="en-US" sz="2200" dirty="0">
              <a:latin typeface="Raleway" panose="020B0503030101060003" pitchFamily="34" charset="77"/>
            </a:endParaRPr>
          </a:p>
          <a:p>
            <a:pPr marL="400050" lvl="0" indent="-285750" algn="l">
              <a:buSzPts val="1800"/>
              <a:buFont typeface="Arial" panose="020B0604020202020204" pitchFamily="34" charset="0"/>
              <a:buChar char="•"/>
            </a:pPr>
            <a:r>
              <a:rPr lang="en-US" sz="2200" dirty="0">
                <a:latin typeface="Raleway" panose="020B0503030101060003" pitchFamily="34" charset="77"/>
              </a:rPr>
              <a:t>Reformulate sketching for software from first principles</a:t>
            </a:r>
          </a:p>
          <a:p>
            <a:pPr marL="114300" lvl="0" algn="l">
              <a:buSzPts val="1800"/>
            </a:pPr>
            <a:r>
              <a:rPr lang="en-US" sz="2200" dirty="0">
                <a:latin typeface="Raleway" panose="020B0503030101060003" pitchFamily="34" charset="77"/>
              </a:rPr>
              <a:t>	- </a:t>
            </a:r>
            <a:r>
              <a:rPr lang="en-US" sz="1800" dirty="0">
                <a:latin typeface="Raleway" panose="020B0503030101060003" pitchFamily="34" charset="77"/>
              </a:rPr>
              <a:t>Tradeoff slight memory increase, Novel counter sampling rather than packet.</a:t>
            </a:r>
            <a:endParaRPr sz="2200" dirty="0">
              <a:latin typeface="Raleway" panose="020B0503030101060003" pitchFamily="34" charset="77"/>
            </a:endParaRPr>
          </a:p>
          <a:p>
            <a:pPr marL="0" lvl="0" indent="0" algn="l" rtl="0">
              <a:spcBef>
                <a:spcPts val="0"/>
              </a:spcBef>
              <a:spcAft>
                <a:spcPts val="0"/>
              </a:spcAft>
              <a:buNone/>
            </a:pPr>
            <a:endParaRPr sz="2200" dirty="0">
              <a:latin typeface="Raleway" panose="020B0503030101060003" pitchFamily="34" charset="77"/>
            </a:endParaRPr>
          </a:p>
          <a:p>
            <a:pPr marL="0" lvl="0" indent="0" algn="l" rtl="0">
              <a:spcBef>
                <a:spcPts val="0"/>
              </a:spcBef>
              <a:spcAft>
                <a:spcPts val="0"/>
              </a:spcAft>
              <a:buNone/>
            </a:pPr>
            <a:endParaRPr sz="2200" dirty="0">
              <a:latin typeface="Raleway" panose="020B0503030101060003" pitchFamily="34" charset="77"/>
            </a:endParaRPr>
          </a:p>
        </p:txBody>
      </p:sp>
      <p:sp>
        <p:nvSpPr>
          <p:cNvPr id="2" name="Title 1">
            <a:extLst>
              <a:ext uri="{FF2B5EF4-FFF2-40B4-BE49-F238E27FC236}">
                <a16:creationId xmlns:a16="http://schemas.microsoft.com/office/drawing/2014/main" id="{5A965C0A-5301-B341-BF4A-32627580CD2E}"/>
              </a:ext>
            </a:extLst>
          </p:cNvPr>
          <p:cNvSpPr>
            <a:spLocks noGrp="1"/>
          </p:cNvSpPr>
          <p:nvPr>
            <p:ph type="title"/>
          </p:nvPr>
        </p:nvSpPr>
        <p:spPr>
          <a:xfrm>
            <a:off x="0" y="110157"/>
            <a:ext cx="9143999" cy="857250"/>
          </a:xfrm>
        </p:spPr>
        <p:txBody>
          <a:bodyPr/>
          <a:lstStyle/>
          <a:p>
            <a:r>
              <a:rPr lang="en-US" b="0" dirty="0" err="1">
                <a:latin typeface="Raleway Medium" panose="020B0503030101060003" pitchFamily="34" charset="77"/>
              </a:rPr>
              <a:t>NitroSketch</a:t>
            </a:r>
            <a:r>
              <a:rPr lang="en-US" b="0" dirty="0">
                <a:latin typeface="Raleway Medium" panose="020B0503030101060003" pitchFamily="34" charset="77"/>
              </a:rPr>
              <a:t> Approach</a:t>
            </a:r>
          </a:p>
        </p:txBody>
      </p:sp>
      <p:sp>
        <p:nvSpPr>
          <p:cNvPr id="3" name="Slide Number Placeholder 2">
            <a:extLst>
              <a:ext uri="{FF2B5EF4-FFF2-40B4-BE49-F238E27FC236}">
                <a16:creationId xmlns:a16="http://schemas.microsoft.com/office/drawing/2014/main" id="{2D89402C-AA38-F646-9912-91F9E8531466}"/>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latin typeface="Raleway" panose="020B0503030101060003" pitchFamily="34" charset="77"/>
              </a:rPr>
              <a:t>8</a:t>
            </a:fld>
            <a:endParaRPr lang="en-US" sz="1400" dirty="0">
              <a:latin typeface="Raleway" panose="020B0503030101060003" pitchFamily="34" charset="77"/>
            </a:endParaRPr>
          </a:p>
        </p:txBody>
      </p:sp>
    </p:spTree>
    <p:extLst>
      <p:ext uri="{BB962C8B-B14F-4D97-AF65-F5344CB8AC3E}">
        <p14:creationId xmlns:p14="http://schemas.microsoft.com/office/powerpoint/2010/main" val="299885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dissolve">
                                      <p:cBhvr>
                                        <p:cTn id="17" dur="500"/>
                                        <p:tgtEl>
                                          <p:spTgt spid="7">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dissolve">
                                      <p:cBhvr>
                                        <p:cTn id="2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D341-4CED-2B41-AFAD-E3FAC7FE5F7B}"/>
              </a:ext>
            </a:extLst>
          </p:cNvPr>
          <p:cNvSpPr>
            <a:spLocks noGrp="1"/>
          </p:cNvSpPr>
          <p:nvPr>
            <p:ph type="title"/>
          </p:nvPr>
        </p:nvSpPr>
        <p:spPr>
          <a:xfrm>
            <a:off x="0" y="98140"/>
            <a:ext cx="9143999" cy="857250"/>
          </a:xfrm>
        </p:spPr>
        <p:txBody>
          <a:bodyPr/>
          <a:lstStyle/>
          <a:p>
            <a:r>
              <a:rPr lang="en-US" b="0" dirty="0">
                <a:latin typeface="Raleway Medium" panose="020B0503030101060003" pitchFamily="34" charset="77"/>
              </a:rPr>
              <a:t>Outline for this talk</a:t>
            </a:r>
          </a:p>
        </p:txBody>
      </p:sp>
      <p:sp>
        <p:nvSpPr>
          <p:cNvPr id="3" name="Slide Number Placeholder 2">
            <a:extLst>
              <a:ext uri="{FF2B5EF4-FFF2-40B4-BE49-F238E27FC236}">
                <a16:creationId xmlns:a16="http://schemas.microsoft.com/office/drawing/2014/main" id="{4D6DA59A-DB7D-F148-AFEA-A93E6C9027F9}"/>
              </a:ext>
            </a:extLst>
          </p:cNvPr>
          <p:cNvSpPr>
            <a:spLocks noGrp="1"/>
          </p:cNvSpPr>
          <p:nvPr>
            <p:ph type="sldNum" sz="quarter" idx="4"/>
          </p:nvPr>
        </p:nvSpPr>
        <p:spPr>
          <a:xfrm>
            <a:off x="8330250" y="4810075"/>
            <a:ext cx="360676" cy="333425"/>
          </a:xfrm>
        </p:spPr>
        <p:txBody>
          <a:bodyPr/>
          <a:lstStyle/>
          <a:p>
            <a:fld id="{86CB4B4D-7CA3-9044-876B-883B54F8677D}" type="slidenum">
              <a:rPr lang="en-US" sz="1400" smtClean="0">
                <a:latin typeface="Raleway" panose="020B0503030101060003" pitchFamily="34" charset="77"/>
              </a:rPr>
              <a:t>9</a:t>
            </a:fld>
            <a:endParaRPr lang="en-US" sz="1400" dirty="0">
              <a:latin typeface="Raleway" panose="020B0503030101060003" pitchFamily="34" charset="77"/>
            </a:endParaRPr>
          </a:p>
        </p:txBody>
      </p:sp>
      <p:sp>
        <p:nvSpPr>
          <p:cNvPr id="4" name="Content Placeholder 3">
            <a:extLst>
              <a:ext uri="{FF2B5EF4-FFF2-40B4-BE49-F238E27FC236}">
                <a16:creationId xmlns:a16="http://schemas.microsoft.com/office/drawing/2014/main" id="{AF45A3E9-C220-9A43-AA68-D6C605CBC5E2}"/>
              </a:ext>
            </a:extLst>
          </p:cNvPr>
          <p:cNvSpPr>
            <a:spLocks noGrp="1"/>
          </p:cNvSpPr>
          <p:nvPr>
            <p:ph idx="1"/>
          </p:nvPr>
        </p:nvSpPr>
        <p:spPr>
          <a:xfrm>
            <a:off x="543961" y="994302"/>
            <a:ext cx="5614792" cy="3672948"/>
          </a:xfrm>
        </p:spPr>
        <p:txBody>
          <a:bodyPr>
            <a:normAutofit/>
          </a:bodyPr>
          <a:lstStyle/>
          <a:p>
            <a:r>
              <a:rPr lang="en-US" sz="2200" dirty="0">
                <a:latin typeface="Raleway" panose="020B0503030101060003" pitchFamily="34" charset="77"/>
              </a:rPr>
              <a:t>Motivation</a:t>
            </a:r>
          </a:p>
          <a:p>
            <a:r>
              <a:rPr lang="en-US" sz="2200" dirty="0">
                <a:latin typeface="Raleway" panose="020B0503030101060003" pitchFamily="34" charset="77"/>
              </a:rPr>
              <a:t>Understanding bottlenecks</a:t>
            </a:r>
          </a:p>
          <a:p>
            <a:r>
              <a:rPr lang="en-US" sz="2200" dirty="0">
                <a:latin typeface="Raleway" panose="020B0503030101060003" pitchFamily="34" charset="77"/>
              </a:rPr>
              <a:t>Design Insights</a:t>
            </a:r>
          </a:p>
          <a:p>
            <a:pPr lvl="1"/>
            <a:r>
              <a:rPr lang="en-US" sz="2000" dirty="0">
                <a:latin typeface="Raleway" panose="020B0503030101060003" pitchFamily="34" charset="77"/>
              </a:rPr>
              <a:t>Strawman ideas</a:t>
            </a:r>
          </a:p>
          <a:p>
            <a:pPr lvl="1"/>
            <a:r>
              <a:rPr lang="en-US" sz="2000" dirty="0">
                <a:latin typeface="Raleway" panose="020B0503030101060003" pitchFamily="34" charset="77"/>
              </a:rPr>
              <a:t>Our proposals</a:t>
            </a:r>
          </a:p>
          <a:p>
            <a:r>
              <a:rPr lang="en-US" sz="2200" dirty="0">
                <a:latin typeface="Raleway" panose="020B0503030101060003" pitchFamily="34" charset="77"/>
              </a:rPr>
              <a:t>Evaluation</a:t>
            </a:r>
          </a:p>
          <a:p>
            <a:r>
              <a:rPr lang="en-US" sz="2200" dirty="0">
                <a:latin typeface="Raleway" panose="020B0503030101060003" pitchFamily="34" charset="77"/>
              </a:rPr>
              <a:t>Conclusions and future work</a:t>
            </a:r>
          </a:p>
        </p:txBody>
      </p:sp>
    </p:spTree>
    <p:extLst>
      <p:ext uri="{BB962C8B-B14F-4D97-AF65-F5344CB8AC3E}">
        <p14:creationId xmlns:p14="http://schemas.microsoft.com/office/powerpoint/2010/main" val="3883413266"/>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White">
  <a:themeElements>
    <a:clrScheme name="Custom 1">
      <a:dk1>
        <a:srgbClr val="000000"/>
      </a:dk1>
      <a:lt1>
        <a:srgbClr val="FFFFFF"/>
      </a:lt1>
      <a:dk2>
        <a:srgbClr val="53585F"/>
      </a:dk2>
      <a:lt2>
        <a:srgbClr val="DCDEE0"/>
      </a:lt2>
      <a:accent1>
        <a:srgbClr val="AE2035"/>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35B3688-1999-E24C-808C-0312C3D373CD}">
  <we:reference id="wa104178141" version="3.10.0.197" store="en-US" storeType="OMEX"/>
  <we:alternateReferences>
    <we:reference id="wa104178141" version="3.10.0.197"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EP3 Template</Template>
  <TotalTime>11440</TotalTime>
  <Words>1434</Words>
  <Application>Microsoft Macintosh PowerPoint</Application>
  <PresentationFormat>On-screen Show (16:9)</PresentationFormat>
  <Paragraphs>444</Paragraphs>
  <Slides>33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Raleway Medium</vt:lpstr>
      <vt:lpstr>Lato</vt:lpstr>
      <vt:lpstr>Calibri</vt:lpstr>
      <vt:lpstr>Arial</vt:lpstr>
      <vt:lpstr>Raleway</vt:lpstr>
      <vt:lpstr>1_White</vt:lpstr>
      <vt:lpstr>NitroSketch: Robust and General Sketch-based Monitoring in Software Switches</vt:lpstr>
      <vt:lpstr>Need for network telemetry in software switches</vt:lpstr>
      <vt:lpstr>Need for network telemetry in software switches</vt:lpstr>
      <vt:lpstr>Sketches appear to be a promising alternative</vt:lpstr>
      <vt:lpstr>Reality: Sketches in software switches not performant!</vt:lpstr>
      <vt:lpstr>Existing proposals to speed up sketches?</vt:lpstr>
      <vt:lpstr>NitroSketch in a nutshell</vt:lpstr>
      <vt:lpstr>NitroSketch Approach</vt:lpstr>
      <vt:lpstr>Outline for this talk</vt:lpstr>
      <vt:lpstr>Outline for this talk</vt:lpstr>
      <vt:lpstr>Bottleneck Analysis</vt:lpstr>
      <vt:lpstr>Bottleneck B1: Many hash computations per packet</vt:lpstr>
      <vt:lpstr>Bottleneck B2: Many counter updates per packet</vt:lpstr>
      <vt:lpstr>Bottleneck B3: Tracking keys is also expensive</vt:lpstr>
      <vt:lpstr>Outline for this talk</vt:lpstr>
      <vt:lpstr>Outline for this talk</vt:lpstr>
      <vt:lpstr>Strawman 1: Reduce hashes by using single array?</vt:lpstr>
      <vt:lpstr>Strawman 2: Reduce updates by packet sampling?</vt:lpstr>
      <vt:lpstr>Key lessons from strawman solutions</vt:lpstr>
      <vt:lpstr>How do we tackle this?</vt:lpstr>
      <vt:lpstr>Key Idea: Sample counter updates not packets!</vt:lpstr>
      <vt:lpstr>Key Idea: Sample counter updates not packets!</vt:lpstr>
      <vt:lpstr>How do we tackle this?</vt:lpstr>
      <vt:lpstr>Trick: Geometric sampling to reduce per-packet ops</vt:lpstr>
      <vt:lpstr>Trick: Adapt sampling rate to manage convergence</vt:lpstr>
      <vt:lpstr>NitroSketch: Putting it together</vt:lpstr>
      <vt:lpstr>NitroSketch is theoretically robust!</vt:lpstr>
      <vt:lpstr>NitroSketch Inline Implementation</vt:lpstr>
      <vt:lpstr>NitroSketch achieves 40G on software switches</vt:lpstr>
      <vt:lpstr>NitroSketch can achieve higher throughput</vt:lpstr>
      <vt:lpstr>Guaranteed accuracy after convergence</vt:lpstr>
      <vt:lpstr>NitroSketch outforms other solutions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NitroSketch: Robust and General Sketch-based Monitoring in Software Switches</dc:title>
  <cp:lastModifiedBy>Alan Liu</cp:lastModifiedBy>
  <cp:revision>652</cp:revision>
  <dcterms:modified xsi:type="dcterms:W3CDTF">2019-08-22T06:41:04Z</dcterms:modified>
</cp:coreProperties>
</file>