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21" r:id="rId3"/>
    <p:sldId id="322" r:id="rId4"/>
    <p:sldId id="328" r:id="rId5"/>
    <p:sldId id="323" r:id="rId6"/>
    <p:sldId id="333" r:id="rId7"/>
    <p:sldId id="339" r:id="rId8"/>
    <p:sldId id="340" r:id="rId9"/>
    <p:sldId id="334" r:id="rId10"/>
    <p:sldId id="341" r:id="rId11"/>
    <p:sldId id="342" r:id="rId12"/>
    <p:sldId id="343" r:id="rId13"/>
    <p:sldId id="330" r:id="rId14"/>
    <p:sldId id="335" r:id="rId15"/>
    <p:sldId id="324" r:id="rId16"/>
    <p:sldId id="325" r:id="rId17"/>
    <p:sldId id="326" r:id="rId18"/>
    <p:sldId id="327" r:id="rId19"/>
    <p:sldId id="336" r:id="rId20"/>
    <p:sldId id="337" r:id="rId21"/>
    <p:sldId id="332" r:id="rId22"/>
    <p:sldId id="345" r:id="rId23"/>
    <p:sldId id="347" r:id="rId24"/>
    <p:sldId id="315" r:id="rId25"/>
    <p:sldId id="316" r:id="rId26"/>
    <p:sldId id="317" r:id="rId27"/>
    <p:sldId id="318" r:id="rId28"/>
    <p:sldId id="319" r:id="rId29"/>
    <p:sldId id="320" r:id="rId30"/>
    <p:sldId id="310" r:id="rId31"/>
    <p:sldId id="357" r:id="rId3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/>
              </a:solidFill>
              <a:prstDash val="solid"/>
              <a:round/>
            </a:ln>
          </a:left>
          <a:right>
            <a:ln w="12700" cap="flat">
              <a:solidFill>
                <a:schemeClr val="accent3"/>
              </a:solidFill>
              <a:prstDash val="solid"/>
              <a:round/>
            </a:ln>
          </a:right>
          <a:top>
            <a:ln w="12700" cap="flat">
              <a:solidFill>
                <a:schemeClr val="accent3"/>
              </a:solidFill>
              <a:prstDash val="solid"/>
              <a:round/>
            </a:ln>
          </a:top>
          <a:bottom>
            <a:ln w="127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solidFill>
                <a:schemeClr val="accent3"/>
              </a:solidFill>
              <a:prstDash val="solid"/>
              <a:round/>
            </a:ln>
          </a:insideH>
          <a:insideV>
            <a:ln w="12700" cap="flat">
              <a:solidFill>
                <a:schemeClr val="accent3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/>
              </a:solidFill>
              <a:prstDash val="solid"/>
              <a:round/>
            </a:ln>
          </a:left>
          <a:right>
            <a:ln w="12700" cap="flat">
              <a:solidFill>
                <a:schemeClr val="accent3"/>
              </a:solidFill>
              <a:prstDash val="solid"/>
              <a:round/>
            </a:ln>
          </a:right>
          <a:top>
            <a:ln w="12700" cap="flat">
              <a:solidFill>
                <a:schemeClr val="accent3"/>
              </a:solidFill>
              <a:prstDash val="solid"/>
              <a:round/>
            </a:ln>
          </a:top>
          <a:bottom>
            <a:ln w="127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solidFill>
                <a:schemeClr val="accent3"/>
              </a:solidFill>
              <a:prstDash val="solid"/>
              <a:round/>
            </a:ln>
          </a:insideH>
          <a:insideV>
            <a:ln w="12700" cap="flat">
              <a:solidFill>
                <a:schemeClr val="accent3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/>
              </a:solidFill>
              <a:prstDash val="solid"/>
              <a:round/>
            </a:ln>
          </a:left>
          <a:right>
            <a:ln w="12700" cap="flat">
              <a:solidFill>
                <a:schemeClr val="accent3"/>
              </a:solidFill>
              <a:prstDash val="solid"/>
              <a:round/>
            </a:ln>
          </a:right>
          <a:top>
            <a:ln w="25400" cap="flat">
              <a:solidFill>
                <a:schemeClr val="accent3"/>
              </a:solidFill>
              <a:prstDash val="solid"/>
              <a:round/>
            </a:ln>
          </a:top>
          <a:bottom>
            <a:ln w="127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solidFill>
                <a:schemeClr val="accent3"/>
              </a:solidFill>
              <a:prstDash val="solid"/>
              <a:round/>
            </a:ln>
          </a:insideH>
          <a:insideV>
            <a:ln w="12700" cap="flat">
              <a:solidFill>
                <a:schemeClr val="accent3"/>
              </a:solidFill>
              <a:prstDash val="solid"/>
              <a:round/>
            </a:ln>
          </a:insideV>
        </a:tcBdr>
        <a:fill>
          <a:solidFill>
            <a:srgbClr val="F0F0F0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/>
              </a:solidFill>
              <a:prstDash val="solid"/>
              <a:round/>
            </a:ln>
          </a:left>
          <a:right>
            <a:ln w="12700" cap="flat">
              <a:solidFill>
                <a:schemeClr val="accent3"/>
              </a:solidFill>
              <a:prstDash val="solid"/>
              <a:round/>
            </a:ln>
          </a:right>
          <a:top>
            <a:ln w="12700" cap="flat">
              <a:solidFill>
                <a:schemeClr val="accent3"/>
              </a:solidFill>
              <a:prstDash val="solid"/>
              <a:round/>
            </a:ln>
          </a:top>
          <a:bottom>
            <a:ln w="127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solidFill>
                <a:schemeClr val="accent3"/>
              </a:solidFill>
              <a:prstDash val="solid"/>
              <a:round/>
            </a:ln>
          </a:insideH>
          <a:insideV>
            <a:ln w="12700" cap="flat">
              <a:solidFill>
                <a:schemeClr val="accent3"/>
              </a:solidFill>
              <a:prstDash val="solid"/>
              <a:round/>
            </a:ln>
          </a:insideV>
        </a:tcBdr>
        <a:fill>
          <a:solidFill>
            <a:srgbClr val="F0F0F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E6E6E6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52"/>
    <p:restoredTop sz="82726"/>
  </p:normalViewPr>
  <p:slideViewPr>
    <p:cSldViewPr snapToGrid="0">
      <p:cViewPr varScale="1">
        <p:scale>
          <a:sx n="96" d="100"/>
          <a:sy n="96" d="100"/>
        </p:scale>
        <p:origin x="1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26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6" name="Shape 1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2000">
        <a:latin typeface="+mn-lt"/>
        <a:ea typeface="+mn-ea"/>
        <a:cs typeface="+mn-cs"/>
        <a:sym typeface="Calibri"/>
      </a:defRPr>
    </a:lvl1pPr>
    <a:lvl2pPr indent="228600" latinLnBrk="0">
      <a:defRPr sz="2000">
        <a:latin typeface="+mn-lt"/>
        <a:ea typeface="+mn-ea"/>
        <a:cs typeface="+mn-cs"/>
        <a:sym typeface="Calibri"/>
      </a:defRPr>
    </a:lvl2pPr>
    <a:lvl3pPr indent="457200" latinLnBrk="0">
      <a:defRPr sz="2000">
        <a:latin typeface="+mn-lt"/>
        <a:ea typeface="+mn-ea"/>
        <a:cs typeface="+mn-cs"/>
        <a:sym typeface="Calibri"/>
      </a:defRPr>
    </a:lvl3pPr>
    <a:lvl4pPr indent="685800" latinLnBrk="0">
      <a:defRPr sz="2000">
        <a:latin typeface="+mn-lt"/>
        <a:ea typeface="+mn-ea"/>
        <a:cs typeface="+mn-cs"/>
        <a:sym typeface="Calibri"/>
      </a:defRPr>
    </a:lvl4pPr>
    <a:lvl5pPr indent="914400" latinLnBrk="0">
      <a:defRPr sz="2000">
        <a:latin typeface="+mn-lt"/>
        <a:ea typeface="+mn-ea"/>
        <a:cs typeface="+mn-cs"/>
        <a:sym typeface="Calibri"/>
      </a:defRPr>
    </a:lvl5pPr>
    <a:lvl6pPr indent="1143000" latinLnBrk="0">
      <a:defRPr sz="2000">
        <a:latin typeface="+mn-lt"/>
        <a:ea typeface="+mn-ea"/>
        <a:cs typeface="+mn-cs"/>
        <a:sym typeface="Calibri"/>
      </a:defRPr>
    </a:lvl6pPr>
    <a:lvl7pPr indent="1371600" latinLnBrk="0">
      <a:defRPr sz="2000">
        <a:latin typeface="+mn-lt"/>
        <a:ea typeface="+mn-ea"/>
        <a:cs typeface="+mn-cs"/>
        <a:sym typeface="Calibri"/>
      </a:defRPr>
    </a:lvl7pPr>
    <a:lvl8pPr indent="1600200" latinLnBrk="0">
      <a:defRPr sz="2000">
        <a:latin typeface="+mn-lt"/>
        <a:ea typeface="+mn-ea"/>
        <a:cs typeface="+mn-cs"/>
        <a:sym typeface="Calibri"/>
      </a:defRPr>
    </a:lvl8pPr>
    <a:lvl9pPr indent="1828800" latinLnBrk="0">
      <a:defRPr sz="20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1" name="Shape 14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Ming’s work</a:t>
            </a:r>
          </a:p>
          <a:p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there is a forwarding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4874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3488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handled by the NIC switch in hardware</a:t>
            </a:r>
          </a:p>
          <a:p>
            <a:endParaRPr lang="en-US" dirty="0" smtClean="0"/>
          </a:p>
          <a:p>
            <a:r>
              <a:rPr lang="en-US" dirty="0" smtClean="0"/>
              <a:t>The resulting symmetric design</a:t>
            </a:r>
          </a:p>
          <a:p>
            <a:endParaRPr lang="en-US" dirty="0" smtClean="0"/>
          </a:p>
          <a:p>
            <a:r>
              <a:rPr lang="en-US" dirty="0" smtClean="0"/>
              <a:t>aren't tightly integrated with the RX/TX capabilities</a:t>
            </a:r>
          </a:p>
          <a:p>
            <a:endParaRPr lang="en-US" dirty="0" smtClean="0"/>
          </a:p>
          <a:p>
            <a:r>
              <a:rPr lang="en-US" dirty="0" smtClean="0"/>
              <a:t>NIC </a:t>
            </a:r>
            <a:r>
              <a:rPr lang="en-US" dirty="0"/>
              <a:t>communication </a:t>
            </a:r>
            <a:r>
              <a:rPr lang="en-US" dirty="0" smtClean="0"/>
              <a:t>is </a:t>
            </a:r>
            <a:r>
              <a:rPr lang="en-US" dirty="0"/>
              <a:t>less </a:t>
            </a:r>
            <a:r>
              <a:rPr lang="en-US" dirty="0" smtClean="0"/>
              <a:t>efficient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6901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Moving on from this qualitative analysis,</a:t>
            </a:r>
          </a:p>
          <a:p>
            <a:r>
              <a:rPr lang="en-US" dirty="0" smtClean="0"/>
              <a:t>perform an empirical analysis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294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impact of introducing packet processing</a:t>
            </a:r>
          </a:p>
          <a:p>
            <a:endParaRPr lang="en-US" dirty="0" smtClean="0"/>
          </a:p>
          <a:p>
            <a:r>
              <a:rPr lang="en-US" dirty="0" smtClean="0"/>
              <a:t>if the traffic</a:t>
            </a:r>
            <a:r>
              <a:rPr lang="en-US" baseline="0" dirty="0" smtClean="0"/>
              <a:t> c</a:t>
            </a:r>
            <a:r>
              <a:rPr lang="en-US" dirty="0" smtClean="0"/>
              <a:t>omprises of 1024B packets</a:t>
            </a:r>
          </a:p>
          <a:p>
            <a:endParaRPr lang="en-US" dirty="0" smtClean="0"/>
          </a:p>
          <a:p>
            <a:r>
              <a:rPr lang="en-US" dirty="0" smtClean="0"/>
              <a:t>can offload only tiny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787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standard set of benchmarks</a:t>
            </a:r>
          </a:p>
          <a:p>
            <a:endParaRPr lang="en-US" dirty="0" smtClean="0"/>
          </a:p>
          <a:p>
            <a:r>
              <a:rPr lang="en-US" dirty="0" smtClean="0"/>
              <a:t>indeed slowed down even after you control</a:t>
            </a:r>
          </a:p>
          <a:p>
            <a:endParaRPr lang="en-US" dirty="0" smtClean="0"/>
          </a:p>
          <a:p>
            <a:r>
              <a:rPr lang="en-US" dirty="0" smtClean="0"/>
              <a:t>performance boosts from a complex microarchitecture are limited</a:t>
            </a:r>
          </a:p>
          <a:p>
            <a:endParaRPr lang="en-US" dirty="0" smtClean="0"/>
          </a:p>
          <a:p>
            <a:r>
              <a:rPr lang="en-US" dirty="0" smtClean="0"/>
              <a:t>however means that tasks</a:t>
            </a:r>
          </a:p>
          <a:p>
            <a:r>
              <a:rPr lang="en-US" dirty="0" smtClean="0"/>
              <a:t>while </a:t>
            </a:r>
            <a:r>
              <a:rPr lang="en-US" dirty="0" err="1" smtClean="0"/>
              <a:t>efficiencycould</a:t>
            </a:r>
            <a:r>
              <a:rPr lang="en-US" dirty="0" smtClean="0"/>
              <a:t> be higher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170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Special</a:t>
            </a:r>
            <a:r>
              <a:rPr lang="en-US" baseline="0" dirty="0" smtClean="0"/>
              <a:t> mention</a:t>
            </a:r>
          </a:p>
          <a:p>
            <a:endParaRPr lang="en-US" baseline="0" dirty="0" smtClean="0"/>
          </a:p>
          <a:p>
            <a:r>
              <a:rPr lang="en-US" dirty="0" smtClean="0"/>
              <a:t>host x86</a:t>
            </a:r>
          </a:p>
          <a:p>
            <a:endParaRPr lang="en-US" dirty="0" smtClean="0"/>
          </a:p>
          <a:p>
            <a:r>
              <a:rPr lang="en-US" dirty="0" smtClean="0"/>
              <a:t>In spite of having low speed cores</a:t>
            </a:r>
          </a:p>
          <a:p>
            <a:endParaRPr lang="en-US" dirty="0" smtClean="0"/>
          </a:p>
          <a:p>
            <a:r>
              <a:rPr lang="en-US" dirty="0" smtClean="0"/>
              <a:t>underscores the benefit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45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Finally</a:t>
            </a:r>
            <a:r>
              <a:rPr lang="en-US" baseline="0" dirty="0" smtClean="0"/>
              <a:t> ... connectivity between the NIC and the host.</a:t>
            </a:r>
          </a:p>
          <a:p>
            <a:endParaRPr lang="en-US" baseline="0" dirty="0" smtClean="0"/>
          </a:p>
          <a:p>
            <a:r>
              <a:rPr lang="en-US" dirty="0" smtClean="0"/>
              <a:t>latency is about 1.5-2us while </a:t>
            </a:r>
            <a:r>
              <a:rPr lang="en-US" dirty="0" smtClean="0"/>
              <a:t>the overhead </a:t>
            </a:r>
            <a:r>
              <a:rPr lang="en-US" dirty="0" smtClean="0"/>
              <a:t>is about 0.5us</a:t>
            </a:r>
          </a:p>
          <a:p>
            <a:endParaRPr lang="en-US" dirty="0" smtClean="0"/>
          </a:p>
          <a:p>
            <a:r>
              <a:rPr lang="en-US" dirty="0" smtClean="0"/>
              <a:t>Given .. Useful to treat this connection as a communication link that needs to be</a:t>
            </a:r>
            <a:r>
              <a:rPr lang="en-US" baseline="0" dirty="0" smtClean="0"/>
              <a:t> </a:t>
            </a:r>
            <a:r>
              <a:rPr lang="en-US" dirty="0" smtClean="0"/>
              <a:t>optimized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6669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set about building a programming framework</a:t>
            </a:r>
          </a:p>
          <a:p>
            <a:r>
              <a:rPr lang="en-US" dirty="0" smtClean="0"/>
              <a:t>addresses the challenges, simultaneously exploiting </a:t>
            </a:r>
            <a:r>
              <a:rPr lang="en-US" dirty="0" err="1" smtClean="0"/>
              <a:t>SmartNIC's</a:t>
            </a:r>
            <a:r>
              <a:rPr lang="en-US" dirty="0" smtClean="0"/>
              <a:t> capabilities.</a:t>
            </a:r>
          </a:p>
          <a:p>
            <a:endParaRPr lang="en-US" dirty="0" smtClean="0"/>
          </a:p>
          <a:p>
            <a:r>
              <a:rPr lang="en-US" dirty="0" smtClean="0"/>
              <a:t>views a single node as a distributed system...</a:t>
            </a:r>
            <a:r>
              <a:rPr lang="en-US" baseline="0" dirty="0" smtClean="0"/>
              <a:t> Lightweight actors</a:t>
            </a:r>
          </a:p>
          <a:p>
            <a:endParaRPr lang="en-US" baseline="0" dirty="0" smtClean="0"/>
          </a:p>
          <a:p>
            <a:r>
              <a:rPr lang="en-US" dirty="0" smtClean="0"/>
              <a:t>extent of the offload depends on the traffic workloads</a:t>
            </a:r>
          </a:p>
          <a:p>
            <a:endParaRPr lang="en-US" dirty="0" smtClean="0"/>
          </a:p>
          <a:p>
            <a:r>
              <a:rPr lang="en-US" dirty="0" smtClean="0"/>
              <a:t>handles tiny tasks and </a:t>
            </a:r>
            <a:r>
              <a:rPr lang="en-US" dirty="0" err="1" smtClean="0"/>
              <a:t>providesservice</a:t>
            </a:r>
            <a:r>
              <a:rPr lang="en-US" dirty="0" smtClean="0"/>
              <a:t> guarantees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3781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brief overview of the programming model</a:t>
            </a:r>
          </a:p>
          <a:p>
            <a:endParaRPr lang="en-US" dirty="0" smtClean="0"/>
          </a:p>
          <a:p>
            <a:r>
              <a:rPr lang="en-US" dirty="0" smtClean="0"/>
              <a:t>factoring typically reflecting the fast path and slow path</a:t>
            </a:r>
          </a:p>
          <a:p>
            <a:endParaRPr lang="en-US" dirty="0" smtClean="0"/>
          </a:p>
          <a:p>
            <a:r>
              <a:rPr lang="en-US" dirty="0" smtClean="0"/>
              <a:t>fairly flexible and powerful model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361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Compute enabled NICs is an old </a:t>
            </a:r>
            <a:r>
              <a:rPr lang="en-US" dirty="0" smtClean="0"/>
              <a:t>idea, new lease of life</a:t>
            </a:r>
            <a:endParaRPr lang="en-US" dirty="0"/>
          </a:p>
          <a:p>
            <a:r>
              <a:rPr lang="en-US" dirty="0" smtClean="0"/>
              <a:t>Dramatic </a:t>
            </a:r>
            <a:r>
              <a:rPr lang="en-US" dirty="0"/>
              <a:t>increase in </a:t>
            </a:r>
            <a:r>
              <a:rPr lang="en-US" dirty="0" smtClean="0"/>
              <a:t>network</a:t>
            </a:r>
          </a:p>
          <a:p>
            <a:endParaRPr lang="en-US" dirty="0"/>
          </a:p>
          <a:p>
            <a:r>
              <a:rPr lang="en-US" dirty="0" smtClean="0"/>
              <a:t>Increasing</a:t>
            </a:r>
            <a:r>
              <a:rPr lang="en-US" baseline="0" dirty="0" smtClean="0"/>
              <a:t> innovation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Broaden,</a:t>
            </a:r>
            <a:r>
              <a:rPr lang="en-US" baseline="0" dirty="0" smtClean="0"/>
              <a:t> </a:t>
            </a:r>
            <a:r>
              <a:rPr lang="en-US" dirty="0" smtClean="0"/>
              <a:t>make </a:t>
            </a:r>
            <a:r>
              <a:rPr lang="en-US" dirty="0"/>
              <a:t>the </a:t>
            </a:r>
            <a:r>
              <a:rPr lang="en-US" dirty="0" smtClean="0"/>
              <a:t>leap</a:t>
            </a:r>
          </a:p>
          <a:p>
            <a:r>
              <a:rPr lang="en-US" dirty="0" smtClean="0"/>
              <a:t>low-power </a:t>
            </a:r>
            <a:r>
              <a:rPr lang="en-US" dirty="0"/>
              <a:t>and low-cost </a:t>
            </a:r>
            <a:r>
              <a:rPr lang="en-US" dirty="0" smtClean="0"/>
              <a:t>means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8291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describe how the system actually adapts to workloads</a:t>
            </a:r>
          </a:p>
          <a:p>
            <a:endParaRPr lang="en-US" dirty="0" smtClean="0"/>
          </a:p>
          <a:p>
            <a:r>
              <a:rPr lang="en-US" dirty="0" smtClean="0"/>
              <a:t>maximize the utilization of the </a:t>
            </a:r>
            <a:r>
              <a:rPr lang="en-US" dirty="0" err="1" smtClean="0"/>
              <a:t>SmartNIC</a:t>
            </a:r>
            <a:r>
              <a:rPr lang="en-US" dirty="0" smtClean="0"/>
              <a:t> as a computing substrate without doing no harm.</a:t>
            </a:r>
          </a:p>
          <a:p>
            <a:endParaRPr lang="en-US" dirty="0" smtClean="0"/>
          </a:p>
          <a:p>
            <a:r>
              <a:rPr lang="en-US" dirty="0" smtClean="0"/>
              <a:t>appropriate scheduling discipline depends on the distribution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8618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Given these properties of scheduling disciplines</a:t>
            </a:r>
          </a:p>
          <a:p>
            <a:endParaRPr lang="en-US" dirty="0" smtClean="0"/>
          </a:p>
          <a:p>
            <a:r>
              <a:rPr lang="en-US" dirty="0" smtClean="0"/>
              <a:t>Do determine which actors are migrated or transferred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1212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0028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accumulated enough credits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FCFS cores are operating sufficiently well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fair share of DRR cores is not sufficient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1421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336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Controlled </a:t>
            </a:r>
            <a:r>
              <a:rPr lang="en-US" dirty="0" smtClean="0"/>
              <a:t>experiments</a:t>
            </a:r>
          </a:p>
          <a:p>
            <a:endParaRPr lang="en-US" dirty="0" smtClean="0"/>
          </a:p>
          <a:p>
            <a:r>
              <a:rPr lang="en-US" dirty="0" smtClean="0"/>
              <a:t>Informed by the insights</a:t>
            </a:r>
            <a:r>
              <a:rPr lang="en-US" baseline="0" dirty="0" smtClean="0"/>
              <a:t> and learnings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Performance</a:t>
            </a:r>
            <a:r>
              <a:rPr lang="en-US" baseline="0" dirty="0" smtClean="0"/>
              <a:t> benefits attainable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3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</a:t>
            </a:r>
            <a:r>
              <a:rPr lang="en-US" baseline="0" dirty="0" smtClean="0"/>
              <a:t> now </a:t>
            </a:r>
            <a:r>
              <a:rPr lang="en-US" baseline="0" dirty="0" smtClean="0"/>
              <a:t>describe</a:t>
            </a:r>
          </a:p>
          <a:p>
            <a:r>
              <a:rPr lang="en-US" baseline="0" dirty="0" smtClean="0"/>
              <a:t>Bandwidth</a:t>
            </a:r>
            <a:endParaRPr lang="en-US" baseline="0" dirty="0" smtClean="0"/>
          </a:p>
          <a:p>
            <a:r>
              <a:rPr lang="en-US" baseline="0" dirty="0" smtClean="0"/>
              <a:t>All equipped with multicores with </a:t>
            </a:r>
            <a:r>
              <a:rPr lang="en-US" baseline="0" dirty="0" smtClean="0"/>
              <a:t>simpler</a:t>
            </a:r>
            <a:endParaRPr lang="en-US" baseline="0" dirty="0" smtClean="0"/>
          </a:p>
          <a:p>
            <a:r>
              <a:rPr lang="en-US" baseline="0" dirty="0" smtClean="0"/>
              <a:t>Though the processor frequency could vary</a:t>
            </a:r>
          </a:p>
          <a:p>
            <a:r>
              <a:rPr lang="en-US" baseline="0" dirty="0" err="1" smtClean="0"/>
              <a:t>Emdedded</a:t>
            </a:r>
            <a:r>
              <a:rPr lang="en-US" baseline="0" dirty="0" smtClean="0"/>
              <a:t> processors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142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Before I </a:t>
            </a:r>
            <a:r>
              <a:rPr lang="en-US" dirty="0" smtClean="0"/>
              <a:t>delve</a:t>
            </a:r>
          </a:p>
          <a:p>
            <a:endParaRPr lang="en-US" dirty="0" smtClean="0"/>
          </a:p>
          <a:p>
            <a:r>
              <a:rPr lang="en-US" dirty="0" smtClean="0"/>
              <a:t>Connectivity</a:t>
            </a:r>
            <a:r>
              <a:rPr lang="en-US" baseline="0" dirty="0" smtClean="0"/>
              <a:t> </a:t>
            </a:r>
            <a:r>
              <a:rPr lang="en-US" baseline="0" dirty="0" smtClean="0"/>
              <a:t>of NIC components &amp; how </a:t>
            </a:r>
            <a:r>
              <a:rPr lang="en-US" baseline="0" dirty="0" smtClean="0"/>
              <a:t>packet flows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083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NIC cores located</a:t>
            </a:r>
            <a:r>
              <a:rPr lang="en-US" baseline="0" dirty="0" smtClean="0"/>
              <a:t> between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All packets processed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Active and programmable forwarding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525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TM</a:t>
            </a:r>
            <a:r>
              <a:rPr lang="en-US" baseline="0" dirty="0" smtClean="0"/>
              <a:t> provides a shared queue</a:t>
            </a:r>
          </a:p>
          <a:p>
            <a:endParaRPr lang="en-US" baseline="0" dirty="0" smtClean="0"/>
          </a:p>
          <a:p>
            <a:r>
              <a:rPr lang="en-US" baseline="0" dirty="0" smtClean="0"/>
              <a:t>Pull next available packet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629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Host signals, NIC core DMAs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Obvious</a:t>
            </a:r>
            <a:r>
              <a:rPr lang="en-US" baseline="0" dirty="0" smtClean="0"/>
              <a:t> consequence </a:t>
            </a:r>
            <a:r>
              <a:rPr lang="mr-IN" baseline="0" dirty="0" smtClean="0"/>
              <a:t>–</a:t>
            </a:r>
            <a:r>
              <a:rPr lang="en-US" baseline="0" dirty="0" smtClean="0"/>
              <a:t> spend NIC cores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Costs mitigated by </a:t>
            </a:r>
            <a:r>
              <a:rPr lang="en-US" baseline="0" dirty="0" smtClean="0"/>
              <a:t>tight integration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594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NIC cores no longer</a:t>
            </a:r>
            <a:r>
              <a:rPr lang="en-US" baseline="0" dirty="0" smtClean="0"/>
              <a:t> located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Instead, NIC switch for shuttling packets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790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685800" y="1122362"/>
            <a:ext cx="7772400" cy="2387601"/>
          </a:xfrm>
          <a:prstGeom prst="rect">
            <a:avLst/>
          </a:prstGeom>
        </p:spPr>
        <p:txBody>
          <a:bodyPr anchor="b"/>
          <a:lstStyle>
            <a:lvl1pPr>
              <a:defRPr sz="6000" i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/>
          <a:lstStyle>
            <a:lvl1pPr algn="l">
              <a:defRPr i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/>
          <a:lstStyle>
            <a:lvl1pPr marL="228600" indent="-228600">
              <a:buSzPct val="100000"/>
            </a:lvl1pPr>
            <a:lvl2pPr marL="723900" indent="-266700">
              <a:buSzPct val="100000"/>
              <a:defRPr sz="2800"/>
            </a:lvl2pPr>
            <a:lvl3pPr marL="1234439" indent="-320039">
              <a:buSzPct val="100000"/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title"/>
          </p:nvPr>
        </p:nvSpPr>
        <p:spPr>
          <a:xfrm>
            <a:off x="669726" y="312539"/>
            <a:ext cx="7804548" cy="1518047"/>
          </a:xfrm>
          <a:prstGeom prst="rect">
            <a:avLst/>
          </a:prstGeom>
        </p:spPr>
        <p:txBody>
          <a:bodyPr lIns="35718" tIns="35718" rIns="35718" bIns="35718"/>
          <a:lstStyle>
            <a:lvl1pPr defTabSz="410765">
              <a:lnSpc>
                <a:spcPct val="100000"/>
              </a:lnSpc>
              <a:defRPr sz="5600" i="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120" name="Shape 120"/>
          <p:cNvSpPr>
            <a:spLocks noGrp="1"/>
          </p:cNvSpPr>
          <p:nvPr>
            <p:ph type="sldNum" sz="quarter" idx="2"/>
          </p:nvPr>
        </p:nvSpPr>
        <p:spPr>
          <a:xfrm>
            <a:off x="4440732" y="6505277"/>
            <a:ext cx="253607" cy="249238"/>
          </a:xfrm>
          <a:prstGeom prst="rect">
            <a:avLst/>
          </a:prstGeom>
        </p:spPr>
        <p:txBody>
          <a:bodyPr lIns="35718" tIns="35718" rIns="35718" bIns="35718" anchor="t"/>
          <a:lstStyle>
            <a:lvl1pPr algn="ctr" defTabSz="410765">
              <a:defRPr sz="1200" b="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623887" y="1709739"/>
            <a:ext cx="7886701" cy="2852737"/>
          </a:xfrm>
          <a:prstGeom prst="rect">
            <a:avLst/>
          </a:prstGeom>
        </p:spPr>
        <p:txBody>
          <a:bodyPr anchor="b"/>
          <a:lstStyle>
            <a:lvl1pPr algn="l">
              <a:defRPr sz="6000" i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623887" y="4589464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4"/>
          </a:xfrm>
          <a:prstGeom prst="rect">
            <a:avLst/>
          </a:prstGeom>
        </p:spPr>
        <p:txBody>
          <a:bodyPr/>
          <a:lstStyle>
            <a:lvl1pPr algn="l">
              <a:defRPr i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>
            <a:lvl1pPr marL="228600" indent="-228600">
              <a:buSzPct val="100000"/>
            </a:lvl1pPr>
            <a:lvl2pPr marL="723900" indent="-266700">
              <a:buSzPct val="100000"/>
              <a:defRPr sz="2800"/>
            </a:lvl2pPr>
            <a:lvl3pPr marL="1234439" indent="-320039">
              <a:buSzPct val="100000"/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4"/>
          </a:xfrm>
          <a:prstGeom prst="rect">
            <a:avLst/>
          </a:prstGeom>
        </p:spPr>
        <p:txBody>
          <a:bodyPr/>
          <a:lstStyle>
            <a:lvl1pPr algn="l">
              <a:defRPr i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 algn="l">
              <a:defRPr sz="3200" i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3887391" y="987425"/>
            <a:ext cx="4629151" cy="4873626"/>
          </a:xfrm>
          <a:prstGeom prst="rect">
            <a:avLst/>
          </a:prstGeom>
        </p:spPr>
        <p:txBody>
          <a:bodyPr/>
          <a:lstStyle>
            <a:lvl1pPr marL="228600" indent="-228600">
              <a:buSzPct val="100000"/>
              <a:defRPr sz="3200"/>
            </a:lvl1pPr>
            <a:lvl2pPr marL="718457" indent="-261257">
              <a:buSzPct val="100000"/>
              <a:defRPr sz="3200"/>
            </a:lvl2pPr>
            <a:lvl3pPr>
              <a:buSzPct val="100000"/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 descr="Text Placeholder 3"/>
          <p:cNvSpPr>
            <a:spLocks noGrp="1"/>
          </p:cNvSpPr>
          <p:nvPr>
            <p:ph type="body" sz="quarter" idx="13"/>
          </p:nvPr>
        </p:nvSpPr>
        <p:spPr>
          <a:xfrm>
            <a:off x="629840" y="2057400"/>
            <a:ext cx="2949180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 algn="l">
              <a:defRPr sz="3200" i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83" name="Shape 83" descr="Picture Placeholder 2"/>
          <p:cNvSpPr>
            <a:spLocks noGrp="1"/>
          </p:cNvSpPr>
          <p:nvPr>
            <p:ph type="pic" sz="half" idx="13"/>
          </p:nvPr>
        </p:nvSpPr>
        <p:spPr>
          <a:xfrm>
            <a:off x="3887391" y="987425"/>
            <a:ext cx="4629151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4"/>
          </a:xfrm>
          <a:prstGeom prst="rect">
            <a:avLst/>
          </a:prstGeom>
        </p:spPr>
        <p:txBody>
          <a:bodyPr/>
          <a:lstStyle>
            <a:lvl1pPr algn="l">
              <a:defRPr i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>
            <a:lvl1pPr marL="228600" indent="-228600">
              <a:buSzPct val="100000"/>
            </a:lvl1pPr>
            <a:lvl2pPr marL="723900" indent="-266700">
              <a:buSzPct val="100000"/>
              <a:defRPr sz="2800"/>
            </a:lvl2pPr>
            <a:lvl3pPr marL="1234439" indent="-320039">
              <a:buSzPct val="100000"/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081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28650" y="1534121"/>
            <a:ext cx="7886700" cy="4822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2pPr marL="762000" indent="-304800">
              <a:buSzPct val="125000"/>
              <a:defRPr sz="2400"/>
            </a:lvl2pPr>
            <a:lvl3pPr marL="1219200" indent="-304800">
              <a:buSzPct val="125000"/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179484" y="6353494"/>
            <a:ext cx="335867" cy="370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b="1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</p:sldLayoutIdLst>
  <p:transition spd="med"/>
  <p:txStyles>
    <p:titleStyle>
      <a:lvl1pPr marL="0" marR="0" indent="0" algn="ctr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1" u="none" strike="noStrike" cap="none" spc="0" baseline="0">
          <a:ln>
            <a:noFill/>
          </a:ln>
          <a:solidFill>
            <a:srgbClr val="1E309D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1" u="none" strike="noStrike" cap="none" spc="0" baseline="0">
          <a:ln>
            <a:noFill/>
          </a:ln>
          <a:solidFill>
            <a:srgbClr val="1E309D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1" u="none" strike="noStrike" cap="none" spc="0" baseline="0">
          <a:ln>
            <a:noFill/>
          </a:ln>
          <a:solidFill>
            <a:srgbClr val="1E309D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1" u="none" strike="noStrike" cap="none" spc="0" baseline="0">
          <a:ln>
            <a:noFill/>
          </a:ln>
          <a:solidFill>
            <a:srgbClr val="1E309D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1" u="none" strike="noStrike" cap="none" spc="0" baseline="0">
          <a:ln>
            <a:noFill/>
          </a:ln>
          <a:solidFill>
            <a:srgbClr val="1E309D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1" u="none" strike="noStrike" cap="none" spc="0" baseline="0">
          <a:ln>
            <a:noFill/>
          </a:ln>
          <a:solidFill>
            <a:srgbClr val="1E309D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1" u="none" strike="noStrike" cap="none" spc="0" baseline="0">
          <a:ln>
            <a:noFill/>
          </a:ln>
          <a:solidFill>
            <a:srgbClr val="1E309D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1" u="none" strike="noStrike" cap="none" spc="0" baseline="0">
          <a:ln>
            <a:noFill/>
          </a:ln>
          <a:solidFill>
            <a:srgbClr val="1E309D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1" u="none" strike="noStrike" cap="none" spc="0" baseline="0">
          <a:ln>
            <a:noFill/>
          </a:ln>
          <a:solidFill>
            <a:srgbClr val="1E309D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048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25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 descr="Title 1"/>
          <p:cNvSpPr>
            <a:spLocks noGrp="1"/>
          </p:cNvSpPr>
          <p:nvPr>
            <p:ph type="ctrTitle"/>
          </p:nvPr>
        </p:nvSpPr>
        <p:spPr>
          <a:xfrm>
            <a:off x="731519" y="1357884"/>
            <a:ext cx="7772401" cy="1491334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sz="4900">
                <a:solidFill>
                  <a:srgbClr val="28379D"/>
                </a:solidFill>
              </a:defRPr>
            </a:lvl1pPr>
          </a:lstStyle>
          <a:p>
            <a:r>
              <a:rPr lang="en-US" sz="4400"/>
              <a:t>Offloading Distributed Applications</a:t>
            </a:r>
            <a:br>
              <a:rPr lang="en-US" sz="4400"/>
            </a:br>
            <a:r>
              <a:rPr lang="en-US" sz="4400"/>
              <a:t>onto </a:t>
            </a:r>
            <a:r>
              <a:rPr lang="en-US" sz="4400" err="1"/>
              <a:t>SmartNICs</a:t>
            </a:r>
            <a:r>
              <a:rPr lang="en-US" sz="4400"/>
              <a:t> using </a:t>
            </a:r>
            <a:r>
              <a:rPr lang="en-US" sz="4400" err="1"/>
              <a:t>iPipe</a:t>
            </a:r>
            <a:endParaRPr sz="4400"/>
          </a:p>
        </p:txBody>
      </p:sp>
      <p:sp>
        <p:nvSpPr>
          <p:cNvPr id="139" name="Shape 139"/>
          <p:cNvSpPr/>
          <p:nvPr/>
        </p:nvSpPr>
        <p:spPr>
          <a:xfrm>
            <a:off x="749194" y="3901770"/>
            <a:ext cx="7737051" cy="2015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 anchor="t">
            <a:spAutoFit/>
          </a:bodyPr>
          <a:lstStyle/>
          <a:p>
            <a:pPr algn="ctr">
              <a:defRPr sz="3000"/>
            </a:pPr>
            <a:r>
              <a:rPr lang="en-US"/>
              <a:t>Ming Liu, </a:t>
            </a:r>
            <a:r>
              <a:rPr lang="en-US" err="1"/>
              <a:t>Tianyi</a:t>
            </a:r>
            <a:r>
              <a:rPr lang="en-US"/>
              <a:t> Cui, Henry Schuh,</a:t>
            </a:r>
          </a:p>
          <a:p>
            <a:pPr algn="ctr">
              <a:defRPr sz="3000"/>
            </a:pPr>
            <a:endParaRPr lang="en-US" sz="600"/>
          </a:p>
          <a:p>
            <a:pPr algn="ctr">
              <a:defRPr sz="3000"/>
            </a:pPr>
            <a:r>
              <a:rPr>
                <a:solidFill>
                  <a:schemeClr val="accent5"/>
                </a:solidFill>
              </a:rPr>
              <a:t>Arvind Krishnamurthy</a:t>
            </a:r>
            <a:r>
              <a:rPr lang="en-US"/>
              <a:t>, Simon Peter, Karan Gupta</a:t>
            </a:r>
          </a:p>
          <a:p>
            <a:pPr algn="ctr">
              <a:defRPr sz="3000"/>
            </a:pPr>
            <a:endParaRPr lang="en-US" sz="800"/>
          </a:p>
          <a:p>
            <a:pPr algn="ctr">
              <a:defRPr sz="3000"/>
            </a:pPr>
            <a:r>
              <a:rPr lang="en-US" sz="2200" i="1"/>
              <a:t>University of Washington, UT Austin, </a:t>
            </a:r>
            <a:r>
              <a:rPr lang="en-US" sz="2200" i="1" err="1"/>
              <a:t>Nutanix</a:t>
            </a:r>
            <a:endParaRPr sz="2200" i="1"/>
          </a:p>
          <a:p>
            <a:pPr algn="ctr">
              <a:defRPr sz="1000"/>
            </a:pPr>
            <a:endParaRPr/>
          </a:p>
          <a:p>
            <a:pPr algn="ctr">
              <a:defRPr sz="1900" i="1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Off-path </a:t>
            </a:r>
            <a:r>
              <a:rPr lang="en-US" dirty="0" err="1"/>
              <a:t>SmartNICs</a:t>
            </a:r>
            <a:r>
              <a:rPr lang="en-US" dirty="0"/>
              <a:t>: Receive path</a:t>
            </a:r>
          </a:p>
        </p:txBody>
      </p:sp>
      <p:sp>
        <p:nvSpPr>
          <p:cNvPr id="4" name="Rectangle: Rounded Corners 20">
            <a:extLst>
              <a:ext uri="{FF2B5EF4-FFF2-40B4-BE49-F238E27FC236}">
                <a16:creationId xmlns="" xmlns:a16="http://schemas.microsoft.com/office/drawing/2014/main" id="{906FA547-94D8-D343-8139-802F4575A7E1}"/>
              </a:ext>
            </a:extLst>
          </p:cNvPr>
          <p:cNvSpPr/>
          <p:nvPr/>
        </p:nvSpPr>
        <p:spPr>
          <a:xfrm>
            <a:off x="1516565" y="4227201"/>
            <a:ext cx="5330323" cy="1940955"/>
          </a:xfrm>
          <a:prstGeom prst="round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11B61E4-FAA9-F346-B6DF-53C23787339A}"/>
              </a:ext>
            </a:extLst>
          </p:cNvPr>
          <p:cNvSpPr/>
          <p:nvPr/>
        </p:nvSpPr>
        <p:spPr>
          <a:xfrm>
            <a:off x="4784814" y="5496990"/>
            <a:ext cx="1746494" cy="400108"/>
          </a:xfrm>
          <a:prstGeom prst="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TX/RX ports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0F23E018-2E14-F147-88A8-D7FA1B9D939E}"/>
              </a:ext>
            </a:extLst>
          </p:cNvPr>
          <p:cNvCxnSpPr>
            <a:cxnSpLocks/>
          </p:cNvCxnSpPr>
          <p:nvPr/>
        </p:nvCxnSpPr>
        <p:spPr>
          <a:xfrm flipH="1">
            <a:off x="6554835" y="5622322"/>
            <a:ext cx="884643" cy="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6C71C5B-3459-C943-8152-5EFA19007790}"/>
              </a:ext>
            </a:extLst>
          </p:cNvPr>
          <p:cNvSpPr/>
          <p:nvPr/>
        </p:nvSpPr>
        <p:spPr>
          <a:xfrm>
            <a:off x="2998668" y="4492065"/>
            <a:ext cx="3055434" cy="400108"/>
          </a:xfrm>
          <a:prstGeom prst="rect">
            <a:avLst/>
          </a:prstGeom>
          <a:solidFill>
            <a:srgbClr val="FFC00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NIC switch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0F6110F-F87C-9E4D-9AAC-F957E161E870}"/>
              </a:ext>
            </a:extLst>
          </p:cNvPr>
          <p:cNvSpPr/>
          <p:nvPr/>
        </p:nvSpPr>
        <p:spPr>
          <a:xfrm>
            <a:off x="2445730" y="5482257"/>
            <a:ext cx="1746494" cy="400108"/>
          </a:xfrm>
          <a:prstGeom prst="rect">
            <a:avLst/>
          </a:prstGeom>
          <a:solidFill>
            <a:srgbClr val="7030A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NIC cores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14C0FA9-16EC-5A4A-A061-D7100156951C}"/>
              </a:ext>
            </a:extLst>
          </p:cNvPr>
          <p:cNvSpPr/>
          <p:nvPr/>
        </p:nvSpPr>
        <p:spPr>
          <a:xfrm>
            <a:off x="3653138" y="3344287"/>
            <a:ext cx="1746494" cy="40010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Host cores</a:t>
            </a:r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67E61B67-BEFF-8A47-B4E2-F9BE029498E1}"/>
              </a:ext>
            </a:extLst>
          </p:cNvPr>
          <p:cNvCxnSpPr>
            <a:cxnSpLocks/>
          </p:cNvCxnSpPr>
          <p:nvPr/>
        </p:nvCxnSpPr>
        <p:spPr>
          <a:xfrm>
            <a:off x="5502878" y="4910324"/>
            <a:ext cx="0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538CE175-C70F-0A4E-8EE0-AA09D2610BF7}"/>
              </a:ext>
            </a:extLst>
          </p:cNvPr>
          <p:cNvCxnSpPr>
            <a:cxnSpLocks/>
          </p:cNvCxnSpPr>
          <p:nvPr/>
        </p:nvCxnSpPr>
        <p:spPr>
          <a:xfrm flipV="1">
            <a:off x="5681328" y="4910324"/>
            <a:ext cx="1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BC49195F-0E02-A644-87AE-D40E23202C6E}"/>
              </a:ext>
            </a:extLst>
          </p:cNvPr>
          <p:cNvCxnSpPr>
            <a:cxnSpLocks/>
          </p:cNvCxnSpPr>
          <p:nvPr/>
        </p:nvCxnSpPr>
        <p:spPr>
          <a:xfrm flipH="1">
            <a:off x="6541747" y="5775101"/>
            <a:ext cx="897731" cy="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8A55C41D-C08A-014E-81E4-D9480DF65FCF}"/>
              </a:ext>
            </a:extLst>
          </p:cNvPr>
          <p:cNvSpPr txBox="1"/>
          <p:nvPr/>
        </p:nvSpPr>
        <p:spPr>
          <a:xfrm>
            <a:off x="1588521" y="4462175"/>
            <a:ext cx="132972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</a:pPr>
            <a:r>
              <a:rPr lang="en-US" sz="2400" err="1"/>
              <a:t>SmartNIC</a:t>
            </a:r>
            <a:endParaRPr lang="en-US" sz="240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F2CF2648-AB25-194E-8B74-47029CD14ADE}"/>
              </a:ext>
            </a:extLst>
          </p:cNvPr>
          <p:cNvCxnSpPr>
            <a:cxnSpLocks/>
          </p:cNvCxnSpPr>
          <p:nvPr/>
        </p:nvCxnSpPr>
        <p:spPr>
          <a:xfrm>
            <a:off x="3491941" y="4884518"/>
            <a:ext cx="0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Straight Arrow Connector 25">
            <a:extLst>
              <a:ext uri="{FF2B5EF4-FFF2-40B4-BE49-F238E27FC236}">
                <a16:creationId xmlns="" xmlns:a16="http://schemas.microsoft.com/office/drawing/2014/main" id="{7F4C8CA8-4A42-C248-A704-C315DA6B3BEE}"/>
              </a:ext>
            </a:extLst>
          </p:cNvPr>
          <p:cNvCxnSpPr>
            <a:cxnSpLocks/>
          </p:cNvCxnSpPr>
          <p:nvPr/>
        </p:nvCxnSpPr>
        <p:spPr>
          <a:xfrm flipV="1">
            <a:off x="3670391" y="4884518"/>
            <a:ext cx="1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4FFB9FC1-868E-7542-86A6-91CBBA5586AD}"/>
              </a:ext>
            </a:extLst>
          </p:cNvPr>
          <p:cNvCxnSpPr>
            <a:cxnSpLocks/>
          </p:cNvCxnSpPr>
          <p:nvPr/>
        </p:nvCxnSpPr>
        <p:spPr>
          <a:xfrm>
            <a:off x="4417492" y="3753470"/>
            <a:ext cx="1" cy="74625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Arrow Connector 27">
            <a:extLst>
              <a:ext uri="{FF2B5EF4-FFF2-40B4-BE49-F238E27FC236}">
                <a16:creationId xmlns="" xmlns:a16="http://schemas.microsoft.com/office/drawing/2014/main" id="{16AAC612-4E4C-9B40-B22B-E73F8B6AE930}"/>
              </a:ext>
            </a:extLst>
          </p:cNvPr>
          <p:cNvCxnSpPr>
            <a:cxnSpLocks/>
          </p:cNvCxnSpPr>
          <p:nvPr/>
        </p:nvCxnSpPr>
        <p:spPr>
          <a:xfrm flipV="1">
            <a:off x="4595943" y="3744395"/>
            <a:ext cx="0" cy="755325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8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19D11F8B-DF16-A24F-AE80-99BD18A32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2664" y="5228984"/>
            <a:ext cx="315271" cy="232672"/>
          </a:xfrm>
          <a:prstGeom prst="rect">
            <a:avLst/>
          </a:prstGeom>
        </p:spPr>
      </p:pic>
      <p:pic>
        <p:nvPicPr>
          <p:cNvPr id="19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E17483E2-048D-B541-A260-4012C75E3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775" y="5276096"/>
            <a:ext cx="315271" cy="232672"/>
          </a:xfrm>
          <a:prstGeom prst="rect">
            <a:avLst/>
          </a:prstGeom>
        </p:spPr>
      </p:pic>
      <p:pic>
        <p:nvPicPr>
          <p:cNvPr id="20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9A1D50F4-DC73-364D-8138-DCE51E56E8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941" y="5330906"/>
            <a:ext cx="315271" cy="232672"/>
          </a:xfrm>
          <a:prstGeom prst="rect">
            <a:avLst/>
          </a:prstGeom>
        </p:spPr>
      </p:pic>
      <p:sp>
        <p:nvSpPr>
          <p:cNvPr id="23" name="Text Placeholder 2">
            <a:extLst>
              <a:ext uri="{FF2B5EF4-FFF2-40B4-BE49-F238E27FC236}">
                <a16:creationId xmlns="" xmlns:a16="http://schemas.microsoft.com/office/drawing/2014/main" id="{530E742B-A911-404C-9E46-B64D1501F980}"/>
              </a:ext>
            </a:extLst>
          </p:cNvPr>
          <p:cNvSpPr txBox="1">
            <a:spLocks/>
          </p:cNvSpPr>
          <p:nvPr/>
        </p:nvSpPr>
        <p:spPr>
          <a:xfrm>
            <a:off x="628650" y="1534121"/>
            <a:ext cx="7886700" cy="534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US">
                <a:ea typeface="+mn-lt"/>
                <a:cs typeface="+mn-lt"/>
              </a:rPr>
              <a:t>Programmable NIC switch enables targeted delivery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65609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7257 0.01828 -0.14514 0.0368 -0.16962 -0.00972 C -0.19392 -0.05648 -0.17014 -0.16806 -0.14635 -0.27963 " pathEditMode="relative" ptsTypes="A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7257 0.01828 -0.14514 0.0368 -0.16962 -0.00972 C -0.19392 -0.05648 -0.17014 -0.16806 -0.14635 -0.27963 " pathEditMode="relative" ptsTypes="AA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7257 0.01828 -0.14514 0.0368 -0.16962 -0.00972 C -0.19392 -0.05648 -0.17014 -0.16806 -0.14635 -0.27963 " pathEditMode="relative" ptsTypes="A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Off-path </a:t>
            </a:r>
            <a:r>
              <a:rPr lang="en-US" dirty="0" err="1"/>
              <a:t>SmartNICs</a:t>
            </a:r>
            <a:r>
              <a:rPr lang="en-US" dirty="0"/>
              <a:t>: Receive path</a:t>
            </a:r>
          </a:p>
        </p:txBody>
      </p:sp>
      <p:sp>
        <p:nvSpPr>
          <p:cNvPr id="4" name="Rectangle: Rounded Corners 20">
            <a:extLst>
              <a:ext uri="{FF2B5EF4-FFF2-40B4-BE49-F238E27FC236}">
                <a16:creationId xmlns="" xmlns:a16="http://schemas.microsoft.com/office/drawing/2014/main" id="{906FA547-94D8-D343-8139-802F4575A7E1}"/>
              </a:ext>
            </a:extLst>
          </p:cNvPr>
          <p:cNvSpPr/>
          <p:nvPr/>
        </p:nvSpPr>
        <p:spPr>
          <a:xfrm>
            <a:off x="1516565" y="4227201"/>
            <a:ext cx="5330323" cy="1940955"/>
          </a:xfrm>
          <a:prstGeom prst="round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11B61E4-FAA9-F346-B6DF-53C23787339A}"/>
              </a:ext>
            </a:extLst>
          </p:cNvPr>
          <p:cNvSpPr/>
          <p:nvPr/>
        </p:nvSpPr>
        <p:spPr>
          <a:xfrm>
            <a:off x="4784814" y="5496990"/>
            <a:ext cx="1746494" cy="400108"/>
          </a:xfrm>
          <a:prstGeom prst="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TX/RX ports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0F23E018-2E14-F147-88A8-D7FA1B9D939E}"/>
              </a:ext>
            </a:extLst>
          </p:cNvPr>
          <p:cNvCxnSpPr>
            <a:cxnSpLocks/>
          </p:cNvCxnSpPr>
          <p:nvPr/>
        </p:nvCxnSpPr>
        <p:spPr>
          <a:xfrm flipH="1">
            <a:off x="6554835" y="5622322"/>
            <a:ext cx="884643" cy="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6C71C5B-3459-C943-8152-5EFA19007790}"/>
              </a:ext>
            </a:extLst>
          </p:cNvPr>
          <p:cNvSpPr/>
          <p:nvPr/>
        </p:nvSpPr>
        <p:spPr>
          <a:xfrm>
            <a:off x="2998668" y="4492065"/>
            <a:ext cx="3055434" cy="400108"/>
          </a:xfrm>
          <a:prstGeom prst="rect">
            <a:avLst/>
          </a:prstGeom>
          <a:solidFill>
            <a:srgbClr val="FFC00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NIC switch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0F6110F-F87C-9E4D-9AAC-F957E161E870}"/>
              </a:ext>
            </a:extLst>
          </p:cNvPr>
          <p:cNvSpPr/>
          <p:nvPr/>
        </p:nvSpPr>
        <p:spPr>
          <a:xfrm>
            <a:off x="2445730" y="5482257"/>
            <a:ext cx="1746494" cy="400108"/>
          </a:xfrm>
          <a:prstGeom prst="rect">
            <a:avLst/>
          </a:prstGeom>
          <a:solidFill>
            <a:srgbClr val="7030A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NIC cores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14C0FA9-16EC-5A4A-A061-D7100156951C}"/>
              </a:ext>
            </a:extLst>
          </p:cNvPr>
          <p:cNvSpPr/>
          <p:nvPr/>
        </p:nvSpPr>
        <p:spPr>
          <a:xfrm>
            <a:off x="3653138" y="3344287"/>
            <a:ext cx="1746494" cy="40010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Host cores</a:t>
            </a:r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67E61B67-BEFF-8A47-B4E2-F9BE029498E1}"/>
              </a:ext>
            </a:extLst>
          </p:cNvPr>
          <p:cNvCxnSpPr>
            <a:cxnSpLocks/>
          </p:cNvCxnSpPr>
          <p:nvPr/>
        </p:nvCxnSpPr>
        <p:spPr>
          <a:xfrm>
            <a:off x="5502878" y="4910324"/>
            <a:ext cx="0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538CE175-C70F-0A4E-8EE0-AA09D2610BF7}"/>
              </a:ext>
            </a:extLst>
          </p:cNvPr>
          <p:cNvCxnSpPr>
            <a:cxnSpLocks/>
          </p:cNvCxnSpPr>
          <p:nvPr/>
        </p:nvCxnSpPr>
        <p:spPr>
          <a:xfrm flipV="1">
            <a:off x="5681328" y="4910324"/>
            <a:ext cx="1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BC49195F-0E02-A644-87AE-D40E23202C6E}"/>
              </a:ext>
            </a:extLst>
          </p:cNvPr>
          <p:cNvCxnSpPr>
            <a:cxnSpLocks/>
          </p:cNvCxnSpPr>
          <p:nvPr/>
        </p:nvCxnSpPr>
        <p:spPr>
          <a:xfrm flipH="1">
            <a:off x="6541747" y="5775101"/>
            <a:ext cx="897731" cy="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8A55C41D-C08A-014E-81E4-D9480DF65FCF}"/>
              </a:ext>
            </a:extLst>
          </p:cNvPr>
          <p:cNvSpPr txBox="1"/>
          <p:nvPr/>
        </p:nvSpPr>
        <p:spPr>
          <a:xfrm>
            <a:off x="1588521" y="4462175"/>
            <a:ext cx="132972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</a:pPr>
            <a:r>
              <a:rPr lang="en-US" sz="2400" err="1"/>
              <a:t>SmartNIC</a:t>
            </a:r>
            <a:endParaRPr lang="en-US" sz="240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F2CF2648-AB25-194E-8B74-47029CD14ADE}"/>
              </a:ext>
            </a:extLst>
          </p:cNvPr>
          <p:cNvCxnSpPr>
            <a:cxnSpLocks/>
          </p:cNvCxnSpPr>
          <p:nvPr/>
        </p:nvCxnSpPr>
        <p:spPr>
          <a:xfrm>
            <a:off x="3491941" y="4884518"/>
            <a:ext cx="0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Straight Arrow Connector 25">
            <a:extLst>
              <a:ext uri="{FF2B5EF4-FFF2-40B4-BE49-F238E27FC236}">
                <a16:creationId xmlns="" xmlns:a16="http://schemas.microsoft.com/office/drawing/2014/main" id="{7F4C8CA8-4A42-C248-A704-C315DA6B3BEE}"/>
              </a:ext>
            </a:extLst>
          </p:cNvPr>
          <p:cNvCxnSpPr>
            <a:cxnSpLocks/>
          </p:cNvCxnSpPr>
          <p:nvPr/>
        </p:nvCxnSpPr>
        <p:spPr>
          <a:xfrm flipV="1">
            <a:off x="3670391" y="4884518"/>
            <a:ext cx="1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4FFB9FC1-868E-7542-86A6-91CBBA5586AD}"/>
              </a:ext>
            </a:extLst>
          </p:cNvPr>
          <p:cNvCxnSpPr>
            <a:cxnSpLocks/>
          </p:cNvCxnSpPr>
          <p:nvPr/>
        </p:nvCxnSpPr>
        <p:spPr>
          <a:xfrm>
            <a:off x="4417492" y="3753470"/>
            <a:ext cx="1" cy="74625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Arrow Connector 27">
            <a:extLst>
              <a:ext uri="{FF2B5EF4-FFF2-40B4-BE49-F238E27FC236}">
                <a16:creationId xmlns="" xmlns:a16="http://schemas.microsoft.com/office/drawing/2014/main" id="{16AAC612-4E4C-9B40-B22B-E73F8B6AE930}"/>
              </a:ext>
            </a:extLst>
          </p:cNvPr>
          <p:cNvCxnSpPr>
            <a:cxnSpLocks/>
          </p:cNvCxnSpPr>
          <p:nvPr/>
        </p:nvCxnSpPr>
        <p:spPr>
          <a:xfrm flipV="1">
            <a:off x="4595943" y="3744395"/>
            <a:ext cx="0" cy="755325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8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19D11F8B-DF16-A24F-AE80-99BD18A32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2664" y="5228984"/>
            <a:ext cx="315271" cy="232672"/>
          </a:xfrm>
          <a:prstGeom prst="rect">
            <a:avLst/>
          </a:prstGeom>
        </p:spPr>
      </p:pic>
      <p:pic>
        <p:nvPicPr>
          <p:cNvPr id="19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E17483E2-048D-B541-A260-4012C75E3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775" y="5276096"/>
            <a:ext cx="315271" cy="232672"/>
          </a:xfrm>
          <a:prstGeom prst="rect">
            <a:avLst/>
          </a:prstGeom>
        </p:spPr>
      </p:pic>
      <p:pic>
        <p:nvPicPr>
          <p:cNvPr id="20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9A1D50F4-DC73-364D-8138-DCE51E56E8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941" y="5330906"/>
            <a:ext cx="315271" cy="232672"/>
          </a:xfrm>
          <a:prstGeom prst="rect">
            <a:avLst/>
          </a:prstGeom>
        </p:spPr>
      </p:pic>
      <p:sp>
        <p:nvSpPr>
          <p:cNvPr id="23" name="Text Placeholder 2">
            <a:extLst>
              <a:ext uri="{FF2B5EF4-FFF2-40B4-BE49-F238E27FC236}">
                <a16:creationId xmlns="" xmlns:a16="http://schemas.microsoft.com/office/drawing/2014/main" id="{9BA3C63B-362E-8C41-8E39-53C1F6825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34121"/>
            <a:ext cx="7886700" cy="534183"/>
          </a:xfrm>
        </p:spPr>
        <p:txBody>
          <a:bodyPr lIns="45719" rIns="45719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Programmable NIC switch enables targeted delivery</a:t>
            </a:r>
          </a:p>
        </p:txBody>
      </p:sp>
    </p:spTree>
    <p:extLst>
      <p:ext uri="{BB962C8B-B14F-4D97-AF65-F5344CB8AC3E}">
        <p14:creationId xmlns:p14="http://schemas.microsoft.com/office/powerpoint/2010/main" val="1096521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277 0.00301 -0.10538 0.00625 -0.12691 -0.00324 C -0.14843 -0.01273 -0.09114 -0.04699 -0.12934 -0.05695 C -0.16753 -0.0669 -0.32864 -0.07871 -0.35607 -0.06343 C -0.3835 -0.04815 -0.29392 0.03426 -0.29392 0.03426 L -0.29392 0.03426 " pathEditMode="relative" ptsTypes="AAAA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277 0.00301 -0.10538 0.00625 -0.12691 -0.00324 C -0.14843 -0.01273 -0.09114 -0.04699 -0.12934 -0.05695 C -0.16753 -0.0669 -0.32864 -0.07871 -0.35607 -0.06343 C -0.3835 -0.04815 -0.29392 0.03426 -0.29392 0.03426 L -0.29392 0.03426 " pathEditMode="relative" ptsTypes="AAAAA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277 0.00301 -0.10538 0.00625 -0.12691 -0.00324 C -0.14843 -0.01273 -0.09114 -0.04699 -0.12934 -0.05695 C -0.16753 -0.0669 -0.32864 -0.07871 -0.35607 -0.06343 C -0.3835 -0.04815 -0.29392 0.03426 -0.29392 0.03426 L -0.29392 0.03426 " pathEditMode="relative" ptsTypes="AAAA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Off-path </a:t>
            </a:r>
            <a:r>
              <a:rPr lang="en-US" dirty="0" err="1"/>
              <a:t>SmartNICs</a:t>
            </a:r>
            <a:r>
              <a:rPr lang="en-US" dirty="0"/>
              <a:t>: Send path</a:t>
            </a:r>
          </a:p>
        </p:txBody>
      </p:sp>
      <p:sp>
        <p:nvSpPr>
          <p:cNvPr id="4" name="Rectangle: Rounded Corners 20">
            <a:extLst>
              <a:ext uri="{FF2B5EF4-FFF2-40B4-BE49-F238E27FC236}">
                <a16:creationId xmlns="" xmlns:a16="http://schemas.microsoft.com/office/drawing/2014/main" id="{906FA547-94D8-D343-8139-802F4575A7E1}"/>
              </a:ext>
            </a:extLst>
          </p:cNvPr>
          <p:cNvSpPr/>
          <p:nvPr/>
        </p:nvSpPr>
        <p:spPr>
          <a:xfrm>
            <a:off x="1516565" y="4227201"/>
            <a:ext cx="5330323" cy="1940955"/>
          </a:xfrm>
          <a:prstGeom prst="round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11B61E4-FAA9-F346-B6DF-53C23787339A}"/>
              </a:ext>
            </a:extLst>
          </p:cNvPr>
          <p:cNvSpPr/>
          <p:nvPr/>
        </p:nvSpPr>
        <p:spPr>
          <a:xfrm>
            <a:off x="4784814" y="5496990"/>
            <a:ext cx="1746494" cy="400108"/>
          </a:xfrm>
          <a:prstGeom prst="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TX/RX ports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0F23E018-2E14-F147-88A8-D7FA1B9D939E}"/>
              </a:ext>
            </a:extLst>
          </p:cNvPr>
          <p:cNvCxnSpPr>
            <a:cxnSpLocks/>
          </p:cNvCxnSpPr>
          <p:nvPr/>
        </p:nvCxnSpPr>
        <p:spPr>
          <a:xfrm flipH="1">
            <a:off x="6554835" y="5622322"/>
            <a:ext cx="884643" cy="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6C71C5B-3459-C943-8152-5EFA19007790}"/>
              </a:ext>
            </a:extLst>
          </p:cNvPr>
          <p:cNvSpPr/>
          <p:nvPr/>
        </p:nvSpPr>
        <p:spPr>
          <a:xfrm>
            <a:off x="2998668" y="4492065"/>
            <a:ext cx="3055434" cy="400108"/>
          </a:xfrm>
          <a:prstGeom prst="rect">
            <a:avLst/>
          </a:prstGeom>
          <a:solidFill>
            <a:srgbClr val="FFC00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NIC switch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0F6110F-F87C-9E4D-9AAC-F957E161E870}"/>
              </a:ext>
            </a:extLst>
          </p:cNvPr>
          <p:cNvSpPr/>
          <p:nvPr/>
        </p:nvSpPr>
        <p:spPr>
          <a:xfrm>
            <a:off x="2445730" y="5482257"/>
            <a:ext cx="1746494" cy="400108"/>
          </a:xfrm>
          <a:prstGeom prst="rect">
            <a:avLst/>
          </a:prstGeom>
          <a:solidFill>
            <a:srgbClr val="7030A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NIC cores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14C0FA9-16EC-5A4A-A061-D7100156951C}"/>
              </a:ext>
            </a:extLst>
          </p:cNvPr>
          <p:cNvSpPr/>
          <p:nvPr/>
        </p:nvSpPr>
        <p:spPr>
          <a:xfrm>
            <a:off x="3653138" y="3344287"/>
            <a:ext cx="1746494" cy="40010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Host cores</a:t>
            </a:r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67E61B67-BEFF-8A47-B4E2-F9BE029498E1}"/>
              </a:ext>
            </a:extLst>
          </p:cNvPr>
          <p:cNvCxnSpPr>
            <a:cxnSpLocks/>
          </p:cNvCxnSpPr>
          <p:nvPr/>
        </p:nvCxnSpPr>
        <p:spPr>
          <a:xfrm>
            <a:off x="5502878" y="4910324"/>
            <a:ext cx="0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538CE175-C70F-0A4E-8EE0-AA09D2610BF7}"/>
              </a:ext>
            </a:extLst>
          </p:cNvPr>
          <p:cNvCxnSpPr>
            <a:cxnSpLocks/>
          </p:cNvCxnSpPr>
          <p:nvPr/>
        </p:nvCxnSpPr>
        <p:spPr>
          <a:xfrm flipV="1">
            <a:off x="5681328" y="4910324"/>
            <a:ext cx="1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BC49195F-0E02-A644-87AE-D40E23202C6E}"/>
              </a:ext>
            </a:extLst>
          </p:cNvPr>
          <p:cNvCxnSpPr>
            <a:cxnSpLocks/>
          </p:cNvCxnSpPr>
          <p:nvPr/>
        </p:nvCxnSpPr>
        <p:spPr>
          <a:xfrm flipH="1">
            <a:off x="6541747" y="5775101"/>
            <a:ext cx="897731" cy="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8A55C41D-C08A-014E-81E4-D9480DF65FCF}"/>
              </a:ext>
            </a:extLst>
          </p:cNvPr>
          <p:cNvSpPr txBox="1"/>
          <p:nvPr/>
        </p:nvSpPr>
        <p:spPr>
          <a:xfrm>
            <a:off x="1588521" y="4462175"/>
            <a:ext cx="132972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</a:pPr>
            <a:r>
              <a:rPr lang="en-US" sz="2400" err="1"/>
              <a:t>SmartNIC</a:t>
            </a:r>
            <a:endParaRPr lang="en-US" sz="240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F2CF2648-AB25-194E-8B74-47029CD14ADE}"/>
              </a:ext>
            </a:extLst>
          </p:cNvPr>
          <p:cNvCxnSpPr>
            <a:cxnSpLocks/>
          </p:cNvCxnSpPr>
          <p:nvPr/>
        </p:nvCxnSpPr>
        <p:spPr>
          <a:xfrm>
            <a:off x="3491941" y="4884518"/>
            <a:ext cx="0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Straight Arrow Connector 25">
            <a:extLst>
              <a:ext uri="{FF2B5EF4-FFF2-40B4-BE49-F238E27FC236}">
                <a16:creationId xmlns="" xmlns:a16="http://schemas.microsoft.com/office/drawing/2014/main" id="{7F4C8CA8-4A42-C248-A704-C315DA6B3BEE}"/>
              </a:ext>
            </a:extLst>
          </p:cNvPr>
          <p:cNvCxnSpPr>
            <a:cxnSpLocks/>
          </p:cNvCxnSpPr>
          <p:nvPr/>
        </p:nvCxnSpPr>
        <p:spPr>
          <a:xfrm flipV="1">
            <a:off x="3670391" y="4884518"/>
            <a:ext cx="1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4FFB9FC1-868E-7542-86A6-91CBBA5586AD}"/>
              </a:ext>
            </a:extLst>
          </p:cNvPr>
          <p:cNvCxnSpPr>
            <a:cxnSpLocks/>
          </p:cNvCxnSpPr>
          <p:nvPr/>
        </p:nvCxnSpPr>
        <p:spPr>
          <a:xfrm>
            <a:off x="4417492" y="3753470"/>
            <a:ext cx="1" cy="74625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Arrow Connector 27">
            <a:extLst>
              <a:ext uri="{FF2B5EF4-FFF2-40B4-BE49-F238E27FC236}">
                <a16:creationId xmlns="" xmlns:a16="http://schemas.microsoft.com/office/drawing/2014/main" id="{16AAC612-4E4C-9B40-B22B-E73F8B6AE930}"/>
              </a:ext>
            </a:extLst>
          </p:cNvPr>
          <p:cNvCxnSpPr>
            <a:cxnSpLocks/>
          </p:cNvCxnSpPr>
          <p:nvPr/>
        </p:nvCxnSpPr>
        <p:spPr>
          <a:xfrm flipV="1">
            <a:off x="4595943" y="3744395"/>
            <a:ext cx="0" cy="755325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8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19D11F8B-DF16-A24F-AE80-99BD18A32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1601" y="3386102"/>
            <a:ext cx="315271" cy="232672"/>
          </a:xfrm>
          <a:prstGeom prst="rect">
            <a:avLst/>
          </a:prstGeom>
        </p:spPr>
      </p:pic>
      <p:pic>
        <p:nvPicPr>
          <p:cNvPr id="19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E17483E2-048D-B541-A260-4012C75E3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5712" y="3433214"/>
            <a:ext cx="315271" cy="232672"/>
          </a:xfrm>
          <a:prstGeom prst="rect">
            <a:avLst/>
          </a:prstGeom>
        </p:spPr>
      </p:pic>
      <p:pic>
        <p:nvPicPr>
          <p:cNvPr id="20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9A1D50F4-DC73-364D-8138-DCE51E56E8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878" y="3488024"/>
            <a:ext cx="315271" cy="232672"/>
          </a:xfrm>
          <a:prstGeom prst="rect">
            <a:avLst/>
          </a:prstGeom>
        </p:spPr>
      </p:pic>
      <p:sp>
        <p:nvSpPr>
          <p:cNvPr id="23" name="Text Placeholder 2">
            <a:extLst>
              <a:ext uri="{FF2B5EF4-FFF2-40B4-BE49-F238E27FC236}">
                <a16:creationId xmlns="" xmlns:a16="http://schemas.microsoft.com/office/drawing/2014/main" id="{BF502814-A1BF-8046-9F8E-D5D0F18A8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34121"/>
            <a:ext cx="7886700" cy="534183"/>
          </a:xfrm>
        </p:spPr>
        <p:txBody>
          <a:bodyPr lIns="45719" rIns="45719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Programmable NIC switch enables targeted delivery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="" xmlns:a16="http://schemas.microsoft.com/office/drawing/2014/main" id="{34D08863-5DF6-D74C-ACAA-4A3D1C2ED504}"/>
              </a:ext>
            </a:extLst>
          </p:cNvPr>
          <p:cNvSpPr txBox="1">
            <a:spLocks/>
          </p:cNvSpPr>
          <p:nvPr/>
        </p:nvSpPr>
        <p:spPr>
          <a:xfrm>
            <a:off x="628650" y="2099633"/>
            <a:ext cx="7886700" cy="534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US" dirty="0">
                <a:ea typeface="+mn-lt"/>
                <a:cs typeface="+mn-lt"/>
              </a:rPr>
              <a:t>Host traffic does not consume NIC cores 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="" xmlns:a16="http://schemas.microsoft.com/office/drawing/2014/main" id="{7A90684B-610E-D047-8E3C-702F8AB9A7B1}"/>
              </a:ext>
            </a:extLst>
          </p:cNvPr>
          <p:cNvSpPr txBox="1">
            <a:spLocks/>
          </p:cNvSpPr>
          <p:nvPr/>
        </p:nvSpPr>
        <p:spPr>
          <a:xfrm>
            <a:off x="628650" y="2665371"/>
            <a:ext cx="7886700" cy="534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US" dirty="0">
                <a:ea typeface="+mn-lt"/>
                <a:cs typeface="+mn-lt"/>
              </a:rPr>
              <a:t>Communication support is less integrated</a:t>
            </a:r>
          </a:p>
        </p:txBody>
      </p:sp>
    </p:spTree>
    <p:extLst>
      <p:ext uri="{BB962C8B-B14F-4D97-AF65-F5344CB8AC3E}">
        <p14:creationId xmlns:p14="http://schemas.microsoft.com/office/powerpoint/2010/main" val="3215180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4479 0.1007 -0.08941 0.20162 -0.06337 0.24375 C -0.03733 0.28611 0.05937 0.26991 0.15607 0.25347 " pathEditMode="relative" ptsTypes="A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4479 0.1007 -0.08941 0.20162 -0.06337 0.24375 C -0.03733 0.28611 0.05937 0.26991 0.15607 0.25347 " pathEditMode="relative" ptsTypes="AA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4479 0.1007 -0.08941 0.20162 -0.06337 0.24375 C -0.03733 0.28611 0.05937 0.26991 0.15607 0.25347 " pathEditMode="relative" ptsTypes="A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Processing Performance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EC67A6F-3876-D84E-923F-887877DEF32C}"/>
              </a:ext>
            </a:extLst>
          </p:cNvPr>
          <p:cNvSpPr txBox="1"/>
          <p:nvPr/>
        </p:nvSpPr>
        <p:spPr>
          <a:xfrm>
            <a:off x="3305179" y="2306323"/>
            <a:ext cx="2533642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2400" b="1" dirty="0" err="1">
                <a:solidFill>
                  <a:srgbClr val="1E309D"/>
                </a:solidFill>
              </a:rPr>
              <a:t>LiquidIO</a:t>
            </a:r>
            <a:r>
              <a:rPr lang="en-US" sz="2400" b="1" dirty="0">
                <a:solidFill>
                  <a:srgbClr val="1E309D"/>
                </a:solidFill>
              </a:rPr>
              <a:t> CN2350</a:t>
            </a:r>
            <a:endParaRPr kumimoji="0" lang="en-US" sz="2400" b="1" strike="noStrike" cap="none" spc="0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FillTx/>
              <a:sym typeface="Calibri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="" xmlns:a16="http://schemas.microsoft.com/office/drawing/2014/main" id="{5B4FA776-0CC8-49C2-8165-3217FB11A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34121"/>
            <a:ext cx="7886700" cy="583498"/>
          </a:xfrm>
        </p:spPr>
        <p:txBody>
          <a:bodyPr lIns="45719" rIns="45719" anchor="t">
            <a:normAutofit/>
          </a:bodyPr>
          <a:lstStyle/>
          <a:p>
            <a:r>
              <a:rPr lang="en-US" dirty="0"/>
              <a:t>Forwarding </a:t>
            </a:r>
            <a:r>
              <a:rPr lang="en-US" dirty="0" smtClean="0"/>
              <a:t>without any additional processing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="" xmlns:a16="http://schemas.microsoft.com/office/drawing/2014/main" id="{ED4D3369-D92D-4424-BF5A-AD99D9DC8313}"/>
              </a:ext>
            </a:extLst>
          </p:cNvPr>
          <p:cNvSpPr txBox="1">
            <a:spLocks/>
          </p:cNvSpPr>
          <p:nvPr/>
        </p:nvSpPr>
        <p:spPr>
          <a:xfrm>
            <a:off x="628650" y="5416250"/>
            <a:ext cx="7886700" cy="1033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 lnSpcReduction="10000"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r>
              <a:rPr lang="en-US" dirty="0"/>
              <a:t>Quantifies the default forwarding tax of </a:t>
            </a:r>
            <a:r>
              <a:rPr lang="en-US" dirty="0" err="1"/>
              <a:t>SmartNICs</a:t>
            </a:r>
            <a:endParaRPr lang="en-US" dirty="0"/>
          </a:p>
          <a:p>
            <a:r>
              <a:rPr lang="en-US" dirty="0"/>
              <a:t>Dependent on packet size workload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1B090A6D-1677-2D43-A23F-133A300E8A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169" y="2734678"/>
            <a:ext cx="5858354" cy="256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4223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Processing Headroom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="" xmlns:a16="http://schemas.microsoft.com/office/drawing/2014/main" id="{5B4FA776-0CC8-49C2-8165-3217FB11A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1050" y="5763410"/>
            <a:ext cx="7886700" cy="927321"/>
          </a:xfrm>
        </p:spPr>
        <p:txBody>
          <a:bodyPr lIns="45719" rIns="45719" anchor="t"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Headroom is workload dependent and only allows for the execution of tiny tasks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6D6CD3E-9661-404B-951E-5B90948D5A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467" y="2825627"/>
            <a:ext cx="6339620" cy="27735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EC67A6F-3876-D84E-923F-887877DEF32C}"/>
              </a:ext>
            </a:extLst>
          </p:cNvPr>
          <p:cNvSpPr txBox="1"/>
          <p:nvPr/>
        </p:nvSpPr>
        <p:spPr>
          <a:xfrm>
            <a:off x="3104456" y="2435334"/>
            <a:ext cx="2533642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2400" b="1" dirty="0">
                <a:solidFill>
                  <a:srgbClr val="1E309D"/>
                </a:solidFill>
              </a:rPr>
              <a:t>Broadcom Stingray</a:t>
            </a:r>
            <a:endParaRPr kumimoji="0" lang="en-US" sz="2400" b="1" strike="noStrike" cap="none" spc="0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FillTx/>
              <a:sym typeface="Calibri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5B4FA776-0CC8-49C2-8165-3217FB11A574}"/>
              </a:ext>
            </a:extLst>
          </p:cNvPr>
          <p:cNvSpPr txBox="1">
            <a:spLocks/>
          </p:cNvSpPr>
          <p:nvPr/>
        </p:nvSpPr>
        <p:spPr>
          <a:xfrm>
            <a:off x="781050" y="1440164"/>
            <a:ext cx="7886700" cy="1086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US" dirty="0" smtClean="0"/>
              <a:t>Forwarding </a:t>
            </a:r>
            <a:r>
              <a:rPr lang="en-US" dirty="0"/>
              <a:t>throughput as we introduce additional per-packet processing</a:t>
            </a:r>
          </a:p>
        </p:txBody>
      </p:sp>
    </p:spTree>
    <p:extLst>
      <p:ext uri="{BB962C8B-B14F-4D97-AF65-F5344CB8AC3E}">
        <p14:creationId xmlns:p14="http://schemas.microsoft.com/office/powerpoint/2010/main" val="2699472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 Performance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3926" y="1534121"/>
            <a:ext cx="7956148" cy="4822231"/>
          </a:xfrm>
        </p:spPr>
        <p:txBody>
          <a:bodyPr lIns="45719" rIns="45719" anchor="t">
            <a:normAutofit/>
          </a:bodyPr>
          <a:lstStyle/>
          <a:p>
            <a:r>
              <a:rPr lang="en-US" dirty="0"/>
              <a:t>Evaluated standard network functions on the </a:t>
            </a:r>
            <a:r>
              <a:rPr lang="en-US" dirty="0" err="1"/>
              <a:t>SmartNIC</a:t>
            </a:r>
            <a:r>
              <a:rPr lang="en-US" dirty="0"/>
              <a:t> cores</a:t>
            </a:r>
          </a:p>
          <a:p>
            <a:r>
              <a:rPr lang="en-US" dirty="0"/>
              <a:t>Execution affected by cores' simpler micro-architecture and processing speeds </a:t>
            </a:r>
            <a:endParaRPr lang="en-US" baseline="0" dirty="0"/>
          </a:p>
          <a:p>
            <a:pPr lvl="1"/>
            <a:r>
              <a:rPr lang="en-US" dirty="0"/>
              <a:t>Suitable for running applications with low IPC </a:t>
            </a:r>
          </a:p>
          <a:p>
            <a:r>
              <a:rPr lang="en-US" dirty="0"/>
              <a:t>Computations can leverage </a:t>
            </a:r>
            <a:r>
              <a:rPr lang="en-US" dirty="0" err="1"/>
              <a:t>SmartNIC's</a:t>
            </a:r>
            <a:r>
              <a:rPr lang="en-US" dirty="0"/>
              <a:t> accelerators but tie up NIC cores when batched </a:t>
            </a:r>
          </a:p>
          <a:p>
            <a:pPr lvl="1"/>
            <a:r>
              <a:rPr lang="en-US" dirty="0"/>
              <a:t>E.g., checksums, tunneling, crypto, etc.</a:t>
            </a:r>
          </a:p>
        </p:txBody>
      </p:sp>
    </p:spTree>
    <p:extLst>
      <p:ext uri="{BB962C8B-B14F-4D97-AF65-F5344CB8AC3E}">
        <p14:creationId xmlns:p14="http://schemas.microsoft.com/office/powerpoint/2010/main" val="2949286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Packet Processing Accelerators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51" y="1351334"/>
            <a:ext cx="8046999" cy="1614427"/>
          </a:xfrm>
        </p:spPr>
        <p:txBody>
          <a:bodyPr lIns="45719" rIns="45719" anchor="t">
            <a:normAutofit/>
          </a:bodyPr>
          <a:lstStyle/>
          <a:p>
            <a:r>
              <a:rPr lang="en-US" dirty="0"/>
              <a:t>On-path NICs provide packet processing </a:t>
            </a:r>
            <a:r>
              <a:rPr lang="en-US"/>
              <a:t>accelerators </a:t>
            </a:r>
          </a:p>
          <a:p>
            <a:pPr lvl="1"/>
            <a:r>
              <a:rPr lang="en-US" dirty="0"/>
              <a:t>Moving packets between cores and RX/TX ports</a:t>
            </a:r>
          </a:p>
          <a:p>
            <a:pPr lvl="1"/>
            <a:r>
              <a:rPr lang="en-US" dirty="0"/>
              <a:t>Hardware-managed packet buffers with fast indexing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D5A24D9-96D5-0244-9D0F-98F027C94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774" y="3294605"/>
            <a:ext cx="6393614" cy="27972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EC67A6F-3876-D84E-923F-887877DEF32C}"/>
              </a:ext>
            </a:extLst>
          </p:cNvPr>
          <p:cNvSpPr txBox="1"/>
          <p:nvPr/>
        </p:nvSpPr>
        <p:spPr>
          <a:xfrm>
            <a:off x="3126760" y="2865402"/>
            <a:ext cx="2533642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2400" b="1" dirty="0" err="1">
                <a:solidFill>
                  <a:srgbClr val="1E309D"/>
                </a:solidFill>
              </a:rPr>
              <a:t>LiquidIO</a:t>
            </a:r>
            <a:r>
              <a:rPr lang="en-US" sz="2400" b="1" dirty="0">
                <a:solidFill>
                  <a:srgbClr val="1E309D"/>
                </a:solidFill>
              </a:rPr>
              <a:t> CN2350</a:t>
            </a:r>
            <a:endParaRPr kumimoji="0" lang="en-US" sz="2400" b="1" strike="noStrike" cap="none" spc="0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FillTx/>
              <a:sym typeface="Calibri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548500" y="6091811"/>
            <a:ext cx="8046999" cy="597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US" dirty="0"/>
              <a:t>Fast and packet-size independent messaging</a:t>
            </a:r>
          </a:p>
        </p:txBody>
      </p:sp>
    </p:spTree>
    <p:extLst>
      <p:ext uri="{BB962C8B-B14F-4D97-AF65-F5344CB8AC3E}">
        <p14:creationId xmlns:p14="http://schemas.microsoft.com/office/powerpoint/2010/main" val="11382996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Host Communication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5043948"/>
            <a:ext cx="7886700" cy="1312404"/>
          </a:xfrm>
        </p:spPr>
        <p:txBody>
          <a:bodyPr lIns="45719" rIns="45719" anchor="t">
            <a:normAutofit/>
          </a:bodyPr>
          <a:lstStyle/>
          <a:p>
            <a:r>
              <a:rPr lang="en-US" dirty="0"/>
              <a:t>Non-trivial latency and overhead</a:t>
            </a:r>
          </a:p>
          <a:p>
            <a:pPr lvl="1"/>
            <a:r>
              <a:rPr lang="en-US" dirty="0"/>
              <a:t>Useful to aggregate and perform scatter/gather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="" xmlns:a16="http://schemas.microsoft.com/office/drawing/2014/main" id="{ECC482E2-1738-4592-A861-16F0E7D47613}"/>
              </a:ext>
            </a:extLst>
          </p:cNvPr>
          <p:cNvSpPr txBox="1">
            <a:spLocks/>
          </p:cNvSpPr>
          <p:nvPr/>
        </p:nvSpPr>
        <p:spPr>
          <a:xfrm>
            <a:off x="624792" y="1275620"/>
            <a:ext cx="7886700" cy="10373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US" dirty="0"/>
              <a:t>Traverse PCIe bus either through low-level DMA or higher-level RDMA/DPDK interfaces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968C5E0B-7490-CB43-9B21-5DCCE7502A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778" y="2686055"/>
            <a:ext cx="4902728" cy="21449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EC67A6F-3876-D84E-923F-887877DEF32C}"/>
              </a:ext>
            </a:extLst>
          </p:cNvPr>
          <p:cNvSpPr txBox="1"/>
          <p:nvPr/>
        </p:nvSpPr>
        <p:spPr>
          <a:xfrm>
            <a:off x="3301321" y="2285070"/>
            <a:ext cx="2533642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2400" b="1" dirty="0" err="1">
                <a:solidFill>
                  <a:srgbClr val="1E309D"/>
                </a:solidFill>
              </a:rPr>
              <a:t>LiquidIO</a:t>
            </a:r>
            <a:r>
              <a:rPr lang="en-US" sz="2400" b="1" dirty="0">
                <a:solidFill>
                  <a:srgbClr val="1E309D"/>
                </a:solidFill>
              </a:rPr>
              <a:t> CN2350</a:t>
            </a:r>
            <a:endParaRPr kumimoji="0" lang="en-US" sz="2400" b="1" strike="noStrike" cap="none" spc="0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18215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iPipe</a:t>
            </a:r>
            <a:r>
              <a:rPr lang="en-US"/>
              <a:t> Framework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45719" rIns="45719" anchor="t"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Programming framework for distributed applications desiring </a:t>
            </a:r>
            <a:r>
              <a:rPr lang="en-US" dirty="0" err="1"/>
              <a:t>SmartNIC</a:t>
            </a:r>
            <a:r>
              <a:rPr lang="en-US" dirty="0"/>
              <a:t> offload</a:t>
            </a:r>
          </a:p>
          <a:p>
            <a:pPr>
              <a:lnSpc>
                <a:spcPct val="110000"/>
              </a:lnSpc>
            </a:pPr>
            <a:r>
              <a:rPr lang="en-US" dirty="0"/>
              <a:t>Addresses the challenges identified by our experiments </a:t>
            </a:r>
          </a:p>
          <a:p>
            <a:pPr lvl="1"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Host communication overheads </a:t>
            </a:r>
            <a:r>
              <a:rPr lang="en-US" dirty="0">
                <a:ea typeface="+mn-lt"/>
                <a:cs typeface="+mn-lt"/>
              </a:rPr>
              <a:t>⇒ distributed actors</a:t>
            </a:r>
          </a:p>
          <a:p>
            <a:pPr>
              <a:lnSpc>
                <a:spcPct val="110000"/>
              </a:lnSpc>
            </a:pPr>
            <a:r>
              <a:rPr lang="en-US" dirty="0"/>
              <a:t>Variations in traffic workloads </a:t>
            </a:r>
            <a:r>
              <a:rPr lang="en-US" dirty="0">
                <a:ea typeface="+mn-lt"/>
                <a:cs typeface="+mn-lt"/>
              </a:rPr>
              <a:t>⇒ dynamic migration</a:t>
            </a:r>
          </a:p>
          <a:p>
            <a:pPr>
              <a:lnSpc>
                <a:spcPct val="110000"/>
              </a:lnSpc>
            </a:pPr>
            <a:r>
              <a:rPr lang="en-US" dirty="0"/>
              <a:t>Variations in execution costs </a:t>
            </a:r>
            <a:r>
              <a:rPr lang="en-US" dirty="0">
                <a:ea typeface="+mn-lt"/>
                <a:cs typeface="+mn-lt"/>
              </a:rPr>
              <a:t>⇒ scheduler for tiny tasks</a:t>
            </a:r>
            <a:endParaRPr lang="en-US" dirty="0"/>
          </a:p>
          <a:p>
            <a:pPr marL="457200" lvl="1" indent="0">
              <a:lnSpc>
                <a:spcPct val="110000"/>
              </a:lnSpc>
              <a:buNone/>
            </a:pPr>
            <a:endParaRPr lang="en-US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8946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F33C49-8AE7-4520-9F25-58D1D1779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Actor Programming Model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9B33B1-A101-40D5-91D5-F35CC2A58A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45719" rIns="45719" anchor="t">
            <a:normAutofit/>
          </a:bodyPr>
          <a:lstStyle/>
          <a:p>
            <a:r>
              <a:rPr lang="en-US" dirty="0"/>
              <a:t>Application logic expressed using a set of actors</a:t>
            </a:r>
          </a:p>
          <a:p>
            <a:r>
              <a:rPr lang="en-US" dirty="0"/>
              <a:t>Each actor has well-defined local object state and communicates with explicit </a:t>
            </a:r>
            <a:r>
              <a:rPr lang="en-US" dirty="0" smtClean="0"/>
              <a:t>messages</a:t>
            </a:r>
            <a:endParaRPr lang="en-US" dirty="0"/>
          </a:p>
          <a:p>
            <a:r>
              <a:rPr lang="en-US" dirty="0"/>
              <a:t>Migratable actors; supports dynamic communication patterns</a:t>
            </a:r>
          </a:p>
        </p:txBody>
      </p:sp>
    </p:spTree>
    <p:extLst>
      <p:ext uri="{BB962C8B-B14F-4D97-AF65-F5344CB8AC3E}">
        <p14:creationId xmlns:p14="http://schemas.microsoft.com/office/powerpoint/2010/main" val="2885827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Programmable NICs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782" y="1548635"/>
            <a:ext cx="8094436" cy="4822231"/>
          </a:xfrm>
        </p:spPr>
        <p:txBody>
          <a:bodyPr lIns="45719" rIns="45719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Renewed interest in NICs that allow for customized per-packet processing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Many NICs </a:t>
            </a:r>
            <a:r>
              <a:rPr lang="en-US" dirty="0"/>
              <a:t>equipped with </a:t>
            </a:r>
            <a:r>
              <a:rPr lang="en-US" dirty="0" smtClean="0"/>
              <a:t>multicores &amp; accelerators</a:t>
            </a:r>
            <a:endParaRPr lang="en-US" dirty="0"/>
          </a:p>
          <a:p>
            <a:pPr lvl="1"/>
            <a:r>
              <a:rPr lang="en-US" sz="2200" dirty="0"/>
              <a:t>E.g., Cavium </a:t>
            </a:r>
            <a:r>
              <a:rPr lang="en-US" sz="2200" dirty="0" err="1"/>
              <a:t>LiquidIO</a:t>
            </a:r>
            <a:r>
              <a:rPr lang="en-US" sz="2200" dirty="0"/>
              <a:t>, Broadcom Stingray, </a:t>
            </a:r>
            <a:r>
              <a:rPr lang="en-US" sz="2200" dirty="0" err="1"/>
              <a:t>Mellanox</a:t>
            </a:r>
            <a:r>
              <a:rPr lang="en-US" sz="2200" dirty="0"/>
              <a:t> </a:t>
            </a:r>
            <a:r>
              <a:rPr lang="en-US" sz="2200" dirty="0" err="1"/>
              <a:t>BlueField</a:t>
            </a:r>
            <a:endParaRPr lang="en-US" sz="2200" dirty="0"/>
          </a:p>
          <a:p>
            <a:pPr>
              <a:lnSpc>
                <a:spcPct val="110000"/>
              </a:lnSpc>
            </a:pPr>
            <a:r>
              <a:rPr lang="en-US" dirty="0"/>
              <a:t>Primarily used to accelerate networking &amp; storage</a:t>
            </a:r>
          </a:p>
          <a:p>
            <a:pPr lvl="1"/>
            <a:r>
              <a:rPr lang="en-US" dirty="0"/>
              <a:t>Supports offloading of fixed functions used in protocols</a:t>
            </a:r>
          </a:p>
          <a:p>
            <a:pPr lvl="1"/>
            <a:endParaRPr lang="en-US" sz="1000" dirty="0"/>
          </a:p>
          <a:p>
            <a:pPr marL="365760" indent="0">
              <a:lnSpc>
                <a:spcPct val="110000"/>
              </a:lnSpc>
              <a:buNone/>
            </a:pP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Can we use programmable NICs to accelerate general distributed applications?</a:t>
            </a:r>
            <a:endParaRPr lang="en-US" i="1" baseline="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2495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CD5A15-C013-4990-9786-E57612DE4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Actor Scheduler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378FFBD-29FE-46BA-A70A-9ABE34DAE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7225" y="1532645"/>
            <a:ext cx="8309549" cy="4822231"/>
          </a:xfrm>
        </p:spPr>
        <p:txBody>
          <a:bodyPr lIns="45719" rIns="45719" anchor="t">
            <a:normAutofit/>
          </a:bodyPr>
          <a:lstStyle/>
          <a:p>
            <a:r>
              <a:rPr lang="en-US" dirty="0"/>
              <a:t>Goal is to maximize </a:t>
            </a:r>
            <a:r>
              <a:rPr lang="en-US" dirty="0" err="1"/>
              <a:t>SmartNIC</a:t>
            </a:r>
            <a:r>
              <a:rPr lang="en-US" dirty="0"/>
              <a:t> usage, and</a:t>
            </a:r>
          </a:p>
          <a:p>
            <a:pPr lvl="1"/>
            <a:r>
              <a:rPr lang="en-US" dirty="0" smtClean="0"/>
              <a:t>Prevent overloading and </a:t>
            </a:r>
            <a:r>
              <a:rPr lang="en-US" dirty="0"/>
              <a:t>ensure line-rate communications</a:t>
            </a:r>
          </a:p>
          <a:p>
            <a:pPr lvl="1"/>
            <a:r>
              <a:rPr lang="en-US" dirty="0" smtClean="0"/>
              <a:t>Provide isolation and bound </a:t>
            </a:r>
            <a:r>
              <a:rPr lang="en-US" dirty="0" smtClean="0"/>
              <a:t>tail latency for </a:t>
            </a:r>
            <a:r>
              <a:rPr lang="en-US" dirty="0" smtClean="0"/>
              <a:t>actor tasks</a:t>
            </a:r>
            <a:endParaRPr lang="en-US" dirty="0" smtClean="0"/>
          </a:p>
          <a:p>
            <a:endParaRPr lang="en-US" sz="1000" dirty="0" smtClean="0"/>
          </a:p>
          <a:p>
            <a:r>
              <a:rPr lang="en-US" dirty="0" smtClean="0"/>
              <a:t>Theoretical </a:t>
            </a:r>
            <a:r>
              <a:rPr lang="en-US" dirty="0"/>
              <a:t>basis:</a:t>
            </a:r>
          </a:p>
          <a:p>
            <a:pPr lvl="1"/>
            <a:r>
              <a:rPr lang="en-US" dirty="0"/>
              <a:t>Shortest Job First (SJF) optimizes mean response time for arbitrary task distributions</a:t>
            </a:r>
          </a:p>
          <a:p>
            <a:pPr lvl="1"/>
            <a:r>
              <a:rPr lang="en-US" dirty="0"/>
              <a:t>If the tail response time is to be optimized:</a:t>
            </a:r>
          </a:p>
          <a:p>
            <a:pPr lvl="2"/>
            <a:r>
              <a:rPr lang="en-US" dirty="0"/>
              <a:t>First come first served (FCFS) is optimal for low variance </a:t>
            </a:r>
            <a:r>
              <a:rPr lang="en-US" dirty="0" smtClean="0"/>
              <a:t>tasks</a:t>
            </a:r>
            <a:endParaRPr lang="en-US" dirty="0"/>
          </a:p>
          <a:p>
            <a:pPr lvl="2"/>
            <a:r>
              <a:rPr lang="en-US" dirty="0"/>
              <a:t>Processor sharing is optimal for high variance tasks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0740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5E6663-8725-1B48-BD37-E249BB4F4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iPipe’s</a:t>
            </a:r>
            <a:r>
              <a:rPr lang="en-US" dirty="0"/>
              <a:t> Hybrid Scheduler 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D00C314-5E37-8E42-9CD2-C54C00DA1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49" y="1534121"/>
            <a:ext cx="8069301" cy="4822231"/>
          </a:xfrm>
        </p:spPr>
        <p:txBody>
          <a:bodyPr lIns="45719" rIns="45719" anchor="t">
            <a:normAutofit/>
          </a:bodyPr>
          <a:lstStyle/>
          <a:p>
            <a:r>
              <a:rPr lang="en-US" dirty="0"/>
              <a:t>Design overview:</a:t>
            </a:r>
          </a:p>
          <a:p>
            <a:pPr lvl="1"/>
            <a:r>
              <a:rPr lang="en-US" dirty="0"/>
              <a:t>Combine FCFS and deficit round robin (DRR)</a:t>
            </a:r>
          </a:p>
          <a:p>
            <a:pPr lvl="2"/>
            <a:r>
              <a:rPr lang="en-US" dirty="0"/>
              <a:t>Use FCFS to serve tasks with low </a:t>
            </a:r>
            <a:r>
              <a:rPr lang="en-US" dirty="0" smtClean="0"/>
              <a:t>variance in </a:t>
            </a:r>
            <a:r>
              <a:rPr lang="en-US" dirty="0"/>
              <a:t>service times</a:t>
            </a:r>
          </a:p>
          <a:p>
            <a:pPr lvl="2"/>
            <a:r>
              <a:rPr lang="en-US" dirty="0"/>
              <a:t>DRR approximates PS in a non-</a:t>
            </a:r>
            <a:r>
              <a:rPr lang="en-US" dirty="0" err="1"/>
              <a:t>preemptible</a:t>
            </a:r>
            <a:r>
              <a:rPr lang="en-US" dirty="0"/>
              <a:t> setting</a:t>
            </a:r>
          </a:p>
          <a:p>
            <a:pPr lvl="1"/>
            <a:r>
              <a:rPr lang="en-US" dirty="0"/>
              <a:t>Dynamically change actor location &amp; service discipline</a:t>
            </a:r>
          </a:p>
          <a:p>
            <a:pPr lvl="2"/>
            <a:r>
              <a:rPr lang="en-US" dirty="0" smtClean="0"/>
              <a:t>Monitor bounds on aggregate mean and tail latencies</a:t>
            </a:r>
          </a:p>
          <a:p>
            <a:pPr lvl="2"/>
            <a:r>
              <a:rPr lang="en-US" dirty="0" smtClean="0"/>
              <a:t>Profile </a:t>
            </a:r>
            <a:r>
              <a:rPr lang="en-US" dirty="0"/>
              <a:t>the mean and tail latency of actor </a:t>
            </a:r>
            <a:r>
              <a:rPr lang="en-US" dirty="0" smtClean="0"/>
              <a:t>invocations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337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5E6663-8725-1B48-BD37-E249BB4F4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FCFS Scheduling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D07D989-EA07-C84E-A29C-8D31D63F283D}"/>
              </a:ext>
            </a:extLst>
          </p:cNvPr>
          <p:cNvSpPr/>
          <p:nvPr/>
        </p:nvSpPr>
        <p:spPr>
          <a:xfrm>
            <a:off x="2608774" y="5347062"/>
            <a:ext cx="1974272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FCFS core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CE5C99C-A5B4-1B47-829F-09F5088A822E}"/>
              </a:ext>
            </a:extLst>
          </p:cNvPr>
          <p:cNvSpPr/>
          <p:nvPr/>
        </p:nvSpPr>
        <p:spPr>
          <a:xfrm>
            <a:off x="5749421" y="5352806"/>
            <a:ext cx="1974272" cy="4616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DRR core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82B59052-43BA-2942-8560-3EB05782FBE5}"/>
              </a:ext>
            </a:extLst>
          </p:cNvPr>
          <p:cNvSpPr/>
          <p:nvPr/>
        </p:nvSpPr>
        <p:spPr>
          <a:xfrm>
            <a:off x="2511792" y="5463256"/>
            <a:ext cx="1974272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FCFS core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B31AB9D-81DB-2440-ACA3-A0FE16F7EC59}"/>
              </a:ext>
            </a:extLst>
          </p:cNvPr>
          <p:cNvSpPr/>
          <p:nvPr/>
        </p:nvSpPr>
        <p:spPr>
          <a:xfrm>
            <a:off x="2414810" y="5577894"/>
            <a:ext cx="1974272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FCFS cores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BFF72C-0E3D-0640-803D-D4DA1BAB97C7}"/>
              </a:ext>
            </a:extLst>
          </p:cNvPr>
          <p:cNvSpPr/>
          <p:nvPr/>
        </p:nvSpPr>
        <p:spPr>
          <a:xfrm>
            <a:off x="5652439" y="5465350"/>
            <a:ext cx="1974272" cy="4616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DRR core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31FA715-27DC-B24C-9FE6-31C7BBCC0E98}"/>
              </a:ext>
            </a:extLst>
          </p:cNvPr>
          <p:cNvSpPr/>
          <p:nvPr/>
        </p:nvSpPr>
        <p:spPr>
          <a:xfrm>
            <a:off x="5555457" y="5577894"/>
            <a:ext cx="1974272" cy="4616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DRR cores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7A791682-C4DA-F949-BCEE-36D8003878F1}"/>
              </a:ext>
            </a:extLst>
          </p:cNvPr>
          <p:cNvSpPr txBox="1"/>
          <p:nvPr/>
        </p:nvSpPr>
        <p:spPr>
          <a:xfrm>
            <a:off x="345417" y="6184935"/>
            <a:ext cx="1539843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dirty="0"/>
              <a:t>Shared queue</a:t>
            </a:r>
            <a:endParaRPr kumimoji="0" lang="en-US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D764BA78-9A16-224E-90AA-B8E1A52291B3}"/>
              </a:ext>
            </a:extLst>
          </p:cNvPr>
          <p:cNvSpPr/>
          <p:nvPr/>
        </p:nvSpPr>
        <p:spPr>
          <a:xfrm>
            <a:off x="2784443" y="4832845"/>
            <a:ext cx="365760" cy="365760"/>
          </a:xfrm>
          <a:prstGeom prst="ellipse">
            <a:avLst/>
          </a:prstGeom>
          <a:solidFill>
            <a:srgbClr val="FFC000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 w="19050">
                <a:solidFill>
                  <a:schemeClr val="tx1"/>
                </a:solidFill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2408E11B-9AF9-5E4D-9E4E-35848D5A67F1}"/>
              </a:ext>
            </a:extLst>
          </p:cNvPr>
          <p:cNvSpPr/>
          <p:nvPr/>
        </p:nvSpPr>
        <p:spPr>
          <a:xfrm>
            <a:off x="3382337" y="4834273"/>
            <a:ext cx="365760" cy="365760"/>
          </a:xfrm>
          <a:prstGeom prst="ellipse">
            <a:avLst/>
          </a:prstGeom>
          <a:solidFill>
            <a:srgbClr val="FFC000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 w="19050">
                <a:solidFill>
                  <a:schemeClr val="tx1"/>
                </a:solidFill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="" xmlns:a16="http://schemas.microsoft.com/office/drawing/2014/main" id="{57FF30D3-ED9A-F849-ADF1-F96E20783D17}"/>
              </a:ext>
            </a:extLst>
          </p:cNvPr>
          <p:cNvSpPr/>
          <p:nvPr/>
        </p:nvSpPr>
        <p:spPr>
          <a:xfrm>
            <a:off x="3960903" y="4832845"/>
            <a:ext cx="365760" cy="365760"/>
          </a:xfrm>
          <a:prstGeom prst="ellipse">
            <a:avLst/>
          </a:prstGeom>
          <a:solidFill>
            <a:srgbClr val="FFC000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 w="19050">
                <a:solidFill>
                  <a:schemeClr val="tx1"/>
                </a:solidFill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52537F0F-D719-5449-A38F-EC8FFC27997B}"/>
              </a:ext>
            </a:extLst>
          </p:cNvPr>
          <p:cNvCxnSpPr>
            <a:cxnSpLocks/>
          </p:cNvCxnSpPr>
          <p:nvPr/>
        </p:nvCxnSpPr>
        <p:spPr>
          <a:xfrm>
            <a:off x="356766" y="4025665"/>
            <a:ext cx="8392598" cy="0"/>
          </a:xfrm>
          <a:prstGeom prst="line">
            <a:avLst/>
          </a:prstGeom>
          <a:noFill/>
          <a:ln w="28575" cap="flat">
            <a:solidFill>
              <a:schemeClr val="tx1">
                <a:alpha val="30000"/>
              </a:schemeClr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BD1B5F73-10AE-AA4B-9247-2728A0DFFCEA}"/>
              </a:ext>
            </a:extLst>
          </p:cNvPr>
          <p:cNvSpPr/>
          <p:nvPr/>
        </p:nvSpPr>
        <p:spPr>
          <a:xfrm>
            <a:off x="1951543" y="2871668"/>
            <a:ext cx="5772150" cy="461663"/>
          </a:xfrm>
          <a:prstGeom prst="rect">
            <a:avLst/>
          </a:prstGeom>
          <a:solidFill>
            <a:srgbClr val="7030A0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Host cores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9D67EB87-87F8-C440-B814-9F0FE40E1604}"/>
              </a:ext>
            </a:extLst>
          </p:cNvPr>
          <p:cNvSpPr/>
          <p:nvPr/>
        </p:nvSpPr>
        <p:spPr>
          <a:xfrm>
            <a:off x="517379" y="5577893"/>
            <a:ext cx="1055769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="" xmlns:a16="http://schemas.microsoft.com/office/drawing/2014/main" id="{813D7146-C094-9144-A74B-D71D0A3F722E}"/>
              </a:ext>
            </a:extLst>
          </p:cNvPr>
          <p:cNvCxnSpPr>
            <a:cxnSpLocks/>
            <a:stCxn id="31" idx="3"/>
            <a:endCxn id="11" idx="1"/>
          </p:cNvCxnSpPr>
          <p:nvPr/>
        </p:nvCxnSpPr>
        <p:spPr>
          <a:xfrm>
            <a:off x="1573148" y="5808725"/>
            <a:ext cx="841662" cy="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399C237A-7B15-DD4F-A30C-3CAACA5D9A78}"/>
              </a:ext>
            </a:extLst>
          </p:cNvPr>
          <p:cNvSpPr/>
          <p:nvPr/>
        </p:nvSpPr>
        <p:spPr>
          <a:xfrm>
            <a:off x="1420748" y="5577892"/>
            <a:ext cx="152400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4C7DBADA-46F3-1444-84C0-C410D4C36D72}"/>
              </a:ext>
            </a:extLst>
          </p:cNvPr>
          <p:cNvSpPr/>
          <p:nvPr/>
        </p:nvSpPr>
        <p:spPr>
          <a:xfrm>
            <a:off x="1267739" y="5577891"/>
            <a:ext cx="152400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7EF183C1-75C4-224D-BE5B-8E8B1E5EAB7A}"/>
              </a:ext>
            </a:extLst>
          </p:cNvPr>
          <p:cNvSpPr txBox="1"/>
          <p:nvPr/>
        </p:nvSpPr>
        <p:spPr>
          <a:xfrm>
            <a:off x="3119102" y="4346137"/>
            <a:ext cx="89223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Actors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80128AFE-4CF5-B04F-AA74-AB9FDFAC3427}"/>
              </a:ext>
            </a:extLst>
          </p:cNvPr>
          <p:cNvSpPr/>
          <p:nvPr/>
        </p:nvSpPr>
        <p:spPr>
          <a:xfrm>
            <a:off x="1115339" y="5577891"/>
            <a:ext cx="152400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C3F59F67-1C99-D24C-89E8-3D29CF4696FE}"/>
              </a:ext>
            </a:extLst>
          </p:cNvPr>
          <p:cNvSpPr txBox="1"/>
          <p:nvPr/>
        </p:nvSpPr>
        <p:spPr>
          <a:xfrm>
            <a:off x="4992340" y="4158727"/>
            <a:ext cx="2421494" cy="338552"/>
          </a:xfrm>
          <a:prstGeom prst="rect">
            <a:avLst/>
          </a:prstGeom>
          <a:noFill/>
          <a:ln w="12700" cap="flat">
            <a:noFill/>
            <a:prstDash val="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Tail 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latency &gt; 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Tail_threshold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sym typeface="Calibri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41E90126-18D7-E547-8990-CC76F0A4C1BB}"/>
              </a:ext>
            </a:extLst>
          </p:cNvPr>
          <p:cNvSpPr txBox="1"/>
          <p:nvPr/>
        </p:nvSpPr>
        <p:spPr>
          <a:xfrm>
            <a:off x="2702755" y="3490938"/>
            <a:ext cx="2852702" cy="338552"/>
          </a:xfrm>
          <a:prstGeom prst="rect">
            <a:avLst/>
          </a:prstGeom>
          <a:noFill/>
          <a:ln w="12700" cap="flat">
            <a:noFill/>
            <a:prstDash val="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algn="ctr"/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Mean 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latency &gt; Mean_</a:t>
            </a:r>
            <a:r>
              <a:rPr lang="en-US" sz="1600" dirty="0">
                <a:solidFill>
                  <a:schemeClr val="tx1"/>
                </a:solidFill>
              </a:rPr>
              <a:t> threshold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="" xmlns:a16="http://schemas.microsoft.com/office/drawing/2014/main" id="{082B14F1-0134-D443-8DE4-7267498A70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083" y="4718012"/>
            <a:ext cx="1814004" cy="418416"/>
          </a:xfrm>
          <a:prstGeom prst="rect">
            <a:avLst/>
          </a:prstGeom>
        </p:spPr>
      </p:pic>
      <p:sp>
        <p:nvSpPr>
          <p:cNvPr id="67" name="Text Placeholder 2">
            <a:extLst>
              <a:ext uri="{FF2B5EF4-FFF2-40B4-BE49-F238E27FC236}">
                <a16:creationId xmlns="" xmlns:a16="http://schemas.microsoft.com/office/drawing/2014/main" id="{BCB3BABB-BF7E-8C44-938F-BC8C13FF9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714" y="1276811"/>
            <a:ext cx="7886700" cy="908151"/>
          </a:xfrm>
        </p:spPr>
        <p:txBody>
          <a:bodyPr lIns="45719" rIns="45719" anchor="t"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>
                <a:ea typeface="+mn-lt"/>
                <a:cs typeface="+mn-lt"/>
              </a:rPr>
              <a:t>FCFS cores fetch incoming requests from a shared queue and perform run-to-completion execution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="" xmlns:a16="http://schemas.microsoft.com/office/drawing/2014/main" id="{AB759692-9AFE-514A-9891-B8B1086675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7792" y="2475543"/>
            <a:ext cx="760100" cy="2283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678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833 C 0.02796 -0.0287 0.05608 -0.06505 0.09688 -0.06481 C 0.13733 -0.06458 0.24445 0.01042 0.24445 0.01111 L 0.24445 0.01042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22" y="-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49 0 C -0.06927 -0.07014 -0.09688 -0.14005 -0.09288 -0.2044 C -0.08906 -0.26875 -0.05365 -0.32731 -0.01788 -0.38565 " pathEditMode="relative" rAng="0" ptsTypes="AAA">
                                      <p:cBhvr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6" y="-19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45" grpId="0"/>
      <p:bldP spid="6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5E6663-8725-1B48-BD37-E249BB4F4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DRR Scheduling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D07D989-EA07-C84E-A29C-8D31D63F283D}"/>
              </a:ext>
            </a:extLst>
          </p:cNvPr>
          <p:cNvSpPr/>
          <p:nvPr/>
        </p:nvSpPr>
        <p:spPr>
          <a:xfrm>
            <a:off x="2608774" y="5347062"/>
            <a:ext cx="1974272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FCFS core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CE5C99C-A5B4-1B47-829F-09F5088A822E}"/>
              </a:ext>
            </a:extLst>
          </p:cNvPr>
          <p:cNvSpPr/>
          <p:nvPr/>
        </p:nvSpPr>
        <p:spPr>
          <a:xfrm>
            <a:off x="5749421" y="5352806"/>
            <a:ext cx="1974272" cy="4616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DRR core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82B59052-43BA-2942-8560-3EB05782FBE5}"/>
              </a:ext>
            </a:extLst>
          </p:cNvPr>
          <p:cNvSpPr/>
          <p:nvPr/>
        </p:nvSpPr>
        <p:spPr>
          <a:xfrm>
            <a:off x="2511792" y="5463256"/>
            <a:ext cx="1974272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FCFS core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B31AB9D-81DB-2440-ACA3-A0FE16F7EC59}"/>
              </a:ext>
            </a:extLst>
          </p:cNvPr>
          <p:cNvSpPr/>
          <p:nvPr/>
        </p:nvSpPr>
        <p:spPr>
          <a:xfrm>
            <a:off x="2414810" y="5577894"/>
            <a:ext cx="1974272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FCFS cores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BFF72C-0E3D-0640-803D-D4DA1BAB97C7}"/>
              </a:ext>
            </a:extLst>
          </p:cNvPr>
          <p:cNvSpPr/>
          <p:nvPr/>
        </p:nvSpPr>
        <p:spPr>
          <a:xfrm>
            <a:off x="5652439" y="5465350"/>
            <a:ext cx="1974272" cy="4616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DRR core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31FA715-27DC-B24C-9FE6-31C7BBCC0E98}"/>
              </a:ext>
            </a:extLst>
          </p:cNvPr>
          <p:cNvSpPr/>
          <p:nvPr/>
        </p:nvSpPr>
        <p:spPr>
          <a:xfrm>
            <a:off x="5555457" y="5577894"/>
            <a:ext cx="1974272" cy="461663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NIC DRR cores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7A791682-C4DA-F949-BCEE-36D8003878F1}"/>
              </a:ext>
            </a:extLst>
          </p:cNvPr>
          <p:cNvSpPr txBox="1"/>
          <p:nvPr/>
        </p:nvSpPr>
        <p:spPr>
          <a:xfrm>
            <a:off x="345417" y="6184935"/>
            <a:ext cx="1539843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dirty="0"/>
              <a:t>Shared queue</a:t>
            </a:r>
            <a:endParaRPr kumimoji="0" lang="en-US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D764BA78-9A16-224E-90AA-B8E1A52291B3}"/>
              </a:ext>
            </a:extLst>
          </p:cNvPr>
          <p:cNvSpPr/>
          <p:nvPr/>
        </p:nvSpPr>
        <p:spPr>
          <a:xfrm>
            <a:off x="5987509" y="4755234"/>
            <a:ext cx="365760" cy="365760"/>
          </a:xfrm>
          <a:prstGeom prst="ellipse">
            <a:avLst/>
          </a:prstGeom>
          <a:solidFill>
            <a:srgbClr val="FFC000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 w="19050">
                <a:solidFill>
                  <a:schemeClr val="tx1"/>
                </a:solidFill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2408E11B-9AF9-5E4D-9E4E-35848D5A67F1}"/>
              </a:ext>
            </a:extLst>
          </p:cNvPr>
          <p:cNvSpPr/>
          <p:nvPr/>
        </p:nvSpPr>
        <p:spPr>
          <a:xfrm>
            <a:off x="6585403" y="4756662"/>
            <a:ext cx="365760" cy="365760"/>
          </a:xfrm>
          <a:prstGeom prst="ellipse">
            <a:avLst/>
          </a:prstGeom>
          <a:solidFill>
            <a:srgbClr val="FFC000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 w="19050">
                <a:solidFill>
                  <a:schemeClr val="tx1"/>
                </a:solidFill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="" xmlns:a16="http://schemas.microsoft.com/office/drawing/2014/main" id="{57FF30D3-ED9A-F849-ADF1-F96E20783D17}"/>
              </a:ext>
            </a:extLst>
          </p:cNvPr>
          <p:cNvSpPr/>
          <p:nvPr/>
        </p:nvSpPr>
        <p:spPr>
          <a:xfrm>
            <a:off x="7163969" y="4755234"/>
            <a:ext cx="365760" cy="365760"/>
          </a:xfrm>
          <a:prstGeom prst="ellipse">
            <a:avLst/>
          </a:prstGeom>
          <a:solidFill>
            <a:srgbClr val="FFC000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 w="19050">
                <a:solidFill>
                  <a:schemeClr val="tx1"/>
                </a:solidFill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BD1B5F73-10AE-AA4B-9247-2728A0DFFCEA}"/>
              </a:ext>
            </a:extLst>
          </p:cNvPr>
          <p:cNvSpPr/>
          <p:nvPr/>
        </p:nvSpPr>
        <p:spPr>
          <a:xfrm>
            <a:off x="1951543" y="2871668"/>
            <a:ext cx="5772150" cy="461663"/>
          </a:xfrm>
          <a:prstGeom prst="rect">
            <a:avLst/>
          </a:prstGeom>
          <a:solidFill>
            <a:srgbClr val="7030A0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Host cores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9D67EB87-87F8-C440-B814-9F0FE40E1604}"/>
              </a:ext>
            </a:extLst>
          </p:cNvPr>
          <p:cNvSpPr/>
          <p:nvPr/>
        </p:nvSpPr>
        <p:spPr>
          <a:xfrm>
            <a:off x="517379" y="5577893"/>
            <a:ext cx="1055769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="" xmlns:a16="http://schemas.microsoft.com/office/drawing/2014/main" id="{813D7146-C094-9144-A74B-D71D0A3F722E}"/>
              </a:ext>
            </a:extLst>
          </p:cNvPr>
          <p:cNvCxnSpPr>
            <a:cxnSpLocks/>
            <a:stCxn id="31" idx="3"/>
            <a:endCxn id="11" idx="1"/>
          </p:cNvCxnSpPr>
          <p:nvPr/>
        </p:nvCxnSpPr>
        <p:spPr>
          <a:xfrm>
            <a:off x="1573148" y="5808725"/>
            <a:ext cx="841662" cy="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399C237A-7B15-DD4F-A30C-3CAACA5D9A78}"/>
              </a:ext>
            </a:extLst>
          </p:cNvPr>
          <p:cNvSpPr/>
          <p:nvPr/>
        </p:nvSpPr>
        <p:spPr>
          <a:xfrm>
            <a:off x="1420748" y="5577892"/>
            <a:ext cx="152400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4C7DBADA-46F3-1444-84C0-C410D4C36D72}"/>
              </a:ext>
            </a:extLst>
          </p:cNvPr>
          <p:cNvSpPr/>
          <p:nvPr/>
        </p:nvSpPr>
        <p:spPr>
          <a:xfrm>
            <a:off x="1267739" y="5577891"/>
            <a:ext cx="152400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7EF183C1-75C4-224D-BE5B-8E8B1E5EAB7A}"/>
              </a:ext>
            </a:extLst>
          </p:cNvPr>
          <p:cNvSpPr txBox="1"/>
          <p:nvPr/>
        </p:nvSpPr>
        <p:spPr>
          <a:xfrm>
            <a:off x="6322168" y="4268526"/>
            <a:ext cx="89223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Actors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80128AFE-4CF5-B04F-AA74-AB9FDFAC3427}"/>
              </a:ext>
            </a:extLst>
          </p:cNvPr>
          <p:cNvSpPr/>
          <p:nvPr/>
        </p:nvSpPr>
        <p:spPr>
          <a:xfrm>
            <a:off x="1115339" y="5577891"/>
            <a:ext cx="152400" cy="461663"/>
          </a:xfrm>
          <a:prstGeom prst="rect">
            <a:avLst/>
          </a:prstGeom>
          <a:solidFill>
            <a:srgbClr val="FFFFF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C3F59F67-1C99-D24C-89E8-3D29CF4696FE}"/>
              </a:ext>
            </a:extLst>
          </p:cNvPr>
          <p:cNvSpPr txBox="1"/>
          <p:nvPr/>
        </p:nvSpPr>
        <p:spPr>
          <a:xfrm>
            <a:off x="1693650" y="4142976"/>
            <a:ext cx="287835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Tail latency &lt; (1-⍺)</a:t>
            </a:r>
            <a:r>
              <a:rPr kumimoji="0" lang="en-US" sz="1600" b="0" i="0" u="none" strike="noStrike" cap="none" spc="0" normalizeH="0" dirty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 </a:t>
            </a:r>
            <a:r>
              <a:rPr kumimoji="0" lang="en-US" sz="1600" b="0" i="0" u="none" strike="noStrike" cap="none" spc="0" normalizeH="0" dirty="0" err="1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Tail_threshold</a:t>
            </a:r>
            <a:endParaRPr kumimoji="0" lang="en-US" sz="1600" b="0" i="0" u="none" strike="noStrike" cap="none" spc="0" normalizeH="0" dirty="0">
              <a:ln>
                <a:noFill/>
              </a:ln>
              <a:solidFill>
                <a:schemeClr val="tx1"/>
              </a:solidFill>
              <a:effectLst/>
              <a:uFillTx/>
              <a:sym typeface="Calibri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41E90126-18D7-E547-8990-CC76F0A4C1BB}"/>
              </a:ext>
            </a:extLst>
          </p:cNvPr>
          <p:cNvSpPr txBox="1"/>
          <p:nvPr/>
        </p:nvSpPr>
        <p:spPr>
          <a:xfrm>
            <a:off x="5652439" y="3478458"/>
            <a:ext cx="2358977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Mailbox_len</a:t>
            </a: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 &gt; </a:t>
            </a:r>
            <a:r>
              <a:rPr kumimoji="0" lang="en-US" sz="1600" b="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Q_threshold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sym typeface="Calibri"/>
            </a:endParaRPr>
          </a:p>
        </p:txBody>
      </p:sp>
      <p:sp>
        <p:nvSpPr>
          <p:cNvPr id="67" name="Text Placeholder 2">
            <a:extLst>
              <a:ext uri="{FF2B5EF4-FFF2-40B4-BE49-F238E27FC236}">
                <a16:creationId xmlns="" xmlns:a16="http://schemas.microsoft.com/office/drawing/2014/main" id="{BCB3BABB-BF7E-8C44-938F-BC8C13FF9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714" y="1276811"/>
            <a:ext cx="7886700" cy="1019528"/>
          </a:xfrm>
        </p:spPr>
        <p:txBody>
          <a:bodyPr lIns="45719" rIns="45719" anchor="t"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ea typeface="+mn-lt"/>
                <a:cs typeface="+mn-lt"/>
              </a:rPr>
              <a:t>DRR cores traverse the runnable queue and execute actor when its deficit counter is sufficiently high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99E725F2-ABE7-2540-9C93-09AEC0494C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4018" y="4343922"/>
            <a:ext cx="2082800" cy="546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08CE543-0D1D-6641-957F-5F194FEF21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1310" y="2333639"/>
            <a:ext cx="596900" cy="2527300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="" xmlns:a16="http://schemas.microsoft.com/office/drawing/2014/main" id="{52537F0F-D719-5449-A38F-EC8FFC27997B}"/>
              </a:ext>
            </a:extLst>
          </p:cNvPr>
          <p:cNvCxnSpPr>
            <a:cxnSpLocks/>
          </p:cNvCxnSpPr>
          <p:nvPr/>
        </p:nvCxnSpPr>
        <p:spPr>
          <a:xfrm>
            <a:off x="356766" y="4025665"/>
            <a:ext cx="8392598" cy="0"/>
          </a:xfrm>
          <a:prstGeom prst="line">
            <a:avLst/>
          </a:prstGeom>
          <a:noFill/>
          <a:ln w="28575" cap="flat">
            <a:solidFill>
              <a:schemeClr val="tx1">
                <a:alpha val="30000"/>
              </a:schemeClr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8334147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3194 -0.03773 -0.06371 -0.0757 -0.10746 -0.07315 C -0.15104 -0.0706 -0.26215 0.01481 -0.26215 0.01481 L -0.26215 0.01481 " pathEditMode="relative" ptsTypes="AA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5139 -0.06875 0.10295 -0.13727 0.09739 -0.20185 C 0.09201 -0.2662 0.02951 -0.32662 -0.03282 -0.38704 " pathEditMode="relative" ptsTypes="AAA">
                                      <p:cBhvr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45" grpId="0"/>
      <p:bldP spid="6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4F28B3-C802-3249-8F43-83F2DB06F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Applications Built Using </a:t>
            </a:r>
            <a:r>
              <a:rPr lang="en-US" err="1"/>
              <a:t>iPipe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DCA1034-A7F5-AC49-AEF4-48F1AC11A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2286000"/>
            <a:ext cx="7886700" cy="4070352"/>
          </a:xfrm>
        </p:spPr>
        <p:txBody>
          <a:bodyPr/>
          <a:lstStyle/>
          <a:p>
            <a:r>
              <a:rPr lang="en-US"/>
              <a:t>Replicated and consistent key-value store</a:t>
            </a:r>
          </a:p>
          <a:p>
            <a:endParaRPr lang="en-US"/>
          </a:p>
          <a:p>
            <a:r>
              <a:rPr lang="en-US"/>
              <a:t>Real time analytics</a:t>
            </a:r>
          </a:p>
          <a:p>
            <a:endParaRPr lang="en-US"/>
          </a:p>
          <a:p>
            <a:r>
              <a:rPr lang="en-US"/>
              <a:t>Transaction processing system</a:t>
            </a:r>
          </a:p>
        </p:txBody>
      </p:sp>
    </p:spTree>
    <p:extLst>
      <p:ext uri="{BB962C8B-B14F-4D97-AF65-F5344CB8AC3E}">
        <p14:creationId xmlns:p14="http://schemas.microsoft.com/office/powerpoint/2010/main" val="15086388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0BADB9-4872-F14B-9710-7F75CEF3C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Replicated Key-Value Store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E98C94-6EB3-6047-9321-B63FED5ED0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Log-structured merge tree for durable storage</a:t>
            </a:r>
          </a:p>
          <a:p>
            <a:pPr lvl="1"/>
            <a:r>
              <a:rPr lang="en-US" dirty="0" err="1"/>
              <a:t>SSTables</a:t>
            </a:r>
            <a:r>
              <a:rPr lang="en-US" dirty="0"/>
              <a:t> stored on </a:t>
            </a:r>
            <a:r>
              <a:rPr lang="en-US" dirty="0" err="1"/>
              <a:t>NVMe</a:t>
            </a:r>
            <a:r>
              <a:rPr lang="en-US" dirty="0"/>
              <a:t> devices attached to host</a:t>
            </a:r>
          </a:p>
          <a:p>
            <a:endParaRPr lang="en-US" dirty="0"/>
          </a:p>
          <a:p>
            <a:r>
              <a:rPr lang="en-US" dirty="0"/>
              <a:t>Replicated and made consistent using Paxos</a:t>
            </a:r>
          </a:p>
          <a:p>
            <a:endParaRPr lang="en-US" dirty="0"/>
          </a:p>
          <a:p>
            <a:r>
              <a:rPr lang="en-US" dirty="0" err="1"/>
              <a:t>iPipe</a:t>
            </a:r>
            <a:r>
              <a:rPr lang="en-US" dirty="0"/>
              <a:t> realization:</a:t>
            </a:r>
          </a:p>
          <a:p>
            <a:pPr lvl="1"/>
            <a:r>
              <a:rPr lang="en-US" dirty="0" err="1"/>
              <a:t>Memtable</a:t>
            </a:r>
            <a:r>
              <a:rPr lang="en-US" dirty="0"/>
              <a:t>/commit log is typically resident on </a:t>
            </a:r>
            <a:r>
              <a:rPr lang="en-US" dirty="0" err="1"/>
              <a:t>SmartNIC</a:t>
            </a:r>
            <a:endParaRPr lang="en-US" dirty="0"/>
          </a:p>
          <a:p>
            <a:pPr lvl="1"/>
            <a:r>
              <a:rPr lang="en-US" dirty="0"/>
              <a:t>Compaction </a:t>
            </a:r>
            <a:r>
              <a:rPr lang="en-US" dirty="0" smtClean="0"/>
              <a:t>operations </a:t>
            </a:r>
            <a:r>
              <a:rPr lang="en-US" dirty="0"/>
              <a:t>on the host</a:t>
            </a:r>
          </a:p>
        </p:txBody>
      </p:sp>
    </p:spTree>
    <p:extLst>
      <p:ext uri="{BB962C8B-B14F-4D97-AF65-F5344CB8AC3E}">
        <p14:creationId xmlns:p14="http://schemas.microsoft.com/office/powerpoint/2010/main" val="39028147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D699B1-D17A-6D49-B4FC-B0FCA6C99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97ACEAD-45F7-6643-8E8B-08DA6BA3F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98171"/>
            <a:ext cx="7886700" cy="4658182"/>
          </a:xfrm>
        </p:spPr>
        <p:txBody>
          <a:bodyPr lIns="45719" rIns="45719" anchor="t">
            <a:normAutofit lnSpcReduction="10000"/>
          </a:bodyPr>
          <a:lstStyle/>
          <a:p>
            <a:r>
              <a:rPr lang="en-US" dirty="0" smtClean="0"/>
              <a:t>Application benefits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Core savings for a given throughput</a:t>
            </a:r>
          </a:p>
          <a:p>
            <a:pPr lvl="1"/>
            <a:r>
              <a:rPr lang="en-US" dirty="0" smtClean="0"/>
              <a:t>Or higher </a:t>
            </a:r>
            <a:r>
              <a:rPr lang="en-US" dirty="0"/>
              <a:t>throughput for a given number of cores</a:t>
            </a:r>
          </a:p>
          <a:p>
            <a:pPr lvl="1"/>
            <a:r>
              <a:rPr lang="en-US" dirty="0"/>
              <a:t>Latency &amp; tail latency </a:t>
            </a:r>
            <a:r>
              <a:rPr lang="en-US" dirty="0" smtClean="0"/>
              <a:t>gains</a:t>
            </a:r>
          </a:p>
          <a:p>
            <a:pPr lvl="1"/>
            <a:endParaRPr lang="en-US" sz="800" dirty="0" smtClean="0"/>
          </a:p>
          <a:p>
            <a:r>
              <a:rPr lang="en-US" dirty="0" smtClean="0"/>
              <a:t>Also in the paper:</a:t>
            </a:r>
          </a:p>
          <a:p>
            <a:pPr lvl="1"/>
            <a:r>
              <a:rPr lang="en-US" dirty="0" err="1" smtClean="0"/>
              <a:t>iPipe</a:t>
            </a:r>
            <a:r>
              <a:rPr lang="en-US" dirty="0" smtClean="0"/>
              <a:t> overheads</a:t>
            </a:r>
          </a:p>
          <a:p>
            <a:pPr lvl="1"/>
            <a:r>
              <a:rPr lang="en-US" dirty="0" smtClean="0"/>
              <a:t>Comparison to </a:t>
            </a:r>
            <a:r>
              <a:rPr lang="en-US" dirty="0" err="1" smtClean="0"/>
              <a:t>Floem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Network functions using </a:t>
            </a:r>
            <a:r>
              <a:rPr lang="en-US" dirty="0" err="1" smtClean="0"/>
              <a:t>iPipe</a:t>
            </a:r>
            <a:endParaRPr lang="en-US" dirty="0" smtClean="0"/>
          </a:p>
          <a:p>
            <a:pPr lvl="1"/>
            <a:r>
              <a:rPr lang="en-US" dirty="0" smtClean="0"/>
              <a:t>Efficiency of actor scheduler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0728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C5D4519-0676-C34D-8013-6336C80C8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8353118" cy="908151"/>
          </a:xfrm>
        </p:spPr>
        <p:txBody>
          <a:bodyPr>
            <a:normAutofit fontScale="90000"/>
          </a:bodyPr>
          <a:lstStyle/>
          <a:p>
            <a:r>
              <a:rPr lang="en-US" dirty="0"/>
              <a:t>Host Core Savings for </a:t>
            </a:r>
            <a:r>
              <a:rPr lang="en-US" dirty="0" err="1"/>
              <a:t>LiquidIO</a:t>
            </a:r>
            <a:r>
              <a:rPr lang="en-US" dirty="0"/>
              <a:t> CN2360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C97ACEAD-45F7-6643-8E8B-08DA6BA3F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48" y="1493574"/>
            <a:ext cx="7886700" cy="1104781"/>
          </a:xfrm>
        </p:spPr>
        <p:txBody>
          <a:bodyPr lIns="45719" rIns="45719" anchor="t">
            <a:normAutofit/>
          </a:bodyPr>
          <a:lstStyle/>
          <a:p>
            <a:r>
              <a:rPr lang="en-US" dirty="0"/>
              <a:t>Testbed:</a:t>
            </a:r>
          </a:p>
          <a:p>
            <a:pPr lvl="1"/>
            <a:r>
              <a:rPr lang="en-US" dirty="0" err="1"/>
              <a:t>Supermicro</a:t>
            </a:r>
            <a:r>
              <a:rPr lang="en-US" dirty="0"/>
              <a:t> servers, 12-core E5-2680 v3 Xeon CPUs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="" xmlns:a16="http://schemas.microsoft.com/office/drawing/2014/main" id="{C97ACEAD-45F7-6643-8E8B-08DA6BA3FD7E}"/>
              </a:ext>
            </a:extLst>
          </p:cNvPr>
          <p:cNvSpPr txBox="1">
            <a:spLocks/>
          </p:cNvSpPr>
          <p:nvPr/>
        </p:nvSpPr>
        <p:spPr>
          <a:xfrm>
            <a:off x="628649" y="5637311"/>
            <a:ext cx="7886700" cy="11047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 fontScale="85000" lnSpcReduction="10000"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US" dirty="0"/>
              <a:t>Offloading adapts to traffic workload</a:t>
            </a:r>
          </a:p>
          <a:p>
            <a:pPr hangingPunct="1"/>
            <a:r>
              <a:rPr lang="en-US" dirty="0"/>
              <a:t>Average reduction in host core count is 73% for 1KB packets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6FBBA5F-8F9B-7241-83BA-D78C2E44A5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310" y="2598354"/>
            <a:ext cx="7376189" cy="2766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3224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3543BC-0C88-8D4B-8A4F-C8C1FF5DD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RKV Store Latency/Throughput (</a:t>
            </a:r>
            <a:r>
              <a:rPr lang="en-US" dirty="0" err="1"/>
              <a:t>LiquidIO</a:t>
            </a:r>
            <a:r>
              <a:rPr lang="en-US" dirty="0"/>
              <a:t> CN2360)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44A788C4-C040-7C47-8F09-C2D5957E2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3199570"/>
            <a:ext cx="5257800" cy="2205355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="" xmlns:a16="http://schemas.microsoft.com/office/drawing/2014/main" id="{C97ACEAD-45F7-6643-8E8B-08DA6BA3F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62452"/>
            <a:ext cx="7886700" cy="1104781"/>
          </a:xfrm>
        </p:spPr>
        <p:txBody>
          <a:bodyPr lIns="45719" rIns="45719" anchor="t">
            <a:normAutofit/>
          </a:bodyPr>
          <a:lstStyle/>
          <a:p>
            <a:r>
              <a:rPr lang="en-US" dirty="0"/>
              <a:t>Fixed the host core count and evaluated the improvement in application throughput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C97ACEAD-45F7-6643-8E8B-08DA6BA3FD7E}"/>
              </a:ext>
            </a:extLst>
          </p:cNvPr>
          <p:cNvSpPr txBox="1">
            <a:spLocks/>
          </p:cNvSpPr>
          <p:nvPr/>
        </p:nvSpPr>
        <p:spPr>
          <a:xfrm>
            <a:off x="628650" y="5720576"/>
            <a:ext cx="7886700" cy="90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US" dirty="0"/>
              <a:t>2.2x higher throughput and </a:t>
            </a:r>
            <a:r>
              <a:rPr lang="en-US"/>
              <a:t>12.5us lower latency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869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A4CE91-1AB9-2C4B-9623-6BCDD8085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A1D3FCE-453B-DE4B-A91A-8A233D4E3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10321"/>
            <a:ext cx="7886700" cy="4683799"/>
          </a:xfrm>
        </p:spPr>
        <p:txBody>
          <a:bodyPr lIns="45719" rIns="45719" anchor="t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Performed an empirical characterization of </a:t>
            </a:r>
            <a:r>
              <a:rPr lang="en-US" dirty="0" err="1"/>
              <a:t>SmartNICs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Significant innovation in terms of hardware acceleration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Off-path and on-path designs embody structural differences</a:t>
            </a:r>
          </a:p>
          <a:p>
            <a:pPr lvl="1">
              <a:lnSpc>
                <a:spcPct val="120000"/>
              </a:lnSpc>
            </a:pPr>
            <a:r>
              <a:rPr lang="en-US" dirty="0" err="1"/>
              <a:t>SmartNICs</a:t>
            </a:r>
            <a:r>
              <a:rPr lang="en-US" dirty="0"/>
              <a:t> can be effective but require careful offloads</a:t>
            </a:r>
          </a:p>
          <a:p>
            <a:pPr lvl="1">
              <a:lnSpc>
                <a:spcPct val="120000"/>
              </a:lnSpc>
            </a:pPr>
            <a:endParaRPr lang="en-US" sz="600" dirty="0"/>
          </a:p>
          <a:p>
            <a:pPr>
              <a:lnSpc>
                <a:spcPct val="120000"/>
              </a:lnSpc>
            </a:pPr>
            <a:r>
              <a:rPr lang="en-US" dirty="0" err="1"/>
              <a:t>IPipe</a:t>
            </a:r>
            <a:r>
              <a:rPr lang="en-US" dirty="0"/>
              <a:t> framework enables offloads for distributed applications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Actor-based model for explicit communication &amp; migration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Hybrid scheduler for maximizing </a:t>
            </a:r>
            <a:r>
              <a:rPr lang="en-US" dirty="0" err="1"/>
              <a:t>SmartNIC</a:t>
            </a:r>
            <a:r>
              <a:rPr lang="en-US" dirty="0"/>
              <a:t> utilization while </a:t>
            </a:r>
            <a:r>
              <a:rPr lang="en-US" dirty="0" smtClean="0"/>
              <a:t>bounding mean/tail </a:t>
            </a:r>
            <a:r>
              <a:rPr lang="en-US" dirty="0"/>
              <a:t>actor execution costs</a:t>
            </a:r>
          </a:p>
          <a:p>
            <a:pPr lvl="1">
              <a:lnSpc>
                <a:spcPct val="120000"/>
              </a:lnSpc>
            </a:pPr>
            <a:endParaRPr lang="en-US" sz="600" dirty="0"/>
          </a:p>
          <a:p>
            <a:pPr>
              <a:lnSpc>
                <a:spcPct val="120000"/>
              </a:lnSpc>
            </a:pPr>
            <a:r>
              <a:rPr lang="en-US" dirty="0" smtClean="0"/>
              <a:t>Demonstrated offloading benefits for distributed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640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Talk Outline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45719" rIns="45719" anchor="t">
            <a:normAutofit/>
          </a:bodyPr>
          <a:lstStyle/>
          <a:p>
            <a:r>
              <a:rPr lang="en-US" dirty="0"/>
              <a:t>Characterization of </a:t>
            </a:r>
            <a:r>
              <a:rPr lang="en-US" dirty="0" smtClean="0"/>
              <a:t>multicore </a:t>
            </a:r>
            <a:r>
              <a:rPr lang="en-US" dirty="0" err="1"/>
              <a:t>SmartNICs</a:t>
            </a:r>
            <a:endParaRPr lang="en-US" dirty="0"/>
          </a:p>
          <a:p>
            <a:r>
              <a:rPr lang="en-US" i="1" dirty="0" err="1"/>
              <a:t>iPipe</a:t>
            </a:r>
            <a:r>
              <a:rPr lang="en-US" i="1" dirty="0"/>
              <a:t> </a:t>
            </a:r>
            <a:r>
              <a:rPr lang="en-US" dirty="0"/>
              <a:t>framework for offloading</a:t>
            </a:r>
          </a:p>
          <a:p>
            <a:r>
              <a:rPr lang="en-US" dirty="0"/>
              <a:t>Application development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199387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DD9ADB-1FF4-D943-B252-F3C0E8044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Packet Dispatch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77014BE-492F-5D42-BAB6-B6A9569607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Low overhead centralized packet queue abstraction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B664CCA5-D416-2141-9447-88138E8F3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681360"/>
            <a:ext cx="7874560" cy="344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974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iPipe</a:t>
            </a:r>
            <a:r>
              <a:rPr lang="en-US" dirty="0" smtClean="0"/>
              <a:t> Overheads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34121"/>
            <a:ext cx="7886700" cy="132519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Examined non-actor implementation with </a:t>
            </a:r>
            <a:r>
              <a:rPr lang="en-US" dirty="0" err="1" smtClean="0"/>
              <a:t>iPipe</a:t>
            </a:r>
            <a:r>
              <a:rPr lang="en-US" dirty="0" smtClean="0"/>
              <a:t> version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For the RKV application, </a:t>
            </a:r>
            <a:r>
              <a:rPr lang="en-US" dirty="0" err="1" smtClean="0"/>
              <a:t>iPipe</a:t>
            </a:r>
            <a:r>
              <a:rPr lang="en-US" dirty="0" smtClean="0"/>
              <a:t> introduces about 10% overhead at different network loads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73F9FFF-658D-DC4B-BDC2-FF757D6850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262522"/>
            <a:ext cx="7830113" cy="273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8838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SmartNICs</a:t>
            </a:r>
            <a:r>
              <a:rPr lang="en-US"/>
              <a:t> Studied</a:t>
            </a:r>
          </a:p>
        </p:txBody>
      </p:sp>
      <p:graphicFrame>
        <p:nvGraphicFramePr>
          <p:cNvPr id="13" name="Table"/>
          <p:cNvGraphicFramePr/>
          <p:nvPr>
            <p:extLst>
              <p:ext uri="{D42A27DB-BD31-4B8C-83A1-F6EECF244321}">
                <p14:modId xmlns:p14="http://schemas.microsoft.com/office/powerpoint/2010/main" val="4137331134"/>
              </p:ext>
            </p:extLst>
          </p:nvPr>
        </p:nvGraphicFramePr>
        <p:xfrm>
          <a:off x="407699" y="1542488"/>
          <a:ext cx="8351683" cy="3073295"/>
        </p:xfrm>
        <a:graphic>
          <a:graphicData uri="http://schemas.openxmlformats.org/drawingml/2006/table">
            <a:tbl>
              <a:tblPr firstRow="1" firstCol="1">
                <a:tableStyleId>{33BA23B1-9221-436E-865A-0063620EA4FD}</a:tableStyleId>
              </a:tblPr>
              <a:tblGrid>
                <a:gridCol w="19764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01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229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2664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5549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14659">
                <a:tc>
                  <a:txBody>
                    <a:bodyPr/>
                    <a:lstStyle/>
                    <a:p>
                      <a:pPr algn="ctr" defTabSz="914400">
                        <a:defRPr sz="2200">
                          <a:sym typeface="Helvetica Neue"/>
                        </a:defRPr>
                      </a:pPr>
                      <a:endParaRPr sz="1800"/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olidFill>
                            <a:srgbClr val="FFFFFF"/>
                          </a:solidFill>
                          <a:sym typeface="Helvetica Neue"/>
                        </a:rPr>
                        <a:t>Vendor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olidFill>
                            <a:srgbClr val="FFFFFF"/>
                          </a:solidFill>
                          <a:sym typeface="Helvetica Neue"/>
                        </a:rPr>
                        <a:t>BW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olidFill>
                            <a:srgbClr val="FFFFFF"/>
                          </a:solidFill>
                          <a:sym typeface="Helvetica Neue"/>
                        </a:rPr>
                        <a:t>Processor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olidFill>
                            <a:srgbClr val="FFFFFF"/>
                          </a:solidFill>
                          <a:sym typeface="Helvetica Neue"/>
                        </a:rPr>
                        <a:t>Deployed SW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659">
                <a:tc>
                  <a:txBody>
                    <a:bodyPr/>
                    <a:lstStyle/>
                    <a:p>
                      <a:pPr algn="ctr" defTabSz="9144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olidFill>
                            <a:srgbClr val="FFFFFF"/>
                          </a:solidFill>
                          <a:sym typeface="Helvetica Neue"/>
                        </a:rPr>
                        <a:t>LiquidIOII CN2350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Marvell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2X 10GbE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12 cnMIPS core, 1.2GHz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Firmware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659">
                <a:tc>
                  <a:txBody>
                    <a:bodyPr/>
                    <a:lstStyle/>
                    <a:p>
                      <a:pPr algn="ctr" defTabSz="9144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olidFill>
                            <a:srgbClr val="FFFFFF"/>
                          </a:solidFill>
                          <a:sym typeface="Helvetica Neue"/>
                        </a:rPr>
                        <a:t>LiquidIOII CN2360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Marvell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2X 25GbE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16 cnMIPS core, 1.5GHz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Firmware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4659">
                <a:tc>
                  <a:txBody>
                    <a:bodyPr/>
                    <a:lstStyle/>
                    <a:p>
                      <a:pPr algn="ctr" defTabSz="9144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olidFill>
                            <a:srgbClr val="FFFFFF"/>
                          </a:solidFill>
                          <a:sym typeface="Helvetica Neue"/>
                        </a:rPr>
                        <a:t>BlueField 1M332A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Mellanox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2X 25GbE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8 ARM A72 core, 0.8GHz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Full OS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4659">
                <a:tc>
                  <a:txBody>
                    <a:bodyPr/>
                    <a:lstStyle/>
                    <a:p>
                      <a:pPr algn="ctr" defTabSz="9144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olidFill>
                            <a:srgbClr val="FFFFFF"/>
                          </a:solidFill>
                          <a:sym typeface="Helvetica Neue"/>
                        </a:rPr>
                        <a:t>Stingray PS225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Broadcom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2X 25GbE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8 ARM A72 core, 3.0GHz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1800">
                          <a:sym typeface="Helvetica Neue"/>
                        </a:rPr>
                        <a:t>Full OS</a:t>
                      </a:r>
                    </a:p>
                  </a:txBody>
                  <a:tcPr marL="35719" marR="35719" marT="35719" marB="35719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1D6D597-E397-4B4E-8228-FCFF11D8C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5045947"/>
            <a:ext cx="7886700" cy="1465014"/>
          </a:xfrm>
        </p:spPr>
        <p:txBody>
          <a:bodyPr lIns="45719" rIns="45719" anchor="t">
            <a:normAutofit fontScale="92500" lnSpcReduction="10000"/>
          </a:bodyPr>
          <a:lstStyle/>
          <a:p>
            <a:r>
              <a:rPr lang="en-US" dirty="0"/>
              <a:t>Low power processors with </a:t>
            </a:r>
            <a:r>
              <a:rPr lang="en-US" dirty="0" smtClean="0"/>
              <a:t>simple </a:t>
            </a:r>
            <a:r>
              <a:rPr lang="en-US" dirty="0"/>
              <a:t>micro-architectures</a:t>
            </a:r>
          </a:p>
          <a:p>
            <a:r>
              <a:rPr lang="en-US" dirty="0"/>
              <a:t>Varying level of systems support (firmware to Linux)</a:t>
            </a:r>
          </a:p>
          <a:p>
            <a:r>
              <a:rPr lang="en-US" dirty="0"/>
              <a:t>Some support RDMA &amp; DPDK interfaces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1869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Structural Differences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45719" rIns="45719" anchor="t">
            <a:normAutofit/>
          </a:bodyPr>
          <a:lstStyle/>
          <a:p>
            <a:r>
              <a:rPr lang="en-US" dirty="0"/>
              <a:t>Classified into two types based on packet flow</a:t>
            </a:r>
          </a:p>
          <a:p>
            <a:pPr lvl="1"/>
            <a:r>
              <a:rPr lang="en-US" dirty="0"/>
              <a:t>On-path </a:t>
            </a:r>
            <a:r>
              <a:rPr lang="en-US" dirty="0" err="1"/>
              <a:t>SmartNICs</a:t>
            </a:r>
            <a:endParaRPr lang="en-US" dirty="0"/>
          </a:p>
          <a:p>
            <a:pPr lvl="1"/>
            <a:r>
              <a:rPr lang="en-US" dirty="0"/>
              <a:t>Off-path </a:t>
            </a:r>
            <a:r>
              <a:rPr lang="en-US" dirty="0" err="1"/>
              <a:t>SmartNICs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917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343716DC-255E-4C62-8DDC-4B069FA37263}"/>
              </a:ext>
            </a:extLst>
          </p:cNvPr>
          <p:cNvSpPr/>
          <p:nvPr/>
        </p:nvSpPr>
        <p:spPr>
          <a:xfrm>
            <a:off x="2487538" y="3036092"/>
            <a:ext cx="4010539" cy="2553888"/>
          </a:xfrm>
          <a:prstGeom prst="round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On-path </a:t>
            </a:r>
            <a:r>
              <a:rPr lang="en-US" err="1"/>
              <a:t>SmartNICs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34121"/>
            <a:ext cx="7886700" cy="1110741"/>
          </a:xfrm>
        </p:spPr>
        <p:txBody>
          <a:bodyPr lIns="45719" rIns="45719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NIC cores handle all traffic on both the send &amp; receive paths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F191BA7-31A3-4D96-B7A9-C92EFD9A768F}"/>
              </a:ext>
            </a:extLst>
          </p:cNvPr>
          <p:cNvSpPr/>
          <p:nvPr/>
        </p:nvSpPr>
        <p:spPr>
          <a:xfrm rot="16200000">
            <a:off x="4869254" y="4378904"/>
            <a:ext cx="1746494" cy="400108"/>
          </a:xfrm>
          <a:prstGeom prst="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TX/RX ports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6BFF3E08-0A48-4493-B906-BA9E2B55D12B}"/>
              </a:ext>
            </a:extLst>
          </p:cNvPr>
          <p:cNvCxnSpPr/>
          <p:nvPr/>
        </p:nvCxnSpPr>
        <p:spPr>
          <a:xfrm flipH="1" flipV="1">
            <a:off x="5950981" y="4176190"/>
            <a:ext cx="1273483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0F473B1-6C05-46C6-935C-8938F4643415}"/>
              </a:ext>
            </a:extLst>
          </p:cNvPr>
          <p:cNvSpPr/>
          <p:nvPr/>
        </p:nvSpPr>
        <p:spPr>
          <a:xfrm rot="16200000">
            <a:off x="3577925" y="4344003"/>
            <a:ext cx="1746494" cy="400108"/>
          </a:xfrm>
          <a:prstGeom prst="rect">
            <a:avLst/>
          </a:prstGeom>
          <a:solidFill>
            <a:srgbClr val="FFC00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Traffic manager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9E095EC8-2B39-421B-9547-CC4B43882DA9}"/>
              </a:ext>
            </a:extLst>
          </p:cNvPr>
          <p:cNvSpPr/>
          <p:nvPr/>
        </p:nvSpPr>
        <p:spPr>
          <a:xfrm rot="16200000">
            <a:off x="2286596" y="4344003"/>
            <a:ext cx="1746494" cy="400108"/>
          </a:xfrm>
          <a:prstGeom prst="rect">
            <a:avLst/>
          </a:prstGeom>
          <a:solidFill>
            <a:srgbClr val="7030A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NIC cores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E6F9CB78-9BE9-4C4E-B86A-2005452E29DA}"/>
              </a:ext>
            </a:extLst>
          </p:cNvPr>
          <p:cNvSpPr/>
          <p:nvPr/>
        </p:nvSpPr>
        <p:spPr>
          <a:xfrm rot="16200000">
            <a:off x="742238" y="4344003"/>
            <a:ext cx="1746494" cy="40010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Host cores</a:t>
            </a:r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E01773D5-AC64-4C84-B52A-1BA4C7A2AB46}"/>
              </a:ext>
            </a:extLst>
          </p:cNvPr>
          <p:cNvCxnSpPr>
            <a:cxnSpLocks/>
          </p:cNvCxnSpPr>
          <p:nvPr/>
        </p:nvCxnSpPr>
        <p:spPr>
          <a:xfrm flipH="1" flipV="1">
            <a:off x="4650928" y="4176190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4C40E4FF-3169-4CAF-9797-641942B81414}"/>
              </a:ext>
            </a:extLst>
          </p:cNvPr>
          <p:cNvCxnSpPr>
            <a:cxnSpLocks/>
          </p:cNvCxnSpPr>
          <p:nvPr/>
        </p:nvCxnSpPr>
        <p:spPr>
          <a:xfrm flipH="1" flipV="1">
            <a:off x="3359599" y="4176190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DB52ED6E-1DE8-4B71-89DD-67EECF64BB8A}"/>
              </a:ext>
            </a:extLst>
          </p:cNvPr>
          <p:cNvCxnSpPr>
            <a:cxnSpLocks/>
          </p:cNvCxnSpPr>
          <p:nvPr/>
        </p:nvCxnSpPr>
        <p:spPr>
          <a:xfrm flipH="1" flipV="1">
            <a:off x="1806516" y="4176190"/>
            <a:ext cx="116005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663C34C8-94CC-43A0-AF30-FE1A854CC483}"/>
              </a:ext>
            </a:extLst>
          </p:cNvPr>
          <p:cNvCxnSpPr>
            <a:cxnSpLocks/>
          </p:cNvCxnSpPr>
          <p:nvPr/>
        </p:nvCxnSpPr>
        <p:spPr>
          <a:xfrm flipH="1" flipV="1">
            <a:off x="1858867" y="5005083"/>
            <a:ext cx="1098979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17358290-936B-4CA6-A039-D30D6EC2E3D1}"/>
              </a:ext>
            </a:extLst>
          </p:cNvPr>
          <p:cNvCxnSpPr>
            <a:cxnSpLocks/>
          </p:cNvCxnSpPr>
          <p:nvPr/>
        </p:nvCxnSpPr>
        <p:spPr>
          <a:xfrm flipH="1" flipV="1">
            <a:off x="3359599" y="5005083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Straight Arrow Connector 18">
            <a:extLst>
              <a:ext uri="{FF2B5EF4-FFF2-40B4-BE49-F238E27FC236}">
                <a16:creationId xmlns="" xmlns:a16="http://schemas.microsoft.com/office/drawing/2014/main" id="{2204D036-0B93-40AA-88F5-D3129BB2E1CC}"/>
              </a:ext>
            </a:extLst>
          </p:cNvPr>
          <p:cNvCxnSpPr>
            <a:cxnSpLocks/>
          </p:cNvCxnSpPr>
          <p:nvPr/>
        </p:nvCxnSpPr>
        <p:spPr>
          <a:xfrm flipH="1" flipV="1">
            <a:off x="4650927" y="5005083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Straight Arrow Connector 19">
            <a:extLst>
              <a:ext uri="{FF2B5EF4-FFF2-40B4-BE49-F238E27FC236}">
                <a16:creationId xmlns="" xmlns:a16="http://schemas.microsoft.com/office/drawing/2014/main" id="{A4A4452A-45EF-48D9-A42D-0B2FD4D08C84}"/>
              </a:ext>
            </a:extLst>
          </p:cNvPr>
          <p:cNvCxnSpPr>
            <a:cxnSpLocks/>
          </p:cNvCxnSpPr>
          <p:nvPr/>
        </p:nvCxnSpPr>
        <p:spPr>
          <a:xfrm flipH="1" flipV="1">
            <a:off x="5950981" y="5005083"/>
            <a:ext cx="1299658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160201A-36B7-43C0-8A50-6E2E56DEA204}"/>
              </a:ext>
            </a:extLst>
          </p:cNvPr>
          <p:cNvSpPr txBox="1"/>
          <p:nvPr/>
        </p:nvSpPr>
        <p:spPr>
          <a:xfrm>
            <a:off x="3927863" y="3107695"/>
            <a:ext cx="132972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</a:pPr>
            <a:r>
              <a:rPr lang="en-US" sz="2400"/>
              <a:t>SmartNIC</a:t>
            </a:r>
          </a:p>
        </p:txBody>
      </p:sp>
    </p:spTree>
    <p:extLst>
      <p:ext uri="{BB962C8B-B14F-4D97-AF65-F5344CB8AC3E}">
        <p14:creationId xmlns:p14="http://schemas.microsoft.com/office/powerpoint/2010/main" val="164128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343716DC-255E-4C62-8DDC-4B069FA37263}"/>
              </a:ext>
            </a:extLst>
          </p:cNvPr>
          <p:cNvSpPr/>
          <p:nvPr/>
        </p:nvSpPr>
        <p:spPr>
          <a:xfrm>
            <a:off x="2487538" y="3036092"/>
            <a:ext cx="4010539" cy="2553888"/>
          </a:xfrm>
          <a:prstGeom prst="round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On-path </a:t>
            </a:r>
            <a:r>
              <a:rPr lang="en-US" dirty="0" err="1"/>
              <a:t>SmartNICs</a:t>
            </a:r>
            <a:r>
              <a:rPr lang="en-US" dirty="0"/>
              <a:t>: Receive path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34121"/>
            <a:ext cx="7886700" cy="1110741"/>
          </a:xfrm>
        </p:spPr>
        <p:txBody>
          <a:bodyPr lIns="45719" rIns="45719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NIC cores handle all traffic on both the send &amp; receive paths</a:t>
            </a:r>
            <a:endParaRPr lang="en-US" dirty="0"/>
          </a:p>
        </p:txBody>
      </p:sp>
      <p:pic>
        <p:nvPicPr>
          <p:cNvPr id="4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37960F25-F118-4AF4-8DBB-B7A6F1E633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5458" y="3761745"/>
            <a:ext cx="315271" cy="2326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F191BA7-31A3-4D96-B7A9-C92EFD9A768F}"/>
              </a:ext>
            </a:extLst>
          </p:cNvPr>
          <p:cNvSpPr/>
          <p:nvPr/>
        </p:nvSpPr>
        <p:spPr>
          <a:xfrm rot="16200000">
            <a:off x="4869254" y="4378904"/>
            <a:ext cx="1746494" cy="400108"/>
          </a:xfrm>
          <a:prstGeom prst="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TX/RX ports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6BFF3E08-0A48-4493-B906-BA9E2B55D12B}"/>
              </a:ext>
            </a:extLst>
          </p:cNvPr>
          <p:cNvCxnSpPr/>
          <p:nvPr/>
        </p:nvCxnSpPr>
        <p:spPr>
          <a:xfrm flipH="1" flipV="1">
            <a:off x="5950981" y="4176190"/>
            <a:ext cx="1273483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0F473B1-6C05-46C6-935C-8938F4643415}"/>
              </a:ext>
            </a:extLst>
          </p:cNvPr>
          <p:cNvSpPr/>
          <p:nvPr/>
        </p:nvSpPr>
        <p:spPr>
          <a:xfrm rot="16200000">
            <a:off x="3577925" y="4344003"/>
            <a:ext cx="1746494" cy="400108"/>
          </a:xfrm>
          <a:prstGeom prst="rect">
            <a:avLst/>
          </a:prstGeom>
          <a:solidFill>
            <a:srgbClr val="FFC00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Traffic manager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9E095EC8-2B39-421B-9547-CC4B43882DA9}"/>
              </a:ext>
            </a:extLst>
          </p:cNvPr>
          <p:cNvSpPr/>
          <p:nvPr/>
        </p:nvSpPr>
        <p:spPr>
          <a:xfrm rot="16200000">
            <a:off x="2286596" y="4344003"/>
            <a:ext cx="1746494" cy="400108"/>
          </a:xfrm>
          <a:prstGeom prst="rect">
            <a:avLst/>
          </a:prstGeom>
          <a:solidFill>
            <a:srgbClr val="7030A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NIC cores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E6F9CB78-9BE9-4C4E-B86A-2005452E29DA}"/>
              </a:ext>
            </a:extLst>
          </p:cNvPr>
          <p:cNvSpPr/>
          <p:nvPr/>
        </p:nvSpPr>
        <p:spPr>
          <a:xfrm rot="16200000">
            <a:off x="742238" y="4344003"/>
            <a:ext cx="1746494" cy="40010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Host cores</a:t>
            </a:r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E01773D5-AC64-4C84-B52A-1BA4C7A2AB46}"/>
              </a:ext>
            </a:extLst>
          </p:cNvPr>
          <p:cNvCxnSpPr>
            <a:cxnSpLocks/>
          </p:cNvCxnSpPr>
          <p:nvPr/>
        </p:nvCxnSpPr>
        <p:spPr>
          <a:xfrm flipH="1" flipV="1">
            <a:off x="4650928" y="4176190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4C40E4FF-3169-4CAF-9797-641942B81414}"/>
              </a:ext>
            </a:extLst>
          </p:cNvPr>
          <p:cNvCxnSpPr>
            <a:cxnSpLocks/>
          </p:cNvCxnSpPr>
          <p:nvPr/>
        </p:nvCxnSpPr>
        <p:spPr>
          <a:xfrm flipH="1" flipV="1">
            <a:off x="3359599" y="4176190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DB52ED6E-1DE8-4B71-89DD-67EECF64BB8A}"/>
              </a:ext>
            </a:extLst>
          </p:cNvPr>
          <p:cNvCxnSpPr>
            <a:cxnSpLocks/>
          </p:cNvCxnSpPr>
          <p:nvPr/>
        </p:nvCxnSpPr>
        <p:spPr>
          <a:xfrm flipH="1" flipV="1">
            <a:off x="1806516" y="4176190"/>
            <a:ext cx="116005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663C34C8-94CC-43A0-AF30-FE1A854CC483}"/>
              </a:ext>
            </a:extLst>
          </p:cNvPr>
          <p:cNvCxnSpPr>
            <a:cxnSpLocks/>
          </p:cNvCxnSpPr>
          <p:nvPr/>
        </p:nvCxnSpPr>
        <p:spPr>
          <a:xfrm flipH="1" flipV="1">
            <a:off x="1858867" y="5005083"/>
            <a:ext cx="1098979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17358290-936B-4CA6-A039-D30D6EC2E3D1}"/>
              </a:ext>
            </a:extLst>
          </p:cNvPr>
          <p:cNvCxnSpPr>
            <a:cxnSpLocks/>
          </p:cNvCxnSpPr>
          <p:nvPr/>
        </p:nvCxnSpPr>
        <p:spPr>
          <a:xfrm flipH="1" flipV="1">
            <a:off x="3359599" y="5005083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Straight Arrow Connector 18">
            <a:extLst>
              <a:ext uri="{FF2B5EF4-FFF2-40B4-BE49-F238E27FC236}">
                <a16:creationId xmlns="" xmlns:a16="http://schemas.microsoft.com/office/drawing/2014/main" id="{2204D036-0B93-40AA-88F5-D3129BB2E1CC}"/>
              </a:ext>
            </a:extLst>
          </p:cNvPr>
          <p:cNvCxnSpPr>
            <a:cxnSpLocks/>
          </p:cNvCxnSpPr>
          <p:nvPr/>
        </p:nvCxnSpPr>
        <p:spPr>
          <a:xfrm flipH="1" flipV="1">
            <a:off x="4650927" y="5005083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Straight Arrow Connector 19">
            <a:extLst>
              <a:ext uri="{FF2B5EF4-FFF2-40B4-BE49-F238E27FC236}">
                <a16:creationId xmlns="" xmlns:a16="http://schemas.microsoft.com/office/drawing/2014/main" id="{A4A4452A-45EF-48D9-A42D-0B2FD4D08C84}"/>
              </a:ext>
            </a:extLst>
          </p:cNvPr>
          <p:cNvCxnSpPr>
            <a:cxnSpLocks/>
          </p:cNvCxnSpPr>
          <p:nvPr/>
        </p:nvCxnSpPr>
        <p:spPr>
          <a:xfrm flipH="1" flipV="1">
            <a:off x="5950981" y="5005083"/>
            <a:ext cx="1299658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160201A-36B7-43C0-8A50-6E2E56DEA204}"/>
              </a:ext>
            </a:extLst>
          </p:cNvPr>
          <p:cNvSpPr txBox="1"/>
          <p:nvPr/>
        </p:nvSpPr>
        <p:spPr>
          <a:xfrm>
            <a:off x="3927863" y="3107695"/>
            <a:ext cx="132972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</a:pPr>
            <a:r>
              <a:rPr lang="en-US" sz="2400"/>
              <a:t>SmartNIC</a:t>
            </a:r>
          </a:p>
        </p:txBody>
      </p:sp>
      <p:pic>
        <p:nvPicPr>
          <p:cNvPr id="23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F04A9DC0-C429-3544-BC76-705C585C24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9569" y="3808857"/>
            <a:ext cx="315271" cy="232672"/>
          </a:xfrm>
          <a:prstGeom prst="rect">
            <a:avLst/>
          </a:prstGeom>
        </p:spPr>
      </p:pic>
      <p:pic>
        <p:nvPicPr>
          <p:cNvPr id="24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627013AA-B601-4147-AFAD-703A24211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735" y="3863667"/>
            <a:ext cx="315271" cy="23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23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2396 0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2396 0 " pathEditMode="relative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2396 0 " pathEditMode="relative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343716DC-255E-4C62-8DDC-4B069FA37263}"/>
              </a:ext>
            </a:extLst>
          </p:cNvPr>
          <p:cNvSpPr/>
          <p:nvPr/>
        </p:nvSpPr>
        <p:spPr>
          <a:xfrm>
            <a:off x="2487538" y="3036092"/>
            <a:ext cx="4010539" cy="2553888"/>
          </a:xfrm>
          <a:prstGeom prst="round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On-path </a:t>
            </a:r>
            <a:r>
              <a:rPr lang="en-US" dirty="0" err="1"/>
              <a:t>SmartNICs</a:t>
            </a:r>
            <a:r>
              <a:rPr lang="en-US" dirty="0"/>
              <a:t>: Send path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34121"/>
            <a:ext cx="7886700" cy="1110741"/>
          </a:xfrm>
        </p:spPr>
        <p:txBody>
          <a:bodyPr lIns="45719" rIns="45719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NIC cores handle all traffic on both the send &amp; receive paths</a:t>
            </a:r>
            <a:endParaRPr lang="en-US" dirty="0"/>
          </a:p>
        </p:txBody>
      </p:sp>
      <p:pic>
        <p:nvPicPr>
          <p:cNvPr id="4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37960F25-F118-4AF4-8DBB-B7A6F1E633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1399" y="4633731"/>
            <a:ext cx="315271" cy="2326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F191BA7-31A3-4D96-B7A9-C92EFD9A768F}"/>
              </a:ext>
            </a:extLst>
          </p:cNvPr>
          <p:cNvSpPr/>
          <p:nvPr/>
        </p:nvSpPr>
        <p:spPr>
          <a:xfrm rot="16200000">
            <a:off x="4869254" y="4378904"/>
            <a:ext cx="1746494" cy="400108"/>
          </a:xfrm>
          <a:prstGeom prst="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TX/RX ports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6BFF3E08-0A48-4493-B906-BA9E2B55D12B}"/>
              </a:ext>
            </a:extLst>
          </p:cNvPr>
          <p:cNvCxnSpPr/>
          <p:nvPr/>
        </p:nvCxnSpPr>
        <p:spPr>
          <a:xfrm flipH="1" flipV="1">
            <a:off x="5950981" y="4176190"/>
            <a:ext cx="1273483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0F473B1-6C05-46C6-935C-8938F4643415}"/>
              </a:ext>
            </a:extLst>
          </p:cNvPr>
          <p:cNvSpPr/>
          <p:nvPr/>
        </p:nvSpPr>
        <p:spPr>
          <a:xfrm rot="16200000">
            <a:off x="3577925" y="4344003"/>
            <a:ext cx="1746494" cy="400108"/>
          </a:xfrm>
          <a:prstGeom prst="rect">
            <a:avLst/>
          </a:prstGeom>
          <a:solidFill>
            <a:srgbClr val="FFC00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Traffic manager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9E095EC8-2B39-421B-9547-CC4B43882DA9}"/>
              </a:ext>
            </a:extLst>
          </p:cNvPr>
          <p:cNvSpPr/>
          <p:nvPr/>
        </p:nvSpPr>
        <p:spPr>
          <a:xfrm rot="16200000">
            <a:off x="2286596" y="4344003"/>
            <a:ext cx="1746494" cy="400108"/>
          </a:xfrm>
          <a:prstGeom prst="rect">
            <a:avLst/>
          </a:prstGeom>
          <a:solidFill>
            <a:srgbClr val="7030A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NIC cores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E6F9CB78-9BE9-4C4E-B86A-2005452E29DA}"/>
              </a:ext>
            </a:extLst>
          </p:cNvPr>
          <p:cNvSpPr/>
          <p:nvPr/>
        </p:nvSpPr>
        <p:spPr>
          <a:xfrm rot="16200000">
            <a:off x="742238" y="4344003"/>
            <a:ext cx="1746494" cy="40010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Host cores</a:t>
            </a:r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E01773D5-AC64-4C84-B52A-1BA4C7A2AB46}"/>
              </a:ext>
            </a:extLst>
          </p:cNvPr>
          <p:cNvCxnSpPr>
            <a:cxnSpLocks/>
          </p:cNvCxnSpPr>
          <p:nvPr/>
        </p:nvCxnSpPr>
        <p:spPr>
          <a:xfrm flipH="1" flipV="1">
            <a:off x="4650928" y="4176190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4C40E4FF-3169-4CAF-9797-641942B81414}"/>
              </a:ext>
            </a:extLst>
          </p:cNvPr>
          <p:cNvCxnSpPr>
            <a:cxnSpLocks/>
          </p:cNvCxnSpPr>
          <p:nvPr/>
        </p:nvCxnSpPr>
        <p:spPr>
          <a:xfrm flipH="1" flipV="1">
            <a:off x="3359599" y="4176190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DB52ED6E-1DE8-4B71-89DD-67EECF64BB8A}"/>
              </a:ext>
            </a:extLst>
          </p:cNvPr>
          <p:cNvCxnSpPr>
            <a:cxnSpLocks/>
          </p:cNvCxnSpPr>
          <p:nvPr/>
        </p:nvCxnSpPr>
        <p:spPr>
          <a:xfrm flipH="1" flipV="1">
            <a:off x="1806516" y="4176190"/>
            <a:ext cx="116005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663C34C8-94CC-43A0-AF30-FE1A854CC483}"/>
              </a:ext>
            </a:extLst>
          </p:cNvPr>
          <p:cNvCxnSpPr>
            <a:cxnSpLocks/>
          </p:cNvCxnSpPr>
          <p:nvPr/>
        </p:nvCxnSpPr>
        <p:spPr>
          <a:xfrm flipH="1" flipV="1">
            <a:off x="1858867" y="5005083"/>
            <a:ext cx="1098979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17358290-936B-4CA6-A039-D30D6EC2E3D1}"/>
              </a:ext>
            </a:extLst>
          </p:cNvPr>
          <p:cNvCxnSpPr>
            <a:cxnSpLocks/>
          </p:cNvCxnSpPr>
          <p:nvPr/>
        </p:nvCxnSpPr>
        <p:spPr>
          <a:xfrm flipH="1" flipV="1">
            <a:off x="3359599" y="5005083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Straight Arrow Connector 18">
            <a:extLst>
              <a:ext uri="{FF2B5EF4-FFF2-40B4-BE49-F238E27FC236}">
                <a16:creationId xmlns="" xmlns:a16="http://schemas.microsoft.com/office/drawing/2014/main" id="{2204D036-0B93-40AA-88F5-D3129BB2E1CC}"/>
              </a:ext>
            </a:extLst>
          </p:cNvPr>
          <p:cNvCxnSpPr>
            <a:cxnSpLocks/>
          </p:cNvCxnSpPr>
          <p:nvPr/>
        </p:nvCxnSpPr>
        <p:spPr>
          <a:xfrm flipH="1" flipV="1">
            <a:off x="4650927" y="5005083"/>
            <a:ext cx="889575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Straight Arrow Connector 19">
            <a:extLst>
              <a:ext uri="{FF2B5EF4-FFF2-40B4-BE49-F238E27FC236}">
                <a16:creationId xmlns="" xmlns:a16="http://schemas.microsoft.com/office/drawing/2014/main" id="{A4A4452A-45EF-48D9-A42D-0B2FD4D08C84}"/>
              </a:ext>
            </a:extLst>
          </p:cNvPr>
          <p:cNvCxnSpPr>
            <a:cxnSpLocks/>
          </p:cNvCxnSpPr>
          <p:nvPr/>
        </p:nvCxnSpPr>
        <p:spPr>
          <a:xfrm flipH="1" flipV="1">
            <a:off x="5950981" y="5005083"/>
            <a:ext cx="1299658" cy="5288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160201A-36B7-43C0-8A50-6E2E56DEA204}"/>
              </a:ext>
            </a:extLst>
          </p:cNvPr>
          <p:cNvSpPr txBox="1"/>
          <p:nvPr/>
        </p:nvSpPr>
        <p:spPr>
          <a:xfrm>
            <a:off x="3927863" y="3107695"/>
            <a:ext cx="132972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</a:pPr>
            <a:r>
              <a:rPr lang="en-US" sz="2400"/>
              <a:t>SmartNIC</a:t>
            </a:r>
          </a:p>
        </p:txBody>
      </p:sp>
      <p:pic>
        <p:nvPicPr>
          <p:cNvPr id="23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F04A9DC0-C429-3544-BC76-705C585C24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415" y="4689426"/>
            <a:ext cx="315271" cy="232672"/>
          </a:xfrm>
          <a:prstGeom prst="rect">
            <a:avLst/>
          </a:prstGeom>
        </p:spPr>
      </p:pic>
      <p:pic>
        <p:nvPicPr>
          <p:cNvPr id="24" name="Picture 4" descr="A picture containing triangle&#10;&#10;Description generated with very high confidence">
            <a:extLst>
              <a:ext uri="{FF2B5EF4-FFF2-40B4-BE49-F238E27FC236}">
                <a16:creationId xmlns="" xmlns:a16="http://schemas.microsoft.com/office/drawing/2014/main" id="{627013AA-B601-4147-AFAD-703A24211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546" y="4745121"/>
            <a:ext cx="315271" cy="232672"/>
          </a:xfrm>
          <a:prstGeom prst="rect">
            <a:avLst/>
          </a:prstGeom>
        </p:spPr>
      </p:pic>
      <p:sp>
        <p:nvSpPr>
          <p:cNvPr id="25" name="Text Placeholder 2">
            <a:extLst>
              <a:ext uri="{FF2B5EF4-FFF2-40B4-BE49-F238E27FC236}">
                <a16:creationId xmlns="" xmlns:a16="http://schemas.microsoft.com/office/drawing/2014/main" id="{DAAA5DF8-4C25-7442-9342-C23BA576E881}"/>
              </a:ext>
            </a:extLst>
          </p:cNvPr>
          <p:cNvSpPr txBox="1">
            <a:spLocks/>
          </p:cNvSpPr>
          <p:nvPr/>
        </p:nvSpPr>
        <p:spPr>
          <a:xfrm>
            <a:off x="628650" y="5912749"/>
            <a:ext cx="7886700" cy="712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t">
            <a:normAutofit/>
          </a:bodyPr>
          <a:lstStyle>
            <a:lvl1pPr marL="3048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620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19200" marR="0" indent="-3048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/>
            <a:r>
              <a:rPr lang="en-US" dirty="0">
                <a:ea typeface="+mn-lt"/>
                <a:cs typeface="+mn-lt"/>
              </a:rPr>
              <a:t>Tight integration of computing and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36868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528 0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528 0 " pathEditMode="relative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528 0 " pathEditMode="relative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Off-path </a:t>
            </a:r>
            <a:r>
              <a:rPr lang="en-US" err="1"/>
              <a:t>SmartNICs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34121"/>
            <a:ext cx="7886700" cy="534183"/>
          </a:xfrm>
        </p:spPr>
        <p:txBody>
          <a:bodyPr lIns="45719" rIns="45719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Programmable NIC switch enables targeted delivery</a:t>
            </a:r>
          </a:p>
        </p:txBody>
      </p:sp>
      <p:sp>
        <p:nvSpPr>
          <p:cNvPr id="4" name="Rectangle: Rounded Corners 20">
            <a:extLst>
              <a:ext uri="{FF2B5EF4-FFF2-40B4-BE49-F238E27FC236}">
                <a16:creationId xmlns="" xmlns:a16="http://schemas.microsoft.com/office/drawing/2014/main" id="{906FA547-94D8-D343-8139-802F4575A7E1}"/>
              </a:ext>
            </a:extLst>
          </p:cNvPr>
          <p:cNvSpPr/>
          <p:nvPr/>
        </p:nvSpPr>
        <p:spPr>
          <a:xfrm>
            <a:off x="1516565" y="4227201"/>
            <a:ext cx="5330323" cy="1940955"/>
          </a:xfrm>
          <a:prstGeom prst="round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11B61E4-FAA9-F346-B6DF-53C23787339A}"/>
              </a:ext>
            </a:extLst>
          </p:cNvPr>
          <p:cNvSpPr/>
          <p:nvPr/>
        </p:nvSpPr>
        <p:spPr>
          <a:xfrm>
            <a:off x="4784814" y="5496990"/>
            <a:ext cx="1746494" cy="400108"/>
          </a:xfrm>
          <a:prstGeom prst="rect">
            <a:avLst/>
          </a:prstGeom>
          <a:solidFill>
            <a:srgbClr val="FFFFF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TX/RX ports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0F23E018-2E14-F147-88A8-D7FA1B9D939E}"/>
              </a:ext>
            </a:extLst>
          </p:cNvPr>
          <p:cNvCxnSpPr>
            <a:cxnSpLocks/>
          </p:cNvCxnSpPr>
          <p:nvPr/>
        </p:nvCxnSpPr>
        <p:spPr>
          <a:xfrm flipH="1">
            <a:off x="6554835" y="5622322"/>
            <a:ext cx="884643" cy="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none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6C71C5B-3459-C943-8152-5EFA19007790}"/>
              </a:ext>
            </a:extLst>
          </p:cNvPr>
          <p:cNvSpPr/>
          <p:nvPr/>
        </p:nvSpPr>
        <p:spPr>
          <a:xfrm>
            <a:off x="2998668" y="4492065"/>
            <a:ext cx="3055434" cy="400108"/>
          </a:xfrm>
          <a:prstGeom prst="rect">
            <a:avLst/>
          </a:prstGeom>
          <a:solidFill>
            <a:srgbClr val="FFC00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NIC switch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0F6110F-F87C-9E4D-9AAC-F957E161E870}"/>
              </a:ext>
            </a:extLst>
          </p:cNvPr>
          <p:cNvSpPr/>
          <p:nvPr/>
        </p:nvSpPr>
        <p:spPr>
          <a:xfrm>
            <a:off x="2445730" y="5482257"/>
            <a:ext cx="1746494" cy="400108"/>
          </a:xfrm>
          <a:prstGeom prst="rect">
            <a:avLst/>
          </a:prstGeom>
          <a:solidFill>
            <a:srgbClr val="7030A0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NIC cores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14C0FA9-16EC-5A4A-A061-D7100156951C}"/>
              </a:ext>
            </a:extLst>
          </p:cNvPr>
          <p:cNvSpPr/>
          <p:nvPr/>
        </p:nvSpPr>
        <p:spPr>
          <a:xfrm>
            <a:off x="3653138" y="3344287"/>
            <a:ext cx="1746494" cy="40010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/>
            <a:r>
              <a:rPr lang="en-US" sz="2000"/>
              <a:t>Host cores</a:t>
            </a:r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67E61B67-BEFF-8A47-B4E2-F9BE029498E1}"/>
              </a:ext>
            </a:extLst>
          </p:cNvPr>
          <p:cNvCxnSpPr>
            <a:cxnSpLocks/>
          </p:cNvCxnSpPr>
          <p:nvPr/>
        </p:nvCxnSpPr>
        <p:spPr>
          <a:xfrm>
            <a:off x="5502878" y="4910324"/>
            <a:ext cx="0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538CE175-C70F-0A4E-8EE0-AA09D2610BF7}"/>
              </a:ext>
            </a:extLst>
          </p:cNvPr>
          <p:cNvCxnSpPr>
            <a:cxnSpLocks/>
          </p:cNvCxnSpPr>
          <p:nvPr/>
        </p:nvCxnSpPr>
        <p:spPr>
          <a:xfrm flipV="1">
            <a:off x="5681328" y="4910324"/>
            <a:ext cx="1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BC49195F-0E02-A644-87AE-D40E23202C6E}"/>
              </a:ext>
            </a:extLst>
          </p:cNvPr>
          <p:cNvCxnSpPr>
            <a:cxnSpLocks/>
          </p:cNvCxnSpPr>
          <p:nvPr/>
        </p:nvCxnSpPr>
        <p:spPr>
          <a:xfrm flipH="1">
            <a:off x="6541747" y="5775101"/>
            <a:ext cx="897731" cy="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8A55C41D-C08A-014E-81E4-D9480DF65FCF}"/>
              </a:ext>
            </a:extLst>
          </p:cNvPr>
          <p:cNvSpPr txBox="1"/>
          <p:nvPr/>
        </p:nvSpPr>
        <p:spPr>
          <a:xfrm>
            <a:off x="1588521" y="4462175"/>
            <a:ext cx="1329720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</a:pPr>
            <a:r>
              <a:rPr lang="en-US" sz="2400" err="1"/>
              <a:t>SmartNIC</a:t>
            </a:r>
            <a:endParaRPr lang="en-US" sz="240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F2CF2648-AB25-194E-8B74-47029CD14ADE}"/>
              </a:ext>
            </a:extLst>
          </p:cNvPr>
          <p:cNvCxnSpPr>
            <a:cxnSpLocks/>
          </p:cNvCxnSpPr>
          <p:nvPr/>
        </p:nvCxnSpPr>
        <p:spPr>
          <a:xfrm>
            <a:off x="3491941" y="4884518"/>
            <a:ext cx="0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Straight Arrow Connector 25">
            <a:extLst>
              <a:ext uri="{FF2B5EF4-FFF2-40B4-BE49-F238E27FC236}">
                <a16:creationId xmlns="" xmlns:a16="http://schemas.microsoft.com/office/drawing/2014/main" id="{7F4C8CA8-4A42-C248-A704-C315DA6B3BEE}"/>
              </a:ext>
            </a:extLst>
          </p:cNvPr>
          <p:cNvCxnSpPr>
            <a:cxnSpLocks/>
          </p:cNvCxnSpPr>
          <p:nvPr/>
        </p:nvCxnSpPr>
        <p:spPr>
          <a:xfrm flipV="1">
            <a:off x="3670391" y="4884518"/>
            <a:ext cx="1" cy="586666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4FFB9FC1-868E-7542-86A6-91CBBA5586AD}"/>
              </a:ext>
            </a:extLst>
          </p:cNvPr>
          <p:cNvCxnSpPr>
            <a:cxnSpLocks/>
          </p:cNvCxnSpPr>
          <p:nvPr/>
        </p:nvCxnSpPr>
        <p:spPr>
          <a:xfrm>
            <a:off x="4417492" y="3753470"/>
            <a:ext cx="1" cy="746250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Arrow Connector 27">
            <a:extLst>
              <a:ext uri="{FF2B5EF4-FFF2-40B4-BE49-F238E27FC236}">
                <a16:creationId xmlns="" xmlns:a16="http://schemas.microsoft.com/office/drawing/2014/main" id="{16AAC612-4E4C-9B40-B22B-E73F8B6AE930}"/>
              </a:ext>
            </a:extLst>
          </p:cNvPr>
          <p:cNvCxnSpPr>
            <a:cxnSpLocks/>
          </p:cNvCxnSpPr>
          <p:nvPr/>
        </p:nvCxnSpPr>
        <p:spPr>
          <a:xfrm flipV="1">
            <a:off x="4595943" y="3744395"/>
            <a:ext cx="0" cy="755325"/>
          </a:xfrm>
          <a:prstGeom prst="straightConnector1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 type="arrow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6470466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3616</TotalTime>
  <Words>1295</Words>
  <Application>Microsoft Macintosh PowerPoint</Application>
  <PresentationFormat>On-screen Show (4:3)</PresentationFormat>
  <Paragraphs>365</Paragraphs>
  <Slides>31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Calibri</vt:lpstr>
      <vt:lpstr>Helvetica Light</vt:lpstr>
      <vt:lpstr>Helvetica Neue</vt:lpstr>
      <vt:lpstr>Arial</vt:lpstr>
      <vt:lpstr>Office Theme</vt:lpstr>
      <vt:lpstr>Offloading Distributed Applications onto SmartNICs using iPipe</vt:lpstr>
      <vt:lpstr>Programmable NICs</vt:lpstr>
      <vt:lpstr>Talk Outline</vt:lpstr>
      <vt:lpstr>SmartNICs Studied</vt:lpstr>
      <vt:lpstr>Structural Differences</vt:lpstr>
      <vt:lpstr>On-path SmartNICs</vt:lpstr>
      <vt:lpstr>On-path SmartNICs: Receive path</vt:lpstr>
      <vt:lpstr>On-path SmartNICs: Send path</vt:lpstr>
      <vt:lpstr>Off-path SmartNICs</vt:lpstr>
      <vt:lpstr>Off-path SmartNICs: Receive path</vt:lpstr>
      <vt:lpstr>Off-path SmartNICs: Receive path</vt:lpstr>
      <vt:lpstr>Off-path SmartNICs: Send path</vt:lpstr>
      <vt:lpstr>Packet Processing Performance</vt:lpstr>
      <vt:lpstr>Processing Headroom</vt:lpstr>
      <vt:lpstr>Compute Performance</vt:lpstr>
      <vt:lpstr>Packet Processing Accelerators</vt:lpstr>
      <vt:lpstr>Host Communication</vt:lpstr>
      <vt:lpstr>iPipe Framework</vt:lpstr>
      <vt:lpstr>Actor Programming Model</vt:lpstr>
      <vt:lpstr>Actor Scheduler</vt:lpstr>
      <vt:lpstr>iPipe’s Hybrid Scheduler </vt:lpstr>
      <vt:lpstr>FCFS Scheduling</vt:lpstr>
      <vt:lpstr>DRR Scheduling</vt:lpstr>
      <vt:lpstr>Applications Built Using iPipe</vt:lpstr>
      <vt:lpstr>Replicated Key-Value Store</vt:lpstr>
      <vt:lpstr>Evaluation</vt:lpstr>
      <vt:lpstr>Host Core Savings for LiquidIO CN2360</vt:lpstr>
      <vt:lpstr>RKV Store Latency/Throughput (LiquidIO CN2360)</vt:lpstr>
      <vt:lpstr>Summary</vt:lpstr>
      <vt:lpstr>Hardware Packet Dispatch</vt:lpstr>
      <vt:lpstr>iPipe Overheads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the Dataplane</dc:title>
  <cp:lastModifiedBy>Arvind Krishnamurthy</cp:lastModifiedBy>
  <cp:revision>99</cp:revision>
  <dcterms:modified xsi:type="dcterms:W3CDTF">2019-08-21T01:52:41Z</dcterms:modified>
</cp:coreProperties>
</file>