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72" r:id="rId2"/>
    <p:sldMasterId id="2147483753" r:id="rId3"/>
  </p:sldMasterIdLst>
  <p:notesMasterIdLst>
    <p:notesMasterId r:id="rId30"/>
  </p:notesMasterIdLst>
  <p:sldIdLst>
    <p:sldId id="457" r:id="rId4"/>
    <p:sldId id="458" r:id="rId5"/>
    <p:sldId id="463" r:id="rId6"/>
    <p:sldId id="464" r:id="rId7"/>
    <p:sldId id="465" r:id="rId8"/>
    <p:sldId id="466" r:id="rId9"/>
    <p:sldId id="467" r:id="rId10"/>
    <p:sldId id="474" r:id="rId11"/>
    <p:sldId id="435" r:id="rId12"/>
    <p:sldId id="433" r:id="rId13"/>
    <p:sldId id="258" r:id="rId14"/>
    <p:sldId id="257" r:id="rId15"/>
    <p:sldId id="259" r:id="rId16"/>
    <p:sldId id="261" r:id="rId17"/>
    <p:sldId id="472" r:id="rId18"/>
    <p:sldId id="471" r:id="rId19"/>
    <p:sldId id="462" r:id="rId20"/>
    <p:sldId id="473" r:id="rId21"/>
    <p:sldId id="455" r:id="rId22"/>
    <p:sldId id="456" r:id="rId23"/>
    <p:sldId id="475" r:id="rId24"/>
    <p:sldId id="431" r:id="rId25"/>
    <p:sldId id="442" r:id="rId26"/>
    <p:sldId id="444" r:id="rId27"/>
    <p:sldId id="445" r:id="rId28"/>
    <p:sldId id="426" r:id="rId2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33"/>
    <a:srgbClr val="660066"/>
    <a:srgbClr val="1A8EB5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317" autoAdjust="0"/>
    <p:restoredTop sz="50000" autoAdjust="0"/>
  </p:normalViewPr>
  <p:slideViewPr>
    <p:cSldViewPr snapToGrid="0">
      <p:cViewPr varScale="1">
        <p:scale>
          <a:sx n="38" d="100"/>
          <a:sy n="38" d="100"/>
        </p:scale>
        <p:origin x="1152" y="184"/>
      </p:cViewPr>
      <p:guideLst/>
    </p:cSldViewPr>
  </p:slideViewPr>
  <p:outlineViewPr>
    <p:cViewPr>
      <p:scale>
        <a:sx n="33" d="100"/>
        <a:sy n="33" d="100"/>
      </p:scale>
      <p:origin x="0" y="-1197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693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file://localhost///Users/fenghuali/Library/Containers/com.apple.mail/Data/Library/Mail%20Downloads/658EA766-D9A4-4763-B4F8-76F47831D983/&#22320;&#22336;&#20998;&#37197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oleObject" Target="file://localhost///Users/fenghuali/Library/Containers/com.apple.mail/Data/Library/Mail%20Downloads/658EA766-D9A4-4763-B4F8-76F47831D983/&#22320;&#22336;&#20998;&#37197;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microsoft.com/office/2011/relationships/chartStyle" Target="style3.xml"/><Relationship Id="rId2" Type="http://schemas.microsoft.com/office/2011/relationships/chartColorStyle" Target="colors3.xml"/><Relationship Id="rId3" Type="http://schemas.openxmlformats.org/officeDocument/2006/relationships/oleObject" Target="file://localhost///Users/fenghuali/Library/Containers/com.apple.mail/Data/Library/Mail%20Downloads/658EA766-D9A4-4763-B4F8-76F47831D983/&#22320;&#22336;&#20998;&#37197;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microsoft.com/office/2011/relationships/chartStyle" Target="style4.xml"/><Relationship Id="rId2" Type="http://schemas.microsoft.com/office/2011/relationships/chartColorStyle" Target="colors4.xml"/><Relationship Id="rId3" Type="http://schemas.openxmlformats.org/officeDocument/2006/relationships/oleObject" Target="file://localhost///Users/wangmowei/Desktop/closing/&#39292;&#22270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CN" sz="1800"/>
              <a:t>User</a:t>
            </a:r>
            <a:r>
              <a:rPr lang="zh-CN" altLang="en-US" sz="1800"/>
              <a:t> </a:t>
            </a:r>
            <a:r>
              <a:rPr lang="en-US" altLang="zh-CN" sz="1800"/>
              <a:t>Device</a:t>
            </a:r>
            <a:r>
              <a:rPr lang="zh-CN" altLang="en-US" sz="1800"/>
              <a:t> 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49C-2949-81F0-86CF88D1E1E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49C-2949-81F0-86CF88D1E1E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49C-2949-81F0-86CF88D1E1E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49C-2949-81F0-86CF88D1E1E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B49C-2949-81F0-86CF88D1E1E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B49C-2949-81F0-86CF88D1E1EE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B49C-2949-81F0-86CF88D1E1EE}"/>
              </c:ext>
            </c:extLst>
          </c:dPt>
          <c:dLbls>
            <c:dLbl>
              <c:idx val="0"/>
              <c:layout>
                <c:manualLayout>
                  <c:x val="0.180555555555556"/>
                  <c:y val="-0.083333333333333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49C-2949-81F0-86CF88D1E1E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297222222222222"/>
                  <c:y val="0.0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B49C-2949-81F0-86CF88D1E1E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65770295086916"/>
                  <c:y val="0.1154735766202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B49C-2949-81F0-86CF88D1E1E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0.172222222222222"/>
                  <c:y val="0.10648148148148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B49C-2949-81F0-86CF88D1E1E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0.194373474881135"/>
                  <c:y val="0.075765634463961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B49C-2949-81F0-86CF88D1E1E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0.213613745566149"/>
                  <c:y val="0.013532707450030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B49C-2949-81F0-86CF88D1E1E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0.158333333333333"/>
                  <c:y val="-0.111111111111111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B49C-2949-81F0-86CF88D1E1E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15875" cap="flat" cmpd="sng" algn="ctr">
                  <a:solidFill>
                    <a:schemeClr val="bg1">
                      <a:lumMod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业务!$K$14:$K$20</c:f>
              <c:strCache>
                <c:ptCount val="7"/>
                <c:pt idx="0">
                  <c:v>APPLE</c:v>
                </c:pt>
                <c:pt idx="1">
                  <c:v>HUAWEI</c:v>
                </c:pt>
                <c:pt idx="2">
                  <c:v>XIAOMI</c:v>
                </c:pt>
                <c:pt idx="3">
                  <c:v>SUMSUNG</c:v>
                </c:pt>
                <c:pt idx="4">
                  <c:v>OPPO</c:v>
                </c:pt>
                <c:pt idx="5">
                  <c:v>VIVO</c:v>
                </c:pt>
                <c:pt idx="6">
                  <c:v>OTHER</c:v>
                </c:pt>
              </c:strCache>
            </c:strRef>
          </c:cat>
          <c:val>
            <c:numRef>
              <c:f>业务!$L$14:$L$20</c:f>
              <c:numCache>
                <c:formatCode>General</c:formatCode>
                <c:ptCount val="7"/>
                <c:pt idx="0">
                  <c:v>879.0</c:v>
                </c:pt>
                <c:pt idx="1">
                  <c:v>627.0</c:v>
                </c:pt>
                <c:pt idx="2">
                  <c:v>101.0</c:v>
                </c:pt>
                <c:pt idx="3">
                  <c:v>70.0</c:v>
                </c:pt>
                <c:pt idx="4">
                  <c:v>12.0</c:v>
                </c:pt>
                <c:pt idx="5">
                  <c:v>11.0</c:v>
                </c:pt>
                <c:pt idx="6">
                  <c:v>704.0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B49C-2949-81F0-86CF88D1E1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CN" sz="1600" b="1"/>
              <a:t>Frequency</a:t>
            </a:r>
            <a:r>
              <a:rPr lang="zh-CN" altLang="en-US" sz="1600" b="1" baseline="0"/>
              <a:t> </a:t>
            </a:r>
            <a:r>
              <a:rPr lang="en-US" altLang="zh-CN" sz="1600" b="1" baseline="0"/>
              <a:t>Distribution</a:t>
            </a:r>
            <a:endParaRPr lang="zh-CN" altLang="en-US" sz="160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59D-5F4B-8D89-44D2AD5E577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59D-5F4B-8D89-44D2AD5E577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业务!$K$9:$K$10</c:f>
              <c:strCache>
                <c:ptCount val="2"/>
                <c:pt idx="0">
                  <c:v>2.4G</c:v>
                </c:pt>
                <c:pt idx="1">
                  <c:v>5G</c:v>
                </c:pt>
              </c:strCache>
            </c:strRef>
          </c:cat>
          <c:val>
            <c:numRef>
              <c:f>业务!$L$9:$L$10</c:f>
              <c:numCache>
                <c:formatCode>General</c:formatCode>
                <c:ptCount val="2"/>
                <c:pt idx="0">
                  <c:v>1878.0</c:v>
                </c:pt>
                <c:pt idx="1">
                  <c:v>1994.0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559D-5F4B-8D89-44D2AD5E57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CN" sz="1800" b="1"/>
              <a:t>SSID</a:t>
            </a:r>
            <a:endParaRPr lang="zh-CN" altLang="en-US" sz="180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575-CC4B-812B-624E4BF580C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575-CC4B-812B-624E4BF580C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575-CC4B-812B-624E4BF580CB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200524278215223"/>
                  <c:y val="-0.195997010790318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3575-CC4B-812B-624E4BF580CB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业务!$K$4:$K$6</c:f>
              <c:strCache>
                <c:ptCount val="3"/>
                <c:pt idx="0">
                  <c:v>SIGCOMM</c:v>
                </c:pt>
                <c:pt idx="1">
                  <c:v>SIGCOMM-1X</c:v>
                </c:pt>
                <c:pt idx="2">
                  <c:v>eduroam</c:v>
                </c:pt>
              </c:strCache>
            </c:strRef>
          </c:cat>
          <c:val>
            <c:numRef>
              <c:f>业务!$L$4:$L$6</c:f>
              <c:numCache>
                <c:formatCode>General</c:formatCode>
                <c:ptCount val="3"/>
                <c:pt idx="0">
                  <c:v>857.0</c:v>
                </c:pt>
                <c:pt idx="1">
                  <c:v>1163.0</c:v>
                </c:pt>
                <c:pt idx="2">
                  <c:v>308.0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3575-CC4B-812B-624E4BF580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47625" cap="rnd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marker>
            <c:symbol val="triangle"/>
            <c:size val="14"/>
            <c:spPr>
              <a:solidFill>
                <a:schemeClr val="accent1">
                  <a:lumMod val="75000"/>
                </a:schemeClr>
              </a:solidFill>
              <a:ln w="9525">
                <a:noFill/>
              </a:ln>
              <a:effectLst/>
            </c:spPr>
          </c:marker>
          <c:dLbls>
            <c:dLbl>
              <c:idx val="0"/>
              <c:layout>
                <c:manualLayout>
                  <c:x val="-0.0722222222222222"/>
                  <c:y val="0.1388888888888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BA02-E34D-9E15-DC518E85529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0750000000000001"/>
                  <c:y val="0.1388888888888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A02-E34D-9E15-DC518E85529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0777777777777778"/>
                  <c:y val="0.120370370370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BA02-E34D-9E15-DC518E85529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0.0666666666666668"/>
                  <c:y val="0.1111111111111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BA02-E34D-9E15-DC518E85529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Sheet2!$B$3:$B$6</c:f>
              <c:strCache>
                <c:ptCount val="4"/>
                <c:pt idx="0">
                  <c:v>Mon.</c:v>
                </c:pt>
                <c:pt idx="1">
                  <c:v>Tue.</c:v>
                </c:pt>
                <c:pt idx="2">
                  <c:v>Wed.</c:v>
                </c:pt>
                <c:pt idx="3">
                  <c:v>Thu.</c:v>
                </c:pt>
              </c:strCache>
            </c:strRef>
          </c:cat>
          <c:val>
            <c:numRef>
              <c:f>Sheet2!$E$3:$E$6</c:f>
              <c:numCache>
                <c:formatCode>General</c:formatCode>
                <c:ptCount val="4"/>
                <c:pt idx="0">
                  <c:v>0.81</c:v>
                </c:pt>
                <c:pt idx="1">
                  <c:v>0.83</c:v>
                </c:pt>
                <c:pt idx="2">
                  <c:v>0.74</c:v>
                </c:pt>
                <c:pt idx="3">
                  <c:v>0.73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BA02-E34D-9E15-DC518E8552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27296720"/>
        <c:axId val="-2127293456"/>
      </c:lineChart>
      <c:catAx>
        <c:axId val="-2127296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-2127293456"/>
        <c:crosses val="autoZero"/>
        <c:auto val="1"/>
        <c:lblAlgn val="ctr"/>
        <c:lblOffset val="100"/>
        <c:noMultiLvlLbl val="0"/>
      </c:catAx>
      <c:valAx>
        <c:axId val="-2127293456"/>
        <c:scaling>
          <c:orientation val="minMax"/>
          <c:min val="0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Attendance rate</a:t>
                </a:r>
                <a:endParaRPr lang="zh-CN" b="1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-2127296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 b="0">
          <a:solidFill>
            <a:schemeClr val="tx1"/>
          </a:solidFill>
        </a:defRPr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BECB3E-CF61-4501-BC22-0DCC04EF0CDD}" type="datetimeFigureOut">
              <a:rPr lang="zh-CN" altLang="en-US" smtClean="0"/>
              <a:t>19/8/24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EE29F3-2E23-46C6-B747-D35138D12E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9342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Good</a:t>
            </a:r>
            <a:r>
              <a:rPr kumimoji="1" lang="zh-CN" altLang="en-US" dirty="0"/>
              <a:t> </a:t>
            </a:r>
            <a:r>
              <a:rPr kumimoji="1" lang="en-US" altLang="zh-CN" dirty="0"/>
              <a:t>afternoon</a:t>
            </a:r>
            <a:r>
              <a:rPr kumimoji="1" lang="zh-CN" altLang="en-US" dirty="0"/>
              <a:t> </a:t>
            </a:r>
            <a:r>
              <a:rPr kumimoji="1" lang="en-US" altLang="zh-CN" dirty="0"/>
              <a:t>everyone!</a:t>
            </a:r>
            <a:r>
              <a:rPr kumimoji="1" lang="zh-CN" altLang="en-US" dirty="0"/>
              <a:t> </a:t>
            </a:r>
            <a:r>
              <a:rPr kumimoji="1" lang="en-US" altLang="zh-CN" dirty="0"/>
              <a:t>Time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passes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so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quickly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and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it’s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time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for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the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closing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session.</a:t>
            </a:r>
            <a:r>
              <a:rPr kumimoji="1" lang="zh-CN" altLang="en-US" baseline="0" dirty="0"/>
              <a:t> </a:t>
            </a:r>
          </a:p>
          <a:p>
            <a:r>
              <a:rPr kumimoji="1" lang="en-US" altLang="zh-CN" baseline="0" dirty="0"/>
              <a:t>This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is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Yong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Cui,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the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vice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GC,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from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Tsinghua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U.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E29F3-2E23-46C6-B747-D35138D12E2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60775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fi-FI" altLang="zh-CN" dirty="0"/>
              <a:t>Top User </a:t>
            </a:r>
            <a:r>
              <a:rPr kumimoji="1" lang="fi-FI" altLang="zh-CN" dirty="0" err="1"/>
              <a:t>Devices</a:t>
            </a:r>
            <a:r>
              <a:rPr kumimoji="1" lang="zh-CN" altLang="en-US" dirty="0"/>
              <a:t> </a:t>
            </a:r>
            <a:r>
              <a:rPr kumimoji="1" lang="en-US" altLang="zh-CN" dirty="0"/>
              <a:t>include</a:t>
            </a:r>
            <a:r>
              <a:rPr kumimoji="1" lang="zh-CN" altLang="en-US" dirty="0"/>
              <a:t> </a:t>
            </a:r>
            <a:r>
              <a:rPr kumimoji="1" lang="fi-FI" altLang="zh-CN" dirty="0"/>
              <a:t>APPLE</a:t>
            </a:r>
            <a:r>
              <a:rPr kumimoji="1" lang="en-US" altLang="zh-CN" dirty="0"/>
              <a:t>,</a:t>
            </a:r>
            <a:r>
              <a:rPr kumimoji="1" lang="zh-CN" altLang="en-US" baseline="0" dirty="0"/>
              <a:t> </a:t>
            </a:r>
            <a:r>
              <a:rPr kumimoji="1" lang="fi-FI" altLang="zh-CN" dirty="0"/>
              <a:t>HUAWEI</a:t>
            </a:r>
            <a:r>
              <a:rPr kumimoji="1" lang="en-US" altLang="zh-CN" dirty="0"/>
              <a:t>,</a:t>
            </a:r>
            <a:r>
              <a:rPr kumimoji="1" lang="zh-CN" altLang="en-US" baseline="0" dirty="0"/>
              <a:t> </a:t>
            </a:r>
            <a:r>
              <a:rPr kumimoji="1" lang="fi-FI" altLang="zh-CN" dirty="0"/>
              <a:t>XIAOMI</a:t>
            </a:r>
            <a:r>
              <a:rPr kumimoji="1" lang="en-US" altLang="zh-CN" dirty="0"/>
              <a:t>,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and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 err="1"/>
              <a:t>Sumsung</a:t>
            </a:r>
            <a:r>
              <a:rPr kumimoji="1" lang="en-US" altLang="zh-CN" baseline="0" dirty="0"/>
              <a:t>.</a:t>
            </a:r>
            <a:endParaRPr kumimoji="1" lang="zh-CN" alt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baseline="0" dirty="0"/>
              <a:t>The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fifth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is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only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0.5%.</a:t>
            </a:r>
            <a:endParaRPr kumimoji="1" lang="fi-FI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E29F3-2E23-46C6-B747-D35138D12E2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17320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Let’s</a:t>
            </a:r>
            <a:r>
              <a:rPr kumimoji="1" lang="zh-CN" altLang="en-US" dirty="0"/>
              <a:t> </a:t>
            </a:r>
            <a:r>
              <a:rPr kumimoji="1" lang="en-US" altLang="zh-CN" dirty="0"/>
              <a:t>go</a:t>
            </a:r>
            <a:r>
              <a:rPr kumimoji="1" lang="zh-CN" altLang="en-US" dirty="0"/>
              <a:t> </a:t>
            </a:r>
            <a:r>
              <a:rPr kumimoji="1" lang="en-US" altLang="zh-CN" dirty="0"/>
              <a:t>quickly</a:t>
            </a:r>
            <a:r>
              <a:rPr kumimoji="1" lang="zh-CN" altLang="en-US" dirty="0"/>
              <a:t> </a:t>
            </a:r>
            <a:r>
              <a:rPr kumimoji="1" lang="en-US" altLang="zh-CN" dirty="0"/>
              <a:t>with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review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of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the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past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days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and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events.</a:t>
            </a:r>
            <a:endParaRPr kumimoji="1" lang="zh-CN" altLang="en-US" baseline="0" dirty="0"/>
          </a:p>
          <a:p>
            <a:r>
              <a:rPr kumimoji="1" lang="en-US" altLang="zh-CN" baseline="0" dirty="0"/>
              <a:t>Actually,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we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organized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several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meetings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for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volunteer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training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last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week,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and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here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they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prepared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the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badge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for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everyone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of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you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on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Sunday.</a:t>
            </a:r>
            <a:endParaRPr kumimoji="1" lang="zh-CN" altLang="en-US" baseline="0" dirty="0"/>
          </a:p>
          <a:p>
            <a:r>
              <a:rPr kumimoji="1" lang="en-US" altLang="zh-CN" baseline="0" dirty="0"/>
              <a:t>Monday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is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our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first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day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with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workshop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and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tutorials.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The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left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one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is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our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workshop,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NEAT,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while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the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right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one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is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the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topic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preview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session.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Many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people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there,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right?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E29F3-2E23-46C6-B747-D35138D12E26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26732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Oh,</a:t>
            </a:r>
            <a:r>
              <a:rPr kumimoji="1" lang="zh-CN" altLang="en-US" dirty="0"/>
              <a:t> </a:t>
            </a:r>
            <a:r>
              <a:rPr kumimoji="1" lang="en-US" altLang="zh-CN" dirty="0"/>
              <a:t>I</a:t>
            </a:r>
            <a:r>
              <a:rPr kumimoji="1" lang="zh-CN" altLang="en-US" dirty="0"/>
              <a:t> </a:t>
            </a:r>
            <a:r>
              <a:rPr kumimoji="1" lang="en-US" altLang="zh-CN" dirty="0"/>
              <a:t>took</a:t>
            </a:r>
            <a:r>
              <a:rPr kumimoji="1" lang="zh-CN" altLang="en-US" dirty="0"/>
              <a:t> </a:t>
            </a:r>
            <a:r>
              <a:rPr kumimoji="1" lang="en-US" altLang="zh-CN" dirty="0"/>
              <a:t>this</a:t>
            </a:r>
            <a:r>
              <a:rPr kumimoji="1" lang="zh-CN" altLang="en-US" dirty="0"/>
              <a:t> </a:t>
            </a:r>
            <a:r>
              <a:rPr kumimoji="1" lang="en-US" altLang="zh-CN" dirty="0"/>
              <a:t>picture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on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Monday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midnight,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2am.</a:t>
            </a:r>
            <a:endParaRPr kumimoji="1" lang="zh-CN" altLang="en-US" baseline="0" dirty="0"/>
          </a:p>
          <a:p>
            <a:r>
              <a:rPr kumimoji="1" lang="en-US" altLang="zh-CN" baseline="0" dirty="0"/>
              <a:t>Guess,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where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did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I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take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this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picture?</a:t>
            </a:r>
            <a:endParaRPr kumimoji="1" lang="zh-CN" altLang="en-US" baseline="0" dirty="0"/>
          </a:p>
          <a:p>
            <a:r>
              <a:rPr kumimoji="1" lang="en-US" altLang="zh-CN" baseline="0" dirty="0"/>
              <a:t>Yes,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after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their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overnight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working,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we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have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the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big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screen.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E29F3-2E23-46C6-B747-D35138D12E26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30711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So</a:t>
            </a:r>
            <a:r>
              <a:rPr kumimoji="1" lang="zh-CN" altLang="en-US" dirty="0"/>
              <a:t> </a:t>
            </a:r>
            <a:r>
              <a:rPr kumimoji="1" lang="en-US" altLang="zh-CN" dirty="0"/>
              <a:t>we</a:t>
            </a:r>
            <a:r>
              <a:rPr kumimoji="1" lang="zh-CN" altLang="en-US" dirty="0"/>
              <a:t> </a:t>
            </a:r>
            <a:r>
              <a:rPr kumimoji="1" lang="en-US" altLang="zh-CN" dirty="0"/>
              <a:t>have</a:t>
            </a:r>
            <a:r>
              <a:rPr kumimoji="1" lang="zh-CN" altLang="en-US" dirty="0"/>
              <a:t> </a:t>
            </a: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successful</a:t>
            </a:r>
            <a:r>
              <a:rPr kumimoji="1" lang="zh-CN" altLang="en-US" dirty="0"/>
              <a:t> </a:t>
            </a:r>
            <a:r>
              <a:rPr kumimoji="1" lang="en-US" altLang="zh-CN" dirty="0"/>
              <a:t>opening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day.</a:t>
            </a:r>
            <a:r>
              <a:rPr kumimoji="1" lang="zh-CN" altLang="en-US" dirty="0"/>
              <a:t> </a:t>
            </a:r>
            <a:r>
              <a:rPr kumimoji="1" lang="en-US" altLang="zh-CN" dirty="0"/>
              <a:t>After</a:t>
            </a:r>
            <a:r>
              <a:rPr kumimoji="1" lang="zh-CN" altLang="en-US" dirty="0"/>
              <a:t> </a:t>
            </a: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short</a:t>
            </a:r>
            <a:r>
              <a:rPr kumimoji="1" lang="zh-CN" altLang="en-US" dirty="0"/>
              <a:t> </a:t>
            </a:r>
            <a:r>
              <a:rPr kumimoji="1" lang="en-US" altLang="zh-CN" dirty="0"/>
              <a:t>opening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session,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Prof.</a:t>
            </a:r>
            <a:r>
              <a:rPr kumimoji="1" lang="zh-CN" altLang="en-US" dirty="0"/>
              <a:t> </a:t>
            </a:r>
            <a:r>
              <a:rPr kumimoji="1" lang="en-US" altLang="zh-CN" dirty="0"/>
              <a:t>Mark</a:t>
            </a:r>
            <a:r>
              <a:rPr kumimoji="1" lang="zh-CN" altLang="en-US" dirty="0"/>
              <a:t> </a:t>
            </a:r>
            <a:r>
              <a:rPr kumimoji="1" lang="en-US" altLang="zh-CN" dirty="0"/>
              <a:t>Handley</a:t>
            </a:r>
            <a:r>
              <a:rPr kumimoji="1" lang="zh-CN" altLang="en-US" dirty="0"/>
              <a:t> </a:t>
            </a:r>
            <a:r>
              <a:rPr kumimoji="1" lang="en-US" altLang="zh-CN" dirty="0"/>
              <a:t>delivered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a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insightful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keynote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speech.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After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that,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we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had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technical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session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and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student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dinner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in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the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evening.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E29F3-2E23-46C6-B747-D35138D12E26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17566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Yesterday,</a:t>
            </a:r>
            <a:r>
              <a:rPr kumimoji="1" lang="zh-CN" altLang="en-US" dirty="0"/>
              <a:t> </a:t>
            </a:r>
            <a:r>
              <a:rPr kumimoji="1" lang="en-US" altLang="zh-CN" dirty="0"/>
              <a:t>we</a:t>
            </a:r>
            <a:r>
              <a:rPr kumimoji="1" lang="zh-CN" altLang="en-US" dirty="0"/>
              <a:t> </a:t>
            </a:r>
            <a:r>
              <a:rPr kumimoji="1" lang="en-US" altLang="zh-CN" dirty="0"/>
              <a:t>had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celebration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50</a:t>
            </a:r>
            <a:r>
              <a:rPr kumimoji="1" lang="zh-CN" altLang="en-US" dirty="0"/>
              <a:t> </a:t>
            </a:r>
            <a:r>
              <a:rPr kumimoji="1" lang="en-US" altLang="zh-CN" dirty="0"/>
              <a:t>year</a:t>
            </a:r>
            <a:r>
              <a:rPr kumimoji="1" lang="zh-CN" altLang="en-US" dirty="0"/>
              <a:t> </a:t>
            </a:r>
            <a:r>
              <a:rPr kumimoji="1" lang="en-US" altLang="zh-CN" dirty="0"/>
              <a:t>anniversary.</a:t>
            </a:r>
            <a:r>
              <a:rPr kumimoji="1" lang="zh-CN" altLang="en-US" dirty="0"/>
              <a:t> </a:t>
            </a:r>
          </a:p>
          <a:p>
            <a:r>
              <a:rPr kumimoji="1" lang="en-US" altLang="zh-CN" dirty="0"/>
              <a:t>/////We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also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enjoyed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the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posters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and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demos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with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a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lot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of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interaction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with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the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presenters.</a:t>
            </a:r>
            <a:r>
              <a:rPr kumimoji="1" lang="zh-CN" altLang="en-US" baseline="0" dirty="0"/>
              <a:t> </a:t>
            </a:r>
          </a:p>
          <a:p>
            <a:r>
              <a:rPr kumimoji="1" lang="en-US" altLang="zh-CN" baseline="0" dirty="0"/>
              <a:t>/////Last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night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we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had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a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banquet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with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the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performance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showing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the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history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with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the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dishes.</a:t>
            </a:r>
            <a:endParaRPr kumimoji="1" lang="zh-CN" altLang="en-US" baseline="0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E29F3-2E23-46C6-B747-D35138D12E26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18828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/>
              <a:t>Here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statistics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of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the</a:t>
            </a:r>
            <a:r>
              <a:rPr kumimoji="1" lang="zh-CN" altLang="en-US" baseline="0" dirty="0"/>
              <a:t> </a:t>
            </a:r>
            <a:r>
              <a:rPr kumimoji="1" lang="en-US" altLang="zh-CN" dirty="0"/>
              <a:t>Attendance.</a:t>
            </a:r>
            <a:r>
              <a:rPr kumimoji="1" lang="zh-CN" altLang="en-US" dirty="0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peak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83%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for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the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Attendance Rate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with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over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900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people.</a:t>
            </a:r>
            <a:endParaRPr kumimoji="1" lang="zh-CN" alt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my</a:t>
            </a:r>
            <a:r>
              <a:rPr kumimoji="1" lang="zh-CN" altLang="en-US" dirty="0"/>
              <a:t> </a:t>
            </a:r>
            <a:r>
              <a:rPr kumimoji="1" lang="en-US" altLang="zh-CN" dirty="0"/>
              <a:t>surprise,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number</a:t>
            </a:r>
            <a:r>
              <a:rPr kumimoji="1" lang="zh-CN" altLang="en-US" dirty="0"/>
              <a:t> </a:t>
            </a:r>
            <a:r>
              <a:rPr kumimoji="1" lang="en-US" altLang="zh-CN" dirty="0"/>
              <a:t>today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almost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the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same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with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that</a:t>
            </a:r>
            <a:r>
              <a:rPr kumimoji="1" lang="zh-CN" altLang="en-US" baseline="0" dirty="0"/>
              <a:t> </a:t>
            </a:r>
            <a:r>
              <a:rPr kumimoji="1" lang="en-US" altLang="zh-CN" dirty="0"/>
              <a:t>on</a:t>
            </a:r>
            <a:r>
              <a:rPr kumimoji="1" lang="zh-CN" altLang="en-US" dirty="0"/>
              <a:t> </a:t>
            </a:r>
            <a:r>
              <a:rPr kumimoji="1" lang="en-US" altLang="zh-CN" dirty="0"/>
              <a:t>Wed.</a:t>
            </a:r>
            <a:r>
              <a:rPr kumimoji="1" lang="zh-CN" altLang="en-US" baseline="0" dirty="0"/>
              <a:t> 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E29F3-2E23-46C6-B747-D35138D12E26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2123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>
                <a:latin typeface="Arial Rounded MT Bold" panose="020F0704030504030204" pitchFamily="34" charset="0"/>
              </a:rPr>
              <a:t>I</a:t>
            </a:r>
            <a:r>
              <a:rPr lang="zh-CN" altLang="en-US" baseline="0" dirty="0">
                <a:latin typeface="Arial Rounded MT Bold" panose="020F0704030504030204" pitchFamily="34" charset="0"/>
              </a:rPr>
              <a:t> </a:t>
            </a:r>
            <a:r>
              <a:rPr lang="en-US" altLang="zh-CN" baseline="0" dirty="0">
                <a:latin typeface="Arial Rounded MT Bold" panose="020F0704030504030204" pitchFamily="34" charset="0"/>
              </a:rPr>
              <a:t>would</a:t>
            </a:r>
            <a:r>
              <a:rPr lang="zh-CN" altLang="en-US" baseline="0" dirty="0">
                <a:latin typeface="Arial Rounded MT Bold" panose="020F0704030504030204" pitchFamily="34" charset="0"/>
              </a:rPr>
              <a:t> </a:t>
            </a:r>
            <a:r>
              <a:rPr lang="en-US" altLang="zh-CN" baseline="0" dirty="0">
                <a:latin typeface="Arial Rounded MT Bold" panose="020F0704030504030204" pitchFamily="34" charset="0"/>
              </a:rPr>
              <a:t>like</a:t>
            </a:r>
            <a:r>
              <a:rPr lang="zh-CN" altLang="en-US" baseline="0" dirty="0">
                <a:latin typeface="Arial Rounded MT Bold" panose="020F0704030504030204" pitchFamily="34" charset="0"/>
              </a:rPr>
              <a:t> </a:t>
            </a:r>
            <a:r>
              <a:rPr lang="en-US" altLang="zh-CN" baseline="0" dirty="0">
                <a:latin typeface="Arial Rounded MT Bold" panose="020F0704030504030204" pitchFamily="34" charset="0"/>
              </a:rPr>
              <a:t>to</a:t>
            </a:r>
            <a:r>
              <a:rPr lang="zh-CN" altLang="en-US" baseline="0" dirty="0">
                <a:latin typeface="Arial Rounded MT Bold" panose="020F0704030504030204" pitchFamily="34" charset="0"/>
              </a:rPr>
              <a:t> </a:t>
            </a:r>
            <a:r>
              <a:rPr lang="en-US" altLang="zh-CN" baseline="0" dirty="0">
                <a:latin typeface="Arial Rounded MT Bold" panose="020F0704030504030204" pitchFamily="34" charset="0"/>
              </a:rPr>
              <a:t>remind</a:t>
            </a:r>
            <a:r>
              <a:rPr lang="zh-CN" altLang="en-US" baseline="0" dirty="0">
                <a:latin typeface="Arial Rounded MT Bold" panose="020F0704030504030204" pitchFamily="34" charset="0"/>
              </a:rPr>
              <a:t> </a:t>
            </a:r>
            <a:r>
              <a:rPr lang="en-US" altLang="zh-CN" baseline="0" dirty="0">
                <a:latin typeface="Arial Rounded MT Bold" panose="020F0704030504030204" pitchFamily="34" charset="0"/>
              </a:rPr>
              <a:t>you</a:t>
            </a:r>
            <a:r>
              <a:rPr lang="zh-CN" altLang="en-US" baseline="0" dirty="0">
                <a:latin typeface="Arial Rounded MT Bold" panose="020F0704030504030204" pitchFamily="34" charset="0"/>
              </a:rPr>
              <a:t> </a:t>
            </a:r>
            <a:r>
              <a:rPr lang="en-US" altLang="zh-CN" baseline="0" dirty="0">
                <a:latin typeface="Arial Rounded MT Bold" panose="020F0704030504030204" pitchFamily="34" charset="0"/>
              </a:rPr>
              <a:t>that</a:t>
            </a:r>
            <a:r>
              <a:rPr lang="zh-CN" altLang="en-US" baseline="0" dirty="0">
                <a:latin typeface="Arial Rounded MT Bold" panose="020F0704030504030204" pitchFamily="34" charset="0"/>
              </a:rPr>
              <a:t> </a:t>
            </a:r>
            <a:r>
              <a:rPr lang="en-US" altLang="zh-CN" baseline="0" dirty="0">
                <a:latin typeface="Arial Rounded MT Bold" panose="020F0704030504030204" pitchFamily="34" charset="0"/>
              </a:rPr>
              <a:t>we</a:t>
            </a:r>
            <a:r>
              <a:rPr lang="zh-CN" altLang="en-US" baseline="0" dirty="0">
                <a:latin typeface="Arial Rounded MT Bold" panose="020F0704030504030204" pitchFamily="34" charset="0"/>
              </a:rPr>
              <a:t> </a:t>
            </a:r>
            <a:r>
              <a:rPr lang="en-US" altLang="zh-CN" baseline="0" dirty="0">
                <a:latin typeface="Arial Rounded MT Bold" panose="020F0704030504030204" pitchFamily="34" charset="0"/>
              </a:rPr>
              <a:t>will</a:t>
            </a:r>
            <a:r>
              <a:rPr lang="zh-CN" altLang="en-US" baseline="0" dirty="0">
                <a:latin typeface="Arial Rounded MT Bold" panose="020F0704030504030204" pitchFamily="34" charset="0"/>
              </a:rPr>
              <a:t> </a:t>
            </a:r>
            <a:r>
              <a:rPr lang="en-US" altLang="zh-CN" baseline="0" dirty="0">
                <a:latin typeface="Arial Rounded MT Bold" panose="020F0704030504030204" pitchFamily="34" charset="0"/>
              </a:rPr>
              <a:t>have</a:t>
            </a:r>
            <a:r>
              <a:rPr lang="zh-CN" altLang="en-US" baseline="0" dirty="0">
                <a:latin typeface="Arial Rounded MT Bold" panose="020F0704030504030204" pitchFamily="34" charset="0"/>
              </a:rPr>
              <a:t> </a:t>
            </a:r>
            <a:r>
              <a:rPr lang="en-US" altLang="zh-CN" baseline="0" dirty="0">
                <a:latin typeface="Arial Rounded MT Bold" panose="020F0704030504030204" pitchFamily="34" charset="0"/>
              </a:rPr>
              <a:t>2</a:t>
            </a:r>
            <a:r>
              <a:rPr lang="zh-CN" altLang="en-US" baseline="0" dirty="0">
                <a:latin typeface="Arial Rounded MT Bold" panose="020F0704030504030204" pitchFamily="34" charset="0"/>
              </a:rPr>
              <a:t> </a:t>
            </a:r>
            <a:r>
              <a:rPr lang="en-US" altLang="zh-CN" baseline="0" dirty="0">
                <a:latin typeface="Arial Rounded MT Bold" panose="020F0704030504030204" pitchFamily="34" charset="0"/>
              </a:rPr>
              <a:t>workshops</a:t>
            </a:r>
            <a:r>
              <a:rPr lang="zh-CN" altLang="en-US" baseline="0" dirty="0">
                <a:latin typeface="Arial Rounded MT Bold" panose="020F0704030504030204" pitchFamily="34" charset="0"/>
              </a:rPr>
              <a:t> </a:t>
            </a:r>
            <a:r>
              <a:rPr lang="en-US" altLang="zh-CN" baseline="0" dirty="0">
                <a:latin typeface="Arial Rounded MT Bold" panose="020F0704030504030204" pitchFamily="34" charset="0"/>
              </a:rPr>
              <a:t>and</a:t>
            </a:r>
            <a:r>
              <a:rPr lang="zh-CN" altLang="en-US" baseline="0" dirty="0">
                <a:latin typeface="Arial Rounded MT Bold" panose="020F0704030504030204" pitchFamily="34" charset="0"/>
              </a:rPr>
              <a:t> </a:t>
            </a:r>
            <a:r>
              <a:rPr lang="en-US" altLang="zh-CN" baseline="0" dirty="0">
                <a:latin typeface="Arial Rounded MT Bold" panose="020F0704030504030204" pitchFamily="34" charset="0"/>
              </a:rPr>
              <a:t>2</a:t>
            </a:r>
            <a:r>
              <a:rPr lang="zh-CN" altLang="en-US" baseline="0" dirty="0">
                <a:latin typeface="Arial Rounded MT Bold" panose="020F0704030504030204" pitchFamily="34" charset="0"/>
              </a:rPr>
              <a:t> </a:t>
            </a:r>
            <a:r>
              <a:rPr lang="en-US" altLang="zh-CN" baseline="0" dirty="0">
                <a:latin typeface="Arial Rounded MT Bold" panose="020F0704030504030204" pitchFamily="34" charset="0"/>
              </a:rPr>
              <a:t>tutorials</a:t>
            </a:r>
            <a:r>
              <a:rPr lang="zh-CN" altLang="en-US" baseline="0" dirty="0">
                <a:latin typeface="Arial Rounded MT Bold" panose="020F0704030504030204" pitchFamily="34" charset="0"/>
              </a:rPr>
              <a:t> </a:t>
            </a:r>
            <a:r>
              <a:rPr lang="en-US" altLang="zh-CN" baseline="0" dirty="0">
                <a:latin typeface="Arial Rounded MT Bold" panose="020F0704030504030204" pitchFamily="34" charset="0"/>
              </a:rPr>
              <a:t>tomorrow.</a:t>
            </a:r>
            <a:r>
              <a:rPr lang="zh-CN" altLang="en-US" baseline="0" dirty="0">
                <a:latin typeface="Arial Rounded MT Bold" panose="020F0704030504030204" pitchFamily="34" charset="0"/>
              </a:rPr>
              <a:t> </a:t>
            </a:r>
            <a:r>
              <a:rPr lang="en-US" altLang="zh-CN" baseline="0" dirty="0">
                <a:latin typeface="Arial Rounded MT Bold" panose="020F0704030504030204" pitchFamily="34" charset="0"/>
              </a:rPr>
              <a:t>Please</a:t>
            </a:r>
            <a:r>
              <a:rPr lang="zh-CN" altLang="en-US" baseline="0" dirty="0">
                <a:latin typeface="Arial Rounded MT Bold" panose="020F0704030504030204" pitchFamily="34" charset="0"/>
              </a:rPr>
              <a:t> </a:t>
            </a:r>
            <a:r>
              <a:rPr lang="en-US" altLang="zh-CN" baseline="0" dirty="0">
                <a:latin typeface="Arial Rounded MT Bold" panose="020F0704030504030204" pitchFamily="34" charset="0"/>
              </a:rPr>
              <a:t>look</a:t>
            </a:r>
            <a:r>
              <a:rPr lang="zh-CN" altLang="en-US" baseline="0" dirty="0">
                <a:latin typeface="Arial Rounded MT Bold" panose="020F0704030504030204" pitchFamily="34" charset="0"/>
              </a:rPr>
              <a:t> </a:t>
            </a:r>
            <a:r>
              <a:rPr lang="en-US" altLang="zh-CN" baseline="0" dirty="0">
                <a:latin typeface="Arial Rounded MT Bold" panose="020F0704030504030204" pitchFamily="34" charset="0"/>
              </a:rPr>
              <a:t>at</a:t>
            </a:r>
            <a:r>
              <a:rPr lang="zh-CN" altLang="en-US" baseline="0" dirty="0">
                <a:latin typeface="Arial Rounded MT Bold" panose="020F0704030504030204" pitchFamily="34" charset="0"/>
              </a:rPr>
              <a:t> </a:t>
            </a:r>
            <a:r>
              <a:rPr lang="en-US" altLang="zh-CN" baseline="0" dirty="0">
                <a:latin typeface="Arial Rounded MT Bold" panose="020F0704030504030204" pitchFamily="34" charset="0"/>
              </a:rPr>
              <a:t>your</a:t>
            </a:r>
            <a:r>
              <a:rPr lang="zh-CN" altLang="en-US" baseline="0" dirty="0">
                <a:latin typeface="Arial Rounded MT Bold" panose="020F0704030504030204" pitchFamily="34" charset="0"/>
              </a:rPr>
              <a:t> </a:t>
            </a:r>
            <a:r>
              <a:rPr lang="en-US" altLang="zh-CN" baseline="0" dirty="0">
                <a:latin typeface="Arial Rounded MT Bold" panose="020F0704030504030204" pitchFamily="34" charset="0"/>
              </a:rPr>
              <a:t>conference</a:t>
            </a:r>
            <a:r>
              <a:rPr lang="zh-CN" altLang="en-US" baseline="0" dirty="0">
                <a:latin typeface="Arial Rounded MT Bold" panose="020F0704030504030204" pitchFamily="34" charset="0"/>
              </a:rPr>
              <a:t> </a:t>
            </a:r>
            <a:r>
              <a:rPr lang="en-US" altLang="zh-CN" baseline="0" dirty="0">
                <a:latin typeface="Arial Rounded MT Bold" panose="020F0704030504030204" pitchFamily="34" charset="0"/>
              </a:rPr>
              <a:t>book</a:t>
            </a:r>
            <a:r>
              <a:rPr lang="zh-CN" altLang="en-US" baseline="0" dirty="0">
                <a:latin typeface="Arial Rounded MT Bold" panose="020F0704030504030204" pitchFamily="34" charset="0"/>
              </a:rPr>
              <a:t> </a:t>
            </a:r>
            <a:r>
              <a:rPr lang="en-US" altLang="zh-CN" baseline="0" dirty="0">
                <a:latin typeface="Arial Rounded MT Bold" panose="020F0704030504030204" pitchFamily="34" charset="0"/>
              </a:rPr>
              <a:t>for</a:t>
            </a:r>
            <a:r>
              <a:rPr lang="zh-CN" altLang="en-US" baseline="0" dirty="0">
                <a:latin typeface="Arial Rounded MT Bold" panose="020F0704030504030204" pitchFamily="34" charset="0"/>
              </a:rPr>
              <a:t> </a:t>
            </a:r>
            <a:r>
              <a:rPr lang="en-US" altLang="zh-CN" baseline="0" dirty="0">
                <a:latin typeface="Arial Rounded MT Bold" panose="020F0704030504030204" pitchFamily="34" charset="0"/>
              </a:rPr>
              <a:t>details.</a:t>
            </a:r>
            <a:endParaRPr lang="zh-CN" altLang="en-US" baseline="0" dirty="0">
              <a:latin typeface="Arial Rounded MT Bold" panose="020F0704030504030204" pitchFamily="34" charset="0"/>
            </a:endParaRPr>
          </a:p>
          <a:p>
            <a:r>
              <a:rPr lang="en-US" altLang="zh-CN" baseline="0" dirty="0">
                <a:latin typeface="Arial Rounded MT Bold" panose="020F0704030504030204" pitchFamily="34" charset="0"/>
              </a:rPr>
              <a:t>Additionally,</a:t>
            </a:r>
            <a:r>
              <a:rPr lang="zh-CN" altLang="en-US" baseline="0" dirty="0">
                <a:latin typeface="Arial Rounded MT Bold" panose="020F0704030504030204" pitchFamily="34" charset="0"/>
              </a:rPr>
              <a:t> </a:t>
            </a:r>
            <a:r>
              <a:rPr lang="en-US" altLang="zh-CN" baseline="0" dirty="0">
                <a:latin typeface="Arial Rounded MT Bold" panose="020F0704030504030204" pitchFamily="34" charset="0"/>
              </a:rPr>
              <a:t>some</a:t>
            </a:r>
            <a:r>
              <a:rPr lang="zh-CN" altLang="en-US" baseline="0" dirty="0">
                <a:latin typeface="Arial Rounded MT Bold" panose="020F0704030504030204" pitchFamily="34" charset="0"/>
              </a:rPr>
              <a:t> </a:t>
            </a:r>
            <a:r>
              <a:rPr lang="en-US" altLang="zh-CN" baseline="0" dirty="0">
                <a:latin typeface="Arial Rounded MT Bold" panose="020F0704030504030204" pitchFamily="34" charset="0"/>
              </a:rPr>
              <a:t>people</a:t>
            </a:r>
            <a:r>
              <a:rPr lang="zh-CN" altLang="en-US" baseline="0" dirty="0">
                <a:latin typeface="Arial Rounded MT Bold" panose="020F0704030504030204" pitchFamily="34" charset="0"/>
              </a:rPr>
              <a:t> </a:t>
            </a:r>
            <a:r>
              <a:rPr lang="en-US" altLang="zh-CN" baseline="0" dirty="0">
                <a:latin typeface="Arial Rounded MT Bold" panose="020F0704030504030204" pitchFamily="34" charset="0"/>
              </a:rPr>
              <a:t>asked</a:t>
            </a:r>
            <a:r>
              <a:rPr lang="zh-CN" altLang="en-US" baseline="0" dirty="0">
                <a:latin typeface="Arial Rounded MT Bold" panose="020F0704030504030204" pitchFamily="34" charset="0"/>
              </a:rPr>
              <a:t> </a:t>
            </a:r>
            <a:r>
              <a:rPr lang="en-US" altLang="zh-CN" baseline="0" dirty="0">
                <a:latin typeface="Arial Rounded MT Bold" panose="020F0704030504030204" pitchFamily="34" charset="0"/>
              </a:rPr>
              <a:t>me</a:t>
            </a:r>
            <a:r>
              <a:rPr lang="zh-CN" altLang="en-US" baseline="0" dirty="0">
                <a:latin typeface="Arial Rounded MT Bold" panose="020F0704030504030204" pitchFamily="34" charset="0"/>
              </a:rPr>
              <a:t> </a:t>
            </a:r>
            <a:r>
              <a:rPr lang="en-US" altLang="zh-CN" baseline="0" dirty="0">
                <a:latin typeface="Arial Rounded MT Bold" panose="020F0704030504030204" pitchFamily="34" charset="0"/>
              </a:rPr>
              <a:t>about</a:t>
            </a:r>
            <a:r>
              <a:rPr lang="zh-CN" altLang="en-US" baseline="0" dirty="0">
                <a:latin typeface="Arial Rounded MT Bold" panose="020F0704030504030204" pitchFamily="34" charset="0"/>
              </a:rPr>
              <a:t> </a:t>
            </a:r>
            <a:r>
              <a:rPr lang="en-US" altLang="zh-CN" baseline="0" dirty="0">
                <a:latin typeface="Arial Rounded MT Bold" panose="020F0704030504030204" pitchFamily="34" charset="0"/>
              </a:rPr>
              <a:t>the</a:t>
            </a:r>
            <a:r>
              <a:rPr lang="zh-CN" altLang="en-US" baseline="0" dirty="0">
                <a:latin typeface="Arial Rounded MT Bold" panose="020F0704030504030204" pitchFamily="34" charset="0"/>
              </a:rPr>
              <a:t> </a:t>
            </a:r>
            <a:r>
              <a:rPr lang="en-US" altLang="zh-CN" baseline="0" dirty="0">
                <a:latin typeface="Arial Rounded MT Bold" panose="020F0704030504030204" pitchFamily="34" charset="0"/>
              </a:rPr>
              <a:t>pictures</a:t>
            </a:r>
            <a:r>
              <a:rPr lang="zh-CN" altLang="en-US" baseline="0" dirty="0">
                <a:latin typeface="Arial Rounded MT Bold" panose="020F0704030504030204" pitchFamily="34" charset="0"/>
              </a:rPr>
              <a:t> </a:t>
            </a:r>
            <a:r>
              <a:rPr lang="en-US" altLang="zh-CN" baseline="0" dirty="0">
                <a:latin typeface="Arial Rounded MT Bold" panose="020F0704030504030204" pitchFamily="34" charset="0"/>
              </a:rPr>
              <a:t>and</a:t>
            </a:r>
            <a:r>
              <a:rPr lang="zh-CN" altLang="en-US" baseline="0" dirty="0">
                <a:latin typeface="Arial Rounded MT Bold" panose="020F0704030504030204" pitchFamily="34" charset="0"/>
              </a:rPr>
              <a:t> </a:t>
            </a:r>
            <a:r>
              <a:rPr lang="en-US" altLang="zh-CN" baseline="0" dirty="0">
                <a:latin typeface="Arial Rounded MT Bold" panose="020F0704030504030204" pitchFamily="34" charset="0"/>
              </a:rPr>
              <a:t>v</a:t>
            </a:r>
            <a:r>
              <a:rPr lang="de-DE" altLang="zh-CN" dirty="0" err="1">
                <a:latin typeface="Arial Rounded MT Bold" panose="020F0704030504030204" pitchFamily="34" charset="0"/>
              </a:rPr>
              <a:t>ideo</a:t>
            </a:r>
            <a:r>
              <a:rPr lang="en-US" altLang="zh-CN" dirty="0" err="1">
                <a:latin typeface="Arial Rounded MT Bold" panose="020F0704030504030204" pitchFamily="34" charset="0"/>
              </a:rPr>
              <a:t>es</a:t>
            </a:r>
            <a:r>
              <a:rPr lang="en-US" altLang="zh-CN" dirty="0">
                <a:latin typeface="Arial Rounded MT Bold" panose="020F0704030504030204" pitchFamily="34" charset="0"/>
              </a:rPr>
              <a:t>.</a:t>
            </a:r>
            <a:r>
              <a:rPr lang="zh-CN" altLang="en-US" baseline="0" dirty="0">
                <a:latin typeface="Arial Rounded MT Bold" panose="020F0704030504030204" pitchFamily="34" charset="0"/>
              </a:rPr>
              <a:t> </a:t>
            </a:r>
            <a:r>
              <a:rPr lang="en-US" altLang="zh-CN" baseline="0" dirty="0">
                <a:latin typeface="Arial Rounded MT Bold" panose="020F0704030504030204" pitchFamily="34" charset="0"/>
              </a:rPr>
              <a:t>We</a:t>
            </a:r>
            <a:r>
              <a:rPr lang="zh-CN" altLang="en-US" baseline="0" dirty="0">
                <a:latin typeface="Arial Rounded MT Bold" panose="020F0704030504030204" pitchFamily="34" charset="0"/>
              </a:rPr>
              <a:t> </a:t>
            </a:r>
            <a:r>
              <a:rPr lang="en-US" altLang="zh-CN" baseline="0" dirty="0">
                <a:latin typeface="Arial Rounded MT Bold" panose="020F0704030504030204" pitchFamily="34" charset="0"/>
              </a:rPr>
              <a:t>are</a:t>
            </a:r>
            <a:r>
              <a:rPr lang="zh-CN" altLang="en-US" baseline="0" dirty="0">
                <a:latin typeface="Arial Rounded MT Bold" panose="020F0704030504030204" pitchFamily="34" charset="0"/>
              </a:rPr>
              <a:t> </a:t>
            </a:r>
            <a:r>
              <a:rPr lang="en-US" altLang="zh-CN" baseline="0" dirty="0">
                <a:latin typeface="Arial Rounded MT Bold" panose="020F0704030504030204" pitchFamily="34" charset="0"/>
              </a:rPr>
              <a:t>uploading</a:t>
            </a:r>
            <a:r>
              <a:rPr lang="zh-CN" altLang="en-US" baseline="0" dirty="0">
                <a:latin typeface="Arial Rounded MT Bold" panose="020F0704030504030204" pitchFamily="34" charset="0"/>
              </a:rPr>
              <a:t> </a:t>
            </a:r>
            <a:r>
              <a:rPr lang="en-US" altLang="zh-CN" baseline="0" dirty="0">
                <a:latin typeface="Arial Rounded MT Bold" panose="020F0704030504030204" pitchFamily="34" charset="0"/>
              </a:rPr>
              <a:t>the</a:t>
            </a:r>
            <a:r>
              <a:rPr lang="zh-CN" altLang="en-US" baseline="0" dirty="0">
                <a:latin typeface="Arial Rounded MT Bold" panose="020F0704030504030204" pitchFamily="34" charset="0"/>
              </a:rPr>
              <a:t> </a:t>
            </a:r>
            <a:r>
              <a:rPr lang="en-US" altLang="zh-CN" baseline="0" dirty="0">
                <a:latin typeface="Arial Rounded MT Bold" panose="020F0704030504030204" pitchFamily="34" charset="0"/>
              </a:rPr>
              <a:t>video</a:t>
            </a:r>
            <a:r>
              <a:rPr lang="zh-CN" altLang="en-US" baseline="0" dirty="0">
                <a:latin typeface="Arial Rounded MT Bold" panose="020F0704030504030204" pitchFamily="34" charset="0"/>
              </a:rPr>
              <a:t> </a:t>
            </a:r>
            <a:r>
              <a:rPr lang="en-US" altLang="zh-CN" baseline="0" dirty="0">
                <a:latin typeface="Arial Rounded MT Bold" panose="020F0704030504030204" pitchFamily="34" charset="0"/>
              </a:rPr>
              <a:t>to</a:t>
            </a:r>
            <a:r>
              <a:rPr lang="zh-CN" altLang="en-US" baseline="0" dirty="0">
                <a:latin typeface="Arial Rounded MT Bold" panose="020F0704030504030204" pitchFamily="34" charset="0"/>
              </a:rPr>
              <a:t> </a:t>
            </a:r>
            <a:r>
              <a:rPr lang="en-US" altLang="zh-CN" baseline="0" dirty="0">
                <a:latin typeface="Arial Rounded MT Bold" panose="020F0704030504030204" pitchFamily="34" charset="0"/>
              </a:rPr>
              <a:t>the</a:t>
            </a:r>
            <a:r>
              <a:rPr lang="zh-CN" altLang="en-US" baseline="0" dirty="0">
                <a:latin typeface="Arial Rounded MT Bold" panose="020F0704030504030204" pitchFamily="34" charset="0"/>
              </a:rPr>
              <a:t> </a:t>
            </a:r>
            <a:r>
              <a:rPr lang="en-US" altLang="zh-CN" baseline="0" dirty="0">
                <a:latin typeface="Arial Rounded MT Bold" panose="020F0704030504030204" pitchFamily="34" charset="0"/>
              </a:rPr>
              <a:t>ACM</a:t>
            </a:r>
            <a:r>
              <a:rPr lang="zh-CN" altLang="en-US" baseline="0" dirty="0">
                <a:latin typeface="Arial Rounded MT Bold" panose="020F0704030504030204" pitchFamily="34" charset="0"/>
              </a:rPr>
              <a:t> </a:t>
            </a:r>
            <a:r>
              <a:rPr lang="en-US" altLang="zh-CN" baseline="0" dirty="0">
                <a:latin typeface="Arial Rounded MT Bold" panose="020F0704030504030204" pitchFamily="34" charset="0"/>
              </a:rPr>
              <a:t>Digital</a:t>
            </a:r>
            <a:r>
              <a:rPr lang="zh-CN" altLang="en-US" baseline="0" dirty="0">
                <a:latin typeface="Arial Rounded MT Bold" panose="020F0704030504030204" pitchFamily="34" charset="0"/>
              </a:rPr>
              <a:t> </a:t>
            </a:r>
            <a:r>
              <a:rPr lang="en-US" altLang="zh-CN" baseline="0" dirty="0">
                <a:latin typeface="Arial Rounded MT Bold" panose="020F0704030504030204" pitchFamily="34" charset="0"/>
              </a:rPr>
              <a:t>Lib</a:t>
            </a:r>
            <a:r>
              <a:rPr lang="de-DE" altLang="zh-CN" dirty="0">
                <a:latin typeface="Arial Rounded MT Bold" panose="020F0704030504030204" pitchFamily="34" charset="0"/>
              </a:rPr>
              <a:t> </a:t>
            </a:r>
            <a:r>
              <a:rPr lang="de-DE" altLang="zh-CN" dirty="0" err="1">
                <a:latin typeface="Arial Rounded MT Bold" panose="020F0704030504030204" pitchFamily="34" charset="0"/>
              </a:rPr>
              <a:t>and</a:t>
            </a:r>
            <a:r>
              <a:rPr lang="de-DE" altLang="zh-CN" dirty="0">
                <a:latin typeface="Arial Rounded MT Bold" panose="020F0704030504030204" pitchFamily="34" charset="0"/>
              </a:rPr>
              <a:t> </a:t>
            </a:r>
            <a:r>
              <a:rPr lang="en-US" altLang="zh-CN" dirty="0">
                <a:latin typeface="Arial Rounded MT Bold" panose="020F0704030504030204" pitchFamily="34" charset="0"/>
              </a:rPr>
              <a:t>you</a:t>
            </a:r>
            <a:r>
              <a:rPr lang="zh-CN" altLang="en-US" dirty="0">
                <a:latin typeface="Arial Rounded MT Bold" panose="020F0704030504030204" pitchFamily="34" charset="0"/>
              </a:rPr>
              <a:t> </a:t>
            </a:r>
            <a:r>
              <a:rPr lang="en-US" altLang="zh-CN" dirty="0">
                <a:latin typeface="Arial Rounded MT Bold" panose="020F0704030504030204" pitchFamily="34" charset="0"/>
              </a:rPr>
              <a:t>should</a:t>
            </a:r>
            <a:r>
              <a:rPr lang="zh-CN" altLang="en-US" dirty="0">
                <a:latin typeface="Arial Rounded MT Bold" panose="020F0704030504030204" pitchFamily="34" charset="0"/>
              </a:rPr>
              <a:t> </a:t>
            </a:r>
            <a:r>
              <a:rPr lang="en-US" altLang="zh-CN" dirty="0">
                <a:latin typeface="Arial Rounded MT Bold" panose="020F0704030504030204" pitchFamily="34" charset="0"/>
              </a:rPr>
              <a:t>be</a:t>
            </a:r>
            <a:r>
              <a:rPr lang="zh-CN" altLang="en-US" dirty="0">
                <a:latin typeface="Arial Rounded MT Bold" panose="020F0704030504030204" pitchFamily="34" charset="0"/>
              </a:rPr>
              <a:t> </a:t>
            </a:r>
            <a:r>
              <a:rPr lang="en-US" altLang="zh-CN" dirty="0">
                <a:latin typeface="Arial Rounded MT Bold" panose="020F0704030504030204" pitchFamily="34" charset="0"/>
              </a:rPr>
              <a:t>able</a:t>
            </a:r>
            <a:r>
              <a:rPr lang="zh-CN" altLang="en-US" dirty="0">
                <a:latin typeface="Arial Rounded MT Bold" panose="020F0704030504030204" pitchFamily="34" charset="0"/>
              </a:rPr>
              <a:t> </a:t>
            </a:r>
            <a:r>
              <a:rPr lang="en-US" altLang="zh-CN" dirty="0">
                <a:latin typeface="Arial Rounded MT Bold" panose="020F0704030504030204" pitchFamily="34" charset="0"/>
              </a:rPr>
              <a:t>to</a:t>
            </a:r>
            <a:r>
              <a:rPr lang="zh-CN" altLang="en-US" dirty="0">
                <a:latin typeface="Arial Rounded MT Bold" panose="020F0704030504030204" pitchFamily="34" charset="0"/>
              </a:rPr>
              <a:t> </a:t>
            </a:r>
            <a:r>
              <a:rPr lang="en-US" altLang="zh-CN" dirty="0">
                <a:latin typeface="Arial Rounded MT Bold" panose="020F0704030504030204" pitchFamily="34" charset="0"/>
              </a:rPr>
              <a:t>download</a:t>
            </a:r>
            <a:r>
              <a:rPr lang="zh-CN" altLang="en-US" dirty="0">
                <a:latin typeface="Arial Rounded MT Bold" panose="020F0704030504030204" pitchFamily="34" charset="0"/>
              </a:rPr>
              <a:t> </a:t>
            </a:r>
            <a:r>
              <a:rPr lang="en-US" altLang="zh-CN" dirty="0">
                <a:latin typeface="Arial Rounded MT Bold" panose="020F0704030504030204" pitchFamily="34" charset="0"/>
              </a:rPr>
              <a:t>them</a:t>
            </a:r>
            <a:r>
              <a:rPr lang="zh-CN" altLang="en-US" dirty="0">
                <a:latin typeface="Arial Rounded MT Bold" panose="020F0704030504030204" pitchFamily="34" charset="0"/>
              </a:rPr>
              <a:t> </a:t>
            </a:r>
            <a:r>
              <a:rPr lang="en-US" altLang="zh-CN" dirty="0">
                <a:latin typeface="Arial Rounded MT Bold" panose="020F0704030504030204" pitchFamily="34" charset="0"/>
              </a:rPr>
              <a:t>next</a:t>
            </a:r>
            <a:r>
              <a:rPr lang="zh-CN" altLang="en-US" dirty="0">
                <a:latin typeface="Arial Rounded MT Bold" panose="020F0704030504030204" pitchFamily="34" charset="0"/>
              </a:rPr>
              <a:t> </a:t>
            </a:r>
            <a:r>
              <a:rPr lang="en-US" altLang="zh-CN" dirty="0">
                <a:latin typeface="Arial Rounded MT Bold" panose="020F0704030504030204" pitchFamily="34" charset="0"/>
              </a:rPr>
              <a:t>week.</a:t>
            </a:r>
            <a:endParaRPr lang="de-DE" altLang="zh-CN" dirty="0">
              <a:latin typeface="Arial Rounded MT Bold" panose="020F070403050403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E29F3-2E23-46C6-B747-D35138D12E26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29761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closing,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would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like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Acknowledge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help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different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committees.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SIGCOMM Executive Committee,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Organization Committee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44 members,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 Committee with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member,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Poster/Demo Committee, Student, Research Competition Committee.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Based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hard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working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committee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members,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could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today’s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conference.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E29F3-2E23-46C6-B747-D35138D12E2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94291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At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same</a:t>
            </a:r>
            <a:r>
              <a:rPr lang="zh-CN" altLang="en-US" baseline="0" dirty="0"/>
              <a:t> </a:t>
            </a:r>
            <a:r>
              <a:rPr lang="en-US" altLang="zh-CN" baseline="0" dirty="0"/>
              <a:t>time,</a:t>
            </a:r>
            <a:r>
              <a:rPr lang="zh-CN" altLang="en-US" baseline="0" dirty="0"/>
              <a:t> </a:t>
            </a:r>
            <a:r>
              <a:rPr lang="en-US" altLang="zh-CN" baseline="0" dirty="0"/>
              <a:t>we</a:t>
            </a:r>
            <a:r>
              <a:rPr lang="zh-CN" altLang="en-US" baseline="0" dirty="0"/>
              <a:t> </a:t>
            </a:r>
            <a:r>
              <a:rPr lang="en-US" altLang="zh-CN" baseline="0" dirty="0"/>
              <a:t>appreciate</a:t>
            </a:r>
            <a:r>
              <a:rPr lang="zh-CN" altLang="en-US" baseline="0" dirty="0"/>
              <a:t> </a:t>
            </a:r>
            <a:r>
              <a:rPr lang="en-US" altLang="zh-CN" dirty="0"/>
              <a:t>the support from all of the sponsors.</a:t>
            </a:r>
            <a:r>
              <a:rPr lang="zh-CN" altLang="en-US" baseline="0" dirty="0"/>
              <a:t> </a:t>
            </a:r>
            <a:r>
              <a:rPr lang="en-US" altLang="zh-CN" baseline="0" dirty="0"/>
              <a:t>Without</a:t>
            </a:r>
            <a:r>
              <a:rPr lang="zh-CN" altLang="en-US" baseline="0" dirty="0"/>
              <a:t> </a:t>
            </a:r>
            <a:r>
              <a:rPr lang="en-US" altLang="zh-CN" baseline="0" dirty="0"/>
              <a:t>your</a:t>
            </a:r>
            <a:r>
              <a:rPr lang="zh-CN" altLang="en-US" baseline="0" dirty="0"/>
              <a:t> </a:t>
            </a:r>
            <a:r>
              <a:rPr lang="en-US" altLang="zh-CN" baseline="0" dirty="0"/>
              <a:t>generous</a:t>
            </a:r>
            <a:r>
              <a:rPr lang="zh-CN" altLang="en-US" baseline="0" dirty="0"/>
              <a:t> </a:t>
            </a:r>
            <a:r>
              <a:rPr lang="en-US" altLang="zh-CN" baseline="0" dirty="0"/>
              <a:t>support,</a:t>
            </a:r>
            <a:r>
              <a:rPr lang="zh-CN" altLang="en-US" baseline="0" dirty="0"/>
              <a:t> </a:t>
            </a:r>
            <a:r>
              <a:rPr lang="en-US" altLang="zh-CN" baseline="0" dirty="0"/>
              <a:t>we</a:t>
            </a:r>
            <a:r>
              <a:rPr lang="zh-CN" altLang="en-US" baseline="0" dirty="0"/>
              <a:t> </a:t>
            </a:r>
            <a:r>
              <a:rPr lang="en-US" altLang="zh-CN" baseline="0" dirty="0"/>
              <a:t>could</a:t>
            </a:r>
            <a:r>
              <a:rPr lang="zh-CN" altLang="en-US" baseline="0" dirty="0"/>
              <a:t> </a:t>
            </a:r>
            <a:r>
              <a:rPr lang="en-US" altLang="zh-CN" baseline="0" dirty="0"/>
              <a:t>never</a:t>
            </a:r>
            <a:r>
              <a:rPr lang="zh-CN" altLang="en-US" baseline="0" dirty="0"/>
              <a:t> </a:t>
            </a:r>
            <a:r>
              <a:rPr lang="en-US" altLang="zh-CN" baseline="0" dirty="0"/>
              <a:t>have</a:t>
            </a:r>
            <a:r>
              <a:rPr lang="zh-CN" altLang="en-US" baseline="0" dirty="0"/>
              <a:t> </a:t>
            </a:r>
            <a:r>
              <a:rPr lang="en-US" altLang="zh-CN" baseline="0" dirty="0"/>
              <a:t>this</a:t>
            </a:r>
            <a:r>
              <a:rPr lang="zh-CN" altLang="en-US" baseline="0" dirty="0"/>
              <a:t> </a:t>
            </a:r>
            <a:r>
              <a:rPr lang="en-US" altLang="zh-CN" baseline="0" dirty="0"/>
              <a:t>conference</a:t>
            </a:r>
            <a:r>
              <a:rPr lang="zh-CN" altLang="en-US" baseline="0" dirty="0"/>
              <a:t> </a:t>
            </a:r>
            <a:r>
              <a:rPr lang="en-US" altLang="zh-CN" baseline="0" dirty="0"/>
              <a:t>at</a:t>
            </a:r>
            <a:r>
              <a:rPr lang="zh-CN" altLang="en-US" baseline="0" dirty="0"/>
              <a:t> </a:t>
            </a:r>
            <a:r>
              <a:rPr lang="en-US" altLang="zh-CN" baseline="0" dirty="0"/>
              <a:t>this</a:t>
            </a:r>
            <a:r>
              <a:rPr lang="zh-CN" altLang="en-US" baseline="0" dirty="0"/>
              <a:t> </a:t>
            </a:r>
            <a:r>
              <a:rPr lang="en-US" altLang="zh-CN" baseline="0" dirty="0"/>
              <a:t>topmost</a:t>
            </a:r>
            <a:r>
              <a:rPr lang="zh-CN" altLang="en-US" baseline="0" dirty="0"/>
              <a:t> </a:t>
            </a:r>
            <a:r>
              <a:rPr lang="en-US" altLang="zh-CN" baseline="0" dirty="0"/>
              <a:t>hotel.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3199CD-3E1B-4AE6-990F-76F925F5EA9F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52151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ensure the smooth running of the conference, we organized a local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team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around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90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persons,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including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faculty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member,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volunteers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staff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engineers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zh-CN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Without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hard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working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behind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us,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could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never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conference.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chance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invite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them from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behind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front?</a:t>
            </a:r>
            <a:endParaRPr lang="zh-CN" alt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Let’s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give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warmest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applause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thank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local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team!</a:t>
            </a:r>
            <a:endParaRPr lang="zh-CN" alt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E29F3-2E23-46C6-B747-D35138D12E26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46621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First,</a:t>
            </a:r>
            <a:r>
              <a:rPr lang="zh-CN" altLang="en-US" dirty="0"/>
              <a:t> </a:t>
            </a:r>
            <a:r>
              <a:rPr lang="en-US" altLang="zh-CN" dirty="0"/>
              <a:t>let’s</a:t>
            </a:r>
            <a:r>
              <a:rPr lang="zh-CN" altLang="en-US" dirty="0"/>
              <a:t> </a:t>
            </a:r>
            <a:r>
              <a:rPr lang="en-US" altLang="zh-CN" dirty="0"/>
              <a:t>see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result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student</a:t>
            </a:r>
            <a:r>
              <a:rPr lang="zh-CN" altLang="en-US" dirty="0"/>
              <a:t> </a:t>
            </a:r>
            <a:r>
              <a:rPr lang="en-US" altLang="zh-CN" dirty="0"/>
              <a:t>research</a:t>
            </a:r>
            <a:r>
              <a:rPr lang="zh-CN" altLang="en-US" dirty="0"/>
              <a:t> </a:t>
            </a:r>
            <a:r>
              <a:rPr lang="en-US" altLang="zh-CN" dirty="0"/>
              <a:t>competition.</a:t>
            </a:r>
            <a:endParaRPr lang="zh-CN" altLang="en-US" dirty="0"/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Welcome</a:t>
            </a:r>
            <a:r>
              <a:rPr lang="zh-CN" altLang="en-US" dirty="0"/>
              <a:t> </a:t>
            </a:r>
            <a:r>
              <a:rPr lang="en-US" altLang="zh-CN" dirty="0"/>
              <a:t>Dr.</a:t>
            </a:r>
            <a:r>
              <a:rPr lang="zh-CN" altLang="en-US" dirty="0"/>
              <a:t> </a:t>
            </a:r>
            <a:r>
              <a:rPr lang="en-US" altLang="zh-CN" dirty="0"/>
              <a:t>Kun Tan from</a:t>
            </a:r>
            <a:r>
              <a:rPr lang="zh-CN" altLang="en-US" baseline="0" dirty="0"/>
              <a:t> </a:t>
            </a:r>
            <a:r>
              <a:rPr lang="en-US" altLang="zh-CN" dirty="0"/>
              <a:t>Huawei,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Prof.</a:t>
            </a:r>
            <a:r>
              <a:rPr lang="zh-CN" altLang="en-US" baseline="0" dirty="0"/>
              <a:t> </a:t>
            </a:r>
            <a:r>
              <a:rPr lang="en-US" altLang="zh-CN" dirty="0" err="1"/>
              <a:t>Jiangchuan</a:t>
            </a:r>
            <a:r>
              <a:rPr lang="en-US" altLang="zh-CN" dirty="0"/>
              <a:t> Liu </a:t>
            </a:r>
            <a:r>
              <a:rPr lang="en-US" altLang="zh-CN" baseline="0" dirty="0"/>
              <a:t>from</a:t>
            </a:r>
            <a:r>
              <a:rPr lang="zh-CN" altLang="en-US" baseline="0" dirty="0"/>
              <a:t> </a:t>
            </a:r>
            <a:r>
              <a:rPr lang="en-US" altLang="zh-CN" dirty="0"/>
              <a:t>Simon Fraser University.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E29F3-2E23-46C6-B747-D35138D12E2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4960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Thank</a:t>
            </a:r>
            <a:r>
              <a:rPr kumimoji="1" lang="zh-CN" altLang="en-US" dirty="0"/>
              <a:t> </a:t>
            </a:r>
            <a:r>
              <a:rPr kumimoji="1" lang="en-US" altLang="zh-CN" dirty="0"/>
              <a:t>you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your</a:t>
            </a:r>
            <a:r>
              <a:rPr kumimoji="1" lang="zh-CN" altLang="en-US" dirty="0"/>
              <a:t> </a:t>
            </a:r>
            <a:r>
              <a:rPr kumimoji="1" lang="en-US" altLang="zh-CN" dirty="0"/>
              <a:t>coming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to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this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 err="1"/>
              <a:t>sigcomm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conference.</a:t>
            </a:r>
            <a:r>
              <a:rPr kumimoji="1" lang="zh-CN" altLang="en-US" baseline="0" dirty="0"/>
              <a:t> </a:t>
            </a:r>
          </a:p>
          <a:p>
            <a:r>
              <a:rPr kumimoji="1" lang="en-US" altLang="zh-CN" baseline="0" dirty="0"/>
              <a:t>See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you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tomorrow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on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workshops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and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tutorials.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See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you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next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year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in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New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York.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E29F3-2E23-46C6-B747-D35138D12E26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4792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Congratualtions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all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students,</a:t>
            </a:r>
            <a:r>
              <a:rPr lang="zh-CN" altLang="en-US" baseline="0" dirty="0"/>
              <a:t> </a:t>
            </a:r>
            <a:r>
              <a:rPr lang="en-US" altLang="zh-CN" baseline="0" dirty="0"/>
              <a:t>and</a:t>
            </a:r>
            <a:r>
              <a:rPr lang="zh-CN" altLang="en-US" baseline="0" dirty="0"/>
              <a:t> </a:t>
            </a:r>
            <a:r>
              <a:rPr lang="en-US" altLang="zh-CN" baseline="0" dirty="0"/>
              <a:t>thank</a:t>
            </a:r>
            <a:r>
              <a:rPr lang="zh-CN" altLang="en-US" baseline="0" dirty="0"/>
              <a:t> </a:t>
            </a:r>
            <a:r>
              <a:rPr lang="en-US" altLang="zh-CN" baseline="0" dirty="0"/>
              <a:t>you,</a:t>
            </a:r>
            <a:r>
              <a:rPr lang="zh-CN" altLang="en-US" baseline="0" dirty="0"/>
              <a:t> </a:t>
            </a:r>
            <a:r>
              <a:rPr lang="en-US" altLang="zh-CN" baseline="0" dirty="0"/>
              <a:t>Kun</a:t>
            </a:r>
            <a:r>
              <a:rPr lang="zh-CN" altLang="en-US" baseline="0" dirty="0"/>
              <a:t> </a:t>
            </a:r>
            <a:r>
              <a:rPr lang="en-US" altLang="zh-CN" baseline="0" dirty="0"/>
              <a:t>and</a:t>
            </a:r>
            <a:r>
              <a:rPr lang="zh-CN" altLang="en-US" baseline="0" dirty="0"/>
              <a:t> </a:t>
            </a:r>
            <a:r>
              <a:rPr lang="en-US" altLang="zh-CN" baseline="0" dirty="0" err="1"/>
              <a:t>Jiangchuan</a:t>
            </a:r>
            <a:r>
              <a:rPr lang="en-US" altLang="zh-CN" baseline="0" dirty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E29F3-2E23-46C6-B747-D35138D12E2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82447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I</a:t>
            </a:r>
            <a:r>
              <a:rPr lang="zh-CN" altLang="en-US" baseline="0" dirty="0"/>
              <a:t> </a:t>
            </a:r>
            <a:r>
              <a:rPr lang="en-US" altLang="zh-CN" baseline="0" dirty="0"/>
              <a:t>guess</a:t>
            </a:r>
            <a:r>
              <a:rPr lang="zh-CN" altLang="en-US" baseline="0" dirty="0"/>
              <a:t> </a:t>
            </a:r>
            <a:r>
              <a:rPr lang="en-US" altLang="zh-CN" baseline="0" dirty="0"/>
              <a:t>most</a:t>
            </a:r>
            <a:r>
              <a:rPr lang="zh-CN" altLang="en-US" baseline="0" dirty="0"/>
              <a:t> </a:t>
            </a:r>
            <a:r>
              <a:rPr lang="en-US" altLang="zh-CN" baseline="0" dirty="0"/>
              <a:t>of</a:t>
            </a:r>
            <a:r>
              <a:rPr lang="zh-CN" altLang="en-US" baseline="0" dirty="0"/>
              <a:t> </a:t>
            </a:r>
            <a:r>
              <a:rPr lang="en-US" altLang="zh-CN" baseline="0" dirty="0"/>
              <a:t>you</a:t>
            </a:r>
            <a:r>
              <a:rPr lang="zh-CN" altLang="en-US" baseline="0" dirty="0"/>
              <a:t> </a:t>
            </a:r>
            <a:r>
              <a:rPr lang="en-US" altLang="zh-CN" baseline="0" dirty="0"/>
              <a:t>didn’t</a:t>
            </a:r>
            <a:r>
              <a:rPr lang="zh-CN" altLang="en-US" baseline="0" dirty="0"/>
              <a:t> </a:t>
            </a:r>
            <a:r>
              <a:rPr lang="en-US" altLang="zh-CN" baseline="0" dirty="0"/>
              <a:t>attend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business</a:t>
            </a:r>
            <a:r>
              <a:rPr lang="zh-CN" altLang="en-US" baseline="0" dirty="0"/>
              <a:t> </a:t>
            </a:r>
            <a:r>
              <a:rPr lang="en-US" altLang="zh-CN" baseline="0" dirty="0"/>
              <a:t>meeting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yesterday.</a:t>
            </a:r>
            <a:r>
              <a:rPr lang="zh-CN" altLang="en-US" baseline="0" dirty="0"/>
              <a:t> </a:t>
            </a:r>
            <a:r>
              <a:rPr lang="en-US" altLang="zh-CN" baseline="0" dirty="0"/>
              <a:t>So</a:t>
            </a:r>
            <a:r>
              <a:rPr lang="zh-CN" altLang="en-US" baseline="0" dirty="0"/>
              <a:t> </a:t>
            </a:r>
            <a:r>
              <a:rPr lang="en-US" altLang="zh-CN" baseline="0" dirty="0"/>
              <a:t>I</a:t>
            </a:r>
            <a:r>
              <a:rPr lang="zh-CN" altLang="en-US" baseline="0" dirty="0"/>
              <a:t> </a:t>
            </a:r>
            <a:r>
              <a:rPr lang="en-US" altLang="zh-CN" baseline="0" dirty="0"/>
              <a:t>would</a:t>
            </a:r>
            <a:r>
              <a:rPr lang="zh-CN" altLang="en-US" baseline="0" dirty="0"/>
              <a:t> </a:t>
            </a:r>
            <a:r>
              <a:rPr lang="en-US" altLang="zh-CN" baseline="0" dirty="0"/>
              <a:t>like</a:t>
            </a:r>
            <a:r>
              <a:rPr lang="zh-CN" altLang="en-US" baseline="0" dirty="0"/>
              <a:t> </a:t>
            </a:r>
            <a:r>
              <a:rPr lang="en-US" altLang="zh-CN" baseline="0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/>
              <a:t>say</a:t>
            </a:r>
            <a:r>
              <a:rPr lang="zh-CN" altLang="en-US" baseline="0" dirty="0"/>
              <a:t> </a:t>
            </a:r>
            <a:r>
              <a:rPr lang="en-US" altLang="zh-CN" baseline="0" dirty="0"/>
              <a:t>again,</a:t>
            </a:r>
            <a:r>
              <a:rPr lang="zh-CN" altLang="en-US" baseline="0" dirty="0"/>
              <a:t> </a:t>
            </a:r>
            <a:r>
              <a:rPr lang="en-US" altLang="zh-CN" baseline="0" dirty="0"/>
              <a:t>next</a:t>
            </a:r>
            <a:r>
              <a:rPr lang="zh-CN" altLang="en-US" baseline="0" dirty="0"/>
              <a:t> </a:t>
            </a:r>
            <a:r>
              <a:rPr lang="en-US" altLang="zh-CN" baseline="0" dirty="0"/>
              <a:t>year,</a:t>
            </a:r>
            <a:r>
              <a:rPr lang="zh-CN" altLang="en-US" baseline="0" dirty="0"/>
              <a:t> </a:t>
            </a:r>
            <a:r>
              <a:rPr lang="en-US" altLang="zh-CN" baseline="0" dirty="0" err="1"/>
              <a:t>Sigcomm</a:t>
            </a:r>
            <a:r>
              <a:rPr lang="zh-CN" altLang="en-US" baseline="0" dirty="0"/>
              <a:t> </a:t>
            </a:r>
            <a:r>
              <a:rPr lang="en-US" altLang="zh-CN" baseline="0" dirty="0"/>
              <a:t>will</a:t>
            </a:r>
            <a:r>
              <a:rPr lang="zh-CN" altLang="en-US" baseline="0" dirty="0"/>
              <a:t> </a:t>
            </a:r>
            <a:r>
              <a:rPr lang="en-US" altLang="zh-CN" baseline="0" dirty="0"/>
              <a:t>at</a:t>
            </a:r>
            <a:r>
              <a:rPr lang="zh-CN" altLang="en-US" baseline="0" dirty="0"/>
              <a:t> </a:t>
            </a:r>
            <a:r>
              <a:rPr lang="en-US" altLang="zh-CN" baseline="0" dirty="0"/>
              <a:t>at</a:t>
            </a:r>
            <a:r>
              <a:rPr lang="zh-CN" altLang="en-US" baseline="0" dirty="0"/>
              <a:t> </a:t>
            </a:r>
            <a:r>
              <a:rPr lang="en-US" altLang="zh-CN" baseline="0" dirty="0"/>
              <a:t>another</a:t>
            </a:r>
            <a:r>
              <a:rPr lang="zh-CN" altLang="en-US" baseline="0" dirty="0"/>
              <a:t> </a:t>
            </a:r>
            <a:r>
              <a:rPr lang="en-US" altLang="zh-CN" baseline="0" dirty="0"/>
              <a:t>fantastic</a:t>
            </a:r>
            <a:r>
              <a:rPr lang="zh-CN" altLang="en-US" baseline="0" dirty="0"/>
              <a:t> </a:t>
            </a:r>
            <a:r>
              <a:rPr lang="en-US" altLang="zh-CN" baseline="0" dirty="0"/>
              <a:t>big</a:t>
            </a:r>
            <a:r>
              <a:rPr lang="zh-CN" altLang="en-US" baseline="0" dirty="0"/>
              <a:t> </a:t>
            </a:r>
            <a:r>
              <a:rPr lang="en-US" altLang="zh-CN" baseline="0" dirty="0"/>
              <a:t>city,</a:t>
            </a:r>
            <a:r>
              <a:rPr lang="zh-CN" altLang="en-US" baseline="0" dirty="0"/>
              <a:t> </a:t>
            </a:r>
            <a:r>
              <a:rPr lang="en-US" altLang="zh-CN" baseline="0" dirty="0"/>
              <a:t>NYC,</a:t>
            </a:r>
            <a:r>
              <a:rPr lang="zh-CN" altLang="en-US" baseline="0" dirty="0"/>
              <a:t> </a:t>
            </a:r>
            <a:r>
              <a:rPr lang="en-US" altLang="zh-CN" baseline="0" dirty="0"/>
              <a:t>likely in early September.</a:t>
            </a:r>
            <a:r>
              <a:rPr lang="zh-CN" altLang="en-US" baseline="0" dirty="0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So</a:t>
            </a:r>
            <a:r>
              <a:rPr lang="zh-CN" altLang="en-US" baseline="0" dirty="0"/>
              <a:t> </a:t>
            </a:r>
            <a:r>
              <a:rPr lang="en-US" altLang="zh-CN" baseline="0" dirty="0"/>
              <a:t>try</a:t>
            </a:r>
            <a:r>
              <a:rPr lang="zh-CN" altLang="en-US" baseline="0" dirty="0"/>
              <a:t> </a:t>
            </a:r>
            <a:r>
              <a:rPr lang="en-US" altLang="zh-CN" baseline="0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/>
              <a:t>contribute</a:t>
            </a:r>
            <a:r>
              <a:rPr lang="zh-CN" altLang="en-US" baseline="0" dirty="0"/>
              <a:t> </a:t>
            </a:r>
            <a:r>
              <a:rPr lang="en-US" altLang="zh-CN" baseline="0" dirty="0"/>
              <a:t>on</a:t>
            </a:r>
            <a:r>
              <a:rPr lang="zh-CN" altLang="en-US" baseline="0" dirty="0"/>
              <a:t> </a:t>
            </a:r>
            <a:r>
              <a:rPr lang="en-US" altLang="zh-CN" baseline="0" dirty="0"/>
              <a:t>submitting</a:t>
            </a:r>
            <a:r>
              <a:rPr lang="zh-CN" altLang="en-US" baseline="0" dirty="0"/>
              <a:t> </a:t>
            </a:r>
            <a:r>
              <a:rPr lang="en-US" altLang="zh-CN" baseline="0" dirty="0"/>
              <a:t>papers,</a:t>
            </a:r>
            <a:r>
              <a:rPr lang="zh-CN" altLang="en-US" baseline="0" dirty="0"/>
              <a:t> </a:t>
            </a:r>
            <a:r>
              <a:rPr lang="en-US" altLang="zh-CN" baseline="0" dirty="0"/>
              <a:t>posters,</a:t>
            </a:r>
            <a:r>
              <a:rPr lang="zh-CN" altLang="en-US" baseline="0" dirty="0"/>
              <a:t> </a:t>
            </a:r>
            <a:r>
              <a:rPr lang="en-US" altLang="zh-CN" baseline="0" dirty="0"/>
              <a:t>demos</a:t>
            </a:r>
            <a:r>
              <a:rPr lang="zh-CN" altLang="en-US" baseline="0" dirty="0"/>
              <a:t> </a:t>
            </a:r>
            <a:r>
              <a:rPr lang="en-US" altLang="zh-CN" baseline="0" dirty="0"/>
              <a:t>or</a:t>
            </a:r>
            <a:r>
              <a:rPr lang="zh-CN" altLang="en-US" baseline="0" dirty="0"/>
              <a:t> </a:t>
            </a:r>
            <a:r>
              <a:rPr lang="en-US" altLang="zh-CN" baseline="0" dirty="0"/>
              <a:t>even</a:t>
            </a:r>
            <a:r>
              <a:rPr lang="zh-CN" altLang="en-US" baseline="0" dirty="0"/>
              <a:t> </a:t>
            </a:r>
            <a:r>
              <a:rPr lang="en-US" altLang="zh-CN" baseline="0" dirty="0"/>
              <a:t>attendance.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E29F3-2E23-46C6-B747-D35138D12E2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47709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year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registration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record: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1178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36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regions.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half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mainland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China,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while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majorities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s-IS" altLang="zh-CN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3199CD-3E1B-4AE6-990F-76F925F5EA9F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35249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For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the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wireless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networks,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we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provide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2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 err="1"/>
              <a:t>Gbps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for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IPv4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CERNET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and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IPv6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CERNET2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totally.</a:t>
            </a:r>
            <a:endParaRPr kumimoji="1" lang="zh-CN" altLang="en-US" baseline="0" dirty="0"/>
          </a:p>
          <a:p>
            <a:r>
              <a:rPr kumimoji="1" lang="en-US" altLang="zh-CN" baseline="0" dirty="0"/>
              <a:t>We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settled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over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70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APs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with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a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few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servers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and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even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a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UPS.</a:t>
            </a:r>
            <a:endParaRPr kumimoji="1" lang="zh-CN" alt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baseline="0" dirty="0"/>
              <a:t>We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have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staff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engineers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and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a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 err="1"/>
              <a:t>Noc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center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upstairs.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E29F3-2E23-46C6-B747-D35138D12E2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02843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/>
              <a:t>Here</a:t>
            </a:r>
            <a:r>
              <a:rPr kumimoji="1" lang="zh-CN" altLang="en-US" dirty="0"/>
              <a:t> </a:t>
            </a:r>
            <a:r>
              <a:rPr kumimoji="1" lang="en-US" altLang="zh-CN" dirty="0"/>
              <a:t>are</a:t>
            </a:r>
            <a:r>
              <a:rPr kumimoji="1" lang="zh-CN" altLang="en-US" dirty="0"/>
              <a:t> </a:t>
            </a:r>
            <a:r>
              <a:rPr kumimoji="1" lang="en-US" altLang="zh-CN" dirty="0"/>
              <a:t>some</a:t>
            </a:r>
            <a:r>
              <a:rPr kumimoji="1" lang="zh-CN" altLang="en-US" dirty="0"/>
              <a:t> </a:t>
            </a:r>
            <a:r>
              <a:rPr kumimoji="1" lang="en-US" altLang="zh-CN" dirty="0"/>
              <a:t>Statistics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for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the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past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3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days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on</a:t>
            </a:r>
            <a:r>
              <a:rPr kumimoji="1" lang="zh-CN" altLang="en-US" baseline="0" dirty="0"/>
              <a:t> </a:t>
            </a:r>
            <a:r>
              <a:rPr kumimoji="1" lang="en-US" altLang="zh-CN" dirty="0"/>
              <a:t>Number of Users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and</a:t>
            </a:r>
            <a:r>
              <a:rPr kumimoji="1" lang="zh-CN" altLang="en-US" baseline="0" dirty="0"/>
              <a:t> </a:t>
            </a:r>
            <a:r>
              <a:rPr kumimoji="1" lang="en-US" altLang="zh-CN" dirty="0"/>
              <a:t>Devices.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Total Traffic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over</a:t>
            </a:r>
            <a:r>
              <a:rPr kumimoji="1" lang="zh-CN" altLang="en-US" dirty="0"/>
              <a:t> </a:t>
            </a:r>
            <a:r>
              <a:rPr kumimoji="1" lang="en-US" altLang="zh-CN" dirty="0"/>
              <a:t>700</a:t>
            </a:r>
            <a:r>
              <a:rPr kumimoji="1" lang="zh-CN" altLang="en-US" dirty="0"/>
              <a:t> </a:t>
            </a:r>
            <a:r>
              <a:rPr kumimoji="1" lang="en-US" altLang="zh-CN" dirty="0"/>
              <a:t>GB.</a:t>
            </a:r>
            <a:r>
              <a:rPr kumimoji="1" lang="zh-CN" altLang="en-US" dirty="0"/>
              <a:t> 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/>
              <a:t>We</a:t>
            </a:r>
            <a:r>
              <a:rPr kumimoji="1" lang="zh-CN" altLang="en-US" dirty="0"/>
              <a:t> </a:t>
            </a:r>
            <a:r>
              <a:rPr kumimoji="1" lang="en-US" altLang="zh-CN" dirty="0"/>
              <a:t>have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around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700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Users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and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over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1000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Devices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at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the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peak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time.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E29F3-2E23-46C6-B747-D35138D12E2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11119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This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list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top</a:t>
            </a:r>
            <a:r>
              <a:rPr kumimoji="1" lang="zh-CN" altLang="en-US" dirty="0"/>
              <a:t> </a:t>
            </a:r>
            <a:r>
              <a:rPr kumimoji="1" lang="en-US" altLang="zh-CN" dirty="0"/>
              <a:t>users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traffic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consumption.</a:t>
            </a:r>
            <a:endParaRPr kumimoji="1" lang="zh-CN" altLang="en-US" dirty="0"/>
          </a:p>
          <a:p>
            <a:r>
              <a:rPr kumimoji="1" lang="en-US" altLang="zh-CN" dirty="0"/>
              <a:t>Maybe</a:t>
            </a:r>
            <a:r>
              <a:rPr kumimoji="1" lang="zh-CN" altLang="en-US" dirty="0"/>
              <a:t> </a:t>
            </a:r>
            <a:r>
              <a:rPr kumimoji="1" lang="en-US" altLang="zh-CN" dirty="0"/>
              <a:t>you</a:t>
            </a:r>
            <a:r>
              <a:rPr kumimoji="1" lang="zh-CN" altLang="en-US" dirty="0"/>
              <a:t> </a:t>
            </a:r>
            <a:r>
              <a:rPr kumimoji="1" lang="en-US" altLang="zh-CN" dirty="0"/>
              <a:t>can</a:t>
            </a:r>
            <a:r>
              <a:rPr kumimoji="1" lang="zh-CN" altLang="en-US" dirty="0"/>
              <a:t> </a:t>
            </a:r>
            <a:r>
              <a:rPr kumimoji="1" lang="en-US" altLang="zh-CN" dirty="0"/>
              <a:t>Check</a:t>
            </a:r>
            <a:r>
              <a:rPr kumimoji="1" lang="zh-CN" altLang="en-US" dirty="0"/>
              <a:t> </a:t>
            </a:r>
            <a:r>
              <a:rPr kumimoji="1" lang="en-US" altLang="zh-CN" dirty="0"/>
              <a:t>your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badge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to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see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if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you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are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list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here</a:t>
            </a:r>
            <a:r>
              <a:rPr kumimoji="1" lang="en-US" altLang="zh-CN" baseline="0" dirty="0">
                <a:sym typeface="Wingdings"/>
              </a:rPr>
              <a:t></a:t>
            </a:r>
            <a:endParaRPr kumimoji="1" lang="zh-CN" altLang="en-US" baseline="0" dirty="0">
              <a:sym typeface="Wingdings"/>
            </a:endParaRPr>
          </a:p>
          <a:p>
            <a:r>
              <a:rPr kumimoji="1" lang="en-US" altLang="zh-CN" baseline="0" dirty="0">
                <a:sym typeface="Wingdings"/>
              </a:rPr>
              <a:t>An</a:t>
            </a:r>
            <a:r>
              <a:rPr kumimoji="1" lang="zh-CN" altLang="en-US" baseline="0" dirty="0">
                <a:sym typeface="Wingdings"/>
              </a:rPr>
              <a:t> </a:t>
            </a:r>
            <a:r>
              <a:rPr kumimoji="1" lang="en-US" altLang="zh-CN" baseline="0" dirty="0">
                <a:sym typeface="Wingdings"/>
              </a:rPr>
              <a:t>elephant</a:t>
            </a:r>
            <a:r>
              <a:rPr kumimoji="1" lang="zh-CN" altLang="en-US" baseline="0" dirty="0">
                <a:sym typeface="Wingdings"/>
              </a:rPr>
              <a:t> </a:t>
            </a:r>
            <a:r>
              <a:rPr kumimoji="1" lang="en-US" altLang="zh-CN" baseline="0" dirty="0">
                <a:sym typeface="Wingdings"/>
              </a:rPr>
              <a:t>user</a:t>
            </a:r>
            <a:r>
              <a:rPr kumimoji="1" lang="zh-CN" altLang="en-US" baseline="0" dirty="0">
                <a:sym typeface="Wingdings"/>
              </a:rPr>
              <a:t> </a:t>
            </a:r>
            <a:r>
              <a:rPr kumimoji="1" lang="en-US" altLang="zh-CN" baseline="0" dirty="0">
                <a:sym typeface="Wingdings"/>
              </a:rPr>
              <a:t>consumed</a:t>
            </a:r>
            <a:r>
              <a:rPr kumimoji="1" lang="zh-CN" altLang="en-US" baseline="0" dirty="0">
                <a:sym typeface="Wingdings"/>
              </a:rPr>
              <a:t> </a:t>
            </a:r>
            <a:r>
              <a:rPr kumimoji="1" lang="en-US" altLang="zh-CN" baseline="0" dirty="0">
                <a:sym typeface="Wingdings"/>
              </a:rPr>
              <a:t>more</a:t>
            </a:r>
            <a:r>
              <a:rPr kumimoji="1" lang="zh-CN" altLang="en-US" baseline="0" dirty="0">
                <a:sym typeface="Wingdings"/>
              </a:rPr>
              <a:t> </a:t>
            </a:r>
            <a:r>
              <a:rPr kumimoji="1" lang="en-US" altLang="zh-CN" baseline="0" dirty="0">
                <a:sym typeface="Wingdings"/>
              </a:rPr>
              <a:t>than</a:t>
            </a:r>
            <a:r>
              <a:rPr kumimoji="1" lang="zh-CN" altLang="en-US" baseline="0" dirty="0">
                <a:sym typeface="Wingdings"/>
              </a:rPr>
              <a:t> </a:t>
            </a:r>
            <a:r>
              <a:rPr kumimoji="1" lang="en-US" altLang="zh-CN" baseline="0" dirty="0">
                <a:sym typeface="Wingdings"/>
              </a:rPr>
              <a:t>10</a:t>
            </a:r>
            <a:r>
              <a:rPr kumimoji="1" lang="zh-CN" altLang="en-US" baseline="0" dirty="0">
                <a:sym typeface="Wingdings"/>
              </a:rPr>
              <a:t> </a:t>
            </a:r>
            <a:r>
              <a:rPr kumimoji="1" lang="en-US" altLang="zh-CN" baseline="0" dirty="0">
                <a:sym typeface="Wingdings"/>
              </a:rPr>
              <a:t>GB.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E29F3-2E23-46C6-B747-D35138D12E2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490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top</a:t>
            </a:r>
            <a:r>
              <a:rPr kumimoji="1" lang="zh-CN" altLang="en-US" dirty="0"/>
              <a:t> </a:t>
            </a:r>
            <a:r>
              <a:rPr kumimoji="1" lang="en-US" altLang="zh-CN" dirty="0"/>
              <a:t>applications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according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to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the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traffic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 err="1"/>
              <a:t>volumn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are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SSL,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web,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 err="1"/>
              <a:t>appStore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and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so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on.</a:t>
            </a:r>
            <a:endParaRPr kumimoji="1" lang="zh-CN" altLang="en-US" baseline="0" dirty="0"/>
          </a:p>
          <a:p>
            <a:r>
              <a:rPr kumimoji="1" lang="en-US" altLang="zh-CN" baseline="0" dirty="0"/>
              <a:t>While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if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we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see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from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the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session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number,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then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we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have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different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answers: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top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applications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are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DNS,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SIP,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SSL,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web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and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even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 err="1"/>
              <a:t>WeChat</a:t>
            </a:r>
            <a:r>
              <a:rPr kumimoji="1" lang="en-US" altLang="zh-CN" baseline="0" dirty="0"/>
              <a:t>.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E29F3-2E23-46C6-B747-D35138D12E2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8262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EB0486-CE6F-40C2-9FB3-5F0DBE5E1B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C89A1438-B7C2-4570-94B0-0B9A0B6ED8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F6AA1CD-829E-4194-8FBE-E6E2B1F7E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31536-7A2E-3B44-97E5-C9B1C598AF3E}" type="datetime1">
              <a:rPr lang="zh-CN" altLang="en-US" smtClean="0"/>
              <a:t>19/8/24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6334766-745E-4160-B507-6622010F5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41705E3-D584-4997-BC06-A051CBEFC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D9A42-FCBE-4057-ACC3-32814BC5C9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57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3AF887C-6F5E-46F3-B876-6646910AC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DF6A0B7A-CB6A-4CD8-96E3-DE0773B1D1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7402979-E0BA-42C6-BA0B-529F43744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618CF-4B03-F142-9F6D-2B2B7FD56E41}" type="datetime1">
              <a:rPr lang="zh-CN" altLang="en-US" smtClean="0"/>
              <a:t>19/8/24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3ACEBDE-8B35-488C-8841-D64B8CF5E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48F4934-BDE4-47AB-872D-BFB53A814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D9A42-FCBE-4057-ACC3-32814BC5C9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0674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A6634E19-031E-4822-A66E-52CFF22088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422E4CA-127C-49BE-976E-910F4607D7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6EF9454-902F-4A01-A84D-70E39473F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30F7D-B9CC-2840-A5CA-EFFACADC9E50}" type="datetime1">
              <a:rPr lang="zh-CN" altLang="en-US" smtClean="0"/>
              <a:t>19/8/24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7F689DF-063D-42E3-95F3-8FC02A9C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A206DB9-563E-4601-BEC2-659B775AF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D9A42-FCBE-4057-ACC3-32814BC5C9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413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949B-609D-6841-9703-648C1FE8647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19/8/24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86565-EFAC-4506-9C97-8E78187E71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0542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D32FF-03BB-FA4C-BA14-1AC7254499D3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19/8/24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86565-EFAC-4506-9C97-8E78187E71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0791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B1D9A-F2DB-2741-967D-0959F34E181F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19/8/24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86565-EFAC-4506-9C97-8E78187E71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0627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7DD15-F9AD-A54F-A0D1-7DF0A232E4F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19/8/24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86565-EFAC-4506-9C97-8E78187E71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7546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5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5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939FD-081A-6D49-8211-28AB59194AB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19/8/24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86565-EFAC-4506-9C97-8E78187E71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5030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DCB66-F613-F146-A683-EEC75200F8A7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19/8/24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86565-EFAC-4506-9C97-8E78187E71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351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9A654-CE3C-2542-8A01-34D58851076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19/8/24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86565-EFAC-4506-9C97-8E78187E71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9806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4" y="273051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4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51DEE-C70B-8744-AFC7-26DA0CEAEED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19/8/24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86565-EFAC-4506-9C97-8E78187E71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218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5A0DDCD-7C66-42E5-9541-FCAA95ED3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6000" b="1" kern="1200" dirty="0">
                <a:solidFill>
                  <a:srgbClr val="990033"/>
                </a:solidFill>
                <a:latin typeface="Arial Rounded MT Bold" panose="020F0704030504030204" pitchFamily="34" charset="0"/>
                <a:ea typeface="+mj-ea"/>
                <a:cs typeface="+mj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5EE82E7-C8DF-4736-A06D-8FA8B2F3BC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2088"/>
            <a:ext cx="10515600" cy="4714875"/>
          </a:xfrm>
        </p:spPr>
        <p:txBody>
          <a:bodyPr/>
          <a:lstStyle>
            <a:lvl1pPr>
              <a:defRPr sz="3200">
                <a:latin typeface="Arial Rounded MT Bold" panose="020F0704030504030204" pitchFamily="34" charset="0"/>
              </a:defRPr>
            </a:lvl1pPr>
            <a:lvl2pPr>
              <a:defRPr sz="2800">
                <a:latin typeface="Arial Rounded MT Bold" panose="020F0704030504030204" pitchFamily="34" charset="0"/>
              </a:defRPr>
            </a:lvl2pPr>
            <a:lvl3pPr>
              <a:defRPr>
                <a:latin typeface="Arial Rounded MT Bold" panose="020F0704030504030204" pitchFamily="34" charset="0"/>
              </a:defRPr>
            </a:lvl3pPr>
            <a:lvl4pPr>
              <a:defRPr>
                <a:latin typeface="Arial Rounded MT Bold" panose="020F0704030504030204" pitchFamily="34" charset="0"/>
              </a:defRPr>
            </a:lvl4pPr>
            <a:lvl5pPr>
              <a:defRPr>
                <a:latin typeface="Arial Rounded MT Bold" panose="020F0704030504030204" pitchFamily="34" charset="0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D419A4A-7360-45C8-B6C8-5EBEA1483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5E154-C887-ED42-BB79-A9409716DB66}" type="datetime1">
              <a:rPr lang="zh-CN" altLang="en-US" smtClean="0"/>
              <a:t>19/8/24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9F7402B-F720-42EA-AE6F-0F94DBDAC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7223368-9A65-4833-8649-7BDED4438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D9A42-FCBE-4057-ACC3-32814BC5C9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34246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40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E417B-C759-9547-B9F9-2AFCB04FFB3E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19/8/24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86565-EFAC-4506-9C97-8E78187E71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0622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ACC6E-2BC8-A446-A211-4B55105250C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19/8/24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86565-EFAC-4506-9C97-8E78187E71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9072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BBC73-F88C-F349-A825-3F6D893B4D6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19/8/24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86565-EFAC-4506-9C97-8E78187E71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898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27D22-7594-E542-8CD9-CB234EE1390A}" type="datetime1">
              <a:rPr lang="zh-CN" altLang="en-US" smtClean="0"/>
              <a:t>19/8/24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F20E4-CB8C-4114-87DF-1F97D0A8A49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14625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82CF3-CD72-F54B-A5D5-6B73F884A197}" type="datetime1">
              <a:rPr lang="zh-CN" altLang="en-US" smtClean="0"/>
              <a:t>19/8/24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F20E4-CB8C-4114-87DF-1F97D0A8A49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17825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0FA9-2481-E045-9607-EAFEF5A4C1C6}" type="datetime1">
              <a:rPr lang="zh-CN" altLang="en-US" smtClean="0"/>
              <a:t>19/8/24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F20E4-CB8C-4114-87DF-1F97D0A8A49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37066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8CCC6-CFC6-6446-BBE6-49E4C1E45DDF}" type="datetime1">
              <a:rPr lang="zh-CN" altLang="en-US" smtClean="0"/>
              <a:t>19/8/24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F20E4-CB8C-4114-87DF-1F97D0A8A49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96327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2FD58-C27C-4043-A4D0-C0327B866D7B}" type="datetime1">
              <a:rPr lang="zh-CN" altLang="en-US" smtClean="0"/>
              <a:t>19/8/24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F20E4-CB8C-4114-87DF-1F97D0A8A49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27251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3DA2E-118F-FF45-BE33-4E72961D10FA}" type="datetime1">
              <a:rPr lang="zh-CN" altLang="en-US" smtClean="0"/>
              <a:t>19/8/24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F20E4-CB8C-4114-87DF-1F97D0A8A49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351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16F6E-E4A5-7749-9799-A179C76B6226}" type="datetime1">
              <a:rPr lang="zh-CN" altLang="en-US" smtClean="0"/>
              <a:t>19/8/24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F20E4-CB8C-4114-87DF-1F97D0A8A49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709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A403926-32FD-438F-80A7-F8D2493DE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C51F011D-0CB3-43AC-A747-321BA26ED2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4726010-0650-44BC-B70A-7A176EE9B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5DCDD-8840-3F41-883F-56103230F1F0}" type="datetime1">
              <a:rPr lang="zh-CN" altLang="en-US" smtClean="0"/>
              <a:t>19/8/24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BD6DACD-1684-4F94-80AC-A1700B2C1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B5DEB36-5145-4BEC-98B2-E89C94570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D9A42-FCBE-4057-ACC3-32814BC5C9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54307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A9C4B-2777-A64C-ADC5-DBBAE669898A}" type="datetime1">
              <a:rPr lang="zh-CN" altLang="en-US" smtClean="0"/>
              <a:t>19/8/24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F20E4-CB8C-4114-87DF-1F97D0A8A49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1638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D7610-528D-3348-9FEA-F9D3C9D98D7C}" type="datetime1">
              <a:rPr lang="zh-CN" altLang="en-US" smtClean="0"/>
              <a:t>19/8/24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F20E4-CB8C-4114-87DF-1F97D0A8A49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50960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3C0B2-7DF9-5245-A44F-A92156086290}" type="datetime1">
              <a:rPr lang="zh-CN" altLang="en-US" smtClean="0"/>
              <a:t>19/8/24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F20E4-CB8C-4114-87DF-1F97D0A8A49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21520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E3E46-C2E2-B34C-AB54-70ABA32D5055}" type="datetime1">
              <a:rPr lang="zh-CN" altLang="en-US" smtClean="0"/>
              <a:t>19/8/24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F20E4-CB8C-4114-87DF-1F97D0A8A49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4727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6FD7969-8128-43EA-A0D6-840BB304A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772A443-DD5F-4926-B372-6C654E934F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40550ACE-7DDA-4815-9AD1-D5A18439DD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620761D-2376-4E9C-ADA7-87BE22A8C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37058-1A01-D44A-B397-BEF8DEA80291}" type="datetime1">
              <a:rPr lang="zh-CN" altLang="en-US" smtClean="0"/>
              <a:t>19/8/24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AAC52EB-D2ED-4C8E-BB98-CD721ED2C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AD5F4FA-BA63-4B3D-A249-4267CC5F8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D9A42-FCBE-4057-ACC3-32814BC5C9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0158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CF2C5DF-D8C6-4DFF-96EE-4D19CE365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DBD09DCA-7DD6-4C6F-8B52-68006E6E51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BE152EB-C0A4-4282-8538-2C4E8C92EF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09D58128-EED2-42B7-80EE-71F6F77DA6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33FA5E14-BC87-433A-924F-1F3E2F2C81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4D5F7EDA-3C5C-4979-A33E-859240C7B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753FC-BF3E-1E4C-B363-D375A2A6D4E8}" type="datetime1">
              <a:rPr lang="zh-CN" altLang="en-US" smtClean="0"/>
              <a:t>19/8/24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1C3ED996-D8B3-4977-AAC0-923F09018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23FAA7F1-797C-44C3-9C4A-2C1ADE59C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D9A42-FCBE-4057-ACC3-32814BC5C9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327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CE89982-B51D-4E7C-B40F-053E687E9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37C8279E-19E8-4308-ABE5-590AD5658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2864D-B501-074A-BF71-55A7BCD98CE3}" type="datetime1">
              <a:rPr lang="zh-CN" altLang="en-US" smtClean="0"/>
              <a:t>19/8/24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43AE1DD6-2369-472E-B602-B1E0C31DB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E31549B5-6FAA-4B6C-B2E9-E0DA187DC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D9A42-FCBE-4057-ACC3-32814BC5C9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6759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EC9C2862-78C0-4CEB-800A-7135F215C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F4CD6-E113-D54E-A9D0-27F03786783D}" type="datetime1">
              <a:rPr lang="zh-CN" altLang="en-US" smtClean="0"/>
              <a:t>19/8/24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6DD927CA-44A7-4BF7-B065-076980E88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74F75A0-84F9-48F0-91ED-68DCCDA65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D9A42-FCBE-4057-ACC3-32814BC5C9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4345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224D728-11F8-43A1-82AC-1E307B927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CF351D1-2E83-41E8-80E0-5CE9112DB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D6051C1-59AB-4CA7-B5CC-5991D56C52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82B7E31-FE7F-4F76-AEDD-3784BD3C8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333DF-6BB0-624E-A01E-2FC7370D70F9}" type="datetime1">
              <a:rPr lang="zh-CN" altLang="en-US" smtClean="0"/>
              <a:t>19/8/24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12CD667-952C-4E07-91FE-ED0F120D6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65D0FB7-A4DB-45E8-908F-4BC6CE958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D9A42-FCBE-4057-ACC3-32814BC5C9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2751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0E8475A-850E-43CB-BD4A-8E6D8E49E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2C1E6554-ECB0-49AF-B69E-3C409E72C0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B998016-606B-485B-8A76-966199516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83607CC-A81B-4723-8EA3-76403A562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A6F42-0CAD-EA44-B465-A506A3498A41}" type="datetime1">
              <a:rPr lang="zh-CN" altLang="en-US" smtClean="0"/>
              <a:t>19/8/24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7C5A7F14-A524-416C-880F-7BD1323C0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727A6B6-A09A-4F4B-92FD-7FF618A98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D9A42-FCBE-4057-ACC3-32814BC5C9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0487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2E58527F-78E6-49F7-9442-B77C3F0BD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68F11DE-5EB6-4BB3-8D70-009B0B1B26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08848AC-FA3A-4D0F-9D3F-4DFAF2D5BD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2C614C-CB27-0549-BD8D-53065E9E5C65}" type="datetime1">
              <a:rPr lang="zh-CN" altLang="en-US" smtClean="0"/>
              <a:t>19/8/24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340B965-9109-46BF-AEEB-971020F0A3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2E790D3-DF23-41C4-AC7C-6FF88EA925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AD9A42-FCBE-4057-ACC3-32814BC5C9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4813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92856F-F8D9-6E45-BA58-9BDAB2309651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19/8/24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886565-EFAC-4506-9C97-8E78187E71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686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4A125-45C4-1742-A6E6-C9984F83806A}" type="datetime1">
              <a:rPr lang="zh-CN" altLang="en-US" smtClean="0"/>
              <a:t>19/8/24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DF20E4-CB8C-4114-87DF-1F97D0A8A49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7290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5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chart" Target="../charts/char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Relationship Id="rId3" Type="http://schemas.openxmlformats.org/officeDocument/2006/relationships/chart" Target="../charts/char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image" Target="../media/image12.jpeg"/><Relationship Id="rId7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chart" Target="../charts/char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9.png"/><Relationship Id="rId12" Type="http://schemas.openxmlformats.org/officeDocument/2006/relationships/image" Target="../media/image30.png"/><Relationship Id="rId13" Type="http://schemas.openxmlformats.org/officeDocument/2006/relationships/image" Target="../media/image31.png"/><Relationship Id="rId14" Type="http://schemas.openxmlformats.org/officeDocument/2006/relationships/image" Target="../media/image32.png"/><Relationship Id="rId15" Type="http://schemas.openxmlformats.org/officeDocument/2006/relationships/image" Target="../media/image33.png"/><Relationship Id="rId16" Type="http://schemas.openxmlformats.org/officeDocument/2006/relationships/image" Target="../media/image34.png"/><Relationship Id="rId17" Type="http://schemas.openxmlformats.org/officeDocument/2006/relationships/image" Target="../media/image35.png"/><Relationship Id="rId18" Type="http://schemas.openxmlformats.org/officeDocument/2006/relationships/image" Target="../media/image36.png"/><Relationship Id="rId19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0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9C66CC3-CA1E-4E53-8079-6FCD83E463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35200"/>
            <a:ext cx="12192000" cy="2387600"/>
          </a:xfrm>
        </p:spPr>
        <p:txBody>
          <a:bodyPr>
            <a:normAutofit/>
          </a:bodyPr>
          <a:lstStyle/>
          <a:p>
            <a:r>
              <a:rPr lang="en-US" altLang="zh-CN" sz="72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ACM SIGCOMM 2019</a:t>
            </a:r>
            <a:br>
              <a:rPr lang="en-US" altLang="zh-CN" sz="72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en-US" altLang="zh-CN" sz="72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CLOSING </a:t>
            </a:r>
            <a:endParaRPr lang="zh-CN" altLang="en-US" sz="7200" b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71DFA6D8-277C-4481-B077-F5BB9EE594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8703" y="5216548"/>
            <a:ext cx="9144000" cy="1142999"/>
          </a:xfrm>
        </p:spPr>
        <p:txBody>
          <a:bodyPr>
            <a:normAutofit/>
          </a:bodyPr>
          <a:lstStyle/>
          <a:p>
            <a:r>
              <a:rPr lang="en-US" altLang="zh-CN" sz="4000" dirty="0">
                <a:solidFill>
                  <a:srgbClr val="660066"/>
                </a:solidFill>
                <a:latin typeface="Arial Rounded MT Bold" panose="020F0704030504030204" pitchFamily="34" charset="0"/>
              </a:rPr>
              <a:t>August 22, Beijing, CHINA</a:t>
            </a:r>
            <a:endParaRPr lang="zh-CN" altLang="en-US" sz="4000" dirty="0">
              <a:solidFill>
                <a:srgbClr val="660066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D68C7167-9604-4AFD-8FB4-FDDCA8B4241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000" y="590909"/>
            <a:ext cx="4500000" cy="141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65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12">
            <a:extLst>
              <a:ext uri="{FF2B5EF4-FFF2-40B4-BE49-F238E27FC236}">
                <a16:creationId xmlns:a16="http://schemas.microsoft.com/office/drawing/2014/main" xmlns="" id="{C350EDB2-277B-494E-AC23-E8D4EBC48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Registration</a:t>
            </a:r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idx="1"/>
          </p:nvPr>
        </p:nvSpPr>
        <p:spPr>
          <a:xfrm>
            <a:off x="838200" y="1462088"/>
            <a:ext cx="10915996" cy="4714875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en-US" altLang="zh-CN" dirty="0"/>
              <a:t>New</a:t>
            </a:r>
            <a:r>
              <a:rPr lang="zh-CN" altLang="en-US" dirty="0"/>
              <a:t> </a:t>
            </a:r>
            <a:r>
              <a:rPr lang="en-US" altLang="zh-CN" dirty="0"/>
              <a:t>record:</a:t>
            </a:r>
            <a:r>
              <a:rPr lang="zh-CN" altLang="en-US" dirty="0"/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1178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dirty="0"/>
              <a:t>registrations</a:t>
            </a:r>
            <a:endParaRPr lang="en-US" altLang="zh-CN" dirty="0">
              <a:solidFill>
                <a:srgbClr val="FF0000"/>
              </a:solidFill>
            </a:endParaRPr>
          </a:p>
          <a:p>
            <a:pPr lvl="1">
              <a:lnSpc>
                <a:spcPct val="120000"/>
              </a:lnSpc>
            </a:pPr>
            <a:r>
              <a:rPr lang="en-US" altLang="zh-CN" dirty="0"/>
              <a:t>Students </a:t>
            </a:r>
            <a:r>
              <a:rPr lang="de-DE" altLang="zh-CN" dirty="0"/>
              <a:t>: </a:t>
            </a:r>
            <a:r>
              <a:rPr lang="en-US" altLang="zh-CN" dirty="0"/>
              <a:t>511 (43%)</a:t>
            </a:r>
          </a:p>
          <a:p>
            <a:pPr>
              <a:lnSpc>
                <a:spcPct val="120000"/>
              </a:lnSpc>
            </a:pPr>
            <a:r>
              <a:rPr lang="en-US" altLang="zh-TW" dirty="0"/>
              <a:t>Regions : 36</a:t>
            </a:r>
            <a:endParaRPr lang="zh-CN" altLang="en-US" dirty="0"/>
          </a:p>
          <a:p>
            <a:pPr lvl="1">
              <a:lnSpc>
                <a:spcPct val="120000"/>
              </a:lnSpc>
            </a:pPr>
            <a:r>
              <a:rPr lang="en-US" altLang="zh-CN" dirty="0"/>
              <a:t>China:</a:t>
            </a:r>
            <a:r>
              <a:rPr lang="zh-CN" altLang="en-US" dirty="0"/>
              <a:t> </a:t>
            </a:r>
            <a:r>
              <a:rPr lang="en-US" altLang="zh-CN" dirty="0"/>
              <a:t>777</a:t>
            </a:r>
            <a:endParaRPr lang="zh-CN" altLang="en-US" dirty="0"/>
          </a:p>
          <a:p>
            <a:pPr lvl="1">
              <a:lnSpc>
                <a:spcPct val="120000"/>
              </a:lnSpc>
            </a:pPr>
            <a:r>
              <a:rPr lang="en-US" altLang="zh-CN" dirty="0"/>
              <a:t>USA:</a:t>
            </a:r>
            <a:r>
              <a:rPr lang="zh-CN" altLang="en-US" dirty="0"/>
              <a:t> </a:t>
            </a:r>
            <a:r>
              <a:rPr lang="en-US" altLang="zh-CN" dirty="0"/>
              <a:t>189</a:t>
            </a:r>
            <a:endParaRPr lang="zh-CN" altLang="en-US" dirty="0"/>
          </a:p>
          <a:p>
            <a:pPr lvl="1">
              <a:lnSpc>
                <a:spcPct val="120000"/>
              </a:lnSpc>
            </a:pPr>
            <a:r>
              <a:rPr lang="en-US" altLang="zh-CN" dirty="0"/>
              <a:t>South</a:t>
            </a:r>
            <a:r>
              <a:rPr lang="zh-CN" altLang="en-US" dirty="0"/>
              <a:t> </a:t>
            </a:r>
            <a:r>
              <a:rPr lang="en-US" altLang="zh-CN" dirty="0"/>
              <a:t>Korea:</a:t>
            </a:r>
            <a:r>
              <a:rPr lang="zh-CN" altLang="en-US" dirty="0"/>
              <a:t> </a:t>
            </a:r>
            <a:r>
              <a:rPr lang="en-US" altLang="zh-CN" dirty="0"/>
              <a:t>24</a:t>
            </a:r>
            <a:endParaRPr lang="zh-CN" altLang="en-US" dirty="0"/>
          </a:p>
          <a:p>
            <a:pPr lvl="1">
              <a:lnSpc>
                <a:spcPct val="120000"/>
              </a:lnSpc>
            </a:pPr>
            <a:r>
              <a:rPr lang="en-US" altLang="zh-CN" dirty="0"/>
              <a:t>Germany:</a:t>
            </a:r>
            <a:r>
              <a:rPr lang="zh-CN" altLang="en-US" dirty="0"/>
              <a:t> </a:t>
            </a:r>
            <a:r>
              <a:rPr lang="en-US" altLang="zh-CN" dirty="0"/>
              <a:t>22</a:t>
            </a:r>
          </a:p>
          <a:p>
            <a:pPr lvl="1">
              <a:lnSpc>
                <a:spcPct val="120000"/>
              </a:lnSpc>
            </a:pPr>
            <a:r>
              <a:rPr lang="en-US" altLang="zh-CN" dirty="0"/>
              <a:t>UK/Japan: 16</a:t>
            </a:r>
          </a:p>
        </p:txBody>
      </p:sp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D9A42-FCBE-4057-ACC3-32814BC5C945}" type="slidenum">
              <a:rPr lang="zh-CN" altLang="en-US" smtClean="0"/>
              <a:t>10</a:t>
            </a:fld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AAD803BC-C4B3-4B49-8CDB-B970D53AC0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4" t="3560" r="13264" b="6430"/>
          <a:stretch/>
        </p:blipFill>
        <p:spPr>
          <a:xfrm>
            <a:off x="5384801" y="3204292"/>
            <a:ext cx="6807199" cy="297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8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4E8CDD4-DBA1-4C43-B26F-28493C9C6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223" y="136525"/>
            <a:ext cx="11714947" cy="1325563"/>
          </a:xfrm>
        </p:spPr>
        <p:txBody>
          <a:bodyPr>
            <a:normAutofit fontScale="90000"/>
          </a:bodyPr>
          <a:lstStyle/>
          <a:p>
            <a:r>
              <a:rPr kumimoji="1" lang="en-US" altLang="zh-CN" dirty="0"/>
              <a:t>SIGCOMM’19</a:t>
            </a:r>
            <a:r>
              <a:rPr kumimoji="1" lang="zh-CN" altLang="en-US" dirty="0"/>
              <a:t> </a:t>
            </a:r>
            <a:r>
              <a:rPr kumimoji="1" lang="en-US" altLang="zh-CN" dirty="0"/>
              <a:t>Wireless</a:t>
            </a:r>
            <a:r>
              <a:rPr kumimoji="1" lang="zh-CN" altLang="en-US" dirty="0"/>
              <a:t> </a:t>
            </a:r>
            <a:r>
              <a:rPr kumimoji="1" lang="en-US" altLang="zh-CN" dirty="0"/>
              <a:t>Network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E6CE9B9-511F-7D46-90F7-AD7C9B2DBD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21224"/>
            <a:ext cx="10515600" cy="4805082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kumimoji="1" lang="en-US" altLang="zh-CN" dirty="0"/>
              <a:t>Uplink</a:t>
            </a:r>
          </a:p>
          <a:p>
            <a:pPr lvl="1">
              <a:lnSpc>
                <a:spcPct val="120000"/>
              </a:lnSpc>
            </a:pPr>
            <a:r>
              <a:rPr kumimoji="1" lang="en-US" altLang="zh-CN" dirty="0"/>
              <a:t>1Gbps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CERNET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IPv4</a:t>
            </a:r>
            <a:endParaRPr kumimoji="1" lang="zh-CN" altLang="en-US" dirty="0"/>
          </a:p>
          <a:p>
            <a:pPr lvl="1">
              <a:lnSpc>
                <a:spcPct val="120000"/>
              </a:lnSpc>
            </a:pPr>
            <a:r>
              <a:rPr kumimoji="1" lang="en-US" altLang="zh-CN" dirty="0"/>
              <a:t>1Gbps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CERNET2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IPv6</a:t>
            </a:r>
          </a:p>
          <a:p>
            <a:pPr>
              <a:lnSpc>
                <a:spcPct val="120000"/>
              </a:lnSpc>
            </a:pPr>
            <a:r>
              <a:rPr kumimoji="1" lang="en-US" altLang="zh-CN" dirty="0"/>
              <a:t>Devices</a:t>
            </a:r>
          </a:p>
          <a:p>
            <a:pPr lvl="1">
              <a:lnSpc>
                <a:spcPct val="120000"/>
              </a:lnSpc>
            </a:pPr>
            <a:r>
              <a:rPr kumimoji="1" lang="en-US" altLang="zh-CN" dirty="0"/>
              <a:t>2</a:t>
            </a:r>
            <a:r>
              <a:rPr kumimoji="1" lang="zh-CN" altLang="en-US" dirty="0"/>
              <a:t> </a:t>
            </a:r>
            <a:r>
              <a:rPr kumimoji="1" lang="en-US" altLang="zh-CN" dirty="0"/>
              <a:t>Routers</a:t>
            </a:r>
          </a:p>
          <a:p>
            <a:pPr lvl="1">
              <a:lnSpc>
                <a:spcPct val="120000"/>
              </a:lnSpc>
            </a:pPr>
            <a:r>
              <a:rPr kumimoji="1" lang="en-US" altLang="zh-CN" dirty="0"/>
              <a:t>2</a:t>
            </a:r>
            <a:r>
              <a:rPr kumimoji="1" lang="zh-CN" altLang="en-US" dirty="0"/>
              <a:t> </a:t>
            </a:r>
            <a:r>
              <a:rPr kumimoji="1" lang="en-US" altLang="zh-CN" dirty="0"/>
              <a:t>Core</a:t>
            </a:r>
            <a:r>
              <a:rPr kumimoji="1" lang="zh-CN" altLang="en-US" dirty="0"/>
              <a:t> </a:t>
            </a:r>
            <a:r>
              <a:rPr kumimoji="1" lang="en-US" altLang="zh-CN" dirty="0"/>
              <a:t>Switches</a:t>
            </a:r>
            <a:r>
              <a:rPr kumimoji="1" lang="zh-CN" altLang="en-US" dirty="0"/>
              <a:t> </a:t>
            </a:r>
            <a:r>
              <a:rPr kumimoji="1" lang="en-US" altLang="zh-CN" dirty="0"/>
              <a:t>+</a:t>
            </a:r>
            <a:r>
              <a:rPr kumimoji="1" lang="zh-CN" altLang="en-US" dirty="0"/>
              <a:t> </a:t>
            </a:r>
            <a:r>
              <a:rPr kumimoji="1" lang="en-US" altLang="zh-CN" dirty="0"/>
              <a:t>14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PoE</a:t>
            </a:r>
            <a:r>
              <a:rPr kumimoji="1" lang="zh-CN" altLang="en-US" dirty="0"/>
              <a:t> </a:t>
            </a:r>
            <a:r>
              <a:rPr kumimoji="1" lang="en-US" altLang="zh-CN" dirty="0"/>
              <a:t>Switches</a:t>
            </a:r>
          </a:p>
          <a:p>
            <a:pPr lvl="1">
              <a:lnSpc>
                <a:spcPct val="120000"/>
              </a:lnSpc>
            </a:pPr>
            <a:r>
              <a:rPr kumimoji="1" lang="en-US" altLang="zh-CN" dirty="0"/>
              <a:t>72</a:t>
            </a:r>
            <a:r>
              <a:rPr kumimoji="1" lang="zh-CN" altLang="en-US" dirty="0"/>
              <a:t> </a:t>
            </a:r>
            <a:r>
              <a:rPr kumimoji="1" lang="en-US" altLang="zh-CN" dirty="0"/>
              <a:t>APs</a:t>
            </a:r>
            <a:r>
              <a:rPr kumimoji="1" lang="zh-CN" altLang="en-US" dirty="0"/>
              <a:t> </a:t>
            </a:r>
            <a:r>
              <a:rPr kumimoji="1" lang="en-US" altLang="zh-CN" dirty="0"/>
              <a:t>(802.11ax/802.11ac)</a:t>
            </a:r>
          </a:p>
          <a:p>
            <a:pPr lvl="1">
              <a:lnSpc>
                <a:spcPct val="120000"/>
              </a:lnSpc>
            </a:pPr>
            <a:r>
              <a:rPr kumimoji="1" lang="en-US" altLang="zh-CN" dirty="0"/>
              <a:t>5</a:t>
            </a:r>
            <a:r>
              <a:rPr kumimoji="1" lang="zh-CN" altLang="en-US" dirty="0"/>
              <a:t> </a:t>
            </a:r>
            <a:r>
              <a:rPr kumimoji="1" lang="en-US" altLang="zh-CN" dirty="0"/>
              <a:t>Servers</a:t>
            </a:r>
          </a:p>
          <a:p>
            <a:pPr lvl="1">
              <a:lnSpc>
                <a:spcPct val="120000"/>
              </a:lnSpc>
            </a:pPr>
            <a:r>
              <a:rPr kumimoji="1" lang="en-US" altLang="zh-CN" dirty="0"/>
              <a:t>1</a:t>
            </a:r>
            <a:r>
              <a:rPr kumimoji="1" lang="zh-CN" altLang="en-US" dirty="0"/>
              <a:t> </a:t>
            </a:r>
            <a:r>
              <a:rPr kumimoji="1" lang="en-US" altLang="zh-CN" dirty="0"/>
              <a:t>UPS</a:t>
            </a:r>
            <a:r>
              <a:rPr kumimoji="1" lang="zh-CN" altLang="en-US" dirty="0"/>
              <a:t> </a:t>
            </a:r>
            <a:r>
              <a:rPr kumimoji="1" lang="en-US" altLang="zh-CN" dirty="0"/>
              <a:t>(2KVA)</a:t>
            </a:r>
          </a:p>
          <a:p>
            <a:pPr>
              <a:lnSpc>
                <a:spcPct val="120000"/>
              </a:lnSpc>
            </a:pPr>
            <a:r>
              <a:rPr kumimoji="1" lang="en-US" altLang="zh-CN" dirty="0"/>
              <a:t>NOC</a:t>
            </a:r>
          </a:p>
          <a:p>
            <a:pPr lvl="1">
              <a:lnSpc>
                <a:spcPct val="120000"/>
              </a:lnSpc>
            </a:pPr>
            <a:r>
              <a:rPr kumimoji="1" lang="en-US" altLang="zh-CN" dirty="0"/>
              <a:t>28</a:t>
            </a:r>
            <a:r>
              <a:rPr kumimoji="1" lang="zh-CN" altLang="en-US" dirty="0"/>
              <a:t> </a:t>
            </a:r>
            <a:r>
              <a:rPr kumimoji="1" lang="en-US" altLang="zh-CN" dirty="0"/>
              <a:t>Staffs</a:t>
            </a:r>
            <a:r>
              <a:rPr kumimoji="1" lang="zh-CN" altLang="en-US" dirty="0"/>
              <a:t> </a:t>
            </a:r>
            <a:r>
              <a:rPr kumimoji="1" lang="en-US" altLang="zh-CN" dirty="0"/>
              <a:t>from</a:t>
            </a:r>
            <a:r>
              <a:rPr kumimoji="1" lang="zh-CN" altLang="en-US" dirty="0"/>
              <a:t> </a:t>
            </a:r>
            <a:r>
              <a:rPr kumimoji="1" lang="en-US" altLang="zh-CN" dirty="0"/>
              <a:t>Tsinghua</a:t>
            </a:r>
            <a:r>
              <a:rPr kumimoji="1" lang="zh-CN" altLang="en-US" dirty="0"/>
              <a:t> </a:t>
            </a:r>
            <a:r>
              <a:rPr kumimoji="1" lang="en-US" altLang="zh-CN" dirty="0"/>
              <a:t>Univ.,</a:t>
            </a:r>
            <a:r>
              <a:rPr kumimoji="1" lang="zh-CN" altLang="en-US" dirty="0"/>
              <a:t> </a:t>
            </a:r>
            <a:r>
              <a:rPr kumimoji="1" lang="en-US" altLang="zh-CN" dirty="0"/>
              <a:t>H3C,</a:t>
            </a:r>
            <a:r>
              <a:rPr kumimoji="1" lang="zh-CN" altLang="en-US" dirty="0"/>
              <a:t> </a:t>
            </a:r>
            <a:r>
              <a:rPr kumimoji="1" lang="en-US" altLang="zh-CN" dirty="0"/>
              <a:t>SRUN,</a:t>
            </a:r>
            <a:r>
              <a:rPr kumimoji="1" lang="zh-CN" altLang="en-US" dirty="0"/>
              <a:t> </a:t>
            </a:r>
            <a:r>
              <a:rPr kumimoji="1" lang="en-US" altLang="zh-CN" dirty="0"/>
              <a:t>CERNET</a:t>
            </a:r>
          </a:p>
          <a:p>
            <a:pPr lvl="1">
              <a:lnSpc>
                <a:spcPct val="120000"/>
              </a:lnSpc>
            </a:pPr>
            <a:r>
              <a:rPr kumimoji="1" lang="en-US" altLang="zh-CN" dirty="0"/>
              <a:t>Valley</a:t>
            </a:r>
            <a:r>
              <a:rPr kumimoji="1" lang="zh-CN" altLang="en-US" dirty="0"/>
              <a:t> </a:t>
            </a:r>
            <a:r>
              <a:rPr kumimoji="1" lang="en-US" altLang="zh-CN" dirty="0"/>
              <a:t>Wing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Sapphire</a:t>
            </a:r>
            <a:r>
              <a:rPr kumimoji="1" lang="zh-CN" altLang="en-US" dirty="0"/>
              <a:t> </a:t>
            </a:r>
            <a:r>
              <a:rPr kumimoji="1" lang="en-US" altLang="zh-CN" dirty="0"/>
              <a:t>Room,</a:t>
            </a:r>
            <a:r>
              <a:rPr kumimoji="1" lang="zh-CN" altLang="en-US" dirty="0"/>
              <a:t> </a:t>
            </a:r>
            <a:r>
              <a:rPr kumimoji="1" lang="en-US" altLang="zh-CN" dirty="0"/>
              <a:t>3</a:t>
            </a:r>
            <a:r>
              <a:rPr kumimoji="1" lang="en-US" altLang="zh-CN" baseline="30000" dirty="0"/>
              <a:t>rd</a:t>
            </a:r>
            <a:r>
              <a:rPr kumimoji="1" lang="zh-CN" altLang="en-US" dirty="0"/>
              <a:t> </a:t>
            </a:r>
            <a:r>
              <a:rPr kumimoji="1" lang="en-US" altLang="zh-CN" dirty="0"/>
              <a:t>floor</a:t>
            </a:r>
          </a:p>
          <a:p>
            <a:pPr>
              <a:lnSpc>
                <a:spcPct val="120000"/>
              </a:lnSpc>
            </a:pPr>
            <a:endParaRPr kumimoji="1"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055340C-E5EB-9D49-9BD7-DBB36E7882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792940"/>
            <a:ext cx="5780312" cy="3251426"/>
          </a:xfrm>
          <a:prstGeom prst="rect">
            <a:avLst/>
          </a:prstGeom>
        </p:spPr>
      </p:pic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D9A42-FCBE-4057-ACC3-32814BC5C94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718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5DF6FC0-A235-7343-A5B8-EEB4E8C27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36525"/>
            <a:ext cx="11582400" cy="1325563"/>
          </a:xfrm>
        </p:spPr>
        <p:txBody>
          <a:bodyPr>
            <a:normAutofit fontScale="90000"/>
          </a:bodyPr>
          <a:lstStyle/>
          <a:p>
            <a:r>
              <a:rPr kumimoji="1" lang="en-US" altLang="zh-CN" dirty="0"/>
              <a:t>SIGCOMM’19</a:t>
            </a:r>
            <a:r>
              <a:rPr kumimoji="1" lang="zh-CN" altLang="en-US" dirty="0"/>
              <a:t> </a:t>
            </a:r>
            <a:r>
              <a:rPr kumimoji="1" lang="en-US" altLang="zh-CN" dirty="0"/>
              <a:t>Wireless</a:t>
            </a:r>
            <a:r>
              <a:rPr kumimoji="1" lang="zh-CN" altLang="en-US" dirty="0"/>
              <a:t> </a:t>
            </a:r>
            <a:r>
              <a:rPr kumimoji="1" lang="en-US" altLang="zh-CN" dirty="0"/>
              <a:t>Network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43B8C8D-56DA-3D4B-A0E1-2BA632CDA1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4306"/>
            <a:ext cx="10515600" cy="422265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kumimoji="1" lang="en-US" altLang="zh-CN" dirty="0"/>
              <a:t>Statistics:</a:t>
            </a:r>
            <a:r>
              <a:rPr kumimoji="1" lang="zh-CN" altLang="en-US" dirty="0"/>
              <a:t> </a:t>
            </a:r>
            <a:r>
              <a:rPr kumimoji="1" lang="en-US" altLang="zh-CN" dirty="0"/>
              <a:t>(8.19-8.21)</a:t>
            </a:r>
          </a:p>
          <a:p>
            <a:pPr lvl="1">
              <a:lnSpc>
                <a:spcPct val="100000"/>
              </a:lnSpc>
            </a:pPr>
            <a:r>
              <a:rPr kumimoji="1" lang="en-US" altLang="zh-CN" dirty="0"/>
              <a:t>Total</a:t>
            </a:r>
            <a:r>
              <a:rPr kumimoji="1" lang="zh-CN" altLang="en-US" dirty="0"/>
              <a:t> </a:t>
            </a:r>
            <a:r>
              <a:rPr kumimoji="1" lang="en-US" altLang="zh-CN" dirty="0"/>
              <a:t>Number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Users</a:t>
            </a:r>
            <a:r>
              <a:rPr kumimoji="1" lang="zh-CN" altLang="en-US" dirty="0"/>
              <a:t> </a:t>
            </a:r>
            <a:r>
              <a:rPr kumimoji="1" lang="en-US" altLang="zh-CN" dirty="0"/>
              <a:t>:</a:t>
            </a:r>
            <a:r>
              <a:rPr kumimoji="1" lang="zh-CN" altLang="en-US" dirty="0"/>
              <a:t> </a:t>
            </a:r>
            <a:r>
              <a:rPr kumimoji="1" lang="en-US" altLang="zh-CN" dirty="0"/>
              <a:t>1128</a:t>
            </a:r>
          </a:p>
          <a:p>
            <a:pPr lvl="1">
              <a:lnSpc>
                <a:spcPct val="100000"/>
              </a:lnSpc>
            </a:pPr>
            <a:r>
              <a:rPr kumimoji="1" lang="en-US" altLang="zh-CN" dirty="0"/>
              <a:t>Total</a:t>
            </a:r>
            <a:r>
              <a:rPr kumimoji="1" lang="zh-CN" altLang="en-US" dirty="0"/>
              <a:t> </a:t>
            </a:r>
            <a:r>
              <a:rPr kumimoji="1" lang="en-US" altLang="zh-CN" dirty="0"/>
              <a:t>Number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Devices:</a:t>
            </a:r>
            <a:r>
              <a:rPr kumimoji="1" lang="zh-CN" altLang="en-US" dirty="0"/>
              <a:t> </a:t>
            </a:r>
            <a:r>
              <a:rPr kumimoji="1" lang="en-US" altLang="zh-CN" dirty="0"/>
              <a:t>1760</a:t>
            </a:r>
          </a:p>
          <a:p>
            <a:pPr lvl="1">
              <a:lnSpc>
                <a:spcPct val="100000"/>
              </a:lnSpc>
            </a:pPr>
            <a:r>
              <a:rPr kumimoji="1" lang="en-US" altLang="zh-CN" dirty="0"/>
              <a:t>Total</a:t>
            </a:r>
            <a:r>
              <a:rPr kumimoji="1" lang="zh-CN" altLang="en-US" dirty="0"/>
              <a:t> </a:t>
            </a:r>
            <a:r>
              <a:rPr kumimoji="1" lang="en-US" altLang="zh-CN" dirty="0"/>
              <a:t>Traffic:</a:t>
            </a:r>
            <a:r>
              <a:rPr kumimoji="1" lang="zh-CN" altLang="en-US" dirty="0"/>
              <a:t>  </a:t>
            </a:r>
            <a:r>
              <a:rPr kumimoji="1" lang="en-US" altLang="zh-CN" dirty="0"/>
              <a:t>724.1GB</a:t>
            </a:r>
          </a:p>
          <a:p>
            <a:pPr lvl="1">
              <a:lnSpc>
                <a:spcPct val="100000"/>
              </a:lnSpc>
            </a:pPr>
            <a:r>
              <a:rPr kumimoji="1" lang="en-US" altLang="zh-CN" dirty="0"/>
              <a:t>Peak</a:t>
            </a:r>
            <a:r>
              <a:rPr kumimoji="1" lang="zh-CN" altLang="en-US" dirty="0"/>
              <a:t> </a:t>
            </a:r>
            <a:r>
              <a:rPr kumimoji="1" lang="en-US" altLang="zh-CN" dirty="0"/>
              <a:t>Online</a:t>
            </a:r>
            <a:r>
              <a:rPr kumimoji="1" lang="zh-CN" altLang="en-US" dirty="0"/>
              <a:t> </a:t>
            </a:r>
            <a:r>
              <a:rPr kumimoji="1" lang="en-US" altLang="zh-CN" dirty="0"/>
              <a:t>Users:</a:t>
            </a:r>
            <a:r>
              <a:rPr kumimoji="1" lang="zh-CN" altLang="en-US" dirty="0"/>
              <a:t> </a:t>
            </a:r>
            <a:r>
              <a:rPr kumimoji="1" lang="en-US" altLang="zh-CN" dirty="0"/>
              <a:t>671</a:t>
            </a:r>
          </a:p>
          <a:p>
            <a:pPr lvl="1">
              <a:lnSpc>
                <a:spcPct val="100000"/>
              </a:lnSpc>
            </a:pPr>
            <a:r>
              <a:rPr kumimoji="1" lang="en-US" altLang="zh-CN" dirty="0"/>
              <a:t>Peak</a:t>
            </a:r>
            <a:r>
              <a:rPr kumimoji="1" lang="zh-CN" altLang="en-US" dirty="0"/>
              <a:t> </a:t>
            </a:r>
            <a:r>
              <a:rPr kumimoji="1" lang="en-US" altLang="zh-CN" dirty="0"/>
              <a:t>Online</a:t>
            </a:r>
            <a:r>
              <a:rPr kumimoji="1" lang="zh-CN" altLang="en-US" dirty="0"/>
              <a:t> </a:t>
            </a:r>
            <a:r>
              <a:rPr kumimoji="1" lang="en-US" altLang="zh-CN" dirty="0"/>
              <a:t>Devices:</a:t>
            </a:r>
            <a:r>
              <a:rPr kumimoji="1" lang="zh-CN" altLang="en-US" dirty="0"/>
              <a:t> </a:t>
            </a:r>
            <a:r>
              <a:rPr kumimoji="1" lang="en-US" altLang="zh-CN" dirty="0"/>
              <a:t>1068</a:t>
            </a:r>
          </a:p>
          <a:p>
            <a:pPr lvl="1">
              <a:lnSpc>
                <a:spcPct val="100000"/>
              </a:lnSpc>
            </a:pPr>
            <a:r>
              <a:rPr kumimoji="1" lang="en-US" altLang="zh-CN" dirty="0"/>
              <a:t>Peak</a:t>
            </a:r>
            <a:r>
              <a:rPr kumimoji="1" lang="zh-CN" altLang="en-US" dirty="0"/>
              <a:t> </a:t>
            </a:r>
            <a:r>
              <a:rPr kumimoji="1" lang="en-US" altLang="zh-CN" dirty="0"/>
              <a:t>Associated</a:t>
            </a:r>
            <a:r>
              <a:rPr kumimoji="1" lang="zh-CN" altLang="en-US" dirty="0"/>
              <a:t> </a:t>
            </a:r>
            <a:r>
              <a:rPr kumimoji="1" lang="en-US" altLang="zh-CN" dirty="0"/>
              <a:t>Devices</a:t>
            </a:r>
            <a:r>
              <a:rPr kumimoji="1" lang="zh-CN" altLang="en-US" dirty="0"/>
              <a:t> </a:t>
            </a:r>
            <a:r>
              <a:rPr kumimoji="1" lang="en-US" altLang="zh-CN" dirty="0"/>
              <a:t>Number</a:t>
            </a:r>
            <a:r>
              <a:rPr kumimoji="1" lang="zh-CN" altLang="en-US" dirty="0"/>
              <a:t> </a:t>
            </a:r>
            <a:r>
              <a:rPr kumimoji="1" lang="en-US" altLang="zh-CN" dirty="0"/>
              <a:t>per</a:t>
            </a:r>
            <a:r>
              <a:rPr kumimoji="1" lang="zh-CN" altLang="en-US" dirty="0"/>
              <a:t> </a:t>
            </a:r>
            <a:r>
              <a:rPr kumimoji="1" lang="en-US" altLang="zh-CN" dirty="0"/>
              <a:t>AP:</a:t>
            </a:r>
            <a:r>
              <a:rPr kumimoji="1" lang="zh-CN" altLang="en-US" dirty="0"/>
              <a:t> </a:t>
            </a:r>
            <a:r>
              <a:rPr kumimoji="1" lang="en-US" altLang="zh-CN" dirty="0"/>
              <a:t>116</a:t>
            </a: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D9A42-FCBE-4057-ACC3-32814BC5C945}" type="slidenum">
              <a:rPr lang="zh-CN" altLang="en-US" smtClean="0"/>
              <a:t>12</a:t>
            </a:fld>
            <a:endParaRPr lang="zh-CN" altLang="en-US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AE4D7D35-704C-C842-BD55-D80C787A83E6}"/>
              </a:ext>
            </a:extLst>
          </p:cNvPr>
          <p:cNvGrpSpPr/>
          <p:nvPr/>
        </p:nvGrpSpPr>
        <p:grpSpPr>
          <a:xfrm>
            <a:off x="7254149" y="1828800"/>
            <a:ext cx="4633051" cy="2844347"/>
            <a:chOff x="7254149" y="1828800"/>
            <a:chExt cx="4633051" cy="2844347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E5D713E1-F64F-B24D-B996-A74907F4D36B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4149" y="1828800"/>
              <a:ext cx="4633051" cy="2844347"/>
            </a:xfrm>
            <a:prstGeom prst="rect">
              <a:avLst/>
            </a:prstGeom>
          </p:spPr>
        </p:pic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481E5C02-6E83-B042-B7B0-D1D25B774B2F}"/>
                </a:ext>
              </a:extLst>
            </p:cNvPr>
            <p:cNvSpPr/>
            <p:nvPr/>
          </p:nvSpPr>
          <p:spPr>
            <a:xfrm>
              <a:off x="7355748" y="1954306"/>
              <a:ext cx="3142918" cy="6545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42071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ECA9B1C2-DD39-C746-8DA6-8DA3C8F8DE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0762" y="2764039"/>
            <a:ext cx="1834496" cy="183449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AE748F28-6E52-D642-A7E5-CB2E95D4D2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1386" y="3094493"/>
            <a:ext cx="1817913" cy="1173589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552181F-D52F-F14C-B5A4-F8331C6AB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3" y="136525"/>
            <a:ext cx="11243663" cy="1325563"/>
          </a:xfrm>
        </p:spPr>
        <p:txBody>
          <a:bodyPr>
            <a:normAutofit fontScale="90000"/>
          </a:bodyPr>
          <a:lstStyle/>
          <a:p>
            <a:r>
              <a:rPr kumimoji="1" lang="en-US" altLang="zh-CN" dirty="0"/>
              <a:t>SIGCOMM’19</a:t>
            </a:r>
            <a:r>
              <a:rPr kumimoji="1" lang="zh-CN" altLang="en-US" dirty="0"/>
              <a:t> </a:t>
            </a:r>
            <a:r>
              <a:rPr kumimoji="1" lang="en-US" altLang="zh-CN" dirty="0"/>
              <a:t>Wireless</a:t>
            </a:r>
            <a:r>
              <a:rPr kumimoji="1" lang="zh-CN" altLang="en-US" dirty="0"/>
              <a:t> </a:t>
            </a:r>
            <a:r>
              <a:rPr kumimoji="1" lang="en-US" altLang="zh-CN" dirty="0"/>
              <a:t>Network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955FF96-3E46-4445-8C19-BF90B95319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3" y="1825625"/>
            <a:ext cx="5811052" cy="4351338"/>
          </a:xfrm>
        </p:spPr>
        <p:txBody>
          <a:bodyPr>
            <a:normAutofit/>
          </a:bodyPr>
          <a:lstStyle/>
          <a:p>
            <a:r>
              <a:rPr kumimoji="1" lang="en-US" altLang="zh-CN" sz="2800" dirty="0"/>
              <a:t>TOP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5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Users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of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inbound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traffic</a:t>
            </a:r>
          </a:p>
          <a:p>
            <a:pPr lvl="1"/>
            <a:r>
              <a:rPr kumimoji="1" lang="en-US" altLang="zh-CN" dirty="0">
                <a:solidFill>
                  <a:srgbClr val="FF0000"/>
                </a:solidFill>
              </a:rPr>
              <a:t>Sig1827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(10.7GB)</a:t>
            </a:r>
          </a:p>
          <a:p>
            <a:pPr lvl="1"/>
            <a:r>
              <a:rPr kumimoji="1" lang="en-US" altLang="zh-CN" sz="2400" dirty="0"/>
              <a:t>Sig1982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(9.8GB)</a:t>
            </a:r>
          </a:p>
          <a:p>
            <a:pPr lvl="1"/>
            <a:r>
              <a:rPr kumimoji="1" lang="en-US" altLang="zh-CN" sz="2400" dirty="0"/>
              <a:t>Sig1079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(7.3GB)</a:t>
            </a:r>
          </a:p>
          <a:p>
            <a:pPr lvl="1"/>
            <a:r>
              <a:rPr kumimoji="1" lang="en-US" altLang="zh-CN" sz="2400" dirty="0"/>
              <a:t>Sig0082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(6.6GB)</a:t>
            </a:r>
          </a:p>
          <a:p>
            <a:pPr lvl="1"/>
            <a:r>
              <a:rPr kumimoji="1" lang="en-US" altLang="zh-CN" sz="2400" dirty="0"/>
              <a:t>Sig0207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(6.0GB)</a:t>
            </a:r>
            <a:endParaRPr kumimoji="1" lang="zh-CN" altLang="en-US" sz="2400" dirty="0"/>
          </a:p>
        </p:txBody>
      </p:sp>
      <p:sp>
        <p:nvSpPr>
          <p:cNvPr id="4" name="内容占位符 2">
            <a:extLst>
              <a:ext uri="{FF2B5EF4-FFF2-40B4-BE49-F238E27FC236}">
                <a16:creationId xmlns:a16="http://schemas.microsoft.com/office/drawing/2014/main" xmlns="" id="{E6E9DB1D-B338-ED46-A220-AB51596E04F8}"/>
              </a:ext>
            </a:extLst>
          </p:cNvPr>
          <p:cNvSpPr txBox="1">
            <a:spLocks/>
          </p:cNvSpPr>
          <p:nvPr/>
        </p:nvSpPr>
        <p:spPr>
          <a:xfrm>
            <a:off x="6096000" y="1876238"/>
            <a:ext cx="591670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dirty="0">
                <a:latin typeface="Arial Rounded MT Bold" panose="020F0704030504030204" pitchFamily="34" charset="0"/>
              </a:rPr>
              <a:t>TOP</a:t>
            </a:r>
            <a:r>
              <a:rPr kumimoji="1" lang="zh-CN" altLang="en-US" dirty="0">
                <a:latin typeface="Arial Rounded MT Bold" panose="020F0704030504030204" pitchFamily="34" charset="0"/>
              </a:rPr>
              <a:t> </a:t>
            </a:r>
            <a:r>
              <a:rPr kumimoji="1" lang="en-US" altLang="zh-CN" dirty="0">
                <a:latin typeface="Arial Rounded MT Bold" panose="020F0704030504030204" pitchFamily="34" charset="0"/>
              </a:rPr>
              <a:t>5</a:t>
            </a:r>
            <a:r>
              <a:rPr kumimoji="1" lang="zh-CN" altLang="en-US" dirty="0">
                <a:latin typeface="Arial Rounded MT Bold" panose="020F0704030504030204" pitchFamily="34" charset="0"/>
              </a:rPr>
              <a:t> </a:t>
            </a:r>
            <a:r>
              <a:rPr kumimoji="1" lang="en-US" altLang="zh-CN" dirty="0">
                <a:latin typeface="Arial Rounded MT Bold" panose="020F0704030504030204" pitchFamily="34" charset="0"/>
              </a:rPr>
              <a:t>Users</a:t>
            </a:r>
            <a:r>
              <a:rPr kumimoji="1" lang="zh-CN" altLang="en-US" dirty="0">
                <a:latin typeface="Arial Rounded MT Bold" panose="020F0704030504030204" pitchFamily="34" charset="0"/>
              </a:rPr>
              <a:t> </a:t>
            </a:r>
            <a:r>
              <a:rPr kumimoji="1" lang="en-US" altLang="zh-CN" dirty="0">
                <a:latin typeface="Arial Rounded MT Bold" panose="020F0704030504030204" pitchFamily="34" charset="0"/>
              </a:rPr>
              <a:t>of</a:t>
            </a:r>
            <a:r>
              <a:rPr kumimoji="1" lang="zh-CN" altLang="en-US" dirty="0">
                <a:latin typeface="Arial Rounded MT Bold" panose="020F0704030504030204" pitchFamily="34" charset="0"/>
              </a:rPr>
              <a:t> </a:t>
            </a:r>
            <a:r>
              <a:rPr kumimoji="1" lang="en-US" altLang="zh-CN" dirty="0">
                <a:latin typeface="Arial Rounded MT Bold" panose="020F0704030504030204" pitchFamily="34" charset="0"/>
              </a:rPr>
              <a:t>outbound</a:t>
            </a:r>
            <a:r>
              <a:rPr kumimoji="1" lang="zh-CN" altLang="en-US" dirty="0">
                <a:latin typeface="Arial Rounded MT Bold" panose="020F0704030504030204" pitchFamily="34" charset="0"/>
              </a:rPr>
              <a:t> </a:t>
            </a:r>
            <a:r>
              <a:rPr kumimoji="1" lang="en-US" altLang="zh-CN" dirty="0">
                <a:latin typeface="Arial Rounded MT Bold" panose="020F0704030504030204" pitchFamily="34" charset="0"/>
              </a:rPr>
              <a:t>traffic</a:t>
            </a:r>
            <a:r>
              <a:rPr kumimoji="1" lang="zh-CN" altLang="en-US" dirty="0">
                <a:latin typeface="Arial Rounded MT Bold" panose="020F0704030504030204" pitchFamily="34" charset="0"/>
              </a:rPr>
              <a:t> </a:t>
            </a:r>
            <a:endParaRPr kumimoji="1" lang="en-US" altLang="zh-CN" dirty="0">
              <a:latin typeface="Arial Rounded MT Bold" panose="020F0704030504030204" pitchFamily="34" charset="0"/>
            </a:endParaRPr>
          </a:p>
          <a:p>
            <a:pPr lvl="1"/>
            <a:r>
              <a:rPr kumimoji="1" lang="en-US" altLang="zh-CN" dirty="0">
                <a:solidFill>
                  <a:srgbClr val="FF0000"/>
                </a:solidFill>
                <a:latin typeface="Arial Rounded MT Bold" panose="020F0704030504030204" pitchFamily="34" charset="0"/>
              </a:rPr>
              <a:t>Sig0786</a:t>
            </a:r>
            <a:r>
              <a:rPr kumimoji="1" lang="zh-CN" altLang="en-US" dirty="0">
                <a:solidFill>
                  <a:srgbClr val="FF0000"/>
                </a:solidFill>
                <a:latin typeface="Arial Rounded MT Bold" panose="020F0704030504030204" pitchFamily="34" charset="0"/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  <a:latin typeface="Arial Rounded MT Bold" panose="020F0704030504030204" pitchFamily="34" charset="0"/>
              </a:rPr>
              <a:t>(11.0GB)</a:t>
            </a:r>
          </a:p>
          <a:p>
            <a:pPr lvl="1"/>
            <a:r>
              <a:rPr kumimoji="1" lang="en-US" altLang="zh-CN" dirty="0">
                <a:latin typeface="Arial Rounded MT Bold" panose="020F0704030504030204" pitchFamily="34" charset="0"/>
              </a:rPr>
              <a:t>Sig1451</a:t>
            </a:r>
            <a:r>
              <a:rPr kumimoji="1" lang="zh-CN" altLang="en-US" dirty="0">
                <a:latin typeface="Arial Rounded MT Bold" panose="020F0704030504030204" pitchFamily="34" charset="0"/>
              </a:rPr>
              <a:t> </a:t>
            </a:r>
            <a:r>
              <a:rPr kumimoji="1" lang="en-US" altLang="zh-CN" dirty="0">
                <a:latin typeface="Arial Rounded MT Bold" panose="020F0704030504030204" pitchFamily="34" charset="0"/>
              </a:rPr>
              <a:t>(5.5GB)</a:t>
            </a:r>
          </a:p>
          <a:p>
            <a:pPr lvl="1"/>
            <a:r>
              <a:rPr kumimoji="1" lang="en-US" altLang="zh-CN" dirty="0">
                <a:latin typeface="Arial Rounded MT Bold" panose="020F0704030504030204" pitchFamily="34" charset="0"/>
              </a:rPr>
              <a:t>Sig0287</a:t>
            </a:r>
            <a:r>
              <a:rPr kumimoji="1" lang="zh-CN" altLang="en-US" dirty="0">
                <a:latin typeface="Arial Rounded MT Bold" panose="020F0704030504030204" pitchFamily="34" charset="0"/>
              </a:rPr>
              <a:t> </a:t>
            </a:r>
            <a:r>
              <a:rPr kumimoji="1" lang="en-US" altLang="zh-CN" dirty="0">
                <a:latin typeface="Arial Rounded MT Bold" panose="020F0704030504030204" pitchFamily="34" charset="0"/>
              </a:rPr>
              <a:t>(4.7GB)</a:t>
            </a:r>
          </a:p>
          <a:p>
            <a:pPr lvl="1"/>
            <a:r>
              <a:rPr kumimoji="1" lang="en-US" altLang="zh-CN" dirty="0">
                <a:latin typeface="Arial Rounded MT Bold" panose="020F0704030504030204" pitchFamily="34" charset="0"/>
              </a:rPr>
              <a:t>Sig0117</a:t>
            </a:r>
            <a:r>
              <a:rPr kumimoji="1" lang="zh-CN" altLang="en-US" dirty="0">
                <a:latin typeface="Arial Rounded MT Bold" panose="020F0704030504030204" pitchFamily="34" charset="0"/>
              </a:rPr>
              <a:t> </a:t>
            </a:r>
            <a:r>
              <a:rPr kumimoji="1" lang="en-US" altLang="zh-CN" dirty="0">
                <a:latin typeface="Arial Rounded MT Bold" panose="020F0704030504030204" pitchFamily="34" charset="0"/>
              </a:rPr>
              <a:t>(4.5GB)</a:t>
            </a:r>
          </a:p>
          <a:p>
            <a:pPr lvl="1"/>
            <a:r>
              <a:rPr kumimoji="1" lang="en-US" altLang="zh-CN" dirty="0">
                <a:latin typeface="Arial Rounded MT Bold" panose="020F0704030504030204" pitchFamily="34" charset="0"/>
              </a:rPr>
              <a:t>Sig1963</a:t>
            </a:r>
            <a:r>
              <a:rPr kumimoji="1" lang="zh-CN" altLang="en-US" dirty="0">
                <a:latin typeface="Arial Rounded MT Bold" panose="020F0704030504030204" pitchFamily="34" charset="0"/>
              </a:rPr>
              <a:t> </a:t>
            </a:r>
            <a:r>
              <a:rPr kumimoji="1" lang="en-US" altLang="zh-CN" dirty="0">
                <a:latin typeface="Arial Rounded MT Bold" panose="020F0704030504030204" pitchFamily="34" charset="0"/>
              </a:rPr>
              <a:t>(4.4GB)</a:t>
            </a:r>
            <a:endParaRPr kumimoji="1" lang="zh-CN" altLang="en-US" dirty="0">
              <a:latin typeface="Arial Rounded MT Bold" panose="020F0704030504030204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3A67CC38-288E-4A43-BC0A-B9FB18595F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1962" y="4454426"/>
            <a:ext cx="6908800" cy="2197100"/>
          </a:xfrm>
          <a:prstGeom prst="rect">
            <a:avLst/>
          </a:prstGeom>
        </p:spPr>
      </p:pic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D9A42-FCBE-4057-ACC3-32814BC5C94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697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32B0DB0-4DCA-D64D-878D-2AC6C2FDF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375" y="136525"/>
            <a:ext cx="11259671" cy="1325563"/>
          </a:xfrm>
        </p:spPr>
        <p:txBody>
          <a:bodyPr>
            <a:normAutofit fontScale="90000"/>
          </a:bodyPr>
          <a:lstStyle/>
          <a:p>
            <a:r>
              <a:rPr kumimoji="1" lang="en-US" altLang="zh-CN" dirty="0"/>
              <a:t>SIGCOMM’19</a:t>
            </a:r>
            <a:r>
              <a:rPr kumimoji="1" lang="zh-CN" altLang="en-US" dirty="0"/>
              <a:t> </a:t>
            </a:r>
            <a:r>
              <a:rPr kumimoji="1" lang="en-US" altLang="zh-CN" dirty="0"/>
              <a:t>Wireless</a:t>
            </a:r>
            <a:r>
              <a:rPr kumimoji="1" lang="zh-CN" altLang="en-US" dirty="0"/>
              <a:t> </a:t>
            </a:r>
            <a:r>
              <a:rPr kumimoji="1" lang="en-US" altLang="zh-CN" dirty="0"/>
              <a:t>Network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C6C78B7-200A-2D4F-8A4C-C45B48073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kumimoji="1" lang="en-US" altLang="zh-CN" dirty="0"/>
              <a:t>TOP</a:t>
            </a:r>
            <a:r>
              <a:rPr kumimoji="1" lang="zh-CN" altLang="en-US" dirty="0"/>
              <a:t> </a:t>
            </a:r>
            <a:r>
              <a:rPr kumimoji="1" lang="en-US" altLang="zh-CN" dirty="0"/>
              <a:t>5</a:t>
            </a:r>
            <a:r>
              <a:rPr kumimoji="1" lang="zh-CN" altLang="en-US" dirty="0"/>
              <a:t> </a:t>
            </a:r>
            <a:r>
              <a:rPr kumimoji="1" lang="en-US" altLang="zh-CN" dirty="0"/>
              <a:t>Applications</a:t>
            </a:r>
            <a:r>
              <a:rPr kumimoji="1" lang="zh-CN" altLang="en-US" dirty="0"/>
              <a:t> </a:t>
            </a:r>
            <a:r>
              <a:rPr kumimoji="1" lang="en-US" altLang="zh-CN" dirty="0"/>
              <a:t>(Traffic)</a:t>
            </a:r>
          </a:p>
          <a:p>
            <a:pPr lvl="1"/>
            <a:r>
              <a:rPr kumimoji="1" lang="en-US" altLang="zh-CN" dirty="0"/>
              <a:t>SSL</a:t>
            </a:r>
            <a:r>
              <a:rPr kumimoji="1" lang="zh-CN" altLang="en-US" dirty="0"/>
              <a:t> </a:t>
            </a:r>
            <a:r>
              <a:rPr kumimoji="1" lang="en-US" altLang="zh-CN" dirty="0"/>
              <a:t>(60.8GB)</a:t>
            </a:r>
          </a:p>
          <a:p>
            <a:pPr lvl="1"/>
            <a:r>
              <a:rPr kumimoji="1" lang="en-US" altLang="zh-CN" dirty="0"/>
              <a:t>Web</a:t>
            </a:r>
            <a:r>
              <a:rPr kumimoji="1" lang="zh-CN" altLang="en-US" dirty="0"/>
              <a:t> </a:t>
            </a:r>
            <a:r>
              <a:rPr kumimoji="1" lang="en-US" altLang="zh-CN" dirty="0"/>
              <a:t>Browsing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(26.2GB)</a:t>
            </a:r>
          </a:p>
          <a:p>
            <a:pPr lvl="1"/>
            <a:r>
              <a:rPr kumimoji="1" lang="en-US" altLang="zh-CN" dirty="0"/>
              <a:t>Apple </a:t>
            </a:r>
            <a:r>
              <a:rPr kumimoji="1" lang="en-US" altLang="zh-CN" dirty="0" err="1"/>
              <a:t>APPStore</a:t>
            </a:r>
            <a:r>
              <a:rPr kumimoji="1" lang="zh-CN" altLang="en-US" dirty="0"/>
              <a:t> </a:t>
            </a:r>
            <a:r>
              <a:rPr kumimoji="1" lang="en-US" altLang="zh-CN" dirty="0"/>
              <a:t>(20.6GB)</a:t>
            </a:r>
          </a:p>
          <a:p>
            <a:pPr lvl="1"/>
            <a:r>
              <a:rPr kumimoji="1" lang="en-US" altLang="zh-CN" dirty="0"/>
              <a:t>DTLS</a:t>
            </a:r>
            <a:r>
              <a:rPr kumimoji="1" lang="zh-CN" altLang="en-US" dirty="0"/>
              <a:t> </a:t>
            </a:r>
            <a:r>
              <a:rPr kumimoji="1" lang="en-US" altLang="zh-CN" dirty="0"/>
              <a:t>(11GB)</a:t>
            </a:r>
          </a:p>
          <a:p>
            <a:pPr lvl="1"/>
            <a:r>
              <a:rPr kumimoji="1" lang="en-US" altLang="zh-CN" dirty="0"/>
              <a:t>MS-Update</a:t>
            </a:r>
            <a:r>
              <a:rPr kumimoji="1" lang="zh-CN" altLang="en-US" dirty="0"/>
              <a:t> </a:t>
            </a:r>
            <a:r>
              <a:rPr kumimoji="1" lang="en-US" altLang="zh-CN" dirty="0"/>
              <a:t>(8.3GB)</a:t>
            </a:r>
          </a:p>
          <a:p>
            <a:pPr lvl="1"/>
            <a:endParaRPr kumimoji="1" lang="zh-CN" altLang="en-US" dirty="0"/>
          </a:p>
        </p:txBody>
      </p:sp>
      <p:sp>
        <p:nvSpPr>
          <p:cNvPr id="4" name="内容占位符 2">
            <a:extLst>
              <a:ext uri="{FF2B5EF4-FFF2-40B4-BE49-F238E27FC236}">
                <a16:creationId xmlns:a16="http://schemas.microsoft.com/office/drawing/2014/main" xmlns="" id="{6F360D15-EC5F-BC4C-AE2C-9283272F18BE}"/>
              </a:ext>
            </a:extLst>
          </p:cNvPr>
          <p:cNvSpPr txBox="1">
            <a:spLocks/>
          </p:cNvSpPr>
          <p:nvPr/>
        </p:nvSpPr>
        <p:spPr>
          <a:xfrm>
            <a:off x="5910943" y="1825625"/>
            <a:ext cx="5257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3200">
                <a:latin typeface="Arial Rounded MT Bold" panose="020F0704030504030204" pitchFamily="34" charset="0"/>
              </a:defRPr>
            </a:lvl1pPr>
            <a:lvl2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800">
                <a:latin typeface="Arial Rounded MT Bold" panose="020F07040305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Arial Rounded MT Bold" panose="020F07040305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Arial Rounded MT Bold" panose="020F07040305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Arial Rounded MT Bold" panose="020F070403050403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altLang="zh-CN" dirty="0"/>
              <a:t>TOP</a:t>
            </a:r>
            <a:r>
              <a:rPr lang="zh-CN" altLang="en-US" dirty="0"/>
              <a:t> </a:t>
            </a:r>
            <a:r>
              <a:rPr lang="en-US" altLang="zh-CN" dirty="0"/>
              <a:t>5</a:t>
            </a:r>
            <a:r>
              <a:rPr lang="zh-CN" altLang="en-US" dirty="0"/>
              <a:t> </a:t>
            </a:r>
            <a:r>
              <a:rPr lang="en-US" altLang="zh-CN" dirty="0"/>
              <a:t>Applications</a:t>
            </a:r>
            <a:r>
              <a:rPr lang="zh-CN" altLang="en-US" dirty="0"/>
              <a:t> </a:t>
            </a:r>
            <a:r>
              <a:rPr lang="en-US" altLang="zh-CN" dirty="0"/>
              <a:t>(Session)</a:t>
            </a:r>
          </a:p>
          <a:p>
            <a:pPr lvl="1"/>
            <a:r>
              <a:rPr lang="en-US" altLang="zh-CN" dirty="0"/>
              <a:t>DNS</a:t>
            </a:r>
            <a:r>
              <a:rPr lang="zh-CN" altLang="en-US" dirty="0"/>
              <a:t> </a:t>
            </a:r>
            <a:r>
              <a:rPr lang="en-US" altLang="zh-CN" dirty="0"/>
              <a:t>(2.4M)</a:t>
            </a:r>
          </a:p>
          <a:p>
            <a:pPr lvl="1"/>
            <a:r>
              <a:rPr lang="en-US" altLang="zh-CN" dirty="0"/>
              <a:t>SIP</a:t>
            </a:r>
            <a:r>
              <a:rPr lang="zh-CN" altLang="en-US" dirty="0"/>
              <a:t> </a:t>
            </a:r>
            <a:r>
              <a:rPr lang="en-US" altLang="zh-CN" dirty="0"/>
              <a:t>(633.5K)</a:t>
            </a:r>
          </a:p>
          <a:p>
            <a:pPr lvl="1"/>
            <a:r>
              <a:rPr lang="en-US" altLang="zh-CN" dirty="0"/>
              <a:t>SSL</a:t>
            </a:r>
            <a:r>
              <a:rPr lang="zh-CN" altLang="en-US" dirty="0"/>
              <a:t> </a:t>
            </a:r>
            <a:r>
              <a:rPr lang="en-US" altLang="zh-CN" dirty="0"/>
              <a:t>(594.7K)</a:t>
            </a:r>
          </a:p>
          <a:p>
            <a:pPr lvl="1"/>
            <a:r>
              <a:rPr lang="en-US" altLang="zh-CN" dirty="0"/>
              <a:t>Web</a:t>
            </a:r>
            <a:r>
              <a:rPr lang="zh-CN" altLang="en-US" dirty="0"/>
              <a:t> </a:t>
            </a:r>
            <a:r>
              <a:rPr lang="en-US" altLang="zh-CN" dirty="0"/>
              <a:t>Browsing</a:t>
            </a:r>
            <a:r>
              <a:rPr lang="zh-CN" altLang="en-US" dirty="0"/>
              <a:t> </a:t>
            </a:r>
            <a:r>
              <a:rPr lang="en-US" altLang="zh-CN" dirty="0"/>
              <a:t>(244.0K)</a:t>
            </a:r>
          </a:p>
          <a:p>
            <a:pPr lvl="1"/>
            <a:r>
              <a:rPr lang="en-US" altLang="zh-CN" dirty="0"/>
              <a:t>WeChat-Base</a:t>
            </a:r>
            <a:r>
              <a:rPr lang="zh-CN" altLang="en-US" dirty="0"/>
              <a:t> </a:t>
            </a:r>
            <a:r>
              <a:rPr lang="en-US" altLang="zh-CN" dirty="0"/>
              <a:t>(195.6K)</a:t>
            </a:r>
            <a:endParaRPr lang="zh-CN" altLang="en-US" dirty="0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D9A42-FCBE-4057-ACC3-32814BC5C945}" type="slidenum">
              <a:rPr lang="zh-CN" altLang="en-US" smtClean="0"/>
              <a:t>14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89376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9BA69E7-B073-3449-ADE9-CA5A97CCB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094" y="136525"/>
            <a:ext cx="11098306" cy="1325563"/>
          </a:xfrm>
        </p:spPr>
        <p:txBody>
          <a:bodyPr>
            <a:normAutofit fontScale="90000"/>
          </a:bodyPr>
          <a:lstStyle/>
          <a:p>
            <a:r>
              <a:rPr kumimoji="1" lang="en-US" altLang="zh-CN" dirty="0"/>
              <a:t>SIGCOMM’19</a:t>
            </a:r>
            <a:r>
              <a:rPr kumimoji="1" lang="zh-CN" altLang="en-US" dirty="0"/>
              <a:t> </a:t>
            </a:r>
            <a:r>
              <a:rPr kumimoji="1" lang="en-US" altLang="zh-CN" dirty="0"/>
              <a:t>Wireless</a:t>
            </a:r>
            <a:r>
              <a:rPr kumimoji="1" lang="zh-CN" altLang="en-US" dirty="0"/>
              <a:t> </a:t>
            </a:r>
            <a:r>
              <a:rPr kumimoji="1" lang="en-US" altLang="zh-CN" dirty="0"/>
              <a:t>Network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31CAA390-0120-1D45-8CE1-926C19A7C6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en-US" altLang="zh-CN" dirty="0"/>
              <a:t>Top</a:t>
            </a:r>
            <a:r>
              <a:rPr kumimoji="1" lang="zh-CN" altLang="en-US" dirty="0"/>
              <a:t> </a:t>
            </a:r>
            <a:r>
              <a:rPr kumimoji="1" lang="en-US" altLang="zh-CN" dirty="0"/>
              <a:t>User</a:t>
            </a:r>
            <a:r>
              <a:rPr kumimoji="1" lang="zh-CN" altLang="en-US" dirty="0"/>
              <a:t> </a:t>
            </a:r>
            <a:r>
              <a:rPr kumimoji="1" lang="en-US" altLang="zh-CN" dirty="0"/>
              <a:t>Devices</a:t>
            </a:r>
          </a:p>
          <a:p>
            <a:pPr lvl="1">
              <a:lnSpc>
                <a:spcPct val="100000"/>
              </a:lnSpc>
            </a:pPr>
            <a:r>
              <a:rPr kumimoji="1" lang="en-US" altLang="zh-CN" dirty="0"/>
              <a:t>APPLE:</a:t>
            </a:r>
            <a:r>
              <a:rPr kumimoji="1" lang="zh-CN" altLang="en-US" dirty="0"/>
              <a:t> </a:t>
            </a:r>
            <a:r>
              <a:rPr kumimoji="1" lang="en-US" altLang="zh-CN" dirty="0"/>
              <a:t>879</a:t>
            </a:r>
            <a:r>
              <a:rPr kumimoji="1" lang="zh-CN" altLang="en-US" dirty="0"/>
              <a:t> </a:t>
            </a:r>
            <a:r>
              <a:rPr kumimoji="1" lang="en-US" altLang="zh-CN" dirty="0"/>
              <a:t>(36.5%)</a:t>
            </a:r>
          </a:p>
          <a:p>
            <a:pPr lvl="1">
              <a:lnSpc>
                <a:spcPct val="100000"/>
              </a:lnSpc>
            </a:pPr>
            <a:r>
              <a:rPr kumimoji="1" lang="en-US" altLang="zh-CN" dirty="0"/>
              <a:t>HUAWEI:</a:t>
            </a:r>
            <a:r>
              <a:rPr kumimoji="1" lang="zh-CN" altLang="en-US" dirty="0"/>
              <a:t> </a:t>
            </a:r>
            <a:r>
              <a:rPr kumimoji="1" lang="en-US" altLang="zh-CN" dirty="0"/>
              <a:t>627</a:t>
            </a:r>
            <a:r>
              <a:rPr kumimoji="1" lang="zh-CN" altLang="en-US" dirty="0"/>
              <a:t> </a:t>
            </a:r>
            <a:r>
              <a:rPr kumimoji="1" lang="en-US" altLang="zh-CN" dirty="0"/>
              <a:t>(26.1%)</a:t>
            </a:r>
          </a:p>
          <a:p>
            <a:pPr lvl="1">
              <a:lnSpc>
                <a:spcPct val="100000"/>
              </a:lnSpc>
            </a:pPr>
            <a:r>
              <a:rPr kumimoji="1" lang="en-US" altLang="zh-CN" dirty="0"/>
              <a:t>XIAOMI:</a:t>
            </a:r>
            <a:r>
              <a:rPr kumimoji="1" lang="zh-CN" altLang="en-US" dirty="0"/>
              <a:t> </a:t>
            </a:r>
            <a:r>
              <a:rPr kumimoji="1" lang="en-US" altLang="zh-CN" dirty="0"/>
              <a:t>101</a:t>
            </a:r>
            <a:r>
              <a:rPr kumimoji="1" lang="zh-CN" altLang="en-US" dirty="0"/>
              <a:t> </a:t>
            </a:r>
            <a:r>
              <a:rPr kumimoji="1" lang="en-US" altLang="zh-CN" dirty="0"/>
              <a:t>(4.2%)</a:t>
            </a:r>
          </a:p>
          <a:p>
            <a:pPr lvl="1">
              <a:lnSpc>
                <a:spcPct val="100000"/>
              </a:lnSpc>
            </a:pPr>
            <a:r>
              <a:rPr kumimoji="1" lang="en-US" altLang="zh-CN" dirty="0"/>
              <a:t>SUMSUNG:</a:t>
            </a:r>
            <a:r>
              <a:rPr kumimoji="1" lang="zh-CN" altLang="en-US" dirty="0"/>
              <a:t> </a:t>
            </a:r>
            <a:r>
              <a:rPr kumimoji="1" lang="en-US" altLang="zh-CN" dirty="0"/>
              <a:t>70</a:t>
            </a:r>
            <a:r>
              <a:rPr kumimoji="1" lang="zh-CN" altLang="en-US" dirty="0"/>
              <a:t> </a:t>
            </a:r>
            <a:r>
              <a:rPr kumimoji="1" lang="en-US" altLang="zh-CN" dirty="0"/>
              <a:t>(2.9%)</a:t>
            </a:r>
          </a:p>
          <a:p>
            <a:pPr lvl="1">
              <a:lnSpc>
                <a:spcPct val="100000"/>
              </a:lnSpc>
            </a:pPr>
            <a:r>
              <a:rPr kumimoji="1" lang="en-US" altLang="zh-CN" dirty="0"/>
              <a:t>OPPO:</a:t>
            </a:r>
            <a:r>
              <a:rPr kumimoji="1" lang="zh-CN" altLang="en-US" dirty="0"/>
              <a:t> </a:t>
            </a:r>
            <a:r>
              <a:rPr kumimoji="1" lang="en-US" altLang="zh-CN" dirty="0"/>
              <a:t>12</a:t>
            </a:r>
            <a:r>
              <a:rPr kumimoji="1" lang="zh-CN" altLang="en-US" dirty="0"/>
              <a:t> </a:t>
            </a:r>
            <a:r>
              <a:rPr kumimoji="1" lang="en-US" altLang="zh-CN" dirty="0"/>
              <a:t>(0.5%)</a:t>
            </a:r>
          </a:p>
          <a:p>
            <a:pPr lvl="1">
              <a:lnSpc>
                <a:spcPct val="100000"/>
              </a:lnSpc>
            </a:pPr>
            <a:r>
              <a:rPr kumimoji="1" lang="en-US" altLang="zh-CN" dirty="0"/>
              <a:t>VIVO:</a:t>
            </a:r>
            <a:r>
              <a:rPr kumimoji="1" lang="zh-CN" altLang="en-US" dirty="0"/>
              <a:t> </a:t>
            </a:r>
            <a:r>
              <a:rPr kumimoji="1" lang="en-US" altLang="zh-CN" dirty="0"/>
              <a:t>11</a:t>
            </a:r>
            <a:r>
              <a:rPr kumimoji="1" lang="zh-CN" altLang="en-US" dirty="0"/>
              <a:t> </a:t>
            </a:r>
            <a:r>
              <a:rPr kumimoji="1" lang="en-US" altLang="zh-CN" dirty="0"/>
              <a:t>(0.4%)</a:t>
            </a:r>
          </a:p>
          <a:p>
            <a:pPr lvl="1">
              <a:lnSpc>
                <a:spcPct val="100000"/>
              </a:lnSpc>
            </a:pPr>
            <a:r>
              <a:rPr kumimoji="1" lang="en-US" altLang="zh-CN" dirty="0"/>
              <a:t>OTHER:</a:t>
            </a:r>
            <a:r>
              <a:rPr kumimoji="1" lang="zh-CN" altLang="en-US" dirty="0"/>
              <a:t> </a:t>
            </a:r>
            <a:r>
              <a:rPr kumimoji="1" lang="en-US" altLang="zh-CN" dirty="0"/>
              <a:t>704</a:t>
            </a:r>
            <a:r>
              <a:rPr kumimoji="1" lang="zh-CN" altLang="en-US" dirty="0"/>
              <a:t> </a:t>
            </a:r>
            <a:r>
              <a:rPr kumimoji="1" lang="en-US" altLang="zh-CN" dirty="0"/>
              <a:t>(29.3%)</a:t>
            </a:r>
            <a:endParaRPr kumimoji="1" lang="zh-CN" altLang="en-US" dirty="0"/>
          </a:p>
        </p:txBody>
      </p:sp>
      <p:graphicFrame>
        <p:nvGraphicFramePr>
          <p:cNvPr id="4" name="图表 3">
            <a:extLst>
              <a:ext uri="{FF2B5EF4-FFF2-40B4-BE49-F238E27FC236}">
                <a16:creationId xmlns:a16="http://schemas.microsoft.com/office/drawing/2014/main" xmlns="" id="{5540A289-5D1D-8445-BE02-7246DD8E428C}"/>
              </a:ext>
            </a:extLst>
          </p:cNvPr>
          <p:cNvGraphicFramePr>
            <a:graphicFrameLocks/>
          </p:cNvGraphicFramePr>
          <p:nvPr/>
        </p:nvGraphicFramePr>
        <p:xfrm>
          <a:off x="5595256" y="1690688"/>
          <a:ext cx="5553529" cy="4244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D9A42-FCBE-4057-ACC3-32814BC5C945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167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8FA3083-4857-2043-A936-D81920898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235" y="136525"/>
            <a:ext cx="11319225" cy="1325563"/>
          </a:xfrm>
        </p:spPr>
        <p:txBody>
          <a:bodyPr>
            <a:normAutofit fontScale="90000"/>
          </a:bodyPr>
          <a:lstStyle/>
          <a:p>
            <a:r>
              <a:rPr kumimoji="1" lang="en-US" altLang="zh-CN" dirty="0"/>
              <a:t>SIGCOMM’19</a:t>
            </a:r>
            <a:r>
              <a:rPr kumimoji="1" lang="zh-CN" altLang="en-US" dirty="0"/>
              <a:t> </a:t>
            </a:r>
            <a:r>
              <a:rPr kumimoji="1" lang="en-US" altLang="zh-CN" dirty="0"/>
              <a:t>Wireless</a:t>
            </a:r>
            <a:r>
              <a:rPr kumimoji="1" lang="zh-CN" altLang="en-US" dirty="0"/>
              <a:t> </a:t>
            </a:r>
            <a:r>
              <a:rPr kumimoji="1" lang="en-US" altLang="zh-CN" dirty="0"/>
              <a:t>Network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E114FCD-3FDD-C448-BFE2-6FBDE746D9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91743" cy="4351338"/>
          </a:xfrm>
        </p:spPr>
        <p:txBody>
          <a:bodyPr/>
          <a:lstStyle/>
          <a:p>
            <a:r>
              <a:rPr kumimoji="1" lang="en-US" altLang="zh-CN" dirty="0"/>
              <a:t>User</a:t>
            </a:r>
            <a:r>
              <a:rPr kumimoji="1" lang="zh-CN" altLang="en-US" dirty="0"/>
              <a:t> </a:t>
            </a:r>
            <a:r>
              <a:rPr kumimoji="1" lang="en-US" altLang="zh-CN" dirty="0"/>
              <a:t>Distribution</a:t>
            </a:r>
          </a:p>
          <a:p>
            <a:r>
              <a:rPr kumimoji="1" lang="en-US" altLang="zh-CN" dirty="0"/>
              <a:t>Wireless</a:t>
            </a:r>
            <a:r>
              <a:rPr kumimoji="1" lang="zh-CN" altLang="en-US" dirty="0"/>
              <a:t> </a:t>
            </a:r>
            <a:r>
              <a:rPr kumimoji="1" lang="en-US" altLang="zh-CN" dirty="0"/>
              <a:t>Frequency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pPr lvl="1"/>
            <a:r>
              <a:rPr kumimoji="1" lang="en-US" altLang="zh-CN" dirty="0"/>
              <a:t>2.4G:</a:t>
            </a:r>
            <a:r>
              <a:rPr kumimoji="1" lang="zh-CN" altLang="en-US" dirty="0"/>
              <a:t> </a:t>
            </a:r>
            <a:r>
              <a:rPr kumimoji="1" lang="en-US" altLang="zh-CN" dirty="0"/>
              <a:t>1878</a:t>
            </a:r>
          </a:p>
          <a:p>
            <a:pPr lvl="1"/>
            <a:r>
              <a:rPr kumimoji="1" lang="en-US" altLang="zh-CN" dirty="0"/>
              <a:t>5G:</a:t>
            </a:r>
            <a:r>
              <a:rPr kumimoji="1" lang="zh-CN" altLang="en-US" dirty="0"/>
              <a:t> </a:t>
            </a:r>
            <a:r>
              <a:rPr kumimoji="1" lang="en-US" altLang="zh-CN" dirty="0"/>
              <a:t>1994</a:t>
            </a:r>
            <a:endParaRPr kumimoji="1" lang="zh-CN" altLang="en-US" dirty="0"/>
          </a:p>
        </p:txBody>
      </p:sp>
      <p:sp>
        <p:nvSpPr>
          <p:cNvPr id="4" name="内容占位符 2">
            <a:extLst>
              <a:ext uri="{FF2B5EF4-FFF2-40B4-BE49-F238E27FC236}">
                <a16:creationId xmlns:a16="http://schemas.microsoft.com/office/drawing/2014/main" xmlns="" id="{3C942B46-B0AF-9C42-A3C0-C3C9F010D5AD}"/>
              </a:ext>
            </a:extLst>
          </p:cNvPr>
          <p:cNvSpPr txBox="1">
            <a:spLocks/>
          </p:cNvSpPr>
          <p:nvPr/>
        </p:nvSpPr>
        <p:spPr>
          <a:xfrm>
            <a:off x="5715000" y="1825625"/>
            <a:ext cx="518608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200" dirty="0">
                <a:latin typeface="Arial Rounded MT Bold" panose="020F0704030504030204" pitchFamily="34" charset="0"/>
              </a:rPr>
              <a:t>SSIDs</a:t>
            </a:r>
            <a:r>
              <a:rPr kumimoji="1" lang="zh-CN" altLang="en-US" sz="3200" dirty="0">
                <a:latin typeface="Arial Rounded MT Bold" panose="020F0704030504030204" pitchFamily="34" charset="0"/>
              </a:rPr>
              <a:t> </a:t>
            </a:r>
            <a:endParaRPr kumimoji="1" lang="en-US" altLang="zh-CN" sz="3200" dirty="0">
              <a:latin typeface="Arial Rounded MT Bold" panose="020F0704030504030204" pitchFamily="34" charset="0"/>
            </a:endParaRPr>
          </a:p>
          <a:p>
            <a:pPr lvl="1"/>
            <a:r>
              <a:rPr kumimoji="1" lang="en-US" altLang="zh-CN" sz="3200" dirty="0">
                <a:latin typeface="Arial Rounded MT Bold" panose="020F0704030504030204" pitchFamily="34" charset="0"/>
              </a:rPr>
              <a:t>SIGCOMM:</a:t>
            </a:r>
            <a:r>
              <a:rPr kumimoji="1" lang="zh-CN" altLang="en-US" sz="3200" dirty="0">
                <a:latin typeface="Arial Rounded MT Bold" panose="020F0704030504030204" pitchFamily="34" charset="0"/>
              </a:rPr>
              <a:t> </a:t>
            </a:r>
            <a:r>
              <a:rPr kumimoji="1" lang="en-US" altLang="zh-CN" sz="3200" dirty="0">
                <a:latin typeface="Arial Rounded MT Bold" panose="020F0704030504030204" pitchFamily="34" charset="0"/>
              </a:rPr>
              <a:t>857</a:t>
            </a:r>
          </a:p>
          <a:p>
            <a:pPr lvl="1"/>
            <a:r>
              <a:rPr kumimoji="1" lang="en-US" altLang="zh-CN" sz="3200" dirty="0">
                <a:latin typeface="Arial Rounded MT Bold" panose="020F0704030504030204" pitchFamily="34" charset="0"/>
              </a:rPr>
              <a:t>SIGCOMM-1X:</a:t>
            </a:r>
            <a:r>
              <a:rPr kumimoji="1" lang="zh-CN" altLang="en-US" sz="3200" dirty="0">
                <a:latin typeface="Arial Rounded MT Bold" panose="020F0704030504030204" pitchFamily="34" charset="0"/>
              </a:rPr>
              <a:t> </a:t>
            </a:r>
            <a:r>
              <a:rPr kumimoji="1" lang="en-US" altLang="zh-CN" sz="3200" dirty="0">
                <a:latin typeface="Arial Rounded MT Bold" panose="020F0704030504030204" pitchFamily="34" charset="0"/>
              </a:rPr>
              <a:t>1163</a:t>
            </a:r>
          </a:p>
          <a:p>
            <a:pPr lvl="1"/>
            <a:r>
              <a:rPr kumimoji="1" lang="en-US" altLang="zh-CN" sz="3200" dirty="0" err="1">
                <a:latin typeface="Arial Rounded MT Bold" panose="020F0704030504030204" pitchFamily="34" charset="0"/>
              </a:rPr>
              <a:t>Eduroam</a:t>
            </a:r>
            <a:r>
              <a:rPr kumimoji="1" lang="en-US" altLang="zh-CN" sz="3200" dirty="0">
                <a:latin typeface="Arial Rounded MT Bold" panose="020F0704030504030204" pitchFamily="34" charset="0"/>
              </a:rPr>
              <a:t>:</a:t>
            </a:r>
            <a:r>
              <a:rPr kumimoji="1" lang="zh-CN" altLang="en-US" sz="3200" dirty="0">
                <a:latin typeface="Arial Rounded MT Bold" panose="020F0704030504030204" pitchFamily="34" charset="0"/>
              </a:rPr>
              <a:t> </a:t>
            </a:r>
            <a:r>
              <a:rPr kumimoji="1" lang="en-US" altLang="zh-CN" sz="3200" dirty="0">
                <a:latin typeface="Arial Rounded MT Bold" panose="020F0704030504030204" pitchFamily="34" charset="0"/>
              </a:rPr>
              <a:t>308</a:t>
            </a:r>
            <a:endParaRPr kumimoji="1" lang="zh-CN" altLang="en-US" sz="3200" dirty="0">
              <a:latin typeface="Arial Rounded MT Bold" panose="020F0704030504030204" pitchFamily="34" charset="0"/>
            </a:endParaRPr>
          </a:p>
        </p:txBody>
      </p:sp>
      <p:graphicFrame>
        <p:nvGraphicFramePr>
          <p:cNvPr id="5" name="图表 4">
            <a:extLst>
              <a:ext uri="{FF2B5EF4-FFF2-40B4-BE49-F238E27FC236}">
                <a16:creationId xmlns:a16="http://schemas.microsoft.com/office/drawing/2014/main" xmlns="" id="{406239CA-47A8-1D4B-866D-1146FD37B139}"/>
              </a:ext>
            </a:extLst>
          </p:cNvPr>
          <p:cNvGraphicFramePr>
            <a:graphicFrameLocks/>
          </p:cNvGraphicFramePr>
          <p:nvPr/>
        </p:nvGraphicFramePr>
        <p:xfrm>
          <a:off x="838199" y="3799114"/>
          <a:ext cx="4691743" cy="2931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图表 5">
            <a:extLst>
              <a:ext uri="{FF2B5EF4-FFF2-40B4-BE49-F238E27FC236}">
                <a16:creationId xmlns:a16="http://schemas.microsoft.com/office/drawing/2014/main" xmlns="" id="{DF53CDD8-0655-6C49-A2A7-3BEF7EB9BF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212331"/>
              </p:ext>
            </p:extLst>
          </p:nvPr>
        </p:nvGraphicFramePr>
        <p:xfrm>
          <a:off x="6113613" y="3799114"/>
          <a:ext cx="4223658" cy="30588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D9A42-FCBE-4057-ACC3-32814BC5C945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6077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30577D23-46B2-FD4F-A4A1-25EF27D3C618}"/>
              </a:ext>
            </a:extLst>
          </p:cNvPr>
          <p:cNvGrpSpPr/>
          <p:nvPr/>
        </p:nvGrpSpPr>
        <p:grpSpPr>
          <a:xfrm>
            <a:off x="717740" y="-54267"/>
            <a:ext cx="10740003" cy="6912267"/>
            <a:chOff x="716031" y="-34356"/>
            <a:chExt cx="10661875" cy="6861984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A803BDE1-ACE5-7841-BEF2-F55B07BF28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15068"/>
            <a:stretch/>
          </p:blipFill>
          <p:spPr>
            <a:xfrm>
              <a:off x="6008845" y="-34355"/>
              <a:ext cx="5369061" cy="344198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5BB76FEF-F5F3-E34E-A4EC-FFB2986ADE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5374" r="1044"/>
            <a:stretch/>
          </p:blipFill>
          <p:spPr>
            <a:xfrm>
              <a:off x="716031" y="3407628"/>
              <a:ext cx="5332195" cy="3420000"/>
            </a:xfrm>
            <a:prstGeom prst="rect">
              <a:avLst/>
            </a:prstGeom>
          </p:spPr>
        </p:pic>
        <p:pic>
          <p:nvPicPr>
            <p:cNvPr id="2" name="图片 1">
              <a:extLst>
                <a:ext uri="{FF2B5EF4-FFF2-40B4-BE49-F238E27FC236}">
                  <a16:creationId xmlns:a16="http://schemas.microsoft.com/office/drawing/2014/main" xmlns="" id="{8043EF3F-3CFC-1442-A709-7B46E88285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446" b="15618"/>
            <a:stretch/>
          </p:blipFill>
          <p:spPr>
            <a:xfrm>
              <a:off x="716031" y="-34356"/>
              <a:ext cx="5330938" cy="3451609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145130C8-2934-AF4F-A27E-63138BBB3E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4825" r="448"/>
            <a:stretch/>
          </p:blipFill>
          <p:spPr>
            <a:xfrm>
              <a:off x="6048226" y="3407628"/>
              <a:ext cx="5329680" cy="3420000"/>
            </a:xfrm>
            <a:prstGeom prst="rect">
              <a:avLst/>
            </a:prstGeom>
          </p:spPr>
        </p:pic>
      </p:grpSp>
      <p:sp>
        <p:nvSpPr>
          <p:cNvPr id="10" name="文本框 9"/>
          <p:cNvSpPr txBox="1"/>
          <p:nvPr/>
        </p:nvSpPr>
        <p:spPr>
          <a:xfrm>
            <a:off x="3338810" y="-51934"/>
            <a:ext cx="5434565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5400" b="1" dirty="0">
                <a:solidFill>
                  <a:srgbClr val="990033"/>
                </a:solidFill>
                <a:latin typeface="Arial Rounded MT Bold" panose="020F0704030504030204" pitchFamily="34" charset="0"/>
                <a:ea typeface="+mj-ea"/>
                <a:cs typeface="+mj-cs"/>
              </a:rPr>
              <a:t>Day</a:t>
            </a:r>
            <a:r>
              <a:rPr kumimoji="1" lang="zh-CN" altLang="en-US" sz="5400" b="1" dirty="0">
                <a:solidFill>
                  <a:srgbClr val="990033"/>
                </a:solidFill>
                <a:latin typeface="Arial Rounded MT Bold" panose="020F0704030504030204" pitchFamily="34" charset="0"/>
                <a:ea typeface="+mj-ea"/>
                <a:cs typeface="+mj-cs"/>
              </a:rPr>
              <a:t> </a:t>
            </a:r>
            <a:r>
              <a:rPr kumimoji="1" lang="en-US" altLang="zh-CN" sz="5400" b="1" dirty="0">
                <a:solidFill>
                  <a:srgbClr val="990033"/>
                </a:solidFill>
                <a:latin typeface="Arial Rounded MT Bold" panose="020F0704030504030204" pitchFamily="34" charset="0"/>
                <a:ea typeface="+mj-ea"/>
                <a:cs typeface="+mj-cs"/>
              </a:rPr>
              <a:t>0:</a:t>
            </a:r>
            <a:r>
              <a:rPr kumimoji="1" lang="zh-CN" altLang="en-US" sz="5400" b="1" dirty="0">
                <a:solidFill>
                  <a:srgbClr val="990033"/>
                </a:solidFill>
                <a:latin typeface="Arial Rounded MT Bold" panose="020F0704030504030204" pitchFamily="34" charset="0"/>
                <a:ea typeface="+mj-ea"/>
                <a:cs typeface="+mj-cs"/>
              </a:rPr>
              <a:t> </a:t>
            </a:r>
            <a:r>
              <a:rPr kumimoji="1" lang="en-US" altLang="zh-CN" sz="5400" b="1" dirty="0">
                <a:solidFill>
                  <a:srgbClr val="990033"/>
                </a:solidFill>
                <a:latin typeface="Arial Rounded MT Bold" panose="020F0704030504030204" pitchFamily="34" charset="0"/>
                <a:ea typeface="+mj-ea"/>
                <a:cs typeface="+mj-cs"/>
              </a:rPr>
              <a:t>Warm</a:t>
            </a:r>
            <a:r>
              <a:rPr kumimoji="1" lang="zh-CN" altLang="en-US" sz="5400" b="1" dirty="0">
                <a:solidFill>
                  <a:srgbClr val="990033"/>
                </a:solidFill>
                <a:latin typeface="Arial Rounded MT Bold" panose="020F0704030504030204" pitchFamily="34" charset="0"/>
                <a:ea typeface="+mj-ea"/>
                <a:cs typeface="+mj-cs"/>
              </a:rPr>
              <a:t> </a:t>
            </a:r>
            <a:r>
              <a:rPr kumimoji="1" lang="en-US" altLang="zh-CN" sz="5400" b="1" dirty="0">
                <a:solidFill>
                  <a:srgbClr val="990033"/>
                </a:solidFill>
                <a:latin typeface="Arial Rounded MT Bold" panose="020F0704030504030204" pitchFamily="34" charset="0"/>
                <a:ea typeface="+mj-ea"/>
                <a:cs typeface="+mj-cs"/>
              </a:rPr>
              <a:t>up</a:t>
            </a:r>
            <a:endParaRPr kumimoji="1" lang="zh-CN" altLang="en-US" sz="5400" b="1" dirty="0">
              <a:solidFill>
                <a:srgbClr val="990033"/>
              </a:solidFill>
              <a:latin typeface="Arial Rounded MT Bold" panose="020F0704030504030204" pitchFamily="34" charset="0"/>
              <a:ea typeface="+mj-ea"/>
              <a:cs typeface="+mj-cs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779258" y="3428985"/>
            <a:ext cx="4253729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5400" b="1" dirty="0">
                <a:solidFill>
                  <a:srgbClr val="990033"/>
                </a:solidFill>
                <a:latin typeface="Arial Rounded MT Bold" panose="020F0704030504030204" pitchFamily="34" charset="0"/>
                <a:ea typeface="+mj-ea"/>
                <a:cs typeface="+mj-cs"/>
              </a:rPr>
              <a:t>Day</a:t>
            </a:r>
            <a:r>
              <a:rPr kumimoji="1" lang="zh-CN" altLang="en-US" sz="5400" b="1" dirty="0">
                <a:solidFill>
                  <a:srgbClr val="990033"/>
                </a:solidFill>
                <a:latin typeface="Arial Rounded MT Bold" panose="020F0704030504030204" pitchFamily="34" charset="0"/>
                <a:ea typeface="+mj-ea"/>
                <a:cs typeface="+mj-cs"/>
              </a:rPr>
              <a:t> </a:t>
            </a:r>
            <a:r>
              <a:rPr kumimoji="1" lang="en-US" altLang="zh-CN" sz="5400" b="1" dirty="0">
                <a:solidFill>
                  <a:srgbClr val="990033"/>
                </a:solidFill>
                <a:latin typeface="Arial Rounded MT Bold" panose="020F0704030504030204" pitchFamily="34" charset="0"/>
                <a:ea typeface="+mj-ea"/>
                <a:cs typeface="+mj-cs"/>
              </a:rPr>
              <a:t>1:</a:t>
            </a:r>
            <a:r>
              <a:rPr kumimoji="1" lang="zh-CN" altLang="en-US" sz="5400" b="1" dirty="0">
                <a:solidFill>
                  <a:srgbClr val="990033"/>
                </a:solidFill>
                <a:latin typeface="Arial Rounded MT Bold" panose="020F0704030504030204" pitchFamily="34" charset="0"/>
                <a:ea typeface="+mj-ea"/>
                <a:cs typeface="+mj-cs"/>
              </a:rPr>
              <a:t> </a:t>
            </a:r>
            <a:r>
              <a:rPr kumimoji="1" lang="en-US" altLang="zh-CN" sz="5400" b="1" dirty="0">
                <a:solidFill>
                  <a:srgbClr val="990033"/>
                </a:solidFill>
                <a:latin typeface="Arial Rounded MT Bold" panose="020F0704030504030204" pitchFamily="34" charset="0"/>
                <a:ea typeface="+mj-ea"/>
                <a:cs typeface="+mj-cs"/>
              </a:rPr>
              <a:t>WS</a:t>
            </a:r>
            <a:r>
              <a:rPr kumimoji="1" lang="is-IS" altLang="zh-CN" sz="5400" b="1" dirty="0">
                <a:solidFill>
                  <a:srgbClr val="990033"/>
                </a:solidFill>
                <a:latin typeface="Arial Rounded MT Bold" panose="020F0704030504030204" pitchFamily="34" charset="0"/>
                <a:ea typeface="+mj-ea"/>
                <a:cs typeface="+mj-cs"/>
              </a:rPr>
              <a:t>…</a:t>
            </a:r>
            <a:endParaRPr kumimoji="1" lang="zh-CN" altLang="en-US" sz="5400" b="1" dirty="0">
              <a:solidFill>
                <a:srgbClr val="990033"/>
              </a:solidFill>
              <a:latin typeface="Arial Rounded MT Bold" panose="020F0704030504030204" pitchFamily="34" charset="0"/>
              <a:ea typeface="+mj-ea"/>
              <a:cs typeface="+mj-cs"/>
            </a:endParaRPr>
          </a:p>
        </p:txBody>
      </p:sp>
      <p:sp>
        <p:nvSpPr>
          <p:cNvPr id="12" name="幻灯片编号占位符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D9A42-FCBE-4057-ACC3-32814BC5C945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298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30577D23-46B2-FD4F-A4A1-25EF27D3C618}"/>
              </a:ext>
            </a:extLst>
          </p:cNvPr>
          <p:cNvGrpSpPr/>
          <p:nvPr/>
        </p:nvGrpSpPr>
        <p:grpSpPr>
          <a:xfrm>
            <a:off x="735684" y="-22145"/>
            <a:ext cx="10740003" cy="6912267"/>
            <a:chOff x="716031" y="-34356"/>
            <a:chExt cx="10661875" cy="6861984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A803BDE1-ACE5-7841-BEF2-F55B07BF28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15068"/>
            <a:stretch/>
          </p:blipFill>
          <p:spPr>
            <a:xfrm>
              <a:off x="6008845" y="-34355"/>
              <a:ext cx="5369061" cy="344198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5BB76FEF-F5F3-E34E-A4EC-FFB2986ADE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5374" r="1044"/>
            <a:stretch/>
          </p:blipFill>
          <p:spPr>
            <a:xfrm>
              <a:off x="716031" y="3407628"/>
              <a:ext cx="5332195" cy="3420000"/>
            </a:xfrm>
            <a:prstGeom prst="rect">
              <a:avLst/>
            </a:prstGeom>
          </p:spPr>
        </p:pic>
        <p:pic>
          <p:nvPicPr>
            <p:cNvPr id="2" name="图片 1">
              <a:extLst>
                <a:ext uri="{FF2B5EF4-FFF2-40B4-BE49-F238E27FC236}">
                  <a16:creationId xmlns:a16="http://schemas.microsoft.com/office/drawing/2014/main" xmlns="" id="{8043EF3F-3CFC-1442-A709-7B46E88285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446" b="15618"/>
            <a:stretch/>
          </p:blipFill>
          <p:spPr>
            <a:xfrm>
              <a:off x="716031" y="-34356"/>
              <a:ext cx="5330938" cy="3451609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145130C8-2934-AF4F-A27E-63138BBB3E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4825" r="448"/>
            <a:stretch/>
          </p:blipFill>
          <p:spPr>
            <a:xfrm>
              <a:off x="6048226" y="3407628"/>
              <a:ext cx="5329680" cy="3420000"/>
            </a:xfrm>
            <a:prstGeom prst="rect">
              <a:avLst/>
            </a:prstGeom>
          </p:spPr>
        </p:pic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20A20275-70B8-E648-8C27-BA058E8051FD}"/>
              </a:ext>
            </a:extLst>
          </p:cNvPr>
          <p:cNvGrpSpPr/>
          <p:nvPr/>
        </p:nvGrpSpPr>
        <p:grpSpPr>
          <a:xfrm>
            <a:off x="-12236" y="-76617"/>
            <a:ext cx="12204236" cy="6966739"/>
            <a:chOff x="-2569" y="-22248"/>
            <a:chExt cx="12194569" cy="6902495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39258F29-7AF8-DB41-AFC9-3DC7545DD656}"/>
                </a:ext>
              </a:extLst>
            </p:cNvPr>
            <p:cNvSpPr/>
            <p:nvPr/>
          </p:nvSpPr>
          <p:spPr>
            <a:xfrm>
              <a:off x="-2569" y="0"/>
              <a:ext cx="12194569" cy="6858000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7C6DF6B6-F43C-884E-A5A2-04E6405F5E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93052" y="-22248"/>
              <a:ext cx="9203326" cy="6902495"/>
            </a:xfrm>
            <a:prstGeom prst="rect">
              <a:avLst/>
            </a:prstGeom>
          </p:spPr>
        </p:pic>
      </p:grpSp>
      <p:sp>
        <p:nvSpPr>
          <p:cNvPr id="10" name="幻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D9A42-FCBE-4057-ACC3-32814BC5C945}" type="slidenum">
              <a:rPr lang="zh-CN" altLang="en-US" smtClean="0"/>
              <a:t>18</a:t>
            </a:fld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6096000" y="-76618"/>
            <a:ext cx="461032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4000" b="1" dirty="0">
                <a:solidFill>
                  <a:srgbClr val="990033"/>
                </a:solidFill>
                <a:latin typeface="Arial Rounded MT Bold" panose="020F0704030504030204" pitchFamily="34" charset="0"/>
                <a:ea typeface="+mj-ea"/>
                <a:cs typeface="+mj-cs"/>
              </a:rPr>
              <a:t>Monday</a:t>
            </a:r>
            <a:r>
              <a:rPr kumimoji="1" lang="zh-CN" altLang="en-US" sz="4000" b="1" dirty="0">
                <a:solidFill>
                  <a:srgbClr val="990033"/>
                </a:solidFill>
                <a:latin typeface="Arial Rounded MT Bold" panose="020F0704030504030204" pitchFamily="34" charset="0"/>
                <a:ea typeface="+mj-ea"/>
                <a:cs typeface="+mj-cs"/>
              </a:rPr>
              <a:t> </a:t>
            </a:r>
            <a:r>
              <a:rPr kumimoji="1" lang="en-US" altLang="zh-CN" sz="4000" b="1" dirty="0">
                <a:solidFill>
                  <a:srgbClr val="990033"/>
                </a:solidFill>
                <a:latin typeface="Arial Rounded MT Bold" panose="020F0704030504030204" pitchFamily="34" charset="0"/>
                <a:ea typeface="+mj-ea"/>
                <a:cs typeface="+mj-cs"/>
              </a:rPr>
              <a:t>2:00 a.m.</a:t>
            </a:r>
            <a:endParaRPr kumimoji="1" lang="zh-CN" altLang="en-US" sz="4000" b="1" dirty="0">
              <a:solidFill>
                <a:srgbClr val="990033"/>
              </a:solidFill>
              <a:latin typeface="Arial Rounded MT Bold" panose="020F070403050403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9208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31EBA45-5B94-3B46-B99D-44A295C75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0364482-4C9A-1447-881C-4475E12429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297" r="10007" b="1"/>
          <a:stretch/>
        </p:blipFill>
        <p:spPr>
          <a:xfrm>
            <a:off x="8357500" y="4215116"/>
            <a:ext cx="3834499" cy="264288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AB4C04A4-E321-D345-88A7-FF05EDF04B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149"/>
          <a:stretch/>
        </p:blipFill>
        <p:spPr>
          <a:xfrm>
            <a:off x="0" y="4215116"/>
            <a:ext cx="4057341" cy="264288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2C73F49-9418-3C48-82FD-4A183563D0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053"/>
          <a:stretch/>
        </p:blipFill>
        <p:spPr>
          <a:xfrm>
            <a:off x="4057341" y="4215116"/>
            <a:ext cx="4300159" cy="2642884"/>
          </a:xfrm>
          <a:prstGeom prst="rect">
            <a:avLst/>
          </a:prstGeom>
        </p:spPr>
      </p:pic>
      <p:sp>
        <p:nvSpPr>
          <p:cNvPr id="10" name="标题 1">
            <a:extLst>
              <a:ext uri="{FF2B5EF4-FFF2-40B4-BE49-F238E27FC236}">
                <a16:creationId xmlns:a16="http://schemas.microsoft.com/office/drawing/2014/main" xmlns="" id="{F2E4FCD2-C177-3B41-B206-F2866AE7F24A}"/>
              </a:ext>
            </a:extLst>
          </p:cNvPr>
          <p:cNvSpPr txBox="1">
            <a:spLocks/>
          </p:cNvSpPr>
          <p:nvPr/>
        </p:nvSpPr>
        <p:spPr>
          <a:xfrm>
            <a:off x="-1" y="2783282"/>
            <a:ext cx="12192000" cy="13252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6000" b="1">
                <a:solidFill>
                  <a:srgbClr val="990033"/>
                </a:solidFill>
                <a:latin typeface="Arial Rounded MT Bold" panose="020F0704030504030204" pitchFamily="34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 Rounded MT Bold" panose="020F0704030504030204" pitchFamily="34" charset="0"/>
                <a:ea typeface="等线 Light" panose="02010600030101010101" pitchFamily="2" charset="-122"/>
                <a:cs typeface="+mj-cs"/>
              </a:rPr>
              <a:t>The</a:t>
            </a: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 Rounded MT Bold" panose="020F0704030504030204" pitchFamily="34" charset="0"/>
                <a:ea typeface="等线 Light" panose="02010600030101010101" pitchFamily="2" charset="-122"/>
                <a:cs typeface="+mj-cs"/>
              </a:rPr>
              <a:t> </a:t>
            </a:r>
            <a:r>
              <a:rPr lang="en-US" altLang="zh-CN" dirty="0">
                <a:ea typeface="等线 Light" panose="02010600030101010101" pitchFamily="2" charset="-122"/>
              </a:rPr>
              <a:t>O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 Rounded MT Bold" panose="020F0704030504030204" pitchFamily="34" charset="0"/>
                <a:ea typeface="等线 Light" panose="02010600030101010101" pitchFamily="2" charset="-122"/>
                <a:cs typeface="+mj-cs"/>
              </a:rPr>
              <a:t>pening</a:t>
            </a: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 Rounded MT Bold" panose="020F0704030504030204" pitchFamily="34" charset="0"/>
                <a:ea typeface="等线 Light" panose="02010600030101010101" pitchFamily="2" charset="-122"/>
                <a:cs typeface="+mj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 Rounded MT Bold" panose="020F0704030504030204" pitchFamily="34" charset="0"/>
                <a:ea typeface="等线 Light" panose="02010600030101010101" pitchFamily="2" charset="-122"/>
                <a:cs typeface="+mj-cs"/>
              </a:rPr>
              <a:t>Day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990033"/>
              </a:solidFill>
              <a:effectLst/>
              <a:uLnTx/>
              <a:uFillTx/>
              <a:latin typeface="Arial Rounded MT Bold" panose="020F0704030504030204" pitchFamily="34" charset="0"/>
              <a:ea typeface="等线 Light" panose="02010600030101010101" pitchFamily="2" charset="-122"/>
              <a:cs typeface="+mj-cs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EE8A8721-3CC6-9C4C-981F-A3AD8558C9D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760"/>
          <a:stretch/>
        </p:blipFill>
        <p:spPr>
          <a:xfrm>
            <a:off x="0" y="0"/>
            <a:ext cx="12192000" cy="2783281"/>
          </a:xfrm>
          <a:prstGeom prst="rect">
            <a:avLst/>
          </a:prstGeom>
        </p:spPr>
      </p:pic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D9A42-FCBE-4057-ACC3-32814BC5C945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70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833521"/>
            <a:ext cx="10515600" cy="2630529"/>
          </a:xfrm>
        </p:spPr>
        <p:txBody>
          <a:bodyPr>
            <a:noAutofit/>
          </a:bodyPr>
          <a:lstStyle/>
          <a:p>
            <a:r>
              <a:rPr lang="en-US" altLang="zh-CN" dirty="0"/>
              <a:t>Student Research Competition (SRC)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534117" y="4365861"/>
            <a:ext cx="9123766" cy="1326109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altLang="zh-CN" sz="2600" dirty="0"/>
              <a:t>Co-chairs:</a:t>
            </a:r>
            <a:endParaRPr lang="de-DE" altLang="zh-CN" sz="2600" dirty="0"/>
          </a:p>
          <a:p>
            <a:pPr marL="457200" lvl="1" indent="0">
              <a:buNone/>
            </a:pPr>
            <a:r>
              <a:rPr lang="de-DE" altLang="zh-CN" sz="2600" dirty="0"/>
              <a:t>	Kun</a:t>
            </a:r>
            <a:r>
              <a:rPr lang="zh-CN" altLang="en-US" sz="2600" dirty="0"/>
              <a:t> </a:t>
            </a:r>
            <a:r>
              <a:rPr lang="de-DE" altLang="zh-CN" sz="2600" dirty="0"/>
              <a:t>Tan (</a:t>
            </a:r>
            <a:r>
              <a:rPr lang="de-DE" altLang="zh-CN" sz="2600" dirty="0" err="1"/>
              <a:t>Huawei</a:t>
            </a:r>
            <a:r>
              <a:rPr lang="de-DE" altLang="zh-CN" sz="2600" dirty="0"/>
              <a:t>, China)</a:t>
            </a:r>
          </a:p>
          <a:p>
            <a:pPr marL="457200" lvl="1" indent="0">
              <a:buNone/>
            </a:pPr>
            <a:r>
              <a:rPr lang="de-DE" altLang="zh-CN" sz="2600" dirty="0"/>
              <a:t>	</a:t>
            </a:r>
            <a:r>
              <a:rPr lang="de-DE" altLang="zh-CN" sz="2600" dirty="0" err="1"/>
              <a:t>Jiangchuan</a:t>
            </a:r>
            <a:r>
              <a:rPr lang="de-DE" altLang="zh-CN" sz="2600" dirty="0"/>
              <a:t> Liu (Simon Fraser University, Canada)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D9A42-FCBE-4057-ACC3-32814BC5C945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3867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46A12F6-346E-6743-9B2E-689FBF55E2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198" y="-43434"/>
            <a:ext cx="8229598" cy="547268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610F85A-C481-644F-9CF8-C263F3BD65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571"/>
          <a:stretch/>
        </p:blipFill>
        <p:spPr>
          <a:xfrm>
            <a:off x="761998" y="3785345"/>
            <a:ext cx="5333999" cy="285750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EB10BE9-E15B-1641-AA00-030F75995A6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6972"/>
          <a:stretch/>
        </p:blipFill>
        <p:spPr>
          <a:xfrm>
            <a:off x="6445627" y="3785345"/>
            <a:ext cx="5244349" cy="2872399"/>
          </a:xfrm>
          <a:prstGeom prst="rect">
            <a:avLst/>
          </a:prstGeom>
        </p:spPr>
      </p:pic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D9A42-FCBE-4057-ACC3-32814BC5C945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007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2075232-7F40-744D-A73C-B9400C374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Attendance</a:t>
            </a:r>
            <a:r>
              <a:rPr kumimoji="1" lang="zh-CN" altLang="en-US" dirty="0"/>
              <a:t> </a:t>
            </a:r>
            <a:r>
              <a:rPr kumimoji="1" lang="en-US" altLang="zh-CN" dirty="0"/>
              <a:t>Stat.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6E71792F-5145-B642-A12F-4B1DE17B2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AD9A42-FCBE-4057-ACC3-32814BC5C94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aphicFrame>
        <p:nvGraphicFramePr>
          <p:cNvPr id="6" name="图表 5">
            <a:extLst>
              <a:ext uri="{FF2B5EF4-FFF2-40B4-BE49-F238E27FC236}">
                <a16:creationId xmlns:a16="http://schemas.microsoft.com/office/drawing/2014/main" xmlns="" id="{9F0CD8F4-B813-6F42-BED9-049280622C6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158711"/>
              </p:ext>
            </p:extLst>
          </p:nvPr>
        </p:nvGraphicFramePr>
        <p:xfrm>
          <a:off x="1482733" y="1627861"/>
          <a:ext cx="7684604" cy="45627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矩形 2"/>
          <p:cNvSpPr/>
          <p:nvPr/>
        </p:nvSpPr>
        <p:spPr>
          <a:xfrm>
            <a:off x="7782213" y="4569968"/>
            <a:ext cx="9763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altLang="zh-CN" sz="3200" dirty="0">
                <a:solidFill>
                  <a:prstClr val="black"/>
                </a:solidFill>
                <a:latin typeface="HelveticaNeue" charset="0"/>
              </a:rPr>
              <a:t>786</a:t>
            </a:r>
            <a:endParaRPr lang="zh-CN" altLang="en-US" sz="3200" dirty="0"/>
          </a:p>
        </p:txBody>
      </p:sp>
      <p:sp>
        <p:nvSpPr>
          <p:cNvPr id="5" name="矩形 4"/>
          <p:cNvSpPr/>
          <p:nvPr/>
        </p:nvSpPr>
        <p:spPr>
          <a:xfrm>
            <a:off x="3139824" y="4569970"/>
            <a:ext cx="8675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altLang="zh-CN" sz="3200" dirty="0">
                <a:solidFill>
                  <a:prstClr val="black"/>
                </a:solidFill>
                <a:latin typeface="HelveticaNeue" charset="0"/>
              </a:rPr>
              <a:t>300</a:t>
            </a:r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4687287" y="4587899"/>
            <a:ext cx="8675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altLang="zh-CN" sz="3200" dirty="0">
                <a:solidFill>
                  <a:prstClr val="black"/>
                </a:solidFill>
                <a:latin typeface="HelveticaNeue" charset="0"/>
              </a:rPr>
              <a:t>90</a:t>
            </a:r>
            <a:r>
              <a:rPr lang="en-US" altLang="zh-CN" sz="3200" dirty="0">
                <a:solidFill>
                  <a:prstClr val="black"/>
                </a:solidFill>
                <a:latin typeface="HelveticaNeue" charset="0"/>
              </a:rPr>
              <a:t>5</a:t>
            </a:r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6234750" y="4569969"/>
            <a:ext cx="8675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altLang="zh-CN" sz="3200">
                <a:solidFill>
                  <a:prstClr val="black"/>
                </a:solidFill>
                <a:latin typeface="HelveticaNeue" charset="0"/>
              </a:rPr>
              <a:t>796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9167337" y="2293392"/>
            <a:ext cx="25898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prstClr val="black"/>
                </a:solidFill>
                <a:latin typeface="HelveticaNeue" charset="0"/>
              </a:rPr>
              <a:t>Attendance</a:t>
            </a:r>
            <a:r>
              <a:rPr lang="zh-CN" altLang="en-US" sz="3200" dirty="0">
                <a:solidFill>
                  <a:prstClr val="black"/>
                </a:solidFill>
                <a:latin typeface="HelveticaNeue" charset="0"/>
              </a:rPr>
              <a:t> </a:t>
            </a:r>
            <a:r>
              <a:rPr lang="en-US" altLang="zh-CN" sz="3200" dirty="0">
                <a:solidFill>
                  <a:prstClr val="black"/>
                </a:solidFill>
                <a:latin typeface="HelveticaNeue" charset="0"/>
              </a:rPr>
              <a:t>Rate</a:t>
            </a:r>
            <a:endParaRPr lang="zh-CN" altLang="en-US" sz="3200" dirty="0">
              <a:solidFill>
                <a:prstClr val="black"/>
              </a:solidFill>
              <a:latin typeface="HelveticaNeue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167336" y="4323746"/>
            <a:ext cx="25898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prstClr val="black"/>
                </a:solidFill>
                <a:latin typeface="HelveticaNeue" charset="0"/>
              </a:rPr>
              <a:t>Attendance</a:t>
            </a:r>
            <a:r>
              <a:rPr lang="zh-CN" altLang="en-US" sz="3200" dirty="0">
                <a:solidFill>
                  <a:prstClr val="black"/>
                </a:solidFill>
                <a:latin typeface="HelveticaNeue" charset="0"/>
              </a:rPr>
              <a:t> </a:t>
            </a:r>
            <a:r>
              <a:rPr lang="en-US" altLang="zh-CN" sz="3200" dirty="0">
                <a:solidFill>
                  <a:prstClr val="black"/>
                </a:solidFill>
                <a:latin typeface="HelveticaNeue" charset="0"/>
              </a:rPr>
              <a:t>Number</a:t>
            </a:r>
            <a:endParaRPr lang="zh-CN" altLang="en-US" sz="3200" dirty="0">
              <a:solidFill>
                <a:prstClr val="black"/>
              </a:solidFill>
              <a:latin typeface="Helvetica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077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sz="5400" b="1" dirty="0">
                <a:solidFill>
                  <a:srgbClr val="990033"/>
                </a:solidFill>
                <a:latin typeface="Arial Rounded MT Bold" panose="020F0704030504030204" pitchFamily="34" charset="0"/>
              </a:rPr>
              <a:t>Friday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2195515"/>
            <a:ext cx="10972801" cy="4525963"/>
          </a:xfrm>
        </p:spPr>
        <p:txBody>
          <a:bodyPr>
            <a:normAutofit/>
          </a:bodyPr>
          <a:lstStyle/>
          <a:p>
            <a:r>
              <a:rPr lang="de-DE" dirty="0">
                <a:latin typeface="Arial Rounded MT Bold" panose="020F0704030504030204" pitchFamily="34" charset="0"/>
              </a:rPr>
              <a:t>Workshops</a:t>
            </a:r>
          </a:p>
          <a:p>
            <a:pPr lvl="1"/>
            <a:r>
              <a:rPr lang="de-DE" b="1" dirty="0"/>
              <a:t>NetPL: </a:t>
            </a:r>
            <a:r>
              <a:rPr lang="de-DE" dirty="0"/>
              <a:t>Workshop on Networking and Programming Languages</a:t>
            </a:r>
          </a:p>
          <a:p>
            <a:pPr lvl="1"/>
            <a:r>
              <a:rPr lang="de-DE" b="1" dirty="0"/>
              <a:t>NetAI: </a:t>
            </a:r>
            <a:r>
              <a:rPr lang="de-DE" dirty="0"/>
              <a:t>Workshop on Network Meets AI &amp; ML</a:t>
            </a:r>
          </a:p>
          <a:p>
            <a:r>
              <a:rPr lang="de-DE" dirty="0">
                <a:latin typeface="Arial Rounded MT Bold" panose="020F0704030504030204" pitchFamily="34" charset="0"/>
              </a:rPr>
              <a:t>Tutorials</a:t>
            </a:r>
          </a:p>
          <a:p>
            <a:pPr lvl="1"/>
            <a:r>
              <a:rPr lang="de-DE" b="1" dirty="0"/>
              <a:t>P4: </a:t>
            </a:r>
            <a:r>
              <a:rPr lang="de-DE" dirty="0"/>
              <a:t>Tutorial on Programming the Network Data Plane (P4)</a:t>
            </a:r>
          </a:p>
          <a:p>
            <a:pPr lvl="1"/>
            <a:r>
              <a:rPr lang="de-DE" b="1" dirty="0"/>
              <a:t>CPS: </a:t>
            </a:r>
            <a:r>
              <a:rPr lang="de-DE" dirty="0"/>
              <a:t>Tutorial on Modeling and Analysis of Network Infrastructure in Cyber-</a:t>
            </a:r>
            <a:r>
              <a:rPr lang="de-DE" dirty="0" err="1"/>
              <a:t>Physical</a:t>
            </a:r>
            <a:r>
              <a:rPr lang="de-DE" dirty="0"/>
              <a:t> Systems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86565-EFAC-4506-9C97-8E78187E71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A3DF1CE9-C1AD-9448-A79A-6D3C994203FF}"/>
              </a:ext>
            </a:extLst>
          </p:cNvPr>
          <p:cNvSpPr/>
          <p:nvPr/>
        </p:nvSpPr>
        <p:spPr>
          <a:xfrm>
            <a:off x="0" y="2761129"/>
            <a:ext cx="12192000" cy="20928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altLang="zh-CN" sz="3200" dirty="0">
                <a:latin typeface="Arial Rounded MT Bold" panose="020F0704030504030204" pitchFamily="34" charset="0"/>
              </a:rPr>
              <a:t>Videos will </a:t>
            </a:r>
            <a:r>
              <a:rPr lang="de-DE" altLang="zh-CN" sz="3200" dirty="0" err="1">
                <a:latin typeface="Arial Rounded MT Bold" panose="020F0704030504030204" pitchFamily="34" charset="0"/>
              </a:rPr>
              <a:t>be</a:t>
            </a:r>
            <a:r>
              <a:rPr lang="de-DE" altLang="zh-CN" sz="3200" dirty="0">
                <a:latin typeface="Arial Rounded MT Bold" panose="020F0704030504030204" pitchFamily="34" charset="0"/>
              </a:rPr>
              <a:t> </a:t>
            </a:r>
            <a:r>
              <a:rPr lang="de-DE" altLang="zh-CN" sz="3200" dirty="0" err="1">
                <a:latin typeface="Arial Rounded MT Bold" panose="020F0704030504030204" pitchFamily="34" charset="0"/>
              </a:rPr>
              <a:t>avail</a:t>
            </a:r>
            <a:r>
              <a:rPr lang="en-US" altLang="zh-CN" sz="3200" dirty="0">
                <a:latin typeface="Arial Rounded MT Bold" panose="020F0704030504030204" pitchFamily="34" charset="0"/>
              </a:rPr>
              <a:t>a</a:t>
            </a:r>
            <a:r>
              <a:rPr lang="de-DE" altLang="zh-CN" sz="3200" dirty="0" err="1">
                <a:latin typeface="Arial Rounded MT Bold" panose="020F0704030504030204" pitchFamily="34" charset="0"/>
              </a:rPr>
              <a:t>ble</a:t>
            </a:r>
            <a:r>
              <a:rPr lang="de-DE" altLang="zh-CN" sz="3200" dirty="0">
                <a:latin typeface="Arial Rounded MT Bold" panose="020F0704030504030204" pitchFamily="34" charset="0"/>
              </a:rPr>
              <a:t> </a:t>
            </a:r>
            <a:r>
              <a:rPr lang="en-US" altLang="zh-CN" sz="3200" dirty="0">
                <a:latin typeface="Arial Rounded MT Bold" panose="020F0704030504030204" pitchFamily="34" charset="0"/>
              </a:rPr>
              <a:t>at</a:t>
            </a:r>
            <a:r>
              <a:rPr lang="zh-CN" altLang="en-US" sz="3200" dirty="0">
                <a:latin typeface="Arial Rounded MT Bold" panose="020F0704030504030204" pitchFamily="34" charset="0"/>
              </a:rPr>
              <a:t> </a:t>
            </a:r>
            <a:r>
              <a:rPr lang="en-US" altLang="zh-CN" sz="3200" dirty="0">
                <a:latin typeface="Arial Rounded MT Bold" panose="020F0704030504030204" pitchFamily="34" charset="0"/>
              </a:rPr>
              <a:t>ACM</a:t>
            </a:r>
            <a:r>
              <a:rPr lang="zh-CN" altLang="en-US" sz="3200" dirty="0">
                <a:latin typeface="Arial Rounded MT Bold" panose="020F0704030504030204" pitchFamily="34" charset="0"/>
              </a:rPr>
              <a:t> </a:t>
            </a:r>
            <a:r>
              <a:rPr lang="en-US" altLang="zh-CN" sz="3200" dirty="0">
                <a:latin typeface="Arial Rounded MT Bold" panose="020F0704030504030204" pitchFamily="34" charset="0"/>
              </a:rPr>
              <a:t>DL</a:t>
            </a:r>
            <a:r>
              <a:rPr lang="zh-CN" altLang="en-US" sz="3200" dirty="0">
                <a:latin typeface="Arial Rounded MT Bold" panose="020F0704030504030204" pitchFamily="34" charset="0"/>
              </a:rPr>
              <a:t> </a:t>
            </a:r>
            <a:r>
              <a:rPr lang="de-DE" altLang="zh-CN" sz="3200" dirty="0" err="1">
                <a:latin typeface="Arial Rounded MT Bold" panose="020F0704030504030204" pitchFamily="34" charset="0"/>
              </a:rPr>
              <a:t>next</a:t>
            </a:r>
            <a:r>
              <a:rPr lang="de-DE" altLang="zh-CN" sz="3200" dirty="0">
                <a:latin typeface="Arial Rounded MT Bold" panose="020F0704030504030204" pitchFamily="34" charset="0"/>
              </a:rPr>
              <a:t> </a:t>
            </a:r>
            <a:r>
              <a:rPr lang="de-DE" altLang="zh-CN" sz="3200" dirty="0" err="1">
                <a:latin typeface="Arial Rounded MT Bold" panose="020F0704030504030204" pitchFamily="34" charset="0"/>
              </a:rPr>
              <a:t>week</a:t>
            </a:r>
            <a:r>
              <a:rPr lang="de-DE" altLang="zh-CN" sz="3200" dirty="0">
                <a:latin typeface="Arial Rounded MT Bold" panose="020F07040305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30873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1A5DF16-3F5B-463E-BFA5-3AFD41858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123693"/>
          </a:xfrm>
        </p:spPr>
        <p:txBody>
          <a:bodyPr>
            <a:normAutofit/>
          </a:bodyPr>
          <a:lstStyle/>
          <a:p>
            <a:r>
              <a:rPr lang="en-US" altLang="zh-CN" sz="5400" b="1" dirty="0">
                <a:solidFill>
                  <a:srgbClr val="990033"/>
                </a:solidFill>
                <a:latin typeface="Arial Rounded MT Bold" panose="020F0704030504030204" pitchFamily="34" charset="0"/>
              </a:rPr>
              <a:t>Acknowledgements</a:t>
            </a:r>
            <a:endParaRPr lang="zh-CN" altLang="en-US" sz="5400" b="1" dirty="0">
              <a:solidFill>
                <a:srgbClr val="990033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1906915-BC1D-43C0-809A-A90F5FDA19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090" y="1891430"/>
            <a:ext cx="10110814" cy="458326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zh-CN" dirty="0">
                <a:latin typeface="Arial Rounded MT Bold" panose="020F0704030504030204" pitchFamily="34" charset="0"/>
              </a:rPr>
              <a:t>SIGCOMM</a:t>
            </a:r>
            <a:r>
              <a:rPr lang="zh-CN" altLang="en-US" dirty="0">
                <a:latin typeface="Arial Rounded MT Bold" panose="020F0704030504030204" pitchFamily="34" charset="0"/>
              </a:rPr>
              <a:t> </a:t>
            </a:r>
            <a:r>
              <a:rPr lang="de-DE" dirty="0">
                <a:latin typeface="Arial Rounded MT Bold" panose="020F0704030504030204" pitchFamily="34" charset="0"/>
              </a:rPr>
              <a:t>Executive Committee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dirty="0" err="1">
                <a:latin typeface="Arial Rounded MT Bold" panose="020F0704030504030204" pitchFamily="34" charset="0"/>
              </a:rPr>
              <a:t>Organiz</a:t>
            </a:r>
            <a:r>
              <a:rPr lang="en-US" altLang="zh-CN" dirty="0" err="1">
                <a:latin typeface="Arial Rounded MT Bold" panose="020F0704030504030204" pitchFamily="34" charset="0"/>
              </a:rPr>
              <a:t>ation</a:t>
            </a:r>
            <a:r>
              <a:rPr lang="de-DE" dirty="0">
                <a:latin typeface="Arial Rounded MT Bold" panose="020F0704030504030204" pitchFamily="34" charset="0"/>
              </a:rPr>
              <a:t> </a:t>
            </a:r>
            <a:r>
              <a:rPr lang="de-DE" dirty="0" err="1">
                <a:latin typeface="Arial Rounded MT Bold" panose="020F0704030504030204" pitchFamily="34" charset="0"/>
              </a:rPr>
              <a:t>Committee</a:t>
            </a:r>
            <a:r>
              <a:rPr lang="de-DE" dirty="0">
                <a:latin typeface="Arial Rounded MT Bold" panose="020F0704030504030204" pitchFamily="34" charset="0"/>
              </a:rPr>
              <a:t> (44</a:t>
            </a:r>
            <a:r>
              <a:rPr lang="zh-CN" altLang="en-US" dirty="0">
                <a:latin typeface="Arial Rounded MT Bold" panose="020F0704030504030204" pitchFamily="34" charset="0"/>
              </a:rPr>
              <a:t> </a:t>
            </a:r>
            <a:r>
              <a:rPr lang="en-US" altLang="zh-CN" dirty="0">
                <a:latin typeface="Arial Rounded MT Bold" panose="020F0704030504030204" pitchFamily="34" charset="0"/>
              </a:rPr>
              <a:t>members</a:t>
            </a:r>
            <a:r>
              <a:rPr lang="de-DE" dirty="0">
                <a:latin typeface="Arial Rounded MT Bold" panose="020F0704030504030204" pitchFamily="34" charset="0"/>
              </a:rPr>
              <a:t>)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dirty="0">
                <a:latin typeface="Arial Rounded MT Bold" panose="020F0704030504030204" pitchFamily="34" charset="0"/>
              </a:rPr>
              <a:t>Program Committee (61</a:t>
            </a:r>
            <a:r>
              <a:rPr lang="en-US" altLang="zh-CN" dirty="0">
                <a:latin typeface="Arial Rounded MT Bold" panose="020F0704030504030204" pitchFamily="34" charset="0"/>
              </a:rPr>
              <a:t> members</a:t>
            </a:r>
            <a:r>
              <a:rPr lang="de-DE" dirty="0">
                <a:latin typeface="Arial Rounded MT Bold" panose="020F0704030504030204" pitchFamily="34" charset="0"/>
              </a:rPr>
              <a:t>)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e-DE" dirty="0">
                <a:latin typeface="Arial Rounded MT Bold" panose="020F0704030504030204" pitchFamily="34" charset="0"/>
              </a:rPr>
              <a:t>Poster/Demo Committee (47</a:t>
            </a:r>
            <a:r>
              <a:rPr lang="en-US" altLang="zh-CN" dirty="0">
                <a:latin typeface="Arial Rounded MT Bold" panose="020F0704030504030204" pitchFamily="34" charset="0"/>
              </a:rPr>
              <a:t> members</a:t>
            </a:r>
            <a:r>
              <a:rPr lang="de-DE" dirty="0">
                <a:latin typeface="Arial Rounded MT Bold" panose="020F0704030504030204" pitchFamily="34" charset="0"/>
              </a:rPr>
              <a:t>)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zh-CN" dirty="0">
                <a:latin typeface="Arial Rounded MT Bold" panose="020F0704030504030204" pitchFamily="34" charset="0"/>
              </a:rPr>
              <a:t>Student Research Competition </a:t>
            </a:r>
            <a:r>
              <a:rPr lang="de-DE" dirty="0" err="1">
                <a:latin typeface="Arial Rounded MT Bold" panose="020F0704030504030204" pitchFamily="34" charset="0"/>
              </a:rPr>
              <a:t>Committee</a:t>
            </a:r>
            <a:r>
              <a:rPr lang="de-DE" dirty="0">
                <a:latin typeface="Arial Rounded MT Bold" panose="020F0704030504030204" pitchFamily="34" charset="0"/>
              </a:rPr>
              <a:t> </a:t>
            </a:r>
            <a:r>
              <a:rPr lang="zh-CN" altLang="en-US" dirty="0">
                <a:latin typeface="Arial Rounded MT Bold" panose="020F0704030504030204" pitchFamily="34" charset="0"/>
              </a:rPr>
              <a:t/>
            </a:r>
            <a:br>
              <a:rPr lang="zh-CN" altLang="en-US" dirty="0">
                <a:latin typeface="Arial Rounded MT Bold" panose="020F0704030504030204" pitchFamily="34" charset="0"/>
              </a:rPr>
            </a:br>
            <a:r>
              <a:rPr lang="de-DE" dirty="0">
                <a:latin typeface="Arial Rounded MT Bold" panose="020F0704030504030204" pitchFamily="34" charset="0"/>
              </a:rPr>
              <a:t>(18</a:t>
            </a:r>
            <a:r>
              <a:rPr lang="en-US" altLang="zh-CN" dirty="0">
                <a:latin typeface="Arial Rounded MT Bold" panose="020F0704030504030204" pitchFamily="34" charset="0"/>
              </a:rPr>
              <a:t> members</a:t>
            </a:r>
            <a:r>
              <a:rPr lang="de-DE" dirty="0">
                <a:latin typeface="Arial Rounded MT Bold" panose="020F0704030504030204" pitchFamily="34" charset="0"/>
              </a:rPr>
              <a:t>)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86565-EFAC-4506-9C97-8E78187E71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587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858" y="1557558"/>
            <a:ext cx="2364572" cy="116489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084" y="1486292"/>
            <a:ext cx="1774200" cy="116415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60" y="2922418"/>
            <a:ext cx="2251559" cy="87214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518" y="2898506"/>
            <a:ext cx="1895135" cy="8240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354" y="2874462"/>
            <a:ext cx="1164900" cy="8480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892" y="2855718"/>
            <a:ext cx="2295025" cy="72282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792" y="3878086"/>
            <a:ext cx="3494698" cy="78057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06" y="4790214"/>
            <a:ext cx="2234177" cy="80455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036" y="4927409"/>
            <a:ext cx="1865954" cy="59534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49" y="4663483"/>
            <a:ext cx="1201689" cy="99776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580" y="4790214"/>
            <a:ext cx="2101206" cy="80455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02" y="5633431"/>
            <a:ext cx="1849110" cy="110793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424" y="5935258"/>
            <a:ext cx="1662116" cy="73410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552" y="5776650"/>
            <a:ext cx="1546303" cy="8927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56" y="5734682"/>
            <a:ext cx="1041264" cy="93467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16" y="5800033"/>
            <a:ext cx="1695189" cy="86932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432" y="5719204"/>
            <a:ext cx="1534768" cy="806141"/>
          </a:xfrm>
          <a:prstGeom prst="rect">
            <a:avLst/>
          </a:prstGeom>
        </p:spPr>
      </p:pic>
      <p:sp>
        <p:nvSpPr>
          <p:cNvPr id="23" name="标题 22">
            <a:extLst>
              <a:ext uri="{FF2B5EF4-FFF2-40B4-BE49-F238E27FC236}">
                <a16:creationId xmlns:a16="http://schemas.microsoft.com/office/drawing/2014/main" xmlns="" id="{98984DBC-2487-4923-9053-9E75422A5BD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5400" b="1" dirty="0">
                <a:solidFill>
                  <a:srgbClr val="990033"/>
                </a:solidFill>
                <a:latin typeface="Arial Rounded MT Bold" panose="020F0704030504030204" pitchFamily="34" charset="0"/>
              </a:rPr>
              <a:t>Thanks to Supporters</a:t>
            </a:r>
            <a:endParaRPr lang="zh-CN" altLang="en-US" sz="5400" b="1" dirty="0">
              <a:solidFill>
                <a:srgbClr val="990033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86565-EFAC-4506-9C97-8E78187E71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62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99815DC-9ABE-4905-B66D-80EBE3C61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5400" b="1" dirty="0">
                <a:solidFill>
                  <a:srgbClr val="990033"/>
                </a:solidFill>
                <a:latin typeface="Arial Rounded MT Bold" panose="020F0704030504030204" pitchFamily="34" charset="0"/>
              </a:rPr>
              <a:t>Special Thanks to Local Team</a:t>
            </a:r>
            <a:endParaRPr lang="zh-CN" altLang="en-US" sz="5400" b="1" dirty="0">
              <a:solidFill>
                <a:srgbClr val="990033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CCD135E-44A0-4E51-8C50-A44183B6F2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18443"/>
            <a:ext cx="10972801" cy="2366682"/>
          </a:xfrm>
        </p:spPr>
        <p:txBody>
          <a:bodyPr>
            <a:normAutofit/>
          </a:bodyPr>
          <a:lstStyle/>
          <a:p>
            <a:r>
              <a:rPr lang="en-US" altLang="zh-CN" b="1" dirty="0">
                <a:solidFill>
                  <a:srgbClr val="990033"/>
                </a:solidFill>
                <a:latin typeface="Arial Rounded MT Bold" panose="020F0704030504030204" pitchFamily="34" charset="0"/>
              </a:rPr>
              <a:t>Total Number : 89 people</a:t>
            </a:r>
            <a:endParaRPr lang="en-US" altLang="zh-CN" sz="2800" dirty="0">
              <a:latin typeface="Arial Rounded MT Bold" panose="020F0704030504030204" pitchFamily="34" charset="0"/>
            </a:endParaRPr>
          </a:p>
          <a:p>
            <a:pPr marL="628650" lvl="2">
              <a:lnSpc>
                <a:spcPct val="90000"/>
              </a:lnSpc>
              <a:spcBef>
                <a:spcPts val="1000"/>
              </a:spcBef>
            </a:pPr>
            <a:r>
              <a:rPr lang="en-US" altLang="zh-CN" sz="2800" dirty="0">
                <a:latin typeface="Arial Rounded MT Bold" panose="020F0704030504030204" pitchFamily="34" charset="0"/>
              </a:rPr>
              <a:t>Tsinghua Faculty : 16 people</a:t>
            </a:r>
          </a:p>
          <a:p>
            <a:pPr marL="628650" lvl="2">
              <a:lnSpc>
                <a:spcPct val="90000"/>
              </a:lnSpc>
              <a:spcBef>
                <a:spcPts val="1000"/>
              </a:spcBef>
            </a:pPr>
            <a:r>
              <a:rPr lang="en-US" altLang="zh-CN" sz="2800" dirty="0">
                <a:latin typeface="Arial Rounded MT Bold" panose="020F0704030504030204" pitchFamily="34" charset="0"/>
              </a:rPr>
              <a:t>Volunteers : 45 people</a:t>
            </a:r>
          </a:p>
          <a:p>
            <a:pPr marL="628650" lvl="2">
              <a:lnSpc>
                <a:spcPct val="90000"/>
              </a:lnSpc>
              <a:spcBef>
                <a:spcPts val="1000"/>
              </a:spcBef>
            </a:pPr>
            <a:r>
              <a:rPr lang="en-US" altLang="zh-CN" sz="2800" dirty="0">
                <a:latin typeface="Arial Rounded MT Bold" panose="020F0704030504030204" pitchFamily="34" charset="0"/>
              </a:rPr>
              <a:t>Network engineers : 28 people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7E3D692D-6F7A-0340-AD87-A1AE25A3A47A}"/>
              </a:ext>
            </a:extLst>
          </p:cNvPr>
          <p:cNvGrpSpPr/>
          <p:nvPr/>
        </p:nvGrpSpPr>
        <p:grpSpPr>
          <a:xfrm>
            <a:off x="7207622" y="1761564"/>
            <a:ext cx="4679577" cy="2342881"/>
            <a:chOff x="6934316" y="4055321"/>
            <a:chExt cx="5257684" cy="2612869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410E0445-2022-4F0E-B37A-842F61C7B4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55714" y="4055321"/>
              <a:ext cx="4814887" cy="191501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xmlns="" id="{39391600-AFB9-D748-B0FA-F60AEFA7F7A8}"/>
                </a:ext>
              </a:extLst>
            </p:cNvPr>
            <p:cNvSpPr txBox="1"/>
            <p:nvPr/>
          </p:nvSpPr>
          <p:spPr>
            <a:xfrm>
              <a:off x="6934316" y="5878729"/>
              <a:ext cx="5257684" cy="789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b="1" dirty="0">
                  <a:solidFill>
                    <a:srgbClr val="7030A0"/>
                  </a:solidFill>
                </a:rPr>
                <a:t>Tsinghua University</a:t>
              </a:r>
              <a:endParaRPr kumimoji="1" lang="zh-CN" altLang="en-US" sz="4000" dirty="0"/>
            </a:p>
          </p:txBody>
        </p:sp>
      </p:grp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39391600-AFB9-D748-B0FA-F60AEFA7F7A8}"/>
              </a:ext>
            </a:extLst>
          </p:cNvPr>
          <p:cNvSpPr txBox="1"/>
          <p:nvPr/>
        </p:nvSpPr>
        <p:spPr>
          <a:xfrm>
            <a:off x="3296656" y="4956814"/>
            <a:ext cx="55986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7030A0"/>
                </a:solidFill>
              </a:rPr>
              <a:t>Welcome</a:t>
            </a:r>
            <a:r>
              <a:rPr lang="zh-CN" altLang="en-US" sz="4400" b="1" dirty="0">
                <a:solidFill>
                  <a:srgbClr val="7030A0"/>
                </a:solidFill>
              </a:rPr>
              <a:t> </a:t>
            </a:r>
            <a:r>
              <a:rPr lang="en-US" altLang="zh-CN" sz="4400" b="1" dirty="0">
                <a:solidFill>
                  <a:srgbClr val="7030A0"/>
                </a:solidFill>
              </a:rPr>
              <a:t>to</a:t>
            </a:r>
            <a:r>
              <a:rPr lang="zh-CN" altLang="en-US" sz="4400" b="1" dirty="0">
                <a:solidFill>
                  <a:srgbClr val="7030A0"/>
                </a:solidFill>
              </a:rPr>
              <a:t> </a:t>
            </a:r>
            <a:r>
              <a:rPr lang="en-US" altLang="zh-CN" sz="4400" b="1" dirty="0">
                <a:solidFill>
                  <a:srgbClr val="7030A0"/>
                </a:solidFill>
              </a:rPr>
              <a:t>the</a:t>
            </a:r>
            <a:r>
              <a:rPr lang="zh-CN" altLang="en-US" sz="4400" b="1" dirty="0">
                <a:solidFill>
                  <a:srgbClr val="7030A0"/>
                </a:solidFill>
              </a:rPr>
              <a:t> </a:t>
            </a:r>
            <a:r>
              <a:rPr lang="en-US" altLang="zh-CN" sz="4400" b="1" dirty="0">
                <a:solidFill>
                  <a:srgbClr val="7030A0"/>
                </a:solidFill>
              </a:rPr>
              <a:t>Stage!</a:t>
            </a:r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86565-EFAC-4506-9C97-8E78187E71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9C66CC3-CA1E-4E53-8079-6FCD83E463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35200"/>
            <a:ext cx="12192000" cy="23876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CN" sz="72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ACM SIGCOMM 2019</a:t>
            </a:r>
            <a:br>
              <a:rPr lang="en-US" altLang="zh-CN" sz="72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en-US" altLang="zh-CN" sz="72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CLOSING </a:t>
            </a:r>
            <a:endParaRPr lang="zh-CN" altLang="en-US" sz="7200" b="1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71DFA6D8-277C-4481-B077-F5BB9EE594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8703" y="5216548"/>
            <a:ext cx="9144000" cy="1142999"/>
          </a:xfrm>
        </p:spPr>
        <p:txBody>
          <a:bodyPr>
            <a:normAutofit/>
          </a:bodyPr>
          <a:lstStyle/>
          <a:p>
            <a:r>
              <a:rPr lang="en-US" altLang="zh-CN" sz="4000" dirty="0">
                <a:solidFill>
                  <a:srgbClr val="660066"/>
                </a:solidFill>
                <a:latin typeface="Arial Rounded MT Bold" panose="020F0704030504030204" pitchFamily="34" charset="0"/>
              </a:rPr>
              <a:t>August 22, Beijing, CHINA</a:t>
            </a:r>
            <a:endParaRPr lang="zh-CN" altLang="en-US" sz="4000" dirty="0">
              <a:solidFill>
                <a:srgbClr val="660066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D68C7167-9604-4AFD-8FB4-FDDCA8B4241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000" y="590909"/>
            <a:ext cx="4500000" cy="141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0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800" dirty="0"/>
              <a:t>Before SIGCOMM</a:t>
            </a:r>
            <a:endParaRPr lang="zh-CN" altLang="en-US" sz="48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Received eligible 55 submissions</a:t>
            </a:r>
          </a:p>
          <a:p>
            <a:pPr lvl="1"/>
            <a:r>
              <a:rPr lang="en-US" altLang="zh-CN" dirty="0"/>
              <a:t>42 graduates</a:t>
            </a:r>
          </a:p>
          <a:p>
            <a:pPr lvl="1"/>
            <a:r>
              <a:rPr lang="en-US" altLang="zh-CN" dirty="0"/>
              <a:t>13 undergraduates</a:t>
            </a:r>
          </a:p>
          <a:p>
            <a:r>
              <a:rPr lang="en-US" altLang="zh-CN" dirty="0"/>
              <a:t>Shared PC with SIGCOMM poster &amp; demo </a:t>
            </a:r>
          </a:p>
          <a:p>
            <a:pPr lvl="1"/>
            <a:r>
              <a:rPr lang="en-US" altLang="zh-CN" dirty="0"/>
              <a:t>19 are accepted and invited to SIGCOMM (w/ 500$ travel grants)</a:t>
            </a:r>
          </a:p>
          <a:p>
            <a:pPr lvl="1"/>
            <a:r>
              <a:rPr lang="en-US" altLang="zh-CN" dirty="0"/>
              <a:t>13 graduates and 6 undergraduates</a:t>
            </a:r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D9A42-FCBE-4057-ACC3-32814BC5C94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740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CN" sz="4800" dirty="0"/>
              <a:t>At SIGCOMM</a:t>
            </a:r>
            <a:endParaRPr lang="zh-CN" altLang="en-US" sz="48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Two phases of SRC</a:t>
            </a:r>
          </a:p>
          <a:p>
            <a:pPr lvl="1"/>
            <a:r>
              <a:rPr lang="en-US" altLang="zh-CN" dirty="0"/>
              <a:t>Poster Session (Wed. afternoon)</a:t>
            </a:r>
          </a:p>
          <a:p>
            <a:pPr lvl="1"/>
            <a:r>
              <a:rPr lang="en-US" altLang="zh-CN" dirty="0"/>
              <a:t>Oral Presentation Session (Thu. early morning)</a:t>
            </a:r>
          </a:p>
          <a:p>
            <a:r>
              <a:rPr lang="en-US" altLang="zh-CN" dirty="0"/>
              <a:t>Two groups</a:t>
            </a:r>
          </a:p>
          <a:p>
            <a:pPr lvl="1"/>
            <a:r>
              <a:rPr lang="en-US" altLang="zh-CN" dirty="0"/>
              <a:t>Graduate and Undergraduate</a:t>
            </a:r>
          </a:p>
          <a:p>
            <a:r>
              <a:rPr lang="en-US" altLang="zh-CN" dirty="0"/>
              <a:t>18 jurors to evaluate the work</a:t>
            </a:r>
          </a:p>
          <a:p>
            <a:pPr lvl="1"/>
            <a:r>
              <a:rPr lang="en-US" altLang="zh-CN" dirty="0"/>
              <a:t>18 for Poster Session</a:t>
            </a:r>
          </a:p>
          <a:p>
            <a:pPr lvl="1"/>
            <a:r>
              <a:rPr lang="en-US" altLang="zh-CN" dirty="0"/>
              <a:t>10 for Oral Session</a:t>
            </a:r>
          </a:p>
          <a:p>
            <a:pPr lvl="2"/>
            <a:r>
              <a:rPr lang="en-US" altLang="zh-CN" dirty="0"/>
              <a:t>Graduate group – led by Jennifer Rexford</a:t>
            </a:r>
          </a:p>
          <a:p>
            <a:pPr lvl="2"/>
            <a:r>
              <a:rPr lang="en-US" altLang="zh-CN" dirty="0"/>
              <a:t>Undergraduate group – led by Lixia Zhang</a:t>
            </a:r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D9A42-FCBE-4057-ACC3-32814BC5C94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523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2859578"/>
            <a:ext cx="12192000" cy="1138843"/>
          </a:xfrm>
        </p:spPr>
        <p:txBody>
          <a:bodyPr>
            <a:normAutofit/>
          </a:bodyPr>
          <a:lstStyle/>
          <a:p>
            <a:r>
              <a:rPr lang="en-US" altLang="en-US" sz="7200" b="1" dirty="0">
                <a:solidFill>
                  <a:srgbClr val="990033"/>
                </a:solidFill>
                <a:latin typeface="Arial Rounded MT Bold" panose="020F0704030504030204" pitchFamily="34" charset="0"/>
              </a:rPr>
              <a:t>Winners</a:t>
            </a:r>
            <a:r>
              <a:rPr lang="en-US" sz="7200" b="1" dirty="0">
                <a:solidFill>
                  <a:srgbClr val="990033"/>
                </a:solidFill>
                <a:latin typeface="Arial Rounded MT Bold" panose="020F07040305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23604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4800" dirty="0"/>
              <a:t>Winners – Undergraduate Group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en-US" altLang="zh-CN" dirty="0" err="1">
                <a:sym typeface="+mn-ea"/>
              </a:rPr>
              <a:t>Zhaowei</a:t>
            </a:r>
            <a:r>
              <a:rPr lang="en-US" altLang="zh-CN" dirty="0">
                <a:sym typeface="+mn-ea"/>
              </a:rPr>
              <a:t> Xi, “</a:t>
            </a:r>
            <a:r>
              <a:rPr lang="en-US" altLang="zh-CN" dirty="0" err="1"/>
              <a:t>HyperGen</a:t>
            </a:r>
            <a:r>
              <a:rPr lang="en-US" altLang="zh-CN" dirty="0"/>
              <a:t>: High-Performance Flexible Packet Generator Using Programmable Switching ASIC”, </a:t>
            </a:r>
            <a:r>
              <a:rPr lang="en-US" altLang="zh-CN" dirty="0">
                <a:sym typeface="+mn-ea"/>
              </a:rPr>
              <a:t>Tsinghua University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altLang="zh-CN" dirty="0">
              <a:sym typeface="+mn-ea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en-US" dirty="0" err="1"/>
              <a:t>Jiadi</a:t>
            </a:r>
            <a:r>
              <a:rPr lang="en-US" dirty="0"/>
              <a:t> Yang, </a:t>
            </a:r>
            <a:r>
              <a:rPr lang="en-US" altLang="zh-CN" dirty="0"/>
              <a:t>“</a:t>
            </a:r>
            <a:r>
              <a:rPr lang="en-US" dirty="0"/>
              <a:t>Cooperative Trajectory Optimization for a Cellular Internet of UAVs</a:t>
            </a:r>
            <a:r>
              <a:rPr lang="en-US" altLang="zh-CN" dirty="0"/>
              <a:t>”</a:t>
            </a:r>
            <a:r>
              <a:rPr lang="en-US" dirty="0"/>
              <a:t>, Peking University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dirty="0"/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Mateus </a:t>
            </a:r>
            <a:r>
              <a:rPr lang="en-US" dirty="0" err="1"/>
              <a:t>Saquetti</a:t>
            </a:r>
            <a:r>
              <a:rPr lang="en-US" dirty="0"/>
              <a:t>, </a:t>
            </a:r>
            <a:r>
              <a:rPr lang="en-US" altLang="zh-CN" dirty="0"/>
              <a:t>“</a:t>
            </a:r>
            <a:r>
              <a:rPr lang="en-US" dirty="0"/>
              <a:t>Hard Virtualization of P4-based switches with VirtP4</a:t>
            </a:r>
            <a:r>
              <a:rPr lang="en-US" altLang="zh-CN" dirty="0"/>
              <a:t>”</a:t>
            </a:r>
            <a:r>
              <a:rPr lang="en-US" dirty="0"/>
              <a:t>, Federal University of Rio Grande do Sul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D9A42-FCBE-4057-ACC3-32814BC5C945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491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800" dirty="0"/>
              <a:t>Winners – Graduate Group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lnSpc>
                <a:spcPct val="100000"/>
              </a:lnSpc>
              <a:buAutoNum type="arabicPeriod"/>
            </a:pPr>
            <a:r>
              <a:rPr lang="en-US" altLang="zh-CN" dirty="0"/>
              <a:t>Sean Choi, “Lambda-NIC: Interactive Serverless Compute on </a:t>
            </a:r>
            <a:r>
              <a:rPr lang="en-US" altLang="zh-CN" dirty="0" err="1"/>
              <a:t>SmartNICs</a:t>
            </a:r>
            <a:r>
              <a:rPr lang="en-US" altLang="zh-CN" dirty="0"/>
              <a:t>”, Stanford University</a:t>
            </a:r>
          </a:p>
          <a:p>
            <a:pPr marL="514350" indent="-514350">
              <a:lnSpc>
                <a:spcPct val="100000"/>
              </a:lnSpc>
              <a:buAutoNum type="arabicPeriod"/>
            </a:pPr>
            <a:endParaRPr lang="en-US" altLang="zh-CN" dirty="0"/>
          </a:p>
          <a:p>
            <a:pPr marL="514350" indent="-514350">
              <a:lnSpc>
                <a:spcPct val="100000"/>
              </a:lnSpc>
              <a:buAutoNum type="arabicPeriod"/>
            </a:pPr>
            <a:r>
              <a:rPr lang="en-US" dirty="0" err="1"/>
              <a:t>Jona</a:t>
            </a:r>
            <a:r>
              <a:rPr lang="en-US" dirty="0"/>
              <a:t> </a:t>
            </a:r>
            <a:r>
              <a:rPr lang="en-US" dirty="0" err="1"/>
              <a:t>Beysens</a:t>
            </a:r>
            <a:r>
              <a:rPr lang="en-US" dirty="0"/>
              <a:t>, </a:t>
            </a:r>
            <a:r>
              <a:rPr lang="en-US" altLang="zh-CN" dirty="0"/>
              <a:t>“</a:t>
            </a:r>
            <a:r>
              <a:rPr lang="en-US" dirty="0"/>
              <a:t>Smile, you are in the spotlight!</a:t>
            </a:r>
            <a:r>
              <a:rPr lang="en-US" altLang="zh-CN" dirty="0"/>
              <a:t>”,</a:t>
            </a:r>
            <a:r>
              <a:rPr lang="en-US" dirty="0"/>
              <a:t> KU Leuven</a:t>
            </a:r>
          </a:p>
          <a:p>
            <a:pPr marL="514350" indent="-514350">
              <a:lnSpc>
                <a:spcPct val="100000"/>
              </a:lnSpc>
              <a:buAutoNum type="arabicPeriod"/>
            </a:pPr>
            <a:endParaRPr lang="en-US" dirty="0"/>
          </a:p>
          <a:p>
            <a:pPr marL="514350" indent="-514350">
              <a:lnSpc>
                <a:spcPct val="100000"/>
              </a:lnSpc>
              <a:buAutoNum type="arabicPeriod"/>
            </a:pPr>
            <a:r>
              <a:rPr lang="en-US" dirty="0" err="1"/>
              <a:t>Lior</a:t>
            </a:r>
            <a:r>
              <a:rPr lang="en-US" dirty="0"/>
              <a:t> </a:t>
            </a:r>
            <a:r>
              <a:rPr lang="en-US" dirty="0" err="1"/>
              <a:t>Shafir</a:t>
            </a:r>
            <a:r>
              <a:rPr lang="en-US" dirty="0"/>
              <a:t>, </a:t>
            </a:r>
            <a:r>
              <a:rPr lang="en-US" altLang="zh-CN" dirty="0"/>
              <a:t>“</a:t>
            </a:r>
            <a:r>
              <a:rPr lang="en-US" dirty="0"/>
              <a:t>DNS Negative Caching in the Wild</a:t>
            </a:r>
            <a:r>
              <a:rPr lang="en-US" altLang="zh-CN" dirty="0"/>
              <a:t>”</a:t>
            </a:r>
            <a:r>
              <a:rPr lang="en-US" dirty="0"/>
              <a:t>, Tel Aviv University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D9A42-FCBE-4057-ACC3-32814BC5C945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344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833521"/>
            <a:ext cx="10515600" cy="2630529"/>
          </a:xfrm>
        </p:spPr>
        <p:txBody>
          <a:bodyPr>
            <a:noAutofit/>
          </a:bodyPr>
          <a:lstStyle/>
          <a:p>
            <a:r>
              <a:rPr lang="en-US" altLang="zh-CN" dirty="0"/>
              <a:t>Student Research Competition (SRC)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534117" y="4365861"/>
            <a:ext cx="9123766" cy="1326109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altLang="zh-CN" sz="2600" dirty="0"/>
              <a:t>Co-chairs:</a:t>
            </a:r>
            <a:endParaRPr lang="de-DE" altLang="zh-CN" sz="2600" dirty="0"/>
          </a:p>
          <a:p>
            <a:pPr marL="457200" lvl="1" indent="0">
              <a:buNone/>
            </a:pPr>
            <a:r>
              <a:rPr lang="de-DE" altLang="zh-CN" sz="2600" dirty="0"/>
              <a:t>	Kun</a:t>
            </a:r>
            <a:r>
              <a:rPr lang="zh-CN" altLang="en-US" sz="2600" dirty="0"/>
              <a:t> </a:t>
            </a:r>
            <a:r>
              <a:rPr lang="de-DE" altLang="zh-CN" sz="2600" dirty="0"/>
              <a:t>Tan (</a:t>
            </a:r>
            <a:r>
              <a:rPr lang="de-DE" altLang="zh-CN" sz="2600" dirty="0" err="1"/>
              <a:t>Huawei</a:t>
            </a:r>
            <a:r>
              <a:rPr lang="de-DE" altLang="zh-CN" sz="2600" dirty="0"/>
              <a:t>, China)</a:t>
            </a:r>
          </a:p>
          <a:p>
            <a:pPr marL="457200" lvl="1" indent="0">
              <a:buNone/>
            </a:pPr>
            <a:r>
              <a:rPr lang="de-DE" altLang="zh-CN" sz="2600" dirty="0"/>
              <a:t>	</a:t>
            </a:r>
            <a:r>
              <a:rPr lang="de-DE" altLang="zh-CN" sz="2600" dirty="0" err="1"/>
              <a:t>Jiangchuan</a:t>
            </a:r>
            <a:r>
              <a:rPr lang="de-DE" altLang="zh-CN" sz="2600" dirty="0"/>
              <a:t> Liu (Simon Fraser University, Canada)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D9A42-FCBE-4057-ACC3-32814BC5C945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986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1947" y="595229"/>
            <a:ext cx="10515600" cy="129848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de-DE" dirty="0"/>
              <a:t>SIGCOMM</a:t>
            </a:r>
            <a:r>
              <a:rPr lang="zh-CN" altLang="en-US" dirty="0"/>
              <a:t> </a:t>
            </a:r>
            <a:r>
              <a:rPr lang="de-DE" dirty="0"/>
              <a:t>2020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9906" y="2440934"/>
            <a:ext cx="10313894" cy="336819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Location: NYC, Columbia U.</a:t>
            </a:r>
          </a:p>
          <a:p>
            <a:pPr>
              <a:lnSpc>
                <a:spcPct val="100000"/>
              </a:lnSpc>
            </a:pPr>
            <a:r>
              <a:rPr lang="en-US" dirty="0"/>
              <a:t>Dates: likely in early September</a:t>
            </a:r>
          </a:p>
          <a:p>
            <a:pPr>
              <a:lnSpc>
                <a:spcPct val="100000"/>
              </a:lnSpc>
            </a:pPr>
            <a:r>
              <a:rPr lang="en-US" dirty="0"/>
              <a:t>GC: Vishal </a:t>
            </a:r>
            <a:r>
              <a:rPr lang="en-US" dirty="0" err="1"/>
              <a:t>Misra</a:t>
            </a:r>
            <a:r>
              <a:rPr lang="en-US" dirty="0"/>
              <a:t>, Columbia U.</a:t>
            </a:r>
          </a:p>
          <a:p>
            <a:pPr>
              <a:lnSpc>
                <a:spcPct val="100000"/>
              </a:lnSpc>
            </a:pPr>
            <a:r>
              <a:rPr lang="en-US" dirty="0"/>
              <a:t>Program Chairs: TBD (soon)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547" y="2440933"/>
            <a:ext cx="3240000" cy="3240000"/>
          </a:xfrm>
          <a:prstGeom prst="rect">
            <a:avLst/>
          </a:prstGeom>
        </p:spPr>
      </p:pic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D9A42-FCBE-4057-ACC3-32814BC5C945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057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1564</Words>
  <Application>Microsoft Macintosh PowerPoint</Application>
  <PresentationFormat>宽屏</PresentationFormat>
  <Paragraphs>259</Paragraphs>
  <Slides>26</Slides>
  <Notes>20</Notes>
  <HiddenSlides>1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26</vt:i4>
      </vt:variant>
    </vt:vector>
  </HeadingPairs>
  <TitlesOfParts>
    <vt:vector size="39" baseType="lpstr">
      <vt:lpstr>Arial</vt:lpstr>
      <vt:lpstr>Arial Rounded MT Bold</vt:lpstr>
      <vt:lpstr>Calibri</vt:lpstr>
      <vt:lpstr>Calibri Light</vt:lpstr>
      <vt:lpstr>HelveticaNeue</vt:lpstr>
      <vt:lpstr>Wingdings</vt:lpstr>
      <vt:lpstr>等线</vt:lpstr>
      <vt:lpstr>等线 Light</vt:lpstr>
      <vt:lpstr>宋体</vt:lpstr>
      <vt:lpstr>新細明體</vt:lpstr>
      <vt:lpstr>Office 主题​​</vt:lpstr>
      <vt:lpstr>Office Theme</vt:lpstr>
      <vt:lpstr>Office 主题</vt:lpstr>
      <vt:lpstr>ACM SIGCOMM 2019 CLOSING </vt:lpstr>
      <vt:lpstr>Student Research Competition (SRC)</vt:lpstr>
      <vt:lpstr>Before SIGCOMM</vt:lpstr>
      <vt:lpstr>At SIGCOMM</vt:lpstr>
      <vt:lpstr>Winners!</vt:lpstr>
      <vt:lpstr>Winners – Undergraduate Group</vt:lpstr>
      <vt:lpstr>Winners – Graduate Group</vt:lpstr>
      <vt:lpstr>Student Research Competition (SRC)</vt:lpstr>
      <vt:lpstr>SIGCOMM 2020</vt:lpstr>
      <vt:lpstr>Registration</vt:lpstr>
      <vt:lpstr>SIGCOMM’19 Wireless Network</vt:lpstr>
      <vt:lpstr>SIGCOMM’19 Wireless Network</vt:lpstr>
      <vt:lpstr>SIGCOMM’19 Wireless Network</vt:lpstr>
      <vt:lpstr>SIGCOMM’19 Wireless Network</vt:lpstr>
      <vt:lpstr>SIGCOMM’19 Wireless Network</vt:lpstr>
      <vt:lpstr>SIGCOMM’19 Wireless Network</vt:lpstr>
      <vt:lpstr>PowerPoint 演示文稿</vt:lpstr>
      <vt:lpstr>PowerPoint 演示文稿</vt:lpstr>
      <vt:lpstr>PowerPoint 演示文稿</vt:lpstr>
      <vt:lpstr>PowerPoint 演示文稿</vt:lpstr>
      <vt:lpstr>Attendance Stat.</vt:lpstr>
      <vt:lpstr>Friday Program</vt:lpstr>
      <vt:lpstr>Acknowledgements</vt:lpstr>
      <vt:lpstr>Thanks to Supporters</vt:lpstr>
      <vt:lpstr>Special Thanks to Local Team</vt:lpstr>
      <vt:lpstr>ACM SIGCOMM 2019 CLOSING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ACM SIGCOMM 2019 OPENING</dc:title>
  <dc:creator>yxia</dc:creator>
  <cp:lastModifiedBy>Microsoft Office 用户</cp:lastModifiedBy>
  <cp:revision>405</cp:revision>
  <dcterms:created xsi:type="dcterms:W3CDTF">2019-08-17T10:38:53Z</dcterms:created>
  <dcterms:modified xsi:type="dcterms:W3CDTF">2019-08-24T04:01:32Z</dcterms:modified>
</cp:coreProperties>
</file>