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.webp" ContentType="image/webp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12" r:id="rId5"/>
    <p:sldId id="283" r:id="rId6"/>
    <p:sldId id="315" r:id="rId7"/>
    <p:sldId id="310" r:id="rId8"/>
    <p:sldId id="307" r:id="rId9"/>
    <p:sldId id="318" r:id="rId10"/>
    <p:sldId id="323" r:id="rId11"/>
    <p:sldId id="259" r:id="rId12"/>
    <p:sldId id="298" r:id="rId13"/>
    <p:sldId id="263" r:id="rId14"/>
    <p:sldId id="322" r:id="rId15"/>
    <p:sldId id="267" r:id="rId16"/>
    <p:sldId id="270" r:id="rId17"/>
    <p:sldId id="274" r:id="rId18"/>
    <p:sldId id="317" r:id="rId19"/>
    <p:sldId id="320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6" userDrawn="1">
          <p15:clr>
            <a:srgbClr val="A4A3A4"/>
          </p15:clr>
        </p15:guide>
        <p15:guide id="2" pos="37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246"/>
        <p:guide pos="3704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 altLang="zh-C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 altLang="zh-C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 alt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 alt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 altLang="zh-C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 altLang="zh-C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 altLang="zh-C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pPr lvl="0" indent="0">
              <a:lnSpc>
                <a:spcPct val="200000"/>
              </a:lnSpc>
              <a:buFont typeface="Arial" panose="020B0604020202020204" pitchFamily="34" charset="0"/>
              <a:buNone/>
              <a:defRPr/>
            </a:pPr>
            <a:endParaRPr lang="en-US" altLang="zh-CN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>
              <a:sym typeface="+mn-ea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65.xml"/><Relationship Id="rId3" Type="http://schemas.openxmlformats.org/officeDocument/2006/relationships/image" Target="../media/image1.webp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82.xml"/><Relationship Id="rId8" Type="http://schemas.openxmlformats.org/officeDocument/2006/relationships/tags" Target="../tags/tag81.xml"/><Relationship Id="rId7" Type="http://schemas.openxmlformats.org/officeDocument/2006/relationships/tags" Target="../tags/tag80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6" Type="http://schemas.openxmlformats.org/officeDocument/2006/relationships/notesSlide" Target="../notesSlides/notesSlide10.xml"/><Relationship Id="rId35" Type="http://schemas.openxmlformats.org/officeDocument/2006/relationships/slideLayout" Target="../slideLayouts/slideLayout2.xml"/><Relationship Id="rId34" Type="http://schemas.openxmlformats.org/officeDocument/2006/relationships/tags" Target="../tags/tag101.xml"/><Relationship Id="rId33" Type="http://schemas.openxmlformats.org/officeDocument/2006/relationships/image" Target="../media/image30.png"/><Relationship Id="rId32" Type="http://schemas.openxmlformats.org/officeDocument/2006/relationships/image" Target="../media/image29.png"/><Relationship Id="rId31" Type="http://schemas.openxmlformats.org/officeDocument/2006/relationships/image" Target="../media/image28.png"/><Relationship Id="rId30" Type="http://schemas.openxmlformats.org/officeDocument/2006/relationships/image" Target="../media/image27.png"/><Relationship Id="rId3" Type="http://schemas.openxmlformats.org/officeDocument/2006/relationships/tags" Target="../tags/tag76.xml"/><Relationship Id="rId29" Type="http://schemas.openxmlformats.org/officeDocument/2006/relationships/image" Target="../media/image26.png"/><Relationship Id="rId28" Type="http://schemas.openxmlformats.org/officeDocument/2006/relationships/image" Target="../media/image25.png"/><Relationship Id="rId27" Type="http://schemas.openxmlformats.org/officeDocument/2006/relationships/tags" Target="../tags/tag100.xml"/><Relationship Id="rId26" Type="http://schemas.openxmlformats.org/officeDocument/2006/relationships/tags" Target="../tags/tag99.xml"/><Relationship Id="rId25" Type="http://schemas.openxmlformats.org/officeDocument/2006/relationships/tags" Target="../tags/tag98.xml"/><Relationship Id="rId24" Type="http://schemas.openxmlformats.org/officeDocument/2006/relationships/tags" Target="../tags/tag97.xml"/><Relationship Id="rId23" Type="http://schemas.openxmlformats.org/officeDocument/2006/relationships/tags" Target="../tags/tag96.xml"/><Relationship Id="rId22" Type="http://schemas.openxmlformats.org/officeDocument/2006/relationships/tags" Target="../tags/tag95.xml"/><Relationship Id="rId21" Type="http://schemas.openxmlformats.org/officeDocument/2006/relationships/tags" Target="../tags/tag94.xml"/><Relationship Id="rId20" Type="http://schemas.openxmlformats.org/officeDocument/2006/relationships/tags" Target="../tags/tag93.xml"/><Relationship Id="rId2" Type="http://schemas.openxmlformats.org/officeDocument/2006/relationships/tags" Target="../tags/tag75.xml"/><Relationship Id="rId19" Type="http://schemas.openxmlformats.org/officeDocument/2006/relationships/tags" Target="../tags/tag92.xml"/><Relationship Id="rId18" Type="http://schemas.openxmlformats.org/officeDocument/2006/relationships/tags" Target="../tags/tag91.xml"/><Relationship Id="rId17" Type="http://schemas.openxmlformats.org/officeDocument/2006/relationships/tags" Target="../tags/tag90.xml"/><Relationship Id="rId16" Type="http://schemas.openxmlformats.org/officeDocument/2006/relationships/tags" Target="../tags/tag89.xml"/><Relationship Id="rId15" Type="http://schemas.openxmlformats.org/officeDocument/2006/relationships/tags" Target="../tags/tag88.xml"/><Relationship Id="rId14" Type="http://schemas.openxmlformats.org/officeDocument/2006/relationships/tags" Target="../tags/tag87.xml"/><Relationship Id="rId13" Type="http://schemas.openxmlformats.org/officeDocument/2006/relationships/tags" Target="../tags/tag86.xml"/><Relationship Id="rId12" Type="http://schemas.openxmlformats.org/officeDocument/2006/relationships/tags" Target="../tags/tag85.xml"/><Relationship Id="rId11" Type="http://schemas.openxmlformats.org/officeDocument/2006/relationships/tags" Target="../tags/tag84.xml"/><Relationship Id="rId10" Type="http://schemas.openxmlformats.org/officeDocument/2006/relationships/tags" Target="../tags/tag83.xml"/><Relationship Id="rId1" Type="http://schemas.openxmlformats.org/officeDocument/2006/relationships/image" Target="../media/image1.webp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2.xml"/><Relationship Id="rId4" Type="http://schemas.openxmlformats.org/officeDocument/2006/relationships/image" Target="../media/image33.png"/><Relationship Id="rId3" Type="http://schemas.openxmlformats.org/officeDocument/2006/relationships/image" Target="../media/image32.png"/><Relationship Id="rId2" Type="http://schemas.openxmlformats.org/officeDocument/2006/relationships/image" Target="../media/image1.webp"/><Relationship Id="rId1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2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3.xml"/><Relationship Id="rId1" Type="http://schemas.openxmlformats.org/officeDocument/2006/relationships/image" Target="../media/image1.webp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3.xml"/><Relationship Id="rId7" Type="http://schemas.openxmlformats.org/officeDocument/2006/relationships/slideLayout" Target="../slideLayouts/slideLayout2.xml"/><Relationship Id="rId6" Type="http://schemas.openxmlformats.org/officeDocument/2006/relationships/tags" Target="../tags/tag104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image" Target="../media/image1.webp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4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6.xml"/><Relationship Id="rId4" Type="http://schemas.openxmlformats.org/officeDocument/2006/relationships/tags" Target="../tags/tag105.xml"/><Relationship Id="rId3" Type="http://schemas.openxmlformats.org/officeDocument/2006/relationships/image" Target="../media/image39.png"/><Relationship Id="rId2" Type="http://schemas.openxmlformats.org/officeDocument/2006/relationships/image" Target="../media/image1.webp"/><Relationship Id="rId1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5.xml"/><Relationship Id="rId7" Type="http://schemas.openxmlformats.org/officeDocument/2006/relationships/slideLayout" Target="../slideLayouts/slideLayout2.xml"/><Relationship Id="rId6" Type="http://schemas.openxmlformats.org/officeDocument/2006/relationships/tags" Target="../tags/tag107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Relationship Id="rId3" Type="http://schemas.openxmlformats.org/officeDocument/2006/relationships/image" Target="../media/image41.png"/><Relationship Id="rId2" Type="http://schemas.openxmlformats.org/officeDocument/2006/relationships/image" Target="../media/image1.webp"/><Relationship Id="rId1" Type="http://schemas.openxmlformats.org/officeDocument/2006/relationships/image" Target="../media/image40.png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8.xml"/><Relationship Id="rId2" Type="http://schemas.openxmlformats.org/officeDocument/2006/relationships/image" Target="../media/image44.png"/><Relationship Id="rId1" Type="http://schemas.openxmlformats.org/officeDocument/2006/relationships/image" Target="../media/image1.web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9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2.xml"/><Relationship Id="rId8" Type="http://schemas.openxmlformats.org/officeDocument/2006/relationships/slideLayout" Target="../slideLayouts/slideLayout2.xml"/><Relationship Id="rId7" Type="http://schemas.openxmlformats.org/officeDocument/2006/relationships/tags" Target="../tags/tag6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webp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67.xml"/><Relationship Id="rId7" Type="http://schemas.openxmlformats.org/officeDocument/2006/relationships/image" Target="../media/image11.png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0" Type="http://schemas.openxmlformats.org/officeDocument/2006/relationships/notesSlide" Target="../notesSlides/notesSlide3.xml"/><Relationship Id="rId1" Type="http://schemas.openxmlformats.org/officeDocument/2006/relationships/image" Target="../media/image1.webp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68.xml"/><Relationship Id="rId2" Type="http://schemas.openxmlformats.org/officeDocument/2006/relationships/image" Target="../media/image12.png"/><Relationship Id="rId1" Type="http://schemas.openxmlformats.org/officeDocument/2006/relationships/image" Target="../media/image1.webp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69.xml"/><Relationship Id="rId1" Type="http://schemas.openxmlformats.org/officeDocument/2006/relationships/image" Target="../media/image1.webp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0.xml"/><Relationship Id="rId3" Type="http://schemas.openxmlformats.org/officeDocument/2006/relationships/image" Target="../media/image1.webp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.png"/><Relationship Id="rId8" Type="http://schemas.openxmlformats.org/officeDocument/2006/relationships/image" Target="../media/image19.png"/><Relationship Id="rId7" Type="http://schemas.openxmlformats.org/officeDocument/2006/relationships/image" Target="../media/image18.png"/><Relationship Id="rId6" Type="http://schemas.openxmlformats.org/officeDocument/2006/relationships/image" Target="../media/image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3" Type="http://schemas.openxmlformats.org/officeDocument/2006/relationships/image" Target="../media/image3.png"/><Relationship Id="rId2" Type="http://schemas.openxmlformats.org/officeDocument/2006/relationships/image" Target="../media/image15.png"/><Relationship Id="rId13" Type="http://schemas.openxmlformats.org/officeDocument/2006/relationships/notesSlide" Target="../notesSlides/notesSlide7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71.xml"/><Relationship Id="rId10" Type="http://schemas.openxmlformats.org/officeDocument/2006/relationships/image" Target="../media/image20.png"/><Relationship Id="rId1" Type="http://schemas.openxmlformats.org/officeDocument/2006/relationships/image" Target="../media/image1.webp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8.xml"/><Relationship Id="rId7" Type="http://schemas.openxmlformats.org/officeDocument/2006/relationships/slideLayout" Target="../slideLayouts/slideLayout2.xml"/><Relationship Id="rId6" Type="http://schemas.openxmlformats.org/officeDocument/2006/relationships/tags" Target="../tags/tag73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Relationship Id="rId3" Type="http://schemas.openxmlformats.org/officeDocument/2006/relationships/image" Target="../media/image1.webp"/><Relationship Id="rId2" Type="http://schemas.openxmlformats.org/officeDocument/2006/relationships/tags" Target="../tags/tag72.xml"/><Relationship Id="rId1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74.xml"/><Relationship Id="rId2" Type="http://schemas.openxmlformats.org/officeDocument/2006/relationships/image" Target="../media/image24.png"/><Relationship Id="rId1" Type="http://schemas.openxmlformats.org/officeDocument/2006/relationships/image" Target="../media/image1.web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pPr>
              <a:lnSpc>
                <a:spcPct val="150000"/>
              </a:lnSpc>
            </a:pPr>
            <a:r>
              <a:rPr lang="en-US" altLang="zh-CN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Unmasking Vulnerabilities of HyperLogLog: Security via Parameter Extraction</a:t>
            </a:r>
            <a:endParaRPr lang="en-US" altLang="zh-CN" sz="3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4062050"/>
            <a:ext cx="9799200" cy="1472400"/>
          </a:xfrm>
        </p:spPr>
        <p:txBody>
          <a:bodyPr>
            <a:normAutofit lnSpcReduction="10000"/>
          </a:bodyPr>
          <a:p>
            <a:r>
              <a:rPr lang="en-US" altLang="zh-CN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</a:t>
            </a:r>
            <a:r>
              <a:rPr lang="en-US" altLang="zh-CN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 Zhang    Ning Wang    Lu Tang</a:t>
            </a:r>
            <a:endParaRPr lang="en-US" altLang="zh-CN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4" name="图片 3"/>
          <p:cNvPicPr/>
          <p:nvPr/>
        </p:nvPicPr>
        <p:blipFill>
          <a:blip r:embed="rId3"/>
          <a:stretch>
            <a:fillRect/>
          </a:stretch>
        </p:blipFill>
        <p:spPr>
          <a:xfrm>
            <a:off x="5403850" y="4930775"/>
            <a:ext cx="1383665" cy="138366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iming>
    <p:tnLst>
      <p:par>
        <p:cTn id="1" dur="indefinite" restart="never" nodeType="tmRoot"/>
      </p:par>
    </p:tnLst>
    <p:bldLst>
      <p:bldP spid="3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59" name="文本占位符 58"/>
          <p:cNvSpPr>
            <a:spLocks noGrp="1"/>
          </p:cNvSpPr>
          <p:nvPr>
            <p:ph type="body" sz="quarter" idx="4294967295"/>
          </p:nvPr>
        </p:nvSpPr>
        <p:spPr>
          <a:xfrm>
            <a:off x="582295" y="336550"/>
            <a:ext cx="9826625" cy="5041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Design </a:t>
            </a: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— Inflation attack</a:t>
            </a:r>
            <a:endParaRPr lang="en-US" altLang="zh-CN" sz="25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0" name="圆角矩形 1766"/>
          <p:cNvSpPr/>
          <p:nvPr/>
        </p:nvSpPr>
        <p:spPr>
          <a:xfrm rot="10800000" flipV="1">
            <a:off x="0" y="401407"/>
            <a:ext cx="484287" cy="491115"/>
          </a:xfrm>
          <a:prstGeom prst="roundRect">
            <a:avLst>
              <a:gd name="adj" fmla="val 503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800" dirty="0">
                <a:solidFill>
                  <a:schemeClr val="bg1"/>
                </a:solidFill>
              </a:rPr>
              <a:t>2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pic>
        <p:nvPicPr>
          <p:cNvPr id="57" name="图片 56"/>
          <p:cNvPicPr/>
          <p:nvPr/>
        </p:nvPicPr>
        <p:blipFill>
          <a:blip r:embed="rId1"/>
          <a:stretch>
            <a:fillRect/>
          </a:stretch>
        </p:blipFill>
        <p:spPr>
          <a:xfrm>
            <a:off x="11285220" y="184785"/>
            <a:ext cx="733425" cy="733425"/>
          </a:xfrm>
          <a:prstGeom prst="rect">
            <a:avLst/>
          </a:prstGeom>
        </p:spPr>
      </p:pic>
      <p:graphicFrame>
        <p:nvGraphicFramePr>
          <p:cNvPr id="25" name="表格 24"/>
          <p:cNvGraphicFramePr/>
          <p:nvPr>
            <p:custDataLst>
              <p:tags r:id="rId2"/>
            </p:custDataLst>
          </p:nvPr>
        </p:nvGraphicFramePr>
        <p:xfrm>
          <a:off x="310515" y="3352800"/>
          <a:ext cx="3778250" cy="414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825"/>
                <a:gridCol w="377825"/>
                <a:gridCol w="377825"/>
                <a:gridCol w="377825"/>
                <a:gridCol w="377825"/>
                <a:gridCol w="377825"/>
                <a:gridCol w="377825"/>
                <a:gridCol w="377825"/>
                <a:gridCol w="377825"/>
                <a:gridCol w="377825"/>
              </a:tblGrid>
              <a:tr h="414655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altLang="zh-CN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3" name="文本框 22"/>
          <p:cNvSpPr txBox="1"/>
          <p:nvPr/>
        </p:nvSpPr>
        <p:spPr>
          <a:xfrm>
            <a:off x="658495" y="918210"/>
            <a:ext cx="1097978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We construct an attack set of size m: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 hash value of each element </a:t>
            </a: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fall into different registers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 leading zeros of each hash value is </a:t>
            </a: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large enough for A[i] to increase</a:t>
            </a:r>
            <a:endParaRPr lang="en-US" altLang="zh-CN" sz="2000" b="1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334010" y="4832350"/>
            <a:ext cx="11563350" cy="771525"/>
            <a:chOff x="526" y="8556"/>
            <a:chExt cx="18210" cy="1215"/>
          </a:xfrm>
        </p:grpSpPr>
        <p:sp>
          <p:nvSpPr>
            <p:cNvPr id="35" name="文本框 34"/>
            <p:cNvSpPr txBox="1"/>
            <p:nvPr>
              <p:custDataLst>
                <p:tags r:id="rId3"/>
              </p:custDataLst>
            </p:nvPr>
          </p:nvSpPr>
          <p:spPr>
            <a:xfrm>
              <a:off x="526" y="8787"/>
              <a:ext cx="671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n-US" altLang="zh-CN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9" name="组合 48"/>
            <p:cNvGrpSpPr/>
            <p:nvPr>
              <p:custDataLst>
                <p:tags r:id="rId4"/>
              </p:custDataLst>
            </p:nvPr>
          </p:nvGrpSpPr>
          <p:grpSpPr>
            <a:xfrm>
              <a:off x="1554" y="8557"/>
              <a:ext cx="2424" cy="1215"/>
              <a:chOff x="2582" y="7845"/>
              <a:chExt cx="2424" cy="1215"/>
            </a:xfrm>
          </p:grpSpPr>
          <p:sp>
            <p:nvSpPr>
              <p:cNvPr id="37" name="矩形 36"/>
              <p:cNvSpPr/>
              <p:nvPr>
                <p:custDataLst>
                  <p:tags r:id="rId5"/>
                </p:custDataLst>
              </p:nvPr>
            </p:nvSpPr>
            <p:spPr>
              <a:xfrm>
                <a:off x="2582" y="7845"/>
                <a:ext cx="2424" cy="1215"/>
              </a:xfrm>
              <a:prstGeom prst="rect">
                <a:avLst/>
              </a:prstGeom>
              <a:noFill/>
              <a:ln w="28575">
                <a:solidFill>
                  <a:srgbClr val="C00000"/>
                </a:solidFill>
                <a:prstDash val="lgDash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8" name="文本框 37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2778" y="7951"/>
                <a:ext cx="2081" cy="1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Forward</a:t>
                </a:r>
                <a:endPara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endParaRPr>
              </a:p>
              <a:p>
                <a:pPr algn="ctr"/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Screening</a:t>
                </a:r>
                <a:endParaRPr lang="zh-CN" alt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2" name="文本框 41"/>
            <p:cNvSpPr txBox="1"/>
            <p:nvPr>
              <p:custDataLst>
                <p:tags r:id="rId7"/>
              </p:custDataLst>
            </p:nvPr>
          </p:nvSpPr>
          <p:spPr>
            <a:xfrm>
              <a:off x="4409" y="8787"/>
              <a:ext cx="671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0" name="组合 49"/>
            <p:cNvGrpSpPr/>
            <p:nvPr>
              <p:custDataLst>
                <p:tags r:id="rId8"/>
              </p:custDataLst>
            </p:nvPr>
          </p:nvGrpSpPr>
          <p:grpSpPr>
            <a:xfrm>
              <a:off x="5328" y="8556"/>
              <a:ext cx="2424" cy="1215"/>
              <a:chOff x="7030" y="7852"/>
              <a:chExt cx="2424" cy="1215"/>
            </a:xfrm>
          </p:grpSpPr>
          <p:sp>
            <p:nvSpPr>
              <p:cNvPr id="43" name="文本框 42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7306" y="8228"/>
                <a:ext cx="2037" cy="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Reverse</a:t>
                </a:r>
                <a:endParaRPr lang="en-US" altLang="zh-CN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endParaRPr>
              </a:p>
            </p:txBody>
          </p:sp>
          <p:sp>
            <p:nvSpPr>
              <p:cNvPr id="44" name="矩形 43"/>
              <p:cNvSpPr/>
              <p:nvPr>
                <p:custDataLst>
                  <p:tags r:id="rId10"/>
                </p:custDataLst>
              </p:nvPr>
            </p:nvSpPr>
            <p:spPr>
              <a:xfrm>
                <a:off x="7030" y="7852"/>
                <a:ext cx="2424" cy="1215"/>
              </a:xfrm>
              <a:prstGeom prst="rect">
                <a:avLst/>
              </a:prstGeom>
              <a:noFill/>
              <a:ln w="28575">
                <a:solidFill>
                  <a:srgbClr val="C00000"/>
                </a:solidFill>
                <a:prstDash val="lgDash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51" name="组合 50"/>
            <p:cNvGrpSpPr/>
            <p:nvPr>
              <p:custDataLst>
                <p:tags r:id="rId11"/>
              </p:custDataLst>
            </p:nvPr>
          </p:nvGrpSpPr>
          <p:grpSpPr>
            <a:xfrm>
              <a:off x="9139" y="8557"/>
              <a:ext cx="2424" cy="1215"/>
              <a:chOff x="10449" y="7845"/>
              <a:chExt cx="2424" cy="1215"/>
            </a:xfrm>
          </p:grpSpPr>
          <p:sp>
            <p:nvSpPr>
              <p:cNvPr id="45" name="文本框 44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10643" y="7942"/>
                <a:ext cx="2037" cy="1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Forward</a:t>
                </a:r>
                <a:endPara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endParaRPr>
              </a:p>
              <a:p>
                <a:pPr algn="ctr"/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Screening</a:t>
                </a:r>
                <a:endParaRPr lang="en-US" altLang="zh-CN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endParaRPr>
              </a:p>
            </p:txBody>
          </p:sp>
          <p:sp>
            <p:nvSpPr>
              <p:cNvPr id="46" name="矩形 45"/>
              <p:cNvSpPr/>
              <p:nvPr>
                <p:custDataLst>
                  <p:tags r:id="rId13"/>
                </p:custDataLst>
              </p:nvPr>
            </p:nvSpPr>
            <p:spPr>
              <a:xfrm>
                <a:off x="10449" y="7845"/>
                <a:ext cx="2424" cy="1215"/>
              </a:xfrm>
              <a:prstGeom prst="rect">
                <a:avLst/>
              </a:prstGeom>
              <a:noFill/>
              <a:ln w="28575">
                <a:solidFill>
                  <a:srgbClr val="C00000"/>
                </a:solidFill>
                <a:prstDash val="lgDash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52" name="组合 51"/>
            <p:cNvGrpSpPr/>
            <p:nvPr>
              <p:custDataLst>
                <p:tags r:id="rId14"/>
              </p:custDataLst>
            </p:nvPr>
          </p:nvGrpSpPr>
          <p:grpSpPr>
            <a:xfrm>
              <a:off x="12943" y="8557"/>
              <a:ext cx="2424" cy="1215"/>
              <a:chOff x="13513" y="7845"/>
              <a:chExt cx="2424" cy="1215"/>
            </a:xfrm>
          </p:grpSpPr>
          <p:sp>
            <p:nvSpPr>
              <p:cNvPr id="47" name="文本框 46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13707" y="7942"/>
                <a:ext cx="2037" cy="1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Attack Set Reduction</a:t>
                </a:r>
                <a:endParaRPr lang="en-US" altLang="zh-CN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endParaRPr>
              </a:p>
            </p:txBody>
          </p:sp>
          <p:sp>
            <p:nvSpPr>
              <p:cNvPr id="48" name="矩形 47"/>
              <p:cNvSpPr/>
              <p:nvPr>
                <p:custDataLst>
                  <p:tags r:id="rId16"/>
                </p:custDataLst>
              </p:nvPr>
            </p:nvSpPr>
            <p:spPr>
              <a:xfrm>
                <a:off x="13513" y="7845"/>
                <a:ext cx="2424" cy="1215"/>
              </a:xfrm>
              <a:prstGeom prst="rect">
                <a:avLst/>
              </a:prstGeom>
              <a:noFill/>
              <a:ln w="28575">
                <a:solidFill>
                  <a:srgbClr val="C00000"/>
                </a:solidFill>
                <a:prstDash val="lgDash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sp>
          <p:nvSpPr>
            <p:cNvPr id="54" name="文本框 53"/>
            <p:cNvSpPr txBox="1"/>
            <p:nvPr>
              <p:custDataLst>
                <p:tags r:id="rId17"/>
              </p:custDataLst>
            </p:nvPr>
          </p:nvSpPr>
          <p:spPr>
            <a:xfrm>
              <a:off x="8110" y="8787"/>
              <a:ext cx="671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文本框 54"/>
            <p:cNvSpPr txBox="1"/>
            <p:nvPr>
              <p:custDataLst>
                <p:tags r:id="rId18"/>
              </p:custDataLst>
            </p:nvPr>
          </p:nvSpPr>
          <p:spPr>
            <a:xfrm>
              <a:off x="11922" y="8787"/>
              <a:ext cx="671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文本框 55"/>
            <p:cNvSpPr txBox="1"/>
            <p:nvPr/>
          </p:nvSpPr>
          <p:spPr>
            <a:xfrm>
              <a:off x="15904" y="8787"/>
              <a:ext cx="2832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minimum A</a:t>
              </a:r>
              <a:endParaRPr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1" name="直接箭头连接符 60"/>
            <p:cNvCxnSpPr>
              <a:endCxn id="37" idx="1"/>
            </p:cNvCxnSpPr>
            <p:nvPr>
              <p:custDataLst>
                <p:tags r:id="rId19"/>
              </p:custDataLst>
            </p:nvPr>
          </p:nvCxnSpPr>
          <p:spPr>
            <a:xfrm flipV="1">
              <a:off x="1024" y="9165"/>
              <a:ext cx="530" cy="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62" name="直接箭头连接符 61"/>
            <p:cNvCxnSpPr/>
            <p:nvPr>
              <p:custDataLst>
                <p:tags r:id="rId20"/>
              </p:custDataLst>
            </p:nvPr>
          </p:nvCxnSpPr>
          <p:spPr>
            <a:xfrm flipV="1">
              <a:off x="3978" y="9147"/>
              <a:ext cx="530" cy="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63" name="直接箭头连接符 62"/>
            <p:cNvCxnSpPr/>
            <p:nvPr>
              <p:custDataLst>
                <p:tags r:id="rId21"/>
              </p:custDataLst>
            </p:nvPr>
          </p:nvCxnSpPr>
          <p:spPr>
            <a:xfrm flipV="1">
              <a:off x="4798" y="9147"/>
              <a:ext cx="530" cy="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64" name="直接箭头连接符 63"/>
            <p:cNvCxnSpPr/>
            <p:nvPr>
              <p:custDataLst>
                <p:tags r:id="rId22"/>
              </p:custDataLst>
            </p:nvPr>
          </p:nvCxnSpPr>
          <p:spPr>
            <a:xfrm flipV="1">
              <a:off x="7752" y="9151"/>
              <a:ext cx="530" cy="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65" name="直接箭头连接符 64"/>
            <p:cNvCxnSpPr/>
            <p:nvPr>
              <p:custDataLst>
                <p:tags r:id="rId23"/>
              </p:custDataLst>
            </p:nvPr>
          </p:nvCxnSpPr>
          <p:spPr>
            <a:xfrm flipV="1">
              <a:off x="8572" y="9151"/>
              <a:ext cx="530" cy="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66" name="直接箭头连接符 65"/>
            <p:cNvCxnSpPr/>
            <p:nvPr>
              <p:custDataLst>
                <p:tags r:id="rId24"/>
              </p:custDataLst>
            </p:nvPr>
          </p:nvCxnSpPr>
          <p:spPr>
            <a:xfrm flipV="1">
              <a:off x="11563" y="9169"/>
              <a:ext cx="530" cy="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67" name="直接箭头连接符 66"/>
            <p:cNvCxnSpPr/>
            <p:nvPr>
              <p:custDataLst>
                <p:tags r:id="rId25"/>
              </p:custDataLst>
            </p:nvPr>
          </p:nvCxnSpPr>
          <p:spPr>
            <a:xfrm flipV="1">
              <a:off x="12383" y="9169"/>
              <a:ext cx="530" cy="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68" name="直接箭头连接符 67"/>
            <p:cNvCxnSpPr/>
            <p:nvPr>
              <p:custDataLst>
                <p:tags r:id="rId26"/>
              </p:custDataLst>
            </p:nvPr>
          </p:nvCxnSpPr>
          <p:spPr>
            <a:xfrm flipV="1">
              <a:off x="15374" y="9161"/>
              <a:ext cx="530" cy="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graphicFrame>
        <p:nvGraphicFramePr>
          <p:cNvPr id="41" name="表格 40"/>
          <p:cNvGraphicFramePr/>
          <p:nvPr>
            <p:custDataLst>
              <p:tags r:id="rId27"/>
            </p:custDataLst>
          </p:nvPr>
        </p:nvGraphicFramePr>
        <p:xfrm>
          <a:off x="7410450" y="3375660"/>
          <a:ext cx="3778250" cy="414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825"/>
                <a:gridCol w="377825"/>
                <a:gridCol w="377825"/>
                <a:gridCol w="377825"/>
                <a:gridCol w="377825"/>
                <a:gridCol w="377825"/>
                <a:gridCol w="377825"/>
                <a:gridCol w="377825"/>
                <a:gridCol w="377825"/>
                <a:gridCol w="377825"/>
              </a:tblGrid>
              <a:tr h="414655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94" name="组合 93"/>
          <p:cNvGrpSpPr/>
          <p:nvPr/>
        </p:nvGrpSpPr>
        <p:grpSpPr>
          <a:xfrm>
            <a:off x="309880" y="2506345"/>
            <a:ext cx="5702300" cy="1957070"/>
            <a:chOff x="488" y="4232"/>
            <a:chExt cx="8980" cy="3082"/>
          </a:xfrm>
        </p:grpSpPr>
        <p:grpSp>
          <p:nvGrpSpPr>
            <p:cNvPr id="80" name="组合 79"/>
            <p:cNvGrpSpPr/>
            <p:nvPr/>
          </p:nvGrpSpPr>
          <p:grpSpPr>
            <a:xfrm>
              <a:off x="488" y="4232"/>
              <a:ext cx="8981" cy="3082"/>
              <a:chOff x="1196" y="4232"/>
              <a:chExt cx="8981" cy="3082"/>
            </a:xfrm>
          </p:grpSpPr>
          <p:sp>
            <p:nvSpPr>
              <p:cNvPr id="2" name="文本框 1"/>
              <p:cNvSpPr txBox="1"/>
              <p:nvPr/>
            </p:nvSpPr>
            <p:spPr>
              <a:xfrm>
                <a:off x="5819" y="4651"/>
                <a:ext cx="4358" cy="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b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fall into different registers</a:t>
                </a:r>
                <a:endParaRPr lang="en-US" altLang="zh-CN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endParaRPr>
              </a:p>
            </p:txBody>
          </p:sp>
          <p:grpSp>
            <p:nvGrpSpPr>
              <p:cNvPr id="72" name="组合 71"/>
              <p:cNvGrpSpPr/>
              <p:nvPr/>
            </p:nvGrpSpPr>
            <p:grpSpPr>
              <a:xfrm>
                <a:off x="1196" y="4232"/>
                <a:ext cx="6016" cy="3083"/>
                <a:chOff x="836" y="4773"/>
                <a:chExt cx="6016" cy="3083"/>
              </a:xfrm>
            </p:grpSpPr>
            <p:grpSp>
              <p:nvGrpSpPr>
                <p:cNvPr id="24" name="组合 23"/>
                <p:cNvGrpSpPr/>
                <p:nvPr/>
              </p:nvGrpSpPr>
              <p:grpSpPr>
                <a:xfrm>
                  <a:off x="993" y="4773"/>
                  <a:ext cx="5788" cy="1239"/>
                  <a:chOff x="1889" y="6356"/>
                  <a:chExt cx="8034" cy="1721"/>
                </a:xfrm>
              </p:grpSpPr>
              <p:sp>
                <p:nvSpPr>
                  <p:cNvPr id="34" name="文本框 33"/>
                  <p:cNvSpPr txBox="1"/>
                  <p:nvPr/>
                </p:nvSpPr>
                <p:spPr>
                  <a:xfrm>
                    <a:off x="5601" y="7497"/>
                    <a:ext cx="795" cy="58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noAutofit/>
                  </a:bodyPr>
                  <a:p>
                    <a:r>
                      <a:rPr lang="en-US" altLang="zh-CN"/>
                      <a:t>...</a:t>
                    </a:r>
                    <a:endParaRPr lang="en-US" altLang="zh-CN"/>
                  </a:p>
                </p:txBody>
              </p:sp>
              <p:grpSp>
                <p:nvGrpSpPr>
                  <p:cNvPr id="21" name="组合 20"/>
                  <p:cNvGrpSpPr/>
                  <p:nvPr/>
                </p:nvGrpSpPr>
                <p:grpSpPr>
                  <a:xfrm>
                    <a:off x="1889" y="6356"/>
                    <a:ext cx="8034" cy="1710"/>
                    <a:chOff x="5379" y="3701"/>
                    <a:chExt cx="8034" cy="1710"/>
                  </a:xfrm>
                </p:grpSpPr>
                <p:cxnSp>
                  <p:nvCxnSpPr>
                    <p:cNvPr id="28" name="直接箭头连接符 27"/>
                    <p:cNvCxnSpPr/>
                    <p:nvPr/>
                  </p:nvCxnSpPr>
                  <p:spPr>
                    <a:xfrm flipH="1">
                      <a:off x="5379" y="4466"/>
                      <a:ext cx="3994" cy="945"/>
                    </a:xfrm>
                    <a:prstGeom prst="straightConnector1">
                      <a:avLst/>
                    </a:prstGeom>
                    <a:ln w="28575"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2">
                      <a:schemeClr val="accent1"/>
                    </a:lnRef>
                    <a:fillRef idx="0">
                      <a:srgbClr val="FFFFFF"/>
                    </a:fillRef>
                    <a:effectRef idx="0">
                      <a:srgbClr val="FFFFFF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直接箭头连接符 28"/>
                    <p:cNvCxnSpPr/>
                    <p:nvPr/>
                  </p:nvCxnSpPr>
                  <p:spPr>
                    <a:xfrm flipH="1">
                      <a:off x="6290" y="4466"/>
                      <a:ext cx="3101" cy="919"/>
                    </a:xfrm>
                    <a:prstGeom prst="straightConnector1">
                      <a:avLst/>
                    </a:prstGeom>
                    <a:ln w="28575"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2">
                      <a:schemeClr val="accent1"/>
                    </a:lnRef>
                    <a:fillRef idx="0">
                      <a:srgbClr val="FFFFFF"/>
                    </a:fillRef>
                    <a:effectRef idx="0">
                      <a:srgbClr val="FFFFFF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直接箭头连接符 29"/>
                    <p:cNvCxnSpPr/>
                    <p:nvPr/>
                  </p:nvCxnSpPr>
                  <p:spPr>
                    <a:xfrm flipH="1">
                      <a:off x="7147" y="4475"/>
                      <a:ext cx="2244" cy="919"/>
                    </a:xfrm>
                    <a:prstGeom prst="straightConnector1">
                      <a:avLst/>
                    </a:prstGeom>
                    <a:ln w="28575"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2">
                      <a:schemeClr val="accent1"/>
                    </a:lnRef>
                    <a:fillRef idx="0">
                      <a:srgbClr val="FFFFFF"/>
                    </a:fillRef>
                    <a:effectRef idx="0">
                      <a:srgbClr val="FFFFFF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直接箭头连接符 30"/>
                    <p:cNvCxnSpPr/>
                    <p:nvPr/>
                  </p:nvCxnSpPr>
                  <p:spPr>
                    <a:xfrm>
                      <a:off x="9392" y="4475"/>
                      <a:ext cx="4021" cy="891"/>
                    </a:xfrm>
                    <a:prstGeom prst="straightConnector1">
                      <a:avLst/>
                    </a:prstGeom>
                    <a:ln w="28575"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2">
                      <a:schemeClr val="accent1"/>
                    </a:lnRef>
                    <a:fillRef idx="0">
                      <a:srgbClr val="FFFFFF"/>
                    </a:fillRef>
                    <a:effectRef idx="0">
                      <a:srgbClr val="FFFFFF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直接箭头连接符 31"/>
                    <p:cNvCxnSpPr/>
                    <p:nvPr/>
                  </p:nvCxnSpPr>
                  <p:spPr>
                    <a:xfrm>
                      <a:off x="9354" y="4468"/>
                      <a:ext cx="3137" cy="929"/>
                    </a:xfrm>
                    <a:prstGeom prst="straightConnector1">
                      <a:avLst/>
                    </a:prstGeom>
                    <a:ln w="28575"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2">
                      <a:schemeClr val="accent1"/>
                    </a:lnRef>
                    <a:fillRef idx="0">
                      <a:srgbClr val="FFFFFF"/>
                    </a:fillRef>
                    <a:effectRef idx="0">
                      <a:srgbClr val="FFFFFF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直接箭头连接符 32"/>
                    <p:cNvCxnSpPr/>
                    <p:nvPr/>
                  </p:nvCxnSpPr>
                  <p:spPr>
                    <a:xfrm>
                      <a:off x="9377" y="4460"/>
                      <a:ext cx="2201" cy="921"/>
                    </a:xfrm>
                    <a:prstGeom prst="straightConnector1">
                      <a:avLst/>
                    </a:prstGeom>
                    <a:ln w="28575"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2">
                      <a:schemeClr val="accent1"/>
                    </a:lnRef>
                    <a:fillRef idx="0">
                      <a:srgbClr val="FFFFFF"/>
                    </a:fillRef>
                    <a:effectRef idx="0">
                      <a:srgbClr val="FFFFFF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9" name="文本框 38"/>
                    <p:cNvSpPr txBox="1"/>
                    <p:nvPr/>
                  </p:nvSpPr>
                  <p:spPr>
                    <a:xfrm>
                      <a:off x="8298" y="3701"/>
                      <a:ext cx="2421" cy="80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p>
                      <a:r>
                        <a:rPr lang="en-US" altLang="zh-C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elements</a:t>
                      </a:r>
                      <a:endParaRPr lang="en-US" altLang="zh-C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</p:grpSp>
            <p:grpSp>
              <p:nvGrpSpPr>
                <p:cNvPr id="22" name="组合 21"/>
                <p:cNvGrpSpPr/>
                <p:nvPr/>
              </p:nvGrpSpPr>
              <p:grpSpPr>
                <a:xfrm>
                  <a:off x="836" y="7202"/>
                  <a:ext cx="5945" cy="654"/>
                  <a:chOff x="5107" y="6288"/>
                  <a:chExt cx="8710" cy="654"/>
                </a:xfrm>
              </p:grpSpPr>
              <p:sp>
                <p:nvSpPr>
                  <p:cNvPr id="15" name="文本框 14"/>
                  <p:cNvSpPr txBox="1"/>
                  <p:nvPr/>
                </p:nvSpPr>
                <p:spPr>
                  <a:xfrm>
                    <a:off x="8032" y="6288"/>
                    <a:ext cx="2844" cy="6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noAutofit/>
                  </a:bodyPr>
                  <a:p>
                    <a:r>
                      <a:rPr lang="en-US" altLang="zh-CN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 </a:t>
                    </a:r>
                    <a:r>
                      <a:rPr lang="en-US" altLang="zh-CN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rPr>
                      <a:t>registers</a:t>
                    </a:r>
                    <a:r>
                      <a:rPr lang="en-US" altLang="zh-CN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endParaRPr lang="en-US" altLang="zh-CN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19" name="直接箭头连接符 18"/>
                  <p:cNvCxnSpPr/>
                  <p:nvPr/>
                </p:nvCxnSpPr>
                <p:spPr>
                  <a:xfrm flipH="1">
                    <a:off x="5107" y="6581"/>
                    <a:ext cx="2881" cy="0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2">
                    <a:schemeClr val="accent1"/>
                  </a:lnRef>
                  <a:fillRef idx="0">
                    <a:srgbClr val="FFFFFF"/>
                  </a:fillRef>
                  <a:effectRef idx="0">
                    <a:srgbClr val="FFFFFF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直接箭头连接符 19"/>
                  <p:cNvCxnSpPr/>
                  <p:nvPr/>
                </p:nvCxnSpPr>
                <p:spPr>
                  <a:xfrm>
                    <a:off x="10822" y="6614"/>
                    <a:ext cx="2995" cy="0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2">
                    <a:schemeClr val="accent1"/>
                  </a:lnRef>
                  <a:fillRef idx="0">
                    <a:srgbClr val="FFFFFF"/>
                  </a:fillRef>
                  <a:effectRef idx="0">
                    <a:srgbClr val="FFFFFF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" name="椭圆 3"/>
                <p:cNvSpPr/>
                <p:nvPr/>
              </p:nvSpPr>
              <p:spPr>
                <a:xfrm>
                  <a:off x="4336" y="6050"/>
                  <a:ext cx="732" cy="732"/>
                </a:xfrm>
                <a:prstGeom prst="ellipse">
                  <a:avLst/>
                </a:prstGeom>
                <a:noFill/>
                <a:ln w="28575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5" name="文本框 4"/>
                <p:cNvSpPr txBox="1"/>
                <p:nvPr/>
              </p:nvSpPr>
              <p:spPr>
                <a:xfrm>
                  <a:off x="4508" y="6658"/>
                  <a:ext cx="2344" cy="5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 b="1">
                      <a:solidFill>
                        <a:srgbClr val="C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  <a:sym typeface="+mn-ea"/>
                    </a:rPr>
                    <a:t>large enough</a:t>
                  </a:r>
                  <a:endParaRPr lang="en-US" altLang="zh-CN" b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endParaRPr>
                </a:p>
              </p:txBody>
            </p:sp>
          </p:grpSp>
        </p:grpSp>
        <p:grpSp>
          <p:nvGrpSpPr>
            <p:cNvPr id="81" name="组合 80"/>
            <p:cNvGrpSpPr/>
            <p:nvPr/>
          </p:nvGrpSpPr>
          <p:grpSpPr>
            <a:xfrm>
              <a:off x="6800" y="5674"/>
              <a:ext cx="1656" cy="1640"/>
              <a:chOff x="6800" y="5674"/>
              <a:chExt cx="1656" cy="1640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74" name="文本框 73"/>
                  <p:cNvSpPr txBox="1"/>
                  <p:nvPr/>
                </p:nvSpPr>
                <p:spPr>
                  <a:xfrm>
                    <a:off x="6800" y="5674"/>
                    <a:ext cx="957" cy="72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zh-CN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𝑨</m:t>
                          </m:r>
                          <m:r>
                            <a:rPr lang="en-US" altLang="zh-CN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[</m:t>
                          </m:r>
                          <m:r>
                            <a:rPr lang="en-US" altLang="zh-CN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𝒊</m:t>
                          </m:r>
                          <m:r>
                            <a:rPr lang="en-US" altLang="zh-CN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charset="0"/>
                              <a:ea typeface="MS Mincho" charset="0"/>
                              <a:cs typeface="Cambria Math" panose="02040503050406030204" charset="0"/>
                            </a:rPr>
                            <m:t>]</m:t>
                          </m:r>
                        </m:oMath>
                      </m:oMathPara>
                    </a14:m>
                    <a:endParaRPr lang="en-US" altLang="zh-CN" sz="2400" b="1" i="1">
                      <a:solidFill>
                        <a:schemeClr val="accent1">
                          <a:lumMod val="75000"/>
                        </a:schemeClr>
                      </a:solidFill>
                      <a:latin typeface="Cambria Math" panose="02040503050406030204" charset="0"/>
                      <a:ea typeface="MS Mincho" charset="0"/>
                      <a:cs typeface="Cambria Math" panose="02040503050406030204" charset="0"/>
                    </a:endParaRPr>
                  </a:p>
                </p:txBody>
              </p:sp>
            </mc:Choice>
            <mc:Fallback>
              <p:sp>
                <p:nvSpPr>
                  <p:cNvPr id="74" name="文本框 7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00" y="5674"/>
                    <a:ext cx="957" cy="725"/>
                  </a:xfrm>
                  <a:prstGeom prst="rect">
                    <a:avLst/>
                  </a:prstGeom>
                  <a:blipFill rotWithShape="1">
                    <a:blip r:embed="rId28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75" name="上箭头 74"/>
              <p:cNvSpPr/>
              <p:nvPr/>
            </p:nvSpPr>
            <p:spPr>
              <a:xfrm>
                <a:off x="7956" y="5770"/>
                <a:ext cx="500" cy="510"/>
              </a:xfrm>
              <a:prstGeom prst="upArrow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76" name="文本框 75"/>
                  <p:cNvSpPr txBox="1"/>
                  <p:nvPr/>
                </p:nvSpPr>
                <p:spPr>
                  <a:xfrm>
                    <a:off x="7059" y="6590"/>
                    <a:ext cx="698" cy="72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zh-CN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𝑬</m:t>
                          </m:r>
                        </m:oMath>
                      </m:oMathPara>
                    </a14:m>
                    <a:endParaRPr lang="en-US" altLang="zh-CN" sz="2400" b="1" i="1">
                      <a:solidFill>
                        <a:schemeClr val="accent1">
                          <a:lumMod val="75000"/>
                        </a:schemeClr>
                      </a:solidFill>
                      <a:latin typeface="Cambria Math" panose="02040503050406030204" charset="0"/>
                      <a:cs typeface="Cambria Math" panose="02040503050406030204" charset="0"/>
                    </a:endParaRPr>
                  </a:p>
                </p:txBody>
              </p:sp>
            </mc:Choice>
            <mc:Fallback>
              <p:sp>
                <p:nvSpPr>
                  <p:cNvPr id="76" name="文本框 7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59" y="6590"/>
                    <a:ext cx="698" cy="725"/>
                  </a:xfrm>
                  <a:prstGeom prst="rect">
                    <a:avLst/>
                  </a:prstGeom>
                  <a:blipFill rotWithShape="1">
                    <a:blip r:embed="rId29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77" name="上箭头 76"/>
              <p:cNvSpPr/>
              <p:nvPr/>
            </p:nvSpPr>
            <p:spPr>
              <a:xfrm>
                <a:off x="7956" y="6590"/>
                <a:ext cx="500" cy="510"/>
              </a:xfrm>
              <a:prstGeom prst="upArrow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95" name="组合 94"/>
          <p:cNvGrpSpPr/>
          <p:nvPr/>
        </p:nvGrpSpPr>
        <p:grpSpPr>
          <a:xfrm>
            <a:off x="7409815" y="2538095"/>
            <a:ext cx="4684395" cy="1948815"/>
            <a:chOff x="11669" y="4282"/>
            <a:chExt cx="7377" cy="3069"/>
          </a:xfrm>
        </p:grpSpPr>
        <p:grpSp>
          <p:nvGrpSpPr>
            <p:cNvPr id="71" name="组合 70"/>
            <p:cNvGrpSpPr/>
            <p:nvPr/>
          </p:nvGrpSpPr>
          <p:grpSpPr>
            <a:xfrm>
              <a:off x="11841" y="4282"/>
              <a:ext cx="6029" cy="1296"/>
              <a:chOff x="8743" y="4810"/>
              <a:chExt cx="6029" cy="1296"/>
            </a:xfrm>
          </p:grpSpPr>
          <p:grpSp>
            <p:nvGrpSpPr>
              <p:cNvPr id="9" name="组合 8"/>
              <p:cNvGrpSpPr/>
              <p:nvPr/>
            </p:nvGrpSpPr>
            <p:grpSpPr>
              <a:xfrm rot="0">
                <a:off x="8743" y="4810"/>
                <a:ext cx="1824" cy="1296"/>
                <a:chOff x="5607" y="3939"/>
                <a:chExt cx="2119" cy="1506"/>
              </a:xfrm>
            </p:grpSpPr>
            <p:cxnSp>
              <p:nvCxnSpPr>
                <p:cNvPr id="10" name="直接箭头连接符 9"/>
                <p:cNvCxnSpPr>
                  <a:stCxn id="17" idx="2"/>
                </p:cNvCxnSpPr>
                <p:nvPr/>
              </p:nvCxnSpPr>
              <p:spPr>
                <a:xfrm flipH="1">
                  <a:off x="5724" y="4613"/>
                  <a:ext cx="942" cy="790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接箭头连接符 10"/>
                <p:cNvCxnSpPr>
                  <a:stCxn id="17" idx="2"/>
                </p:cNvCxnSpPr>
                <p:nvPr/>
              </p:nvCxnSpPr>
              <p:spPr>
                <a:xfrm flipH="1">
                  <a:off x="6476" y="4613"/>
                  <a:ext cx="189" cy="811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直接箭头连接符 11"/>
                <p:cNvCxnSpPr>
                  <a:stCxn id="17" idx="2"/>
                </p:cNvCxnSpPr>
                <p:nvPr/>
              </p:nvCxnSpPr>
              <p:spPr>
                <a:xfrm>
                  <a:off x="6666" y="4613"/>
                  <a:ext cx="584" cy="832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  <p:sp>
              <p:nvSpPr>
                <p:cNvPr id="17" name="文本框 16"/>
                <p:cNvSpPr txBox="1"/>
                <p:nvPr/>
              </p:nvSpPr>
              <p:spPr>
                <a:xfrm>
                  <a:off x="5607" y="3939"/>
                  <a:ext cx="2119" cy="6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elements</a:t>
                  </a:r>
                  <a:endPara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0" name="文本框 39"/>
              <p:cNvSpPr txBox="1"/>
              <p:nvPr/>
            </p:nvSpPr>
            <p:spPr>
              <a:xfrm>
                <a:off x="9992" y="5423"/>
                <a:ext cx="4781" cy="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b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concentrated in few registers</a:t>
                </a:r>
                <a:endParaRPr lang="en-US" altLang="zh-CN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53" name="组合 52"/>
            <p:cNvGrpSpPr/>
            <p:nvPr/>
          </p:nvGrpSpPr>
          <p:grpSpPr>
            <a:xfrm>
              <a:off x="11669" y="6697"/>
              <a:ext cx="5945" cy="654"/>
              <a:chOff x="5107" y="6288"/>
              <a:chExt cx="8710" cy="654"/>
            </a:xfrm>
          </p:grpSpPr>
          <p:sp>
            <p:nvSpPr>
              <p:cNvPr id="58" name="文本框 57"/>
              <p:cNvSpPr txBox="1"/>
              <p:nvPr/>
            </p:nvSpPr>
            <p:spPr>
              <a:xfrm>
                <a:off x="8032" y="6288"/>
                <a:ext cx="2844" cy="65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p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 </a:t>
                </a:r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registers</a:t>
                </a:r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69" name="直接箭头连接符 68"/>
              <p:cNvCxnSpPr/>
              <p:nvPr/>
            </p:nvCxnSpPr>
            <p:spPr>
              <a:xfrm flipH="1">
                <a:off x="5107" y="6581"/>
                <a:ext cx="2881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70" name="直接箭头连接符 69"/>
              <p:cNvCxnSpPr/>
              <p:nvPr/>
            </p:nvCxnSpPr>
            <p:spPr>
              <a:xfrm>
                <a:off x="10822" y="6614"/>
                <a:ext cx="2995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8" name="文本框 77"/>
                <p:cNvSpPr txBox="1"/>
                <p:nvPr/>
              </p:nvSpPr>
              <p:spPr>
                <a:xfrm>
                  <a:off x="15594" y="6117"/>
                  <a:ext cx="3452" cy="6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 sz="2000">
                      <a:solidFill>
                        <a:schemeClr val="accent1">
                          <a:lumMod val="75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smaller</a:t>
                  </a:r>
                  <a:r>
                    <a:rPr lang="en-US" altLang="zh-CN" sz="2000">
                      <a:solidFill>
                        <a:schemeClr val="accent1">
                          <a:lumMod val="75000"/>
                        </a:schemeClr>
                      </a:solidFill>
                      <a:latin typeface="Cambria Math" panose="02040503050406030204" charset="0"/>
                      <a:cs typeface="Cambria Math" panose="02040503050406030204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zh-CN" sz="20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charset="0"/>
                          <a:cs typeface="Cambria Math" panose="02040503050406030204" charset="0"/>
                        </a:rPr>
                        <m:t>𝑨</m:t>
                      </m:r>
                      <m:r>
                        <a:rPr lang="en-US" altLang="zh-CN" sz="20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charset="0"/>
                          <a:cs typeface="Cambria Math" panose="02040503050406030204" charset="0"/>
                        </a:rPr>
                        <m:t>[</m:t>
                      </m:r>
                      <m:r>
                        <a:rPr lang="en-US" altLang="zh-CN" sz="20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charset="0"/>
                          <a:cs typeface="Cambria Math" panose="02040503050406030204" charset="0"/>
                        </a:rPr>
                        <m:t>𝒊</m:t>
                      </m:r>
                      <m:r>
                        <a:rPr lang="en-US" altLang="zh-CN" sz="20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]</m:t>
                      </m:r>
                    </m:oMath>
                  </a14:m>
                  <a:r>
                    <a:rPr lang="en-US" altLang="zh-CN" sz="2000" b="1" i="1">
                      <a:solidFill>
                        <a:schemeClr val="accent1">
                          <a:lumMod val="75000"/>
                        </a:schemeClr>
                      </a:solidFill>
                      <a:latin typeface="Cambria Math" panose="02040503050406030204" charset="0"/>
                      <a:ea typeface="MS Mincho" charset="0"/>
                      <a:cs typeface="Cambria Math" panose="02040503050406030204" charset="0"/>
                    </a:rPr>
                    <a:t> </a:t>
                  </a:r>
                  <a:r>
                    <a:rPr lang="en-US" altLang="zh-CN" sz="2000">
                      <a:solidFill>
                        <a:schemeClr val="accent1">
                          <a:lumMod val="75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and</a:t>
                  </a:r>
                  <a:r>
                    <a:rPr lang="en-US" altLang="zh-CN" sz="2000">
                      <a:solidFill>
                        <a:schemeClr val="accent1">
                          <a:lumMod val="75000"/>
                        </a:schemeClr>
                      </a:solidFill>
                      <a:latin typeface="Cambria Math" panose="02040503050406030204" charset="0"/>
                      <a:cs typeface="Cambria Math" panose="02040503050406030204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zh-CN" sz="20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𝑬</m:t>
                      </m:r>
                    </m:oMath>
                  </a14:m>
                  <a:endParaRPr lang="en-US" altLang="zh-CN" sz="2000" b="1" i="1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charset="0"/>
                    <a:ea typeface="MS Mincho" charset="0"/>
                    <a:cs typeface="Cambria Math" panose="02040503050406030204" charset="0"/>
                  </a:endParaRPr>
                </a:p>
              </p:txBody>
            </p:sp>
          </mc:Choice>
          <mc:Fallback>
            <p:sp>
              <p:nvSpPr>
                <p:cNvPr id="78" name="文本框 7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94" y="6117"/>
                  <a:ext cx="3452" cy="628"/>
                </a:xfrm>
                <a:prstGeom prst="rect">
                  <a:avLst/>
                </a:prstGeom>
                <a:blipFill rotWithShape="1">
                  <a:blip r:embed="rId30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7" name="组合 96"/>
          <p:cNvGrpSpPr/>
          <p:nvPr/>
        </p:nvGrpSpPr>
        <p:grpSpPr>
          <a:xfrm>
            <a:off x="511175" y="5827395"/>
            <a:ext cx="2585720" cy="645160"/>
            <a:chOff x="805" y="9427"/>
            <a:chExt cx="4072" cy="1016"/>
          </a:xfrm>
        </p:grpSpPr>
        <p:sp>
          <p:nvSpPr>
            <p:cNvPr id="6" name="文本框 5"/>
            <p:cNvSpPr txBox="1"/>
            <p:nvPr/>
          </p:nvSpPr>
          <p:spPr>
            <a:xfrm>
              <a:off x="805" y="9427"/>
              <a:ext cx="1572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insert element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6" name="组合 15"/>
            <p:cNvGrpSpPr/>
            <p:nvPr/>
          </p:nvGrpSpPr>
          <p:grpSpPr>
            <a:xfrm>
              <a:off x="2502" y="9689"/>
              <a:ext cx="578" cy="580"/>
              <a:chOff x="3175" y="9533"/>
              <a:chExt cx="578" cy="580"/>
            </a:xfrm>
          </p:grpSpPr>
          <p:sp>
            <p:nvSpPr>
              <p:cNvPr id="8" name="文本框 7"/>
              <p:cNvSpPr txBox="1"/>
              <p:nvPr/>
            </p:nvSpPr>
            <p:spPr>
              <a:xfrm>
                <a:off x="3175" y="9533"/>
                <a:ext cx="578" cy="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endPara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3" name="直接箭头连接符 12"/>
              <p:cNvCxnSpPr/>
              <p:nvPr/>
            </p:nvCxnSpPr>
            <p:spPr>
              <a:xfrm flipV="1">
                <a:off x="3689" y="9651"/>
                <a:ext cx="0" cy="34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</p:grpSp>
        <p:sp>
          <p:nvSpPr>
            <p:cNvPr id="14" name="文本框 13"/>
            <p:cNvSpPr txBox="1"/>
            <p:nvPr/>
          </p:nvSpPr>
          <p:spPr>
            <a:xfrm>
              <a:off x="3418" y="9427"/>
              <a:ext cx="1446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retain 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element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圆角矩形 17"/>
            <p:cNvSpPr/>
            <p:nvPr/>
          </p:nvSpPr>
          <p:spPr>
            <a:xfrm>
              <a:off x="847" y="9484"/>
              <a:ext cx="4031" cy="945"/>
            </a:xfrm>
            <a:prstGeom prst="round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6" name="上箭头 25"/>
            <p:cNvSpPr/>
            <p:nvPr/>
          </p:nvSpPr>
          <p:spPr>
            <a:xfrm rot="5400000">
              <a:off x="2258" y="9853"/>
              <a:ext cx="246" cy="251"/>
            </a:xfrm>
            <a:prstGeom prst="upArrow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7" name="上箭头 26"/>
            <p:cNvSpPr/>
            <p:nvPr/>
          </p:nvSpPr>
          <p:spPr>
            <a:xfrm rot="5400000">
              <a:off x="3260" y="9853"/>
              <a:ext cx="246" cy="251"/>
            </a:xfrm>
            <a:prstGeom prst="upArrow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96" name="组合 95"/>
          <p:cNvGrpSpPr/>
          <p:nvPr/>
        </p:nvGrpSpPr>
        <p:grpSpPr>
          <a:xfrm>
            <a:off x="6317615" y="5794375"/>
            <a:ext cx="5158740" cy="910590"/>
            <a:chOff x="9949" y="9268"/>
            <a:chExt cx="8124" cy="1434"/>
          </a:xfrm>
        </p:grpSpPr>
        <p:grpSp>
          <p:nvGrpSpPr>
            <p:cNvPr id="92" name="组合 91"/>
            <p:cNvGrpSpPr/>
            <p:nvPr/>
          </p:nvGrpSpPr>
          <p:grpSpPr>
            <a:xfrm>
              <a:off x="10055" y="9268"/>
              <a:ext cx="8019" cy="1434"/>
              <a:chOff x="10055" y="9268"/>
              <a:chExt cx="8019" cy="1434"/>
            </a:xfrm>
          </p:grpSpPr>
          <p:sp>
            <p:nvSpPr>
              <p:cNvPr id="82" name="文本框 81"/>
              <p:cNvSpPr txBox="1"/>
              <p:nvPr/>
            </p:nvSpPr>
            <p:spPr>
              <a:xfrm>
                <a:off x="11563" y="9484"/>
                <a:ext cx="1650" cy="1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insert</a:t>
                </a:r>
                <a:endPara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element</a:t>
                </a:r>
                <a:endPara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3" name="文本框 82"/>
                  <p:cNvSpPr txBox="1"/>
                  <p:nvPr/>
                </p:nvSpPr>
                <p:spPr>
                  <a:xfrm>
                    <a:off x="10055" y="9715"/>
                    <a:ext cx="1417" cy="55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zh-CN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sSubPr>
                            <m:e>
                              <m:r>
                                <a:rPr lang="en-US" altLang="zh-CN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altLang="zh-CN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𝑏𝑒𝑓𝑜𝑟𝑒</m:t>
                              </m:r>
                            </m:sub>
                          </m:sSub>
                        </m:oMath>
                      </m:oMathPara>
                    </a14:m>
                    <a:endParaRPr lang="zh-CN" altLang="en-US"/>
                  </a:p>
                </p:txBody>
              </p:sp>
            </mc:Choice>
            <mc:Fallback>
              <p:sp>
                <p:nvSpPr>
                  <p:cNvPr id="83" name="文本框 8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055" y="9715"/>
                    <a:ext cx="1417" cy="555"/>
                  </a:xfrm>
                  <a:prstGeom prst="rect">
                    <a:avLst/>
                  </a:prstGeom>
                  <a:blipFill rotWithShape="1">
                    <a:blip r:embed="rId31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4" name="文本框 83"/>
                  <p:cNvSpPr txBox="1"/>
                  <p:nvPr/>
                </p:nvSpPr>
                <p:spPr>
                  <a:xfrm>
                    <a:off x="13279" y="9715"/>
                    <a:ext cx="1346" cy="55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zh-CN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sSubPr>
                            <m:e>
                              <m:r>
                                <a:rPr lang="en-US" altLang="zh-CN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altLang="zh-CN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𝑎𝑓𝑡𝑒𝑟</m:t>
                              </m:r>
                            </m:sub>
                          </m:sSub>
                        </m:oMath>
                      </m:oMathPara>
                    </a14:m>
                    <a:endParaRPr lang="zh-CN" altLang="en-US"/>
                  </a:p>
                </p:txBody>
              </p:sp>
            </mc:Choice>
            <mc:Fallback>
              <p:sp>
                <p:nvSpPr>
                  <p:cNvPr id="84" name="文本框 8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279" y="9715"/>
                    <a:ext cx="1346" cy="555"/>
                  </a:xfrm>
                  <a:prstGeom prst="rect">
                    <a:avLst/>
                  </a:prstGeom>
                  <a:blipFill rotWithShape="1">
                    <a:blip r:embed="rId32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5" name="上箭头 84"/>
              <p:cNvSpPr/>
              <p:nvPr/>
            </p:nvSpPr>
            <p:spPr>
              <a:xfrm rot="5400000">
                <a:off x="11474" y="9883"/>
                <a:ext cx="246" cy="251"/>
              </a:xfrm>
              <a:prstGeom prst="upArrow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86" name="上箭头 85"/>
              <p:cNvSpPr/>
              <p:nvPr/>
            </p:nvSpPr>
            <p:spPr>
              <a:xfrm rot="5400000">
                <a:off x="13081" y="9883"/>
                <a:ext cx="246" cy="251"/>
              </a:xfrm>
              <a:prstGeom prst="upArrow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7" name="文本框 86"/>
                  <p:cNvSpPr txBox="1"/>
                  <p:nvPr/>
                </p:nvSpPr>
                <p:spPr>
                  <a:xfrm>
                    <a:off x="14769" y="9268"/>
                    <a:ext cx="1605" cy="143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p>
                    <a:pPr>
                      <a:lnSpc>
                        <a:spcPct val="100000"/>
                      </a:lnSpc>
                    </a:pPr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zh-CN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sSubPr>
                            <m:e>
                              <m:r>
                                <a:rPr lang="en-US" altLang="zh-CN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altLang="zh-CN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𝑎𝑓𝑡𝑒𝑟</m:t>
                              </m:r>
                            </m:sub>
                          </m:sSub>
                          <m:r>
                            <a:rPr lang="en-US" altLang="zh-CN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 = </m:t>
                          </m:r>
                        </m:oMath>
                      </m:oMathPara>
                    </a14:m>
                    <a:endParaRPr lang="en-US" altLang="zh-CN" i="1">
                      <a:latin typeface="Cambria Math" panose="02040503050406030204" charset="0"/>
                      <a:cs typeface="Cambria Math" panose="02040503050406030204" charset="0"/>
                    </a:endParaRPr>
                  </a:p>
                  <a:p>
                    <a:pPr>
                      <a:lnSpc>
                        <a:spcPct val="100000"/>
                      </a:lnSpc>
                    </a:pPr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zh-CN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sSubPr>
                            <m:e>
                              <m:r>
                                <a:rPr lang="en-US" altLang="zh-CN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altLang="zh-CN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𝑏𝑒𝑓𝑜𝑟𝑒</m:t>
                              </m:r>
                            </m:sub>
                          </m:sSub>
                        </m:oMath>
                      </m:oMathPara>
                    </a14:m>
                    <a:endParaRPr lang="zh-CN" altLang="en-US"/>
                  </a:p>
                </p:txBody>
              </p:sp>
            </mc:Choice>
            <mc:Fallback>
              <p:sp>
                <p:nvSpPr>
                  <p:cNvPr id="87" name="文本框 8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769" y="9268"/>
                    <a:ext cx="1605" cy="1434"/>
                  </a:xfrm>
                  <a:prstGeom prst="rect">
                    <a:avLst/>
                  </a:prstGeom>
                  <a:blipFill rotWithShape="1">
                    <a:blip r:embed="rId33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8" name="文本框 87"/>
              <p:cNvSpPr txBox="1"/>
              <p:nvPr/>
            </p:nvSpPr>
            <p:spPr>
              <a:xfrm>
                <a:off x="16460" y="9484"/>
                <a:ext cx="1614" cy="1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remove</a:t>
                </a:r>
                <a:endPara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element</a:t>
                </a:r>
                <a:endPara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0" name="上箭头 89"/>
              <p:cNvSpPr/>
              <p:nvPr/>
            </p:nvSpPr>
            <p:spPr>
              <a:xfrm rot="5400000">
                <a:off x="14579" y="9883"/>
                <a:ext cx="246" cy="251"/>
              </a:xfrm>
              <a:prstGeom prst="upArrow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91" name="上箭头 90"/>
              <p:cNvSpPr/>
              <p:nvPr/>
            </p:nvSpPr>
            <p:spPr>
              <a:xfrm rot="5400000">
                <a:off x="16211" y="9903"/>
                <a:ext cx="246" cy="251"/>
              </a:xfrm>
              <a:prstGeom prst="upArrow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sp>
          <p:nvSpPr>
            <p:cNvPr id="93" name="圆角矩形 92"/>
            <p:cNvSpPr/>
            <p:nvPr/>
          </p:nvSpPr>
          <p:spPr>
            <a:xfrm>
              <a:off x="9949" y="9268"/>
              <a:ext cx="8125" cy="1434"/>
            </a:xfrm>
            <a:prstGeom prst="round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</p:spTree>
    <p:custDataLst>
      <p:tags r:id="rId34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mc:AlternateContent xmlns:mc="http://schemas.openxmlformats.org/markup-compatibility/2006">
        <mc:Choice xmlns:a14="http://schemas.microsoft.com/office/drawing/2010/main" Requires="a14">
          <p:sp>
            <p:nvSpPr>
              <p:cNvPr id="97" name="文本框 96"/>
              <p:cNvSpPr txBox="1"/>
              <p:nvPr/>
            </p:nvSpPr>
            <p:spPr>
              <a:xfrm>
                <a:off x="8948420" y="4406265"/>
                <a:ext cx="3034665" cy="6451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insert element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>
                        <a:latin typeface="Cambria Math" panose="02040503050406030204" charset="0"/>
                        <a:cs typeface="Cambria Math" panose="02040503050406030204" charset="0"/>
                      </a:rPr>
                      <m:t>y</m:t>
                    </m:r>
                  </m:oMath>
                </a14:m>
                <a:endPara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endParaRPr>
              </a:p>
              <a:p>
                <a:pPr algn="ctr"/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estimate does not increase</a:t>
                </a:r>
                <a:endPara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endParaRPr>
              </a:p>
            </p:txBody>
          </p:sp>
        </mc:Choice>
        <mc:Fallback>
          <p:sp>
            <p:nvSpPr>
              <p:cNvPr id="97" name="文本框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8420" y="4406265"/>
                <a:ext cx="3034665" cy="645160"/>
              </a:xfrm>
              <a:prstGeom prst="rect">
                <a:avLst/>
              </a:prstGeom>
              <a:blipFill rotWithShape="1">
                <a:blip r:embed="rId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9" name="组合 8"/>
          <p:cNvGrpSpPr/>
          <p:nvPr/>
        </p:nvGrpSpPr>
        <p:grpSpPr>
          <a:xfrm>
            <a:off x="2048510" y="2107565"/>
            <a:ext cx="8108315" cy="1493474"/>
            <a:chOff x="1106" y="6185"/>
            <a:chExt cx="17342" cy="3193"/>
          </a:xfrm>
        </p:grpSpPr>
        <p:grpSp>
          <p:nvGrpSpPr>
            <p:cNvPr id="6" name="组合 5"/>
            <p:cNvGrpSpPr/>
            <p:nvPr/>
          </p:nvGrpSpPr>
          <p:grpSpPr>
            <a:xfrm>
              <a:off x="1106" y="6185"/>
              <a:ext cx="10096" cy="2975"/>
              <a:chOff x="1106" y="6185"/>
              <a:chExt cx="10096" cy="2975"/>
            </a:xfrm>
          </p:grpSpPr>
          <p:grpSp>
            <p:nvGrpSpPr>
              <p:cNvPr id="29" name="组合 28"/>
              <p:cNvGrpSpPr/>
              <p:nvPr/>
            </p:nvGrpSpPr>
            <p:grpSpPr>
              <a:xfrm>
                <a:off x="1106" y="7517"/>
                <a:ext cx="10096" cy="1643"/>
                <a:chOff x="1106" y="7517"/>
                <a:chExt cx="10096" cy="1643"/>
              </a:xfrm>
            </p:grpSpPr>
            <p:grpSp>
              <p:nvGrpSpPr>
                <p:cNvPr id="26" name="组合 25"/>
                <p:cNvGrpSpPr/>
                <p:nvPr/>
              </p:nvGrpSpPr>
              <p:grpSpPr>
                <a:xfrm>
                  <a:off x="1106" y="7883"/>
                  <a:ext cx="10096" cy="902"/>
                  <a:chOff x="3761" y="7028"/>
                  <a:chExt cx="5944" cy="531"/>
                </a:xfrm>
              </p:grpSpPr>
              <p:sp>
                <p:nvSpPr>
                  <p:cNvPr id="5" name="椭圆 4"/>
                  <p:cNvSpPr/>
                  <p:nvPr/>
                </p:nvSpPr>
                <p:spPr>
                  <a:xfrm>
                    <a:off x="3761" y="7033"/>
                    <a:ext cx="527" cy="527"/>
                  </a:xfrm>
                  <a:prstGeom prst="ellipse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lumMod val="75000"/>
                    </a:schemeClr>
                  </a:lnRef>
                  <a:fillRef idx="1">
                    <a:schemeClr val="accent1"/>
                  </a:fillRef>
                  <a:effectRef idx="0">
                    <a:srgbClr val="FFFFFF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5" name="椭圆 14"/>
                  <p:cNvSpPr/>
                  <p:nvPr/>
                </p:nvSpPr>
                <p:spPr>
                  <a:xfrm>
                    <a:off x="4664" y="7032"/>
                    <a:ext cx="527" cy="527"/>
                  </a:xfrm>
                  <a:prstGeom prst="ellipse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lumMod val="75000"/>
                    </a:schemeClr>
                  </a:lnRef>
                  <a:fillRef idx="1">
                    <a:schemeClr val="accent1"/>
                  </a:fillRef>
                  <a:effectRef idx="0">
                    <a:srgbClr val="FFFFFF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6" name="椭圆 15"/>
                  <p:cNvSpPr/>
                  <p:nvPr/>
                </p:nvSpPr>
                <p:spPr>
                  <a:xfrm>
                    <a:off x="5567" y="7031"/>
                    <a:ext cx="527" cy="527"/>
                  </a:xfrm>
                  <a:prstGeom prst="ellipse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lumMod val="75000"/>
                    </a:schemeClr>
                  </a:lnRef>
                  <a:fillRef idx="1">
                    <a:schemeClr val="accent1"/>
                  </a:fillRef>
                  <a:effectRef idx="0">
                    <a:srgbClr val="FFFFFF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en-US" altLang="zh-CN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" name="椭圆 16"/>
                  <p:cNvSpPr/>
                  <p:nvPr/>
                </p:nvSpPr>
                <p:spPr>
                  <a:xfrm>
                    <a:off x="7373" y="7030"/>
                    <a:ext cx="527" cy="527"/>
                  </a:xfrm>
                  <a:prstGeom prst="ellipse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lumMod val="75000"/>
                    </a:schemeClr>
                  </a:lnRef>
                  <a:fillRef idx="1">
                    <a:schemeClr val="accent1"/>
                  </a:fillRef>
                  <a:effectRef idx="0">
                    <a:srgbClr val="FFFFFF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8" name="椭圆 17"/>
                  <p:cNvSpPr/>
                  <p:nvPr/>
                </p:nvSpPr>
                <p:spPr>
                  <a:xfrm>
                    <a:off x="8276" y="7028"/>
                    <a:ext cx="527" cy="527"/>
                  </a:xfrm>
                  <a:prstGeom prst="ellipse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lumMod val="75000"/>
                    </a:schemeClr>
                  </a:lnRef>
                  <a:fillRef idx="1">
                    <a:schemeClr val="accent1"/>
                  </a:fillRef>
                  <a:effectRef idx="0">
                    <a:srgbClr val="FFFFFF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9" name="椭圆 18"/>
                  <p:cNvSpPr/>
                  <p:nvPr/>
                </p:nvSpPr>
                <p:spPr>
                  <a:xfrm>
                    <a:off x="9179" y="7029"/>
                    <a:ext cx="527" cy="527"/>
                  </a:xfrm>
                  <a:prstGeom prst="ellipse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lumMod val="75000"/>
                    </a:schemeClr>
                  </a:lnRef>
                  <a:fillRef idx="1">
                    <a:schemeClr val="accent1"/>
                  </a:fillRef>
                  <a:effectRef idx="0">
                    <a:srgbClr val="FFFFFF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  <p:sp>
              <p:nvSpPr>
                <p:cNvPr id="28" name="文本框 27"/>
                <p:cNvSpPr txBox="1"/>
                <p:nvPr/>
              </p:nvSpPr>
              <p:spPr>
                <a:xfrm>
                  <a:off x="5643" y="7517"/>
                  <a:ext cx="1210" cy="16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 sz="4400">
                      <a:solidFill>
                        <a:schemeClr val="tx1"/>
                      </a:solidFill>
                    </a:rPr>
                    <a:t>...</a:t>
                  </a:r>
                  <a:endParaRPr lang="en-US" altLang="zh-CN" sz="440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0" name="文本框 29"/>
              <p:cNvSpPr txBox="1"/>
              <p:nvPr/>
            </p:nvSpPr>
            <p:spPr>
              <a:xfrm>
                <a:off x="3183" y="6185"/>
                <a:ext cx="6850" cy="8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Elements (leading zeros ≤ 2)</a:t>
                </a:r>
                <a:endParaRPr lang="en-US" altLang="zh-C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左大括号 30"/>
              <p:cNvSpPr/>
              <p:nvPr/>
            </p:nvSpPr>
            <p:spPr>
              <a:xfrm rot="5400000">
                <a:off x="5894" y="2760"/>
                <a:ext cx="516" cy="9270"/>
              </a:xfrm>
              <a:prstGeom prst="leftBrac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sp>
          <p:nvSpPr>
            <p:cNvPr id="32" name="右箭头 31"/>
            <p:cNvSpPr/>
            <p:nvPr/>
          </p:nvSpPr>
          <p:spPr>
            <a:xfrm>
              <a:off x="12078" y="7955"/>
              <a:ext cx="1275" cy="540"/>
            </a:xfrm>
            <a:prstGeom prst="right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4" name="文本框 33"/>
            <p:cNvSpPr txBox="1"/>
            <p:nvPr/>
          </p:nvSpPr>
          <p:spPr>
            <a:xfrm>
              <a:off x="13668" y="7867"/>
              <a:ext cx="4780" cy="15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Deflation attack set</a:t>
              </a:r>
              <a:endPara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9" name="文本占位符 58"/>
          <p:cNvSpPr>
            <a:spLocks noGrp="1"/>
          </p:cNvSpPr>
          <p:nvPr>
            <p:ph type="body" sz="quarter" idx="4294967295"/>
          </p:nvPr>
        </p:nvSpPr>
        <p:spPr>
          <a:xfrm>
            <a:off x="582295" y="336550"/>
            <a:ext cx="9826625" cy="5041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Design </a:t>
            </a: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— Deflation attack</a:t>
            </a:r>
            <a:endParaRPr lang="en-US" altLang="zh-CN" sz="25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0" name="圆角矩形 1766"/>
          <p:cNvSpPr/>
          <p:nvPr/>
        </p:nvSpPr>
        <p:spPr>
          <a:xfrm rot="10800000" flipV="1">
            <a:off x="0" y="401407"/>
            <a:ext cx="484287" cy="491115"/>
          </a:xfrm>
          <a:prstGeom prst="roundRect">
            <a:avLst>
              <a:gd name="adj" fmla="val 503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800" dirty="0">
                <a:solidFill>
                  <a:schemeClr val="bg1"/>
                </a:solidFill>
              </a:rPr>
              <a:t>2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pic>
        <p:nvPicPr>
          <p:cNvPr id="57" name="图片 56"/>
          <p:cNvPicPr/>
          <p:nvPr/>
        </p:nvPicPr>
        <p:blipFill>
          <a:blip r:embed="rId2"/>
          <a:stretch>
            <a:fillRect/>
          </a:stretch>
        </p:blipFill>
        <p:spPr>
          <a:xfrm>
            <a:off x="11285220" y="184785"/>
            <a:ext cx="733425" cy="73342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582295" y="1007745"/>
            <a:ext cx="1089850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finding a large number of elements with </a:t>
            </a: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at most two leading zeros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use these elements to construct the deflation attack set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21"/>
              <p:cNvSpPr txBox="1"/>
              <p:nvPr/>
            </p:nvSpPr>
            <p:spPr>
              <a:xfrm>
                <a:off x="3615690" y="4438015"/>
                <a:ext cx="391795" cy="398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i="1">
                          <a:latin typeface="Cambria Math" panose="02040503050406030204" charset="0"/>
                          <a:cs typeface="Cambria Math" panose="02040503050406030204" charset="0"/>
                        </a:rPr>
                        <m:t>𝐸</m:t>
                      </m:r>
                    </m:oMath>
                  </m:oMathPara>
                </a14:m>
                <a:endParaRPr lang="en-US" altLang="zh-CN" sz="2000" i="1">
                  <a:latin typeface="Cambria Math" panose="02040503050406030204" charset="0"/>
                  <a:cs typeface="Cambria Math" panose="02040503050406030204" charset="0"/>
                </a:endParaRPr>
              </a:p>
            </p:txBody>
          </p:sp>
        </mc:Choice>
        <mc:Fallback>
          <p:sp>
            <p:nvSpPr>
              <p:cNvPr id="22" name="文本框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5690" y="4438015"/>
                <a:ext cx="391795" cy="39878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0" name="组合 49"/>
          <p:cNvGrpSpPr/>
          <p:nvPr/>
        </p:nvGrpSpPr>
        <p:grpSpPr>
          <a:xfrm>
            <a:off x="180340" y="4354195"/>
            <a:ext cx="3230245" cy="955947"/>
            <a:chOff x="284" y="6510"/>
            <a:chExt cx="6088" cy="1802"/>
          </a:xfrm>
        </p:grpSpPr>
        <p:grpSp>
          <p:nvGrpSpPr>
            <p:cNvPr id="3" name="组合 2"/>
            <p:cNvGrpSpPr/>
            <p:nvPr/>
          </p:nvGrpSpPr>
          <p:grpSpPr>
            <a:xfrm rot="0">
              <a:off x="284" y="6510"/>
              <a:ext cx="6088" cy="901"/>
              <a:chOff x="1106" y="7292"/>
              <a:chExt cx="10096" cy="1493"/>
            </a:xfrm>
          </p:grpSpPr>
          <p:grpSp>
            <p:nvGrpSpPr>
              <p:cNvPr id="7" name="组合 6"/>
              <p:cNvGrpSpPr/>
              <p:nvPr/>
            </p:nvGrpSpPr>
            <p:grpSpPr>
              <a:xfrm>
                <a:off x="1106" y="7883"/>
                <a:ext cx="10096" cy="902"/>
                <a:chOff x="3761" y="7028"/>
                <a:chExt cx="5944" cy="531"/>
              </a:xfrm>
            </p:grpSpPr>
            <p:sp>
              <p:nvSpPr>
                <p:cNvPr id="10" name="椭圆 9"/>
                <p:cNvSpPr/>
                <p:nvPr/>
              </p:nvSpPr>
              <p:spPr>
                <a:xfrm>
                  <a:off x="3761" y="7033"/>
                  <a:ext cx="527" cy="527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1" name="椭圆 10"/>
                <p:cNvSpPr/>
                <p:nvPr/>
              </p:nvSpPr>
              <p:spPr>
                <a:xfrm>
                  <a:off x="4664" y="7032"/>
                  <a:ext cx="527" cy="527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2" name="椭圆 11"/>
                <p:cNvSpPr/>
                <p:nvPr/>
              </p:nvSpPr>
              <p:spPr>
                <a:xfrm>
                  <a:off x="5567" y="7031"/>
                  <a:ext cx="527" cy="527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r>
                    <a:rPr lang="en-US" altLang="zh-CN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x</a:t>
                  </a:r>
                  <a:endPara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3" name="椭圆 12"/>
                <p:cNvSpPr/>
                <p:nvPr/>
              </p:nvSpPr>
              <p:spPr>
                <a:xfrm>
                  <a:off x="7373" y="7030"/>
                  <a:ext cx="527" cy="527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4" name="椭圆 13"/>
                <p:cNvSpPr/>
                <p:nvPr/>
              </p:nvSpPr>
              <p:spPr>
                <a:xfrm>
                  <a:off x="8276" y="7028"/>
                  <a:ext cx="527" cy="527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0" name="椭圆 19"/>
                <p:cNvSpPr/>
                <p:nvPr/>
              </p:nvSpPr>
              <p:spPr>
                <a:xfrm>
                  <a:off x="9179" y="7029"/>
                  <a:ext cx="527" cy="527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21" name="文本框 20"/>
              <p:cNvSpPr txBox="1"/>
              <p:nvPr/>
            </p:nvSpPr>
            <p:spPr>
              <a:xfrm>
                <a:off x="5491" y="7292"/>
                <a:ext cx="1210" cy="1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28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...</a:t>
                </a:r>
                <a:endParaRPr lang="en-US" altLang="zh-CN"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3" name="组合 22"/>
            <p:cNvGrpSpPr/>
            <p:nvPr/>
          </p:nvGrpSpPr>
          <p:grpSpPr>
            <a:xfrm rot="0">
              <a:off x="284" y="7373"/>
              <a:ext cx="6088" cy="939"/>
              <a:chOff x="1106" y="7229"/>
              <a:chExt cx="10096" cy="1556"/>
            </a:xfrm>
          </p:grpSpPr>
          <p:grpSp>
            <p:nvGrpSpPr>
              <p:cNvPr id="24" name="组合 23"/>
              <p:cNvGrpSpPr/>
              <p:nvPr/>
            </p:nvGrpSpPr>
            <p:grpSpPr>
              <a:xfrm>
                <a:off x="1106" y="7883"/>
                <a:ext cx="10096" cy="902"/>
                <a:chOff x="3761" y="7028"/>
                <a:chExt cx="5944" cy="531"/>
              </a:xfrm>
            </p:grpSpPr>
            <p:sp>
              <p:nvSpPr>
                <p:cNvPr id="25" name="椭圆 24"/>
                <p:cNvSpPr/>
                <p:nvPr/>
              </p:nvSpPr>
              <p:spPr>
                <a:xfrm>
                  <a:off x="3761" y="7033"/>
                  <a:ext cx="527" cy="527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7" name="椭圆 26"/>
                <p:cNvSpPr/>
                <p:nvPr/>
              </p:nvSpPr>
              <p:spPr>
                <a:xfrm>
                  <a:off x="4664" y="7032"/>
                  <a:ext cx="527" cy="527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33" name="椭圆 32"/>
                <p:cNvSpPr/>
                <p:nvPr/>
              </p:nvSpPr>
              <p:spPr>
                <a:xfrm>
                  <a:off x="5567" y="7031"/>
                  <a:ext cx="527" cy="527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lgDash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>
                          <a:lumMod val="85000"/>
                        </a:schemeClr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r>
                    <a:rPr lang="en-US" altLang="zh-CN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x</a:t>
                  </a:r>
                  <a:endParaRPr lang="en-US" altLang="zh-CN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6" name="椭圆 35"/>
                <p:cNvSpPr/>
                <p:nvPr/>
              </p:nvSpPr>
              <p:spPr>
                <a:xfrm>
                  <a:off x="7373" y="7030"/>
                  <a:ext cx="527" cy="527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37" name="椭圆 36"/>
                <p:cNvSpPr/>
                <p:nvPr/>
              </p:nvSpPr>
              <p:spPr>
                <a:xfrm>
                  <a:off x="8276" y="7028"/>
                  <a:ext cx="527" cy="527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38" name="椭圆 37"/>
                <p:cNvSpPr/>
                <p:nvPr/>
              </p:nvSpPr>
              <p:spPr>
                <a:xfrm>
                  <a:off x="9179" y="7029"/>
                  <a:ext cx="527" cy="527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39" name="文本框 38"/>
              <p:cNvSpPr txBox="1"/>
              <p:nvPr/>
            </p:nvSpPr>
            <p:spPr>
              <a:xfrm>
                <a:off x="5490" y="7229"/>
                <a:ext cx="1211" cy="657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p>
                <a:r>
                  <a:rPr lang="en-US" altLang="zh-CN" sz="28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...</a:t>
                </a:r>
                <a:endParaRPr lang="en-US" altLang="zh-CN"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文本框 39"/>
              <p:cNvSpPr txBox="1"/>
              <p:nvPr/>
            </p:nvSpPr>
            <p:spPr>
              <a:xfrm>
                <a:off x="3615690" y="4874895"/>
                <a:ext cx="527685" cy="435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3200" i="1" baseline="-25000"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sSubPr>
                        <m:e>
                          <m:r>
                            <a:rPr lang="en-US" altLang="zh-CN" sz="3200" i="1" baseline="-25000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𝐸</m:t>
                          </m:r>
                        </m:e>
                        <m:sub>
                          <m:r>
                            <a:rPr lang="en-US" altLang="zh-CN" sz="3200" i="1" baseline="-25000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altLang="zh-CN" sz="3200" i="1" baseline="-25000">
                  <a:latin typeface="Cambria Math" panose="02040503050406030204" charset="0"/>
                  <a:cs typeface="Cambria Math" panose="02040503050406030204" charset="0"/>
                </a:endParaRPr>
              </a:p>
            </p:txBody>
          </p:sp>
        </mc:Choice>
        <mc:Fallback>
          <p:sp>
            <p:nvSpPr>
              <p:cNvPr id="40" name="文本框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5690" y="4874895"/>
                <a:ext cx="527685" cy="435610"/>
              </a:xfrm>
              <a:prstGeom prst="rect">
                <a:avLst/>
              </a:prstGeom>
              <a:blipFill rotWithShape="1">
                <a:blip r:embed="rId4"/>
                <a:stretch>
                  <a:fillRect b="-743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右大括号 41"/>
          <p:cNvSpPr/>
          <p:nvPr/>
        </p:nvSpPr>
        <p:spPr>
          <a:xfrm>
            <a:off x="4145915" y="4483735"/>
            <a:ext cx="233680" cy="82677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3" name="文本框 42"/>
          <p:cNvSpPr txBox="1"/>
          <p:nvPr/>
        </p:nvSpPr>
        <p:spPr>
          <a:xfrm>
            <a:off x="4565650" y="4708525"/>
            <a:ext cx="27730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leading zeros of element x</a:t>
            </a:r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下箭头 43"/>
          <p:cNvSpPr/>
          <p:nvPr/>
        </p:nvSpPr>
        <p:spPr>
          <a:xfrm>
            <a:off x="4638040" y="5106670"/>
            <a:ext cx="356870" cy="461645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5" name="文本框 44"/>
          <p:cNvSpPr txBox="1"/>
          <p:nvPr/>
        </p:nvSpPr>
        <p:spPr>
          <a:xfrm>
            <a:off x="4994910" y="5051425"/>
            <a:ext cx="2195830" cy="47815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ct val="140000"/>
              </a:lnSpc>
            </a:pPr>
            <a:r>
              <a:rPr lang="en-US" altLang="zh-CN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leading zeros of x ≤ 2 </a:t>
            </a:r>
            <a:endParaRPr lang="en-US" altLang="zh-CN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4638040" y="5598160"/>
            <a:ext cx="50228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en-US" altLang="zh-CN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2038350" y="6031865"/>
            <a:ext cx="52609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 involves elements with no more than 2 leading zeros.</a:t>
            </a:r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9" name="文本框 78"/>
          <p:cNvSpPr txBox="1"/>
          <p:nvPr/>
        </p:nvSpPr>
        <p:spPr>
          <a:xfrm>
            <a:off x="7960360" y="6271260"/>
            <a:ext cx="10521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HLL</a:t>
            </a:r>
            <a:endParaRPr lang="en-US" altLang="zh-CN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0" name="组合 79"/>
          <p:cNvGrpSpPr/>
          <p:nvPr/>
        </p:nvGrpSpPr>
        <p:grpSpPr>
          <a:xfrm>
            <a:off x="7225030" y="4285615"/>
            <a:ext cx="1714500" cy="1821180"/>
            <a:chOff x="3354" y="5904"/>
            <a:chExt cx="3827" cy="4065"/>
          </a:xfrm>
        </p:grpSpPr>
        <p:sp>
          <p:nvSpPr>
            <p:cNvPr id="81" name="椭圆 80"/>
            <p:cNvSpPr/>
            <p:nvPr/>
          </p:nvSpPr>
          <p:spPr>
            <a:xfrm>
              <a:off x="4196" y="5904"/>
              <a:ext cx="2985" cy="40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2" name="椭圆 81"/>
            <p:cNvSpPr/>
            <p:nvPr/>
          </p:nvSpPr>
          <p:spPr>
            <a:xfrm>
              <a:off x="4995" y="6336"/>
              <a:ext cx="480" cy="48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3" name="椭圆 82"/>
            <p:cNvSpPr/>
            <p:nvPr/>
          </p:nvSpPr>
          <p:spPr>
            <a:xfrm>
              <a:off x="5928" y="6445"/>
              <a:ext cx="480" cy="48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4" name="椭圆 83"/>
            <p:cNvSpPr/>
            <p:nvPr/>
          </p:nvSpPr>
          <p:spPr>
            <a:xfrm>
              <a:off x="4604" y="7016"/>
              <a:ext cx="480" cy="48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5" name="椭圆 84"/>
            <p:cNvSpPr/>
            <p:nvPr/>
          </p:nvSpPr>
          <p:spPr>
            <a:xfrm>
              <a:off x="5448" y="7016"/>
              <a:ext cx="480" cy="48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6" name="椭圆 85"/>
            <p:cNvSpPr/>
            <p:nvPr/>
          </p:nvSpPr>
          <p:spPr>
            <a:xfrm>
              <a:off x="4995" y="7678"/>
              <a:ext cx="480" cy="48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7" name="椭圆 86"/>
            <p:cNvSpPr/>
            <p:nvPr/>
          </p:nvSpPr>
          <p:spPr>
            <a:xfrm>
              <a:off x="5772" y="7696"/>
              <a:ext cx="480" cy="48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8" name="椭圆 87"/>
            <p:cNvSpPr/>
            <p:nvPr/>
          </p:nvSpPr>
          <p:spPr>
            <a:xfrm>
              <a:off x="4578" y="8157"/>
              <a:ext cx="480" cy="48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9" name="椭圆 88"/>
            <p:cNvSpPr/>
            <p:nvPr/>
          </p:nvSpPr>
          <p:spPr>
            <a:xfrm>
              <a:off x="5171" y="8598"/>
              <a:ext cx="480" cy="48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0" name="椭圆 89"/>
            <p:cNvSpPr/>
            <p:nvPr/>
          </p:nvSpPr>
          <p:spPr>
            <a:xfrm>
              <a:off x="6408" y="7198"/>
              <a:ext cx="480" cy="48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1" name="椭圆 90"/>
            <p:cNvSpPr/>
            <p:nvPr/>
          </p:nvSpPr>
          <p:spPr>
            <a:xfrm>
              <a:off x="5928" y="8598"/>
              <a:ext cx="480" cy="48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2" name="椭圆 91"/>
            <p:cNvSpPr/>
            <p:nvPr/>
          </p:nvSpPr>
          <p:spPr>
            <a:xfrm>
              <a:off x="5448" y="9278"/>
              <a:ext cx="480" cy="48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3" name="文本框 92"/>
            <p:cNvSpPr txBox="1"/>
            <p:nvPr/>
          </p:nvSpPr>
          <p:spPr>
            <a:xfrm>
              <a:off x="3354" y="7393"/>
              <a:ext cx="789" cy="10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5" name="椭圆 94"/>
          <p:cNvSpPr/>
          <p:nvPr/>
        </p:nvSpPr>
        <p:spPr>
          <a:xfrm>
            <a:off x="8648700" y="5274945"/>
            <a:ext cx="215265" cy="215265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altLang="zh-CN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文本框 97"/>
          <p:cNvSpPr txBox="1"/>
          <p:nvPr/>
        </p:nvSpPr>
        <p:spPr>
          <a:xfrm>
            <a:off x="9162415" y="5307965"/>
            <a:ext cx="2508250" cy="478155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lnSpc>
                <a:spcPct val="140000"/>
              </a:lnSpc>
            </a:pPr>
            <a:r>
              <a:rPr lang="en-US" altLang="zh-CN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leading zeros of y ≤ 2 </a:t>
            </a:r>
            <a:endParaRPr lang="en-US" altLang="zh-CN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9" name="组合 98"/>
          <p:cNvGrpSpPr/>
          <p:nvPr/>
        </p:nvGrpSpPr>
        <p:grpSpPr>
          <a:xfrm>
            <a:off x="9582192" y="6043295"/>
            <a:ext cx="2643463" cy="368300"/>
            <a:chOff x="8821" y="8940"/>
            <a:chExt cx="3660" cy="580"/>
          </a:xfrm>
        </p:grpSpPr>
        <p:sp>
          <p:nvSpPr>
            <p:cNvPr id="100" name="文本框 99"/>
            <p:cNvSpPr txBox="1"/>
            <p:nvPr/>
          </p:nvSpPr>
          <p:spPr>
            <a:xfrm>
              <a:off x="8821" y="8940"/>
              <a:ext cx="539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文本框 100"/>
            <p:cNvSpPr txBox="1"/>
            <p:nvPr/>
          </p:nvSpPr>
          <p:spPr>
            <a:xfrm>
              <a:off x="10097" y="8940"/>
              <a:ext cx="2384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attack set A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2" name="直接箭头连接符 101"/>
            <p:cNvCxnSpPr/>
            <p:nvPr/>
          </p:nvCxnSpPr>
          <p:spPr>
            <a:xfrm>
              <a:off x="9394" y="9292"/>
              <a:ext cx="643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103" name="下箭头 102"/>
          <p:cNvSpPr/>
          <p:nvPr/>
        </p:nvSpPr>
        <p:spPr>
          <a:xfrm>
            <a:off x="10335895" y="5107305"/>
            <a:ext cx="299720" cy="281940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5" name="下箭头 104"/>
          <p:cNvSpPr/>
          <p:nvPr/>
        </p:nvSpPr>
        <p:spPr>
          <a:xfrm>
            <a:off x="10335895" y="5818505"/>
            <a:ext cx="299720" cy="281940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06" name="直接箭头连接符 105"/>
          <p:cNvCxnSpPr>
            <a:stCxn id="95" idx="4"/>
            <a:endCxn id="79" idx="0"/>
          </p:cNvCxnSpPr>
          <p:nvPr/>
        </p:nvCxnSpPr>
        <p:spPr>
          <a:xfrm flipH="1">
            <a:off x="8486775" y="5490210"/>
            <a:ext cx="269875" cy="7810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08" name="文本框 107"/>
          <p:cNvSpPr txBox="1"/>
          <p:nvPr/>
        </p:nvSpPr>
        <p:spPr>
          <a:xfrm>
            <a:off x="130175" y="3755390"/>
            <a:ext cx="51479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steps of finding element(leading zeros ≤ 2)</a:t>
            </a:r>
            <a:endParaRPr lang="en-US" altLang="zh-CN" b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" name="文本框 108"/>
          <p:cNvSpPr txBox="1"/>
          <p:nvPr/>
        </p:nvSpPr>
        <p:spPr>
          <a:xfrm>
            <a:off x="7213600" y="3755390"/>
            <a:ext cx="4711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steps of construct the deflation attack set</a:t>
            </a:r>
            <a:endParaRPr lang="en-US" altLang="zh-CN" b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5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08330" y="1282065"/>
            <a:ext cx="10677525" cy="48875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Setting:</a:t>
            </a:r>
            <a:endParaRPr lang="en-US" altLang="zh-CN" sz="2400" b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Ubuntu 20.04.6</a:t>
            </a:r>
            <a:endParaRPr lang="en-US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8-core Intel Gen i7-11700 2.50GHz CPU and 31GB RAM</a:t>
            </a:r>
            <a:endParaRPr lang="en-US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384KB L1 data cache, 256KB L1 instruction cache and 4MB L2 cache </a:t>
            </a:r>
            <a:endParaRPr lang="en-US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16MB of shared L3 cache</a:t>
            </a:r>
            <a:endParaRPr lang="en-US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HLL:</a:t>
            </a:r>
            <a:endParaRPr lang="en-US" altLang="zh-CN" sz="2400" b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m = 1024</a:t>
            </a:r>
            <a:endParaRPr lang="en-US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S: 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 initial set</a:t>
            </a:r>
            <a:endParaRPr lang="en-US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A: The attack set</a:t>
            </a:r>
            <a:endParaRPr lang="en-US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文本占位符 58"/>
          <p:cNvSpPr>
            <a:spLocks noGrp="1"/>
          </p:cNvSpPr>
          <p:nvPr>
            <p:ph type="body" sz="quarter" idx="4294967295"/>
          </p:nvPr>
        </p:nvSpPr>
        <p:spPr>
          <a:xfrm>
            <a:off x="582295" y="336550"/>
            <a:ext cx="9826625" cy="5041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Evaluation — </a:t>
            </a: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Setting</a:t>
            </a:r>
            <a:endParaRPr lang="en-US" altLang="zh-CN" sz="25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0" name="圆角矩形 1766"/>
          <p:cNvSpPr/>
          <p:nvPr/>
        </p:nvSpPr>
        <p:spPr>
          <a:xfrm rot="10800000" flipV="1">
            <a:off x="0" y="401407"/>
            <a:ext cx="484287" cy="491115"/>
          </a:xfrm>
          <a:prstGeom prst="roundRect">
            <a:avLst>
              <a:gd name="adj" fmla="val 503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800" dirty="0">
                <a:solidFill>
                  <a:schemeClr val="bg1"/>
                </a:solidFill>
              </a:rPr>
              <a:t>3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pic>
        <p:nvPicPr>
          <p:cNvPr id="57" name="图片 56"/>
          <p:cNvPicPr/>
          <p:nvPr/>
        </p:nvPicPr>
        <p:blipFill>
          <a:blip r:embed="rId1"/>
          <a:stretch>
            <a:fillRect/>
          </a:stretch>
        </p:blipFill>
        <p:spPr>
          <a:xfrm>
            <a:off x="11285220" y="184785"/>
            <a:ext cx="733425" cy="73342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59" name="文本占位符 58"/>
          <p:cNvSpPr>
            <a:spLocks noGrp="1"/>
          </p:cNvSpPr>
          <p:nvPr>
            <p:ph type="body" sz="quarter" idx="4294967295"/>
          </p:nvPr>
        </p:nvSpPr>
        <p:spPr>
          <a:xfrm>
            <a:off x="582295" y="336550"/>
            <a:ext cx="9826625" cy="5041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Evaluation </a:t>
            </a: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— Parameter inference</a:t>
            </a:r>
            <a:endParaRPr lang="en-US" altLang="zh-CN" sz="25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0" name="圆角矩形 1766"/>
          <p:cNvSpPr/>
          <p:nvPr/>
        </p:nvSpPr>
        <p:spPr>
          <a:xfrm rot="10800000" flipV="1">
            <a:off x="0" y="401407"/>
            <a:ext cx="484287" cy="491115"/>
          </a:xfrm>
          <a:prstGeom prst="roundRect">
            <a:avLst>
              <a:gd name="adj" fmla="val 503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800" dirty="0">
                <a:solidFill>
                  <a:schemeClr val="bg1"/>
                </a:solidFill>
              </a:rPr>
              <a:t>3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pic>
        <p:nvPicPr>
          <p:cNvPr id="57" name="图片 56"/>
          <p:cNvPicPr/>
          <p:nvPr/>
        </p:nvPicPr>
        <p:blipFill>
          <a:blip r:embed="rId1"/>
          <a:stretch>
            <a:fillRect/>
          </a:stretch>
        </p:blipFill>
        <p:spPr>
          <a:xfrm>
            <a:off x="11285220" y="184785"/>
            <a:ext cx="733425" cy="733425"/>
          </a:xfrm>
          <a:prstGeom prst="rect">
            <a:avLst/>
          </a:prstGeom>
        </p:spPr>
      </p:pic>
      <p:grpSp>
        <p:nvGrpSpPr>
          <p:cNvPr id="9" name="组合 8"/>
          <p:cNvGrpSpPr/>
          <p:nvPr/>
        </p:nvGrpSpPr>
        <p:grpSpPr>
          <a:xfrm>
            <a:off x="2202815" y="5202555"/>
            <a:ext cx="7787005" cy="793750"/>
            <a:chOff x="958" y="8101"/>
            <a:chExt cx="12263" cy="125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文本框 12"/>
                <p:cNvSpPr txBox="1"/>
                <p:nvPr/>
              </p:nvSpPr>
              <p:spPr>
                <a:xfrm>
                  <a:off x="1225" y="8204"/>
                  <a:ext cx="11996" cy="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marL="285750" indent="-28575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</a:pPr>
                  <a:r>
                    <a:rPr lang="en-US" altLang="zh-CN" sz="2000">
                      <a:latin typeface="Times New Roman" panose="02020603050405020304" pitchFamily="18" charset="0"/>
                      <a:cs typeface="Times New Roman" panose="02020603050405020304" pitchFamily="18" charset="0"/>
                      <a:sym typeface="+mn-ea"/>
                    </a:rPr>
                    <a:t>When </a:t>
                  </a:r>
                  <a14:m>
                    <m:oMath xmlns:m="http://schemas.openxmlformats.org/officeDocument/2006/math">
                      <m:r>
                        <a:rPr lang="en-US" altLang="zh-CN" sz="2000" i="1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m:t>𝑚</m:t>
                      </m:r>
                      <m:r>
                        <a:rPr lang="en-US" altLang="zh-CN" sz="2000" i="1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m:t> ≥ </m:t>
                      </m:r>
                      <m:r>
                        <a:rPr lang="en-US" altLang="zh-CN" sz="2000" i="1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m:t>512</m:t>
                      </m:r>
                    </m:oMath>
                  </a14:m>
                  <a:r>
                    <a:rPr lang="en-US" altLang="zh-CN" sz="2000">
                      <a:latin typeface="Times New Roman" panose="02020603050405020304" pitchFamily="18" charset="0"/>
                      <a:cs typeface="Times New Roman" panose="02020603050405020304" pitchFamily="18" charset="0"/>
                      <a:sym typeface="+mn-ea"/>
                    </a:rPr>
                    <a:t>, the average relative error is </a:t>
                  </a:r>
                  <a:r>
                    <a:rPr lang="en-US" altLang="zh-CN" sz="2000" b="1">
                      <a:latin typeface="Times New Roman" panose="02020603050405020304" pitchFamily="18" charset="0"/>
                      <a:cs typeface="Times New Roman" panose="02020603050405020304" pitchFamily="18" charset="0"/>
                      <a:sym typeface="+mn-ea"/>
                    </a:rPr>
                    <a:t>within </a:t>
                  </a:r>
                  <a14:m>
                    <m:oMath xmlns:m="http://schemas.openxmlformats.org/officeDocument/2006/math">
                      <m:r>
                        <a:rPr lang="en-US" altLang="zh-CN" sz="2000" b="1" i="1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m:t>𝟏</m:t>
                      </m:r>
                      <m:r>
                        <a:rPr lang="en-US" altLang="zh-CN" sz="2000" b="1" i="1">
                          <a:latin typeface="Cambria Math" panose="02040503050406030204" charset="0"/>
                          <a:cs typeface="Cambria Math" panose="02040503050406030204" charset="0"/>
                          <a:sym typeface="+mn-ea"/>
                        </a:rPr>
                        <m:t>%</m:t>
                      </m:r>
                    </m:oMath>
                  </a14:m>
                  <a:r>
                    <a:rPr lang="en-US" altLang="zh-CN" sz="2000">
                      <a:latin typeface="Times New Roman" panose="02020603050405020304" pitchFamily="18" charset="0"/>
                      <a:cs typeface="Times New Roman" panose="02020603050405020304" pitchFamily="18" charset="0"/>
                      <a:sym typeface="+mn-ea"/>
                    </a:rPr>
                    <a:t>. </a:t>
                  </a:r>
                  <a:endParaRPr lang="en-US" altLang="zh-CN" sz="2000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endParaRPr>
                </a:p>
              </p:txBody>
            </p:sp>
          </mc:Choice>
          <mc:Fallback>
            <p:sp>
              <p:nvSpPr>
                <p:cNvPr id="13" name="文本框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25" y="8204"/>
                  <a:ext cx="11996" cy="871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" name="矩形 2"/>
            <p:cNvSpPr/>
            <p:nvPr/>
          </p:nvSpPr>
          <p:spPr>
            <a:xfrm>
              <a:off x="958" y="8101"/>
              <a:ext cx="12262" cy="1250"/>
            </a:xfrm>
            <a:prstGeom prst="rect">
              <a:avLst/>
            </a:prstGeom>
            <a:noFill/>
            <a:ln w="28575">
              <a:solidFill>
                <a:srgbClr val="C00000"/>
              </a:solidFill>
              <a:prstDash val="lgDash"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3340100" y="1229360"/>
            <a:ext cx="5535930" cy="3597910"/>
            <a:chOff x="5260" y="2026"/>
            <a:chExt cx="8718" cy="5666"/>
          </a:xfrm>
        </p:grpSpPr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260" y="2026"/>
              <a:ext cx="7290" cy="5596"/>
            </a:xfrm>
            <a:prstGeom prst="rect">
              <a:avLst/>
            </a:prstGeom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文本框 3"/>
                <p:cNvSpPr txBox="1"/>
                <p:nvPr/>
              </p:nvSpPr>
              <p:spPr>
                <a:xfrm>
                  <a:off x="12421" y="6870"/>
                  <a:ext cx="1330" cy="82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800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(</m:t>
                        </m:r>
                        <m:r>
                          <a:rPr lang="en-US" altLang="zh-CN" sz="2800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𝒎</m:t>
                        </m:r>
                        <m:r>
                          <a:rPr lang="en-US" altLang="zh-CN" sz="2800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)</m:t>
                        </m:r>
                      </m:oMath>
                    </m:oMathPara>
                  </a14:m>
                  <a:endParaRPr lang="en-US" altLang="zh-CN" sz="2800" b="1" i="1">
                    <a:solidFill>
                      <a:srgbClr val="C00000"/>
                    </a:solidFill>
                    <a:latin typeface="Cambria Math" panose="02040503050406030204" charset="0"/>
                    <a:cs typeface="Cambria Math" panose="02040503050406030204" charset="0"/>
                  </a:endParaRPr>
                </a:p>
              </p:txBody>
            </p:sp>
          </mc:Choice>
          <mc:Fallback>
            <p:sp>
              <p:nvSpPr>
                <p:cNvPr id="4" name="文本框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421" y="6870"/>
                  <a:ext cx="1330" cy="822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直接箭头连接符 6"/>
            <p:cNvCxnSpPr/>
            <p:nvPr/>
          </p:nvCxnSpPr>
          <p:spPr>
            <a:xfrm>
              <a:off x="7160" y="3148"/>
              <a:ext cx="5850" cy="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" name="文本框 7"/>
                <p:cNvSpPr txBox="1"/>
                <p:nvPr/>
              </p:nvSpPr>
              <p:spPr>
                <a:xfrm>
                  <a:off x="13010" y="2737"/>
                  <a:ext cx="969" cy="82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800" b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𝟏</m:t>
                        </m:r>
                        <m:r>
                          <a:rPr lang="en-US" altLang="zh-CN" sz="2800" b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%</m:t>
                        </m:r>
                      </m:oMath>
                    </m:oMathPara>
                  </a14:m>
                  <a:endParaRPr lang="en-US" altLang="zh-CN" sz="2800" b="1">
                    <a:solidFill>
                      <a:srgbClr val="C00000"/>
                    </a:solidFill>
                    <a:latin typeface="Cambria Math" panose="02040503050406030204" charset="0"/>
                    <a:ea typeface="MS Mincho" charset="0"/>
                    <a:cs typeface="Cambria Math" panose="02040503050406030204" charset="0"/>
                  </a:endParaRPr>
                </a:p>
              </p:txBody>
            </p:sp>
          </mc:Choice>
          <mc:Fallback>
            <p:sp>
              <p:nvSpPr>
                <p:cNvPr id="8" name="文本框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010" y="2737"/>
                  <a:ext cx="969" cy="822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custDataLst>
      <p:tags r:id="rId6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rcRect b="24889"/>
          <a:stretch>
            <a:fillRect/>
          </a:stretch>
        </p:blipFill>
        <p:spPr>
          <a:xfrm>
            <a:off x="1324610" y="1247775"/>
            <a:ext cx="8591550" cy="2729865"/>
          </a:xfrm>
          <a:prstGeom prst="rect">
            <a:avLst/>
          </a:prstGeom>
        </p:spPr>
      </p:pic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608330" y="6157595"/>
            <a:ext cx="1046607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/>
              <a:t>[1] Pedro Reviriego, Pablo Adell, and Daniel Ting. 2020. Hyperloglog (hll) security: Inflating cardinality estimates. arXiv preprint arXiv:2011.10355 (2020).</a:t>
            </a:r>
            <a:endParaRPr lang="en-US" altLang="zh-CN" sz="1000"/>
          </a:p>
        </p:txBody>
      </p:sp>
      <p:sp>
        <p:nvSpPr>
          <p:cNvPr id="59" name="文本占位符 58"/>
          <p:cNvSpPr>
            <a:spLocks noGrp="1"/>
          </p:cNvSpPr>
          <p:nvPr>
            <p:ph type="body" sz="quarter" idx="4294967295"/>
          </p:nvPr>
        </p:nvSpPr>
        <p:spPr>
          <a:xfrm>
            <a:off x="582295" y="336550"/>
            <a:ext cx="9826625" cy="5041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Evaluation </a:t>
            </a: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— Inflation attack</a:t>
            </a:r>
            <a:endParaRPr lang="en-US" altLang="zh-CN" sz="25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0" name="圆角矩形 1766"/>
          <p:cNvSpPr/>
          <p:nvPr/>
        </p:nvSpPr>
        <p:spPr>
          <a:xfrm rot="10800000" flipV="1">
            <a:off x="0" y="401407"/>
            <a:ext cx="484287" cy="491115"/>
          </a:xfrm>
          <a:prstGeom prst="roundRect">
            <a:avLst>
              <a:gd name="adj" fmla="val 503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800" dirty="0">
                <a:solidFill>
                  <a:schemeClr val="bg1"/>
                </a:solidFill>
              </a:rPr>
              <a:t>3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pic>
        <p:nvPicPr>
          <p:cNvPr id="57" name="图片 56"/>
          <p:cNvPicPr/>
          <p:nvPr/>
        </p:nvPicPr>
        <p:blipFill>
          <a:blip r:embed="rId2"/>
          <a:stretch>
            <a:fillRect/>
          </a:stretch>
        </p:blipFill>
        <p:spPr>
          <a:xfrm>
            <a:off x="11285220" y="184785"/>
            <a:ext cx="733425" cy="733425"/>
          </a:xfrm>
          <a:prstGeom prst="rect">
            <a:avLst/>
          </a:prstGeom>
        </p:spPr>
      </p:pic>
      <p:grpSp>
        <p:nvGrpSpPr>
          <p:cNvPr id="7" name="组合 6"/>
          <p:cNvGrpSpPr/>
          <p:nvPr/>
        </p:nvGrpSpPr>
        <p:grpSpPr>
          <a:xfrm>
            <a:off x="829945" y="4335145"/>
            <a:ext cx="10915650" cy="1207770"/>
            <a:chOff x="776" y="6827"/>
            <a:chExt cx="17190" cy="1902"/>
          </a:xfrm>
        </p:grpSpPr>
        <p:sp>
          <p:nvSpPr>
            <p:cNvPr id="6" name="文本框 5"/>
            <p:cNvSpPr txBox="1"/>
            <p:nvPr/>
          </p:nvSpPr>
          <p:spPr>
            <a:xfrm>
              <a:off x="958" y="6904"/>
              <a:ext cx="17008" cy="159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 marL="342900" indent="-342900" algn="l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In </a:t>
              </a:r>
              <a:r>
                <a:rPr lang="en-US" altLang="zh-CN"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actual inflation effect, </a:t>
              </a:r>
              <a:r>
                <a:rPr lang="en-US" altLang="zh-CN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our method achieves comparable effectiveness to the baseline[1].</a:t>
              </a:r>
              <a:endPara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l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In </a:t>
              </a:r>
              <a:r>
                <a:rPr lang="en-US" altLang="zh-CN"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time usage</a:t>
              </a:r>
              <a:r>
                <a:rPr lang="en-US" altLang="zh-CN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, out method reducing the attack set construction time by up to 45.64%.</a:t>
              </a:r>
              <a:endPara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776" y="6827"/>
              <a:ext cx="16150" cy="1903"/>
            </a:xfrm>
            <a:prstGeom prst="rect">
              <a:avLst/>
            </a:prstGeom>
            <a:noFill/>
            <a:ln w="28575">
              <a:solidFill>
                <a:srgbClr val="C00000"/>
              </a:solidFill>
              <a:prstDash val="lgDash"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本框 1"/>
              <p:cNvSpPr txBox="1"/>
              <p:nvPr/>
            </p:nvSpPr>
            <p:spPr>
              <a:xfrm>
                <a:off x="9078595" y="1915160"/>
                <a:ext cx="1633855" cy="3683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1">
                          <a:solidFill>
                            <a:srgbClr val="C0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𝟒𝟓</m:t>
                      </m:r>
                      <m:r>
                        <a:rPr lang="en-US" altLang="zh-CN" b="1">
                          <a:solidFill>
                            <a:srgbClr val="C0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.</m:t>
                      </m:r>
                      <m:r>
                        <a:rPr lang="en-US" altLang="zh-CN" b="1">
                          <a:solidFill>
                            <a:srgbClr val="C0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𝟔𝟒</m:t>
                      </m:r>
                      <m:r>
                        <a:rPr lang="en-US" altLang="zh-CN" b="1">
                          <a:solidFill>
                            <a:srgbClr val="C0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%</m:t>
                      </m:r>
                    </m:oMath>
                  </m:oMathPara>
                </a14:m>
                <a:endParaRPr lang="en-US" altLang="zh-CN" b="1">
                  <a:solidFill>
                    <a:srgbClr val="C00000"/>
                  </a:solidFill>
                  <a:latin typeface="Cambria Math" panose="02040503050406030204" charset="0"/>
                  <a:ea typeface="MS Mincho" charset="0"/>
                  <a:cs typeface="Cambria Math" panose="02040503050406030204" charset="0"/>
                </a:endParaRPr>
              </a:p>
            </p:txBody>
          </p:sp>
        </mc:Choice>
        <mc:Fallback>
          <p:sp>
            <p:nvSpPr>
              <p:cNvPr id="2" name="文本框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8595" y="1915160"/>
                <a:ext cx="1633855" cy="3683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7"/>
          <p:cNvCxnSpPr/>
          <p:nvPr>
            <p:custDataLst>
              <p:tags r:id="rId4"/>
            </p:custDataLst>
          </p:nvPr>
        </p:nvCxnSpPr>
        <p:spPr>
          <a:xfrm flipV="1">
            <a:off x="8817723" y="1703012"/>
            <a:ext cx="1390650" cy="8255"/>
          </a:xfrm>
          <a:prstGeom prst="line">
            <a:avLst/>
          </a:prstGeom>
          <a:ln w="28575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上下箭头 7"/>
          <p:cNvSpPr/>
          <p:nvPr/>
        </p:nvSpPr>
        <p:spPr>
          <a:xfrm>
            <a:off x="9288145" y="1731645"/>
            <a:ext cx="160020" cy="688975"/>
          </a:xfrm>
          <a:prstGeom prst="upDownArrow">
            <a:avLst/>
          </a:prstGeom>
          <a:ln w="28575"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5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rcRect b="26372"/>
          <a:stretch>
            <a:fillRect/>
          </a:stretch>
        </p:blipFill>
        <p:spPr>
          <a:xfrm>
            <a:off x="1651635" y="1395730"/>
            <a:ext cx="8333105" cy="2524760"/>
          </a:xfrm>
          <a:prstGeom prst="rect">
            <a:avLst/>
          </a:prstGeom>
        </p:spPr>
      </p:pic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608330" y="6179185"/>
            <a:ext cx="1041908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/>
              <a:t> [1] Kenneth G Paterson and Mathilde Raynal. 2022. Hyperloglog: Exponentially bad in adversarial settings. In Proceedings of the 2022 IEEE EuroS&amp;P. 154–170.</a:t>
            </a:r>
            <a:endParaRPr lang="en-US" altLang="zh-CN" sz="1000"/>
          </a:p>
        </p:txBody>
      </p:sp>
      <p:sp>
        <p:nvSpPr>
          <p:cNvPr id="59" name="文本占位符 58"/>
          <p:cNvSpPr>
            <a:spLocks noGrp="1"/>
          </p:cNvSpPr>
          <p:nvPr>
            <p:ph type="body" sz="quarter" idx="4294967295"/>
          </p:nvPr>
        </p:nvSpPr>
        <p:spPr>
          <a:xfrm>
            <a:off x="582295" y="336550"/>
            <a:ext cx="9826625" cy="5041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Evaluation — Deflation attack</a:t>
            </a:r>
            <a:endParaRPr lang="en-US" altLang="zh-CN" sz="25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0" name="圆角矩形 1766"/>
          <p:cNvSpPr/>
          <p:nvPr/>
        </p:nvSpPr>
        <p:spPr>
          <a:xfrm rot="10800000" flipV="1">
            <a:off x="0" y="401407"/>
            <a:ext cx="484287" cy="491115"/>
          </a:xfrm>
          <a:prstGeom prst="roundRect">
            <a:avLst>
              <a:gd name="adj" fmla="val 503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800" dirty="0">
                <a:solidFill>
                  <a:schemeClr val="bg1"/>
                </a:solidFill>
              </a:rPr>
              <a:t>3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pic>
        <p:nvPicPr>
          <p:cNvPr id="57" name="图片 56"/>
          <p:cNvPicPr/>
          <p:nvPr/>
        </p:nvPicPr>
        <p:blipFill>
          <a:blip r:embed="rId2"/>
          <a:stretch>
            <a:fillRect/>
          </a:stretch>
        </p:blipFill>
        <p:spPr>
          <a:xfrm>
            <a:off x="11285220" y="184785"/>
            <a:ext cx="733425" cy="73342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707390" y="4366895"/>
            <a:ext cx="1042035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 </a:t>
            </a: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actual deflation effect, 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our method is about 40 times better than that of Paterson’s methods[1].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 </a:t>
            </a: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time usage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our attack consumes up to 10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and 3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more time than Paterson1 and 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Paterson2.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08330" y="4308475"/>
            <a:ext cx="10801985" cy="1208405"/>
          </a:xfrm>
          <a:prstGeom prst="rect">
            <a:avLst/>
          </a:prstGeom>
          <a:noFill/>
          <a:ln w="28575">
            <a:solidFill>
              <a:srgbClr val="C00000"/>
            </a:solidFill>
            <a:prstDash val="lgDash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/>
              <p:cNvSpPr txBox="1"/>
              <p:nvPr/>
            </p:nvSpPr>
            <p:spPr>
              <a:xfrm>
                <a:off x="4709795" y="2360295"/>
                <a:ext cx="819150" cy="3683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1">
                          <a:solidFill>
                            <a:srgbClr val="C0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𝟒𝟎</m:t>
                      </m:r>
                      <m:r>
                        <a:rPr lang="en-US" altLang="zh-CN" b="1">
                          <a:solidFill>
                            <a:srgbClr val="C0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×</m:t>
                      </m:r>
                    </m:oMath>
                  </m:oMathPara>
                </a14:m>
                <a:endParaRPr lang="en-US" altLang="zh-CN" b="1">
                  <a:solidFill>
                    <a:srgbClr val="C00000"/>
                  </a:solidFill>
                  <a:latin typeface="Cambria Math" panose="02040503050406030204" charset="0"/>
                  <a:ea typeface="MS Mincho" charset="0"/>
                  <a:cs typeface="Cambria Math" panose="02040503050406030204" charset="0"/>
                </a:endParaRPr>
              </a:p>
            </p:txBody>
          </p:sp>
        </mc:Choice>
        <mc:Fallback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9795" y="2360295"/>
                <a:ext cx="819150" cy="3683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框 5"/>
              <p:cNvSpPr txBox="1"/>
              <p:nvPr/>
            </p:nvSpPr>
            <p:spPr>
              <a:xfrm>
                <a:off x="8395970" y="2774315"/>
                <a:ext cx="819150" cy="337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00" b="1">
                          <a:solidFill>
                            <a:srgbClr val="C0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𝟏𝟎</m:t>
                      </m:r>
                      <m:r>
                        <a:rPr lang="en-US" altLang="zh-CN" sz="1600" b="1">
                          <a:solidFill>
                            <a:srgbClr val="C0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×</m:t>
                      </m:r>
                    </m:oMath>
                  </m:oMathPara>
                </a14:m>
                <a:endParaRPr lang="en-US" altLang="zh-CN" sz="1600" b="1">
                  <a:solidFill>
                    <a:srgbClr val="C00000"/>
                  </a:solidFill>
                  <a:latin typeface="Cambria Math" panose="02040503050406030204" charset="0"/>
                  <a:ea typeface="MS Mincho" charset="0"/>
                  <a:cs typeface="Cambria Math" panose="02040503050406030204" charset="0"/>
                </a:endParaRPr>
              </a:p>
            </p:txBody>
          </p:sp>
        </mc:Choice>
        <mc:Fallback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5970" y="2774315"/>
                <a:ext cx="819150" cy="33718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文本框 8"/>
              <p:cNvSpPr txBox="1"/>
              <p:nvPr/>
            </p:nvSpPr>
            <p:spPr>
              <a:xfrm>
                <a:off x="8721090" y="1776095"/>
                <a:ext cx="819150" cy="337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00" b="1">
                          <a:solidFill>
                            <a:srgbClr val="C0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𝟑</m:t>
                      </m:r>
                      <m:r>
                        <a:rPr lang="en-US" altLang="zh-CN" sz="1600" b="1">
                          <a:solidFill>
                            <a:srgbClr val="C0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×</m:t>
                      </m:r>
                    </m:oMath>
                  </m:oMathPara>
                </a14:m>
                <a:endParaRPr lang="en-US" altLang="zh-CN" sz="1600" b="1">
                  <a:solidFill>
                    <a:srgbClr val="C00000"/>
                  </a:solidFill>
                  <a:latin typeface="Cambria Math" panose="02040503050406030204" charset="0"/>
                  <a:ea typeface="MS Mincho" charset="0"/>
                  <a:cs typeface="Cambria Math" panose="02040503050406030204" charset="0"/>
                </a:endParaRPr>
              </a:p>
            </p:txBody>
          </p:sp>
        </mc:Choice>
        <mc:Fallback>
          <p:sp>
            <p:nvSpPr>
              <p:cNvPr id="9" name="文本框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1090" y="1776095"/>
                <a:ext cx="819150" cy="33718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6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59" name="文本占位符 58"/>
          <p:cNvSpPr>
            <a:spLocks noGrp="1"/>
          </p:cNvSpPr>
          <p:nvPr>
            <p:ph type="body" sz="quarter" idx="4294967295"/>
          </p:nvPr>
        </p:nvSpPr>
        <p:spPr>
          <a:xfrm>
            <a:off x="582295" y="336550"/>
            <a:ext cx="1931035" cy="5041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Conclusion</a:t>
            </a:r>
            <a:endParaRPr lang="en-US" altLang="zh-CN" sz="25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0" name="圆角矩形 1766"/>
          <p:cNvSpPr/>
          <p:nvPr/>
        </p:nvSpPr>
        <p:spPr>
          <a:xfrm rot="10800000" flipV="1">
            <a:off x="0" y="401407"/>
            <a:ext cx="484287" cy="491115"/>
          </a:xfrm>
          <a:prstGeom prst="roundRect">
            <a:avLst>
              <a:gd name="adj" fmla="val 503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800" dirty="0">
                <a:solidFill>
                  <a:schemeClr val="bg1"/>
                </a:solidFill>
              </a:rPr>
              <a:t>4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pic>
        <p:nvPicPr>
          <p:cNvPr id="57" name="图片 56"/>
          <p:cNvPicPr/>
          <p:nvPr/>
        </p:nvPicPr>
        <p:blipFill>
          <a:blip r:embed="rId1"/>
          <a:stretch>
            <a:fillRect/>
          </a:stretch>
        </p:blipFill>
        <p:spPr>
          <a:xfrm>
            <a:off x="11285220" y="184785"/>
            <a:ext cx="733425" cy="73342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框 5"/>
              <p:cNvSpPr txBox="1"/>
              <p:nvPr/>
            </p:nvSpPr>
            <p:spPr>
              <a:xfrm>
                <a:off x="484505" y="1042035"/>
                <a:ext cx="11457305" cy="4523105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pPr marL="342900" lvl="0" indent="-342900">
                  <a:lnSpc>
                    <a:spcPct val="20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US" altLang="zh-CN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This paper proposes:</a:t>
                </a:r>
                <a:endParaRPr lang="en-US" altLang="zh-CN" sz="2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00100" lvl="1" indent="-342900">
                  <a:lnSpc>
                    <a:spcPct val="20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US" altLang="zh-CN" sz="2000" b="1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parameter inference technique: </a:t>
                </a:r>
                <a:r>
                  <a:rPr lang="en-US" altLang="zh-C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estimate the number of registers used in HLL</a:t>
                </a:r>
                <a:endParaRPr lang="en-US" altLang="zh-CN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00100" lvl="1" indent="-342900">
                  <a:lnSpc>
                    <a:spcPct val="20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US" altLang="zh-CN" sz="2000" b="1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Two types of black-box attacks:</a:t>
                </a:r>
                <a:r>
                  <a:rPr lang="en-US" altLang="zh-C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reveal vulnerabilities of HLL</a:t>
                </a:r>
                <a:endParaRPr lang="en-US" altLang="zh-CN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lnSpc>
                    <a:spcPct val="20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US" altLang="zh-CN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experimental results show the effectiveness of our attacks.</a:t>
                </a:r>
                <a:endParaRPr lang="en-US" altLang="zh-CN" sz="2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00100" lvl="1" indent="-342900">
                  <a:lnSpc>
                    <a:spcPct val="20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US" altLang="zh-CN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Parameter inference tachnique: </a:t>
                </a:r>
                <a:r>
                  <a:rPr lang="en-US" altLang="zh-C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when </a:t>
                </a:r>
                <a14:m>
                  <m:oMath xmlns:m="http://schemas.openxmlformats.org/officeDocument/2006/math">
                    <m:r>
                      <a:rPr lang="en-US" altLang="zh-CN" sz="2000" i="1" dirty="0">
                        <a:latin typeface="Cambria Math" panose="02040503050406030204" charset="0"/>
                        <a:cs typeface="Cambria Math" panose="02040503050406030204" charset="0"/>
                      </a:rPr>
                      <m:t>𝑚</m:t>
                    </m:r>
                    <m:r>
                      <a:rPr lang="en-US" altLang="zh-CN" sz="2000" i="1" dirty="0">
                        <a:latin typeface="Cambria Math" panose="02040503050406030204" charset="0"/>
                        <a:cs typeface="Cambria Math" panose="02040503050406030204" charset="0"/>
                      </a:rPr>
                      <m:t> </m:t>
                    </m:r>
                    <m:r>
                      <a:rPr lang="en-US" altLang="zh-CN" sz="2000" i="1" dirty="0">
                        <a:latin typeface="Cambria Math" panose="02040503050406030204" charset="0"/>
                        <a:cs typeface="Cambria Math" panose="02040503050406030204" charset="0"/>
                      </a:rPr>
                      <m:t>≥ </m:t>
                    </m:r>
                    <m:r>
                      <a:rPr lang="en-US" altLang="zh-CN" sz="2000" i="1" dirty="0">
                        <a:latin typeface="Cambria Math" panose="02040503050406030204" charset="0"/>
                        <a:cs typeface="Cambria Math" panose="02040503050406030204" charset="0"/>
                      </a:rPr>
                      <m:t>512</m:t>
                    </m:r>
                  </m:oMath>
                </a14:m>
                <a:r>
                  <a:rPr lang="en-US" altLang="zh-C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the average relative error is within 1%</a:t>
                </a:r>
                <a:endParaRPr lang="en-US" altLang="zh-CN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00100" lvl="1" indent="-342900">
                  <a:lnSpc>
                    <a:spcPct val="20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US" altLang="zh-CN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Inflation attack: </a:t>
                </a:r>
                <a:r>
                  <a:rPr lang="en-US" altLang="zh-C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reduce the attack set construction time by up to 45.64% than baseline[1]</a:t>
                </a:r>
                <a:endParaRPr lang="en-US" altLang="zh-CN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00100" lvl="1" indent="-342900">
                  <a:lnSpc>
                    <a:spcPct val="20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US" altLang="zh-CN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Deflation attack: </a:t>
                </a:r>
                <a:r>
                  <a:rPr lang="en-US" altLang="zh-C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40 times better than that of Paterson’s methods[2]</a:t>
                </a:r>
                <a:endParaRPr lang="en-US" altLang="zh-CN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505" y="1042035"/>
                <a:ext cx="11457305" cy="452310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文本框 7"/>
          <p:cNvSpPr txBox="1"/>
          <p:nvPr/>
        </p:nvSpPr>
        <p:spPr>
          <a:xfrm>
            <a:off x="608330" y="6179185"/>
            <a:ext cx="104190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>
                <a:sym typeface="+mn-ea"/>
              </a:rPr>
              <a:t>[1] Pedro Reviriego, Pablo Adell, and Daniel Ting. 2020. Hyperloglog (hll) security: Inflating cardinality estimates. arXiv preprint arXiv:2011.10355 (2020).</a:t>
            </a:r>
            <a:r>
              <a:rPr lang="en-US" altLang="zh-CN" sz="1000"/>
              <a:t> </a:t>
            </a:r>
            <a:endParaRPr lang="en-US" altLang="zh-CN" sz="1000"/>
          </a:p>
          <a:p>
            <a:r>
              <a:rPr lang="en-US" altLang="zh-CN" sz="1000"/>
              <a:t>[2] Kenneth G Paterson and Mathilde Raynal. 2022. Hyperloglog: Exponentially bad in adversarial settings. In Proceedings of the 2022 IEEE EuroS&amp;P. 154–170.</a:t>
            </a:r>
            <a:endParaRPr lang="en-US" altLang="zh-CN" sz="1000"/>
          </a:p>
        </p:txBody>
      </p:sp>
    </p:spTree>
    <p:custDataLst>
      <p:tags r:id="rId3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1548765" y="1905635"/>
            <a:ext cx="8964930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9600" b="1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altLang="zh-CN" sz="9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sz="9600" b="1">
                <a:latin typeface="Times New Roman" panose="02020603050405020304" pitchFamily="18" charset="0"/>
                <a:cs typeface="Times New Roman" panose="02020603050405020304" pitchFamily="18" charset="0"/>
              </a:rPr>
              <a:t>Q &amp; A</a:t>
            </a:r>
            <a:endParaRPr lang="en-US" altLang="zh-CN" sz="9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582930" y="1689100"/>
            <a:ext cx="9250045" cy="39192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 execution of network telemetry and analytics tasks in software, enabling real-time traffic analysis under high-speed constraints.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Cardinality estimation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Resource optimization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Anomaly detection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l">
              <a:lnSpc>
                <a:spcPct val="150000"/>
              </a:lnSpc>
              <a:buClrTx/>
              <a:buSzTx/>
              <a:buFont typeface="Arial" panose="020B0604020202020204" pitchFamily="34" charset="0"/>
              <a:buNone/>
            </a:pP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Challenge</a:t>
            </a: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altLang="zh-CN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Deploy fine-grained telemetry at high speeds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Resource limitation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57" name="图片 56"/>
          <p:cNvPicPr/>
          <p:nvPr/>
        </p:nvPicPr>
        <p:blipFill>
          <a:blip r:embed="rId1"/>
          <a:stretch>
            <a:fillRect/>
          </a:stretch>
        </p:blipFill>
        <p:spPr>
          <a:xfrm>
            <a:off x="11285220" y="184785"/>
            <a:ext cx="733425" cy="733425"/>
          </a:xfrm>
          <a:prstGeom prst="rect">
            <a:avLst/>
          </a:prstGeom>
        </p:spPr>
      </p:pic>
      <p:sp>
        <p:nvSpPr>
          <p:cNvPr id="59" name="文本占位符 58"/>
          <p:cNvSpPr>
            <a:spLocks noGrp="1"/>
          </p:cNvSpPr>
          <p:nvPr>
            <p:ph type="body" sz="quarter" idx="4294967295"/>
          </p:nvPr>
        </p:nvSpPr>
        <p:spPr>
          <a:xfrm>
            <a:off x="582295" y="336550"/>
            <a:ext cx="9558655" cy="5041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Background — Software-based network monitoring</a:t>
            </a:r>
            <a:endParaRPr lang="en-US" altLang="zh-CN" sz="25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0" name="圆角矩形 1766"/>
          <p:cNvSpPr/>
          <p:nvPr/>
        </p:nvSpPr>
        <p:spPr>
          <a:xfrm rot="10800000" flipV="1">
            <a:off x="0" y="401407"/>
            <a:ext cx="484287" cy="491115"/>
          </a:xfrm>
          <a:prstGeom prst="roundRect">
            <a:avLst>
              <a:gd name="adj" fmla="val 503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800" dirty="0">
                <a:solidFill>
                  <a:schemeClr val="bg1"/>
                </a:solidFill>
              </a:rPr>
              <a:t>1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grpSp>
        <p:nvGrpSpPr>
          <p:cNvPr id="63" name="组合 62"/>
          <p:cNvGrpSpPr/>
          <p:nvPr/>
        </p:nvGrpSpPr>
        <p:grpSpPr>
          <a:xfrm>
            <a:off x="5981000" y="2640521"/>
            <a:ext cx="5853495" cy="2875089"/>
            <a:chOff x="9793" y="5518"/>
            <a:chExt cx="9218" cy="4528"/>
          </a:xfrm>
        </p:grpSpPr>
        <p:grpSp>
          <p:nvGrpSpPr>
            <p:cNvPr id="55" name="组合 54"/>
            <p:cNvGrpSpPr/>
            <p:nvPr/>
          </p:nvGrpSpPr>
          <p:grpSpPr>
            <a:xfrm>
              <a:off x="9793" y="5518"/>
              <a:ext cx="2726" cy="2840"/>
              <a:chOff x="2173" y="5281"/>
              <a:chExt cx="4246" cy="4423"/>
            </a:xfrm>
          </p:grpSpPr>
          <p:pic>
            <p:nvPicPr>
              <p:cNvPr id="5" name="图片 4" descr="云网络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718" y="6391"/>
                <a:ext cx="1910" cy="1910"/>
              </a:xfrm>
              <a:prstGeom prst="rect">
                <a:avLst/>
              </a:prstGeom>
            </p:spPr>
          </p:pic>
          <p:cxnSp>
            <p:nvCxnSpPr>
              <p:cNvPr id="13" name="直接连接符 12"/>
              <p:cNvCxnSpPr/>
              <p:nvPr/>
            </p:nvCxnSpPr>
            <p:spPr>
              <a:xfrm>
                <a:off x="4887" y="6858"/>
                <a:ext cx="637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pic>
            <p:nvPicPr>
              <p:cNvPr id="18" name="图片 17" descr="电脑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07" y="5281"/>
                <a:ext cx="1111" cy="1111"/>
              </a:xfrm>
              <a:prstGeom prst="rect">
                <a:avLst/>
              </a:prstGeom>
            </p:spPr>
          </p:pic>
          <p:pic>
            <p:nvPicPr>
              <p:cNvPr id="19" name="图片 18" descr="电脑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57" y="5747"/>
                <a:ext cx="1111" cy="1111"/>
              </a:xfrm>
              <a:prstGeom prst="rect">
                <a:avLst/>
              </a:prstGeom>
            </p:spPr>
          </p:pic>
          <p:pic>
            <p:nvPicPr>
              <p:cNvPr id="20" name="图片 19" descr="电脑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19" y="8079"/>
                <a:ext cx="1111" cy="1111"/>
              </a:xfrm>
              <a:prstGeom prst="rect">
                <a:avLst/>
              </a:prstGeom>
            </p:spPr>
          </p:pic>
          <p:pic>
            <p:nvPicPr>
              <p:cNvPr id="21" name="图片 20" descr="电脑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04" y="6096"/>
                <a:ext cx="1111" cy="1111"/>
              </a:xfrm>
              <a:prstGeom prst="rect">
                <a:avLst/>
              </a:prstGeom>
            </p:spPr>
          </p:pic>
          <p:pic>
            <p:nvPicPr>
              <p:cNvPr id="47" name="图片 46" descr="云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698" y="6767"/>
                <a:ext cx="721" cy="721"/>
              </a:xfrm>
              <a:prstGeom prst="rect">
                <a:avLst/>
              </a:prstGeom>
            </p:spPr>
          </p:pic>
          <p:pic>
            <p:nvPicPr>
              <p:cNvPr id="49" name="图片 48" descr="云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37" y="5669"/>
                <a:ext cx="721" cy="721"/>
              </a:xfrm>
              <a:prstGeom prst="rect">
                <a:avLst/>
              </a:prstGeom>
            </p:spPr>
          </p:pic>
          <p:pic>
            <p:nvPicPr>
              <p:cNvPr id="51" name="图片 50" descr="云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61" y="8142"/>
                <a:ext cx="1562" cy="1562"/>
              </a:xfrm>
              <a:prstGeom prst="rect">
                <a:avLst/>
              </a:prstGeom>
            </p:spPr>
          </p:pic>
          <p:pic>
            <p:nvPicPr>
              <p:cNvPr id="53" name="图片 52" descr="云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73" y="7021"/>
                <a:ext cx="1311" cy="1312"/>
              </a:xfrm>
              <a:prstGeom prst="rect">
                <a:avLst/>
              </a:prstGeom>
            </p:spPr>
          </p:pic>
        </p:grpSp>
        <p:pic>
          <p:nvPicPr>
            <p:cNvPr id="8" name="图片 7" descr="电脑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889" y="7340"/>
              <a:ext cx="2522" cy="2522"/>
            </a:xfrm>
            <a:prstGeom prst="rect">
              <a:avLst/>
            </a:prstGeom>
          </p:spPr>
        </p:pic>
        <p:cxnSp>
          <p:nvCxnSpPr>
            <p:cNvPr id="12" name="直接箭头连接符 11"/>
            <p:cNvCxnSpPr/>
            <p:nvPr/>
          </p:nvCxnSpPr>
          <p:spPr>
            <a:xfrm>
              <a:off x="12222" y="7254"/>
              <a:ext cx="976" cy="77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14" name="直接箭头连接符 13"/>
            <p:cNvCxnSpPr/>
            <p:nvPr/>
          </p:nvCxnSpPr>
          <p:spPr>
            <a:xfrm>
              <a:off x="12585" y="6981"/>
              <a:ext cx="1090" cy="869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15" name="直接箭头连接符 14"/>
            <p:cNvCxnSpPr/>
            <p:nvPr/>
          </p:nvCxnSpPr>
          <p:spPr>
            <a:xfrm>
              <a:off x="12011" y="7584"/>
              <a:ext cx="1187" cy="94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17" name="文本框 16"/>
            <p:cNvSpPr txBox="1"/>
            <p:nvPr/>
          </p:nvSpPr>
          <p:spPr>
            <a:xfrm>
              <a:off x="13091" y="6760"/>
              <a:ext cx="339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High-</a:t>
              </a: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speed traffic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12490" y="9466"/>
              <a:ext cx="340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Software processor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5" name="图片 24" descr="仪表盘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5858" y="7700"/>
              <a:ext cx="1577" cy="1577"/>
            </a:xfrm>
            <a:prstGeom prst="rect">
              <a:avLst/>
            </a:prstGeom>
          </p:spPr>
        </p:pic>
        <p:sp>
          <p:nvSpPr>
            <p:cNvPr id="26" name="文本框 25"/>
            <p:cNvSpPr txBox="1"/>
            <p:nvPr/>
          </p:nvSpPr>
          <p:spPr>
            <a:xfrm>
              <a:off x="15863" y="9466"/>
              <a:ext cx="3148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Security analytics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44" name="图片 43" descr="警告-三角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7303" y="7254"/>
              <a:ext cx="940" cy="940"/>
            </a:xfrm>
            <a:prstGeom prst="rect">
              <a:avLst/>
            </a:prstGeom>
          </p:spPr>
        </p:pic>
        <p:cxnSp>
          <p:nvCxnSpPr>
            <p:cNvPr id="45" name="直接箭头连接符 44"/>
            <p:cNvCxnSpPr/>
            <p:nvPr/>
          </p:nvCxnSpPr>
          <p:spPr>
            <a:xfrm>
              <a:off x="14997" y="8172"/>
              <a:ext cx="837" cy="0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61" name="直接箭头连接符 60"/>
            <p:cNvCxnSpPr/>
            <p:nvPr/>
          </p:nvCxnSpPr>
          <p:spPr>
            <a:xfrm>
              <a:off x="14997" y="8530"/>
              <a:ext cx="837" cy="0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62" name="直接箭头连接符 61"/>
            <p:cNvCxnSpPr/>
            <p:nvPr/>
          </p:nvCxnSpPr>
          <p:spPr>
            <a:xfrm>
              <a:off x="14997" y="8838"/>
              <a:ext cx="837" cy="0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</p:spTree>
    <p:custDataLst>
      <p:tags r:id="rId7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9431020" y="6468745"/>
            <a:ext cx="1781175" cy="3943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777105" y="6402705"/>
            <a:ext cx="1898015" cy="3492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6" name="图片 75"/>
          <p:cNvPicPr/>
          <p:nvPr/>
        </p:nvPicPr>
        <p:blipFill>
          <a:blip r:embed="rId1"/>
          <a:stretch>
            <a:fillRect/>
          </a:stretch>
        </p:blipFill>
        <p:spPr>
          <a:xfrm>
            <a:off x="11285220" y="184785"/>
            <a:ext cx="733425" cy="733425"/>
          </a:xfrm>
          <a:prstGeom prst="rect">
            <a:avLst/>
          </a:prstGeom>
        </p:spPr>
      </p:pic>
      <p:sp>
        <p:nvSpPr>
          <p:cNvPr id="77" name="文本占位符 76"/>
          <p:cNvSpPr>
            <a:spLocks noGrp="1"/>
          </p:cNvSpPr>
          <p:nvPr>
            <p:ph type="body" sz="quarter" idx="4294967295"/>
          </p:nvPr>
        </p:nvSpPr>
        <p:spPr>
          <a:xfrm>
            <a:off x="582295" y="336550"/>
            <a:ext cx="10074275" cy="5041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Background — Outline of HLL</a:t>
            </a:r>
            <a:endParaRPr lang="en-US" altLang="zh-CN" sz="25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78" name="圆角矩形 1766"/>
          <p:cNvSpPr/>
          <p:nvPr/>
        </p:nvSpPr>
        <p:spPr>
          <a:xfrm rot="10800000" flipV="1">
            <a:off x="0" y="401407"/>
            <a:ext cx="484287" cy="491115"/>
          </a:xfrm>
          <a:prstGeom prst="roundRect">
            <a:avLst>
              <a:gd name="adj" fmla="val 503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800" dirty="0">
                <a:solidFill>
                  <a:schemeClr val="bg1"/>
                </a:solidFill>
              </a:rPr>
              <a:t>1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98170" y="1045210"/>
            <a:ext cx="7448550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200000"/>
              </a:lnSpc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HLL is one of the most important cardinality estimation methods.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Google counts the number of different search queries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Facebook c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alculates the number of distinct people</a:t>
            </a:r>
            <a:endParaRPr lang="zh-CN" alt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200000"/>
              </a:lnSpc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HLL is vulnerable to attacks that manipulate cardinality estimates.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Overestimation: 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misjudge network activity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Underestimation: 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miss critical threats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5203190" y="4263390"/>
            <a:ext cx="6679565" cy="1991360"/>
            <a:chOff x="8194" y="6714"/>
            <a:chExt cx="10519" cy="3136"/>
          </a:xfrm>
        </p:grpSpPr>
        <p:grpSp>
          <p:nvGrpSpPr>
            <p:cNvPr id="25" name="组合 24"/>
            <p:cNvGrpSpPr/>
            <p:nvPr/>
          </p:nvGrpSpPr>
          <p:grpSpPr>
            <a:xfrm rot="0">
              <a:off x="12153" y="6714"/>
              <a:ext cx="2804" cy="2445"/>
              <a:chOff x="2425" y="5930"/>
              <a:chExt cx="4295" cy="3745"/>
            </a:xfrm>
          </p:grpSpPr>
          <p:pic>
            <p:nvPicPr>
              <p:cNvPr id="17" name="图片 16" descr="瞄准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425" y="7010"/>
                <a:ext cx="1725" cy="1725"/>
              </a:xfrm>
              <a:prstGeom prst="rect">
                <a:avLst/>
              </a:prstGeom>
            </p:spPr>
          </p:pic>
          <p:pic>
            <p:nvPicPr>
              <p:cNvPr id="19" name="图片 18" descr="电脑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20" y="7010"/>
                <a:ext cx="1500" cy="1500"/>
              </a:xfrm>
              <a:prstGeom prst="rect">
                <a:avLst/>
              </a:prstGeom>
            </p:spPr>
          </p:pic>
          <p:pic>
            <p:nvPicPr>
              <p:cNvPr id="20" name="图片 19" descr="电脑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10" y="5930"/>
                <a:ext cx="1500" cy="1500"/>
              </a:xfrm>
              <a:prstGeom prst="rect">
                <a:avLst/>
              </a:prstGeom>
            </p:spPr>
          </p:pic>
          <p:pic>
            <p:nvPicPr>
              <p:cNvPr id="21" name="图片 20" descr="电脑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10" y="8175"/>
                <a:ext cx="1500" cy="1500"/>
              </a:xfrm>
              <a:prstGeom prst="rect">
                <a:avLst/>
              </a:prstGeom>
            </p:spPr>
          </p:pic>
          <p:cxnSp>
            <p:nvCxnSpPr>
              <p:cNvPr id="22" name="直接箭头连接符 21"/>
              <p:cNvCxnSpPr/>
              <p:nvPr/>
            </p:nvCxnSpPr>
            <p:spPr>
              <a:xfrm flipV="1">
                <a:off x="3300" y="6897"/>
                <a:ext cx="1020" cy="93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23" name="直接箭头连接符 22"/>
              <p:cNvCxnSpPr/>
              <p:nvPr/>
            </p:nvCxnSpPr>
            <p:spPr>
              <a:xfrm>
                <a:off x="3280" y="7857"/>
                <a:ext cx="2230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24" name="直接箭头连接符 23"/>
              <p:cNvCxnSpPr/>
              <p:nvPr/>
            </p:nvCxnSpPr>
            <p:spPr>
              <a:xfrm>
                <a:off x="3300" y="7817"/>
                <a:ext cx="990" cy="103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</p:grpSp>
        <p:grpSp>
          <p:nvGrpSpPr>
            <p:cNvPr id="66" name="组合 65"/>
            <p:cNvGrpSpPr/>
            <p:nvPr/>
          </p:nvGrpSpPr>
          <p:grpSpPr>
            <a:xfrm rot="0">
              <a:off x="15723" y="6894"/>
              <a:ext cx="2990" cy="2199"/>
              <a:chOff x="4468" y="4344"/>
              <a:chExt cx="7000" cy="5145"/>
            </a:xfrm>
          </p:grpSpPr>
          <p:pic>
            <p:nvPicPr>
              <p:cNvPr id="26" name="图片 25" descr="黑客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350" y="4344"/>
                <a:ext cx="1056" cy="1056"/>
              </a:xfrm>
              <a:prstGeom prst="rect">
                <a:avLst/>
              </a:prstGeom>
            </p:spPr>
          </p:pic>
          <p:grpSp>
            <p:nvGrpSpPr>
              <p:cNvPr id="39" name="组合 38"/>
              <p:cNvGrpSpPr/>
              <p:nvPr/>
            </p:nvGrpSpPr>
            <p:grpSpPr>
              <a:xfrm>
                <a:off x="5785" y="5565"/>
                <a:ext cx="4055" cy="1350"/>
                <a:chOff x="5785" y="7315"/>
                <a:chExt cx="4055" cy="1350"/>
              </a:xfrm>
            </p:grpSpPr>
            <p:pic>
              <p:nvPicPr>
                <p:cNvPr id="27" name="图片 26" descr="电脑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785" y="7315"/>
                  <a:ext cx="1350" cy="1350"/>
                </a:xfrm>
                <a:prstGeom prst="rect">
                  <a:avLst/>
                </a:prstGeom>
              </p:spPr>
            </p:pic>
            <p:pic>
              <p:nvPicPr>
                <p:cNvPr id="28" name="图片 27" descr="电脑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140" y="7315"/>
                  <a:ext cx="1350" cy="1350"/>
                </a:xfrm>
                <a:prstGeom prst="rect">
                  <a:avLst/>
                </a:prstGeom>
              </p:spPr>
            </p:pic>
            <p:pic>
              <p:nvPicPr>
                <p:cNvPr id="29" name="图片 28" descr="电脑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8490" y="7315"/>
                  <a:ext cx="1350" cy="1350"/>
                </a:xfrm>
                <a:prstGeom prst="rect">
                  <a:avLst/>
                </a:prstGeom>
              </p:spPr>
            </p:pic>
          </p:grpSp>
          <p:grpSp>
            <p:nvGrpSpPr>
              <p:cNvPr id="38" name="组合 37"/>
              <p:cNvGrpSpPr/>
              <p:nvPr/>
            </p:nvGrpSpPr>
            <p:grpSpPr>
              <a:xfrm>
                <a:off x="4468" y="6912"/>
                <a:ext cx="7000" cy="1040"/>
                <a:chOff x="4458" y="8665"/>
                <a:chExt cx="7000" cy="1040"/>
              </a:xfrm>
            </p:grpSpPr>
            <p:pic>
              <p:nvPicPr>
                <p:cNvPr id="30" name="图片 29" descr="电脑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718" y="8668"/>
                  <a:ext cx="1035" cy="1035"/>
                </a:xfrm>
                <a:prstGeom prst="rect">
                  <a:avLst/>
                </a:prstGeom>
              </p:spPr>
            </p:pic>
            <p:pic>
              <p:nvPicPr>
                <p:cNvPr id="31" name="图片 30" descr="电脑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953" y="8667"/>
                  <a:ext cx="1035" cy="1035"/>
                </a:xfrm>
                <a:prstGeom prst="rect">
                  <a:avLst/>
                </a:prstGeom>
              </p:spPr>
            </p:pic>
            <p:pic>
              <p:nvPicPr>
                <p:cNvPr id="33" name="图片 32" descr="电脑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9188" y="8666"/>
                  <a:ext cx="1035" cy="1035"/>
                </a:xfrm>
                <a:prstGeom prst="rect">
                  <a:avLst/>
                </a:prstGeom>
              </p:spPr>
            </p:pic>
            <p:pic>
              <p:nvPicPr>
                <p:cNvPr id="34" name="图片 33" descr="电脑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0423" y="8665"/>
                  <a:ext cx="1035" cy="1035"/>
                </a:xfrm>
                <a:prstGeom prst="rect">
                  <a:avLst/>
                </a:prstGeom>
              </p:spPr>
            </p:pic>
            <p:pic>
              <p:nvPicPr>
                <p:cNvPr id="35" name="图片 34" descr="电脑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458" y="8670"/>
                  <a:ext cx="1035" cy="1035"/>
                </a:xfrm>
                <a:prstGeom prst="rect">
                  <a:avLst/>
                </a:prstGeom>
              </p:spPr>
            </p:pic>
            <p:pic>
              <p:nvPicPr>
                <p:cNvPr id="36" name="图片 35" descr="电脑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588" y="8669"/>
                  <a:ext cx="1035" cy="1035"/>
                </a:xfrm>
                <a:prstGeom prst="rect">
                  <a:avLst/>
                </a:prstGeom>
              </p:spPr>
            </p:pic>
          </p:grpSp>
          <p:pic>
            <p:nvPicPr>
              <p:cNvPr id="37" name="图片 36" descr="大厦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204" y="8141"/>
                <a:ext cx="1348" cy="1348"/>
              </a:xfrm>
              <a:prstGeom prst="rect">
                <a:avLst/>
              </a:prstGeom>
            </p:spPr>
          </p:pic>
          <p:cxnSp>
            <p:nvCxnSpPr>
              <p:cNvPr id="51" name="直接连接符 50"/>
              <p:cNvCxnSpPr>
                <a:stCxn id="26" idx="2"/>
              </p:cNvCxnSpPr>
              <p:nvPr/>
            </p:nvCxnSpPr>
            <p:spPr>
              <a:xfrm flipH="1">
                <a:off x="6469" y="5400"/>
                <a:ext cx="1409" cy="45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52" name="直接连接符 51"/>
              <p:cNvCxnSpPr>
                <a:stCxn id="26" idx="2"/>
              </p:cNvCxnSpPr>
              <p:nvPr/>
            </p:nvCxnSpPr>
            <p:spPr>
              <a:xfrm>
                <a:off x="7878" y="5400"/>
                <a:ext cx="1" cy="4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53" name="直接连接符 52"/>
              <p:cNvCxnSpPr/>
              <p:nvPr/>
            </p:nvCxnSpPr>
            <p:spPr>
              <a:xfrm>
                <a:off x="7886" y="5401"/>
                <a:ext cx="1328" cy="4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54" name="直接连接符 53"/>
              <p:cNvCxnSpPr/>
              <p:nvPr/>
            </p:nvCxnSpPr>
            <p:spPr>
              <a:xfrm flipH="1">
                <a:off x="4984" y="6601"/>
                <a:ext cx="1522" cy="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55" name="直接连接符 54"/>
              <p:cNvCxnSpPr/>
              <p:nvPr/>
            </p:nvCxnSpPr>
            <p:spPr>
              <a:xfrm flipH="1">
                <a:off x="6116" y="6579"/>
                <a:ext cx="345" cy="5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56" name="直接连接符 55"/>
              <p:cNvCxnSpPr/>
              <p:nvPr/>
            </p:nvCxnSpPr>
            <p:spPr>
              <a:xfrm flipH="1">
                <a:off x="7249" y="6594"/>
                <a:ext cx="560" cy="5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57" name="直接连接符 56"/>
              <p:cNvCxnSpPr/>
              <p:nvPr/>
            </p:nvCxnSpPr>
            <p:spPr>
              <a:xfrm>
                <a:off x="7826" y="6564"/>
                <a:ext cx="668" cy="63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58" name="直接连接符 57"/>
              <p:cNvCxnSpPr/>
              <p:nvPr/>
            </p:nvCxnSpPr>
            <p:spPr>
              <a:xfrm flipH="1" flipV="1">
                <a:off x="9184" y="6601"/>
                <a:ext cx="540" cy="5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59" name="直接连接符 58"/>
              <p:cNvCxnSpPr/>
              <p:nvPr/>
            </p:nvCxnSpPr>
            <p:spPr>
              <a:xfrm flipH="1" flipV="1">
                <a:off x="9161" y="6609"/>
                <a:ext cx="1800" cy="5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60" name="直接连接符 59"/>
              <p:cNvCxnSpPr/>
              <p:nvPr/>
            </p:nvCxnSpPr>
            <p:spPr>
              <a:xfrm>
                <a:off x="4969" y="7711"/>
                <a:ext cx="2355" cy="105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61" name="直接连接符 60"/>
              <p:cNvCxnSpPr/>
              <p:nvPr/>
            </p:nvCxnSpPr>
            <p:spPr>
              <a:xfrm>
                <a:off x="6124" y="7719"/>
                <a:ext cx="1350" cy="10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62" name="直接连接符 61"/>
              <p:cNvCxnSpPr/>
              <p:nvPr/>
            </p:nvCxnSpPr>
            <p:spPr>
              <a:xfrm>
                <a:off x="7264" y="7689"/>
                <a:ext cx="292" cy="99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63" name="直接连接符 62"/>
              <p:cNvCxnSpPr/>
              <p:nvPr/>
            </p:nvCxnSpPr>
            <p:spPr>
              <a:xfrm flipH="1">
                <a:off x="8141" y="7719"/>
                <a:ext cx="345" cy="83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64" name="直接连接符 63"/>
              <p:cNvCxnSpPr/>
              <p:nvPr/>
            </p:nvCxnSpPr>
            <p:spPr>
              <a:xfrm flipH="1">
                <a:off x="8111" y="7711"/>
                <a:ext cx="1620" cy="96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65" name="直接连接符 64"/>
              <p:cNvCxnSpPr/>
              <p:nvPr/>
            </p:nvCxnSpPr>
            <p:spPr>
              <a:xfrm flipH="1">
                <a:off x="8276" y="7704"/>
                <a:ext cx="2685" cy="105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</p:grpSp>
        <p:grpSp>
          <p:nvGrpSpPr>
            <p:cNvPr id="74" name="组合 73"/>
            <p:cNvGrpSpPr/>
            <p:nvPr/>
          </p:nvGrpSpPr>
          <p:grpSpPr>
            <a:xfrm rot="0">
              <a:off x="8628" y="6918"/>
              <a:ext cx="2808" cy="2079"/>
              <a:chOff x="1108" y="6838"/>
              <a:chExt cx="4486" cy="3320"/>
            </a:xfrm>
          </p:grpSpPr>
          <p:pic>
            <p:nvPicPr>
              <p:cNvPr id="71" name="图片 70" descr="4-硬件资源浪费多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966" y="6838"/>
                <a:ext cx="1629" cy="1629"/>
              </a:xfrm>
              <a:prstGeom prst="rect">
                <a:avLst/>
              </a:prstGeom>
            </p:spPr>
          </p:pic>
          <p:pic>
            <p:nvPicPr>
              <p:cNvPr id="72" name="图片 71" descr="3网络流量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08" y="7960"/>
                <a:ext cx="2199" cy="2199"/>
              </a:xfrm>
              <a:prstGeom prst="rect">
                <a:avLst/>
              </a:prstGeom>
            </p:spPr>
          </p:pic>
          <p:cxnSp>
            <p:nvCxnSpPr>
              <p:cNvPr id="73" name="直接箭头连接符 72"/>
              <p:cNvCxnSpPr/>
              <p:nvPr/>
            </p:nvCxnSpPr>
            <p:spPr>
              <a:xfrm flipV="1">
                <a:off x="3244" y="7880"/>
                <a:ext cx="1133" cy="41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</p:grpSp>
        <p:sp>
          <p:nvSpPr>
            <p:cNvPr id="41" name="文本框 40"/>
            <p:cNvSpPr txBox="1"/>
            <p:nvPr/>
          </p:nvSpPr>
          <p:spPr>
            <a:xfrm>
              <a:off x="16128" y="9270"/>
              <a:ext cx="2419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DDoS attacks</a:t>
              </a:r>
              <a:endParaRPr lang="zh-CN" altLang="en-US"/>
            </a:p>
          </p:txBody>
        </p:sp>
        <p:sp>
          <p:nvSpPr>
            <p:cNvPr id="42" name="文本框 41"/>
            <p:cNvSpPr txBox="1"/>
            <p:nvPr/>
          </p:nvSpPr>
          <p:spPr>
            <a:xfrm>
              <a:off x="8194" y="9270"/>
              <a:ext cx="3266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Process fake traffic</a:t>
              </a:r>
              <a:endParaRPr lang="zh-CN" altLang="en-US"/>
            </a:p>
          </p:txBody>
        </p:sp>
        <p:sp>
          <p:nvSpPr>
            <p:cNvPr id="43" name="文本框 42"/>
            <p:cNvSpPr txBox="1"/>
            <p:nvPr/>
          </p:nvSpPr>
          <p:spPr>
            <a:xfrm>
              <a:off x="12461" y="9270"/>
              <a:ext cx="2496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Network scans</a:t>
              </a:r>
              <a:endParaRPr lang="zh-CN" altLang="en-US"/>
            </a:p>
          </p:txBody>
        </p:sp>
      </p:grpSp>
    </p:spTree>
    <p:custDataLst>
      <p:tags r:id="rId8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57" name="图片 56"/>
          <p:cNvPicPr/>
          <p:nvPr/>
        </p:nvPicPr>
        <p:blipFill>
          <a:blip r:embed="rId1"/>
          <a:stretch>
            <a:fillRect/>
          </a:stretch>
        </p:blipFill>
        <p:spPr>
          <a:xfrm>
            <a:off x="11285220" y="184785"/>
            <a:ext cx="733425" cy="733425"/>
          </a:xfrm>
          <a:prstGeom prst="rect">
            <a:avLst/>
          </a:prstGeom>
        </p:spPr>
      </p:pic>
      <p:sp>
        <p:nvSpPr>
          <p:cNvPr id="59" name="文本占位符 58"/>
          <p:cNvSpPr>
            <a:spLocks noGrp="1"/>
          </p:cNvSpPr>
          <p:nvPr>
            <p:ph type="body" sz="quarter" idx="4294967295"/>
          </p:nvPr>
        </p:nvSpPr>
        <p:spPr>
          <a:xfrm>
            <a:off x="582295" y="336550"/>
            <a:ext cx="10074275" cy="5041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Background — Data structure of HLL</a:t>
            </a:r>
            <a:endParaRPr lang="en-US" altLang="zh-CN" sz="25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0" name="圆角矩形 1766"/>
          <p:cNvSpPr/>
          <p:nvPr/>
        </p:nvSpPr>
        <p:spPr>
          <a:xfrm rot="10800000" flipV="1">
            <a:off x="0" y="401407"/>
            <a:ext cx="484287" cy="491115"/>
          </a:xfrm>
          <a:prstGeom prst="roundRect">
            <a:avLst>
              <a:gd name="adj" fmla="val 503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800" dirty="0">
                <a:solidFill>
                  <a:schemeClr val="bg1"/>
                </a:solidFill>
              </a:rPr>
              <a:t>1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305435" y="1623695"/>
            <a:ext cx="7547610" cy="1806575"/>
            <a:chOff x="917" y="1767"/>
            <a:chExt cx="11886" cy="2845"/>
          </a:xfrm>
        </p:grpSpPr>
        <p:sp>
          <p:nvSpPr>
            <p:cNvPr id="22" name="文本框 21"/>
            <p:cNvSpPr txBox="1"/>
            <p:nvPr/>
          </p:nvSpPr>
          <p:spPr>
            <a:xfrm>
              <a:off x="917" y="1767"/>
              <a:ext cx="11886" cy="284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Array</a:t>
              </a:r>
              <a:r>
                <a:rPr lang="en-US" altLang="zh-CN" b="1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zh-CN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A</a:t>
              </a: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 	        Storage </a:t>
              </a: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the maximum value of leading zeros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Hash functions </a:t>
              </a:r>
              <a:r>
                <a:rPr lang="en-US" altLang="zh-CN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h</a:t>
              </a:r>
              <a:r>
                <a:rPr lang="en-US" altLang="zh-CN" b="1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       </a:t>
              </a: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Which register to update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Hash functions</a:t>
              </a:r>
              <a:r>
                <a:rPr lang="en-US" altLang="zh-CN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s</a:t>
              </a: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        H</a:t>
              </a: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ow to update each register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Function </a:t>
              </a:r>
              <a:r>
                <a:rPr lang="en-US" altLang="zh-CN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p(str)</a:t>
              </a: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	         The position of the leftmost '1' in the binary string str</a:t>
              </a:r>
              <a:endParaRPr lang="zh-CN" altLang="en-US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  <p:cxnSp>
          <p:nvCxnSpPr>
            <p:cNvPr id="3" name="直接箭头连接符 2"/>
            <p:cNvCxnSpPr/>
            <p:nvPr/>
          </p:nvCxnSpPr>
          <p:spPr>
            <a:xfrm>
              <a:off x="2837" y="2271"/>
              <a:ext cx="177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15" name="直接箭头连接符 14"/>
            <p:cNvCxnSpPr/>
            <p:nvPr/>
          </p:nvCxnSpPr>
          <p:spPr>
            <a:xfrm>
              <a:off x="4090" y="2916"/>
              <a:ext cx="51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24" name="直接箭头连接符 23"/>
            <p:cNvCxnSpPr/>
            <p:nvPr/>
          </p:nvCxnSpPr>
          <p:spPr>
            <a:xfrm>
              <a:off x="4122" y="3566"/>
              <a:ext cx="48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25" name="直接箭头连接符 24"/>
            <p:cNvCxnSpPr/>
            <p:nvPr/>
          </p:nvCxnSpPr>
          <p:spPr>
            <a:xfrm>
              <a:off x="3877" y="4266"/>
              <a:ext cx="73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grpSp>
        <p:nvGrpSpPr>
          <p:cNvPr id="30" name="组合 29"/>
          <p:cNvGrpSpPr/>
          <p:nvPr/>
        </p:nvGrpSpPr>
        <p:grpSpPr>
          <a:xfrm rot="0">
            <a:off x="7777917" y="968503"/>
            <a:ext cx="4541083" cy="2389117"/>
            <a:chOff x="2359" y="5870"/>
            <a:chExt cx="8479" cy="4461"/>
          </a:xfrm>
        </p:grpSpPr>
        <p:sp>
          <p:nvSpPr>
            <p:cNvPr id="34" name="文本框 33"/>
            <p:cNvSpPr txBox="1"/>
            <p:nvPr/>
          </p:nvSpPr>
          <p:spPr>
            <a:xfrm>
              <a:off x="3690" y="6473"/>
              <a:ext cx="7148" cy="6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1       2       3         ···             m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8" name="组合 27"/>
            <p:cNvGrpSpPr/>
            <p:nvPr/>
          </p:nvGrpSpPr>
          <p:grpSpPr>
            <a:xfrm>
              <a:off x="2359" y="5870"/>
              <a:ext cx="7061" cy="4461"/>
              <a:chOff x="2359" y="5870"/>
              <a:chExt cx="7061" cy="4461"/>
            </a:xfrm>
          </p:grpSpPr>
          <p:grpSp>
            <p:nvGrpSpPr>
              <p:cNvPr id="21" name="组合 20"/>
              <p:cNvGrpSpPr/>
              <p:nvPr/>
            </p:nvGrpSpPr>
            <p:grpSpPr>
              <a:xfrm rot="0">
                <a:off x="3378" y="7102"/>
                <a:ext cx="6016" cy="585"/>
                <a:chOff x="2013" y="3345"/>
                <a:chExt cx="6480" cy="630"/>
              </a:xfrm>
            </p:grpSpPr>
            <p:sp>
              <p:nvSpPr>
                <p:cNvPr id="5" name="矩形 4"/>
                <p:cNvSpPr/>
                <p:nvPr/>
              </p:nvSpPr>
              <p:spPr>
                <a:xfrm>
                  <a:off x="2013" y="3345"/>
                  <a:ext cx="1080" cy="630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6" name="矩形 5"/>
                <p:cNvSpPr/>
                <p:nvPr/>
              </p:nvSpPr>
              <p:spPr>
                <a:xfrm>
                  <a:off x="3093" y="3345"/>
                  <a:ext cx="1080" cy="630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7" name="矩形 6"/>
                <p:cNvSpPr/>
                <p:nvPr/>
              </p:nvSpPr>
              <p:spPr>
                <a:xfrm>
                  <a:off x="4173" y="3345"/>
                  <a:ext cx="1080" cy="630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8" name="矩形 7"/>
                <p:cNvSpPr/>
                <p:nvPr/>
              </p:nvSpPr>
              <p:spPr>
                <a:xfrm>
                  <a:off x="5253" y="3345"/>
                  <a:ext cx="1080" cy="630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9" name="矩形 8"/>
                <p:cNvSpPr/>
                <p:nvPr/>
              </p:nvSpPr>
              <p:spPr>
                <a:xfrm>
                  <a:off x="6333" y="3345"/>
                  <a:ext cx="1080" cy="630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0" name="矩形 9"/>
                <p:cNvSpPr/>
                <p:nvPr/>
              </p:nvSpPr>
              <p:spPr>
                <a:xfrm>
                  <a:off x="7413" y="3345"/>
                  <a:ext cx="1080" cy="630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23" name="组合 22"/>
              <p:cNvGrpSpPr/>
              <p:nvPr/>
            </p:nvGrpSpPr>
            <p:grpSpPr>
              <a:xfrm rot="0">
                <a:off x="3410" y="5870"/>
                <a:ext cx="6010" cy="688"/>
                <a:chOff x="3100" y="2342"/>
                <a:chExt cx="6473" cy="741"/>
              </a:xfrm>
            </p:grpSpPr>
            <p:cxnSp>
              <p:nvCxnSpPr>
                <p:cNvPr id="11" name="直接箭头连接符 10"/>
                <p:cNvCxnSpPr/>
                <p:nvPr/>
              </p:nvCxnSpPr>
              <p:spPr>
                <a:xfrm flipH="1">
                  <a:off x="3100" y="2735"/>
                  <a:ext cx="2138" cy="0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  <p:sp>
              <p:nvSpPr>
                <p:cNvPr id="12" name="文本框 11"/>
                <p:cNvSpPr txBox="1"/>
                <p:nvPr/>
              </p:nvSpPr>
              <p:spPr>
                <a:xfrm>
                  <a:off x="5133" y="2342"/>
                  <a:ext cx="3069" cy="7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 registers</a:t>
                  </a:r>
                  <a:endPara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3" name="直接箭头连接符 12"/>
                <p:cNvCxnSpPr/>
                <p:nvPr/>
              </p:nvCxnSpPr>
              <p:spPr>
                <a:xfrm>
                  <a:off x="7386" y="2735"/>
                  <a:ext cx="2187" cy="0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组合 17"/>
              <p:cNvGrpSpPr/>
              <p:nvPr/>
            </p:nvGrpSpPr>
            <p:grpSpPr>
              <a:xfrm rot="0">
                <a:off x="3307" y="8758"/>
                <a:ext cx="886" cy="886"/>
                <a:chOff x="4483" y="6074"/>
                <a:chExt cx="954" cy="954"/>
              </a:xfrm>
            </p:grpSpPr>
            <p:sp>
              <p:nvSpPr>
                <p:cNvPr id="16" name="椭圆 15"/>
                <p:cNvSpPr/>
                <p:nvPr/>
              </p:nvSpPr>
              <p:spPr>
                <a:xfrm>
                  <a:off x="4483" y="6074"/>
                  <a:ext cx="954" cy="954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7" name="文本框 16"/>
                <p:cNvSpPr txBox="1"/>
                <p:nvPr/>
              </p:nvSpPr>
              <p:spPr>
                <a:xfrm>
                  <a:off x="4674" y="6164"/>
                  <a:ext cx="718" cy="7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Autofit/>
                </a:bodyPr>
                <a:p>
                  <a:r>
                    <a:rPr lang="en-US" altLang="zh-CN" sz="2000" b="1">
                      <a:solidFill>
                        <a:schemeClr val="accent1">
                          <a:lumMod val="75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endParaRPr lang="en-US" altLang="zh-CN" sz="2000" b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19" name="直接箭头连接符 18"/>
              <p:cNvCxnSpPr/>
              <p:nvPr/>
            </p:nvCxnSpPr>
            <p:spPr>
              <a:xfrm flipV="1">
                <a:off x="4175" y="7486"/>
                <a:ext cx="1518" cy="17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sp>
            <p:nvSpPr>
              <p:cNvPr id="20" name="文本框 19"/>
              <p:cNvSpPr txBox="1"/>
              <p:nvPr/>
            </p:nvSpPr>
            <p:spPr>
              <a:xfrm>
                <a:off x="4235" y="7988"/>
                <a:ext cx="494" cy="6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b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endParaRPr lang="en-US" altLang="zh-CN" b="1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" name="文本框 1"/>
              <p:cNvSpPr txBox="1"/>
              <p:nvPr/>
            </p:nvSpPr>
            <p:spPr>
              <a:xfrm>
                <a:off x="2990" y="9643"/>
                <a:ext cx="2393" cy="688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flow key</a:t>
                </a:r>
                <a:endPara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endParaRPr>
              </a:p>
            </p:txBody>
          </p:sp>
          <p:sp>
            <p:nvSpPr>
              <p:cNvPr id="26" name="文本框 25"/>
              <p:cNvSpPr txBox="1"/>
              <p:nvPr/>
            </p:nvSpPr>
            <p:spPr>
              <a:xfrm>
                <a:off x="2359" y="7960"/>
                <a:ext cx="2022" cy="6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b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h(f) = 3</a:t>
                </a:r>
                <a:endParaRPr lang="en-US" altLang="zh-CN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" name="文本框 34"/>
              <p:cNvSpPr txBox="1"/>
              <p:nvPr/>
            </p:nvSpPr>
            <p:spPr>
              <a:xfrm>
                <a:off x="5709" y="7105"/>
                <a:ext cx="762" cy="6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4" name="文本框 13"/>
          <p:cNvSpPr txBox="1"/>
          <p:nvPr/>
        </p:nvSpPr>
        <p:spPr>
          <a:xfrm>
            <a:off x="8701405" y="6047105"/>
            <a:ext cx="24320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A(i) = max(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(f)),A(i))</a:t>
            </a:r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1" name="组合 30"/>
          <p:cNvGrpSpPr/>
          <p:nvPr/>
        </p:nvGrpSpPr>
        <p:grpSpPr>
          <a:xfrm>
            <a:off x="9250045" y="2353310"/>
            <a:ext cx="1844040" cy="2025015"/>
            <a:chOff x="14567" y="3706"/>
            <a:chExt cx="2904" cy="3189"/>
          </a:xfrm>
        </p:grpSpPr>
        <p:grpSp>
          <p:nvGrpSpPr>
            <p:cNvPr id="41" name="组合 40"/>
            <p:cNvGrpSpPr/>
            <p:nvPr/>
          </p:nvGrpSpPr>
          <p:grpSpPr>
            <a:xfrm>
              <a:off x="14567" y="5011"/>
              <a:ext cx="2904" cy="1884"/>
              <a:chOff x="14167" y="5745"/>
              <a:chExt cx="2904" cy="1884"/>
            </a:xfrm>
          </p:grpSpPr>
          <p:sp>
            <p:nvSpPr>
              <p:cNvPr id="29" name="文本框 28"/>
              <p:cNvSpPr txBox="1"/>
              <p:nvPr/>
            </p:nvSpPr>
            <p:spPr>
              <a:xfrm>
                <a:off x="14454" y="5889"/>
                <a:ext cx="2328" cy="15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>
                  <a:lnSpc>
                    <a:spcPct val="100000"/>
                  </a:lnSpc>
                  <a:buClrTx/>
                  <a:buSzTx/>
                  <a:buFontTx/>
                </a:pPr>
                <a:r>
                  <a:rPr lang="en-US" altLang="zh-CN" sz="2000" b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s(f) = </a:t>
                </a:r>
                <a:r>
                  <a:rPr lang="en-US" altLang="zh-CN" sz="2000" b="1" u="sng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00</a:t>
                </a:r>
                <a:r>
                  <a:rPr lang="en-US" altLang="zh-CN" sz="2000" b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zh-CN" sz="20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0000"/>
                  </a:lnSpc>
                  <a:buClrTx/>
                  <a:buSzTx/>
                  <a:buFontTx/>
                </a:pPr>
                <a:r>
                  <a:rPr lang="en-US" altLang="zh-CN" sz="2000" b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p(s(f)) = 2</a:t>
                </a:r>
                <a:endParaRPr lang="en-US" altLang="zh-CN" sz="20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0000"/>
                  </a:lnSpc>
                  <a:buClrTx/>
                  <a:buSzTx/>
                  <a:buFontTx/>
                </a:pPr>
                <a:r>
                  <a:rPr lang="en-US" altLang="zh-CN" sz="2000" b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&gt; 0</a:t>
                </a:r>
                <a:endParaRPr lang="en-US" altLang="zh-CN" sz="20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8" name="矩形 57"/>
              <p:cNvSpPr/>
              <p:nvPr/>
            </p:nvSpPr>
            <p:spPr>
              <a:xfrm>
                <a:off x="14167" y="5745"/>
                <a:ext cx="2905" cy="1885"/>
              </a:xfrm>
              <a:prstGeom prst="rect">
                <a:avLst/>
              </a:prstGeom>
              <a:noFill/>
              <a:ln w="28575">
                <a:solidFill>
                  <a:srgbClr val="C00000"/>
                </a:solidFill>
                <a:prstDash val="lgDash"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sp>
          <p:nvSpPr>
            <p:cNvPr id="55" name="右箭头 54"/>
            <p:cNvSpPr/>
            <p:nvPr/>
          </p:nvSpPr>
          <p:spPr>
            <a:xfrm rot="5400000">
              <a:off x="15476" y="3880"/>
              <a:ext cx="943" cy="595"/>
            </a:xfrm>
            <a:prstGeom prst="rightArrow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8323580" y="5117465"/>
            <a:ext cx="3956685" cy="736600"/>
            <a:chOff x="13063" y="7829"/>
            <a:chExt cx="6231" cy="1160"/>
          </a:xfrm>
        </p:grpSpPr>
        <p:grpSp>
          <p:nvGrpSpPr>
            <p:cNvPr id="44" name="组合 43"/>
            <p:cNvGrpSpPr/>
            <p:nvPr/>
          </p:nvGrpSpPr>
          <p:grpSpPr>
            <a:xfrm rot="0">
              <a:off x="13063" y="8407"/>
              <a:ext cx="5074" cy="493"/>
              <a:chOff x="2013" y="3345"/>
              <a:chExt cx="6480" cy="630"/>
            </a:xfrm>
          </p:grpSpPr>
          <p:sp>
            <p:nvSpPr>
              <p:cNvPr id="45" name="矩形 44"/>
              <p:cNvSpPr/>
              <p:nvPr/>
            </p:nvSpPr>
            <p:spPr>
              <a:xfrm>
                <a:off x="2013" y="3345"/>
                <a:ext cx="1080" cy="63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3093" y="3345"/>
                <a:ext cx="1080" cy="63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7" name="矩形 46"/>
              <p:cNvSpPr/>
              <p:nvPr/>
            </p:nvSpPr>
            <p:spPr>
              <a:xfrm>
                <a:off x="4173" y="3345"/>
                <a:ext cx="1080" cy="63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8" name="矩形 47"/>
              <p:cNvSpPr/>
              <p:nvPr/>
            </p:nvSpPr>
            <p:spPr>
              <a:xfrm>
                <a:off x="5253" y="3345"/>
                <a:ext cx="1080" cy="63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9" name="矩形 48"/>
              <p:cNvSpPr/>
              <p:nvPr/>
            </p:nvSpPr>
            <p:spPr>
              <a:xfrm>
                <a:off x="6333" y="3345"/>
                <a:ext cx="1080" cy="63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50" name="矩形 49"/>
              <p:cNvSpPr/>
              <p:nvPr/>
            </p:nvSpPr>
            <p:spPr>
              <a:xfrm>
                <a:off x="7413" y="3345"/>
                <a:ext cx="1080" cy="63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sp>
          <p:nvSpPr>
            <p:cNvPr id="52" name="文本框 51"/>
            <p:cNvSpPr txBox="1"/>
            <p:nvPr/>
          </p:nvSpPr>
          <p:spPr>
            <a:xfrm>
              <a:off x="14957" y="8409"/>
              <a:ext cx="643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13271" y="7829"/>
              <a:ext cx="6023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1        2       3         ···            m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文本框 36"/>
              <p:cNvSpPr txBox="1"/>
              <p:nvPr/>
            </p:nvSpPr>
            <p:spPr>
              <a:xfrm>
                <a:off x="305435" y="3864610"/>
                <a:ext cx="6534785" cy="2386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>
                  <a:lnSpc>
                    <a:spcPct val="150000"/>
                  </a:lnSpc>
                </a:pPr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HLL gets the cardinality estimate </a:t>
                </a:r>
                <a:r>
                  <a:rPr lang="en-US" altLang="zh-CN" b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E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∝</m:t>
                        </m:r>
                      </m:e>
                      <m:sub>
                        <m:r>
                          <a:rPr lang="en-US" altLang="zh-CN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𝒎</m:t>
                        </m:r>
                      </m:sub>
                    </m:sSub>
                    <m:sSup>
                      <m:sSupPr>
                        <m:ctrlPr>
                          <a:rPr lang="en-US" altLang="zh-CN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pPr>
                      <m:e>
                        <m:r>
                          <a:rPr lang="en-US" altLang="zh-CN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𝒎</m:t>
                        </m:r>
                      </m:e>
                      <m:sup>
                        <m:r>
                          <a:rPr lang="en-US" altLang="zh-CN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n-US" altLang="zh-CN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pPr>
                      <m:e>
                        <m:r>
                          <a:rPr lang="en-US" altLang="zh-CN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  <a:sym typeface="+mn-ea"/>
                          </a:rPr>
                          <m:t>(</m:t>
                        </m:r>
                        <m:nary>
                          <m:naryPr>
                            <m:chr m:val="∑"/>
                            <m:limLoc m:val="undOvr"/>
                            <m:ctrlPr>
                              <a:rPr lang="en-US" altLang="zh-CN" b="1" i="1">
                                <a:solidFill>
                                  <a:srgbClr val="C00000"/>
                                </a:solidFill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naryPr>
                          <m:sub>
                            <m:r>
                              <a:rPr lang="en-US" altLang="zh-CN" b="1" i="1">
                                <a:solidFill>
                                  <a:srgbClr val="C00000"/>
                                </a:solidFill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𝒊</m:t>
                            </m:r>
                            <m:r>
                              <a:rPr lang="en-US" altLang="zh-CN" b="1" i="1">
                                <a:solidFill>
                                  <a:srgbClr val="C00000"/>
                                </a:solidFill>
                                <a:latin typeface="Cambria Math" panose="02040503050406030204" charset="0"/>
                                <a:ea typeface="MS Mincho" charset="0"/>
                                <a:cs typeface="Cambria Math" panose="02040503050406030204" charset="0"/>
                              </a:rPr>
                              <m:t>=</m:t>
                            </m:r>
                            <m:r>
                              <a:rPr lang="en-US" altLang="zh-CN" b="1" i="1">
                                <a:solidFill>
                                  <a:srgbClr val="C00000"/>
                                </a:solidFill>
                                <a:latin typeface="Cambria Math" panose="02040503050406030204" charset="0"/>
                                <a:ea typeface="MS Mincho" charset="0"/>
                                <a:cs typeface="Cambria Math" panose="02040503050406030204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n-US" altLang="zh-CN" b="1" i="1">
                                <a:solidFill>
                                  <a:srgbClr val="C00000"/>
                                </a:solidFill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𝒎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US" altLang="zh-CN" b="1" i="1">
                                    <a:solidFill>
                                      <a:srgbClr val="C00000"/>
                                    </a:solidFill>
                                    <a:latin typeface="Cambria Math" panose="02040503050406030204" charset="0"/>
                                    <a:cs typeface="Cambria Math" panose="02040503050406030204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b="1" i="1">
                                    <a:solidFill>
                                      <a:srgbClr val="C00000"/>
                                    </a:solidFill>
                                    <a:latin typeface="Cambria Math" panose="02040503050406030204" charset="0"/>
                                    <a:ea typeface="MS Mincho" charset="0"/>
                                    <a:cs typeface="Cambria Math" panose="02040503050406030204" charset="0"/>
                                  </a:rPr>
                                  <m:t>𝟐</m:t>
                                </m:r>
                              </m:e>
                              <m:sup>
                                <m:r>
                                  <a:rPr lang="en-US" altLang="zh-CN" b="1" i="1">
                                    <a:solidFill>
                                      <a:srgbClr val="C00000"/>
                                    </a:solidFill>
                                    <a:latin typeface="Cambria Math" panose="02040503050406030204" charset="0"/>
                                    <a:ea typeface="MS Mincho" charset="0"/>
                                    <a:cs typeface="Cambria Math" panose="02040503050406030204" charset="0"/>
                                  </a:rPr>
                                  <m:t>−</m:t>
                                </m:r>
                                <m:r>
                                  <a:rPr lang="en-US" altLang="zh-CN" b="1" i="1">
                                    <a:solidFill>
                                      <a:srgbClr val="C00000"/>
                                    </a:solidFill>
                                    <a:latin typeface="Cambria Math" panose="02040503050406030204" charset="0"/>
                                    <a:ea typeface="MS Mincho" charset="0"/>
                                    <a:cs typeface="Cambria Math" panose="02040503050406030204" charset="0"/>
                                  </a:rPr>
                                  <m:t>𝑨</m:t>
                                </m:r>
                                <m:r>
                                  <a:rPr lang="en-US" altLang="zh-CN" b="1" i="1">
                                    <a:solidFill>
                                      <a:srgbClr val="C00000"/>
                                    </a:solidFill>
                                    <a:latin typeface="Cambria Math" panose="02040503050406030204" charset="0"/>
                                    <a:ea typeface="MS Mincho" charset="0"/>
                                    <a:cs typeface="Cambria Math" panose="02040503050406030204" charset="0"/>
                                  </a:rPr>
                                  <m:t>[</m:t>
                                </m:r>
                                <m:r>
                                  <a:rPr lang="en-US" altLang="zh-CN" b="1" i="1">
                                    <a:solidFill>
                                      <a:srgbClr val="C00000"/>
                                    </a:solidFill>
                                    <a:latin typeface="Cambria Math" panose="02040503050406030204" charset="0"/>
                                    <a:cs typeface="Cambria Math" panose="02040503050406030204" charset="0"/>
                                  </a:rPr>
                                  <m:t>𝒊</m:t>
                                </m:r>
                                <m:r>
                                  <a:rPr lang="en-US" altLang="zh-CN" b="1" i="1">
                                    <a:solidFill>
                                      <a:srgbClr val="C00000"/>
                                    </a:solidFill>
                                    <a:latin typeface="Cambria Math" panose="02040503050406030204" charset="0"/>
                                    <a:ea typeface="MS Mincho" charset="0"/>
                                    <a:cs typeface="Cambria Math" panose="02040503050406030204" charset="0"/>
                                  </a:rPr>
                                  <m:t>]</m:t>
                                </m:r>
                              </m:sup>
                            </m:sSup>
                          </m:e>
                        </m:nary>
                        <m:r>
                          <a:rPr lang="en-US" altLang="zh-CN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  <a:sym typeface="+mn-ea"/>
                          </a:rPr>
                          <m:t>)</m:t>
                        </m:r>
                        <m:r>
                          <a:rPr lang="en-US" altLang="zh-CN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 </m:t>
                        </m:r>
                      </m:e>
                      <m:sup>
                        <m:r>
                          <a:rPr lang="en-US" altLang="zh-CN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−</m:t>
                        </m:r>
                        <m:r>
                          <a:rPr lang="en-US" altLang="zh-CN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altLang="zh-CN" i="1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.</a:t>
                </a:r>
                <a:endPara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If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charset="0"/>
                        <a:cs typeface="Cambria Math" panose="02040503050406030204" charset="0"/>
                      </a:rPr>
                      <m:t>𝐸</m:t>
                    </m:r>
                    <m:r>
                      <a:rPr lang="en-US" altLang="zh-CN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 &lt; </m:t>
                    </m:r>
                    <m:f>
                      <m:fPr>
                        <m:ctrlPr>
                          <a:rPr lang="en-US" altLang="zh-CN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zh-CN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𝟓</m:t>
                        </m:r>
                      </m:num>
                      <m:den>
                        <m:r>
                          <a:rPr lang="en-US" altLang="zh-CN" b="1" i="1">
                            <a:solidFill>
                              <a:srgbClr val="C0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𝟐</m:t>
                        </m:r>
                      </m:den>
                    </m:f>
                    <m:r>
                      <a:rPr lang="en-US" altLang="zh-CN" b="1" i="1">
                        <a:solidFill>
                          <a:srgbClr val="C00000"/>
                        </a:solidFill>
                        <a:latin typeface="Cambria Math" panose="02040503050406030204" charset="0"/>
                        <a:cs typeface="Cambria Math" panose="02040503050406030204" charset="0"/>
                      </a:rPr>
                      <m:t>𝒎</m:t>
                    </m:r>
                  </m:oMath>
                </a14:m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, HLL uses Linear Counting to estimate cardinality.</a:t>
                </a:r>
                <a:endPara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If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charset="0"/>
                        <a:cs typeface="Cambria Math" panose="02040503050406030204" charset="0"/>
                      </a:rPr>
                      <m:t>𝐸</m:t>
                    </m:r>
                    <m:r>
                      <a:rPr lang="en-US" altLang="zh-CN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 &lt; </m:t>
                    </m:r>
                    <m:f>
                      <m:fPr>
                        <m:ctrlPr>
                          <a:rPr lang="en-US" altLang="zh-CN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zh-CN" i="1"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1</m:t>
                        </m:r>
                      </m:num>
                      <m:den>
                        <m:r>
                          <a:rPr lang="en-US" altLang="zh-CN" i="1"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30</m:t>
                        </m:r>
                      </m:den>
                    </m:f>
                    <m:sSup>
                      <m:sSupPr>
                        <m:ctrlPr>
                          <a:rPr lang="en-US" altLang="zh-CN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pPr>
                      <m:e>
                        <m:r>
                          <a:rPr lang="en-US" altLang="zh-CN" i="1"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2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32</m:t>
                        </m:r>
                      </m:sup>
                    </m:sSup>
                  </m:oMath>
                </a14:m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, HLL does not modify the estimate.</a:t>
                </a:r>
                <a:endPara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Otherwise, HLL returns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charset="0"/>
                        <a:cs typeface="Cambria Math" panose="02040503050406030204" charset="0"/>
                      </a:rPr>
                      <m:t>−</m:t>
                    </m:r>
                    <m:sSup>
                      <m:sSupPr>
                        <m:ctrlPr>
                          <a:rPr lang="en-US" altLang="zh-CN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pPr>
                      <m:e>
                        <m:r>
                          <a:rPr lang="en-US" altLang="zh-CN" i="1"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2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32</m:t>
                        </m:r>
                      </m:sup>
                    </m:sSup>
                    <m:r>
                      <a:rPr lang="en-US" altLang="zh-CN" i="1">
                        <a:latin typeface="Cambria Math" panose="02040503050406030204" charset="0"/>
                        <a:cs typeface="Cambria Math" panose="02040503050406030204" charset="0"/>
                      </a:rPr>
                      <m:t>𝑙𝑜𝑔</m:t>
                    </m:r>
                    <m:r>
                      <a:rPr lang="en-US" altLang="zh-CN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i="1">
                        <a:latin typeface="Cambria Math" panose="02040503050406030204" charset="0"/>
                        <a:cs typeface="Cambria Math" panose="02040503050406030204" charset="0"/>
                      </a:rPr>
                      <m:t>−</m:t>
                    </m:r>
                    <m:f>
                      <m:fPr>
                        <m:ctrlPr>
                          <a:rPr lang="en-US" altLang="zh-CN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zh-CN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𝐸</m:t>
                        </m:r>
                      </m:num>
                      <m:den>
                        <m:sSup>
                          <m:sSupPr>
                            <m:ctrlPr>
                              <a:rPr lang="en-US" altLang="zh-CN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sSupPr>
                          <m:e>
                            <m:r>
                              <a:rPr lang="en-US" altLang="zh-CN" i="1">
                                <a:latin typeface="Cambria Math" panose="02040503050406030204" charset="0"/>
                                <a:ea typeface="MS Mincho" charset="0"/>
                                <a:cs typeface="Cambria Math" panose="02040503050406030204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altLang="zh-CN" i="1">
                                <a:latin typeface="Cambria Math" panose="02040503050406030204" charset="0"/>
                                <a:ea typeface="MS Mincho" charset="0"/>
                                <a:cs typeface="Cambria Math" panose="02040503050406030204" charset="0"/>
                              </a:rPr>
                              <m:t>32</m:t>
                            </m:r>
                          </m:sup>
                        </m:sSup>
                      </m:den>
                    </m:f>
                    <m:r>
                      <a:rPr lang="en-US" altLang="zh-CN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</m:t>
                    </m:r>
                  </m:oMath>
                </a14:m>
                <a:r>
                  <a:rPr lang="en-US" altLang="zh-CN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  <a:sym typeface="+mn-ea"/>
                  </a:rPr>
                  <a:t>.</a:t>
                </a:r>
                <a:endParaRPr lang="zh-CN" altLang="en-US"/>
              </a:p>
            </p:txBody>
          </p:sp>
        </mc:Choice>
        <mc:Fallback>
          <p:sp>
            <p:nvSpPr>
              <p:cNvPr id="37" name="文本框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435" y="3864610"/>
                <a:ext cx="6534785" cy="238633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文本框 37"/>
          <p:cNvSpPr txBox="1"/>
          <p:nvPr/>
        </p:nvSpPr>
        <p:spPr>
          <a:xfrm>
            <a:off x="305435" y="1255395"/>
            <a:ext cx="24580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structure of HLL</a:t>
            </a:r>
            <a:endParaRPr lang="en-US" altLang="zh-CN" b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305435" y="3530600"/>
            <a:ext cx="30118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Estimate formula of HLL</a:t>
            </a:r>
            <a:endParaRPr lang="en-US" altLang="zh-C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右箭头 42"/>
          <p:cNvSpPr/>
          <p:nvPr/>
        </p:nvSpPr>
        <p:spPr>
          <a:xfrm rot="5400000">
            <a:off x="9827260" y="4784090"/>
            <a:ext cx="598805" cy="377825"/>
          </a:xfrm>
          <a:prstGeom prst="rightArrow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14" grpId="0"/>
      <p:bldP spid="43" grpId="1" animBg="1"/>
      <p:bldP spid="1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76" name="图片 75"/>
          <p:cNvPicPr/>
          <p:nvPr/>
        </p:nvPicPr>
        <p:blipFill>
          <a:blip r:embed="rId1"/>
          <a:stretch>
            <a:fillRect/>
          </a:stretch>
        </p:blipFill>
        <p:spPr>
          <a:xfrm>
            <a:off x="11285220" y="184785"/>
            <a:ext cx="733425" cy="733425"/>
          </a:xfrm>
          <a:prstGeom prst="rect">
            <a:avLst/>
          </a:prstGeom>
        </p:spPr>
      </p:pic>
      <p:sp>
        <p:nvSpPr>
          <p:cNvPr id="77" name="文本占位符 76"/>
          <p:cNvSpPr>
            <a:spLocks noGrp="1"/>
          </p:cNvSpPr>
          <p:nvPr>
            <p:ph type="body" sz="quarter" idx="4294967295"/>
          </p:nvPr>
        </p:nvSpPr>
        <p:spPr>
          <a:xfrm>
            <a:off x="582295" y="336550"/>
            <a:ext cx="10074275" cy="5041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Background — Limitations of existing work vs. our approach</a:t>
            </a:r>
            <a:endParaRPr lang="en-US" altLang="zh-CN" sz="25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78" name="圆角矩形 1766"/>
          <p:cNvSpPr/>
          <p:nvPr/>
        </p:nvSpPr>
        <p:spPr>
          <a:xfrm rot="10800000" flipV="1">
            <a:off x="0" y="401407"/>
            <a:ext cx="484287" cy="491115"/>
          </a:xfrm>
          <a:prstGeom prst="roundRect">
            <a:avLst>
              <a:gd name="adj" fmla="val 503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800" dirty="0">
                <a:solidFill>
                  <a:schemeClr val="bg1"/>
                </a:solidFill>
              </a:rPr>
              <a:t>1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9535" y="5704840"/>
            <a:ext cx="1219200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latin typeface="Times New Roman" panose="02020603050405020304" pitchFamily="18" charset="0"/>
                <a:cs typeface="Times New Roman" panose="02020603050405020304" pitchFamily="18" charset="0"/>
              </a:rPr>
              <a:t>[1] Otmar Ertl. 2024. UltraLogLog: A Practical and More Space-Efficient Alternative to HyperLogLog for Approximate Distinct Counting. In Proceedings of the 2024 ACMVLDB. 1655–1668.</a:t>
            </a:r>
            <a:endParaRPr lang="en-US" altLang="zh-CN" sz="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800">
                <a:latin typeface="Times New Roman" panose="02020603050405020304" pitchFamily="18" charset="0"/>
                <a:cs typeface="Times New Roman" panose="02020603050405020304" pitchFamily="18" charset="0"/>
              </a:rPr>
              <a:t>[2] Stefan Heule, Marc Nunkesser, and Alexander Hall. 2013. Hyperloglog in practice: Algorithmic engineering of a state of the art cardinality estimation algorithm. In Proceedings of the 2013 ACM EDBT/ICDT. 683–692.</a:t>
            </a:r>
            <a:endParaRPr lang="en-US" altLang="zh-CN" sz="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800">
                <a:latin typeface="Times New Roman" panose="02020603050405020304" pitchFamily="18" charset="0"/>
                <a:cs typeface="Times New Roman" panose="02020603050405020304" pitchFamily="18" charset="0"/>
              </a:rPr>
              <a:t>[3] Matti Karppa and Rasmus Pagh. 2022. Hyperlogloglog: Cardinality estimation with one log more. In Proceedings of the 2022 ACM SIGKDD. 753–761.</a:t>
            </a:r>
            <a:endParaRPr lang="en-US" altLang="zh-CN" sz="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800">
                <a:latin typeface="Times New Roman" panose="02020603050405020304" pitchFamily="18" charset="0"/>
                <a:cs typeface="Times New Roman" panose="02020603050405020304" pitchFamily="18" charset="0"/>
              </a:rPr>
              <a:t>[4] Qingjun Xiao, You Zhou, and Shigang Chen. 2017. Better with fewer bits: Improving the performance of cardinality estimation of large data streams. In Proceedings of the 2017 IEEE INFOCOM. 1–9.</a:t>
            </a:r>
            <a:endParaRPr lang="en-US" altLang="zh-CN" sz="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800">
                <a:latin typeface="Times New Roman" panose="02020603050405020304" pitchFamily="18" charset="0"/>
                <a:cs typeface="Times New Roman" panose="02020603050405020304" pitchFamily="18" charset="0"/>
              </a:rPr>
              <a:t>[5] Sara Ahmadian and Edith Cohen. 2024. Unmasking vulnerabilities: cardinalit sketches under adaptive inputs. In Proceedings of the 2024 ICML.</a:t>
            </a:r>
            <a:endParaRPr lang="en-US" altLang="zh-CN" sz="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800">
                <a:latin typeface="Times New Roman" panose="02020603050405020304" pitchFamily="18" charset="0"/>
                <a:cs typeface="Times New Roman" panose="02020603050405020304" pitchFamily="18" charset="0"/>
              </a:rPr>
              <a:t>[6] Damu Ding. 2024. CARBINE: Exploring Additional Properties of HyperLogLog for Secure and Robust Flow Cardinality Estimation. In Proceedings of the 2024 IEEE INFOCOM. 471–480.</a:t>
            </a:r>
            <a:endParaRPr lang="en-US" altLang="zh-CN" sz="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800">
                <a:latin typeface="Times New Roman" panose="02020603050405020304" pitchFamily="18" charset="0"/>
                <a:cs typeface="Times New Roman" panose="02020603050405020304" pitchFamily="18" charset="0"/>
              </a:rPr>
              <a:t>[7] Kenneth G Paterson and Mathilde Raynal. 2022. Hyperloglog: Exponentially bad in adversarial settings. In Proceedings of the 2022 IEEE EuroS&amp;P. 154–170.</a:t>
            </a:r>
            <a:endParaRPr lang="en-US" altLang="zh-CN" sz="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800">
                <a:latin typeface="Times New Roman" panose="02020603050405020304" pitchFamily="18" charset="0"/>
                <a:cs typeface="Times New Roman" panose="02020603050405020304" pitchFamily="18" charset="0"/>
              </a:rPr>
              <a:t>[8] Pedro Reviriego and Daniel Ting. 2020. Security of HyperLogLog (HLL) cardinality estimation: Vulnerabilities and protection. IEEE Communications Letters 24, 5 (2020), 976–980.</a:t>
            </a:r>
            <a:endParaRPr lang="en-US" altLang="zh-CN" sz="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82295" y="1046480"/>
            <a:ext cx="8303260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Existing Work: </a:t>
            </a:r>
            <a:r>
              <a:rPr lang="en-US" altLang="zh-CN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overlooking security threats in adversarial settings</a:t>
            </a:r>
            <a:endParaRPr lang="en-US" altLang="zh-CN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Accuracy / Memory optimization[1][2][3][4]</a:t>
            </a:r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Naive attack methods[5][6][7][8]</a:t>
            </a:r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buClrTx/>
              <a:buSzTx/>
              <a:buFontTx/>
              <a:buNone/>
            </a:pPr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Our Research: </a:t>
            </a:r>
            <a:r>
              <a:rPr lang="en-US" altLang="zh-CN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exploiting HLL's structural vulnerability via parameter extraction</a:t>
            </a:r>
            <a:endParaRPr lang="en-US" altLang="zh-CN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Novel parameter inference</a:t>
            </a:r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Parameter-driven black-box attacks</a:t>
            </a:r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/>
          <p:cNvGraphicFramePr/>
          <p:nvPr/>
        </p:nvGraphicFramePr>
        <p:xfrm>
          <a:off x="1830070" y="3630930"/>
          <a:ext cx="8533765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2040"/>
                <a:gridCol w="3659505"/>
                <a:gridCol w="3790950"/>
              </a:tblGrid>
              <a:tr h="381000"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endParaRPr lang="zh-CN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Existing Work</a:t>
                      </a:r>
                      <a:endParaRPr lang="en-US" altLang="zh-C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Our Work</a:t>
                      </a:r>
                      <a:endParaRPr lang="en-US" altLang="zh-C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Focus</a:t>
                      </a:r>
                      <a:endParaRPr lang="en-US" altLang="zh-CN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Accuracy o</a:t>
                      </a:r>
                      <a:r>
                        <a:rPr lang="en-US" altLang="zh-CN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ptimization</a:t>
                      </a:r>
                      <a:endParaRPr lang="en-US" altLang="zh-C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Memory o</a:t>
                      </a:r>
                      <a:r>
                        <a:rPr lang="en-US" altLang="zh-CN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ptimization</a:t>
                      </a:r>
                      <a:endParaRPr lang="en-US" altLang="zh-C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Security vulnerability</a:t>
                      </a:r>
                      <a:endParaRPr lang="en-US" altLang="zh-C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Param</a:t>
                      </a:r>
                      <a:r>
                        <a:rPr lang="en-US" altLang="zh-C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eter extraction</a:t>
                      </a:r>
                      <a:endParaRPr lang="en-US" altLang="zh-C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Attacks</a:t>
                      </a:r>
                      <a:endParaRPr lang="en-US" altLang="zh-CN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Ignorant of ‘m’</a:t>
                      </a:r>
                      <a:endParaRPr lang="en-US" altLang="zh-C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Limited impact</a:t>
                      </a:r>
                      <a:endParaRPr lang="en-US" altLang="zh-C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‘m’-aware</a:t>
                      </a:r>
                      <a:endParaRPr lang="en-US" altLang="zh-C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Magnitude or exponential level</a:t>
                      </a:r>
                      <a:endParaRPr lang="en-US" altLang="zh-CN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14" name="组合 13"/>
          <p:cNvGrpSpPr/>
          <p:nvPr/>
        </p:nvGrpSpPr>
        <p:grpSpPr>
          <a:xfrm>
            <a:off x="692150" y="1689100"/>
            <a:ext cx="10102215" cy="4661535"/>
            <a:chOff x="1090" y="2384"/>
            <a:chExt cx="15909" cy="7341"/>
          </a:xfrm>
        </p:grpSpPr>
        <p:sp>
          <p:nvSpPr>
            <p:cNvPr id="5" name="文本框 4"/>
            <p:cNvSpPr txBox="1"/>
            <p:nvPr/>
          </p:nvSpPr>
          <p:spPr>
            <a:xfrm>
              <a:off x="1090" y="2384"/>
              <a:ext cx="15909" cy="73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indent="0">
                <a:lnSpc>
                  <a:spcPct val="150000"/>
                </a:lnSpc>
                <a:buFont typeface="Arial" panose="020B0604020202020204" pitchFamily="34" charset="0"/>
                <a:buNone/>
              </a:pPr>
              <a:r>
                <a:rPr lang="en-US" altLang="zh-CN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S1: </a:t>
              </a:r>
              <a:endParaRPr lang="en-US" altLang="zh-CN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742950" lvl="1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The details of the HLL  </a:t>
              </a:r>
              <a:endParaRPr lang="en-US" altLang="zh-CN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742950" lvl="1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shadow copy of the HLL via its API </a:t>
              </a:r>
              <a:endParaRPr lang="en-US" altLang="zh-CN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indent="0" algn="l">
                <a:lnSpc>
                  <a:spcPct val="150000"/>
                </a:lnSpc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CN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S2: </a:t>
              </a:r>
              <a:endPara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742950" lvl="1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details of the HLL implementation 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742950" lvl="1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Interact with the HLL via its API 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indent="0" algn="l">
                <a:lnSpc>
                  <a:spcPct val="150000"/>
                </a:lnSpc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CN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S3: </a:t>
              </a:r>
              <a:endPara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742950" lvl="1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details of the HLL implementation 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742950" lvl="1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individual bucket contents 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indent="0" algn="l">
                <a:lnSpc>
                  <a:spcPct val="150000"/>
                </a:lnSpc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CN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S4:</a:t>
              </a:r>
              <a:endPara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742950" lvl="1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Has direct access to the HLL and full knowledge of its internal contents 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66" name="图片 65" descr="对勾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8089" y="3626"/>
              <a:ext cx="850" cy="850"/>
            </a:xfrm>
            <a:prstGeom prst="rect">
              <a:avLst/>
            </a:prstGeom>
          </p:spPr>
        </p:pic>
        <p:pic>
          <p:nvPicPr>
            <p:cNvPr id="72" name="图片 71" descr="错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685" y="3087"/>
              <a:ext cx="850" cy="850"/>
            </a:xfrm>
            <a:prstGeom prst="rect">
              <a:avLst/>
            </a:prstGeom>
          </p:spPr>
        </p:pic>
        <p:pic>
          <p:nvPicPr>
            <p:cNvPr id="7" name="图片 6" descr="对勾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8089" y="4975"/>
              <a:ext cx="850" cy="850"/>
            </a:xfrm>
            <a:prstGeom prst="rect">
              <a:avLst/>
            </a:prstGeom>
          </p:spPr>
        </p:pic>
        <p:pic>
          <p:nvPicPr>
            <p:cNvPr id="8" name="图片 7" descr="错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239" y="5707"/>
              <a:ext cx="850" cy="850"/>
            </a:xfrm>
            <a:prstGeom prst="rect">
              <a:avLst/>
            </a:prstGeom>
          </p:spPr>
        </p:pic>
        <p:pic>
          <p:nvPicPr>
            <p:cNvPr id="9" name="图片 8" descr="对勾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8089" y="6883"/>
              <a:ext cx="850" cy="850"/>
            </a:xfrm>
            <a:prstGeom prst="rect">
              <a:avLst/>
            </a:prstGeom>
          </p:spPr>
        </p:pic>
        <p:pic>
          <p:nvPicPr>
            <p:cNvPr id="10" name="图片 9" descr="错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90" y="7615"/>
              <a:ext cx="850" cy="850"/>
            </a:xfrm>
            <a:prstGeom prst="rect">
              <a:avLst/>
            </a:prstGeom>
          </p:spPr>
        </p:pic>
        <p:pic>
          <p:nvPicPr>
            <p:cNvPr id="11" name="图片 10" descr="对勾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2772" y="8753"/>
              <a:ext cx="850" cy="850"/>
            </a:xfrm>
            <a:prstGeom prst="rect">
              <a:avLst/>
            </a:prstGeom>
          </p:spPr>
        </p:pic>
      </p:grpSp>
      <p:grpSp>
        <p:nvGrpSpPr>
          <p:cNvPr id="15" name="组合 14"/>
          <p:cNvGrpSpPr/>
          <p:nvPr/>
        </p:nvGrpSpPr>
        <p:grpSpPr>
          <a:xfrm>
            <a:off x="659765" y="1830070"/>
            <a:ext cx="10646410" cy="1206500"/>
            <a:chOff x="1039" y="2606"/>
            <a:chExt cx="16766" cy="1900"/>
          </a:xfrm>
        </p:grpSpPr>
        <p:sp>
          <p:nvSpPr>
            <p:cNvPr id="12" name="矩形 11"/>
            <p:cNvSpPr/>
            <p:nvPr/>
          </p:nvSpPr>
          <p:spPr>
            <a:xfrm>
              <a:off x="1039" y="2606"/>
              <a:ext cx="12582" cy="1901"/>
            </a:xfrm>
            <a:prstGeom prst="rect">
              <a:avLst/>
            </a:prstGeom>
            <a:noFill/>
            <a:ln w="28575">
              <a:solidFill>
                <a:srgbClr val="C00000"/>
              </a:solidFill>
              <a:prstDash val="lg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13875" y="3212"/>
              <a:ext cx="3930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more realistic</a:t>
              </a:r>
              <a:endParaRPr lang="en-US" altLang="zh-CN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</p:grpSp>
      <p:pic>
        <p:nvPicPr>
          <p:cNvPr id="57" name="图片 56"/>
          <p:cNvPicPr/>
          <p:nvPr/>
        </p:nvPicPr>
        <p:blipFill>
          <a:blip r:embed="rId3"/>
          <a:stretch>
            <a:fillRect/>
          </a:stretch>
        </p:blipFill>
        <p:spPr>
          <a:xfrm>
            <a:off x="11285220" y="184785"/>
            <a:ext cx="733425" cy="733425"/>
          </a:xfrm>
          <a:prstGeom prst="rect">
            <a:avLst/>
          </a:prstGeom>
        </p:spPr>
      </p:pic>
      <p:sp>
        <p:nvSpPr>
          <p:cNvPr id="59" name="文本占位符 58"/>
          <p:cNvSpPr>
            <a:spLocks noGrp="1"/>
          </p:cNvSpPr>
          <p:nvPr>
            <p:ph type="body" sz="quarter" idx="4294967295"/>
          </p:nvPr>
        </p:nvSpPr>
        <p:spPr>
          <a:xfrm>
            <a:off x="582295" y="336550"/>
            <a:ext cx="9826625" cy="5041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Background — </a:t>
            </a: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Adversarial scenario</a:t>
            </a:r>
            <a:endParaRPr lang="en-US" altLang="zh-CN" sz="25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0" name="圆角矩形 1766"/>
          <p:cNvSpPr/>
          <p:nvPr/>
        </p:nvSpPr>
        <p:spPr>
          <a:xfrm rot="10800000" flipV="1">
            <a:off x="0" y="401407"/>
            <a:ext cx="484287" cy="491115"/>
          </a:xfrm>
          <a:prstGeom prst="roundRect">
            <a:avLst>
              <a:gd name="adj" fmla="val 503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800" dirty="0">
                <a:solidFill>
                  <a:schemeClr val="bg1"/>
                </a:solidFill>
              </a:rPr>
              <a:t>1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82295" y="1176655"/>
            <a:ext cx="1135951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 the distributed counting scenario, the black box S1 is </a:t>
            </a: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more realistic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than the white-box S2-S4. 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57" name="图片 56"/>
          <p:cNvPicPr/>
          <p:nvPr/>
        </p:nvPicPr>
        <p:blipFill>
          <a:blip r:embed="rId1"/>
          <a:stretch>
            <a:fillRect/>
          </a:stretch>
        </p:blipFill>
        <p:spPr>
          <a:xfrm>
            <a:off x="11285220" y="184785"/>
            <a:ext cx="733425" cy="733425"/>
          </a:xfrm>
          <a:prstGeom prst="rect">
            <a:avLst/>
          </a:prstGeom>
        </p:spPr>
      </p:pic>
      <p:sp>
        <p:nvSpPr>
          <p:cNvPr id="59" name="文本占位符 58"/>
          <p:cNvSpPr>
            <a:spLocks noGrp="1"/>
          </p:cNvSpPr>
          <p:nvPr>
            <p:ph type="body" sz="quarter" idx="4294967295"/>
          </p:nvPr>
        </p:nvSpPr>
        <p:spPr>
          <a:xfrm>
            <a:off x="582295" y="336550"/>
            <a:ext cx="9826625" cy="5041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Background — </a:t>
            </a: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Adversarial scenario</a:t>
            </a:r>
            <a:endParaRPr lang="en-US" altLang="zh-CN" sz="25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0" name="圆角矩形 1766"/>
          <p:cNvSpPr/>
          <p:nvPr/>
        </p:nvSpPr>
        <p:spPr>
          <a:xfrm rot="10800000" flipV="1">
            <a:off x="0" y="401407"/>
            <a:ext cx="484287" cy="491115"/>
          </a:xfrm>
          <a:prstGeom prst="roundRect">
            <a:avLst>
              <a:gd name="adj" fmla="val 503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800" dirty="0">
                <a:solidFill>
                  <a:schemeClr val="bg1"/>
                </a:solidFill>
              </a:rPr>
              <a:t>1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808990" y="1644015"/>
            <a:ext cx="7249584" cy="1806529"/>
            <a:chOff x="1274" y="3584"/>
            <a:chExt cx="12317" cy="3069"/>
          </a:xfrm>
        </p:grpSpPr>
        <p:grpSp>
          <p:nvGrpSpPr>
            <p:cNvPr id="56" name="组合 55"/>
            <p:cNvGrpSpPr/>
            <p:nvPr/>
          </p:nvGrpSpPr>
          <p:grpSpPr>
            <a:xfrm>
              <a:off x="1274" y="3584"/>
              <a:ext cx="3802" cy="3069"/>
              <a:chOff x="10490" y="3928"/>
              <a:chExt cx="6038" cy="4858"/>
            </a:xfrm>
          </p:grpSpPr>
          <p:cxnSp>
            <p:nvCxnSpPr>
              <p:cNvPr id="30" name="直接连接符 29"/>
              <p:cNvCxnSpPr/>
              <p:nvPr/>
            </p:nvCxnSpPr>
            <p:spPr>
              <a:xfrm>
                <a:off x="14617" y="4522"/>
                <a:ext cx="0" cy="351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grpSp>
            <p:nvGrpSpPr>
              <p:cNvPr id="43" name="组合 42"/>
              <p:cNvGrpSpPr/>
              <p:nvPr/>
            </p:nvGrpSpPr>
            <p:grpSpPr>
              <a:xfrm>
                <a:off x="10490" y="3928"/>
                <a:ext cx="6038" cy="4859"/>
                <a:chOff x="10490" y="3928"/>
                <a:chExt cx="6038" cy="4859"/>
              </a:xfrm>
            </p:grpSpPr>
            <p:pic>
              <p:nvPicPr>
                <p:cNvPr id="23" name="图片 22" descr="交换机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12695" y="5789"/>
                  <a:ext cx="1200" cy="1200"/>
                </a:xfrm>
                <a:prstGeom prst="rect">
                  <a:avLst/>
                </a:prstGeom>
              </p:spPr>
            </p:pic>
            <p:pic>
              <p:nvPicPr>
                <p:cNvPr id="24" name="图片 23" descr="电脑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5209" y="3928"/>
                  <a:ext cx="1317" cy="1317"/>
                </a:xfrm>
                <a:prstGeom prst="rect">
                  <a:avLst/>
                </a:prstGeom>
              </p:spPr>
            </p:pic>
            <p:pic>
              <p:nvPicPr>
                <p:cNvPr id="27" name="图片 26" descr="电脑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5210" y="5074"/>
                  <a:ext cx="1317" cy="1317"/>
                </a:xfrm>
                <a:prstGeom prst="rect">
                  <a:avLst/>
                </a:prstGeom>
              </p:spPr>
            </p:pic>
            <p:pic>
              <p:nvPicPr>
                <p:cNvPr id="28" name="图片 27" descr="电脑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5211" y="6325"/>
                  <a:ext cx="1317" cy="1317"/>
                </a:xfrm>
                <a:prstGeom prst="rect">
                  <a:avLst/>
                </a:prstGeom>
              </p:spPr>
            </p:pic>
            <p:pic>
              <p:nvPicPr>
                <p:cNvPr id="29" name="图片 28" descr="电脑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5212" y="7471"/>
                  <a:ext cx="1317" cy="1317"/>
                </a:xfrm>
                <a:prstGeom prst="rect">
                  <a:avLst/>
                </a:prstGeom>
              </p:spPr>
            </p:pic>
            <p:cxnSp>
              <p:nvCxnSpPr>
                <p:cNvPr id="31" name="直接连接符 30"/>
                <p:cNvCxnSpPr/>
                <p:nvPr/>
              </p:nvCxnSpPr>
              <p:spPr>
                <a:xfrm flipH="1">
                  <a:off x="14622" y="4526"/>
                  <a:ext cx="81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直接连接符 31"/>
                <p:cNvCxnSpPr/>
                <p:nvPr/>
              </p:nvCxnSpPr>
              <p:spPr>
                <a:xfrm flipH="1">
                  <a:off x="13796" y="6325"/>
                  <a:ext cx="81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直接连接符 32"/>
                <p:cNvCxnSpPr/>
                <p:nvPr/>
              </p:nvCxnSpPr>
              <p:spPr>
                <a:xfrm flipH="1">
                  <a:off x="14617" y="5669"/>
                  <a:ext cx="81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直接连接符 33"/>
                <p:cNvCxnSpPr/>
                <p:nvPr/>
              </p:nvCxnSpPr>
              <p:spPr>
                <a:xfrm flipH="1">
                  <a:off x="14617" y="8035"/>
                  <a:ext cx="81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直接连接符 34"/>
                <p:cNvCxnSpPr/>
                <p:nvPr/>
              </p:nvCxnSpPr>
              <p:spPr>
                <a:xfrm flipH="1">
                  <a:off x="14612" y="6898"/>
                  <a:ext cx="81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  <p:pic>
              <p:nvPicPr>
                <p:cNvPr id="36" name="图片 35" descr="服务器主机,电脑主机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1864" y="3928"/>
                  <a:ext cx="831" cy="831"/>
                </a:xfrm>
                <a:prstGeom prst="rect">
                  <a:avLst/>
                </a:prstGeom>
              </p:spPr>
            </p:pic>
            <p:pic>
              <p:nvPicPr>
                <p:cNvPr id="37" name="图片 36" descr="服务器主机,电脑主机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2965" y="3928"/>
                  <a:ext cx="831" cy="831"/>
                </a:xfrm>
                <a:prstGeom prst="rect">
                  <a:avLst/>
                </a:prstGeom>
              </p:spPr>
            </p:pic>
            <p:cxnSp>
              <p:nvCxnSpPr>
                <p:cNvPr id="38" name="直接连接符 37"/>
                <p:cNvCxnSpPr>
                  <a:stCxn id="37" idx="2"/>
                </p:cNvCxnSpPr>
                <p:nvPr/>
              </p:nvCxnSpPr>
              <p:spPr>
                <a:xfrm>
                  <a:off x="13381" y="4759"/>
                  <a:ext cx="0" cy="113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直接连接符 38"/>
                <p:cNvCxnSpPr/>
                <p:nvPr/>
              </p:nvCxnSpPr>
              <p:spPr>
                <a:xfrm>
                  <a:off x="12279" y="4759"/>
                  <a:ext cx="0" cy="58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接连接符 39"/>
                <p:cNvCxnSpPr/>
                <p:nvPr/>
              </p:nvCxnSpPr>
              <p:spPr>
                <a:xfrm>
                  <a:off x="12273" y="5351"/>
                  <a:ext cx="111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  <p:pic>
              <p:nvPicPr>
                <p:cNvPr id="41" name="图片 40" descr="路由器"/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0490" y="5650"/>
                  <a:ext cx="1248" cy="1248"/>
                </a:xfrm>
                <a:prstGeom prst="rect">
                  <a:avLst/>
                </a:prstGeom>
              </p:spPr>
            </p:pic>
            <p:cxnSp>
              <p:nvCxnSpPr>
                <p:cNvPr id="42" name="直接连接符 41"/>
                <p:cNvCxnSpPr/>
                <p:nvPr/>
              </p:nvCxnSpPr>
              <p:spPr>
                <a:xfrm flipH="1">
                  <a:off x="11453" y="6325"/>
                  <a:ext cx="139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4" name="文本框 13"/>
            <p:cNvSpPr txBox="1"/>
            <p:nvPr/>
          </p:nvSpPr>
          <p:spPr>
            <a:xfrm>
              <a:off x="6504" y="4823"/>
              <a:ext cx="7087" cy="6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HLL uses the same hash functions.</a:t>
              </a:r>
              <a:endParaRPr lang="en-US" altLang="zh-CN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右大括号 14"/>
            <p:cNvSpPr/>
            <p:nvPr/>
          </p:nvSpPr>
          <p:spPr>
            <a:xfrm>
              <a:off x="5582" y="3731"/>
              <a:ext cx="630" cy="2730"/>
            </a:xfrm>
            <a:prstGeom prst="rightBrace">
              <a:avLst/>
            </a:prstGeom>
            <a:ln w="28575"/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582295" y="1078230"/>
            <a:ext cx="8473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To support merging, all HLL instances need to use </a:t>
            </a: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 same hash functions.</a:t>
            </a:r>
            <a:endParaRPr lang="en-US" altLang="zh-CN" sz="2000" b="1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82295" y="3639820"/>
            <a:ext cx="1132903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Different instances will yield the same cardinality estimate for a given input set. </a:t>
            </a:r>
            <a:endParaRPr lang="en-US" altLang="zh-C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704215" y="4306570"/>
            <a:ext cx="2057400" cy="2014220"/>
            <a:chOff x="1109" y="6782"/>
            <a:chExt cx="3240" cy="3172"/>
          </a:xfrm>
        </p:grpSpPr>
        <p:pic>
          <p:nvPicPr>
            <p:cNvPr id="26" name="图片 25" descr="黑客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315" y="6782"/>
              <a:ext cx="1079" cy="1079"/>
            </a:xfrm>
            <a:prstGeom prst="rect">
              <a:avLst/>
            </a:prstGeom>
          </p:spPr>
        </p:pic>
        <p:pic>
          <p:nvPicPr>
            <p:cNvPr id="8" name="图片 7" descr="电脑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05" y="7767"/>
              <a:ext cx="1613" cy="1613"/>
            </a:xfrm>
            <a:prstGeom prst="rect">
              <a:avLst/>
            </a:prstGeom>
          </p:spPr>
        </p:pic>
        <p:pic>
          <p:nvPicPr>
            <p:cNvPr id="5" name="图片 4" descr="网络监测点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09" y="8554"/>
              <a:ext cx="1400" cy="1400"/>
            </a:xfrm>
            <a:prstGeom prst="rect">
              <a:avLst/>
            </a:prstGeom>
          </p:spPr>
        </p:pic>
        <p:pic>
          <p:nvPicPr>
            <p:cNvPr id="10" name="图片 9" descr="网络监测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613" y="8257"/>
              <a:ext cx="445" cy="445"/>
            </a:xfrm>
            <a:prstGeom prst="rect">
              <a:avLst/>
            </a:prstGeom>
          </p:spPr>
        </p:pic>
        <p:pic>
          <p:nvPicPr>
            <p:cNvPr id="19" name="图片 18" descr="对勾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3499" y="8039"/>
              <a:ext cx="850" cy="850"/>
            </a:xfrm>
            <a:prstGeom prst="rect">
              <a:avLst/>
            </a:prstGeom>
          </p:spPr>
        </p:pic>
      </p:grpSp>
      <p:pic>
        <p:nvPicPr>
          <p:cNvPr id="51" name="图片 50" descr="电脑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3525" y="4448810"/>
            <a:ext cx="1024255" cy="1024255"/>
          </a:xfrm>
          <a:prstGeom prst="rect">
            <a:avLst/>
          </a:prstGeom>
        </p:spPr>
      </p:pic>
      <p:pic>
        <p:nvPicPr>
          <p:cNvPr id="52" name="图片 51" descr="网络监测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39605" y="4759960"/>
            <a:ext cx="282575" cy="282575"/>
          </a:xfrm>
          <a:prstGeom prst="rect">
            <a:avLst/>
          </a:prstGeom>
        </p:spPr>
      </p:pic>
      <p:pic>
        <p:nvPicPr>
          <p:cNvPr id="53" name="图片 52" descr="电脑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153525" y="5241925"/>
            <a:ext cx="1031875" cy="1031875"/>
          </a:xfrm>
          <a:prstGeom prst="rect">
            <a:avLst/>
          </a:prstGeom>
        </p:spPr>
      </p:pic>
      <p:sp>
        <p:nvSpPr>
          <p:cNvPr id="54" name="矩形 53"/>
          <p:cNvSpPr/>
          <p:nvPr/>
        </p:nvSpPr>
        <p:spPr>
          <a:xfrm>
            <a:off x="8010525" y="4667250"/>
            <a:ext cx="958215" cy="12827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5" name="文本框 54"/>
          <p:cNvSpPr txBox="1"/>
          <p:nvPr/>
        </p:nvSpPr>
        <p:spPr>
          <a:xfrm>
            <a:off x="7901940" y="5042535"/>
            <a:ext cx="12007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ClrTx/>
              <a:buSzTx/>
              <a:buNone/>
            </a:pPr>
            <a:r>
              <a:rPr lang="en-US" altLang="zh-CN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 </a:t>
            </a:r>
            <a:endParaRPr lang="en-US" altLang="zh-CN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Tx/>
              <a:buSzTx/>
              <a:buNone/>
            </a:pPr>
            <a:r>
              <a:rPr lang="en-US" altLang="zh-CN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inpute</a:t>
            </a:r>
            <a:endParaRPr lang="en-US" altLang="zh-CN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8" name="直接箭头连接符 57"/>
          <p:cNvCxnSpPr/>
          <p:nvPr/>
        </p:nvCxnSpPr>
        <p:spPr>
          <a:xfrm>
            <a:off x="8968740" y="4775200"/>
            <a:ext cx="36830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1" name="直接箭头连接符 60"/>
          <p:cNvCxnSpPr/>
          <p:nvPr/>
        </p:nvCxnSpPr>
        <p:spPr>
          <a:xfrm>
            <a:off x="8968740" y="4902200"/>
            <a:ext cx="36830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2" name="直接箭头连接符 61"/>
          <p:cNvCxnSpPr/>
          <p:nvPr/>
        </p:nvCxnSpPr>
        <p:spPr>
          <a:xfrm>
            <a:off x="8968740" y="5042535"/>
            <a:ext cx="36830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3" name="直接箭头连接符 62"/>
          <p:cNvCxnSpPr/>
          <p:nvPr/>
        </p:nvCxnSpPr>
        <p:spPr>
          <a:xfrm>
            <a:off x="8968740" y="5565140"/>
            <a:ext cx="36830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4" name="直接箭头连接符 63"/>
          <p:cNvCxnSpPr/>
          <p:nvPr/>
        </p:nvCxnSpPr>
        <p:spPr>
          <a:xfrm>
            <a:off x="8968740" y="5692140"/>
            <a:ext cx="36830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5" name="直接箭头连接符 64"/>
          <p:cNvCxnSpPr/>
          <p:nvPr/>
        </p:nvCxnSpPr>
        <p:spPr>
          <a:xfrm>
            <a:off x="8968740" y="5832475"/>
            <a:ext cx="36830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66" name="矩形 65"/>
          <p:cNvSpPr/>
          <p:nvPr/>
        </p:nvSpPr>
        <p:spPr>
          <a:xfrm>
            <a:off x="10371455" y="4667250"/>
            <a:ext cx="958215" cy="1282700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7" name="文本框 66"/>
          <p:cNvSpPr txBox="1"/>
          <p:nvPr/>
        </p:nvSpPr>
        <p:spPr>
          <a:xfrm>
            <a:off x="10262870" y="5042535"/>
            <a:ext cx="1200785" cy="6451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p>
            <a:pPr algn="ctr"/>
            <a:r>
              <a:rPr lang="en-US" altLang="zh-CN" b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 </a:t>
            </a:r>
            <a:endParaRPr lang="en-US" altLang="zh-CN" b="1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b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estimate</a:t>
            </a:r>
            <a:endParaRPr lang="en-US" altLang="zh-CN" b="1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8" name="直接箭头连接符 67"/>
          <p:cNvCxnSpPr/>
          <p:nvPr/>
        </p:nvCxnSpPr>
        <p:spPr>
          <a:xfrm>
            <a:off x="10003790" y="4759960"/>
            <a:ext cx="368300" cy="0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9" name="直接箭头连接符 68"/>
          <p:cNvCxnSpPr/>
          <p:nvPr/>
        </p:nvCxnSpPr>
        <p:spPr>
          <a:xfrm>
            <a:off x="10003790" y="4886960"/>
            <a:ext cx="368300" cy="0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0" name="直接箭头连接符 69"/>
          <p:cNvCxnSpPr/>
          <p:nvPr/>
        </p:nvCxnSpPr>
        <p:spPr>
          <a:xfrm>
            <a:off x="10003790" y="5027295"/>
            <a:ext cx="368300" cy="0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1" name="直接箭头连接符 70"/>
          <p:cNvCxnSpPr/>
          <p:nvPr/>
        </p:nvCxnSpPr>
        <p:spPr>
          <a:xfrm>
            <a:off x="10003790" y="5549900"/>
            <a:ext cx="368300" cy="0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2" name="直接箭头连接符 71"/>
          <p:cNvCxnSpPr/>
          <p:nvPr/>
        </p:nvCxnSpPr>
        <p:spPr>
          <a:xfrm>
            <a:off x="10003790" y="5676900"/>
            <a:ext cx="368300" cy="0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3" name="直接箭头连接符 72"/>
          <p:cNvCxnSpPr/>
          <p:nvPr/>
        </p:nvCxnSpPr>
        <p:spPr>
          <a:xfrm>
            <a:off x="10003790" y="5817235"/>
            <a:ext cx="368300" cy="0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grpSp>
        <p:nvGrpSpPr>
          <p:cNvPr id="75" name="组合 74"/>
          <p:cNvGrpSpPr/>
          <p:nvPr/>
        </p:nvGrpSpPr>
        <p:grpSpPr>
          <a:xfrm>
            <a:off x="3933190" y="4305935"/>
            <a:ext cx="3440430" cy="2014220"/>
            <a:chOff x="6194" y="6781"/>
            <a:chExt cx="5418" cy="3172"/>
          </a:xfrm>
        </p:grpSpPr>
        <p:grpSp>
          <p:nvGrpSpPr>
            <p:cNvPr id="50" name="组合 49"/>
            <p:cNvGrpSpPr/>
            <p:nvPr/>
          </p:nvGrpSpPr>
          <p:grpSpPr>
            <a:xfrm>
              <a:off x="6194" y="6781"/>
              <a:ext cx="5418" cy="3172"/>
              <a:chOff x="6194" y="6781"/>
              <a:chExt cx="5418" cy="3172"/>
            </a:xfrm>
          </p:grpSpPr>
          <p:pic>
            <p:nvPicPr>
              <p:cNvPr id="22" name="图片 21" descr="黑客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115" y="6781"/>
                <a:ext cx="1079" cy="1079"/>
              </a:xfrm>
              <a:prstGeom prst="rect">
                <a:avLst/>
              </a:prstGeom>
            </p:spPr>
          </p:pic>
          <p:pic>
            <p:nvPicPr>
              <p:cNvPr id="44" name="图片 43" descr="电脑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90" y="7766"/>
                <a:ext cx="1613" cy="1613"/>
              </a:xfrm>
              <a:prstGeom prst="rect">
                <a:avLst/>
              </a:prstGeom>
            </p:spPr>
          </p:pic>
          <p:pic>
            <p:nvPicPr>
              <p:cNvPr id="45" name="图片 44" descr="网络监测点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194" y="8553"/>
                <a:ext cx="1400" cy="1400"/>
              </a:xfrm>
              <a:prstGeom prst="rect">
                <a:avLst/>
              </a:prstGeom>
            </p:spPr>
          </p:pic>
          <p:pic>
            <p:nvPicPr>
              <p:cNvPr id="46" name="图片 45" descr="网络监测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698" y="8256"/>
                <a:ext cx="445" cy="445"/>
              </a:xfrm>
              <a:prstGeom prst="rect">
                <a:avLst/>
              </a:prstGeom>
            </p:spPr>
          </p:pic>
          <p:pic>
            <p:nvPicPr>
              <p:cNvPr id="48" name="图片 47" descr="电脑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9025" y="7755"/>
                <a:ext cx="1625" cy="1625"/>
              </a:xfrm>
              <a:prstGeom prst="rect">
                <a:avLst/>
              </a:prstGeom>
            </p:spPr>
          </p:pic>
          <p:sp>
            <p:nvSpPr>
              <p:cNvPr id="49" name="文本框 48"/>
              <p:cNvSpPr txBox="1"/>
              <p:nvPr/>
            </p:nvSpPr>
            <p:spPr>
              <a:xfrm>
                <a:off x="8362" y="9122"/>
                <a:ext cx="3250" cy="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rPr>
                  <a:t>The shadow device</a:t>
                </a:r>
                <a:endParaRPr lang="zh-CN" alt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74" name="直接箭头连接符 73"/>
            <p:cNvCxnSpPr>
              <a:stCxn id="22" idx="2"/>
            </p:cNvCxnSpPr>
            <p:nvPr/>
          </p:nvCxnSpPr>
          <p:spPr>
            <a:xfrm>
              <a:off x="8655" y="7860"/>
              <a:ext cx="1029" cy="564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3" name="文本框 2"/>
          <p:cNvSpPr txBox="1"/>
          <p:nvPr/>
        </p:nvSpPr>
        <p:spPr>
          <a:xfrm>
            <a:off x="5792470" y="4772025"/>
            <a:ext cx="11214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purchase</a:t>
            </a:r>
            <a:endParaRPr lang="en-US" altLang="zh-CN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change_rate_plot"/>
          <p:cNvPicPr>
            <a:picLocks noChangeAspect="1"/>
          </p:cNvPicPr>
          <p:nvPr/>
        </p:nvPicPr>
        <p:blipFill>
          <a:blip r:embed="rId1"/>
          <a:srcRect l="2761" t="5230" b="5307"/>
          <a:stretch>
            <a:fillRect/>
          </a:stretch>
        </p:blipFill>
        <p:spPr>
          <a:xfrm>
            <a:off x="522605" y="2827655"/>
            <a:ext cx="6998970" cy="3714750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1167765"/>
            <a:ext cx="11583670" cy="1097915"/>
          </a:xfrm>
        </p:spPr>
        <p:txBody>
          <a:bodyPr>
            <a:noAutofit/>
          </a:bodyPr>
          <a:p>
            <a:pPr marL="0" indent="0">
              <a:lnSpc>
                <a:spcPct val="150000"/>
              </a:lnSpc>
              <a:buNone/>
            </a:pP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Source of thought: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the observation of the critical value in the error correction of HLL. </a:t>
            </a:r>
            <a:endParaRPr lang="en-US" altLang="zh-CN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At the critical point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the rate of change in cardinality estimates experiences a sharp jump.</a:t>
            </a:r>
            <a:endParaRPr lang="en-US" altLang="zh-CN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59" name="文本占位符 58"/>
          <p:cNvSpPr>
            <a:spLocks noGrp="1"/>
          </p:cNvSpPr>
          <p:nvPr>
            <p:ph type="body" sz="quarter" idx="4294967295"/>
          </p:nvPr>
        </p:nvSpPr>
        <p:spPr>
          <a:xfrm>
            <a:off x="582295" y="336550"/>
            <a:ext cx="9826625" cy="5041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Design </a:t>
            </a: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— Parameter inference technology</a:t>
            </a:r>
            <a:endParaRPr lang="en-US" altLang="zh-CN" sz="25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0" name="圆角矩形 1766"/>
          <p:cNvSpPr/>
          <p:nvPr/>
        </p:nvSpPr>
        <p:spPr>
          <a:xfrm rot="10800000" flipV="1">
            <a:off x="0" y="401407"/>
            <a:ext cx="484287" cy="491115"/>
          </a:xfrm>
          <a:prstGeom prst="roundRect">
            <a:avLst>
              <a:gd name="adj" fmla="val 503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800" dirty="0">
                <a:solidFill>
                  <a:schemeClr val="bg1"/>
                </a:solidFill>
              </a:rPr>
              <a:t>2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pic>
        <p:nvPicPr>
          <p:cNvPr id="57" name="图片 56"/>
          <p:cNvPicPr/>
          <p:nvPr/>
        </p:nvPicPr>
        <p:blipFill>
          <a:blip r:embed="rId3"/>
          <a:stretch>
            <a:fillRect/>
          </a:stretch>
        </p:blipFill>
        <p:spPr>
          <a:xfrm>
            <a:off x="11285220" y="184785"/>
            <a:ext cx="733425" cy="733425"/>
          </a:xfrm>
          <a:prstGeom prst="rect">
            <a:avLst/>
          </a:prstGeom>
        </p:spPr>
      </p:pic>
      <p:grpSp>
        <p:nvGrpSpPr>
          <p:cNvPr id="18" name="组合 17"/>
          <p:cNvGrpSpPr/>
          <p:nvPr/>
        </p:nvGrpSpPr>
        <p:grpSpPr>
          <a:xfrm>
            <a:off x="8037195" y="3024505"/>
            <a:ext cx="3297555" cy="2089150"/>
            <a:chOff x="12277" y="4763"/>
            <a:chExt cx="5193" cy="3290"/>
          </a:xfrm>
        </p:grpSpPr>
        <p:sp>
          <p:nvSpPr>
            <p:cNvPr id="9" name="文本框 8"/>
            <p:cNvSpPr txBox="1"/>
            <p:nvPr/>
          </p:nvSpPr>
          <p:spPr>
            <a:xfrm>
              <a:off x="12277" y="4763"/>
              <a:ext cx="4810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altLang="zh-CN" sz="24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The critical point</a:t>
              </a:r>
              <a:endParaRPr lang="en-US" altLang="zh-CN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grpSp>
          <p:nvGrpSpPr>
            <p:cNvPr id="5" name="组合 4"/>
            <p:cNvGrpSpPr/>
            <p:nvPr/>
          </p:nvGrpSpPr>
          <p:grpSpPr>
            <a:xfrm>
              <a:off x="12418" y="5613"/>
              <a:ext cx="5052" cy="2440"/>
              <a:chOff x="12418" y="5613"/>
              <a:chExt cx="5052" cy="2440"/>
            </a:xfrm>
          </p:grpSpPr>
          <p:sp>
            <p:nvSpPr>
              <p:cNvPr id="11" name="矩形 10"/>
              <p:cNvSpPr/>
              <p:nvPr/>
            </p:nvSpPr>
            <p:spPr>
              <a:xfrm>
                <a:off x="12418" y="5613"/>
                <a:ext cx="4810" cy="2440"/>
              </a:xfrm>
              <a:prstGeom prst="rect">
                <a:avLst/>
              </a:prstGeom>
              <a:noFill/>
              <a:ln w="28575">
                <a:solidFill>
                  <a:srgbClr val="C00000"/>
                </a:solidFill>
                <a:prstDash val="lgDash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2" name="文本框 11"/>
                  <p:cNvSpPr txBox="1"/>
                  <p:nvPr/>
                </p:nvSpPr>
                <p:spPr>
                  <a:xfrm>
                    <a:off x="12974" y="5909"/>
                    <a:ext cx="3587" cy="60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zh-CN" sz="20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0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zh-CN" sz="20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𝑛𝑜𝑤</m:t>
                              </m:r>
                            </m:sub>
                          </m:sSub>
                          <m:r>
                            <a:rPr lang="en-US" altLang="zh-CN" sz="20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 &lt; </m:t>
                          </m:r>
                          <m:sSub>
                            <m:sSubPr>
                              <m:ctrlPr>
                                <a:rPr lang="en-US" altLang="zh-CN" sz="20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0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zh-CN" sz="20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𝑝𝑟𝑒</m:t>
                              </m:r>
                            </m:sub>
                          </m:sSub>
                        </m:oMath>
                      </m:oMathPara>
                    </a14:m>
                    <a:endParaRPr lang="en-US" altLang="zh-CN" sz="2000" i="1">
                      <a:latin typeface="Cambria Math" panose="02040503050406030204" charset="0"/>
                      <a:cs typeface="Cambria Math" panose="02040503050406030204" charset="0"/>
                    </a:endParaRPr>
                  </a:p>
                </p:txBody>
              </p:sp>
            </mc:Choice>
            <mc:Fallback>
              <p:sp>
                <p:nvSpPr>
                  <p:cNvPr id="12" name="文本框 1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974" y="5909"/>
                    <a:ext cx="3587" cy="604"/>
                  </a:xfrm>
                  <a:prstGeom prst="rect">
                    <a:avLst/>
                  </a:prstGeom>
                  <a:blipFill rotWithShape="1">
                    <a:blip r:embed="rId4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3" name="文本框 12"/>
                  <p:cNvSpPr txBox="1"/>
                  <p:nvPr/>
                </p:nvSpPr>
                <p:spPr>
                  <a:xfrm>
                    <a:off x="12418" y="6712"/>
                    <a:ext cx="5053" cy="119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altLang="zh-CN" sz="20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0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CN" sz="20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  <m:t>𝑛𝑜𝑤</m:t>
                                  </m:r>
                                </m:sub>
                              </m:sSub>
                              <m:r>
                                <a:rPr lang="en-US" altLang="zh-CN" sz="20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 − </m:t>
                              </m:r>
                              <m:sSub>
                                <m:sSubPr>
                                  <m:ctrlPr>
                                    <a:rPr lang="en-US" altLang="zh-CN" sz="20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0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CN" sz="20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  <m:t>𝑝𝑟𝑒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altLang="zh-CN" sz="20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0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CN" sz="20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  <m:t>𝑝𝑟𝑒</m:t>
                                  </m:r>
                                </m:sub>
                              </m:sSub>
                            </m:den>
                          </m:f>
                          <m:r>
                            <a:rPr lang="en-US" altLang="zh-CN" sz="20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 ≥ </m:t>
                          </m:r>
                          <m:r>
                            <a:rPr lang="en-US" altLang="zh-CN" sz="20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𝑇</m:t>
                          </m:r>
                          <m:r>
                            <a:rPr lang="en-US" altLang="zh-CN" sz="20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 · </m:t>
                          </m:r>
                          <m:r>
                            <a:rPr lang="en-US" altLang="zh-CN" sz="20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𝑅</m:t>
                          </m:r>
                        </m:oMath>
                      </m:oMathPara>
                    </a14:m>
                    <a:endParaRPr lang="en-US" altLang="zh-CN" sz="2000" i="1">
                      <a:latin typeface="Cambria Math" panose="02040503050406030204" charset="0"/>
                      <a:cs typeface="Cambria Math" panose="02040503050406030204" charset="0"/>
                    </a:endParaRPr>
                  </a:p>
                </p:txBody>
              </p:sp>
            </mc:Choice>
            <mc:Fallback>
              <p:sp>
                <p:nvSpPr>
                  <p:cNvPr id="13" name="文本框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418" y="6712"/>
                    <a:ext cx="5053" cy="1190"/>
                  </a:xfrm>
                  <a:prstGeom prst="rect">
                    <a:avLst/>
                  </a:prstGeom>
                  <a:blipFill rotWithShape="1">
                    <a:blip r:embed="rId5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0" name="组合 9"/>
          <p:cNvGrpSpPr/>
          <p:nvPr/>
        </p:nvGrpSpPr>
        <p:grpSpPr>
          <a:xfrm rot="0">
            <a:off x="5917565" y="2902585"/>
            <a:ext cx="2279650" cy="532765"/>
            <a:chOff x="9798" y="4019"/>
            <a:chExt cx="3952" cy="924"/>
          </a:xfrm>
        </p:grpSpPr>
        <p:sp>
          <p:nvSpPr>
            <p:cNvPr id="7" name="椭圆 6"/>
            <p:cNvSpPr/>
            <p:nvPr/>
          </p:nvSpPr>
          <p:spPr>
            <a:xfrm>
              <a:off x="9798" y="4019"/>
              <a:ext cx="924" cy="924"/>
            </a:xfrm>
            <a:prstGeom prst="ellipse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cxnSp>
          <p:nvCxnSpPr>
            <p:cNvPr id="8" name="直接箭头连接符 7"/>
            <p:cNvCxnSpPr>
              <a:stCxn id="7" idx="6"/>
            </p:cNvCxnSpPr>
            <p:nvPr/>
          </p:nvCxnSpPr>
          <p:spPr>
            <a:xfrm>
              <a:off x="10721" y="4481"/>
              <a:ext cx="3029" cy="183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14" name="文本框 13"/>
          <p:cNvSpPr txBox="1"/>
          <p:nvPr/>
        </p:nvSpPr>
        <p:spPr>
          <a:xfrm>
            <a:off x="3232150" y="6489700"/>
            <a:ext cx="20986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Insertion Index (j)</a:t>
            </a:r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 rot="16200000">
            <a:off x="-629920" y="4162425"/>
            <a:ext cx="1844675" cy="36830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p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Change Rate (%)</a:t>
            </a:r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327150" y="2515870"/>
            <a:ext cx="54508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Change Rate of Cardinality Estimation during Insertions</a:t>
            </a:r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8037195" y="5269230"/>
            <a:ext cx="1820545" cy="15297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Setting:</a:t>
            </a:r>
            <a:endParaRPr lang="en-US" altLang="zh-CN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Ubuntu 20.04.6</a:t>
            </a:r>
            <a:endParaRPr lang="en-US" altLang="zh-CN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HLL:</a:t>
            </a:r>
            <a:endParaRPr lang="en-US" altLang="zh-CN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= 1024</a:t>
            </a:r>
            <a:endParaRPr lang="en-US" altLang="zh-CN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359275" y="4136390"/>
            <a:ext cx="18853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sharp jump</a:t>
            </a:r>
            <a:endParaRPr lang="en-US" altLang="zh-CN" sz="2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6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1830" y="3680460"/>
            <a:ext cx="6751955" cy="2759710"/>
          </a:xfrm>
        </p:spPr>
        <p:txBody>
          <a:bodyPr>
            <a:noAutofit/>
          </a:bodyPr>
          <a:p>
            <a:pPr marL="0" indent="0">
              <a:lnSpc>
                <a:spcPct val="100000"/>
              </a:lnSpc>
              <a:buNone/>
            </a:pPr>
            <a:r>
              <a:rPr lang="en-US" altLang="zh-CN" sz="2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Inflation Attack</a:t>
            </a:r>
            <a:endParaRPr lang="en-US" altLang="zh-CN" sz="20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Overestimate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base value</a:t>
            </a:r>
            <a:endParaRPr lang="en-US" altLang="zh-CN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estimated value 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＞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true value</a:t>
            </a:r>
            <a:endParaRPr lang="en-US" altLang="zh-CN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altLang="zh-CN" sz="2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Deflation Attack</a:t>
            </a:r>
            <a:endParaRPr lang="en-US" altLang="zh-CN" sz="20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Underestimate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the base value</a:t>
            </a:r>
            <a:endParaRPr lang="en-US" altLang="zh-CN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 estimated value 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＜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the true value</a:t>
            </a:r>
            <a:endParaRPr lang="en-US" altLang="zh-CN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59" name="文本占位符 58"/>
          <p:cNvSpPr>
            <a:spLocks noGrp="1"/>
          </p:cNvSpPr>
          <p:nvPr>
            <p:ph type="body" sz="quarter" idx="4294967295"/>
          </p:nvPr>
        </p:nvSpPr>
        <p:spPr>
          <a:xfrm>
            <a:off x="582295" y="336550"/>
            <a:ext cx="9826625" cy="5041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Design </a:t>
            </a:r>
            <a:r>
              <a:rPr lang="en-US" altLang="zh-CN" sz="25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lt"/>
              </a:rPr>
              <a:t>— Outline of two black-box attack methods</a:t>
            </a:r>
            <a:endParaRPr lang="en-US" altLang="zh-CN" sz="25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0" name="圆角矩形 1766"/>
          <p:cNvSpPr/>
          <p:nvPr/>
        </p:nvSpPr>
        <p:spPr>
          <a:xfrm rot="10800000" flipV="1">
            <a:off x="0" y="401407"/>
            <a:ext cx="484287" cy="491115"/>
          </a:xfrm>
          <a:prstGeom prst="roundRect">
            <a:avLst>
              <a:gd name="adj" fmla="val 503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800" dirty="0">
                <a:solidFill>
                  <a:schemeClr val="bg1"/>
                </a:solidFill>
              </a:rPr>
              <a:t>2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pic>
        <p:nvPicPr>
          <p:cNvPr id="57" name="图片 56"/>
          <p:cNvPicPr/>
          <p:nvPr/>
        </p:nvPicPr>
        <p:blipFill>
          <a:blip r:embed="rId1"/>
          <a:stretch>
            <a:fillRect/>
          </a:stretch>
        </p:blipFill>
        <p:spPr>
          <a:xfrm>
            <a:off x="11285220" y="184785"/>
            <a:ext cx="733425" cy="733425"/>
          </a:xfrm>
          <a:prstGeom prst="rect">
            <a:avLst/>
          </a:prstGeom>
        </p:spPr>
      </p:pic>
      <p:grpSp>
        <p:nvGrpSpPr>
          <p:cNvPr id="27" name="组合 26"/>
          <p:cNvGrpSpPr/>
          <p:nvPr/>
        </p:nvGrpSpPr>
        <p:grpSpPr>
          <a:xfrm>
            <a:off x="4233545" y="1202055"/>
            <a:ext cx="7874000" cy="2112010"/>
            <a:chOff x="3187" y="7198"/>
            <a:chExt cx="12400" cy="3326"/>
          </a:xfrm>
        </p:grpSpPr>
        <p:grpSp>
          <p:nvGrpSpPr>
            <p:cNvPr id="7" name="组合 6"/>
            <p:cNvGrpSpPr/>
            <p:nvPr/>
          </p:nvGrpSpPr>
          <p:grpSpPr>
            <a:xfrm>
              <a:off x="3187" y="7198"/>
              <a:ext cx="12400" cy="2746"/>
              <a:chOff x="2444" y="7374"/>
              <a:chExt cx="12400" cy="2746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5" name="文本框 4"/>
                  <p:cNvSpPr txBox="1"/>
                  <p:nvPr/>
                </p:nvSpPr>
                <p:spPr>
                  <a:xfrm>
                    <a:off x="5663" y="9022"/>
                    <a:ext cx="8130" cy="1098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t">
                    <a:noAutofit/>
                  </a:bodyPr>
                  <a:p>
                    <a:r>
                      <a:rPr lang="en-US" altLang="zh-CN" sz="280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rPr>
                      <a:t>E =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28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sSubPr>
                          <m:e>
                            <m:r>
                              <a:rPr lang="en-US" altLang="zh-CN" sz="2800" i="1">
                                <a:latin typeface="Cambria Math" panose="02040503050406030204" charset="0"/>
                                <a:ea typeface="MS Mincho" charset="0"/>
                                <a:cs typeface="Cambria Math" panose="02040503050406030204" charset="0"/>
                              </a:rPr>
                              <m:t>∝</m:t>
                            </m:r>
                          </m:e>
                          <m:sub>
                            <m:r>
                              <a:rPr lang="en-US" altLang="zh-CN" sz="28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𝑚</m:t>
                            </m:r>
                          </m:sub>
                        </m:sSub>
                        <m:sSup>
                          <m:sSupPr>
                            <m:ctrlPr>
                              <a:rPr lang="en-US" altLang="zh-CN" sz="28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sSupPr>
                          <m:e>
                            <m:r>
                              <a:rPr lang="en-US" altLang="zh-CN" sz="28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altLang="zh-CN" sz="2800" i="1">
                                <a:latin typeface="Cambria Math" panose="02040503050406030204" charset="0"/>
                                <a:ea typeface="MS Mincho" charset="0"/>
                                <a:cs typeface="Cambria Math" panose="02040503050406030204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altLang="zh-CN" sz="28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sSupPr>
                          <m:e>
                            <m:r>
                              <a:rPr lang="en-US" altLang="zh-CN" sz="2800" i="1">
                                <a:latin typeface="Cambria Math" panose="02040503050406030204" charset="0"/>
                                <a:cs typeface="Cambria Math" panose="02040503050406030204" charset="0"/>
                                <a:sym typeface="+mn-ea"/>
                              </a:rPr>
                              <m:t>(</m:t>
                            </m:r>
                            <m:nary>
                              <m:naryPr>
                                <m:chr m:val="∑"/>
                                <m:limLoc m:val="undOvr"/>
                                <m:ctrlPr>
                                  <a:rPr lang="en-US" altLang="zh-CN" sz="2800" i="1">
                                    <a:latin typeface="Cambria Math" panose="02040503050406030204" charset="0"/>
                                    <a:cs typeface="Cambria Math" panose="02040503050406030204" charset="0"/>
                                  </a:rPr>
                                </m:ctrlPr>
                              </m:naryPr>
                              <m:sub>
                                <m:r>
                                  <a:rPr lang="en-US" altLang="zh-CN" sz="2800" i="1">
                                    <a:latin typeface="Cambria Math" panose="02040503050406030204" charset="0"/>
                                    <a:cs typeface="Cambria Math" panose="02040503050406030204" charset="0"/>
                                  </a:rPr>
                                  <m:t>𝑖</m:t>
                                </m:r>
                                <m:r>
                                  <a:rPr lang="en-US" altLang="zh-CN" sz="2800" i="1">
                                    <a:latin typeface="Cambria Math" panose="02040503050406030204" charset="0"/>
                                    <a:ea typeface="MS Mincho" charset="0"/>
                                    <a:cs typeface="Cambria Math" panose="02040503050406030204" charset="0"/>
                                  </a:rPr>
                                  <m:t>=</m:t>
                                </m:r>
                                <m:r>
                                  <a:rPr lang="en-US" altLang="zh-CN" sz="2800" i="1">
                                    <a:latin typeface="Cambria Math" panose="02040503050406030204" charset="0"/>
                                    <a:ea typeface="MS Mincho" charset="0"/>
                                    <a:cs typeface="Cambria Math" panose="02040503050406030204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altLang="zh-CN" sz="2800" i="1">
                                    <a:latin typeface="Cambria Math" panose="02040503050406030204" charset="0"/>
                                    <a:cs typeface="Cambria Math" panose="02040503050406030204" charset="0"/>
                                  </a:rPr>
                                  <m:t>𝑚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altLang="zh-CN" sz="2800" i="1">
                                        <a:latin typeface="Cambria Math" panose="02040503050406030204" charset="0"/>
                                        <a:cs typeface="Cambria Math" panose="0204050305040603020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2800" i="1">
                                        <a:latin typeface="Cambria Math" panose="02040503050406030204" charset="0"/>
                                        <a:ea typeface="MS Mincho" charset="0"/>
                                        <a:cs typeface="Cambria Math" panose="02040503050406030204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altLang="zh-CN" sz="2800" i="1">
                                        <a:latin typeface="Cambria Math" panose="02040503050406030204" charset="0"/>
                                        <a:ea typeface="MS Mincho" charset="0"/>
                                        <a:cs typeface="Cambria Math" panose="02040503050406030204" charset="0"/>
                                      </a:rPr>
                                      <m:t>−</m:t>
                                    </m:r>
                                    <m:r>
                                      <a:rPr lang="en-US" altLang="zh-CN" sz="2800" i="1">
                                        <a:latin typeface="Cambria Math" panose="02040503050406030204" charset="0"/>
                                        <a:ea typeface="MS Mincho" charset="0"/>
                                        <a:cs typeface="Cambria Math" panose="02040503050406030204" charset="0"/>
                                      </a:rPr>
                                      <m:t>𝐴</m:t>
                                    </m:r>
                                    <m:r>
                                      <a:rPr lang="en-US" altLang="zh-CN" sz="2800" i="1">
                                        <a:latin typeface="Cambria Math" panose="02040503050406030204" charset="0"/>
                                        <a:ea typeface="MS Mincho" charset="0"/>
                                        <a:cs typeface="Cambria Math" panose="02040503050406030204" charset="0"/>
                                      </a:rPr>
                                      <m:t>[</m:t>
                                    </m:r>
                                    <m:r>
                                      <a:rPr lang="en-US" altLang="zh-CN" sz="2800" i="1">
                                        <a:latin typeface="Cambria Math" panose="02040503050406030204" charset="0"/>
                                        <a:cs typeface="Cambria Math" panose="02040503050406030204" charset="0"/>
                                      </a:rPr>
                                      <m:t>𝑖</m:t>
                                    </m:r>
                                    <m:r>
                                      <a:rPr lang="en-US" altLang="zh-CN" sz="2800" i="1">
                                        <a:latin typeface="Cambria Math" panose="02040503050406030204" charset="0"/>
                                        <a:ea typeface="MS Mincho" charset="0"/>
                                        <a:cs typeface="Cambria Math" panose="02040503050406030204" charset="0"/>
                                      </a:rPr>
                                      <m:t>]</m:t>
                                    </m:r>
                                  </m:sup>
                                </m:sSup>
                              </m:e>
                            </m:nary>
                            <m:r>
                              <a:rPr lang="en-US" altLang="zh-CN" sz="2800" i="1">
                                <a:latin typeface="Cambria Math" panose="02040503050406030204" charset="0"/>
                                <a:cs typeface="Cambria Math" panose="02040503050406030204" charset="0"/>
                                <a:sym typeface="+mn-ea"/>
                              </a:rPr>
                              <m:t>)</m:t>
                            </m:r>
                            <m:r>
                              <a:rPr lang="en-US" altLang="zh-CN" sz="28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 </m:t>
                            </m:r>
                          </m:e>
                          <m:sup>
                            <m:r>
                              <a:rPr lang="en-US" altLang="zh-CN" sz="28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−</m:t>
                            </m:r>
                            <m:r>
                              <a:rPr lang="en-US" altLang="zh-CN" sz="2800" i="1">
                                <a:latin typeface="Cambria Math" panose="02040503050406030204" charset="0"/>
                                <a:ea typeface="MS Mincho" charset="0"/>
                                <a:cs typeface="Cambria Math" panose="02040503050406030204" charset="0"/>
                              </a:rPr>
                              <m:t>1</m:t>
                            </m:r>
                          </m:sup>
                        </m:sSup>
                      </m:oMath>
                    </a14:m>
                    <a:endParaRPr lang="en-US" altLang="zh-CN" sz="2800" i="1">
                      <a:latin typeface="Cambria Math" panose="02040503050406030204" charset="0"/>
                      <a:ea typeface="MS Mincho" charset="0"/>
                      <a:cs typeface="Cambria Math" panose="02040503050406030204" charset="0"/>
                    </a:endParaRPr>
                  </a:p>
                </p:txBody>
              </p:sp>
            </mc:Choice>
            <mc:Fallback>
              <p:sp>
                <p:nvSpPr>
                  <p:cNvPr id="5" name="文本框 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63" y="9022"/>
                    <a:ext cx="8130" cy="1098"/>
                  </a:xfrm>
                  <a:prstGeom prst="rect">
                    <a:avLst/>
                  </a:prstGeom>
                  <a:blipFill rotWithShape="1">
                    <a:blip r:embed="rId2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36" name="组合 35"/>
              <p:cNvGrpSpPr/>
              <p:nvPr/>
            </p:nvGrpSpPr>
            <p:grpSpPr>
              <a:xfrm rot="0">
                <a:off x="2444" y="8289"/>
                <a:ext cx="3962" cy="924"/>
                <a:chOff x="3008" y="8081"/>
                <a:chExt cx="3962" cy="924"/>
              </a:xfrm>
            </p:grpSpPr>
            <p:sp>
              <p:nvSpPr>
                <p:cNvPr id="14" name="文本框 13"/>
                <p:cNvSpPr txBox="1"/>
                <p:nvPr/>
              </p:nvSpPr>
              <p:spPr>
                <a:xfrm>
                  <a:off x="3008" y="8081"/>
                  <a:ext cx="3962" cy="5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endParaRPr lang="en-US" altLang="zh-CN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7" name="直接箭头连接符 16"/>
                <p:cNvCxnSpPr/>
                <p:nvPr/>
              </p:nvCxnSpPr>
              <p:spPr>
                <a:xfrm flipH="1" flipV="1">
                  <a:off x="6541" y="8478"/>
                  <a:ext cx="9" cy="527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" name="组合 36"/>
              <p:cNvGrpSpPr/>
              <p:nvPr/>
            </p:nvGrpSpPr>
            <p:grpSpPr>
              <a:xfrm rot="0">
                <a:off x="7014" y="7374"/>
                <a:ext cx="1940" cy="1929"/>
                <a:chOff x="7870" y="7018"/>
                <a:chExt cx="1940" cy="1929"/>
              </a:xfrm>
            </p:grpSpPr>
            <p:sp>
              <p:nvSpPr>
                <p:cNvPr id="15" name="文本框 14"/>
                <p:cNvSpPr txBox="1"/>
                <p:nvPr/>
              </p:nvSpPr>
              <p:spPr>
                <a:xfrm>
                  <a:off x="7875" y="7018"/>
                  <a:ext cx="1935" cy="101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l">
                    <a:buClrTx/>
                    <a:buSzTx/>
                    <a:buFontTx/>
                  </a:pPr>
                  <a:r>
                    <a:rPr lang="en-US" altLang="zh-CN">
                      <a:latin typeface="Times New Roman" panose="02020603050405020304" pitchFamily="18" charset="0"/>
                      <a:cs typeface="Times New Roman" panose="02020603050405020304" pitchFamily="18" charset="0"/>
                      <a:sym typeface="+mn-ea"/>
                    </a:rPr>
                    <a:t>Correction </a:t>
                  </a:r>
                  <a:endPara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  <a:sym typeface="+mn-ea"/>
                  </a:endParaRPr>
                </a:p>
                <a:p>
                  <a:pPr algn="l">
                    <a:buClrTx/>
                    <a:buSzTx/>
                    <a:buFontTx/>
                  </a:pPr>
                  <a:r>
                    <a:rPr lang="en-US" altLang="zh-CN">
                      <a:latin typeface="Times New Roman" panose="02020603050405020304" pitchFamily="18" charset="0"/>
                      <a:cs typeface="Times New Roman" panose="02020603050405020304" pitchFamily="18" charset="0"/>
                      <a:sym typeface="+mn-ea"/>
                    </a:rPr>
                    <a:t>coefficient</a:t>
                  </a:r>
                  <a:endPara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8" name="直接箭头连接符 17"/>
                <p:cNvCxnSpPr/>
                <p:nvPr/>
              </p:nvCxnSpPr>
              <p:spPr>
                <a:xfrm flipV="1">
                  <a:off x="7870" y="8034"/>
                  <a:ext cx="617" cy="913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8" name="组合 37"/>
              <p:cNvGrpSpPr/>
              <p:nvPr/>
            </p:nvGrpSpPr>
            <p:grpSpPr>
              <a:xfrm rot="0">
                <a:off x="9568" y="7584"/>
                <a:ext cx="5276" cy="1513"/>
                <a:chOff x="9144" y="6996"/>
                <a:chExt cx="5276" cy="1513"/>
              </a:xfrm>
            </p:grpSpPr>
            <p:sp>
              <p:nvSpPr>
                <p:cNvPr id="16" name="文本框 15"/>
                <p:cNvSpPr txBox="1"/>
                <p:nvPr/>
              </p:nvSpPr>
              <p:spPr>
                <a:xfrm>
                  <a:off x="9144" y="6996"/>
                  <a:ext cx="5276" cy="101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Autofit/>
                </a:bodyPr>
                <a:p>
                  <a:pPr algn="l">
                    <a:buClrTx/>
                    <a:buSzTx/>
                    <a:buFontTx/>
                  </a:pPr>
                  <a:r>
                    <a:rPr lang="en-US" altLang="zh-CN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The </a:t>
                  </a:r>
                  <a:r>
                    <a:rPr lang="en-US" altLang="zh-CN" b="1">
                      <a:latin typeface="Times New Roman" panose="02020603050405020304" pitchFamily="18" charset="0"/>
                      <a:cs typeface="Times New Roman" panose="02020603050405020304" pitchFamily="18" charset="0"/>
                      <a:sym typeface="+mn-ea"/>
                    </a:rPr>
                    <a:t>max</a:t>
                  </a:r>
                  <a:r>
                    <a:rPr lang="en-US" altLang="zh-CN">
                      <a:latin typeface="Times New Roman" panose="02020603050405020304" pitchFamily="18" charset="0"/>
                      <a:cs typeface="Times New Roman" panose="02020603050405020304" pitchFamily="18" charset="0"/>
                      <a:sym typeface="+mn-ea"/>
                    </a:rPr>
                    <a:t> leading zeros</a:t>
                  </a:r>
                  <a:r>
                    <a:rPr lang="en-US" altLang="zh-CN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of element mapped to the i-th register</a:t>
                  </a:r>
                  <a:endPara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l">
                    <a:buClrTx/>
                    <a:buSzTx/>
                    <a:buFontTx/>
                  </a:pPr>
                  <a:r>
                    <a:rPr lang="en-US" altLang="zh-CN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endPara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9" name="直接箭头连接符 18"/>
                <p:cNvCxnSpPr>
                  <a:stCxn id="6" idx="0"/>
                </p:cNvCxnSpPr>
                <p:nvPr/>
              </p:nvCxnSpPr>
              <p:spPr>
                <a:xfrm flipV="1">
                  <a:off x="10168" y="8003"/>
                  <a:ext cx="172" cy="506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" name="矩形 25"/>
              <p:cNvSpPr/>
              <p:nvPr/>
            </p:nvSpPr>
            <p:spPr>
              <a:xfrm>
                <a:off x="5768" y="9220"/>
                <a:ext cx="489" cy="504"/>
              </a:xfrm>
              <a:prstGeom prst="rect">
                <a:avLst/>
              </a:prstGeom>
              <a:noFill/>
              <a:ln w="38100">
                <a:solidFill>
                  <a:srgbClr val="C00000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00000">
                        <a:alpha val="28000"/>
                      </a:srgbClr>
                    </a:solidFill>
                  </a14:hiddenFill>
                </a:ext>
              </a:extLst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6" name="矩形 5"/>
              <p:cNvSpPr/>
              <p:nvPr/>
            </p:nvSpPr>
            <p:spPr>
              <a:xfrm>
                <a:off x="10033" y="9097"/>
                <a:ext cx="1118" cy="504"/>
              </a:xfrm>
              <a:prstGeom prst="rect">
                <a:avLst/>
              </a:prstGeom>
              <a:noFill/>
              <a:ln w="38100">
                <a:solidFill>
                  <a:srgbClr val="C00000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00000">
                        <a:alpha val="28000"/>
                      </a:srgbClr>
                    </a:solidFill>
                  </a14:hiddenFill>
                </a:ext>
              </a:extLst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sp>
          <p:nvSpPr>
            <p:cNvPr id="2" name="文本框 1"/>
            <p:cNvSpPr txBox="1"/>
            <p:nvPr/>
          </p:nvSpPr>
          <p:spPr>
            <a:xfrm>
              <a:off x="6231" y="9944"/>
              <a:ext cx="6591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</a:t>
              </a: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cardinality estimation formula of HLL</a:t>
              </a:r>
              <a:endParaRPr lang="en-US" altLang="zh-C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671830" y="1687830"/>
            <a:ext cx="4231005" cy="1530985"/>
          </a:xfrm>
          <a:prstGeom prst="rect">
            <a:avLst/>
          </a:prstGeom>
          <a:noFill/>
          <a:ln w="28575">
            <a:solidFill>
              <a:srgbClr val="C00000"/>
            </a:solidFill>
            <a:prstDash val="lgDash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861695" y="1825625"/>
            <a:ext cx="3858895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200" b="1">
                <a:latin typeface="Times New Roman" panose="02020603050405020304" pitchFamily="18" charset="0"/>
                <a:cs typeface="Times New Roman" panose="02020603050405020304" pitchFamily="18" charset="0"/>
              </a:rPr>
              <a:t>A[i]      Leading zeros       E</a:t>
            </a:r>
            <a:endParaRPr lang="en-US" altLang="zh-CN" sz="2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1526540" y="1911350"/>
            <a:ext cx="0" cy="28130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V="1">
            <a:off x="3660140" y="1911350"/>
            <a:ext cx="0" cy="28130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V="1">
            <a:off x="4308793" y="1911350"/>
            <a:ext cx="0" cy="28130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861695" y="2632075"/>
            <a:ext cx="3858895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200" b="1">
                <a:latin typeface="Times New Roman" panose="02020603050405020304" pitchFamily="18" charset="0"/>
                <a:cs typeface="Times New Roman" panose="02020603050405020304" pitchFamily="18" charset="0"/>
              </a:rPr>
              <a:t>A[i]      Leading zeros       E</a:t>
            </a:r>
            <a:endParaRPr lang="en-US" altLang="zh-CN" sz="2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直接箭头连接符 20"/>
          <p:cNvCxnSpPr/>
          <p:nvPr/>
        </p:nvCxnSpPr>
        <p:spPr>
          <a:xfrm>
            <a:off x="1526540" y="2721610"/>
            <a:ext cx="0" cy="27114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3660140" y="2721610"/>
            <a:ext cx="0" cy="27114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4316095" y="2721610"/>
            <a:ext cx="0" cy="27114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5882640" y="1461770"/>
            <a:ext cx="13004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Cardinality estimate</a:t>
            </a:r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1" name="组合 50"/>
          <p:cNvGrpSpPr/>
          <p:nvPr/>
        </p:nvGrpSpPr>
        <p:grpSpPr>
          <a:xfrm>
            <a:off x="7812405" y="4022090"/>
            <a:ext cx="1451610" cy="796290"/>
            <a:chOff x="13556" y="6856"/>
            <a:chExt cx="2286" cy="1254"/>
          </a:xfrm>
        </p:grpSpPr>
        <p:sp>
          <p:nvSpPr>
            <p:cNvPr id="31" name="右箭头 30"/>
            <p:cNvSpPr/>
            <p:nvPr/>
          </p:nvSpPr>
          <p:spPr>
            <a:xfrm>
              <a:off x="13556" y="7343"/>
              <a:ext cx="345" cy="24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2" name="右箭头 31"/>
            <p:cNvSpPr/>
            <p:nvPr/>
          </p:nvSpPr>
          <p:spPr>
            <a:xfrm>
              <a:off x="15350" y="7075"/>
              <a:ext cx="492" cy="81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46" name="组合 45"/>
            <p:cNvGrpSpPr/>
            <p:nvPr/>
          </p:nvGrpSpPr>
          <p:grpSpPr>
            <a:xfrm>
              <a:off x="13986" y="6856"/>
              <a:ext cx="1254" cy="1254"/>
              <a:chOff x="13510" y="7776"/>
              <a:chExt cx="1254" cy="1254"/>
            </a:xfrm>
          </p:grpSpPr>
          <p:sp>
            <p:nvSpPr>
              <p:cNvPr id="43" name="椭圆 42"/>
              <p:cNvSpPr/>
              <p:nvPr/>
            </p:nvSpPr>
            <p:spPr>
              <a:xfrm>
                <a:off x="13510" y="7776"/>
                <a:ext cx="1254" cy="1254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" name="文本框 44"/>
              <p:cNvSpPr txBox="1"/>
              <p:nvPr/>
            </p:nvSpPr>
            <p:spPr>
              <a:xfrm>
                <a:off x="13634" y="8110"/>
                <a:ext cx="1050" cy="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HLL</a:t>
                </a:r>
                <a:endParaRPr lang="en-US" altLang="zh-CN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组合 54"/>
          <p:cNvGrpSpPr/>
          <p:nvPr/>
        </p:nvGrpSpPr>
        <p:grpSpPr>
          <a:xfrm>
            <a:off x="9378315" y="3816985"/>
            <a:ext cx="1692910" cy="1162685"/>
            <a:chOff x="16302" y="6533"/>
            <a:chExt cx="2666" cy="1831"/>
          </a:xfrm>
        </p:grpSpPr>
        <p:sp>
          <p:nvSpPr>
            <p:cNvPr id="29" name="文本框 28"/>
            <p:cNvSpPr txBox="1"/>
            <p:nvPr/>
          </p:nvSpPr>
          <p:spPr>
            <a:xfrm>
              <a:off x="16302" y="6784"/>
              <a:ext cx="2570" cy="1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altLang="zh-CN" sz="24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large</a:t>
              </a:r>
              <a:endParaRPr lang="en-US" altLang="zh-CN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altLang="zh-CN" sz="24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cardinality</a:t>
              </a:r>
              <a:endParaRPr lang="en-US" altLang="zh-CN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矩形 46"/>
            <p:cNvSpPr/>
            <p:nvPr/>
          </p:nvSpPr>
          <p:spPr>
            <a:xfrm>
              <a:off x="16302" y="6533"/>
              <a:ext cx="2666" cy="1831"/>
            </a:xfrm>
            <a:prstGeom prst="rect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6344285" y="4154170"/>
            <a:ext cx="1270000" cy="436880"/>
            <a:chOff x="11524" y="7064"/>
            <a:chExt cx="2000" cy="688"/>
          </a:xfrm>
        </p:grpSpPr>
        <p:sp>
          <p:nvSpPr>
            <p:cNvPr id="22" name="文本框 21"/>
            <p:cNvSpPr txBox="1"/>
            <p:nvPr/>
          </p:nvSpPr>
          <p:spPr>
            <a:xfrm>
              <a:off x="11696" y="7095"/>
              <a:ext cx="173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b="1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small set</a:t>
              </a:r>
              <a:endParaRPr lang="en-US" altLang="zh-CN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矩形 47"/>
            <p:cNvSpPr/>
            <p:nvPr/>
          </p:nvSpPr>
          <p:spPr>
            <a:xfrm>
              <a:off x="11524" y="7064"/>
              <a:ext cx="2000" cy="688"/>
            </a:xfrm>
            <a:prstGeom prst="rect">
              <a:avLst/>
            </a:prstGeom>
            <a:noFill/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9378315" y="5426075"/>
            <a:ext cx="1689100" cy="661035"/>
            <a:chOff x="14769" y="9100"/>
            <a:chExt cx="2180" cy="1041"/>
          </a:xfrm>
        </p:grpSpPr>
        <p:sp>
          <p:nvSpPr>
            <p:cNvPr id="41" name="文本框 40"/>
            <p:cNvSpPr txBox="1"/>
            <p:nvPr/>
          </p:nvSpPr>
          <p:spPr>
            <a:xfrm>
              <a:off x="14806" y="9100"/>
              <a:ext cx="2095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altLang="zh-CN" b="1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small </a:t>
              </a:r>
              <a:r>
                <a:rPr lang="en-US" altLang="zh-CN" b="1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cardinality</a:t>
              </a:r>
              <a:endParaRPr lang="en-US" altLang="zh-CN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14769" y="9100"/>
              <a:ext cx="2180" cy="1041"/>
            </a:xfrm>
            <a:prstGeom prst="rect">
              <a:avLst/>
            </a:prstGeom>
            <a:noFill/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6337935" y="5149215"/>
            <a:ext cx="1276985" cy="1053465"/>
            <a:chOff x="9991" y="8858"/>
            <a:chExt cx="2001" cy="1525"/>
          </a:xfrm>
        </p:grpSpPr>
        <p:sp>
          <p:nvSpPr>
            <p:cNvPr id="33" name="文本框 32"/>
            <p:cNvSpPr txBox="1"/>
            <p:nvPr/>
          </p:nvSpPr>
          <p:spPr>
            <a:xfrm>
              <a:off x="10332" y="9018"/>
              <a:ext cx="1408" cy="12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altLang="zh-CN" sz="24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large</a:t>
              </a:r>
              <a:endParaRPr lang="en-US" altLang="zh-CN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altLang="zh-CN" sz="24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set</a:t>
              </a:r>
              <a:endParaRPr lang="en-US" altLang="zh-CN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9991" y="8858"/>
              <a:ext cx="2001" cy="1525"/>
            </a:xfrm>
            <a:prstGeom prst="rect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7746365" y="5304155"/>
            <a:ext cx="1470660" cy="796290"/>
            <a:chOff x="12199" y="8908"/>
            <a:chExt cx="2316" cy="1254"/>
          </a:xfrm>
        </p:grpSpPr>
        <p:grpSp>
          <p:nvGrpSpPr>
            <p:cNvPr id="56" name="组合 55"/>
            <p:cNvGrpSpPr/>
            <p:nvPr/>
          </p:nvGrpSpPr>
          <p:grpSpPr>
            <a:xfrm>
              <a:off x="12774" y="8908"/>
              <a:ext cx="1254" cy="1254"/>
              <a:chOff x="13990" y="8908"/>
              <a:chExt cx="1254" cy="1254"/>
            </a:xfrm>
          </p:grpSpPr>
          <p:sp>
            <p:nvSpPr>
              <p:cNvPr id="52" name="椭圆 51"/>
              <p:cNvSpPr/>
              <p:nvPr/>
            </p:nvSpPr>
            <p:spPr>
              <a:xfrm>
                <a:off x="13990" y="8908"/>
                <a:ext cx="1254" cy="1254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文本框 52"/>
              <p:cNvSpPr txBox="1"/>
              <p:nvPr/>
            </p:nvSpPr>
            <p:spPr>
              <a:xfrm>
                <a:off x="14114" y="9242"/>
                <a:ext cx="1050" cy="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HLL</a:t>
                </a:r>
                <a:endParaRPr lang="en-US" altLang="zh-CN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2" name="右箭头 61"/>
            <p:cNvSpPr/>
            <p:nvPr/>
          </p:nvSpPr>
          <p:spPr>
            <a:xfrm>
              <a:off x="12199" y="9100"/>
              <a:ext cx="492" cy="81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63" name="右箭头 62"/>
            <p:cNvSpPr/>
            <p:nvPr/>
          </p:nvSpPr>
          <p:spPr>
            <a:xfrm>
              <a:off x="14171" y="9415"/>
              <a:ext cx="345" cy="24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65" name="文本框 64"/>
          <p:cNvSpPr txBox="1"/>
          <p:nvPr/>
        </p:nvSpPr>
        <p:spPr>
          <a:xfrm>
            <a:off x="7987665" y="3653790"/>
            <a:ext cx="10915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Inflation</a:t>
            </a:r>
            <a:endParaRPr lang="en-US" altLang="zh-CN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6" name="文本框 65"/>
          <p:cNvSpPr txBox="1"/>
          <p:nvPr/>
        </p:nvSpPr>
        <p:spPr>
          <a:xfrm>
            <a:off x="7987665" y="6100445"/>
            <a:ext cx="10915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Deflation</a:t>
            </a:r>
            <a:endParaRPr lang="en-US" altLang="zh-CN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TABLE_ENDDRAG_ORIGIN_RECT" val="297*32"/>
  <p:tag name="TABLE_ENDDRAG_RECT" val="41*305*297*32"/>
</p:tagLst>
</file>

<file path=ppt/tags/tag10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5.xml><?xml version="1.0" encoding="utf-8"?>
<p:tagLst xmlns:p="http://schemas.openxmlformats.org/presentationml/2006/main">
  <p:tag name="KSO_WM_BEAUTIFY_FLAG" val=""/>
</p:tagLst>
</file>

<file path=ppt/tags/tag10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ID" val="custom20205081_1*b*1"/>
  <p:tag name="KSO_WM_TEMPLATE_CATEGORY" val="custom"/>
  <p:tag name="KSO_WM_TEMPLATE_INDEX" val="20205081"/>
  <p:tag name="KSO_WM_UNIT_LAYERLEVEL" val="1"/>
  <p:tag name="KSO_WM_TAG_VERSION" val="1.0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TABLE_ENDDRAG_ORIGIN_RECT" val="297*32"/>
  <p:tag name="TABLE_ENDDRAG_RECT" val="41*305*297*32"/>
</p:tagLst>
</file>

<file path=ppt/tags/tag76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77.xml><?xml version="1.0" encoding="utf-8"?>
<p:tagLst xmlns:p="http://schemas.openxmlformats.org/presentationml/2006/main">
  <p:tag name="KSO_WM_DIAGRAM_VIRTUALLY_FRAME" val="{&quot;height&quot;:60.8,&quot;left&quot;:26.3,&quot;top&quot;:393.3,&quot;width&quot;:768.9}"/>
</p:tagLst>
</file>

<file path=ppt/tags/tag78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79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81.xml><?xml version="1.0" encoding="utf-8"?>
<p:tagLst xmlns:p="http://schemas.openxmlformats.org/presentationml/2006/main">
  <p:tag name="KSO_WM_DIAGRAM_VIRTUALLY_FRAME" val="{&quot;height&quot;:60.8,&quot;left&quot;:26.3,&quot;top&quot;:393.3,&quot;width&quot;:768.9}"/>
</p:tagLst>
</file>

<file path=ppt/tags/tag82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83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84.xml><?xml version="1.0" encoding="utf-8"?>
<p:tagLst xmlns:p="http://schemas.openxmlformats.org/presentationml/2006/main">
  <p:tag name="KSO_WM_DIAGRAM_VIRTUALLY_FRAME" val="{&quot;height&quot;:60.8,&quot;left&quot;:26.3,&quot;top&quot;:393.3,&quot;width&quot;:768.9}"/>
</p:tagLst>
</file>

<file path=ppt/tags/tag85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86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87.xml><?xml version="1.0" encoding="utf-8"?>
<p:tagLst xmlns:p="http://schemas.openxmlformats.org/presentationml/2006/main">
  <p:tag name="KSO_WM_DIAGRAM_VIRTUALLY_FRAME" val="{&quot;height&quot;:60.8,&quot;left&quot;:26.3,&quot;top&quot;:393.3,&quot;width&quot;:768.9}"/>
</p:tagLst>
</file>

<file path=ppt/tags/tag88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89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91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92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93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94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95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96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97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98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ags/tag99.xml><?xml version="1.0" encoding="utf-8"?>
<p:tagLst xmlns:p="http://schemas.openxmlformats.org/presentationml/2006/main">
  <p:tag name="KSO_WM_DIAGRAM_VIRTUALLY_FRAME" val="{&quot;height&quot;:60.8,&quot;left&quot;:26.3,&quot;top&quot;:427.8,&quot;width&quot;:768.9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 lang="zh-CN" altLang="en-US"/>
        </a:defPPr>
      </a:lstStyle>
      <a:style>
        <a:lnRef idx="2">
          <a:schemeClr val="accent1">
            <a:lumMod val="75000"/>
          </a:schemeClr>
        </a:lnRef>
        <a:fillRef idx="1">
          <a:schemeClr val="accent1"/>
        </a:fillRef>
        <a:effectRef idx="0">
          <a:srgbClr val="FFFFFF"/>
        </a:effectRef>
        <a:fontRef idx="minor">
          <a:schemeClr val="lt1"/>
        </a:fontRef>
      </a:style>
    </a:spDef>
    <a:lnDef>
      <a:spPr>
        <a:ln>
          <a:solidFill>
            <a:srgbClr val="C00000"/>
          </a:solidFill>
          <a:tailEnd type="arrow"/>
        </a:ln>
      </a:spPr>
      <a:bodyPr/>
      <a:lstStyle/>
      <a:style>
        <a:lnRef idx="2">
          <a:schemeClr val="accent1"/>
        </a:lnRef>
        <a:fillRef idx="0">
          <a:srgbClr val="FFFFFF"/>
        </a:fillRef>
        <a:effectRef idx="0">
          <a:srgbClr val="FFFFFF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8156</Words>
  <Application>WPS 演示</Application>
  <PresentationFormat>宽屏</PresentationFormat>
  <Paragraphs>459</Paragraphs>
  <Slides>17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9" baseType="lpstr">
      <vt:lpstr>Arial</vt:lpstr>
      <vt:lpstr>宋体</vt:lpstr>
      <vt:lpstr>Wingdings</vt:lpstr>
      <vt:lpstr>Wingdings</vt:lpstr>
      <vt:lpstr>Times New Roman</vt:lpstr>
      <vt:lpstr>微软雅黑</vt:lpstr>
      <vt:lpstr>Cambria Math</vt:lpstr>
      <vt:lpstr>MS Mincho</vt:lpstr>
      <vt:lpstr>Segoe Print</vt:lpstr>
      <vt:lpstr>Arial Unicode MS</vt:lpstr>
      <vt:lpstr>Calibri</vt:lpstr>
      <vt:lpstr>WPS</vt:lpstr>
      <vt:lpstr>Unmasking Vulnerabilities of HyperLogLog: Security via Parameter Extraction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nnnn</cp:lastModifiedBy>
  <cp:revision>759</cp:revision>
  <dcterms:created xsi:type="dcterms:W3CDTF">2019-06-19T02:08:00Z</dcterms:created>
  <dcterms:modified xsi:type="dcterms:W3CDTF">2025-08-13T03:55:34Z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3BA1B7C7DBE8448A8A4E15B6E990B2C2_11</vt:lpwstr>
  </property>
</Properties>
</file>