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9" r:id="rId3"/>
    <p:sldId id="435" r:id="rId5"/>
    <p:sldId id="262" r:id="rId6"/>
    <p:sldId id="422" r:id="rId7"/>
    <p:sldId id="423" r:id="rId8"/>
    <p:sldId id="424" r:id="rId9"/>
    <p:sldId id="425" r:id="rId10"/>
    <p:sldId id="426" r:id="rId11"/>
    <p:sldId id="427" r:id="rId12"/>
    <p:sldId id="436" r:id="rId13"/>
    <p:sldId id="428" r:id="rId14"/>
    <p:sldId id="430" r:id="rId15"/>
    <p:sldId id="433" r:id="rId16"/>
    <p:sldId id="431" r:id="rId17"/>
    <p:sldId id="300" r:id="rId18"/>
  </p:sldIdLst>
  <p:sldSz cx="12192000" cy="6858000"/>
  <p:notesSz cx="6858000" cy="9144000"/>
  <p:embeddedFontLst>
    <p:embeddedFont>
      <p:font typeface="汉仪旗黑-55简" panose="00020600040101010101" pitchFamily="18" charset="-122"/>
      <p:regular r:id="rId22"/>
    </p:embeddedFont>
    <p:embeddedFont>
      <p:font typeface="黑体" panose="02010609060101010101" charset="-122"/>
      <p:regular r:id="rId23"/>
    </p:embeddedFont>
    <p:embeddedFont>
      <p:font typeface="等线" panose="02010600030101010101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6" userDrawn="1">
          <p15:clr>
            <a:srgbClr val="A4A3A4"/>
          </p15:clr>
        </p15:guide>
        <p15:guide id="2" pos="3808" userDrawn="1">
          <p15:clr>
            <a:srgbClr val="A4A3A4"/>
          </p15:clr>
        </p15:guide>
        <p15:guide id="3" pos="27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1212"/>
    <a:srgbClr val="F9FBFD"/>
    <a:srgbClr val="F6ECEC"/>
    <a:srgbClr val="700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DF48F5D-51AF-4E6B-9057-DCA015699282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2E3A1431-C692-47B1-9A8A-AED9E6A4998C}" styleName="表样式 1">
    <a:wholeTbl>
      <a:tcTxStyle>
        <a:fontRef idx="none">
          <a:srgbClr val="000000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  <a:prstDash val="solid"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  <a:prstDash val="solid"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  <a:prstDash val="solid"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  <a:prstDash val="solid"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firstRow>
    <a:neCell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neCell>
    <a:nwCell>
      <a:tcTxStyle b="on">
        <a:fontRef idx="none">
          <a:schemeClr val="accent1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38" y="96"/>
      </p:cViewPr>
      <p:guideLst>
        <p:guide orient="horz" pos="2226"/>
        <p:guide pos="3808"/>
        <p:guide pos="2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3.xml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494D3-214C-4627-969B-EA61E247CA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D90EF-99B9-4287-9B69-A66FD7C19E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Good afternoon everyone. I’m Yuanfei from Yunnan University. Today, I’m honored to present our work titled “Cost-Efficient and Reliable SFC Orchestration in Mobile Edge Computing”</a:t>
            </a:r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When choosing where to place the backup VNF, we consider the following factors.</a:t>
            </a:r>
            <a:endParaRPr lang="en-US" altLang="zh-CN"/>
          </a:p>
          <a:p>
            <a:r>
              <a:rPr lang="en-US" altLang="zh-CN"/>
              <a:t>we pick the lowest-cost options, starting with nearby nodes and expanding only when necessary</a:t>
            </a:r>
            <a:endParaRPr lang="en-US" altLang="zh-CN"/>
          </a:p>
          <a:p>
            <a:r>
              <a:rPr lang="en-US" altLang="zh-CN"/>
              <a:t>This strategy ensures that the overall SFC reliability exceeds a given threshold, while minimizing the redundancy overhead.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in evaluation stage, We simulate a 20-node physical network where each link has a 30% probability.</a:t>
            </a:r>
            <a:endParaRPr lang="en-US" altLang="zh-CN"/>
          </a:p>
          <a:p>
            <a:r>
              <a:rPr lang="en-US" altLang="zh-CN"/>
              <a:t>There are 15 VNF types, and each SFC consists of 3–6 VNFs.</a:t>
            </a:r>
            <a:endParaRPr lang="en-US" altLang="zh-CN"/>
          </a:p>
          <a:p>
            <a:r>
              <a:rPr lang="en-US" altLang="zh-CN"/>
              <a:t>We compare A2C-SFC with GA, PSO, PPO, and Greedy algorithms, across metrics like cost, initialization time, and execution time.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The following are cost comparisons for a fixed number of SFC requests of 5, 10, 15, and 20 per time slot, a fluctuating number of SFC requests between 10 and 20, and a cost comparison of different reliability deployment strategies.</a:t>
            </a:r>
            <a:endParaRPr lang="en-US" altLang="zh-CN"/>
          </a:p>
          <a:p>
            <a:r>
              <a:rPr lang="en-US" altLang="zh-CN"/>
              <a:t>It proves that each stage of our two-stage algorithm has a good effect in reducing cost expenditure</a:t>
            </a:r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Next, we show the convergence performance and execution time comparison of our algorithm.</a:t>
            </a:r>
            <a:endParaRPr lang="en-US" altLang="zh-CN"/>
          </a:p>
          <a:p>
            <a:r>
              <a:rPr lang="en-US" altLang="zh-CN"/>
              <a:t>Experimental results show that our algorithm has good robustness and can achieve millisecond-level decision-making</a:t>
            </a:r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To summarize:</a:t>
            </a:r>
            <a:endParaRPr lang="en-US" altLang="zh-CN"/>
          </a:p>
          <a:p>
            <a:r>
              <a:rPr lang="en-US" altLang="zh-CN"/>
              <a:t>•	We propose A2C-SFC, a scalable two-stage DRL framework for cost-efficient and reliable SFC orchestration in MEC.</a:t>
            </a:r>
            <a:endParaRPr lang="en-US" altLang="zh-CN"/>
          </a:p>
          <a:p>
            <a:r>
              <a:rPr lang="en-US" altLang="zh-CN"/>
              <a:t>•	Our method integrates A2C placement, KKT-based CPU allocation, and heuristic redundancy.</a:t>
            </a:r>
            <a:endParaRPr lang="en-US" altLang="zh-CN"/>
          </a:p>
          <a:p>
            <a:r>
              <a:rPr lang="en-US" altLang="zh-CN"/>
              <a:t>•	Experiments show significant improvements in cost, delay, and reliability under dynamic traffic.</a:t>
            </a:r>
            <a:endParaRPr lang="en-US" altLang="zh-CN"/>
          </a:p>
          <a:p>
            <a:r>
              <a:rPr lang="en-US" altLang="zh-CN">
                <a:sym typeface="+mn-ea"/>
              </a:rPr>
              <a:t>In future work, we plan to:</a:t>
            </a:r>
            <a:endParaRPr lang="en-US" altLang="zh-CN"/>
          </a:p>
          <a:p>
            <a:r>
              <a:rPr lang="en-US" altLang="zh-CN">
                <a:sym typeface="+mn-ea"/>
              </a:rPr>
              <a:t>•	Add VNF workload prediction and scaling strategies,</a:t>
            </a:r>
            <a:endParaRPr lang="en-US" altLang="zh-CN"/>
          </a:p>
          <a:p>
            <a:r>
              <a:rPr lang="en-US" altLang="zh-CN">
                <a:sym typeface="+mn-ea"/>
              </a:rPr>
              <a:t>•	Support reactive fault recovery, and</a:t>
            </a:r>
            <a:endParaRPr lang="en-US" altLang="zh-CN"/>
          </a:p>
          <a:p>
            <a:r>
              <a:rPr lang="en-US" altLang="zh-CN">
                <a:sym typeface="+mn-ea"/>
              </a:rPr>
              <a:t>•	Validate our method in real-world MEC deployments.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Thank you for listening! I'm happy to take questions.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Next, I will introduce our work in the following six chapters.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the first is 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Background &amp; Motivation</a:t>
            </a:r>
            <a:endParaRPr lang="en-US" altLang="zh-CN"/>
          </a:p>
          <a:p>
            <a:r>
              <a:rPr lang="en-US" altLang="zh-CN"/>
              <a:t>The convergence of network function virtualization (NFV) and mobile edge computing (MEC) enables flexible, low-latency service delivery in applications like smart cities and industrial internet of things (IoT).</a:t>
            </a:r>
            <a:endParaRPr lang="en-US" altLang="zh-CN"/>
          </a:p>
          <a:p>
            <a:r>
              <a:rPr lang="en-US" altLang="zh-CN"/>
              <a:t>To enable such services, Service Function Chains (SFCs) are deployed to process data through a sequence of Virtual Network Functions.</a:t>
            </a:r>
            <a:endParaRPr lang="en-US" altLang="zh-CN"/>
          </a:p>
          <a:p>
            <a:r>
              <a:rPr lang="en-US" altLang="zh-CN"/>
              <a:t>However, orchestrating SFCs in edge environments is particularly challenging — we need to simultaneously optimize latency, reliability, and cost, which often conflict with each other.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Let me summarize the core problem.</a:t>
            </a:r>
            <a:endParaRPr lang="en-US" altLang="zh-CN"/>
          </a:p>
          <a:p>
            <a:r>
              <a:rPr lang="en-US" altLang="zh-CN"/>
              <a:t>In MEC, SFC orchestration requires joint optimization of latency, reliability, and cost. But:</a:t>
            </a:r>
            <a:endParaRPr lang="en-US" altLang="zh-CN"/>
          </a:p>
          <a:p>
            <a:r>
              <a:rPr lang="en-US" altLang="zh-CN"/>
              <a:t>•	These objectives are tightly coupled — optimizing them independently leads to suboptimal solutions.</a:t>
            </a:r>
            <a:endParaRPr lang="en-US" altLang="zh-CN"/>
          </a:p>
          <a:p>
            <a:r>
              <a:rPr lang="en-US" altLang="zh-CN"/>
              <a:t>•	Existing policies are mostly static and inflexible, unable to adapt to dynamic workloads.</a:t>
            </a:r>
            <a:endParaRPr lang="en-US" altLang="zh-CN"/>
          </a:p>
          <a:p>
            <a:r>
              <a:rPr lang="en-US" altLang="zh-CN"/>
              <a:t>•	A unified and scalable framework is still lacking.</a:t>
            </a:r>
            <a:endParaRPr lang="en-US" altLang="zh-CN"/>
          </a:p>
          <a:p>
            <a:r>
              <a:rPr lang="en-US" altLang="zh-CN">
                <a:sym typeface="+mn-ea"/>
              </a:rPr>
              <a:t>Existing methods typically optimize only a single objective or a subset of goals, neglecting the full trade-offs and interdependencies among all three.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to solve these key challenges, we first inroduce our system model and formulate the optimization problem.</a:t>
            </a:r>
            <a:endParaRPr lang="en-US" altLang="zh-CN"/>
          </a:p>
          <a:p>
            <a:r>
              <a:rPr lang="en-US" altLang="zh-CN"/>
              <a:t>Our system model is as follows:</a:t>
            </a:r>
            <a:endParaRPr lang="en-US" altLang="zh-CN"/>
          </a:p>
          <a:p>
            <a:r>
              <a:rPr lang="en-US" altLang="zh-CN"/>
              <a:t>•	The MEC infrastructure is modeled as an undirected graph G = (N, L). Each node represents an edge server with limited memory, CPU, failure rate, and cost and each link with </a:t>
            </a:r>
            <a:r>
              <a:rPr lang="en-US" altLang="zh-CN">
                <a:sym typeface="+mn-ea"/>
              </a:rPr>
              <a:t>associated bandwidth and propagation latency and cost</a:t>
            </a:r>
            <a:endParaRPr lang="en-US" altLang="zh-CN"/>
          </a:p>
          <a:p>
            <a:r>
              <a:rPr lang="en-US" altLang="zh-CN"/>
              <a:t>•	Each SFC is a sequence of VNFs, with constraints on delay, reliability, and resource demand.</a:t>
            </a:r>
            <a:endParaRPr lang="en-US" altLang="zh-CN"/>
          </a:p>
          <a:p>
            <a:r>
              <a:rPr lang="en-US" altLang="zh-CN"/>
              <a:t>•	End-to-end delay consists of transmission, propagation, computation, and initialization latency.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the SFC reliability is composed of physical node reliability and VNF reliability.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The total deployment cost consists of three parts:</a:t>
            </a:r>
            <a:endParaRPr lang="en-US" altLang="zh-CN">
              <a:sym typeface="+mn-ea"/>
            </a:endParaRPr>
          </a:p>
          <a:p>
            <a:pPr indent="457200"/>
            <a:r>
              <a:rPr lang="en-US" altLang="zh-CN">
                <a:sym typeface="+mn-ea"/>
              </a:rPr>
              <a:t>Computing and memory cost (for VNF execution)</a:t>
            </a:r>
            <a:endParaRPr lang="en-US" altLang="zh-CN">
              <a:solidFill>
                <a:schemeClr val="tx1"/>
              </a:solidFill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ym typeface="+mn-ea"/>
              </a:rPr>
              <a:t>Bandwidth cost (for VNF data transfer)</a:t>
            </a:r>
            <a:endParaRPr lang="en-US" altLang="zh-CN"/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ym typeface="+mn-ea"/>
              </a:rPr>
              <a:t>Redundancy cost  (for reliability assurance)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•	Our optimization goal is to minimize the total cost, while satisfying delay and reliability constraints.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To solve this, we propose A2C-SFC, a two-stage DRL framework:</a:t>
            </a:r>
            <a:endParaRPr lang="en-US" altLang="zh-CN"/>
          </a:p>
          <a:p>
            <a:r>
              <a:rPr lang="en-US" altLang="zh-CN"/>
              <a:t>•	Stage I: We use an </a:t>
            </a:r>
            <a:r>
              <a:rPr lang="en-US" altLang="zh-CN">
                <a:sym typeface="+mn-ea"/>
              </a:rPr>
              <a:t>Advantage Actor–Critic</a:t>
            </a:r>
            <a:r>
              <a:rPr lang="en-US" altLang="zh-CN"/>
              <a:t> (A2C) agent to place VNFs across edge nodes, and then solve a KKT-based resource allocation problem to distribute CPU.</a:t>
            </a:r>
            <a:endParaRPr lang="en-US" altLang="zh-CN"/>
          </a:p>
          <a:p>
            <a:r>
              <a:rPr lang="en-US" altLang="zh-CN"/>
              <a:t>•	Stage II: We apply a lightweight heuristic algorithm to deploy redundant VNFs on disjoint nodes, in order to satisfy reliability constraints at minimal cost.</a:t>
            </a:r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Stage I SFC placement problem is formulated as a Markov Decision Process:</a:t>
            </a:r>
            <a:endParaRPr lang="en-US" altLang="zh-CN"/>
          </a:p>
          <a:p>
            <a:r>
              <a:rPr lang="en-US" altLang="zh-CN"/>
              <a:t>•	State includes the current SFC requests and MEC environment</a:t>
            </a:r>
            <a:endParaRPr lang="en-US" altLang="zh-CN"/>
          </a:p>
          <a:p>
            <a:r>
              <a:rPr lang="en-US" altLang="zh-CN"/>
              <a:t>•	Action is the decision to location of each VNF.</a:t>
            </a:r>
            <a:endParaRPr lang="en-US" altLang="zh-CN"/>
          </a:p>
          <a:p>
            <a:r>
              <a:rPr lang="en-US" altLang="zh-CN"/>
              <a:t>•	Reward is the negative cost.</a:t>
            </a:r>
            <a:endParaRPr lang="en-US" altLang="zh-CN"/>
          </a:p>
          <a:p>
            <a:r>
              <a:rPr lang="en-US" altLang="zh-CN"/>
              <a:t>After placement, we use KKT conditions to solve for the optimal CPU allocation, minimizing compute cost under delay bounds.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In Stage II, we identify the most vulnerable VNFs based on both node and function failure probabilities.</a:t>
            </a:r>
            <a:endParaRPr lang="en-US" altLang="zh-CN"/>
          </a:p>
          <a:p>
            <a:r>
              <a:rPr lang="en-US" altLang="zh-CN"/>
              <a:t>We then deploy backup instances on appropriate physical node.</a:t>
            </a:r>
            <a:endParaRPr lang="en-US" altLang="zh-CN"/>
          </a:p>
          <a:p>
            <a:r>
              <a:rPr lang="en-US" altLang="zh-CN">
                <a:sym typeface="+mn-ea"/>
              </a:rPr>
              <a:t>The core is to continuously select VNFs for backup and choose appropriate placement locations for redundant VNFs until SFC reliability meets requirements.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 userDrawn="1"/>
        </p:nvSpPr>
        <p:spPr bwMode="auto">
          <a:xfrm>
            <a:off x="3175" y="76200"/>
            <a:ext cx="12192000" cy="450850"/>
          </a:xfrm>
          <a:custGeom>
            <a:avLst/>
            <a:gdLst>
              <a:gd name="T0" fmla="*/ 0 w 3840"/>
              <a:gd name="T1" fmla="*/ 0 h 164"/>
              <a:gd name="T2" fmla="*/ 1397 w 3840"/>
              <a:gd name="T3" fmla="*/ 0 h 164"/>
              <a:gd name="T4" fmla="*/ 2444 w 3840"/>
              <a:gd name="T5" fmla="*/ 0 h 164"/>
              <a:gd name="T6" fmla="*/ 3840 w 3840"/>
              <a:gd name="T7" fmla="*/ 0 h 164"/>
              <a:gd name="T8" fmla="*/ 3840 w 3840"/>
              <a:gd name="T9" fmla="*/ 34 h 164"/>
              <a:gd name="T10" fmla="*/ 2477 w 3840"/>
              <a:gd name="T11" fmla="*/ 34 h 164"/>
              <a:gd name="T12" fmla="*/ 2363 w 3840"/>
              <a:gd name="T13" fmla="*/ 82 h 164"/>
              <a:gd name="T14" fmla="*/ 2330 w 3840"/>
              <a:gd name="T15" fmla="*/ 116 h 164"/>
              <a:gd name="T16" fmla="*/ 2216 w 3840"/>
              <a:gd name="T17" fmla="*/ 164 h 164"/>
              <a:gd name="T18" fmla="*/ 1625 w 3840"/>
              <a:gd name="T19" fmla="*/ 164 h 164"/>
              <a:gd name="T20" fmla="*/ 1510 w 3840"/>
              <a:gd name="T21" fmla="*/ 116 h 164"/>
              <a:gd name="T22" fmla="*/ 1477 w 3840"/>
              <a:gd name="T23" fmla="*/ 82 h 164"/>
              <a:gd name="T24" fmla="*/ 1363 w 3840"/>
              <a:gd name="T25" fmla="*/ 34 h 164"/>
              <a:gd name="T26" fmla="*/ 0 w 3840"/>
              <a:gd name="T27" fmla="*/ 34 h 164"/>
              <a:gd name="T28" fmla="*/ 0 w 3840"/>
              <a:gd name="T2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40" h="164">
                <a:moveTo>
                  <a:pt x="0" y="0"/>
                </a:moveTo>
                <a:cubicBezTo>
                  <a:pt x="1397" y="0"/>
                  <a:pt x="1397" y="0"/>
                  <a:pt x="1397" y="0"/>
                </a:cubicBezTo>
                <a:cubicBezTo>
                  <a:pt x="2444" y="0"/>
                  <a:pt x="2444" y="0"/>
                  <a:pt x="2444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34"/>
                  <a:pt x="3840" y="34"/>
                  <a:pt x="3840" y="34"/>
                </a:cubicBezTo>
                <a:cubicBezTo>
                  <a:pt x="2477" y="34"/>
                  <a:pt x="2477" y="34"/>
                  <a:pt x="2477" y="34"/>
                </a:cubicBezTo>
                <a:cubicBezTo>
                  <a:pt x="2434" y="34"/>
                  <a:pt x="2393" y="52"/>
                  <a:pt x="2363" y="82"/>
                </a:cubicBezTo>
                <a:cubicBezTo>
                  <a:pt x="2330" y="116"/>
                  <a:pt x="2330" y="116"/>
                  <a:pt x="2330" y="116"/>
                </a:cubicBezTo>
                <a:cubicBezTo>
                  <a:pt x="2300" y="147"/>
                  <a:pt x="2259" y="164"/>
                  <a:pt x="2216" y="164"/>
                </a:cubicBezTo>
                <a:cubicBezTo>
                  <a:pt x="1625" y="164"/>
                  <a:pt x="1625" y="164"/>
                  <a:pt x="1625" y="164"/>
                </a:cubicBezTo>
                <a:cubicBezTo>
                  <a:pt x="1582" y="164"/>
                  <a:pt x="1540" y="147"/>
                  <a:pt x="1510" y="116"/>
                </a:cubicBezTo>
                <a:cubicBezTo>
                  <a:pt x="1477" y="82"/>
                  <a:pt x="1477" y="82"/>
                  <a:pt x="1477" y="82"/>
                </a:cubicBezTo>
                <a:cubicBezTo>
                  <a:pt x="1447" y="52"/>
                  <a:pt x="1406" y="34"/>
                  <a:pt x="1363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  <p:sp>
        <p:nvSpPr>
          <p:cNvPr id="7" name="Freeform 5"/>
          <p:cNvSpPr/>
          <p:nvPr userDrawn="1"/>
        </p:nvSpPr>
        <p:spPr bwMode="auto">
          <a:xfrm>
            <a:off x="0" y="6061075"/>
            <a:ext cx="12192000" cy="796925"/>
          </a:xfrm>
          <a:custGeom>
            <a:avLst/>
            <a:gdLst>
              <a:gd name="T0" fmla="*/ 0 w 3840"/>
              <a:gd name="T1" fmla="*/ 0 h 248"/>
              <a:gd name="T2" fmla="*/ 851 w 3840"/>
              <a:gd name="T3" fmla="*/ 0 h 248"/>
              <a:gd name="T4" fmla="*/ 981 w 3840"/>
              <a:gd name="T5" fmla="*/ 55 h 248"/>
              <a:gd name="T6" fmla="*/ 995 w 3840"/>
              <a:gd name="T7" fmla="*/ 69 h 248"/>
              <a:gd name="T8" fmla="*/ 1125 w 3840"/>
              <a:gd name="T9" fmla="*/ 124 h 248"/>
              <a:gd name="T10" fmla="*/ 2716 w 3840"/>
              <a:gd name="T11" fmla="*/ 124 h 248"/>
              <a:gd name="T12" fmla="*/ 2846 w 3840"/>
              <a:gd name="T13" fmla="*/ 69 h 248"/>
              <a:gd name="T14" fmla="*/ 2859 w 3840"/>
              <a:gd name="T15" fmla="*/ 55 h 248"/>
              <a:gd name="T16" fmla="*/ 2989 w 3840"/>
              <a:gd name="T17" fmla="*/ 0 h 248"/>
              <a:gd name="T18" fmla="*/ 3840 w 3840"/>
              <a:gd name="T19" fmla="*/ 0 h 248"/>
              <a:gd name="T20" fmla="*/ 3840 w 3840"/>
              <a:gd name="T21" fmla="*/ 248 h 248"/>
              <a:gd name="T22" fmla="*/ 0 w 3840"/>
              <a:gd name="T23" fmla="*/ 248 h 248"/>
              <a:gd name="T24" fmla="*/ 0 w 3840"/>
              <a:gd name="T25" fmla="*/ 0 h 248"/>
              <a:gd name="T26" fmla="*/ 0 w 3840"/>
              <a:gd name="T27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40" h="248">
                <a:moveTo>
                  <a:pt x="0" y="0"/>
                </a:moveTo>
                <a:cubicBezTo>
                  <a:pt x="851" y="0"/>
                  <a:pt x="851" y="0"/>
                  <a:pt x="851" y="0"/>
                </a:cubicBezTo>
                <a:cubicBezTo>
                  <a:pt x="900" y="0"/>
                  <a:pt x="947" y="20"/>
                  <a:pt x="981" y="55"/>
                </a:cubicBezTo>
                <a:cubicBezTo>
                  <a:pt x="995" y="69"/>
                  <a:pt x="995" y="69"/>
                  <a:pt x="995" y="69"/>
                </a:cubicBezTo>
                <a:cubicBezTo>
                  <a:pt x="1029" y="104"/>
                  <a:pt x="1076" y="124"/>
                  <a:pt x="1125" y="124"/>
                </a:cubicBezTo>
                <a:cubicBezTo>
                  <a:pt x="2716" y="124"/>
                  <a:pt x="2716" y="124"/>
                  <a:pt x="2716" y="124"/>
                </a:cubicBezTo>
                <a:cubicBezTo>
                  <a:pt x="2765" y="124"/>
                  <a:pt x="2811" y="104"/>
                  <a:pt x="2846" y="69"/>
                </a:cubicBezTo>
                <a:cubicBezTo>
                  <a:pt x="2859" y="55"/>
                  <a:pt x="2859" y="55"/>
                  <a:pt x="2859" y="55"/>
                </a:cubicBezTo>
                <a:cubicBezTo>
                  <a:pt x="2894" y="20"/>
                  <a:pt x="2940" y="0"/>
                  <a:pt x="2989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248"/>
                  <a:pt x="3840" y="248"/>
                  <a:pt x="3840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9"/>
          <p:cNvSpPr/>
          <p:nvPr userDrawn="1"/>
        </p:nvSpPr>
        <p:spPr bwMode="auto">
          <a:xfrm>
            <a:off x="3175" y="-3175"/>
            <a:ext cx="12192000" cy="530225"/>
          </a:xfrm>
          <a:custGeom>
            <a:avLst/>
            <a:gdLst>
              <a:gd name="T0" fmla="*/ 0 w 3840"/>
              <a:gd name="T1" fmla="*/ 0 h 164"/>
              <a:gd name="T2" fmla="*/ 1397 w 3840"/>
              <a:gd name="T3" fmla="*/ 0 h 164"/>
              <a:gd name="T4" fmla="*/ 2444 w 3840"/>
              <a:gd name="T5" fmla="*/ 0 h 164"/>
              <a:gd name="T6" fmla="*/ 3840 w 3840"/>
              <a:gd name="T7" fmla="*/ 0 h 164"/>
              <a:gd name="T8" fmla="*/ 3840 w 3840"/>
              <a:gd name="T9" fmla="*/ 34 h 164"/>
              <a:gd name="T10" fmla="*/ 2477 w 3840"/>
              <a:gd name="T11" fmla="*/ 34 h 164"/>
              <a:gd name="T12" fmla="*/ 2363 w 3840"/>
              <a:gd name="T13" fmla="*/ 82 h 164"/>
              <a:gd name="T14" fmla="*/ 2330 w 3840"/>
              <a:gd name="T15" fmla="*/ 116 h 164"/>
              <a:gd name="T16" fmla="*/ 2216 w 3840"/>
              <a:gd name="T17" fmla="*/ 164 h 164"/>
              <a:gd name="T18" fmla="*/ 1625 w 3840"/>
              <a:gd name="T19" fmla="*/ 164 h 164"/>
              <a:gd name="T20" fmla="*/ 1510 w 3840"/>
              <a:gd name="T21" fmla="*/ 116 h 164"/>
              <a:gd name="T22" fmla="*/ 1477 w 3840"/>
              <a:gd name="T23" fmla="*/ 82 h 164"/>
              <a:gd name="T24" fmla="*/ 1363 w 3840"/>
              <a:gd name="T25" fmla="*/ 34 h 164"/>
              <a:gd name="T26" fmla="*/ 0 w 3840"/>
              <a:gd name="T27" fmla="*/ 34 h 164"/>
              <a:gd name="T28" fmla="*/ 0 w 3840"/>
              <a:gd name="T2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40" h="164">
                <a:moveTo>
                  <a:pt x="0" y="0"/>
                </a:moveTo>
                <a:cubicBezTo>
                  <a:pt x="1397" y="0"/>
                  <a:pt x="1397" y="0"/>
                  <a:pt x="1397" y="0"/>
                </a:cubicBezTo>
                <a:cubicBezTo>
                  <a:pt x="2444" y="0"/>
                  <a:pt x="2444" y="0"/>
                  <a:pt x="2444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34"/>
                  <a:pt x="3840" y="34"/>
                  <a:pt x="3840" y="34"/>
                </a:cubicBezTo>
                <a:cubicBezTo>
                  <a:pt x="2477" y="34"/>
                  <a:pt x="2477" y="34"/>
                  <a:pt x="2477" y="34"/>
                </a:cubicBezTo>
                <a:cubicBezTo>
                  <a:pt x="2434" y="34"/>
                  <a:pt x="2393" y="52"/>
                  <a:pt x="2363" y="82"/>
                </a:cubicBezTo>
                <a:cubicBezTo>
                  <a:pt x="2330" y="116"/>
                  <a:pt x="2330" y="116"/>
                  <a:pt x="2330" y="116"/>
                </a:cubicBezTo>
                <a:cubicBezTo>
                  <a:pt x="2300" y="147"/>
                  <a:pt x="2259" y="164"/>
                  <a:pt x="2216" y="164"/>
                </a:cubicBezTo>
                <a:cubicBezTo>
                  <a:pt x="1625" y="164"/>
                  <a:pt x="1625" y="164"/>
                  <a:pt x="1625" y="164"/>
                </a:cubicBezTo>
                <a:cubicBezTo>
                  <a:pt x="1582" y="164"/>
                  <a:pt x="1540" y="147"/>
                  <a:pt x="1510" y="116"/>
                </a:cubicBezTo>
                <a:cubicBezTo>
                  <a:pt x="1477" y="82"/>
                  <a:pt x="1477" y="82"/>
                  <a:pt x="1477" y="82"/>
                </a:cubicBezTo>
                <a:cubicBezTo>
                  <a:pt x="1447" y="52"/>
                  <a:pt x="1406" y="34"/>
                  <a:pt x="1363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92121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9"/>
          <p:cNvSpPr/>
          <p:nvPr userDrawn="1"/>
        </p:nvSpPr>
        <p:spPr bwMode="auto">
          <a:xfrm>
            <a:off x="0" y="129540"/>
            <a:ext cx="12192000" cy="530225"/>
          </a:xfrm>
          <a:custGeom>
            <a:avLst/>
            <a:gdLst>
              <a:gd name="T0" fmla="*/ 0 w 3840"/>
              <a:gd name="T1" fmla="*/ 0 h 164"/>
              <a:gd name="T2" fmla="*/ 1397 w 3840"/>
              <a:gd name="T3" fmla="*/ 0 h 164"/>
              <a:gd name="T4" fmla="*/ 2444 w 3840"/>
              <a:gd name="T5" fmla="*/ 0 h 164"/>
              <a:gd name="T6" fmla="*/ 3840 w 3840"/>
              <a:gd name="T7" fmla="*/ 0 h 164"/>
              <a:gd name="T8" fmla="*/ 3840 w 3840"/>
              <a:gd name="T9" fmla="*/ 34 h 164"/>
              <a:gd name="T10" fmla="*/ 2477 w 3840"/>
              <a:gd name="T11" fmla="*/ 34 h 164"/>
              <a:gd name="T12" fmla="*/ 2363 w 3840"/>
              <a:gd name="T13" fmla="*/ 82 h 164"/>
              <a:gd name="T14" fmla="*/ 2330 w 3840"/>
              <a:gd name="T15" fmla="*/ 116 h 164"/>
              <a:gd name="T16" fmla="*/ 2216 w 3840"/>
              <a:gd name="T17" fmla="*/ 164 h 164"/>
              <a:gd name="T18" fmla="*/ 1625 w 3840"/>
              <a:gd name="T19" fmla="*/ 164 h 164"/>
              <a:gd name="T20" fmla="*/ 1510 w 3840"/>
              <a:gd name="T21" fmla="*/ 116 h 164"/>
              <a:gd name="T22" fmla="*/ 1477 w 3840"/>
              <a:gd name="T23" fmla="*/ 82 h 164"/>
              <a:gd name="T24" fmla="*/ 1363 w 3840"/>
              <a:gd name="T25" fmla="*/ 34 h 164"/>
              <a:gd name="T26" fmla="*/ 0 w 3840"/>
              <a:gd name="T27" fmla="*/ 34 h 164"/>
              <a:gd name="T28" fmla="*/ 0 w 3840"/>
              <a:gd name="T2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40" h="164">
                <a:moveTo>
                  <a:pt x="0" y="0"/>
                </a:moveTo>
                <a:cubicBezTo>
                  <a:pt x="1397" y="0"/>
                  <a:pt x="1397" y="0"/>
                  <a:pt x="1397" y="0"/>
                </a:cubicBezTo>
                <a:cubicBezTo>
                  <a:pt x="2444" y="0"/>
                  <a:pt x="2444" y="0"/>
                  <a:pt x="2444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34"/>
                  <a:pt x="3840" y="34"/>
                  <a:pt x="3840" y="34"/>
                </a:cubicBezTo>
                <a:cubicBezTo>
                  <a:pt x="2477" y="34"/>
                  <a:pt x="2477" y="34"/>
                  <a:pt x="2477" y="34"/>
                </a:cubicBezTo>
                <a:cubicBezTo>
                  <a:pt x="2434" y="34"/>
                  <a:pt x="2393" y="52"/>
                  <a:pt x="2363" y="82"/>
                </a:cubicBezTo>
                <a:cubicBezTo>
                  <a:pt x="2330" y="116"/>
                  <a:pt x="2330" y="116"/>
                  <a:pt x="2330" y="116"/>
                </a:cubicBezTo>
                <a:cubicBezTo>
                  <a:pt x="2300" y="147"/>
                  <a:pt x="2259" y="164"/>
                  <a:pt x="2216" y="164"/>
                </a:cubicBezTo>
                <a:cubicBezTo>
                  <a:pt x="1625" y="164"/>
                  <a:pt x="1625" y="164"/>
                  <a:pt x="1625" y="164"/>
                </a:cubicBezTo>
                <a:cubicBezTo>
                  <a:pt x="1582" y="164"/>
                  <a:pt x="1540" y="147"/>
                  <a:pt x="1510" y="116"/>
                </a:cubicBezTo>
                <a:cubicBezTo>
                  <a:pt x="1477" y="82"/>
                  <a:pt x="1477" y="82"/>
                  <a:pt x="1477" y="82"/>
                </a:cubicBezTo>
                <a:cubicBezTo>
                  <a:pt x="1447" y="52"/>
                  <a:pt x="1406" y="34"/>
                  <a:pt x="1363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1"/>
            <a:ext cx="12192000" cy="1295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灯片编号占位符 5"/>
          <p:cNvSpPr txBox="1"/>
          <p:nvPr userDrawn="1"/>
        </p:nvSpPr>
        <p:spPr>
          <a:xfrm>
            <a:off x="11460480" y="6426112"/>
            <a:ext cx="731520" cy="29850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B3BE3E6-732F-4433-A4EA-3FE9B5FD44DF}" type="slidenum">
              <a:rPr lang="zh-CN" altLang="en-US" sz="1600" smtClean="0"/>
            </a:fld>
            <a:endParaRPr lang="zh-CN" altLang="en-US" sz="16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 bwMode="auto">
          <a:xfrm>
            <a:off x="0" y="5794326"/>
            <a:ext cx="12192000" cy="1063674"/>
          </a:xfrm>
          <a:custGeom>
            <a:avLst/>
            <a:gdLst>
              <a:gd name="connsiteX0" fmla="*/ 0 w 12192000"/>
              <a:gd name="connsiteY0" fmla="*/ 0 h 1063674"/>
              <a:gd name="connsiteX1" fmla="*/ 2701925 w 12192000"/>
              <a:gd name="connsiteY1" fmla="*/ 0 h 1063674"/>
              <a:gd name="connsiteX2" fmla="*/ 3114675 w 12192000"/>
              <a:gd name="connsiteY2" fmla="*/ 176738 h 1063674"/>
              <a:gd name="connsiteX3" fmla="*/ 3159125 w 12192000"/>
              <a:gd name="connsiteY3" fmla="*/ 221725 h 1063674"/>
              <a:gd name="connsiteX4" fmla="*/ 3571875 w 12192000"/>
              <a:gd name="connsiteY4" fmla="*/ 398463 h 1063674"/>
              <a:gd name="connsiteX5" fmla="*/ 8623300 w 12192000"/>
              <a:gd name="connsiteY5" fmla="*/ 398463 h 1063674"/>
              <a:gd name="connsiteX6" fmla="*/ 9036050 w 12192000"/>
              <a:gd name="connsiteY6" fmla="*/ 221725 h 1063674"/>
              <a:gd name="connsiteX7" fmla="*/ 9077325 w 12192000"/>
              <a:gd name="connsiteY7" fmla="*/ 176738 h 1063674"/>
              <a:gd name="connsiteX8" fmla="*/ 9490075 w 12192000"/>
              <a:gd name="connsiteY8" fmla="*/ 0 h 1063674"/>
              <a:gd name="connsiteX9" fmla="*/ 12192000 w 12192000"/>
              <a:gd name="connsiteY9" fmla="*/ 0 h 1063674"/>
              <a:gd name="connsiteX10" fmla="*/ 12192000 w 12192000"/>
              <a:gd name="connsiteY10" fmla="*/ 263048 h 1063674"/>
              <a:gd name="connsiteX11" fmla="*/ 12192000 w 12192000"/>
              <a:gd name="connsiteY11" fmla="*/ 266749 h 1063674"/>
              <a:gd name="connsiteX12" fmla="*/ 12192000 w 12192000"/>
              <a:gd name="connsiteY12" fmla="*/ 369473 h 1063674"/>
              <a:gd name="connsiteX13" fmla="*/ 12192000 w 12192000"/>
              <a:gd name="connsiteY13" fmla="*/ 407028 h 1063674"/>
              <a:gd name="connsiteX14" fmla="*/ 12192000 w 12192000"/>
              <a:gd name="connsiteY14" fmla="*/ 460723 h 1063674"/>
              <a:gd name="connsiteX15" fmla="*/ 12192000 w 12192000"/>
              <a:gd name="connsiteY15" fmla="*/ 529797 h 1063674"/>
              <a:gd name="connsiteX16" fmla="*/ 12192000 w 12192000"/>
              <a:gd name="connsiteY16" fmla="*/ 537964 h 1063674"/>
              <a:gd name="connsiteX17" fmla="*/ 12192000 w 12192000"/>
              <a:gd name="connsiteY17" fmla="*/ 602363 h 1063674"/>
              <a:gd name="connsiteX18" fmla="*/ 12192000 w 12192000"/>
              <a:gd name="connsiteY18" fmla="*/ 636222 h 1063674"/>
              <a:gd name="connsiteX19" fmla="*/ 12192000 w 12192000"/>
              <a:gd name="connsiteY19" fmla="*/ 655090 h 1063674"/>
              <a:gd name="connsiteX20" fmla="*/ 12192000 w 12192000"/>
              <a:gd name="connsiteY20" fmla="*/ 697310 h 1063674"/>
              <a:gd name="connsiteX21" fmla="*/ 12192000 w 12192000"/>
              <a:gd name="connsiteY21" fmla="*/ 727472 h 1063674"/>
              <a:gd name="connsiteX22" fmla="*/ 12192000 w 12192000"/>
              <a:gd name="connsiteY22" fmla="*/ 730191 h 1063674"/>
              <a:gd name="connsiteX23" fmla="*/ 12192000 w 12192000"/>
              <a:gd name="connsiteY23" fmla="*/ 796925 h 1063674"/>
              <a:gd name="connsiteX24" fmla="*/ 12192000 w 12192000"/>
              <a:gd name="connsiteY24" fmla="*/ 804713 h 1063674"/>
              <a:gd name="connsiteX25" fmla="*/ 12192000 w 12192000"/>
              <a:gd name="connsiteY25" fmla="*/ 1063674 h 1063674"/>
              <a:gd name="connsiteX26" fmla="*/ 0 w 12192000"/>
              <a:gd name="connsiteY26" fmla="*/ 1063674 h 1063674"/>
              <a:gd name="connsiteX27" fmla="*/ 0 w 12192000"/>
              <a:gd name="connsiteY27" fmla="*/ 800627 h 1063674"/>
              <a:gd name="connsiteX28" fmla="*/ 0 w 12192000"/>
              <a:gd name="connsiteY28" fmla="*/ 796925 h 1063674"/>
              <a:gd name="connsiteX29" fmla="*/ 0 w 12192000"/>
              <a:gd name="connsiteY29" fmla="*/ 694201 h 1063674"/>
              <a:gd name="connsiteX30" fmla="*/ 0 w 12192000"/>
              <a:gd name="connsiteY30" fmla="*/ 656646 h 1063674"/>
              <a:gd name="connsiteX31" fmla="*/ 0 w 12192000"/>
              <a:gd name="connsiteY31" fmla="*/ 602952 h 1063674"/>
              <a:gd name="connsiteX32" fmla="*/ 0 w 12192000"/>
              <a:gd name="connsiteY32" fmla="*/ 533878 h 1063674"/>
              <a:gd name="connsiteX33" fmla="*/ 0 w 12192000"/>
              <a:gd name="connsiteY33" fmla="*/ 525711 h 1063674"/>
              <a:gd name="connsiteX34" fmla="*/ 0 w 12192000"/>
              <a:gd name="connsiteY34" fmla="*/ 461311 h 1063674"/>
              <a:gd name="connsiteX35" fmla="*/ 0 w 12192000"/>
              <a:gd name="connsiteY35" fmla="*/ 427452 h 1063674"/>
              <a:gd name="connsiteX36" fmla="*/ 0 w 12192000"/>
              <a:gd name="connsiteY36" fmla="*/ 408585 h 1063674"/>
              <a:gd name="connsiteX37" fmla="*/ 0 w 12192000"/>
              <a:gd name="connsiteY37" fmla="*/ 366365 h 1063674"/>
              <a:gd name="connsiteX38" fmla="*/ 0 w 12192000"/>
              <a:gd name="connsiteY38" fmla="*/ 336203 h 1063674"/>
              <a:gd name="connsiteX39" fmla="*/ 0 w 12192000"/>
              <a:gd name="connsiteY39" fmla="*/ 333484 h 1063674"/>
              <a:gd name="connsiteX40" fmla="*/ 0 w 12192000"/>
              <a:gd name="connsiteY40" fmla="*/ 308775 h 1063674"/>
              <a:gd name="connsiteX41" fmla="*/ 0 w 12192000"/>
              <a:gd name="connsiteY41" fmla="*/ 279201 h 1063674"/>
              <a:gd name="connsiteX42" fmla="*/ 0 w 12192000"/>
              <a:gd name="connsiteY42" fmla="*/ 268306 h 1063674"/>
              <a:gd name="connsiteX43" fmla="*/ 0 w 12192000"/>
              <a:gd name="connsiteY43" fmla="*/ 266749 h 1063674"/>
              <a:gd name="connsiteX44" fmla="*/ 0 w 12192000"/>
              <a:gd name="connsiteY44" fmla="*/ 258962 h 1063674"/>
              <a:gd name="connsiteX45" fmla="*/ 0 w 12192000"/>
              <a:gd name="connsiteY45" fmla="*/ 0 h 106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1063674">
                <a:moveTo>
                  <a:pt x="0" y="0"/>
                </a:moveTo>
                <a:cubicBezTo>
                  <a:pt x="2701925" y="0"/>
                  <a:pt x="2701925" y="0"/>
                  <a:pt x="2701925" y="0"/>
                </a:cubicBezTo>
                <a:cubicBezTo>
                  <a:pt x="2857500" y="0"/>
                  <a:pt x="3006725" y="64268"/>
                  <a:pt x="3114675" y="176738"/>
                </a:cubicBezTo>
                <a:cubicBezTo>
                  <a:pt x="3159125" y="221725"/>
                  <a:pt x="3159125" y="221725"/>
                  <a:pt x="3159125" y="221725"/>
                </a:cubicBezTo>
                <a:cubicBezTo>
                  <a:pt x="3267075" y="334195"/>
                  <a:pt x="3416300" y="398463"/>
                  <a:pt x="3571875" y="398463"/>
                </a:cubicBezTo>
                <a:cubicBezTo>
                  <a:pt x="8623300" y="398463"/>
                  <a:pt x="8623300" y="398463"/>
                  <a:pt x="8623300" y="398463"/>
                </a:cubicBezTo>
                <a:cubicBezTo>
                  <a:pt x="8778875" y="398463"/>
                  <a:pt x="8924925" y="334195"/>
                  <a:pt x="9036050" y="221725"/>
                </a:cubicBezTo>
                <a:cubicBezTo>
                  <a:pt x="9077325" y="176738"/>
                  <a:pt x="9077325" y="176738"/>
                  <a:pt x="9077325" y="176738"/>
                </a:cubicBezTo>
                <a:cubicBezTo>
                  <a:pt x="9188450" y="64268"/>
                  <a:pt x="9334500" y="0"/>
                  <a:pt x="9490075" y="0"/>
                </a:cubicBezTo>
                <a:cubicBezTo>
                  <a:pt x="12192000" y="0"/>
                  <a:pt x="12192000" y="0"/>
                  <a:pt x="12192000" y="0"/>
                </a:cubicBezTo>
                <a:cubicBezTo>
                  <a:pt x="12192000" y="99616"/>
                  <a:pt x="12192000" y="186780"/>
                  <a:pt x="12192000" y="263048"/>
                </a:cubicBezTo>
                <a:lnTo>
                  <a:pt x="12192000" y="266749"/>
                </a:lnTo>
                <a:lnTo>
                  <a:pt x="12192000" y="369473"/>
                </a:lnTo>
                <a:lnTo>
                  <a:pt x="12192000" y="407028"/>
                </a:lnTo>
                <a:lnTo>
                  <a:pt x="12192000" y="460723"/>
                </a:lnTo>
                <a:lnTo>
                  <a:pt x="12192000" y="529797"/>
                </a:lnTo>
                <a:lnTo>
                  <a:pt x="12192000" y="537964"/>
                </a:lnTo>
                <a:cubicBezTo>
                  <a:pt x="12192000" y="561506"/>
                  <a:pt x="12192000" y="582907"/>
                  <a:pt x="12192000" y="602363"/>
                </a:cubicBezTo>
                <a:lnTo>
                  <a:pt x="12192000" y="636222"/>
                </a:lnTo>
                <a:lnTo>
                  <a:pt x="12192000" y="655090"/>
                </a:lnTo>
                <a:cubicBezTo>
                  <a:pt x="12192000" y="670849"/>
                  <a:pt x="12192000" y="684858"/>
                  <a:pt x="12192000" y="697310"/>
                </a:cubicBezTo>
                <a:lnTo>
                  <a:pt x="12192000" y="727472"/>
                </a:lnTo>
                <a:lnTo>
                  <a:pt x="12192000" y="730191"/>
                </a:lnTo>
                <a:cubicBezTo>
                  <a:pt x="12192000" y="796925"/>
                  <a:pt x="12192000" y="796925"/>
                  <a:pt x="12192000" y="796925"/>
                </a:cubicBezTo>
                <a:lnTo>
                  <a:pt x="12192000" y="804713"/>
                </a:lnTo>
                <a:cubicBezTo>
                  <a:pt x="12192000" y="1063674"/>
                  <a:pt x="12192000" y="1063674"/>
                  <a:pt x="12192000" y="1063674"/>
                </a:cubicBezTo>
                <a:cubicBezTo>
                  <a:pt x="0" y="1063674"/>
                  <a:pt x="0" y="1063674"/>
                  <a:pt x="0" y="1063674"/>
                </a:cubicBezTo>
                <a:cubicBezTo>
                  <a:pt x="0" y="964059"/>
                  <a:pt x="0" y="876895"/>
                  <a:pt x="0" y="800627"/>
                </a:cubicBezTo>
                <a:lnTo>
                  <a:pt x="0" y="796925"/>
                </a:lnTo>
                <a:lnTo>
                  <a:pt x="0" y="694201"/>
                </a:lnTo>
                <a:lnTo>
                  <a:pt x="0" y="656646"/>
                </a:lnTo>
                <a:lnTo>
                  <a:pt x="0" y="602952"/>
                </a:lnTo>
                <a:lnTo>
                  <a:pt x="0" y="533878"/>
                </a:lnTo>
                <a:lnTo>
                  <a:pt x="0" y="525711"/>
                </a:lnTo>
                <a:lnTo>
                  <a:pt x="0" y="461311"/>
                </a:lnTo>
                <a:lnTo>
                  <a:pt x="0" y="427452"/>
                </a:lnTo>
                <a:lnTo>
                  <a:pt x="0" y="408585"/>
                </a:lnTo>
                <a:lnTo>
                  <a:pt x="0" y="366365"/>
                </a:lnTo>
                <a:lnTo>
                  <a:pt x="0" y="336203"/>
                </a:lnTo>
                <a:lnTo>
                  <a:pt x="0" y="333484"/>
                </a:lnTo>
                <a:lnTo>
                  <a:pt x="0" y="308775"/>
                </a:lnTo>
                <a:lnTo>
                  <a:pt x="0" y="279201"/>
                </a:lnTo>
                <a:lnTo>
                  <a:pt x="0" y="268306"/>
                </a:lnTo>
                <a:lnTo>
                  <a:pt x="0" y="266749"/>
                </a:lnTo>
                <a:lnTo>
                  <a:pt x="0" y="258962"/>
                </a:ln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350019" y="246173"/>
            <a:ext cx="658361" cy="658361"/>
            <a:chOff x="2291080" y="1910080"/>
            <a:chExt cx="1325880" cy="1325880"/>
          </a:xfrm>
        </p:grpSpPr>
        <p:sp>
          <p:nvSpPr>
            <p:cNvPr id="9" name="椭圆 8"/>
            <p:cNvSpPr/>
            <p:nvPr/>
          </p:nvSpPr>
          <p:spPr>
            <a:xfrm>
              <a:off x="2409190" y="2028190"/>
              <a:ext cx="1089660" cy="108966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27000" dist="139700" dir="2700000" algn="tl" rotWithShape="0">
                <a:schemeClr val="accent1">
                  <a:lumMod val="75000"/>
                  <a:alpha val="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0" name="椭圆 9"/>
            <p:cNvSpPr/>
            <p:nvPr/>
          </p:nvSpPr>
          <p:spPr>
            <a:xfrm>
              <a:off x="2291080" y="1910080"/>
              <a:ext cx="1325880" cy="1325880"/>
            </a:xfrm>
            <a:prstGeom prst="ellipse">
              <a:avLst/>
            </a:prstGeom>
            <a:noFill/>
            <a:ln w="6350">
              <a:solidFill>
                <a:schemeClr val="accent1">
                  <a:lumMod val="40000"/>
                  <a:lumOff val="60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11" name="灯片编号占位符 5"/>
          <p:cNvSpPr txBox="1"/>
          <p:nvPr userDrawn="1"/>
        </p:nvSpPr>
        <p:spPr>
          <a:xfrm>
            <a:off x="11460480" y="6426112"/>
            <a:ext cx="731520" cy="29850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B3BE3E6-732F-4433-A4EA-3FE9B5FD44DF}" type="slidenum">
              <a:rPr lang="zh-CN" altLang="en-US" sz="1600" smtClean="0"/>
            </a:fld>
            <a:endParaRPr lang="zh-CN" altLang="en-US" sz="1600" dirty="0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998155" y="866734"/>
            <a:ext cx="1085094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 userDrawn="1"/>
        </p:nvGrpSpPr>
        <p:grpSpPr>
          <a:xfrm>
            <a:off x="175804" y="270511"/>
            <a:ext cx="151764" cy="151764"/>
            <a:chOff x="2291080" y="1910080"/>
            <a:chExt cx="1325880" cy="1325880"/>
          </a:xfrm>
        </p:grpSpPr>
        <p:sp>
          <p:nvSpPr>
            <p:cNvPr id="14" name="椭圆 13"/>
            <p:cNvSpPr/>
            <p:nvPr/>
          </p:nvSpPr>
          <p:spPr>
            <a:xfrm>
              <a:off x="2531590" y="2130239"/>
              <a:ext cx="865205" cy="86520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27000" dist="139700" dir="2700000" algn="tl" rotWithShape="0">
                <a:schemeClr val="accent1">
                  <a:lumMod val="75000"/>
                  <a:alpha val="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椭圆 14"/>
            <p:cNvSpPr/>
            <p:nvPr/>
          </p:nvSpPr>
          <p:spPr>
            <a:xfrm>
              <a:off x="2291080" y="1910080"/>
              <a:ext cx="1325880" cy="1325880"/>
            </a:xfrm>
            <a:prstGeom prst="ellipse">
              <a:avLst/>
            </a:prstGeom>
            <a:noFill/>
            <a:ln w="3175">
              <a:solidFill>
                <a:schemeClr val="accent1">
                  <a:lumMod val="40000"/>
                  <a:lumOff val="60000"/>
                  <a:alpha val="46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  <p:sp>
        <p:nvSpPr>
          <p:cNvPr id="5" name="Freeform 5"/>
          <p:cNvSpPr/>
          <p:nvPr userDrawn="1"/>
        </p:nvSpPr>
        <p:spPr bwMode="auto">
          <a:xfrm>
            <a:off x="0" y="6061075"/>
            <a:ext cx="12192000" cy="796925"/>
          </a:xfrm>
          <a:custGeom>
            <a:avLst/>
            <a:gdLst>
              <a:gd name="T0" fmla="*/ 0 w 3840"/>
              <a:gd name="T1" fmla="*/ 0 h 248"/>
              <a:gd name="T2" fmla="*/ 851 w 3840"/>
              <a:gd name="T3" fmla="*/ 0 h 248"/>
              <a:gd name="T4" fmla="*/ 981 w 3840"/>
              <a:gd name="T5" fmla="*/ 55 h 248"/>
              <a:gd name="T6" fmla="*/ 995 w 3840"/>
              <a:gd name="T7" fmla="*/ 69 h 248"/>
              <a:gd name="T8" fmla="*/ 1125 w 3840"/>
              <a:gd name="T9" fmla="*/ 124 h 248"/>
              <a:gd name="T10" fmla="*/ 2716 w 3840"/>
              <a:gd name="T11" fmla="*/ 124 h 248"/>
              <a:gd name="T12" fmla="*/ 2846 w 3840"/>
              <a:gd name="T13" fmla="*/ 69 h 248"/>
              <a:gd name="T14" fmla="*/ 2859 w 3840"/>
              <a:gd name="T15" fmla="*/ 55 h 248"/>
              <a:gd name="T16" fmla="*/ 2989 w 3840"/>
              <a:gd name="T17" fmla="*/ 0 h 248"/>
              <a:gd name="T18" fmla="*/ 3840 w 3840"/>
              <a:gd name="T19" fmla="*/ 0 h 248"/>
              <a:gd name="T20" fmla="*/ 3840 w 3840"/>
              <a:gd name="T21" fmla="*/ 248 h 248"/>
              <a:gd name="T22" fmla="*/ 0 w 3840"/>
              <a:gd name="T23" fmla="*/ 248 h 248"/>
              <a:gd name="T24" fmla="*/ 0 w 3840"/>
              <a:gd name="T25" fmla="*/ 0 h 248"/>
              <a:gd name="T26" fmla="*/ 0 w 3840"/>
              <a:gd name="T27" fmla="*/ 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840" h="248">
                <a:moveTo>
                  <a:pt x="0" y="0"/>
                </a:moveTo>
                <a:cubicBezTo>
                  <a:pt x="851" y="0"/>
                  <a:pt x="851" y="0"/>
                  <a:pt x="851" y="0"/>
                </a:cubicBezTo>
                <a:cubicBezTo>
                  <a:pt x="900" y="0"/>
                  <a:pt x="947" y="20"/>
                  <a:pt x="981" y="55"/>
                </a:cubicBezTo>
                <a:cubicBezTo>
                  <a:pt x="995" y="69"/>
                  <a:pt x="995" y="69"/>
                  <a:pt x="995" y="69"/>
                </a:cubicBezTo>
                <a:cubicBezTo>
                  <a:pt x="1029" y="104"/>
                  <a:pt x="1076" y="124"/>
                  <a:pt x="1125" y="124"/>
                </a:cubicBezTo>
                <a:cubicBezTo>
                  <a:pt x="2716" y="124"/>
                  <a:pt x="2716" y="124"/>
                  <a:pt x="2716" y="124"/>
                </a:cubicBezTo>
                <a:cubicBezTo>
                  <a:pt x="2765" y="124"/>
                  <a:pt x="2811" y="104"/>
                  <a:pt x="2846" y="69"/>
                </a:cubicBezTo>
                <a:cubicBezTo>
                  <a:pt x="2859" y="55"/>
                  <a:pt x="2859" y="55"/>
                  <a:pt x="2859" y="55"/>
                </a:cubicBezTo>
                <a:cubicBezTo>
                  <a:pt x="2894" y="20"/>
                  <a:pt x="2940" y="0"/>
                  <a:pt x="2989" y="0"/>
                </a:cubicBezTo>
                <a:cubicBezTo>
                  <a:pt x="3840" y="0"/>
                  <a:pt x="3840" y="0"/>
                  <a:pt x="3840" y="0"/>
                </a:cubicBezTo>
                <a:cubicBezTo>
                  <a:pt x="3840" y="248"/>
                  <a:pt x="3840" y="248"/>
                  <a:pt x="3840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2AFAC-8C02-4EAC-9187-D15D009BA5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BE3E6-732F-4433-A4EA-3FE9B5FD44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2890" y="1591310"/>
            <a:ext cx="11497945" cy="18535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48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Cost-Efficient and Reliable SFC Orchestration in Mobile Edge Computing</a:t>
            </a:r>
            <a:endParaRPr lang="en-US" altLang="zh-CN" sz="48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52" name="任意多边形: 形状 51"/>
          <p:cNvSpPr/>
          <p:nvPr/>
        </p:nvSpPr>
        <p:spPr>
          <a:xfrm>
            <a:off x="739252" y="6167120"/>
            <a:ext cx="322091" cy="467360"/>
          </a:xfrm>
          <a:custGeom>
            <a:avLst/>
            <a:gdLst>
              <a:gd name="connsiteX0" fmla="*/ 1330748 w 1414106"/>
              <a:gd name="connsiteY0" fmla="*/ 1905000 h 2051896"/>
              <a:gd name="connsiteX1" fmla="*/ 1404196 w 1414106"/>
              <a:gd name="connsiteY1" fmla="*/ 1978448 h 2051896"/>
              <a:gd name="connsiteX2" fmla="*/ 1330748 w 1414106"/>
              <a:gd name="connsiteY2" fmla="*/ 2051896 h 2051896"/>
              <a:gd name="connsiteX3" fmla="*/ 1257300 w 1414106"/>
              <a:gd name="connsiteY3" fmla="*/ 1978448 h 2051896"/>
              <a:gd name="connsiteX4" fmla="*/ 1330748 w 1414106"/>
              <a:gd name="connsiteY4" fmla="*/ 1905000 h 2051896"/>
              <a:gd name="connsiteX5" fmla="*/ 911648 w 1414106"/>
              <a:gd name="connsiteY5" fmla="*/ 1905000 h 2051896"/>
              <a:gd name="connsiteX6" fmla="*/ 985096 w 1414106"/>
              <a:gd name="connsiteY6" fmla="*/ 1978448 h 2051896"/>
              <a:gd name="connsiteX7" fmla="*/ 911648 w 1414106"/>
              <a:gd name="connsiteY7" fmla="*/ 2051896 h 2051896"/>
              <a:gd name="connsiteX8" fmla="*/ 838200 w 1414106"/>
              <a:gd name="connsiteY8" fmla="*/ 1978448 h 2051896"/>
              <a:gd name="connsiteX9" fmla="*/ 911648 w 1414106"/>
              <a:gd name="connsiteY9" fmla="*/ 1905000 h 2051896"/>
              <a:gd name="connsiteX10" fmla="*/ 492548 w 1414106"/>
              <a:gd name="connsiteY10" fmla="*/ 1905000 h 2051896"/>
              <a:gd name="connsiteX11" fmla="*/ 565996 w 1414106"/>
              <a:gd name="connsiteY11" fmla="*/ 1978448 h 2051896"/>
              <a:gd name="connsiteX12" fmla="*/ 492548 w 1414106"/>
              <a:gd name="connsiteY12" fmla="*/ 2051896 h 2051896"/>
              <a:gd name="connsiteX13" fmla="*/ 419100 w 1414106"/>
              <a:gd name="connsiteY13" fmla="*/ 1978448 h 2051896"/>
              <a:gd name="connsiteX14" fmla="*/ 492548 w 1414106"/>
              <a:gd name="connsiteY14" fmla="*/ 1905000 h 2051896"/>
              <a:gd name="connsiteX15" fmla="*/ 73448 w 1414106"/>
              <a:gd name="connsiteY15" fmla="*/ 1905000 h 2051896"/>
              <a:gd name="connsiteX16" fmla="*/ 146896 w 1414106"/>
              <a:gd name="connsiteY16" fmla="*/ 1978448 h 2051896"/>
              <a:gd name="connsiteX17" fmla="*/ 73448 w 1414106"/>
              <a:gd name="connsiteY17" fmla="*/ 2051896 h 2051896"/>
              <a:gd name="connsiteX18" fmla="*/ 0 w 1414106"/>
              <a:gd name="connsiteY18" fmla="*/ 1978448 h 2051896"/>
              <a:gd name="connsiteX19" fmla="*/ 73448 w 1414106"/>
              <a:gd name="connsiteY19" fmla="*/ 1905000 h 2051896"/>
              <a:gd name="connsiteX20" fmla="*/ 1332730 w 1414106"/>
              <a:gd name="connsiteY20" fmla="*/ 1524000 h 2051896"/>
              <a:gd name="connsiteX21" fmla="*/ 1406178 w 1414106"/>
              <a:gd name="connsiteY21" fmla="*/ 1597448 h 2051896"/>
              <a:gd name="connsiteX22" fmla="*/ 1332730 w 1414106"/>
              <a:gd name="connsiteY22" fmla="*/ 1670896 h 2051896"/>
              <a:gd name="connsiteX23" fmla="*/ 1259282 w 1414106"/>
              <a:gd name="connsiteY23" fmla="*/ 1597448 h 2051896"/>
              <a:gd name="connsiteX24" fmla="*/ 1332730 w 1414106"/>
              <a:gd name="connsiteY24" fmla="*/ 1524000 h 2051896"/>
              <a:gd name="connsiteX25" fmla="*/ 913630 w 1414106"/>
              <a:gd name="connsiteY25" fmla="*/ 1524000 h 2051896"/>
              <a:gd name="connsiteX26" fmla="*/ 987078 w 1414106"/>
              <a:gd name="connsiteY26" fmla="*/ 1597448 h 2051896"/>
              <a:gd name="connsiteX27" fmla="*/ 913630 w 1414106"/>
              <a:gd name="connsiteY27" fmla="*/ 1670896 h 2051896"/>
              <a:gd name="connsiteX28" fmla="*/ 840182 w 1414106"/>
              <a:gd name="connsiteY28" fmla="*/ 1597448 h 2051896"/>
              <a:gd name="connsiteX29" fmla="*/ 913630 w 1414106"/>
              <a:gd name="connsiteY29" fmla="*/ 1524000 h 2051896"/>
              <a:gd name="connsiteX30" fmla="*/ 494530 w 1414106"/>
              <a:gd name="connsiteY30" fmla="*/ 1524000 h 2051896"/>
              <a:gd name="connsiteX31" fmla="*/ 567978 w 1414106"/>
              <a:gd name="connsiteY31" fmla="*/ 1597448 h 2051896"/>
              <a:gd name="connsiteX32" fmla="*/ 494530 w 1414106"/>
              <a:gd name="connsiteY32" fmla="*/ 1670896 h 2051896"/>
              <a:gd name="connsiteX33" fmla="*/ 421082 w 1414106"/>
              <a:gd name="connsiteY33" fmla="*/ 1597448 h 2051896"/>
              <a:gd name="connsiteX34" fmla="*/ 494530 w 1414106"/>
              <a:gd name="connsiteY34" fmla="*/ 1524000 h 2051896"/>
              <a:gd name="connsiteX35" fmla="*/ 75430 w 1414106"/>
              <a:gd name="connsiteY35" fmla="*/ 1524000 h 2051896"/>
              <a:gd name="connsiteX36" fmla="*/ 148878 w 1414106"/>
              <a:gd name="connsiteY36" fmla="*/ 1597448 h 2051896"/>
              <a:gd name="connsiteX37" fmla="*/ 75430 w 1414106"/>
              <a:gd name="connsiteY37" fmla="*/ 1670896 h 2051896"/>
              <a:gd name="connsiteX38" fmla="*/ 1982 w 1414106"/>
              <a:gd name="connsiteY38" fmla="*/ 1597448 h 2051896"/>
              <a:gd name="connsiteX39" fmla="*/ 75430 w 1414106"/>
              <a:gd name="connsiteY39" fmla="*/ 1524000 h 2051896"/>
              <a:gd name="connsiteX40" fmla="*/ 1334712 w 1414106"/>
              <a:gd name="connsiteY40" fmla="*/ 1143000 h 2051896"/>
              <a:gd name="connsiteX41" fmla="*/ 1408160 w 1414106"/>
              <a:gd name="connsiteY41" fmla="*/ 1216448 h 2051896"/>
              <a:gd name="connsiteX42" fmla="*/ 1334712 w 1414106"/>
              <a:gd name="connsiteY42" fmla="*/ 1289896 h 2051896"/>
              <a:gd name="connsiteX43" fmla="*/ 1261264 w 1414106"/>
              <a:gd name="connsiteY43" fmla="*/ 1216448 h 2051896"/>
              <a:gd name="connsiteX44" fmla="*/ 1334712 w 1414106"/>
              <a:gd name="connsiteY44" fmla="*/ 1143000 h 2051896"/>
              <a:gd name="connsiteX45" fmla="*/ 915612 w 1414106"/>
              <a:gd name="connsiteY45" fmla="*/ 1143000 h 2051896"/>
              <a:gd name="connsiteX46" fmla="*/ 989060 w 1414106"/>
              <a:gd name="connsiteY46" fmla="*/ 1216448 h 2051896"/>
              <a:gd name="connsiteX47" fmla="*/ 915612 w 1414106"/>
              <a:gd name="connsiteY47" fmla="*/ 1289896 h 2051896"/>
              <a:gd name="connsiteX48" fmla="*/ 842164 w 1414106"/>
              <a:gd name="connsiteY48" fmla="*/ 1216448 h 2051896"/>
              <a:gd name="connsiteX49" fmla="*/ 915612 w 1414106"/>
              <a:gd name="connsiteY49" fmla="*/ 1143000 h 2051896"/>
              <a:gd name="connsiteX50" fmla="*/ 496512 w 1414106"/>
              <a:gd name="connsiteY50" fmla="*/ 1143000 h 2051896"/>
              <a:gd name="connsiteX51" fmla="*/ 569960 w 1414106"/>
              <a:gd name="connsiteY51" fmla="*/ 1216448 h 2051896"/>
              <a:gd name="connsiteX52" fmla="*/ 496512 w 1414106"/>
              <a:gd name="connsiteY52" fmla="*/ 1289896 h 2051896"/>
              <a:gd name="connsiteX53" fmla="*/ 423064 w 1414106"/>
              <a:gd name="connsiteY53" fmla="*/ 1216448 h 2051896"/>
              <a:gd name="connsiteX54" fmla="*/ 496512 w 1414106"/>
              <a:gd name="connsiteY54" fmla="*/ 1143000 h 2051896"/>
              <a:gd name="connsiteX55" fmla="*/ 77412 w 1414106"/>
              <a:gd name="connsiteY55" fmla="*/ 1143000 h 2051896"/>
              <a:gd name="connsiteX56" fmla="*/ 150860 w 1414106"/>
              <a:gd name="connsiteY56" fmla="*/ 1216448 h 2051896"/>
              <a:gd name="connsiteX57" fmla="*/ 77412 w 1414106"/>
              <a:gd name="connsiteY57" fmla="*/ 1289896 h 2051896"/>
              <a:gd name="connsiteX58" fmla="*/ 3964 w 1414106"/>
              <a:gd name="connsiteY58" fmla="*/ 1216448 h 2051896"/>
              <a:gd name="connsiteX59" fmla="*/ 77412 w 1414106"/>
              <a:gd name="connsiteY59" fmla="*/ 1143000 h 2051896"/>
              <a:gd name="connsiteX60" fmla="*/ 1336694 w 1414106"/>
              <a:gd name="connsiteY60" fmla="*/ 762000 h 2051896"/>
              <a:gd name="connsiteX61" fmla="*/ 1410142 w 1414106"/>
              <a:gd name="connsiteY61" fmla="*/ 835448 h 2051896"/>
              <a:gd name="connsiteX62" fmla="*/ 1336694 w 1414106"/>
              <a:gd name="connsiteY62" fmla="*/ 908896 h 2051896"/>
              <a:gd name="connsiteX63" fmla="*/ 1263246 w 1414106"/>
              <a:gd name="connsiteY63" fmla="*/ 835448 h 2051896"/>
              <a:gd name="connsiteX64" fmla="*/ 1336694 w 1414106"/>
              <a:gd name="connsiteY64" fmla="*/ 762000 h 2051896"/>
              <a:gd name="connsiteX65" fmla="*/ 917594 w 1414106"/>
              <a:gd name="connsiteY65" fmla="*/ 762000 h 2051896"/>
              <a:gd name="connsiteX66" fmla="*/ 991042 w 1414106"/>
              <a:gd name="connsiteY66" fmla="*/ 835448 h 2051896"/>
              <a:gd name="connsiteX67" fmla="*/ 917594 w 1414106"/>
              <a:gd name="connsiteY67" fmla="*/ 908896 h 2051896"/>
              <a:gd name="connsiteX68" fmla="*/ 844146 w 1414106"/>
              <a:gd name="connsiteY68" fmla="*/ 835448 h 2051896"/>
              <a:gd name="connsiteX69" fmla="*/ 917594 w 1414106"/>
              <a:gd name="connsiteY69" fmla="*/ 762000 h 2051896"/>
              <a:gd name="connsiteX70" fmla="*/ 498494 w 1414106"/>
              <a:gd name="connsiteY70" fmla="*/ 762000 h 2051896"/>
              <a:gd name="connsiteX71" fmla="*/ 571942 w 1414106"/>
              <a:gd name="connsiteY71" fmla="*/ 835448 h 2051896"/>
              <a:gd name="connsiteX72" fmla="*/ 498494 w 1414106"/>
              <a:gd name="connsiteY72" fmla="*/ 908896 h 2051896"/>
              <a:gd name="connsiteX73" fmla="*/ 425046 w 1414106"/>
              <a:gd name="connsiteY73" fmla="*/ 835448 h 2051896"/>
              <a:gd name="connsiteX74" fmla="*/ 498494 w 1414106"/>
              <a:gd name="connsiteY74" fmla="*/ 762000 h 2051896"/>
              <a:gd name="connsiteX75" fmla="*/ 79394 w 1414106"/>
              <a:gd name="connsiteY75" fmla="*/ 762000 h 2051896"/>
              <a:gd name="connsiteX76" fmla="*/ 152842 w 1414106"/>
              <a:gd name="connsiteY76" fmla="*/ 835448 h 2051896"/>
              <a:gd name="connsiteX77" fmla="*/ 79394 w 1414106"/>
              <a:gd name="connsiteY77" fmla="*/ 908896 h 2051896"/>
              <a:gd name="connsiteX78" fmla="*/ 5946 w 1414106"/>
              <a:gd name="connsiteY78" fmla="*/ 835448 h 2051896"/>
              <a:gd name="connsiteX79" fmla="*/ 79394 w 1414106"/>
              <a:gd name="connsiteY79" fmla="*/ 762000 h 2051896"/>
              <a:gd name="connsiteX80" fmla="*/ 1338676 w 1414106"/>
              <a:gd name="connsiteY80" fmla="*/ 381000 h 2051896"/>
              <a:gd name="connsiteX81" fmla="*/ 1412124 w 1414106"/>
              <a:gd name="connsiteY81" fmla="*/ 454448 h 2051896"/>
              <a:gd name="connsiteX82" fmla="*/ 1338676 w 1414106"/>
              <a:gd name="connsiteY82" fmla="*/ 527896 h 2051896"/>
              <a:gd name="connsiteX83" fmla="*/ 1265228 w 1414106"/>
              <a:gd name="connsiteY83" fmla="*/ 454448 h 2051896"/>
              <a:gd name="connsiteX84" fmla="*/ 1338676 w 1414106"/>
              <a:gd name="connsiteY84" fmla="*/ 381000 h 2051896"/>
              <a:gd name="connsiteX85" fmla="*/ 919576 w 1414106"/>
              <a:gd name="connsiteY85" fmla="*/ 381000 h 2051896"/>
              <a:gd name="connsiteX86" fmla="*/ 993024 w 1414106"/>
              <a:gd name="connsiteY86" fmla="*/ 454448 h 2051896"/>
              <a:gd name="connsiteX87" fmla="*/ 919576 w 1414106"/>
              <a:gd name="connsiteY87" fmla="*/ 527896 h 2051896"/>
              <a:gd name="connsiteX88" fmla="*/ 846128 w 1414106"/>
              <a:gd name="connsiteY88" fmla="*/ 454448 h 2051896"/>
              <a:gd name="connsiteX89" fmla="*/ 919576 w 1414106"/>
              <a:gd name="connsiteY89" fmla="*/ 381000 h 2051896"/>
              <a:gd name="connsiteX90" fmla="*/ 500476 w 1414106"/>
              <a:gd name="connsiteY90" fmla="*/ 381000 h 2051896"/>
              <a:gd name="connsiteX91" fmla="*/ 573924 w 1414106"/>
              <a:gd name="connsiteY91" fmla="*/ 454448 h 2051896"/>
              <a:gd name="connsiteX92" fmla="*/ 500476 w 1414106"/>
              <a:gd name="connsiteY92" fmla="*/ 527896 h 2051896"/>
              <a:gd name="connsiteX93" fmla="*/ 427028 w 1414106"/>
              <a:gd name="connsiteY93" fmla="*/ 454448 h 2051896"/>
              <a:gd name="connsiteX94" fmla="*/ 500476 w 1414106"/>
              <a:gd name="connsiteY94" fmla="*/ 381000 h 2051896"/>
              <a:gd name="connsiteX95" fmla="*/ 81376 w 1414106"/>
              <a:gd name="connsiteY95" fmla="*/ 381000 h 2051896"/>
              <a:gd name="connsiteX96" fmla="*/ 154824 w 1414106"/>
              <a:gd name="connsiteY96" fmla="*/ 454448 h 2051896"/>
              <a:gd name="connsiteX97" fmla="*/ 81376 w 1414106"/>
              <a:gd name="connsiteY97" fmla="*/ 527896 h 2051896"/>
              <a:gd name="connsiteX98" fmla="*/ 7928 w 1414106"/>
              <a:gd name="connsiteY98" fmla="*/ 454448 h 2051896"/>
              <a:gd name="connsiteX99" fmla="*/ 81376 w 1414106"/>
              <a:gd name="connsiteY99" fmla="*/ 381000 h 2051896"/>
              <a:gd name="connsiteX100" fmla="*/ 1340658 w 1414106"/>
              <a:gd name="connsiteY100" fmla="*/ 0 h 2051896"/>
              <a:gd name="connsiteX101" fmla="*/ 1414106 w 1414106"/>
              <a:gd name="connsiteY101" fmla="*/ 73448 h 2051896"/>
              <a:gd name="connsiteX102" fmla="*/ 1340658 w 1414106"/>
              <a:gd name="connsiteY102" fmla="*/ 146896 h 2051896"/>
              <a:gd name="connsiteX103" fmla="*/ 1267210 w 1414106"/>
              <a:gd name="connsiteY103" fmla="*/ 73448 h 2051896"/>
              <a:gd name="connsiteX104" fmla="*/ 1340658 w 1414106"/>
              <a:gd name="connsiteY104" fmla="*/ 0 h 2051896"/>
              <a:gd name="connsiteX105" fmla="*/ 921558 w 1414106"/>
              <a:gd name="connsiteY105" fmla="*/ 0 h 2051896"/>
              <a:gd name="connsiteX106" fmla="*/ 995006 w 1414106"/>
              <a:gd name="connsiteY106" fmla="*/ 73448 h 2051896"/>
              <a:gd name="connsiteX107" fmla="*/ 921558 w 1414106"/>
              <a:gd name="connsiteY107" fmla="*/ 146896 h 2051896"/>
              <a:gd name="connsiteX108" fmla="*/ 848110 w 1414106"/>
              <a:gd name="connsiteY108" fmla="*/ 73448 h 2051896"/>
              <a:gd name="connsiteX109" fmla="*/ 921558 w 1414106"/>
              <a:gd name="connsiteY109" fmla="*/ 0 h 2051896"/>
              <a:gd name="connsiteX110" fmla="*/ 502458 w 1414106"/>
              <a:gd name="connsiteY110" fmla="*/ 0 h 2051896"/>
              <a:gd name="connsiteX111" fmla="*/ 575906 w 1414106"/>
              <a:gd name="connsiteY111" fmla="*/ 73448 h 2051896"/>
              <a:gd name="connsiteX112" fmla="*/ 502458 w 1414106"/>
              <a:gd name="connsiteY112" fmla="*/ 146896 h 2051896"/>
              <a:gd name="connsiteX113" fmla="*/ 429010 w 1414106"/>
              <a:gd name="connsiteY113" fmla="*/ 73448 h 2051896"/>
              <a:gd name="connsiteX114" fmla="*/ 502458 w 1414106"/>
              <a:gd name="connsiteY114" fmla="*/ 0 h 2051896"/>
              <a:gd name="connsiteX115" fmla="*/ 83358 w 1414106"/>
              <a:gd name="connsiteY115" fmla="*/ 0 h 2051896"/>
              <a:gd name="connsiteX116" fmla="*/ 156806 w 1414106"/>
              <a:gd name="connsiteY116" fmla="*/ 73448 h 2051896"/>
              <a:gd name="connsiteX117" fmla="*/ 83358 w 1414106"/>
              <a:gd name="connsiteY117" fmla="*/ 146896 h 2051896"/>
              <a:gd name="connsiteX118" fmla="*/ 9910 w 1414106"/>
              <a:gd name="connsiteY118" fmla="*/ 73448 h 2051896"/>
              <a:gd name="connsiteX119" fmla="*/ 83358 w 1414106"/>
              <a:gd name="connsiteY119" fmla="*/ 0 h 205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414106" h="2051896">
                <a:moveTo>
                  <a:pt x="1330748" y="1905000"/>
                </a:moveTo>
                <a:cubicBezTo>
                  <a:pt x="1371312" y="1905000"/>
                  <a:pt x="1404196" y="1937884"/>
                  <a:pt x="1404196" y="1978448"/>
                </a:cubicBezTo>
                <a:cubicBezTo>
                  <a:pt x="1404196" y="2019012"/>
                  <a:pt x="1371312" y="2051896"/>
                  <a:pt x="1330748" y="2051896"/>
                </a:cubicBezTo>
                <a:cubicBezTo>
                  <a:pt x="1290184" y="2051896"/>
                  <a:pt x="1257300" y="2019012"/>
                  <a:pt x="1257300" y="1978448"/>
                </a:cubicBezTo>
                <a:cubicBezTo>
                  <a:pt x="1257300" y="1937884"/>
                  <a:pt x="1290184" y="1905000"/>
                  <a:pt x="1330748" y="1905000"/>
                </a:cubicBezTo>
                <a:close/>
                <a:moveTo>
                  <a:pt x="911648" y="1905000"/>
                </a:moveTo>
                <a:cubicBezTo>
                  <a:pt x="952212" y="1905000"/>
                  <a:pt x="985096" y="1937884"/>
                  <a:pt x="985096" y="1978448"/>
                </a:cubicBezTo>
                <a:cubicBezTo>
                  <a:pt x="985096" y="2019012"/>
                  <a:pt x="952212" y="2051896"/>
                  <a:pt x="911648" y="2051896"/>
                </a:cubicBezTo>
                <a:cubicBezTo>
                  <a:pt x="871084" y="2051896"/>
                  <a:pt x="838200" y="2019012"/>
                  <a:pt x="838200" y="1978448"/>
                </a:cubicBezTo>
                <a:cubicBezTo>
                  <a:pt x="838200" y="1937884"/>
                  <a:pt x="871084" y="1905000"/>
                  <a:pt x="911648" y="1905000"/>
                </a:cubicBezTo>
                <a:close/>
                <a:moveTo>
                  <a:pt x="492548" y="1905000"/>
                </a:moveTo>
                <a:cubicBezTo>
                  <a:pt x="533112" y="1905000"/>
                  <a:pt x="565996" y="1937884"/>
                  <a:pt x="565996" y="1978448"/>
                </a:cubicBezTo>
                <a:cubicBezTo>
                  <a:pt x="565996" y="2019012"/>
                  <a:pt x="533112" y="2051896"/>
                  <a:pt x="492548" y="2051896"/>
                </a:cubicBezTo>
                <a:cubicBezTo>
                  <a:pt x="451984" y="2051896"/>
                  <a:pt x="419100" y="2019012"/>
                  <a:pt x="419100" y="1978448"/>
                </a:cubicBezTo>
                <a:cubicBezTo>
                  <a:pt x="419100" y="1937884"/>
                  <a:pt x="451984" y="1905000"/>
                  <a:pt x="492548" y="1905000"/>
                </a:cubicBezTo>
                <a:close/>
                <a:moveTo>
                  <a:pt x="73448" y="1905000"/>
                </a:moveTo>
                <a:cubicBezTo>
                  <a:pt x="114012" y="1905000"/>
                  <a:pt x="146896" y="1937884"/>
                  <a:pt x="146896" y="1978448"/>
                </a:cubicBezTo>
                <a:cubicBezTo>
                  <a:pt x="146896" y="2019012"/>
                  <a:pt x="114012" y="2051896"/>
                  <a:pt x="73448" y="2051896"/>
                </a:cubicBezTo>
                <a:cubicBezTo>
                  <a:pt x="32884" y="2051896"/>
                  <a:pt x="0" y="2019012"/>
                  <a:pt x="0" y="1978448"/>
                </a:cubicBezTo>
                <a:cubicBezTo>
                  <a:pt x="0" y="1937884"/>
                  <a:pt x="32884" y="1905000"/>
                  <a:pt x="73448" y="1905000"/>
                </a:cubicBezTo>
                <a:close/>
                <a:moveTo>
                  <a:pt x="1332730" y="1524000"/>
                </a:moveTo>
                <a:cubicBezTo>
                  <a:pt x="1373294" y="1524000"/>
                  <a:pt x="1406178" y="1556884"/>
                  <a:pt x="1406178" y="1597448"/>
                </a:cubicBezTo>
                <a:cubicBezTo>
                  <a:pt x="1406178" y="1638012"/>
                  <a:pt x="1373294" y="1670896"/>
                  <a:pt x="1332730" y="1670896"/>
                </a:cubicBezTo>
                <a:cubicBezTo>
                  <a:pt x="1292166" y="1670896"/>
                  <a:pt x="1259282" y="1638012"/>
                  <a:pt x="1259282" y="1597448"/>
                </a:cubicBezTo>
                <a:cubicBezTo>
                  <a:pt x="1259282" y="1556884"/>
                  <a:pt x="1292166" y="1524000"/>
                  <a:pt x="1332730" y="1524000"/>
                </a:cubicBezTo>
                <a:close/>
                <a:moveTo>
                  <a:pt x="913630" y="1524000"/>
                </a:moveTo>
                <a:cubicBezTo>
                  <a:pt x="954194" y="1524000"/>
                  <a:pt x="987078" y="1556884"/>
                  <a:pt x="987078" y="1597448"/>
                </a:cubicBezTo>
                <a:cubicBezTo>
                  <a:pt x="987078" y="1638012"/>
                  <a:pt x="954194" y="1670896"/>
                  <a:pt x="913630" y="1670896"/>
                </a:cubicBezTo>
                <a:cubicBezTo>
                  <a:pt x="873066" y="1670896"/>
                  <a:pt x="840182" y="1638012"/>
                  <a:pt x="840182" y="1597448"/>
                </a:cubicBezTo>
                <a:cubicBezTo>
                  <a:pt x="840182" y="1556884"/>
                  <a:pt x="873066" y="1524000"/>
                  <a:pt x="913630" y="1524000"/>
                </a:cubicBezTo>
                <a:close/>
                <a:moveTo>
                  <a:pt x="494530" y="1524000"/>
                </a:moveTo>
                <a:cubicBezTo>
                  <a:pt x="535094" y="1524000"/>
                  <a:pt x="567978" y="1556884"/>
                  <a:pt x="567978" y="1597448"/>
                </a:cubicBezTo>
                <a:cubicBezTo>
                  <a:pt x="567978" y="1638012"/>
                  <a:pt x="535094" y="1670896"/>
                  <a:pt x="494530" y="1670896"/>
                </a:cubicBezTo>
                <a:cubicBezTo>
                  <a:pt x="453966" y="1670896"/>
                  <a:pt x="421082" y="1638012"/>
                  <a:pt x="421082" y="1597448"/>
                </a:cubicBezTo>
                <a:cubicBezTo>
                  <a:pt x="421082" y="1556884"/>
                  <a:pt x="453966" y="1524000"/>
                  <a:pt x="494530" y="1524000"/>
                </a:cubicBezTo>
                <a:close/>
                <a:moveTo>
                  <a:pt x="75430" y="1524000"/>
                </a:moveTo>
                <a:cubicBezTo>
                  <a:pt x="115994" y="1524000"/>
                  <a:pt x="148878" y="1556884"/>
                  <a:pt x="148878" y="1597448"/>
                </a:cubicBezTo>
                <a:cubicBezTo>
                  <a:pt x="148878" y="1638012"/>
                  <a:pt x="115994" y="1670896"/>
                  <a:pt x="75430" y="1670896"/>
                </a:cubicBezTo>
                <a:cubicBezTo>
                  <a:pt x="34866" y="1670896"/>
                  <a:pt x="1982" y="1638012"/>
                  <a:pt x="1982" y="1597448"/>
                </a:cubicBezTo>
                <a:cubicBezTo>
                  <a:pt x="1982" y="1556884"/>
                  <a:pt x="34866" y="1524000"/>
                  <a:pt x="75430" y="1524000"/>
                </a:cubicBezTo>
                <a:close/>
                <a:moveTo>
                  <a:pt x="1334712" y="1143000"/>
                </a:moveTo>
                <a:cubicBezTo>
                  <a:pt x="1375276" y="1143000"/>
                  <a:pt x="1408160" y="1175884"/>
                  <a:pt x="1408160" y="1216448"/>
                </a:cubicBezTo>
                <a:cubicBezTo>
                  <a:pt x="1408160" y="1257012"/>
                  <a:pt x="1375276" y="1289896"/>
                  <a:pt x="1334712" y="1289896"/>
                </a:cubicBezTo>
                <a:cubicBezTo>
                  <a:pt x="1294148" y="1289896"/>
                  <a:pt x="1261264" y="1257012"/>
                  <a:pt x="1261264" y="1216448"/>
                </a:cubicBezTo>
                <a:cubicBezTo>
                  <a:pt x="1261264" y="1175884"/>
                  <a:pt x="1294148" y="1143000"/>
                  <a:pt x="1334712" y="1143000"/>
                </a:cubicBezTo>
                <a:close/>
                <a:moveTo>
                  <a:pt x="915612" y="1143000"/>
                </a:moveTo>
                <a:cubicBezTo>
                  <a:pt x="956176" y="1143000"/>
                  <a:pt x="989060" y="1175884"/>
                  <a:pt x="989060" y="1216448"/>
                </a:cubicBezTo>
                <a:cubicBezTo>
                  <a:pt x="989060" y="1257012"/>
                  <a:pt x="956176" y="1289896"/>
                  <a:pt x="915612" y="1289896"/>
                </a:cubicBezTo>
                <a:cubicBezTo>
                  <a:pt x="875048" y="1289896"/>
                  <a:pt x="842164" y="1257012"/>
                  <a:pt x="842164" y="1216448"/>
                </a:cubicBezTo>
                <a:cubicBezTo>
                  <a:pt x="842164" y="1175884"/>
                  <a:pt x="875048" y="1143000"/>
                  <a:pt x="915612" y="1143000"/>
                </a:cubicBezTo>
                <a:close/>
                <a:moveTo>
                  <a:pt x="496512" y="1143000"/>
                </a:moveTo>
                <a:cubicBezTo>
                  <a:pt x="537076" y="1143000"/>
                  <a:pt x="569960" y="1175884"/>
                  <a:pt x="569960" y="1216448"/>
                </a:cubicBezTo>
                <a:cubicBezTo>
                  <a:pt x="569960" y="1257012"/>
                  <a:pt x="537076" y="1289896"/>
                  <a:pt x="496512" y="1289896"/>
                </a:cubicBezTo>
                <a:cubicBezTo>
                  <a:pt x="455948" y="1289896"/>
                  <a:pt x="423064" y="1257012"/>
                  <a:pt x="423064" y="1216448"/>
                </a:cubicBezTo>
                <a:cubicBezTo>
                  <a:pt x="423064" y="1175884"/>
                  <a:pt x="455948" y="1143000"/>
                  <a:pt x="496512" y="1143000"/>
                </a:cubicBezTo>
                <a:close/>
                <a:moveTo>
                  <a:pt x="77412" y="1143000"/>
                </a:moveTo>
                <a:cubicBezTo>
                  <a:pt x="117976" y="1143000"/>
                  <a:pt x="150860" y="1175884"/>
                  <a:pt x="150860" y="1216448"/>
                </a:cubicBezTo>
                <a:cubicBezTo>
                  <a:pt x="150860" y="1257012"/>
                  <a:pt x="117976" y="1289896"/>
                  <a:pt x="77412" y="1289896"/>
                </a:cubicBezTo>
                <a:cubicBezTo>
                  <a:pt x="36848" y="1289896"/>
                  <a:pt x="3964" y="1257012"/>
                  <a:pt x="3964" y="1216448"/>
                </a:cubicBezTo>
                <a:cubicBezTo>
                  <a:pt x="3964" y="1175884"/>
                  <a:pt x="36848" y="1143000"/>
                  <a:pt x="77412" y="1143000"/>
                </a:cubicBezTo>
                <a:close/>
                <a:moveTo>
                  <a:pt x="1336694" y="762000"/>
                </a:moveTo>
                <a:cubicBezTo>
                  <a:pt x="1377258" y="762000"/>
                  <a:pt x="1410142" y="794884"/>
                  <a:pt x="1410142" y="835448"/>
                </a:cubicBezTo>
                <a:cubicBezTo>
                  <a:pt x="1410142" y="876012"/>
                  <a:pt x="1377258" y="908896"/>
                  <a:pt x="1336694" y="908896"/>
                </a:cubicBezTo>
                <a:cubicBezTo>
                  <a:pt x="1296130" y="908896"/>
                  <a:pt x="1263246" y="876012"/>
                  <a:pt x="1263246" y="835448"/>
                </a:cubicBezTo>
                <a:cubicBezTo>
                  <a:pt x="1263246" y="794884"/>
                  <a:pt x="1296130" y="762000"/>
                  <a:pt x="1336694" y="762000"/>
                </a:cubicBezTo>
                <a:close/>
                <a:moveTo>
                  <a:pt x="917594" y="762000"/>
                </a:moveTo>
                <a:cubicBezTo>
                  <a:pt x="958158" y="762000"/>
                  <a:pt x="991042" y="794884"/>
                  <a:pt x="991042" y="835448"/>
                </a:cubicBezTo>
                <a:cubicBezTo>
                  <a:pt x="991042" y="876012"/>
                  <a:pt x="958158" y="908896"/>
                  <a:pt x="917594" y="908896"/>
                </a:cubicBezTo>
                <a:cubicBezTo>
                  <a:pt x="877030" y="908896"/>
                  <a:pt x="844146" y="876012"/>
                  <a:pt x="844146" y="835448"/>
                </a:cubicBezTo>
                <a:cubicBezTo>
                  <a:pt x="844146" y="794884"/>
                  <a:pt x="877030" y="762000"/>
                  <a:pt x="917594" y="762000"/>
                </a:cubicBezTo>
                <a:close/>
                <a:moveTo>
                  <a:pt x="498494" y="762000"/>
                </a:moveTo>
                <a:cubicBezTo>
                  <a:pt x="539058" y="762000"/>
                  <a:pt x="571942" y="794884"/>
                  <a:pt x="571942" y="835448"/>
                </a:cubicBezTo>
                <a:cubicBezTo>
                  <a:pt x="571942" y="876012"/>
                  <a:pt x="539058" y="908896"/>
                  <a:pt x="498494" y="908896"/>
                </a:cubicBezTo>
                <a:cubicBezTo>
                  <a:pt x="457930" y="908896"/>
                  <a:pt x="425046" y="876012"/>
                  <a:pt x="425046" y="835448"/>
                </a:cubicBezTo>
                <a:cubicBezTo>
                  <a:pt x="425046" y="794884"/>
                  <a:pt x="457930" y="762000"/>
                  <a:pt x="498494" y="762000"/>
                </a:cubicBezTo>
                <a:close/>
                <a:moveTo>
                  <a:pt x="79394" y="762000"/>
                </a:moveTo>
                <a:cubicBezTo>
                  <a:pt x="119958" y="762000"/>
                  <a:pt x="152842" y="794884"/>
                  <a:pt x="152842" y="835448"/>
                </a:cubicBezTo>
                <a:cubicBezTo>
                  <a:pt x="152842" y="876012"/>
                  <a:pt x="119958" y="908896"/>
                  <a:pt x="79394" y="908896"/>
                </a:cubicBezTo>
                <a:cubicBezTo>
                  <a:pt x="38830" y="908896"/>
                  <a:pt x="5946" y="876012"/>
                  <a:pt x="5946" y="835448"/>
                </a:cubicBezTo>
                <a:cubicBezTo>
                  <a:pt x="5946" y="794884"/>
                  <a:pt x="38830" y="762000"/>
                  <a:pt x="79394" y="762000"/>
                </a:cubicBezTo>
                <a:close/>
                <a:moveTo>
                  <a:pt x="1338676" y="381000"/>
                </a:moveTo>
                <a:cubicBezTo>
                  <a:pt x="1379240" y="381000"/>
                  <a:pt x="1412124" y="413884"/>
                  <a:pt x="1412124" y="454448"/>
                </a:cubicBezTo>
                <a:cubicBezTo>
                  <a:pt x="1412124" y="495012"/>
                  <a:pt x="1379240" y="527896"/>
                  <a:pt x="1338676" y="527896"/>
                </a:cubicBezTo>
                <a:cubicBezTo>
                  <a:pt x="1298112" y="527896"/>
                  <a:pt x="1265228" y="495012"/>
                  <a:pt x="1265228" y="454448"/>
                </a:cubicBezTo>
                <a:cubicBezTo>
                  <a:pt x="1265228" y="413884"/>
                  <a:pt x="1298112" y="381000"/>
                  <a:pt x="1338676" y="381000"/>
                </a:cubicBezTo>
                <a:close/>
                <a:moveTo>
                  <a:pt x="919576" y="381000"/>
                </a:moveTo>
                <a:cubicBezTo>
                  <a:pt x="960140" y="381000"/>
                  <a:pt x="993024" y="413884"/>
                  <a:pt x="993024" y="454448"/>
                </a:cubicBezTo>
                <a:cubicBezTo>
                  <a:pt x="993024" y="495012"/>
                  <a:pt x="960140" y="527896"/>
                  <a:pt x="919576" y="527896"/>
                </a:cubicBezTo>
                <a:cubicBezTo>
                  <a:pt x="879012" y="527896"/>
                  <a:pt x="846128" y="495012"/>
                  <a:pt x="846128" y="454448"/>
                </a:cubicBezTo>
                <a:cubicBezTo>
                  <a:pt x="846128" y="413884"/>
                  <a:pt x="879012" y="381000"/>
                  <a:pt x="919576" y="381000"/>
                </a:cubicBezTo>
                <a:close/>
                <a:moveTo>
                  <a:pt x="500476" y="381000"/>
                </a:moveTo>
                <a:cubicBezTo>
                  <a:pt x="541040" y="381000"/>
                  <a:pt x="573924" y="413884"/>
                  <a:pt x="573924" y="454448"/>
                </a:cubicBezTo>
                <a:cubicBezTo>
                  <a:pt x="573924" y="495012"/>
                  <a:pt x="541040" y="527896"/>
                  <a:pt x="500476" y="527896"/>
                </a:cubicBezTo>
                <a:cubicBezTo>
                  <a:pt x="459912" y="527896"/>
                  <a:pt x="427028" y="495012"/>
                  <a:pt x="427028" y="454448"/>
                </a:cubicBezTo>
                <a:cubicBezTo>
                  <a:pt x="427028" y="413884"/>
                  <a:pt x="459912" y="381000"/>
                  <a:pt x="500476" y="381000"/>
                </a:cubicBezTo>
                <a:close/>
                <a:moveTo>
                  <a:pt x="81376" y="381000"/>
                </a:moveTo>
                <a:cubicBezTo>
                  <a:pt x="121940" y="381000"/>
                  <a:pt x="154824" y="413884"/>
                  <a:pt x="154824" y="454448"/>
                </a:cubicBezTo>
                <a:cubicBezTo>
                  <a:pt x="154824" y="495012"/>
                  <a:pt x="121940" y="527896"/>
                  <a:pt x="81376" y="527896"/>
                </a:cubicBezTo>
                <a:cubicBezTo>
                  <a:pt x="40812" y="527896"/>
                  <a:pt x="7928" y="495012"/>
                  <a:pt x="7928" y="454448"/>
                </a:cubicBezTo>
                <a:cubicBezTo>
                  <a:pt x="7928" y="413884"/>
                  <a:pt x="40812" y="381000"/>
                  <a:pt x="81376" y="381000"/>
                </a:cubicBezTo>
                <a:close/>
                <a:moveTo>
                  <a:pt x="1340658" y="0"/>
                </a:moveTo>
                <a:cubicBezTo>
                  <a:pt x="1381222" y="0"/>
                  <a:pt x="1414106" y="32884"/>
                  <a:pt x="1414106" y="73448"/>
                </a:cubicBezTo>
                <a:cubicBezTo>
                  <a:pt x="1414106" y="114012"/>
                  <a:pt x="1381222" y="146896"/>
                  <a:pt x="1340658" y="146896"/>
                </a:cubicBezTo>
                <a:cubicBezTo>
                  <a:pt x="1300094" y="146896"/>
                  <a:pt x="1267210" y="114012"/>
                  <a:pt x="1267210" y="73448"/>
                </a:cubicBezTo>
                <a:cubicBezTo>
                  <a:pt x="1267210" y="32884"/>
                  <a:pt x="1300094" y="0"/>
                  <a:pt x="1340658" y="0"/>
                </a:cubicBezTo>
                <a:close/>
                <a:moveTo>
                  <a:pt x="921558" y="0"/>
                </a:moveTo>
                <a:cubicBezTo>
                  <a:pt x="962122" y="0"/>
                  <a:pt x="995006" y="32884"/>
                  <a:pt x="995006" y="73448"/>
                </a:cubicBezTo>
                <a:cubicBezTo>
                  <a:pt x="995006" y="114012"/>
                  <a:pt x="962122" y="146896"/>
                  <a:pt x="921558" y="146896"/>
                </a:cubicBezTo>
                <a:cubicBezTo>
                  <a:pt x="880994" y="146896"/>
                  <a:pt x="848110" y="114012"/>
                  <a:pt x="848110" y="73448"/>
                </a:cubicBezTo>
                <a:cubicBezTo>
                  <a:pt x="848110" y="32884"/>
                  <a:pt x="880994" y="0"/>
                  <a:pt x="921558" y="0"/>
                </a:cubicBezTo>
                <a:close/>
                <a:moveTo>
                  <a:pt x="502458" y="0"/>
                </a:moveTo>
                <a:cubicBezTo>
                  <a:pt x="543022" y="0"/>
                  <a:pt x="575906" y="32884"/>
                  <a:pt x="575906" y="73448"/>
                </a:cubicBezTo>
                <a:cubicBezTo>
                  <a:pt x="575906" y="114012"/>
                  <a:pt x="543022" y="146896"/>
                  <a:pt x="502458" y="146896"/>
                </a:cubicBezTo>
                <a:cubicBezTo>
                  <a:pt x="461894" y="146896"/>
                  <a:pt x="429010" y="114012"/>
                  <a:pt x="429010" y="73448"/>
                </a:cubicBezTo>
                <a:cubicBezTo>
                  <a:pt x="429010" y="32884"/>
                  <a:pt x="461894" y="0"/>
                  <a:pt x="502458" y="0"/>
                </a:cubicBezTo>
                <a:close/>
                <a:moveTo>
                  <a:pt x="83358" y="0"/>
                </a:moveTo>
                <a:cubicBezTo>
                  <a:pt x="123922" y="0"/>
                  <a:pt x="156806" y="32884"/>
                  <a:pt x="156806" y="73448"/>
                </a:cubicBezTo>
                <a:cubicBezTo>
                  <a:pt x="156806" y="114012"/>
                  <a:pt x="123922" y="146896"/>
                  <a:pt x="83358" y="146896"/>
                </a:cubicBezTo>
                <a:cubicBezTo>
                  <a:pt x="42794" y="146896"/>
                  <a:pt x="9910" y="114012"/>
                  <a:pt x="9910" y="73448"/>
                </a:cubicBezTo>
                <a:cubicBezTo>
                  <a:pt x="9910" y="32884"/>
                  <a:pt x="42794" y="0"/>
                  <a:pt x="8335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5">
                  <a:lumMod val="7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052627" y="113035"/>
            <a:ext cx="208674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APNET 2025</a:t>
            </a:r>
            <a:endParaRPr lang="en-US" altLang="zh-CN" sz="1400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89070" y="3797935"/>
            <a:ext cx="4367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Yuanfei Xiao, Zhenli He, Qixin Peng</a:t>
            </a:r>
            <a:endParaRPr lang="zh-CN" altLang="en-US" sz="2000"/>
          </a:p>
        </p:txBody>
      </p:sp>
      <p:sp>
        <p:nvSpPr>
          <p:cNvPr id="4" name="文本框 3"/>
          <p:cNvSpPr txBox="1"/>
          <p:nvPr/>
        </p:nvSpPr>
        <p:spPr>
          <a:xfrm>
            <a:off x="5045710" y="423037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Yunnan University</a:t>
            </a:r>
            <a:endParaRPr lang="en-US" altLang="zh-CN" sz="2000"/>
          </a:p>
        </p:txBody>
      </p:sp>
      <p:sp>
        <p:nvSpPr>
          <p:cNvPr id="8" name="文本框 7"/>
          <p:cNvSpPr txBox="1"/>
          <p:nvPr/>
        </p:nvSpPr>
        <p:spPr>
          <a:xfrm>
            <a:off x="4736465" y="464756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APNET 2025, Shanghai</a:t>
            </a:r>
            <a:endParaRPr lang="en-US" altLang="zh-CN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4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76962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Stage II – Reliability-aware Redundancy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659130" y="1130300"/>
                <a:ext cx="11134090" cy="518350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indent="0" fontAlgn="auto">
                  <a:lnSpc>
                    <a:spcPct val="150000"/>
                  </a:lnSpc>
                </a:pPr>
                <a:r>
                  <a:rPr lang="en-US" altLang="zh-CN"/>
                  <a:t>Candidate Node Selection Criteria</a:t>
                </a:r>
                <a:endParaRPr lang="en-US" altLang="zh-CN"/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solidFill>
                      <a:schemeClr val="tx1"/>
                    </a:solidFill>
                  </a:rPr>
                  <a:t>Physical Disjointness: Backup must reside on a different server than primary instance (single-point failure protection)</a:t>
                </a:r>
                <a:endParaRPr lang="en-US" altLang="zh-CN">
                  <a:solidFill>
                    <a:schemeClr val="tx1"/>
                  </a:solidFill>
                </a:endParaRPr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/>
                  <a:t>Proximity Constraint: Located within l-hop distance from both primary and adjacent VNFs.</a:t>
                </a:r>
                <a:endParaRPr lang="en-US" altLang="zh-CN"/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/>
                  <a:t>Resource Availability: Must meet memory requirements</a:t>
                </a:r>
                <a:endParaRPr lang="en-US" altLang="zh-CN"/>
              </a:p>
              <a:p>
                <a:pPr indent="0" fontAlgn="auto">
                  <a:lnSpc>
                    <a:spcPct val="150000"/>
                  </a:lnSpc>
                </a:pPr>
                <a:r>
                  <a:rPr lang="en-US" altLang="zh-CN"/>
                  <a:t>Cost-Optimized Placement</a:t>
                </a:r>
                <a:endParaRPr lang="en-US" altLang="zh-CN"/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solidFill>
                      <a:schemeClr val="tx1"/>
                    </a:solidFill>
                  </a:rPr>
                  <a:t>Priority to lowest-rent qualified nodes</a:t>
                </a:r>
                <a:endParaRPr lang="en-US" altLang="zh-CN">
                  <a:solidFill>
                    <a:schemeClr val="tx1"/>
                  </a:solidFill>
                </a:endParaRPr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/>
                  <a:t>Dynamic search radius</a:t>
                </a:r>
                <a:r>
                  <a:rPr lang="en-US" altLang="zh-CN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𝑙</m:t>
                    </m:r>
                  </m:oMath>
                </a14:m>
                <a:r>
                  <a:rPr lang="en-US" altLang="zh-CN"/>
                  <a:t>  (start with 1-hop)​</a:t>
                </a:r>
                <a:endParaRPr lang="en-US" altLang="zh-CN"/>
              </a:p>
              <a:p>
                <a:endParaRPr lang="en-US" altLang="zh-CN"/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30" y="1130300"/>
                <a:ext cx="11134090" cy="518350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5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33350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Simulation Setup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0855" y="1116965"/>
            <a:ext cx="6024245" cy="3240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 Physical Network Configuration</a:t>
            </a:r>
            <a:endParaRPr lang="en-US" altLang="zh-CN"/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20-node undirected graph, with 30% link probability</a:t>
            </a:r>
            <a:endParaRPr lang="en-US" altLang="zh-CN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/>
                </a:solidFill>
              </a:rPr>
              <a:t>SFC &amp; VNF Setup</a:t>
            </a:r>
            <a:endParaRPr lang="en-US" altLang="zh-CN">
              <a:solidFill>
                <a:schemeClr val="tx1"/>
              </a:solidFill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15 VNF types with diverse delay/resource profiles</a:t>
            </a:r>
            <a:endParaRPr lang="en-US" altLang="zh-CN">
              <a:solidFill>
                <a:schemeClr val="tx1"/>
              </a:solidFill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Each SFC: 3–6 VNFs, randomly selected</a:t>
            </a:r>
            <a:endParaRPr lang="en-US" altLang="zh-CN">
              <a:solidFill>
                <a:schemeClr val="tx1"/>
              </a:solidFill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SFCs arrive stochastically over time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80480" y="1116965"/>
            <a:ext cx="4819650" cy="485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Baseline Algorithms Compared</a:t>
            </a:r>
            <a:endParaRPr lang="zh-CN" altLang="en-US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515100" y="1456690"/>
          <a:ext cx="5349240" cy="2771140"/>
        </p:xfrm>
        <a:graphic>
          <a:graphicData uri="http://schemas.openxmlformats.org/drawingml/2006/table">
            <a:tbl>
              <a:tblPr firstRow="1">
                <a:tableStyleId>{2E3A1431-C692-47B1-9A8A-AED9E6A4998C}</a:tableStyleId>
              </a:tblPr>
              <a:tblGrid>
                <a:gridCol w="1783080"/>
                <a:gridCol w="1783080"/>
                <a:gridCol w="1783080"/>
              </a:tblGrid>
              <a:tr h="408940">
                <a:tc>
                  <a:txBody>
                    <a:bodyPr/>
                    <a:p>
                      <a:r>
                        <a:rPr lang="en-US" altLang="zh-CN" sz="1100"/>
                        <a:t>Method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Type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Description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</a:tr>
              <a:tr h="787400">
                <a:tc>
                  <a:txBody>
                    <a:bodyPr/>
                    <a:p>
                      <a:r>
                        <a:rPr lang="en-US" altLang="zh-CN" sz="1100"/>
                        <a:t>GA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Meta-heuristic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Evolves placements using crossover/mutation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</a:tr>
              <a:tr h="525780">
                <a:tc>
                  <a:txBody>
                    <a:bodyPr/>
                    <a:p>
                      <a:r>
                        <a:rPr lang="en-US" altLang="zh-CN" sz="1100"/>
                        <a:t>PSO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Meta-heuristic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Particle swarm-based global search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</a:tr>
              <a:tr h="523875">
                <a:tc>
                  <a:txBody>
                    <a:bodyPr/>
                    <a:p>
                      <a:r>
                        <a:rPr lang="en-US" altLang="zh-CN" sz="1100"/>
                        <a:t>PPO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DRL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Policy gradient with constrained updates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</a:tr>
              <a:tr h="525145">
                <a:tc>
                  <a:txBody>
                    <a:bodyPr/>
                    <a:p>
                      <a:r>
                        <a:rPr lang="en-US" altLang="zh-CN" sz="1100"/>
                        <a:t>Greedy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Heuristic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100"/>
                        <a:t>Step-by-step cost-based node selection</a:t>
                      </a:r>
                      <a:endParaRPr lang="en-US" altLang="zh-CN" sz="1100"/>
                    </a:p>
                  </a:txBody>
                  <a:tcPr marL="0" marR="0" marT="0" marB="0"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5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41624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 Experimental Results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115" y="1804670"/>
            <a:ext cx="4067175" cy="2019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115" y="1862455"/>
            <a:ext cx="2486025" cy="19615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95" y="4683125"/>
            <a:ext cx="2971800" cy="1924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5670" y="941705"/>
            <a:ext cx="38239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Deterministic Load: </a:t>
            </a:r>
            <a:r>
              <a:rPr lang="en-US" altLang="zh-CN">
                <a:sym typeface="+mn-ea"/>
              </a:rPr>
              <a:t>a fixed number of SFC requests of 5, 10, 15, and 20 per time slot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7329805" y="916305"/>
            <a:ext cx="39573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Dynamic Load: </a:t>
            </a:r>
            <a:r>
              <a:rPr lang="en-US" altLang="zh-CN">
                <a:sym typeface="+mn-ea"/>
              </a:rPr>
              <a:t>a fluctuating number of SFC requests between 10 and 20 </a:t>
            </a:r>
            <a:r>
              <a:rPr lang="en-US" altLang="zh-CN">
                <a:sym typeface="+mn-ea"/>
              </a:rPr>
              <a:t>per time slot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1002665" y="3977640"/>
            <a:ext cx="4326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Different redundancy deployment strategies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5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41624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 Experimental Results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055" y="1106170"/>
            <a:ext cx="2795270" cy="21088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230" y="1149985"/>
            <a:ext cx="2779395" cy="2117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820" y="1149985"/>
            <a:ext cx="2888615" cy="21418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585" y="3663950"/>
            <a:ext cx="3430270" cy="21310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3430" y="362331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Convergence performance analysis and execution time comparison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6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48545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Conclusion &amp;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Future Work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7185" y="842645"/>
            <a:ext cx="11214735" cy="4410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1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</a:rPr>
              <a:t>Conclusion: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We proposed A2C-SFC, a two-stage deep reinforcement learning framework for joint VNF placement and redundancy management in MEC-based SFC orchestration.</a:t>
            </a:r>
            <a:endParaRPr lang="en-US" altLang="zh-CN">
              <a:solidFill>
                <a:schemeClr val="tx1"/>
              </a:solidFill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Our approach integrates:</a:t>
            </a:r>
            <a:endParaRPr lang="en-US" altLang="zh-CN"/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A2C for latency-aware placement,</a:t>
            </a:r>
            <a:endParaRPr lang="en-US" altLang="zh-CN">
              <a:solidFill>
                <a:schemeClr val="tx1"/>
              </a:solidFill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KKT-based CPU allocation,</a:t>
            </a:r>
            <a:endParaRPr lang="en-US" altLang="zh-CN"/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A heuristic redundancy strategy for reliability.</a:t>
            </a:r>
            <a:endParaRPr lang="en-US" altLang="zh-CN"/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Extensive simulations show significant reductions in cost and delay, while satisfying reliability constraints under both static and dynamic service demands.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5455" y="4605655"/>
            <a:ext cx="11447780" cy="18345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1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Future Work: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  <a:p>
            <a:pPr marL="742950" lvl="2" indent="-28575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/>
              <a:t>Extend the model to incorporate dynamic VNF workload prediction and adaptive scaling strategies.</a:t>
            </a:r>
            <a:endParaRPr lang="en-US" altLang="zh-CN"/>
          </a:p>
          <a:p>
            <a:pPr marL="742950" lvl="2" indent="-28575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Integrate reactive fault recovery mechanisms, enabling faster recovery from runtime failures.</a:t>
            </a:r>
            <a:endParaRPr lang="en-US" altLang="zh-CN">
              <a:solidFill>
                <a:schemeClr val="tx1"/>
              </a:solidFill>
            </a:endParaRPr>
          </a:p>
          <a:p>
            <a:pPr marL="742950" lvl="2" indent="-28575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Explore deployment in real-world MEC testbeds, evaluating practicality and scalability in production environments.</a:t>
            </a:r>
            <a:endParaRPr lang="en-US" altLang="zh-CN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67062" y="2120096"/>
            <a:ext cx="8857877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Thanks!</a:t>
            </a:r>
            <a:endParaRPr lang="en-US" altLang="zh-CN" sz="80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35479" y="3424807"/>
            <a:ext cx="76459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Thank you! I’m happy to take questions now.</a:t>
            </a:r>
            <a:endParaRPr lang="en-US" altLang="zh-CN" sz="2400" dirty="0">
              <a:solidFill>
                <a:schemeClr val="tx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52" name="任意多边形: 形状 51"/>
          <p:cNvSpPr/>
          <p:nvPr/>
        </p:nvSpPr>
        <p:spPr>
          <a:xfrm>
            <a:off x="739252" y="6167120"/>
            <a:ext cx="322091" cy="467360"/>
          </a:xfrm>
          <a:custGeom>
            <a:avLst/>
            <a:gdLst>
              <a:gd name="connsiteX0" fmla="*/ 1330748 w 1414106"/>
              <a:gd name="connsiteY0" fmla="*/ 1905000 h 2051896"/>
              <a:gd name="connsiteX1" fmla="*/ 1404196 w 1414106"/>
              <a:gd name="connsiteY1" fmla="*/ 1978448 h 2051896"/>
              <a:gd name="connsiteX2" fmla="*/ 1330748 w 1414106"/>
              <a:gd name="connsiteY2" fmla="*/ 2051896 h 2051896"/>
              <a:gd name="connsiteX3" fmla="*/ 1257300 w 1414106"/>
              <a:gd name="connsiteY3" fmla="*/ 1978448 h 2051896"/>
              <a:gd name="connsiteX4" fmla="*/ 1330748 w 1414106"/>
              <a:gd name="connsiteY4" fmla="*/ 1905000 h 2051896"/>
              <a:gd name="connsiteX5" fmla="*/ 911648 w 1414106"/>
              <a:gd name="connsiteY5" fmla="*/ 1905000 h 2051896"/>
              <a:gd name="connsiteX6" fmla="*/ 985096 w 1414106"/>
              <a:gd name="connsiteY6" fmla="*/ 1978448 h 2051896"/>
              <a:gd name="connsiteX7" fmla="*/ 911648 w 1414106"/>
              <a:gd name="connsiteY7" fmla="*/ 2051896 h 2051896"/>
              <a:gd name="connsiteX8" fmla="*/ 838200 w 1414106"/>
              <a:gd name="connsiteY8" fmla="*/ 1978448 h 2051896"/>
              <a:gd name="connsiteX9" fmla="*/ 911648 w 1414106"/>
              <a:gd name="connsiteY9" fmla="*/ 1905000 h 2051896"/>
              <a:gd name="connsiteX10" fmla="*/ 492548 w 1414106"/>
              <a:gd name="connsiteY10" fmla="*/ 1905000 h 2051896"/>
              <a:gd name="connsiteX11" fmla="*/ 565996 w 1414106"/>
              <a:gd name="connsiteY11" fmla="*/ 1978448 h 2051896"/>
              <a:gd name="connsiteX12" fmla="*/ 492548 w 1414106"/>
              <a:gd name="connsiteY12" fmla="*/ 2051896 h 2051896"/>
              <a:gd name="connsiteX13" fmla="*/ 419100 w 1414106"/>
              <a:gd name="connsiteY13" fmla="*/ 1978448 h 2051896"/>
              <a:gd name="connsiteX14" fmla="*/ 492548 w 1414106"/>
              <a:gd name="connsiteY14" fmla="*/ 1905000 h 2051896"/>
              <a:gd name="connsiteX15" fmla="*/ 73448 w 1414106"/>
              <a:gd name="connsiteY15" fmla="*/ 1905000 h 2051896"/>
              <a:gd name="connsiteX16" fmla="*/ 146896 w 1414106"/>
              <a:gd name="connsiteY16" fmla="*/ 1978448 h 2051896"/>
              <a:gd name="connsiteX17" fmla="*/ 73448 w 1414106"/>
              <a:gd name="connsiteY17" fmla="*/ 2051896 h 2051896"/>
              <a:gd name="connsiteX18" fmla="*/ 0 w 1414106"/>
              <a:gd name="connsiteY18" fmla="*/ 1978448 h 2051896"/>
              <a:gd name="connsiteX19" fmla="*/ 73448 w 1414106"/>
              <a:gd name="connsiteY19" fmla="*/ 1905000 h 2051896"/>
              <a:gd name="connsiteX20" fmla="*/ 1332730 w 1414106"/>
              <a:gd name="connsiteY20" fmla="*/ 1524000 h 2051896"/>
              <a:gd name="connsiteX21" fmla="*/ 1406178 w 1414106"/>
              <a:gd name="connsiteY21" fmla="*/ 1597448 h 2051896"/>
              <a:gd name="connsiteX22" fmla="*/ 1332730 w 1414106"/>
              <a:gd name="connsiteY22" fmla="*/ 1670896 h 2051896"/>
              <a:gd name="connsiteX23" fmla="*/ 1259282 w 1414106"/>
              <a:gd name="connsiteY23" fmla="*/ 1597448 h 2051896"/>
              <a:gd name="connsiteX24" fmla="*/ 1332730 w 1414106"/>
              <a:gd name="connsiteY24" fmla="*/ 1524000 h 2051896"/>
              <a:gd name="connsiteX25" fmla="*/ 913630 w 1414106"/>
              <a:gd name="connsiteY25" fmla="*/ 1524000 h 2051896"/>
              <a:gd name="connsiteX26" fmla="*/ 987078 w 1414106"/>
              <a:gd name="connsiteY26" fmla="*/ 1597448 h 2051896"/>
              <a:gd name="connsiteX27" fmla="*/ 913630 w 1414106"/>
              <a:gd name="connsiteY27" fmla="*/ 1670896 h 2051896"/>
              <a:gd name="connsiteX28" fmla="*/ 840182 w 1414106"/>
              <a:gd name="connsiteY28" fmla="*/ 1597448 h 2051896"/>
              <a:gd name="connsiteX29" fmla="*/ 913630 w 1414106"/>
              <a:gd name="connsiteY29" fmla="*/ 1524000 h 2051896"/>
              <a:gd name="connsiteX30" fmla="*/ 494530 w 1414106"/>
              <a:gd name="connsiteY30" fmla="*/ 1524000 h 2051896"/>
              <a:gd name="connsiteX31" fmla="*/ 567978 w 1414106"/>
              <a:gd name="connsiteY31" fmla="*/ 1597448 h 2051896"/>
              <a:gd name="connsiteX32" fmla="*/ 494530 w 1414106"/>
              <a:gd name="connsiteY32" fmla="*/ 1670896 h 2051896"/>
              <a:gd name="connsiteX33" fmla="*/ 421082 w 1414106"/>
              <a:gd name="connsiteY33" fmla="*/ 1597448 h 2051896"/>
              <a:gd name="connsiteX34" fmla="*/ 494530 w 1414106"/>
              <a:gd name="connsiteY34" fmla="*/ 1524000 h 2051896"/>
              <a:gd name="connsiteX35" fmla="*/ 75430 w 1414106"/>
              <a:gd name="connsiteY35" fmla="*/ 1524000 h 2051896"/>
              <a:gd name="connsiteX36" fmla="*/ 148878 w 1414106"/>
              <a:gd name="connsiteY36" fmla="*/ 1597448 h 2051896"/>
              <a:gd name="connsiteX37" fmla="*/ 75430 w 1414106"/>
              <a:gd name="connsiteY37" fmla="*/ 1670896 h 2051896"/>
              <a:gd name="connsiteX38" fmla="*/ 1982 w 1414106"/>
              <a:gd name="connsiteY38" fmla="*/ 1597448 h 2051896"/>
              <a:gd name="connsiteX39" fmla="*/ 75430 w 1414106"/>
              <a:gd name="connsiteY39" fmla="*/ 1524000 h 2051896"/>
              <a:gd name="connsiteX40" fmla="*/ 1334712 w 1414106"/>
              <a:gd name="connsiteY40" fmla="*/ 1143000 h 2051896"/>
              <a:gd name="connsiteX41" fmla="*/ 1408160 w 1414106"/>
              <a:gd name="connsiteY41" fmla="*/ 1216448 h 2051896"/>
              <a:gd name="connsiteX42" fmla="*/ 1334712 w 1414106"/>
              <a:gd name="connsiteY42" fmla="*/ 1289896 h 2051896"/>
              <a:gd name="connsiteX43" fmla="*/ 1261264 w 1414106"/>
              <a:gd name="connsiteY43" fmla="*/ 1216448 h 2051896"/>
              <a:gd name="connsiteX44" fmla="*/ 1334712 w 1414106"/>
              <a:gd name="connsiteY44" fmla="*/ 1143000 h 2051896"/>
              <a:gd name="connsiteX45" fmla="*/ 915612 w 1414106"/>
              <a:gd name="connsiteY45" fmla="*/ 1143000 h 2051896"/>
              <a:gd name="connsiteX46" fmla="*/ 989060 w 1414106"/>
              <a:gd name="connsiteY46" fmla="*/ 1216448 h 2051896"/>
              <a:gd name="connsiteX47" fmla="*/ 915612 w 1414106"/>
              <a:gd name="connsiteY47" fmla="*/ 1289896 h 2051896"/>
              <a:gd name="connsiteX48" fmla="*/ 842164 w 1414106"/>
              <a:gd name="connsiteY48" fmla="*/ 1216448 h 2051896"/>
              <a:gd name="connsiteX49" fmla="*/ 915612 w 1414106"/>
              <a:gd name="connsiteY49" fmla="*/ 1143000 h 2051896"/>
              <a:gd name="connsiteX50" fmla="*/ 496512 w 1414106"/>
              <a:gd name="connsiteY50" fmla="*/ 1143000 h 2051896"/>
              <a:gd name="connsiteX51" fmla="*/ 569960 w 1414106"/>
              <a:gd name="connsiteY51" fmla="*/ 1216448 h 2051896"/>
              <a:gd name="connsiteX52" fmla="*/ 496512 w 1414106"/>
              <a:gd name="connsiteY52" fmla="*/ 1289896 h 2051896"/>
              <a:gd name="connsiteX53" fmla="*/ 423064 w 1414106"/>
              <a:gd name="connsiteY53" fmla="*/ 1216448 h 2051896"/>
              <a:gd name="connsiteX54" fmla="*/ 496512 w 1414106"/>
              <a:gd name="connsiteY54" fmla="*/ 1143000 h 2051896"/>
              <a:gd name="connsiteX55" fmla="*/ 77412 w 1414106"/>
              <a:gd name="connsiteY55" fmla="*/ 1143000 h 2051896"/>
              <a:gd name="connsiteX56" fmla="*/ 150860 w 1414106"/>
              <a:gd name="connsiteY56" fmla="*/ 1216448 h 2051896"/>
              <a:gd name="connsiteX57" fmla="*/ 77412 w 1414106"/>
              <a:gd name="connsiteY57" fmla="*/ 1289896 h 2051896"/>
              <a:gd name="connsiteX58" fmla="*/ 3964 w 1414106"/>
              <a:gd name="connsiteY58" fmla="*/ 1216448 h 2051896"/>
              <a:gd name="connsiteX59" fmla="*/ 77412 w 1414106"/>
              <a:gd name="connsiteY59" fmla="*/ 1143000 h 2051896"/>
              <a:gd name="connsiteX60" fmla="*/ 1336694 w 1414106"/>
              <a:gd name="connsiteY60" fmla="*/ 762000 h 2051896"/>
              <a:gd name="connsiteX61" fmla="*/ 1410142 w 1414106"/>
              <a:gd name="connsiteY61" fmla="*/ 835448 h 2051896"/>
              <a:gd name="connsiteX62" fmla="*/ 1336694 w 1414106"/>
              <a:gd name="connsiteY62" fmla="*/ 908896 h 2051896"/>
              <a:gd name="connsiteX63" fmla="*/ 1263246 w 1414106"/>
              <a:gd name="connsiteY63" fmla="*/ 835448 h 2051896"/>
              <a:gd name="connsiteX64" fmla="*/ 1336694 w 1414106"/>
              <a:gd name="connsiteY64" fmla="*/ 762000 h 2051896"/>
              <a:gd name="connsiteX65" fmla="*/ 917594 w 1414106"/>
              <a:gd name="connsiteY65" fmla="*/ 762000 h 2051896"/>
              <a:gd name="connsiteX66" fmla="*/ 991042 w 1414106"/>
              <a:gd name="connsiteY66" fmla="*/ 835448 h 2051896"/>
              <a:gd name="connsiteX67" fmla="*/ 917594 w 1414106"/>
              <a:gd name="connsiteY67" fmla="*/ 908896 h 2051896"/>
              <a:gd name="connsiteX68" fmla="*/ 844146 w 1414106"/>
              <a:gd name="connsiteY68" fmla="*/ 835448 h 2051896"/>
              <a:gd name="connsiteX69" fmla="*/ 917594 w 1414106"/>
              <a:gd name="connsiteY69" fmla="*/ 762000 h 2051896"/>
              <a:gd name="connsiteX70" fmla="*/ 498494 w 1414106"/>
              <a:gd name="connsiteY70" fmla="*/ 762000 h 2051896"/>
              <a:gd name="connsiteX71" fmla="*/ 571942 w 1414106"/>
              <a:gd name="connsiteY71" fmla="*/ 835448 h 2051896"/>
              <a:gd name="connsiteX72" fmla="*/ 498494 w 1414106"/>
              <a:gd name="connsiteY72" fmla="*/ 908896 h 2051896"/>
              <a:gd name="connsiteX73" fmla="*/ 425046 w 1414106"/>
              <a:gd name="connsiteY73" fmla="*/ 835448 h 2051896"/>
              <a:gd name="connsiteX74" fmla="*/ 498494 w 1414106"/>
              <a:gd name="connsiteY74" fmla="*/ 762000 h 2051896"/>
              <a:gd name="connsiteX75" fmla="*/ 79394 w 1414106"/>
              <a:gd name="connsiteY75" fmla="*/ 762000 h 2051896"/>
              <a:gd name="connsiteX76" fmla="*/ 152842 w 1414106"/>
              <a:gd name="connsiteY76" fmla="*/ 835448 h 2051896"/>
              <a:gd name="connsiteX77" fmla="*/ 79394 w 1414106"/>
              <a:gd name="connsiteY77" fmla="*/ 908896 h 2051896"/>
              <a:gd name="connsiteX78" fmla="*/ 5946 w 1414106"/>
              <a:gd name="connsiteY78" fmla="*/ 835448 h 2051896"/>
              <a:gd name="connsiteX79" fmla="*/ 79394 w 1414106"/>
              <a:gd name="connsiteY79" fmla="*/ 762000 h 2051896"/>
              <a:gd name="connsiteX80" fmla="*/ 1338676 w 1414106"/>
              <a:gd name="connsiteY80" fmla="*/ 381000 h 2051896"/>
              <a:gd name="connsiteX81" fmla="*/ 1412124 w 1414106"/>
              <a:gd name="connsiteY81" fmla="*/ 454448 h 2051896"/>
              <a:gd name="connsiteX82" fmla="*/ 1338676 w 1414106"/>
              <a:gd name="connsiteY82" fmla="*/ 527896 h 2051896"/>
              <a:gd name="connsiteX83" fmla="*/ 1265228 w 1414106"/>
              <a:gd name="connsiteY83" fmla="*/ 454448 h 2051896"/>
              <a:gd name="connsiteX84" fmla="*/ 1338676 w 1414106"/>
              <a:gd name="connsiteY84" fmla="*/ 381000 h 2051896"/>
              <a:gd name="connsiteX85" fmla="*/ 919576 w 1414106"/>
              <a:gd name="connsiteY85" fmla="*/ 381000 h 2051896"/>
              <a:gd name="connsiteX86" fmla="*/ 993024 w 1414106"/>
              <a:gd name="connsiteY86" fmla="*/ 454448 h 2051896"/>
              <a:gd name="connsiteX87" fmla="*/ 919576 w 1414106"/>
              <a:gd name="connsiteY87" fmla="*/ 527896 h 2051896"/>
              <a:gd name="connsiteX88" fmla="*/ 846128 w 1414106"/>
              <a:gd name="connsiteY88" fmla="*/ 454448 h 2051896"/>
              <a:gd name="connsiteX89" fmla="*/ 919576 w 1414106"/>
              <a:gd name="connsiteY89" fmla="*/ 381000 h 2051896"/>
              <a:gd name="connsiteX90" fmla="*/ 500476 w 1414106"/>
              <a:gd name="connsiteY90" fmla="*/ 381000 h 2051896"/>
              <a:gd name="connsiteX91" fmla="*/ 573924 w 1414106"/>
              <a:gd name="connsiteY91" fmla="*/ 454448 h 2051896"/>
              <a:gd name="connsiteX92" fmla="*/ 500476 w 1414106"/>
              <a:gd name="connsiteY92" fmla="*/ 527896 h 2051896"/>
              <a:gd name="connsiteX93" fmla="*/ 427028 w 1414106"/>
              <a:gd name="connsiteY93" fmla="*/ 454448 h 2051896"/>
              <a:gd name="connsiteX94" fmla="*/ 500476 w 1414106"/>
              <a:gd name="connsiteY94" fmla="*/ 381000 h 2051896"/>
              <a:gd name="connsiteX95" fmla="*/ 81376 w 1414106"/>
              <a:gd name="connsiteY95" fmla="*/ 381000 h 2051896"/>
              <a:gd name="connsiteX96" fmla="*/ 154824 w 1414106"/>
              <a:gd name="connsiteY96" fmla="*/ 454448 h 2051896"/>
              <a:gd name="connsiteX97" fmla="*/ 81376 w 1414106"/>
              <a:gd name="connsiteY97" fmla="*/ 527896 h 2051896"/>
              <a:gd name="connsiteX98" fmla="*/ 7928 w 1414106"/>
              <a:gd name="connsiteY98" fmla="*/ 454448 h 2051896"/>
              <a:gd name="connsiteX99" fmla="*/ 81376 w 1414106"/>
              <a:gd name="connsiteY99" fmla="*/ 381000 h 2051896"/>
              <a:gd name="connsiteX100" fmla="*/ 1340658 w 1414106"/>
              <a:gd name="connsiteY100" fmla="*/ 0 h 2051896"/>
              <a:gd name="connsiteX101" fmla="*/ 1414106 w 1414106"/>
              <a:gd name="connsiteY101" fmla="*/ 73448 h 2051896"/>
              <a:gd name="connsiteX102" fmla="*/ 1340658 w 1414106"/>
              <a:gd name="connsiteY102" fmla="*/ 146896 h 2051896"/>
              <a:gd name="connsiteX103" fmla="*/ 1267210 w 1414106"/>
              <a:gd name="connsiteY103" fmla="*/ 73448 h 2051896"/>
              <a:gd name="connsiteX104" fmla="*/ 1340658 w 1414106"/>
              <a:gd name="connsiteY104" fmla="*/ 0 h 2051896"/>
              <a:gd name="connsiteX105" fmla="*/ 921558 w 1414106"/>
              <a:gd name="connsiteY105" fmla="*/ 0 h 2051896"/>
              <a:gd name="connsiteX106" fmla="*/ 995006 w 1414106"/>
              <a:gd name="connsiteY106" fmla="*/ 73448 h 2051896"/>
              <a:gd name="connsiteX107" fmla="*/ 921558 w 1414106"/>
              <a:gd name="connsiteY107" fmla="*/ 146896 h 2051896"/>
              <a:gd name="connsiteX108" fmla="*/ 848110 w 1414106"/>
              <a:gd name="connsiteY108" fmla="*/ 73448 h 2051896"/>
              <a:gd name="connsiteX109" fmla="*/ 921558 w 1414106"/>
              <a:gd name="connsiteY109" fmla="*/ 0 h 2051896"/>
              <a:gd name="connsiteX110" fmla="*/ 502458 w 1414106"/>
              <a:gd name="connsiteY110" fmla="*/ 0 h 2051896"/>
              <a:gd name="connsiteX111" fmla="*/ 575906 w 1414106"/>
              <a:gd name="connsiteY111" fmla="*/ 73448 h 2051896"/>
              <a:gd name="connsiteX112" fmla="*/ 502458 w 1414106"/>
              <a:gd name="connsiteY112" fmla="*/ 146896 h 2051896"/>
              <a:gd name="connsiteX113" fmla="*/ 429010 w 1414106"/>
              <a:gd name="connsiteY113" fmla="*/ 73448 h 2051896"/>
              <a:gd name="connsiteX114" fmla="*/ 502458 w 1414106"/>
              <a:gd name="connsiteY114" fmla="*/ 0 h 2051896"/>
              <a:gd name="connsiteX115" fmla="*/ 83358 w 1414106"/>
              <a:gd name="connsiteY115" fmla="*/ 0 h 2051896"/>
              <a:gd name="connsiteX116" fmla="*/ 156806 w 1414106"/>
              <a:gd name="connsiteY116" fmla="*/ 73448 h 2051896"/>
              <a:gd name="connsiteX117" fmla="*/ 83358 w 1414106"/>
              <a:gd name="connsiteY117" fmla="*/ 146896 h 2051896"/>
              <a:gd name="connsiteX118" fmla="*/ 9910 w 1414106"/>
              <a:gd name="connsiteY118" fmla="*/ 73448 h 2051896"/>
              <a:gd name="connsiteX119" fmla="*/ 83358 w 1414106"/>
              <a:gd name="connsiteY119" fmla="*/ 0 h 205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414106" h="2051896">
                <a:moveTo>
                  <a:pt x="1330748" y="1905000"/>
                </a:moveTo>
                <a:cubicBezTo>
                  <a:pt x="1371312" y="1905000"/>
                  <a:pt x="1404196" y="1937884"/>
                  <a:pt x="1404196" y="1978448"/>
                </a:cubicBezTo>
                <a:cubicBezTo>
                  <a:pt x="1404196" y="2019012"/>
                  <a:pt x="1371312" y="2051896"/>
                  <a:pt x="1330748" y="2051896"/>
                </a:cubicBezTo>
                <a:cubicBezTo>
                  <a:pt x="1290184" y="2051896"/>
                  <a:pt x="1257300" y="2019012"/>
                  <a:pt x="1257300" y="1978448"/>
                </a:cubicBezTo>
                <a:cubicBezTo>
                  <a:pt x="1257300" y="1937884"/>
                  <a:pt x="1290184" y="1905000"/>
                  <a:pt x="1330748" y="1905000"/>
                </a:cubicBezTo>
                <a:close/>
                <a:moveTo>
                  <a:pt x="911648" y="1905000"/>
                </a:moveTo>
                <a:cubicBezTo>
                  <a:pt x="952212" y="1905000"/>
                  <a:pt x="985096" y="1937884"/>
                  <a:pt x="985096" y="1978448"/>
                </a:cubicBezTo>
                <a:cubicBezTo>
                  <a:pt x="985096" y="2019012"/>
                  <a:pt x="952212" y="2051896"/>
                  <a:pt x="911648" y="2051896"/>
                </a:cubicBezTo>
                <a:cubicBezTo>
                  <a:pt x="871084" y="2051896"/>
                  <a:pt x="838200" y="2019012"/>
                  <a:pt x="838200" y="1978448"/>
                </a:cubicBezTo>
                <a:cubicBezTo>
                  <a:pt x="838200" y="1937884"/>
                  <a:pt x="871084" y="1905000"/>
                  <a:pt x="911648" y="1905000"/>
                </a:cubicBezTo>
                <a:close/>
                <a:moveTo>
                  <a:pt x="492548" y="1905000"/>
                </a:moveTo>
                <a:cubicBezTo>
                  <a:pt x="533112" y="1905000"/>
                  <a:pt x="565996" y="1937884"/>
                  <a:pt x="565996" y="1978448"/>
                </a:cubicBezTo>
                <a:cubicBezTo>
                  <a:pt x="565996" y="2019012"/>
                  <a:pt x="533112" y="2051896"/>
                  <a:pt x="492548" y="2051896"/>
                </a:cubicBezTo>
                <a:cubicBezTo>
                  <a:pt x="451984" y="2051896"/>
                  <a:pt x="419100" y="2019012"/>
                  <a:pt x="419100" y="1978448"/>
                </a:cubicBezTo>
                <a:cubicBezTo>
                  <a:pt x="419100" y="1937884"/>
                  <a:pt x="451984" y="1905000"/>
                  <a:pt x="492548" y="1905000"/>
                </a:cubicBezTo>
                <a:close/>
                <a:moveTo>
                  <a:pt x="73448" y="1905000"/>
                </a:moveTo>
                <a:cubicBezTo>
                  <a:pt x="114012" y="1905000"/>
                  <a:pt x="146896" y="1937884"/>
                  <a:pt x="146896" y="1978448"/>
                </a:cubicBezTo>
                <a:cubicBezTo>
                  <a:pt x="146896" y="2019012"/>
                  <a:pt x="114012" y="2051896"/>
                  <a:pt x="73448" y="2051896"/>
                </a:cubicBezTo>
                <a:cubicBezTo>
                  <a:pt x="32884" y="2051896"/>
                  <a:pt x="0" y="2019012"/>
                  <a:pt x="0" y="1978448"/>
                </a:cubicBezTo>
                <a:cubicBezTo>
                  <a:pt x="0" y="1937884"/>
                  <a:pt x="32884" y="1905000"/>
                  <a:pt x="73448" y="1905000"/>
                </a:cubicBezTo>
                <a:close/>
                <a:moveTo>
                  <a:pt x="1332730" y="1524000"/>
                </a:moveTo>
                <a:cubicBezTo>
                  <a:pt x="1373294" y="1524000"/>
                  <a:pt x="1406178" y="1556884"/>
                  <a:pt x="1406178" y="1597448"/>
                </a:cubicBezTo>
                <a:cubicBezTo>
                  <a:pt x="1406178" y="1638012"/>
                  <a:pt x="1373294" y="1670896"/>
                  <a:pt x="1332730" y="1670896"/>
                </a:cubicBezTo>
                <a:cubicBezTo>
                  <a:pt x="1292166" y="1670896"/>
                  <a:pt x="1259282" y="1638012"/>
                  <a:pt x="1259282" y="1597448"/>
                </a:cubicBezTo>
                <a:cubicBezTo>
                  <a:pt x="1259282" y="1556884"/>
                  <a:pt x="1292166" y="1524000"/>
                  <a:pt x="1332730" y="1524000"/>
                </a:cubicBezTo>
                <a:close/>
                <a:moveTo>
                  <a:pt x="913630" y="1524000"/>
                </a:moveTo>
                <a:cubicBezTo>
                  <a:pt x="954194" y="1524000"/>
                  <a:pt x="987078" y="1556884"/>
                  <a:pt x="987078" y="1597448"/>
                </a:cubicBezTo>
                <a:cubicBezTo>
                  <a:pt x="987078" y="1638012"/>
                  <a:pt x="954194" y="1670896"/>
                  <a:pt x="913630" y="1670896"/>
                </a:cubicBezTo>
                <a:cubicBezTo>
                  <a:pt x="873066" y="1670896"/>
                  <a:pt x="840182" y="1638012"/>
                  <a:pt x="840182" y="1597448"/>
                </a:cubicBezTo>
                <a:cubicBezTo>
                  <a:pt x="840182" y="1556884"/>
                  <a:pt x="873066" y="1524000"/>
                  <a:pt x="913630" y="1524000"/>
                </a:cubicBezTo>
                <a:close/>
                <a:moveTo>
                  <a:pt x="494530" y="1524000"/>
                </a:moveTo>
                <a:cubicBezTo>
                  <a:pt x="535094" y="1524000"/>
                  <a:pt x="567978" y="1556884"/>
                  <a:pt x="567978" y="1597448"/>
                </a:cubicBezTo>
                <a:cubicBezTo>
                  <a:pt x="567978" y="1638012"/>
                  <a:pt x="535094" y="1670896"/>
                  <a:pt x="494530" y="1670896"/>
                </a:cubicBezTo>
                <a:cubicBezTo>
                  <a:pt x="453966" y="1670896"/>
                  <a:pt x="421082" y="1638012"/>
                  <a:pt x="421082" y="1597448"/>
                </a:cubicBezTo>
                <a:cubicBezTo>
                  <a:pt x="421082" y="1556884"/>
                  <a:pt x="453966" y="1524000"/>
                  <a:pt x="494530" y="1524000"/>
                </a:cubicBezTo>
                <a:close/>
                <a:moveTo>
                  <a:pt x="75430" y="1524000"/>
                </a:moveTo>
                <a:cubicBezTo>
                  <a:pt x="115994" y="1524000"/>
                  <a:pt x="148878" y="1556884"/>
                  <a:pt x="148878" y="1597448"/>
                </a:cubicBezTo>
                <a:cubicBezTo>
                  <a:pt x="148878" y="1638012"/>
                  <a:pt x="115994" y="1670896"/>
                  <a:pt x="75430" y="1670896"/>
                </a:cubicBezTo>
                <a:cubicBezTo>
                  <a:pt x="34866" y="1670896"/>
                  <a:pt x="1982" y="1638012"/>
                  <a:pt x="1982" y="1597448"/>
                </a:cubicBezTo>
                <a:cubicBezTo>
                  <a:pt x="1982" y="1556884"/>
                  <a:pt x="34866" y="1524000"/>
                  <a:pt x="75430" y="1524000"/>
                </a:cubicBezTo>
                <a:close/>
                <a:moveTo>
                  <a:pt x="1334712" y="1143000"/>
                </a:moveTo>
                <a:cubicBezTo>
                  <a:pt x="1375276" y="1143000"/>
                  <a:pt x="1408160" y="1175884"/>
                  <a:pt x="1408160" y="1216448"/>
                </a:cubicBezTo>
                <a:cubicBezTo>
                  <a:pt x="1408160" y="1257012"/>
                  <a:pt x="1375276" y="1289896"/>
                  <a:pt x="1334712" y="1289896"/>
                </a:cubicBezTo>
                <a:cubicBezTo>
                  <a:pt x="1294148" y="1289896"/>
                  <a:pt x="1261264" y="1257012"/>
                  <a:pt x="1261264" y="1216448"/>
                </a:cubicBezTo>
                <a:cubicBezTo>
                  <a:pt x="1261264" y="1175884"/>
                  <a:pt x="1294148" y="1143000"/>
                  <a:pt x="1334712" y="1143000"/>
                </a:cubicBezTo>
                <a:close/>
                <a:moveTo>
                  <a:pt x="915612" y="1143000"/>
                </a:moveTo>
                <a:cubicBezTo>
                  <a:pt x="956176" y="1143000"/>
                  <a:pt x="989060" y="1175884"/>
                  <a:pt x="989060" y="1216448"/>
                </a:cubicBezTo>
                <a:cubicBezTo>
                  <a:pt x="989060" y="1257012"/>
                  <a:pt x="956176" y="1289896"/>
                  <a:pt x="915612" y="1289896"/>
                </a:cubicBezTo>
                <a:cubicBezTo>
                  <a:pt x="875048" y="1289896"/>
                  <a:pt x="842164" y="1257012"/>
                  <a:pt x="842164" y="1216448"/>
                </a:cubicBezTo>
                <a:cubicBezTo>
                  <a:pt x="842164" y="1175884"/>
                  <a:pt x="875048" y="1143000"/>
                  <a:pt x="915612" y="1143000"/>
                </a:cubicBezTo>
                <a:close/>
                <a:moveTo>
                  <a:pt x="496512" y="1143000"/>
                </a:moveTo>
                <a:cubicBezTo>
                  <a:pt x="537076" y="1143000"/>
                  <a:pt x="569960" y="1175884"/>
                  <a:pt x="569960" y="1216448"/>
                </a:cubicBezTo>
                <a:cubicBezTo>
                  <a:pt x="569960" y="1257012"/>
                  <a:pt x="537076" y="1289896"/>
                  <a:pt x="496512" y="1289896"/>
                </a:cubicBezTo>
                <a:cubicBezTo>
                  <a:pt x="455948" y="1289896"/>
                  <a:pt x="423064" y="1257012"/>
                  <a:pt x="423064" y="1216448"/>
                </a:cubicBezTo>
                <a:cubicBezTo>
                  <a:pt x="423064" y="1175884"/>
                  <a:pt x="455948" y="1143000"/>
                  <a:pt x="496512" y="1143000"/>
                </a:cubicBezTo>
                <a:close/>
                <a:moveTo>
                  <a:pt x="77412" y="1143000"/>
                </a:moveTo>
                <a:cubicBezTo>
                  <a:pt x="117976" y="1143000"/>
                  <a:pt x="150860" y="1175884"/>
                  <a:pt x="150860" y="1216448"/>
                </a:cubicBezTo>
                <a:cubicBezTo>
                  <a:pt x="150860" y="1257012"/>
                  <a:pt x="117976" y="1289896"/>
                  <a:pt x="77412" y="1289896"/>
                </a:cubicBezTo>
                <a:cubicBezTo>
                  <a:pt x="36848" y="1289896"/>
                  <a:pt x="3964" y="1257012"/>
                  <a:pt x="3964" y="1216448"/>
                </a:cubicBezTo>
                <a:cubicBezTo>
                  <a:pt x="3964" y="1175884"/>
                  <a:pt x="36848" y="1143000"/>
                  <a:pt x="77412" y="1143000"/>
                </a:cubicBezTo>
                <a:close/>
                <a:moveTo>
                  <a:pt x="1336694" y="762000"/>
                </a:moveTo>
                <a:cubicBezTo>
                  <a:pt x="1377258" y="762000"/>
                  <a:pt x="1410142" y="794884"/>
                  <a:pt x="1410142" y="835448"/>
                </a:cubicBezTo>
                <a:cubicBezTo>
                  <a:pt x="1410142" y="876012"/>
                  <a:pt x="1377258" y="908896"/>
                  <a:pt x="1336694" y="908896"/>
                </a:cubicBezTo>
                <a:cubicBezTo>
                  <a:pt x="1296130" y="908896"/>
                  <a:pt x="1263246" y="876012"/>
                  <a:pt x="1263246" y="835448"/>
                </a:cubicBezTo>
                <a:cubicBezTo>
                  <a:pt x="1263246" y="794884"/>
                  <a:pt x="1296130" y="762000"/>
                  <a:pt x="1336694" y="762000"/>
                </a:cubicBezTo>
                <a:close/>
                <a:moveTo>
                  <a:pt x="917594" y="762000"/>
                </a:moveTo>
                <a:cubicBezTo>
                  <a:pt x="958158" y="762000"/>
                  <a:pt x="991042" y="794884"/>
                  <a:pt x="991042" y="835448"/>
                </a:cubicBezTo>
                <a:cubicBezTo>
                  <a:pt x="991042" y="876012"/>
                  <a:pt x="958158" y="908896"/>
                  <a:pt x="917594" y="908896"/>
                </a:cubicBezTo>
                <a:cubicBezTo>
                  <a:pt x="877030" y="908896"/>
                  <a:pt x="844146" y="876012"/>
                  <a:pt x="844146" y="835448"/>
                </a:cubicBezTo>
                <a:cubicBezTo>
                  <a:pt x="844146" y="794884"/>
                  <a:pt x="877030" y="762000"/>
                  <a:pt x="917594" y="762000"/>
                </a:cubicBezTo>
                <a:close/>
                <a:moveTo>
                  <a:pt x="498494" y="762000"/>
                </a:moveTo>
                <a:cubicBezTo>
                  <a:pt x="539058" y="762000"/>
                  <a:pt x="571942" y="794884"/>
                  <a:pt x="571942" y="835448"/>
                </a:cubicBezTo>
                <a:cubicBezTo>
                  <a:pt x="571942" y="876012"/>
                  <a:pt x="539058" y="908896"/>
                  <a:pt x="498494" y="908896"/>
                </a:cubicBezTo>
                <a:cubicBezTo>
                  <a:pt x="457930" y="908896"/>
                  <a:pt x="425046" y="876012"/>
                  <a:pt x="425046" y="835448"/>
                </a:cubicBezTo>
                <a:cubicBezTo>
                  <a:pt x="425046" y="794884"/>
                  <a:pt x="457930" y="762000"/>
                  <a:pt x="498494" y="762000"/>
                </a:cubicBezTo>
                <a:close/>
                <a:moveTo>
                  <a:pt x="79394" y="762000"/>
                </a:moveTo>
                <a:cubicBezTo>
                  <a:pt x="119958" y="762000"/>
                  <a:pt x="152842" y="794884"/>
                  <a:pt x="152842" y="835448"/>
                </a:cubicBezTo>
                <a:cubicBezTo>
                  <a:pt x="152842" y="876012"/>
                  <a:pt x="119958" y="908896"/>
                  <a:pt x="79394" y="908896"/>
                </a:cubicBezTo>
                <a:cubicBezTo>
                  <a:pt x="38830" y="908896"/>
                  <a:pt x="5946" y="876012"/>
                  <a:pt x="5946" y="835448"/>
                </a:cubicBezTo>
                <a:cubicBezTo>
                  <a:pt x="5946" y="794884"/>
                  <a:pt x="38830" y="762000"/>
                  <a:pt x="79394" y="762000"/>
                </a:cubicBezTo>
                <a:close/>
                <a:moveTo>
                  <a:pt x="1338676" y="381000"/>
                </a:moveTo>
                <a:cubicBezTo>
                  <a:pt x="1379240" y="381000"/>
                  <a:pt x="1412124" y="413884"/>
                  <a:pt x="1412124" y="454448"/>
                </a:cubicBezTo>
                <a:cubicBezTo>
                  <a:pt x="1412124" y="495012"/>
                  <a:pt x="1379240" y="527896"/>
                  <a:pt x="1338676" y="527896"/>
                </a:cubicBezTo>
                <a:cubicBezTo>
                  <a:pt x="1298112" y="527896"/>
                  <a:pt x="1265228" y="495012"/>
                  <a:pt x="1265228" y="454448"/>
                </a:cubicBezTo>
                <a:cubicBezTo>
                  <a:pt x="1265228" y="413884"/>
                  <a:pt x="1298112" y="381000"/>
                  <a:pt x="1338676" y="381000"/>
                </a:cubicBezTo>
                <a:close/>
                <a:moveTo>
                  <a:pt x="919576" y="381000"/>
                </a:moveTo>
                <a:cubicBezTo>
                  <a:pt x="960140" y="381000"/>
                  <a:pt x="993024" y="413884"/>
                  <a:pt x="993024" y="454448"/>
                </a:cubicBezTo>
                <a:cubicBezTo>
                  <a:pt x="993024" y="495012"/>
                  <a:pt x="960140" y="527896"/>
                  <a:pt x="919576" y="527896"/>
                </a:cubicBezTo>
                <a:cubicBezTo>
                  <a:pt x="879012" y="527896"/>
                  <a:pt x="846128" y="495012"/>
                  <a:pt x="846128" y="454448"/>
                </a:cubicBezTo>
                <a:cubicBezTo>
                  <a:pt x="846128" y="413884"/>
                  <a:pt x="879012" y="381000"/>
                  <a:pt x="919576" y="381000"/>
                </a:cubicBezTo>
                <a:close/>
                <a:moveTo>
                  <a:pt x="500476" y="381000"/>
                </a:moveTo>
                <a:cubicBezTo>
                  <a:pt x="541040" y="381000"/>
                  <a:pt x="573924" y="413884"/>
                  <a:pt x="573924" y="454448"/>
                </a:cubicBezTo>
                <a:cubicBezTo>
                  <a:pt x="573924" y="495012"/>
                  <a:pt x="541040" y="527896"/>
                  <a:pt x="500476" y="527896"/>
                </a:cubicBezTo>
                <a:cubicBezTo>
                  <a:pt x="459912" y="527896"/>
                  <a:pt x="427028" y="495012"/>
                  <a:pt x="427028" y="454448"/>
                </a:cubicBezTo>
                <a:cubicBezTo>
                  <a:pt x="427028" y="413884"/>
                  <a:pt x="459912" y="381000"/>
                  <a:pt x="500476" y="381000"/>
                </a:cubicBezTo>
                <a:close/>
                <a:moveTo>
                  <a:pt x="81376" y="381000"/>
                </a:moveTo>
                <a:cubicBezTo>
                  <a:pt x="121940" y="381000"/>
                  <a:pt x="154824" y="413884"/>
                  <a:pt x="154824" y="454448"/>
                </a:cubicBezTo>
                <a:cubicBezTo>
                  <a:pt x="154824" y="495012"/>
                  <a:pt x="121940" y="527896"/>
                  <a:pt x="81376" y="527896"/>
                </a:cubicBezTo>
                <a:cubicBezTo>
                  <a:pt x="40812" y="527896"/>
                  <a:pt x="7928" y="495012"/>
                  <a:pt x="7928" y="454448"/>
                </a:cubicBezTo>
                <a:cubicBezTo>
                  <a:pt x="7928" y="413884"/>
                  <a:pt x="40812" y="381000"/>
                  <a:pt x="81376" y="381000"/>
                </a:cubicBezTo>
                <a:close/>
                <a:moveTo>
                  <a:pt x="1340658" y="0"/>
                </a:moveTo>
                <a:cubicBezTo>
                  <a:pt x="1381222" y="0"/>
                  <a:pt x="1414106" y="32884"/>
                  <a:pt x="1414106" y="73448"/>
                </a:cubicBezTo>
                <a:cubicBezTo>
                  <a:pt x="1414106" y="114012"/>
                  <a:pt x="1381222" y="146896"/>
                  <a:pt x="1340658" y="146896"/>
                </a:cubicBezTo>
                <a:cubicBezTo>
                  <a:pt x="1300094" y="146896"/>
                  <a:pt x="1267210" y="114012"/>
                  <a:pt x="1267210" y="73448"/>
                </a:cubicBezTo>
                <a:cubicBezTo>
                  <a:pt x="1267210" y="32884"/>
                  <a:pt x="1300094" y="0"/>
                  <a:pt x="1340658" y="0"/>
                </a:cubicBezTo>
                <a:close/>
                <a:moveTo>
                  <a:pt x="921558" y="0"/>
                </a:moveTo>
                <a:cubicBezTo>
                  <a:pt x="962122" y="0"/>
                  <a:pt x="995006" y="32884"/>
                  <a:pt x="995006" y="73448"/>
                </a:cubicBezTo>
                <a:cubicBezTo>
                  <a:pt x="995006" y="114012"/>
                  <a:pt x="962122" y="146896"/>
                  <a:pt x="921558" y="146896"/>
                </a:cubicBezTo>
                <a:cubicBezTo>
                  <a:pt x="880994" y="146896"/>
                  <a:pt x="848110" y="114012"/>
                  <a:pt x="848110" y="73448"/>
                </a:cubicBezTo>
                <a:cubicBezTo>
                  <a:pt x="848110" y="32884"/>
                  <a:pt x="880994" y="0"/>
                  <a:pt x="921558" y="0"/>
                </a:cubicBezTo>
                <a:close/>
                <a:moveTo>
                  <a:pt x="502458" y="0"/>
                </a:moveTo>
                <a:cubicBezTo>
                  <a:pt x="543022" y="0"/>
                  <a:pt x="575906" y="32884"/>
                  <a:pt x="575906" y="73448"/>
                </a:cubicBezTo>
                <a:cubicBezTo>
                  <a:pt x="575906" y="114012"/>
                  <a:pt x="543022" y="146896"/>
                  <a:pt x="502458" y="146896"/>
                </a:cubicBezTo>
                <a:cubicBezTo>
                  <a:pt x="461894" y="146896"/>
                  <a:pt x="429010" y="114012"/>
                  <a:pt x="429010" y="73448"/>
                </a:cubicBezTo>
                <a:cubicBezTo>
                  <a:pt x="429010" y="32884"/>
                  <a:pt x="461894" y="0"/>
                  <a:pt x="502458" y="0"/>
                </a:cubicBezTo>
                <a:close/>
                <a:moveTo>
                  <a:pt x="83358" y="0"/>
                </a:moveTo>
                <a:cubicBezTo>
                  <a:pt x="123922" y="0"/>
                  <a:pt x="156806" y="32884"/>
                  <a:pt x="156806" y="73448"/>
                </a:cubicBezTo>
                <a:cubicBezTo>
                  <a:pt x="156806" y="114012"/>
                  <a:pt x="123922" y="146896"/>
                  <a:pt x="83358" y="146896"/>
                </a:cubicBezTo>
                <a:cubicBezTo>
                  <a:pt x="42794" y="146896"/>
                  <a:pt x="9910" y="114012"/>
                  <a:pt x="9910" y="73448"/>
                </a:cubicBezTo>
                <a:cubicBezTo>
                  <a:pt x="9910" y="32884"/>
                  <a:pt x="42794" y="0"/>
                  <a:pt x="8335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5">
                  <a:lumMod val="7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052627" y="113035"/>
            <a:ext cx="2086745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APNET 2025</a:t>
            </a:r>
            <a:endParaRPr lang="en-US" altLang="zh-CN" sz="1400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993390" y="935990"/>
            <a:ext cx="637857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Background &amp; Motivation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  <a:p>
            <a:pPr marL="457200" indent="-4572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Problem &amp; Key Challenges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  <a:p>
            <a:pPr marL="457200" indent="-4572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System Model &amp; Formulation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  <a:p>
            <a:pPr marL="457200" indent="-4572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A2C-SFC Framework Overview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  <a:p>
            <a:pPr marL="457200" indent="-4572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Evaluation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  <a:p>
            <a:pPr marL="457200" indent="-457200"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Conclusion and Furture Work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411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1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484949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Background &amp; Motivation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0250" y="926465"/>
            <a:ext cx="4733925" cy="2400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50" y="3604895"/>
            <a:ext cx="4864100" cy="27209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1020" y="1163320"/>
            <a:ext cx="6163310" cy="4999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The convergence of NFV and MEC enables flexible, low-latency network services</a:t>
            </a:r>
            <a:endParaRPr lang="en-US" altLang="zh-CN" sz="24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SFCs are key enablers of such services in smart city, industrial IoT</a:t>
            </a:r>
            <a:endParaRPr lang="en-US" altLang="zh-CN" sz="24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pPr marL="285750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However, SFC orchestration must simultaneously meet latency, reliability, and cost-efficiency constraints</a:t>
            </a:r>
            <a:endParaRPr lang="en-US" altLang="zh-CN" sz="2400" b="1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2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51041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Problem &amp; Key Challenges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0580" y="992505"/>
            <a:ext cx="10847705" cy="894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Core Problem: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MEC, SFC orchestration requires joint optimization of latency, reliability, and cost. But:</a:t>
            </a:r>
            <a:endParaRPr lang="en-US" altLang="zh-CN" sz="2000"/>
          </a:p>
          <a:p>
            <a:pPr indent="0" fontAlgn="auto">
              <a:lnSpc>
                <a:spcPct val="150000"/>
              </a:lnSpc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8525" y="2032635"/>
            <a:ext cx="10376535" cy="18256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The objectives are tightly coupled — independent optimization is ineffective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Existing policies are static and inflexible in dynamic environments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A unified, scalable framework is lacking for joint orchestration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914400" y="3929380"/>
          <a:ext cx="10507980" cy="1578610"/>
        </p:xfrm>
        <a:graphic>
          <a:graphicData uri="http://schemas.openxmlformats.org/drawingml/2006/table">
            <a:tbl>
              <a:tblPr firstRow="1">
                <a:tableStyleId>{DDF48F5D-51AF-4E6B-9057-DCA015699282}</a:tableStyleId>
              </a:tblPr>
              <a:tblGrid>
                <a:gridCol w="3502660"/>
                <a:gridCol w="3502660"/>
                <a:gridCol w="3502660"/>
              </a:tblGrid>
              <a:tr h="394335">
                <a:tc>
                  <a:txBody>
                    <a:bodyPr/>
                    <a:p>
                      <a:r>
                        <a:rPr lang="en-US" altLang="zh-CN" sz="1800"/>
                        <a:t>Latency</a:t>
                      </a:r>
                      <a:endParaRPr lang="en-US" altLang="zh-CN" sz="18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800"/>
                        <a:t>Reliability</a:t>
                      </a:r>
                      <a:endParaRPr lang="en-US" altLang="zh-CN" sz="18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800"/>
                        <a:t>Cost</a:t>
                      </a:r>
                      <a:endParaRPr lang="en-US" altLang="zh-CN" sz="1800"/>
                    </a:p>
                  </a:txBody>
                  <a:tcPr marL="0" marR="0" marT="0" marB="0" anchor="ctr" anchorCtr="0"/>
                </a:tc>
              </a:tr>
              <a:tr h="395605">
                <a:tc>
                  <a:txBody>
                    <a:bodyPr/>
                    <a:p>
                      <a:r>
                        <a:rPr lang="en-US" altLang="zh-CN" sz="1800"/>
                        <a:t>VNFs distributed across nodes</a:t>
                      </a:r>
                      <a:endParaRPr lang="en-US" altLang="zh-CN" sz="18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800"/>
                        <a:t>Single point failures disrupt entire chains</a:t>
                      </a:r>
                      <a:endParaRPr lang="en-US" altLang="zh-CN" sz="1800"/>
                    </a:p>
                  </a:txBody>
                  <a:tcPr marL="0" marR="0" marT="0" marB="0" anchor="ctr" anchorCtr="0"/>
                </a:tc>
                <a:tc>
                  <a:txBody>
                    <a:bodyPr/>
                    <a:p>
                      <a:r>
                        <a:rPr lang="en-US" altLang="zh-CN" sz="1800"/>
                        <a:t>Redundancy and low-latency paths are costly</a:t>
                      </a:r>
                      <a:endParaRPr lang="en-US" altLang="zh-CN" sz="1800"/>
                    </a:p>
                  </a:txBody>
                  <a:tcPr marL="0" marR="0" marT="0" marB="0" anchor="ctr" anchorCtr="0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80745" y="5198110"/>
            <a:ext cx="10686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Existing methods typically optimize only a single objective or a subset of goals, neglecting the full trade-offs and interdependencies among all three.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3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54927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System Model &amp; Formulation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9940" y="1045845"/>
            <a:ext cx="10899140" cy="5315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/>
              <a:t>1.Network Model: </a:t>
            </a:r>
            <a:r>
              <a:rPr lang="en-US" altLang="zh-CN">
                <a:solidFill>
                  <a:schemeClr val="tx1"/>
                </a:solidFill>
              </a:rPr>
              <a:t>The infrastructure is modeled as an undirected graph G = (N, L), where:</a:t>
            </a:r>
            <a:endParaRPr lang="en-US" altLang="zh-CN">
              <a:solidFill>
                <a:schemeClr val="tx1"/>
              </a:solidFill>
            </a:endParaRPr>
          </a:p>
          <a:p>
            <a:pPr marL="45720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N represents edge servers, each with computing capacity, memory, failure rate, and cost</a:t>
            </a:r>
            <a:endParaRPr lang="en-US" altLang="zh-CN">
              <a:solidFill>
                <a:schemeClr val="tx1"/>
              </a:solidFill>
            </a:endParaRPr>
          </a:p>
          <a:p>
            <a:pPr marL="45720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/>
              <a:t>L represents communication links with associated bandwidth and propagation latency</a:t>
            </a:r>
            <a:endParaRPr lang="en-US" altLang="zh-CN"/>
          </a:p>
          <a:p>
            <a:pPr marL="0" lvl="0"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/>
                </a:solidFill>
              </a:rPr>
              <a:t>2.SFC Request Model: Each SFC is a sequence of Virtual Network Functions (VNFs) with:</a:t>
            </a:r>
            <a:endParaRPr lang="en-US" altLang="zh-CN">
              <a:solidFill>
                <a:schemeClr val="tx1"/>
              </a:solidFill>
            </a:endParaRPr>
          </a:p>
          <a:p>
            <a:pPr marL="45720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End-to-end delay constraint</a:t>
            </a:r>
            <a:endParaRPr lang="en-US" altLang="zh-CN">
              <a:solidFill>
                <a:schemeClr val="tx1"/>
              </a:solidFill>
            </a:endParaRPr>
          </a:p>
          <a:p>
            <a:pPr marL="45720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Minimum service reliability threshold</a:t>
            </a:r>
            <a:endParaRPr lang="en-US" altLang="zh-CN">
              <a:solidFill>
                <a:schemeClr val="tx1"/>
              </a:solidFill>
            </a:endParaRPr>
          </a:p>
          <a:p>
            <a:pPr marL="45720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Specific CPU and memory requirements per VNF</a:t>
            </a:r>
            <a:endParaRPr lang="en-US" altLang="zh-CN">
              <a:solidFill>
                <a:schemeClr val="tx1"/>
              </a:solidFill>
            </a:endParaRPr>
          </a:p>
          <a:p>
            <a:pPr marL="0" lvl="0" indent="0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tx1"/>
                </a:solidFill>
              </a:rPr>
              <a:t>3. Delay Modeling: End-to-end latency includes:</a:t>
            </a:r>
            <a:endParaRPr lang="en-US" altLang="zh-CN">
              <a:solidFill>
                <a:schemeClr val="tx1"/>
              </a:solidFill>
            </a:endParaRPr>
          </a:p>
          <a:p>
            <a:pPr marL="45720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Transmission delay over links</a:t>
            </a:r>
            <a:endParaRPr lang="en-US" altLang="zh-CN">
              <a:solidFill>
                <a:schemeClr val="tx1"/>
              </a:solidFill>
            </a:endParaRPr>
          </a:p>
          <a:p>
            <a:pPr marL="45720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Propagation delay between nodes</a:t>
            </a:r>
            <a:endParaRPr lang="en-US" altLang="zh-CN">
              <a:solidFill>
                <a:schemeClr val="tx1"/>
              </a:solidFill>
            </a:endParaRPr>
          </a:p>
          <a:p>
            <a:pPr marL="45720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Computation delay at VNF-hosting nodes</a:t>
            </a:r>
            <a:endParaRPr lang="en-US" altLang="zh-CN">
              <a:solidFill>
                <a:schemeClr val="tx1"/>
              </a:solidFill>
            </a:endParaRPr>
          </a:p>
          <a:p>
            <a:pPr marL="45720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Initialization delay for VNF instantiation </a:t>
            </a:r>
            <a:endParaRPr lang="en-US" altLang="zh-CN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3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549275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System Model &amp; Formulation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717550" y="1061085"/>
                <a:ext cx="11051540" cy="52705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fontAlgn="auto">
                  <a:lnSpc>
                    <a:spcPct val="150000"/>
                  </a:lnSpc>
                </a:pPr>
                <a:r>
                  <a:rPr lang="en-US" altLang="zh-CN"/>
                  <a:t>4. Reliability Modeling: The reliability of an SFC is defined as:</a:t>
                </a:r>
                <a:endParaRPr lang="en-US" altLang="zh-CN"/>
              </a:p>
              <a:p>
                <a:pPr fontAlgn="auto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𝑆𝐹𝐶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nary>
                        <m:naryPr>
                          <m:chr m:val="∏"/>
                          <m:limLoc m:val="undOvr"/>
                          <m:ctrlP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𝑖</m:t>
                          </m:r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(</m:t>
                          </m:r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</m:t>
                          </m:r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altLang="zh-CN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>
                    <a:solidFill>
                      <a:schemeClr val="tx1"/>
                    </a:solidFill>
                  </a:rPr>
                  <a:t>: </a:t>
                </a:r>
                <a:r>
                  <a:rPr lang="en-US" altLang="zh-CN">
                    <a:solidFill>
                      <a:schemeClr val="tx1"/>
                    </a:solidFill>
                  </a:rPr>
                  <a:t>failure probability of the server hosting VNF_i</a:t>
                </a:r>
                <a:endParaRPr lang="en-US" altLang="zh-CN">
                  <a:solidFill>
                    <a:schemeClr val="tx1"/>
                  </a:solidFill>
                </a:endParaRPr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/>
                  <a:t>: </a:t>
                </a:r>
                <a:r>
                  <a:rPr lang="en-US" altLang="zh-CN"/>
                  <a:t>failure probability of VNF_i instance</a:t>
                </a:r>
                <a:endParaRPr lang="en-US" altLang="zh-CN"/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/>
                  <a:t>5. Cost Modeling: The total deployment cost includes:</a:t>
                </a:r>
                <a:endParaRPr lang="en-US" altLang="zh-CN"/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solidFill>
                      <a:schemeClr val="tx1"/>
                    </a:solidFill>
                  </a:rPr>
                  <a:t>Computing and memory cost (for VNF execution)</a:t>
                </a:r>
                <a:endParaRPr lang="en-US" altLang="zh-CN">
                  <a:solidFill>
                    <a:schemeClr val="tx1"/>
                  </a:solidFill>
                </a:endParaRPr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/>
                  <a:t>Bandwidth cost (for VNF data transfer)</a:t>
                </a:r>
                <a:endParaRPr lang="en-US" altLang="zh-CN"/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/>
                  <a:t>Redundancy cost (for reliability assurance)</a:t>
                </a:r>
                <a:endParaRPr lang="en-US" altLang="zh-CN"/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/>
                  <a:t>Optimization Objective</a:t>
                </a:r>
                <a:endParaRPr lang="en-US" altLang="zh-CN"/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solidFill>
                      <a:schemeClr val="tx1"/>
                    </a:solidFill>
                  </a:rPr>
                  <a:t>Minimize the total resource rental cost</a:t>
                </a:r>
                <a:endParaRPr lang="en-US" altLang="zh-CN">
                  <a:solidFill>
                    <a:schemeClr val="tx1"/>
                  </a:solidFill>
                </a:endParaRPr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/>
                  <a:t>Subject to latency and reliability constraints for all active SFCs and resource </a:t>
                </a:r>
                <a:r>
                  <a:rPr lang="en-US" altLang="zh-CN">
                    <a:sym typeface="+mn-ea"/>
                  </a:rPr>
                  <a:t>constraints for MEC</a:t>
                </a:r>
                <a:endParaRPr lang="en-US" altLang="zh-CN"/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550" y="1061085"/>
                <a:ext cx="11051540" cy="5270500"/>
              </a:xfrm>
              <a:prstGeom prst="rect">
                <a:avLst/>
              </a:prstGeom>
              <a:blipFill rotWithShape="1">
                <a:blip r:embed="rId1"/>
                <a:stretch>
                  <a:fillRect b="-1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4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58985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A2C-SFC Framework Overview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090" y="1103630"/>
            <a:ext cx="3909060" cy="53378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24705" y="1179195"/>
            <a:ext cx="7253605" cy="2306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/>
              <a:t>Stage I: Uses an Advantage Actor–Critic (A2C) agent to determine the placement of VNFs. Then applies KKT optimization to allocate CPU resources while satisfying end-to-end delay constraints.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Stage II: A lightweight heuristic algorithm selects redundant VNF instances on disjoint servers to meet reliability requirements with minimal extra cost.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826135" y="5803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4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954214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Stage I – VNF Placement and Resource Allocation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360" y="1037590"/>
            <a:ext cx="4448810" cy="2734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00040" y="1112520"/>
            <a:ext cx="6082665" cy="2854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rgbClr val="FF0000"/>
                </a:solidFill>
              </a:rPr>
              <a:t>Markov Decision Process (MDP) Definition</a:t>
            </a:r>
            <a:endParaRPr lang="en-US" altLang="zh-CN">
              <a:solidFill>
                <a:srgbClr val="FF0000"/>
              </a:solidFill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State: Current SFC requ</a:t>
            </a:r>
            <a:r>
              <a:rPr lang="en-US" altLang="zh-CN">
                <a:solidFill>
                  <a:schemeClr val="tx1"/>
                </a:solidFill>
              </a:rPr>
              <a:t>ests, MEC environment</a:t>
            </a:r>
            <a:endParaRPr lang="en-US" altLang="zh-CN">
              <a:solidFill>
                <a:schemeClr val="tx1"/>
              </a:solidFill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Action: Placement decision: Assign each VNF_i to Node_j</a:t>
            </a:r>
            <a:endParaRPr lang="en-US" altLang="zh-CN">
              <a:solidFill>
                <a:schemeClr val="tx1"/>
              </a:solidFill>
            </a:endParaRPr>
          </a:p>
          <a:p>
            <a:pPr marL="742950" lvl="1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/>
                </a:solidFill>
              </a:rPr>
              <a:t>Reward: Negative cost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1360" y="3943985"/>
            <a:ext cx="11057890" cy="596900"/>
          </a:xfrm>
          <a:prstGeom prst="rect">
            <a:avLst/>
          </a:prstGeom>
        </p:spPr>
        <p:txBody>
          <a:bodyPr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>
                <a:solidFill>
                  <a:srgbClr val="FF0000"/>
                </a:solidFill>
              </a:rPr>
              <a:t>KKT-Based CPU Allocation (after placement)</a:t>
            </a:r>
            <a:endParaRPr lang="en-US" altLang="zh-CN">
              <a:solidFill>
                <a:srgbClr val="FF0000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Given VNF-node assignment, we solve:</a:t>
            </a:r>
            <a:endParaRPr lang="en-US" altLang="zh-CN"/>
          </a:p>
          <a:p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55" y="4914900"/>
            <a:ext cx="1558290" cy="7677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91640" y="56286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s.t.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055" y="5993765"/>
            <a:ext cx="2516505" cy="659130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4011295" y="5368925"/>
            <a:ext cx="979170" cy="48577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540" y="5266690"/>
            <a:ext cx="4227195" cy="814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466246" y="281960"/>
            <a:ext cx="4146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4</a:t>
            </a:r>
            <a:endParaRPr lang="en-US" altLang="zh-CN" sz="3200" b="1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998155" y="281959"/>
            <a:ext cx="76962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sym typeface="汉仪旗黑-55简" panose="00020600040101010101" pitchFamily="18" charset="-122"/>
              </a:rPr>
              <a:t>Stage II – Reliability-aware Redundancy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sym typeface="汉仪旗黑-55简" panose="00020600040101010101" pitchFamily="18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6720840" y="1358265"/>
            <a:ext cx="569595" cy="55435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738745" y="1358265"/>
            <a:ext cx="569595" cy="55435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8756650" y="1358265"/>
            <a:ext cx="569595" cy="5543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9774555" y="1358265"/>
            <a:ext cx="569595" cy="5543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589395" y="981710"/>
            <a:ext cx="75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VNF1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7630795" y="975360"/>
            <a:ext cx="75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VNF1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8672195" y="975360"/>
            <a:ext cx="75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VNF1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9685655" y="981710"/>
            <a:ext cx="756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VNF1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5022215" y="1469390"/>
            <a:ext cx="160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SFC Request:</a:t>
            </a:r>
            <a:endParaRPr lang="en-US" altLang="zh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10699115" y="932180"/>
                <a:ext cx="105410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𝑅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/>
                  <a:t>:0.997</a:t>
                </a:r>
                <a:endParaRPr lang="en-US" altLang="zh-CN"/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9115" y="932180"/>
                <a:ext cx="1054100" cy="36830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/>
          <p:cNvSpPr txBox="1"/>
          <p:nvPr/>
        </p:nvSpPr>
        <p:spPr>
          <a:xfrm>
            <a:off x="4863465" y="2076450"/>
            <a:ext cx="1841500" cy="389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Redundant List:</a:t>
            </a:r>
            <a:endParaRPr lang="en-US" altLang="zh-CN"/>
          </a:p>
        </p:txBody>
      </p:sp>
      <p:sp>
        <p:nvSpPr>
          <p:cNvPr id="18" name="矩形 17"/>
          <p:cNvSpPr/>
          <p:nvPr/>
        </p:nvSpPr>
        <p:spPr>
          <a:xfrm>
            <a:off x="6733540" y="214757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19" name="矩形 18"/>
          <p:cNvSpPr/>
          <p:nvPr/>
        </p:nvSpPr>
        <p:spPr>
          <a:xfrm>
            <a:off x="7738745" y="214757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0" name="矩形 19"/>
          <p:cNvSpPr/>
          <p:nvPr/>
        </p:nvSpPr>
        <p:spPr>
          <a:xfrm>
            <a:off x="8743950" y="214757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1" name="矩形 20"/>
          <p:cNvSpPr/>
          <p:nvPr/>
        </p:nvSpPr>
        <p:spPr>
          <a:xfrm>
            <a:off x="9774555" y="214757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2" name="矩形 21"/>
          <p:cNvSpPr/>
          <p:nvPr/>
        </p:nvSpPr>
        <p:spPr>
          <a:xfrm>
            <a:off x="6733540" y="263398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3" name="矩形 22"/>
          <p:cNvSpPr/>
          <p:nvPr/>
        </p:nvSpPr>
        <p:spPr>
          <a:xfrm>
            <a:off x="7738745" y="263398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4" name="矩形 23"/>
          <p:cNvSpPr/>
          <p:nvPr/>
        </p:nvSpPr>
        <p:spPr>
          <a:xfrm>
            <a:off x="8743950" y="263398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25" name="矩形 24"/>
          <p:cNvSpPr/>
          <p:nvPr/>
        </p:nvSpPr>
        <p:spPr>
          <a:xfrm>
            <a:off x="9774555" y="263398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6" name="矩形 25"/>
          <p:cNvSpPr/>
          <p:nvPr/>
        </p:nvSpPr>
        <p:spPr>
          <a:xfrm>
            <a:off x="6733540" y="312039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27" name="矩形 26"/>
          <p:cNvSpPr/>
          <p:nvPr/>
        </p:nvSpPr>
        <p:spPr>
          <a:xfrm>
            <a:off x="7738745" y="312039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28" name="矩形 27"/>
          <p:cNvSpPr/>
          <p:nvPr/>
        </p:nvSpPr>
        <p:spPr>
          <a:xfrm>
            <a:off x="8743950" y="312039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29" name="矩形 28"/>
          <p:cNvSpPr/>
          <p:nvPr/>
        </p:nvSpPr>
        <p:spPr>
          <a:xfrm>
            <a:off x="9774555" y="3120390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30" name="矩形 29"/>
          <p:cNvSpPr/>
          <p:nvPr/>
        </p:nvSpPr>
        <p:spPr>
          <a:xfrm>
            <a:off x="6739890" y="3616325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31" name="矩形 30"/>
          <p:cNvSpPr/>
          <p:nvPr/>
        </p:nvSpPr>
        <p:spPr>
          <a:xfrm>
            <a:off x="7738745" y="3616325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32" name="矩形 31"/>
          <p:cNvSpPr/>
          <p:nvPr/>
        </p:nvSpPr>
        <p:spPr>
          <a:xfrm>
            <a:off x="8743950" y="3616325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33" name="矩形 32"/>
          <p:cNvSpPr/>
          <p:nvPr/>
        </p:nvSpPr>
        <p:spPr>
          <a:xfrm>
            <a:off x="9774555" y="3616325"/>
            <a:ext cx="569595" cy="31813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35" name="文本框 34"/>
          <p:cNvSpPr txBox="1"/>
          <p:nvPr/>
        </p:nvSpPr>
        <p:spPr>
          <a:xfrm>
            <a:off x="10567670" y="2103120"/>
            <a:ext cx="1316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Rel=0.965</a:t>
            </a:r>
            <a:endParaRPr lang="en-US" altLang="zh-CN"/>
          </a:p>
        </p:txBody>
      </p:sp>
      <p:sp>
        <p:nvSpPr>
          <p:cNvPr id="36" name="文本框 35"/>
          <p:cNvSpPr txBox="1"/>
          <p:nvPr/>
        </p:nvSpPr>
        <p:spPr>
          <a:xfrm>
            <a:off x="10574020" y="2621280"/>
            <a:ext cx="1316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Rel=0.981</a:t>
            </a:r>
            <a:endParaRPr lang="en-US" altLang="zh-CN"/>
          </a:p>
        </p:txBody>
      </p:sp>
      <p:sp>
        <p:nvSpPr>
          <p:cNvPr id="37" name="文本框 36"/>
          <p:cNvSpPr txBox="1"/>
          <p:nvPr/>
        </p:nvSpPr>
        <p:spPr>
          <a:xfrm>
            <a:off x="10580370" y="3103880"/>
            <a:ext cx="1316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Rel=0.993</a:t>
            </a:r>
            <a:endParaRPr lang="en-US" altLang="zh-CN"/>
          </a:p>
        </p:txBody>
      </p:sp>
      <p:sp>
        <p:nvSpPr>
          <p:cNvPr id="38" name="文本框 37"/>
          <p:cNvSpPr txBox="1"/>
          <p:nvPr/>
        </p:nvSpPr>
        <p:spPr>
          <a:xfrm>
            <a:off x="10593070" y="3592830"/>
            <a:ext cx="1316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Rel=0.998</a:t>
            </a:r>
            <a:endParaRPr lang="en-US" altLang="zh-C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466090" y="1144905"/>
                <a:ext cx="4462780" cy="477901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fontAlgn="auto">
                  <a:lnSpc>
                    <a:spcPct val="150000"/>
                  </a:lnSpc>
                </a:pPr>
                <a:r>
                  <a:rPr lang="en-US" altLang="zh-CN"/>
                  <a:t>1. Identify critical VNFs:</a:t>
                </a:r>
                <a:endParaRPr lang="en-US" altLang="zh-CN"/>
              </a:p>
              <a:p>
                <a:pPr marL="742950" lvl="1" indent="-285750" fontAlgn="auto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>
                    <a:solidFill>
                      <a:schemeClr val="tx1"/>
                    </a:solidFill>
                  </a:rPr>
                  <a:t>Compute composite failure probability:</a:t>
                </a:r>
                <a:endParaRPr lang="en-US" altLang="zh-CN">
                  <a:solidFill>
                    <a:schemeClr val="tx1"/>
                  </a:solidFill>
                </a:endParaRPr>
              </a:p>
              <a:p>
                <a:pPr lvl="1" indent="0" fontAlgn="auto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𝑓𝑎𝑖𝑙</m:t>
                          </m:r>
                        </m:sub>
                        <m:sup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𝑖</m:t>
                          </m:r>
                        </m:sup>
                      </m:sSubSup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1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−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(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1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)(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1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)</m:t>
                      </m:r>
                    </m:oMath>
                  </m:oMathPara>
                </a14:m>
                <a:endParaRPr lang="en-US" altLang="zh-CN" i="1">
                  <a:solidFill>
                    <a:schemeClr val="tx1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lvl="0" indent="0" fontAlgn="auto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>
                    <a:solidFill>
                      <a:schemeClr val="tx1"/>
                    </a:solidFill>
                  </a:rPr>
                  <a:t>2. Rank VNF instances by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𝑓𝑎𝑖𝑙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altLang="zh-CN" i="1">
                  <a:solidFill>
                    <a:schemeClr val="tx1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pPr marL="0" lvl="0" indent="0" fontAlgn="auto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>
                    <a:solidFill>
                      <a:schemeClr val="tx1"/>
                    </a:solidFill>
                  </a:rPr>
                  <a:t>3.Deploy backup instances on disjoint servers</a:t>
                </a:r>
                <a:endParaRPr lang="en-US" altLang="zh-CN">
                  <a:solidFill>
                    <a:schemeClr val="tx1"/>
                  </a:solidFill>
                </a:endParaRPr>
              </a:p>
              <a:p>
                <a:pPr marL="0" lvl="0" indent="0" fontAlgn="auto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en-US" altLang="zh-CN">
                    <a:solidFill>
                      <a:schemeClr val="tx1"/>
                    </a:solidFill>
                  </a:rPr>
                  <a:t>4.Ensure combined reliability</a:t>
                </a:r>
                <a:endParaRPr lang="en-US" altLang="zh-CN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90" y="1144905"/>
                <a:ext cx="4462780" cy="477901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TABLE_ENDDRAG_ORIGIN_RECT" val="827*124"/>
  <p:tag name="TABLE_ENDDRAG_RECT" val="65*176*827*124"/>
</p:tagLst>
</file>

<file path=ppt/tags/tag2.xml><?xml version="1.0" encoding="utf-8"?>
<p:tagLst xmlns:p="http://schemas.openxmlformats.org/presentationml/2006/main">
  <p:tag name="TABLE_ENDDRAG_ORIGIN_RECT" val="421*218"/>
  <p:tag name="TABLE_ENDDRAG_RECT" val="513*114*421*218"/>
</p:tagLst>
</file>

<file path=ppt/tags/tag3.xml><?xml version="1.0" encoding="utf-8"?>
<p:tagLst xmlns:p="http://schemas.openxmlformats.org/presentationml/2006/main">
  <p:tag name="resource_record_key" val="{&quot;29&quot;:[50000076,50000086,50000142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0nthrdu">
      <a:majorFont>
        <a:latin typeface="汉仪旗黑-55简"/>
        <a:ea typeface="汉仪旗黑-55简"/>
        <a:cs typeface=""/>
      </a:majorFont>
      <a:minorFont>
        <a:latin typeface="汉仪旗黑-55简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5551</Words>
  <Application>WPS 演示</Application>
  <PresentationFormat>宽屏</PresentationFormat>
  <Paragraphs>272</Paragraphs>
  <Slides>15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汉仪旗黑-55简</vt:lpstr>
      <vt:lpstr>Calibri</vt:lpstr>
      <vt:lpstr>Times New Roman</vt:lpstr>
      <vt:lpstr>黑体</vt:lpstr>
      <vt:lpstr>Cambria Math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A2888</dc:creator>
  <cp:lastModifiedBy>WPS_666064517</cp:lastModifiedBy>
  <cp:revision>101</cp:revision>
  <dcterms:created xsi:type="dcterms:W3CDTF">2022-08-22T08:54:00Z</dcterms:created>
  <dcterms:modified xsi:type="dcterms:W3CDTF">2025-08-08T04:28:35Z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KSOTemplateUUID">
    <vt:lpwstr>v1.0_mb_AoNvAO2bR2WRe62FV66G8Q==</vt:lpwstr>
  </property>
  <property fmtid="{D5CDD505-2E9C-101B-9397-08002B2CF9AE}" pid="4" name="ICV">
    <vt:lpwstr>19A44962F63F4EC582CD1A431830A665_11</vt:lpwstr>
  </property>
</Properties>
</file>