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53" r:id="rId2"/>
    <p:sldId id="422" r:id="rId3"/>
    <p:sldId id="448" r:id="rId4"/>
    <p:sldId id="449" r:id="rId5"/>
    <p:sldId id="433" r:id="rId6"/>
    <p:sldId id="435" r:id="rId7"/>
    <p:sldId id="451" r:id="rId8"/>
    <p:sldId id="452" r:id="rId9"/>
    <p:sldId id="27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8EF40-5654-F04B-9FFB-F3A1F742D93A}" v="44" dt="2025-08-05T14:52:14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06348-6719-CA47-9772-3552394A3FA4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ADE0-E0A3-484E-BBA3-8C7761B1691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220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AD09-4930-198C-1418-2B7188A6D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4F7DA0-9B1F-901A-3363-2163EDEDD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06B0D1-F2AD-03D8-0CD8-BDBBEB46A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DF13AD-1DCE-52FE-5F6F-AE3DC03EC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2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00214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7935-4CB6-EE39-1C72-A9844CD7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34A910-1917-D97B-B598-F6C90F4A0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1E7723-B6E2-281F-73AA-B9D4BA0D1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CA1C16-D68A-2F16-D8DC-026660126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3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92153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8DB6-323B-9215-4626-FCEAE5864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F0F7B1-6498-B4DF-D58D-DF96B9BA4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ECCEDA-4285-C426-5369-160B2425A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8F41F3-54B4-CDDA-A6B8-DE422B39C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4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4416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E6FBB-668D-5712-3216-3E9081BF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7DF661-74BE-2CAC-17B6-0D8AD4776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EC584F-B1E2-3857-EE17-BB63358C1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7C3D9-EA77-4FBE-BE01-FEE2B4FE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5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0798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02FD-2D6E-C598-F682-1EC78609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932F3A-DDF9-1074-0031-C01C34456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18CDC5-F29B-1BF3-88C1-F629ECAC1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E09980-E42D-EB74-8D9B-C549F2335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6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66962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C5D8-2273-8472-DA36-6CFF7586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F33749-703A-9621-0E8B-E27B17E83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1F13BF-0530-9079-E130-A6A63F67C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9910B4-3AFF-A722-A3C7-145C02784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7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1106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4DE80-A082-DF7F-8A44-3E85A303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D04D2-6794-7FF0-2E6D-EE61372F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CACED5-7A50-E221-5437-8F7654179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BE5722-767B-89BC-AC08-9338FE14E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0CA7-FF83-4CA7-8BFD-846E80228DF8}" type="slidenum">
              <a:rPr lang="zh-Hans-HK" altLang="en-US" smtClean="0"/>
              <a:t>8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30878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447CF-71D7-7D71-2B5D-9E8746463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F72D5E-8444-DE1C-4485-8F5D10B97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C5CA2-E577-ABEF-89C4-06C6A4E3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AB6958-B7C9-0DCF-C707-6F1A2FD8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D48776-B2E7-D648-2D38-4FF17EEB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898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4CC57-3364-C5EA-E9CE-F78C972A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7DEB59-EA4C-81E1-246D-3FDF63F44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DA82E7-D965-CD59-1485-BC56FF82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7FD294-C809-D743-FE4C-6D4B7FE9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768171-D776-F1EA-D7A2-B179B48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182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4088F3-6F1E-FC71-FBE7-85D55D35B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E41F11-85E9-EB56-B34C-AD5507A82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F0CB18-0AC4-09AB-DA3E-E3434CC2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75539-933C-2165-94C6-A868275B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D4FA59-7788-EDFF-EF90-0758DAF3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715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0A279-F114-9D8D-F0C9-5308B87F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117CC-62F1-D886-E20C-D53222576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4628EE-1061-BDA2-12BD-FFD3A8CE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5E4D36-36F0-5C3C-4253-43641FF0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E0FE05-F058-3396-211B-5BB6440F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097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B3AA4-37FF-8A3A-B7A0-FFD8DD90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EF23C9-7630-D13F-8422-D2F4B9AF1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D2763-D9C1-013F-6523-4A49BAB3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A4D2E5-5904-7AFD-E307-F7C8A89B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DE17E0-CA92-6506-037F-5B3E24F0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49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38044-8F24-FD35-E262-33D8A1FE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D300CB-1D58-7433-A53E-DF1DB2AFA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BCC8D6-3087-85A7-609D-1FDE22BF3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4F61EC-8923-4CB0-DFA8-C1F14EFA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29D6FD-EEEB-3332-BCF9-CF7ED035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5FF519-BA9C-F874-06FD-8D19FED9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266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4EC96-3BB9-457F-94DA-39B2AED3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9D2D2E-1FDF-6EE2-EA10-3372E4D70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DDE168-11B1-4070-91E4-6B2DA5E8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23672C-4808-A178-5EDB-755FC95AB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602624-EAC2-CD69-7027-28A5265B3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213E86-4C7A-9813-AC6A-9C98E72F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8B8C7A-DE8D-9213-ECBC-0988982C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980FDA-2CA0-EF8F-D10A-15D040FC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60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8596D-8980-AA7E-BCB0-34807986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FE141F-383C-C84E-0E6F-871BC8FB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1AD9A5-8BE2-C918-EE42-F409D2DB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77FB70-799B-FB93-604F-AF36007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1562B6-D8C1-EBB0-6562-880C81A9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8CB272-905E-BAFF-08FD-434707EC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7607A6-F4BB-1226-5650-7C0C1FD8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061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A216D-77E6-095A-826E-A2C1D93C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2705A3-F45B-7EEA-9ABB-81A75DC9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9F36E3-5B46-D43D-97DB-695056390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A74EC1-2539-4968-BC18-41682F47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EB4CA5-DBB0-F26E-952F-CDC33C66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A34577-49B3-A902-EF1E-04309546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436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7B592-083F-B4A0-AB2A-56C6D621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3736DA-4C32-BE18-06BC-7745ED7BB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435312-BD7C-F2ED-1A21-5F20297D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CA09DF-DBDD-3672-AC73-788D1FE7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456AF3-D907-1121-811E-6ED812EC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3C5F34-7E56-EB75-CDC2-C8F91860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35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B890F0-C711-C365-3F24-BB982CD3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828A0B-DA7E-982A-9F3E-630D29346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776FC-CCDA-874C-5BF2-330C7A3FD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E6E77-EF29-E54A-BDAC-EAE193C2106C}" type="datetimeFigureOut">
              <a:rPr kumimoji="1" lang="zh-CN" altLang="en-US" smtClean="0"/>
              <a:t>2025/8/4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48AEA-B1EE-087F-AEAD-2FE789E55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AAFB5-7233-C45B-6ADB-07A141C1B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2BEE7C-4438-6E4F-9056-339FE75B93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14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10" Type="http://schemas.openxmlformats.org/officeDocument/2006/relationships/image" Target="../media/image19.emf"/><Relationship Id="rId4" Type="http://schemas.openxmlformats.org/officeDocument/2006/relationships/image" Target="../media/image2.png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8306" y="410473"/>
            <a:ext cx="991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96600"/>
                </a:solidFill>
                <a:latin typeface="Fira Sans" panose="020B0803050000020004" charset="0"/>
                <a:cs typeface="Fira Sans" panose="020B0803050000020004" charset="0"/>
              </a:rPr>
              <a:t>﻿Rethinking Dynamic Networks and Heterogeneous Computing with Automatic Parallelization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022985" y="1836420"/>
            <a:ext cx="9256395" cy="3810"/>
          </a:xfrm>
          <a:prstGeom prst="line">
            <a:avLst/>
          </a:prstGeom>
          <a:ln>
            <a:solidFill>
              <a:srgbClr val="E9C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2099310"/>
            <a:ext cx="1905000" cy="26593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1497" y="5017771"/>
            <a:ext cx="658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23A77"/>
                </a:solidFill>
              </a:rPr>
              <a:t>August 8,2025</a:t>
            </a:r>
          </a:p>
          <a:p>
            <a:endParaRPr lang="en-US" altLang="zh-CN" dirty="0">
              <a:solidFill>
                <a:srgbClr val="023A77"/>
              </a:solidFill>
            </a:endParaRPr>
          </a:p>
          <a:p>
            <a:r>
              <a:rPr lang="en-US" altLang="zh-CN" dirty="0">
                <a:solidFill>
                  <a:srgbClr val="023A77"/>
                </a:solidFill>
              </a:rPr>
              <a:t>IOT Thrust of HKUST(GZ)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085205"/>
            <a:ext cx="12191365" cy="77279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17404E0-E09D-6080-A96B-B99EF5A8650F}"/>
              </a:ext>
            </a:extLst>
          </p:cNvPr>
          <p:cNvSpPr txBox="1"/>
          <p:nvPr/>
        </p:nvSpPr>
        <p:spPr>
          <a:xfrm>
            <a:off x="191496" y="4535112"/>
            <a:ext cx="658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023A77"/>
                </a:solidFill>
              </a:rPr>
              <a:t>Ruilong</a:t>
            </a:r>
            <a:r>
              <a:rPr lang="en-US" altLang="zh-CN" b="1" dirty="0">
                <a:solidFill>
                  <a:srgbClr val="023A77"/>
                </a:solidFill>
              </a:rPr>
              <a:t> WU</a:t>
            </a:r>
            <a:r>
              <a:rPr lang="en-US" altLang="zh-CN" dirty="0">
                <a:solidFill>
                  <a:srgbClr val="023A77"/>
                </a:solidFill>
              </a:rPr>
              <a:t>, </a:t>
            </a:r>
            <a:r>
              <a:rPr lang="en-US" altLang="zh-CN" dirty="0" err="1">
                <a:solidFill>
                  <a:srgbClr val="023A77"/>
                </a:solidFill>
              </a:rPr>
              <a:t>Xinjiao</a:t>
            </a:r>
            <a:r>
              <a:rPr lang="en-US" altLang="zh-CN" dirty="0">
                <a:solidFill>
                  <a:srgbClr val="023A77"/>
                </a:solidFill>
              </a:rPr>
              <a:t> LI, </a:t>
            </a:r>
            <a:r>
              <a:rPr lang="en-US" altLang="zh-CN" dirty="0" err="1">
                <a:solidFill>
                  <a:srgbClr val="023A77"/>
                </a:solidFill>
              </a:rPr>
              <a:t>Yisu</a:t>
            </a:r>
            <a:r>
              <a:rPr lang="en-US" altLang="zh-CN" dirty="0">
                <a:solidFill>
                  <a:srgbClr val="023A77"/>
                </a:solidFill>
              </a:rPr>
              <a:t> Wang, Xinyu Chen, ﻿Dirk Kutscher </a:t>
            </a:r>
          </a:p>
        </p:txBody>
      </p:sp>
    </p:spTree>
    <p:custDataLst>
      <p:tags r:id="rId1"/>
    </p:custDataLst>
  </p:cSld>
  <p:clrMapOvr>
    <a:masterClrMapping/>
  </p:clrMapOvr>
  <p:transition advTm="565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11200-7686-37B0-749B-F535ED77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DE837E-0E0D-50A4-0052-3D23FFE5BC91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52EFFEAB-DDB6-F10C-2C12-8D29E923B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AFFEEEB-D30C-300D-23C7-8B8AFE2CB2B5}"/>
              </a:ext>
            </a:extLst>
          </p:cNvPr>
          <p:cNvSpPr txBox="1"/>
          <p:nvPr/>
        </p:nvSpPr>
        <p:spPr>
          <a:xfrm>
            <a:off x="357823" y="296863"/>
            <a:ext cx="49549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 dirty="0">
                <a:solidFill>
                  <a:srgbClr val="AC6C1B"/>
                </a:solidFill>
              </a:rPr>
              <a:t>Background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F9E43BC-E6BD-4720-CAEE-3821A744B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84" y="1730602"/>
            <a:ext cx="4091022" cy="227885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7597774-DBA4-EF25-D4F3-1C330C27D4EE}"/>
              </a:ext>
            </a:extLst>
          </p:cNvPr>
          <p:cNvSpPr txBox="1"/>
          <p:nvPr/>
        </p:nvSpPr>
        <p:spPr>
          <a:xfrm>
            <a:off x="545060" y="3960459"/>
            <a:ext cx="347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Classic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cloud-base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environment</a:t>
            </a:r>
            <a:r>
              <a:rPr kumimoji="1" lang="zh-CN" altLang="en-US" dirty="0"/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81C303-F031-9F4B-0BF1-9B5B058DDEE2}"/>
              </a:ext>
            </a:extLst>
          </p:cNvPr>
          <p:cNvSpPr txBox="1"/>
          <p:nvPr/>
        </p:nvSpPr>
        <p:spPr>
          <a:xfrm>
            <a:off x="1785818" y="5172277"/>
            <a:ext cx="5612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</a:t>
            </a:r>
            <a:r>
              <a:rPr lang="en-US" altLang="zh-CN" dirty="0"/>
              <a:t>Insight: </a:t>
            </a:r>
            <a:r>
              <a:rPr lang="zh-CN" altLang="en-US" dirty="0"/>
              <a:t>computation can be viewed as mapping data and algorithms onto computational devices, while communication corresponds to data transmission tasks across network links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AD40A4B3-2B40-16BA-A6CF-543B259F43A8}"/>
              </a:ext>
            </a:extLst>
          </p:cNvPr>
          <p:cNvSpPr/>
          <p:nvPr/>
        </p:nvSpPr>
        <p:spPr>
          <a:xfrm>
            <a:off x="4324106" y="1754230"/>
            <a:ext cx="536027" cy="262374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9DDD9CE-9BF0-08A4-51BB-2AA047D997BB}"/>
              </a:ext>
            </a:extLst>
          </p:cNvPr>
          <p:cNvSpPr txBox="1"/>
          <p:nvPr/>
        </p:nvSpPr>
        <p:spPr>
          <a:xfrm>
            <a:off x="4860133" y="1569564"/>
            <a:ext cx="30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Heterogenous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CBEFDE3-1FE2-267C-ED79-8FEBE660A3F4}"/>
              </a:ext>
            </a:extLst>
          </p:cNvPr>
          <p:cNvSpPr txBox="1"/>
          <p:nvPr/>
        </p:nvSpPr>
        <p:spPr>
          <a:xfrm>
            <a:off x="4821546" y="2708990"/>
            <a:ext cx="247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Bandwidth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EDD60E-D276-D0BB-3675-5FE126031A84}"/>
              </a:ext>
            </a:extLst>
          </p:cNvPr>
          <p:cNvSpPr txBox="1"/>
          <p:nvPr/>
        </p:nvSpPr>
        <p:spPr>
          <a:xfrm>
            <a:off x="4873071" y="3944161"/>
            <a:ext cx="326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Node</a:t>
            </a:r>
            <a:r>
              <a:rPr kumimoji="1" lang="zh-CN" altLang="en-US"/>
              <a:t> </a:t>
            </a:r>
            <a:r>
              <a:rPr kumimoji="1" lang="en-US" altLang="zh-CN"/>
              <a:t>failure</a:t>
            </a:r>
            <a:r>
              <a:rPr kumimoji="1" lang="zh-CN" altLang="en-US"/>
              <a:t> </a:t>
            </a:r>
            <a:r>
              <a:rPr kumimoji="1" lang="en-US" altLang="zh-CN"/>
              <a:t>and</a:t>
            </a:r>
            <a:r>
              <a:rPr kumimoji="1" lang="zh-CN" altLang="en-US"/>
              <a:t> </a:t>
            </a:r>
            <a:r>
              <a:rPr kumimoji="1" lang="en-US" altLang="zh-CN"/>
              <a:t>slows</a:t>
            </a:r>
            <a:r>
              <a:rPr kumimoji="1" lang="zh-CN" altLang="en-US"/>
              <a:t> </a:t>
            </a:r>
            <a:r>
              <a:rPr kumimoji="1" lang="en-US" altLang="zh-CN"/>
              <a:t>down</a:t>
            </a:r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C3C354-4042-92BA-74F4-B9CCEBC8370B}"/>
              </a:ext>
            </a:extLst>
          </p:cNvPr>
          <p:cNvSpPr txBox="1"/>
          <p:nvPr/>
        </p:nvSpPr>
        <p:spPr>
          <a:xfrm>
            <a:off x="4860133" y="1900510"/>
            <a:ext cx="386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err="1"/>
              <a:t>HexGen</a:t>
            </a:r>
            <a:r>
              <a:rPr kumimoji="1" lang="en-US" altLang="zh-CN" sz="1400" dirty="0"/>
              <a:t>[ICML’24], HexGen-2[ICLR’25], Helix[ASPLOS’25], LLM-PQ[</a:t>
            </a:r>
            <a:r>
              <a:rPr kumimoji="1" lang="en-US" altLang="zh-CN" sz="1400" dirty="0" err="1"/>
              <a:t>PPoPP</a:t>
            </a:r>
            <a:r>
              <a:rPr kumimoji="1" lang="en-US" altLang="zh-CN" sz="1400" dirty="0"/>
              <a:t>]</a:t>
            </a:r>
            <a:endParaRPr kumimoji="1"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FE40ED-406E-1357-637E-31BC7A050567}"/>
              </a:ext>
            </a:extLst>
          </p:cNvPr>
          <p:cNvSpPr txBox="1"/>
          <p:nvPr/>
        </p:nvSpPr>
        <p:spPr>
          <a:xfrm>
            <a:off x="4860133" y="3054884"/>
            <a:ext cx="323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err="1"/>
              <a:t>OptiReduce</a:t>
            </a:r>
            <a:r>
              <a:rPr kumimoji="1" lang="en-US" altLang="zh-CN" sz="1400" dirty="0"/>
              <a:t>[NSDI’25], Themis[ISCA’22],</a:t>
            </a:r>
          </a:p>
          <a:p>
            <a:r>
              <a:rPr kumimoji="1" lang="en-US" altLang="zh-CN" sz="1400" dirty="0"/>
              <a:t>CASSINI[NSDI’24]</a:t>
            </a:r>
            <a:endParaRPr kumimoji="1" lang="zh-CN" altLang="en-US" sz="1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14AE767-3F2C-D6E0-2667-9045F35E8DC8}"/>
              </a:ext>
            </a:extLst>
          </p:cNvPr>
          <p:cNvSpPr txBox="1"/>
          <p:nvPr/>
        </p:nvSpPr>
        <p:spPr>
          <a:xfrm>
            <a:off x="4873071" y="4296609"/>
            <a:ext cx="359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Recycle[SOSP’24], Gemini[SOSP’23],</a:t>
            </a:r>
          </a:p>
          <a:p>
            <a:r>
              <a:rPr kumimoji="1" lang="en-US" altLang="zh-CN" sz="1400" dirty="0" err="1"/>
              <a:t>Oobleck</a:t>
            </a:r>
            <a:r>
              <a:rPr kumimoji="1" lang="en-US" altLang="zh-CN" sz="1400" dirty="0"/>
              <a:t>[SOSP’23], </a:t>
            </a:r>
            <a:r>
              <a:rPr kumimoji="1" lang="en-US" altLang="zh-CN" sz="1400" dirty="0" err="1"/>
              <a:t>DropCompute</a:t>
            </a:r>
            <a:r>
              <a:rPr kumimoji="1" lang="en-US" altLang="zh-CN" sz="1400" dirty="0"/>
              <a:t>[NIPS’23]</a:t>
            </a:r>
            <a:endParaRPr kumimoji="1"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E8089F-6F15-D279-051A-67D6204C01D6}"/>
              </a:ext>
            </a:extLst>
          </p:cNvPr>
          <p:cNvSpPr txBox="1"/>
          <p:nvPr/>
        </p:nvSpPr>
        <p:spPr>
          <a:xfrm>
            <a:off x="9481185" y="1152105"/>
            <a:ext cx="146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Challenge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EBA5BF-7743-C433-97C6-0306FDB04905}"/>
              </a:ext>
            </a:extLst>
          </p:cNvPr>
          <p:cNvSpPr txBox="1"/>
          <p:nvPr/>
        </p:nvSpPr>
        <p:spPr>
          <a:xfrm>
            <a:off x="8623484" y="1754230"/>
            <a:ext cx="300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get computational time?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A12302-0F80-9420-B6E0-9CB9338C35AF}"/>
              </a:ext>
            </a:extLst>
          </p:cNvPr>
          <p:cNvSpPr txBox="1"/>
          <p:nvPr/>
        </p:nvSpPr>
        <p:spPr>
          <a:xfrm>
            <a:off x="8623484" y="2993328"/>
            <a:ext cx="333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Flow scheduling and congestion control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D68173-04F9-7B8D-CECB-EB5EF8F30EDC}"/>
              </a:ext>
            </a:extLst>
          </p:cNvPr>
          <p:cNvSpPr txBox="1"/>
          <p:nvPr/>
        </p:nvSpPr>
        <p:spPr>
          <a:xfrm>
            <a:off x="8623484" y="4054812"/>
            <a:ext cx="332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How to recovery and adjust tasks?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601640"/>
      </p:ext>
    </p:extLst>
  </p:cSld>
  <p:clrMapOvr>
    <a:masterClrMapping/>
  </p:clrMapOvr>
  <p:transition advTm="31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4A210-B412-1972-1DAA-7F16F72AC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B851F93-3864-0331-7995-AFC762B56CA3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60375D99-90CB-6BA3-3402-63A0B48FA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7BDCC9-F0DA-AED8-C62A-15F86641CD13}"/>
              </a:ext>
            </a:extLst>
          </p:cNvPr>
          <p:cNvSpPr txBox="1"/>
          <p:nvPr/>
        </p:nvSpPr>
        <p:spPr>
          <a:xfrm>
            <a:off x="357823" y="296863"/>
            <a:ext cx="63894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 dirty="0">
                <a:solidFill>
                  <a:srgbClr val="AC6C1B"/>
                </a:solidFill>
              </a:rPr>
              <a:t>Heterogenous Computation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7D4295-F725-77C7-5FA8-D384E0AA9900}"/>
              </a:ext>
            </a:extLst>
          </p:cNvPr>
          <p:cNvSpPr txBox="1"/>
          <p:nvPr/>
        </p:nvSpPr>
        <p:spPr>
          <a:xfrm>
            <a:off x="899255" y="3572539"/>
            <a:ext cx="3948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﻿Attention Throughput: H100 vs V100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FFF7D9-BEA6-CE05-D166-B69B0624C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02" y="1295982"/>
            <a:ext cx="4047212" cy="2276557"/>
          </a:xfrm>
          <a:prstGeom prst="rect">
            <a:avLst/>
          </a:prstGeom>
        </p:spPr>
      </p:pic>
      <p:pic>
        <p:nvPicPr>
          <p:cNvPr id="16" name="图片 15" descr="图片包含 文本&#10;&#10;AI 生成的内容可能不正确。">
            <a:extLst>
              <a:ext uri="{FF2B5EF4-FFF2-40B4-BE49-F238E27FC236}">
                <a16:creationId xmlns:a16="http://schemas.microsoft.com/office/drawing/2014/main" id="{F846AAE2-773B-BB9C-CFF0-D3340DC6A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54" y="4235744"/>
            <a:ext cx="2995685" cy="369331"/>
          </a:xfrm>
          <a:prstGeom prst="rect">
            <a:avLst/>
          </a:prstGeom>
        </p:spPr>
      </p:pic>
      <p:pic>
        <p:nvPicPr>
          <p:cNvPr id="18" name="图片 17" descr="图片包含 文本&#10;&#10;AI 生成的内容可能不正确。">
            <a:extLst>
              <a:ext uri="{FF2B5EF4-FFF2-40B4-BE49-F238E27FC236}">
                <a16:creationId xmlns:a16="http://schemas.microsoft.com/office/drawing/2014/main" id="{FEAF5D66-2DC5-92BD-B394-2E443271B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96" y="4696820"/>
            <a:ext cx="1828800" cy="4191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0B1EA61-75C8-8F79-E27E-6694EF589835}"/>
              </a:ext>
            </a:extLst>
          </p:cNvPr>
          <p:cNvSpPr txBox="1"/>
          <p:nvPr/>
        </p:nvSpPr>
        <p:spPr>
          <a:xfrm>
            <a:off x="899254" y="5236348"/>
            <a:ext cx="371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FLOP</a:t>
            </a:r>
            <a:r>
              <a:rPr kumimoji="1" lang="en-US" altLang="zh-CN" sz="1200" baseline="-25000" dirty="0"/>
              <a:t>s </a:t>
            </a:r>
            <a:r>
              <a:rPr kumimoji="1" lang="en-US" altLang="zh-CN" sz="1200" dirty="0"/>
              <a:t>:the peak floating-point operations per second</a:t>
            </a:r>
          </a:p>
          <a:p>
            <a:r>
              <a:rPr kumimoji="1" lang="en-US" altLang="zh-CN" sz="1200" dirty="0" err="1"/>
              <a:t>memBW</a:t>
            </a:r>
            <a:r>
              <a:rPr kumimoji="1" lang="en-US" altLang="zh-CN" sz="1200" baseline="-25000" dirty="0"/>
              <a:t>𝑝</a:t>
            </a:r>
            <a:r>
              <a:rPr kumimoji="1" lang="en-US" altLang="zh-CN" sz="1200" dirty="0"/>
              <a:t>: the peak memory bandwidth of the GPU</a:t>
            </a:r>
          </a:p>
          <a:p>
            <a:r>
              <a:rPr kumimoji="1" lang="en-US" altLang="zh-CN" sz="1200" dirty="0"/>
              <a:t>K: arithmetic intensity</a:t>
            </a:r>
            <a:endParaRPr kumimoji="1" lang="zh-CN" altLang="en-US" sz="12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61BC4B7-794F-AEB4-F5E1-E5542C8005E3}"/>
              </a:ext>
            </a:extLst>
          </p:cNvPr>
          <p:cNvSpPr txBox="1"/>
          <p:nvPr/>
        </p:nvSpPr>
        <p:spPr>
          <a:xfrm>
            <a:off x="6581553" y="3958744"/>
            <a:ext cx="28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Heterogenous computation for one operator</a:t>
            </a:r>
            <a:endParaRPr kumimoji="1" lang="zh-CN" altLang="en-US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4F4C5300-C5BD-8C6B-D318-840E7D649E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837" y="1315140"/>
            <a:ext cx="4338343" cy="2626731"/>
          </a:xfrm>
          <a:prstGeom prst="rect">
            <a:avLst/>
          </a:prstGeom>
        </p:spPr>
      </p:pic>
      <p:sp>
        <p:nvSpPr>
          <p:cNvPr id="64" name="椭圆 63">
            <a:extLst>
              <a:ext uri="{FF2B5EF4-FFF2-40B4-BE49-F238E27FC236}">
                <a16:creationId xmlns:a16="http://schemas.microsoft.com/office/drawing/2014/main" id="{EFD90057-9D92-3BFB-0850-983B0771D745}"/>
              </a:ext>
            </a:extLst>
          </p:cNvPr>
          <p:cNvSpPr/>
          <p:nvPr/>
        </p:nvSpPr>
        <p:spPr>
          <a:xfrm>
            <a:off x="1593906" y="2018118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DFAD2B64-364D-AC51-EF38-F90D5E550705}"/>
              </a:ext>
            </a:extLst>
          </p:cNvPr>
          <p:cNvSpPr/>
          <p:nvPr/>
        </p:nvSpPr>
        <p:spPr>
          <a:xfrm>
            <a:off x="3629368" y="1646048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A71B4B3-D0CF-34EE-2E23-20188EB60F31}"/>
              </a:ext>
            </a:extLst>
          </p:cNvPr>
          <p:cNvSpPr txBox="1"/>
          <p:nvPr/>
        </p:nvSpPr>
        <p:spPr>
          <a:xfrm>
            <a:off x="1666082" y="1971840"/>
            <a:ext cx="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4B69E20-365F-83DB-ADA1-A2F1AE2CC29B}"/>
              </a:ext>
            </a:extLst>
          </p:cNvPr>
          <p:cNvSpPr txBox="1"/>
          <p:nvPr/>
        </p:nvSpPr>
        <p:spPr>
          <a:xfrm>
            <a:off x="3761364" y="1555083"/>
            <a:ext cx="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2E31C85-8522-4807-AF5E-F2A7C41407E0}"/>
              </a:ext>
            </a:extLst>
          </p:cNvPr>
          <p:cNvSpPr txBox="1"/>
          <p:nvPr/>
        </p:nvSpPr>
        <p:spPr>
          <a:xfrm>
            <a:off x="5619346" y="4896529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Point A: limited by memory bandwidth</a:t>
            </a:r>
          </a:p>
          <a:p>
            <a:r>
              <a:rPr kumimoji="1" lang="en-US" altLang="zh-CN" dirty="0"/>
              <a:t>Point B: limited by computational performance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248570"/>
      </p:ext>
    </p:extLst>
  </p:cSld>
  <p:clrMapOvr>
    <a:masterClrMapping/>
  </p:clrMapOvr>
  <p:transition advTm="313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2FCB8-FBB3-6A0B-3B7A-A9B9F8680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109042-D21D-9734-818C-5CA37297267E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F4BBA75C-42B2-BAF4-0203-4C99E9962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108314-4B8C-8EA1-2F4A-D2F76D39058C}"/>
              </a:ext>
            </a:extLst>
          </p:cNvPr>
          <p:cNvSpPr txBox="1"/>
          <p:nvPr/>
        </p:nvSpPr>
        <p:spPr>
          <a:xfrm>
            <a:off x="357823" y="296863"/>
            <a:ext cx="49549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 dirty="0">
                <a:solidFill>
                  <a:srgbClr val="AC6C1B"/>
                </a:solidFill>
              </a:rPr>
              <a:t>Dynamic Bandwidth</a:t>
            </a:r>
          </a:p>
        </p:txBody>
      </p:sp>
      <p:pic>
        <p:nvPicPr>
          <p:cNvPr id="10" name="图片 9" descr="图示&#10;&#10;AI 生成的内容可能不正确。">
            <a:extLst>
              <a:ext uri="{FF2B5EF4-FFF2-40B4-BE49-F238E27FC236}">
                <a16:creationId xmlns:a16="http://schemas.microsoft.com/office/drawing/2014/main" id="{775D10FC-4F0E-6B22-5424-15156C1D6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94" y="1241831"/>
            <a:ext cx="9889811" cy="277214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01546E3-4066-2327-2CF4-D2EBBE4040F8}"/>
              </a:ext>
            </a:extLst>
          </p:cNvPr>
          <p:cNvSpPr txBox="1"/>
          <p:nvPr/>
        </p:nvSpPr>
        <p:spPr>
          <a:xfrm>
            <a:off x="3997842" y="3829309"/>
            <a:ext cx="234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Intra-node Topology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8C394C1-6831-CDB9-1238-3806391C9795}"/>
              </a:ext>
            </a:extLst>
          </p:cNvPr>
          <p:cNvSpPr txBox="1"/>
          <p:nvPr/>
        </p:nvSpPr>
        <p:spPr>
          <a:xfrm>
            <a:off x="8881730" y="3829309"/>
            <a:ext cx="234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Inter-node Topology</a:t>
            </a:r>
            <a:endParaRPr kumimoji="1" lang="zh-CN" altLang="en-US" dirty="0"/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9F4DFC1B-D296-5DFC-D84D-0C77D4982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1094" y="4198641"/>
            <a:ext cx="5994531" cy="199817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F24BBCC-D388-24BE-F60F-EDE8DA597D49}"/>
              </a:ext>
            </a:extLst>
          </p:cNvPr>
          <p:cNvSpPr txBox="1"/>
          <p:nvPr/>
        </p:nvSpPr>
        <p:spPr>
          <a:xfrm>
            <a:off x="1905274" y="6168390"/>
            <a:ext cx="6108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Intra-node GPU-to-GPU write-operation la-</a:t>
            </a:r>
          </a:p>
          <a:p>
            <a:r>
              <a:rPr lang="zh-CN" altLang="en-US" dirty="0"/>
              <a:t>tency under different interconnect types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757867"/>
      </p:ext>
    </p:extLst>
  </p:cSld>
  <p:clrMapOvr>
    <a:masterClrMapping/>
  </p:clrMapOvr>
  <p:transition advTm="313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04F15-1070-CBB2-A1A1-02B5BFFA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4459A1-E464-4D2D-7CD8-F14A9B48F0EE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D45DD739-8DC3-A2DD-308D-FD90C013E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1DA0BAC-6A38-A093-406A-7FEF21081FED}"/>
              </a:ext>
            </a:extLst>
          </p:cNvPr>
          <p:cNvSpPr txBox="1"/>
          <p:nvPr/>
        </p:nvSpPr>
        <p:spPr>
          <a:xfrm>
            <a:off x="357823" y="296863"/>
            <a:ext cx="49549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CN" altLang="en-US" sz="3200" dirty="0">
                <a:solidFill>
                  <a:srgbClr val="AC6C1B"/>
                </a:solidFill>
              </a:rPr>
              <a:t>Operation Fusion and Split</a:t>
            </a:r>
          </a:p>
          <a:p>
            <a:endParaRPr lang="en-US" altLang="zh-CN" sz="3200" dirty="0">
              <a:solidFill>
                <a:srgbClr val="AC6C1B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E3773D1-1048-86B8-5469-03CE83C4B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39" y="1325523"/>
            <a:ext cx="9344978" cy="20486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8C4B833-039C-BB57-5A4D-21DD3EE36B6D}"/>
              </a:ext>
            </a:extLst>
          </p:cNvPr>
          <p:cNvSpPr txBox="1"/>
          <p:nvPr/>
        </p:nvSpPr>
        <p:spPr>
          <a:xfrm>
            <a:off x="2171122" y="3355788"/>
            <a:ext cx="610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Hierarchy of GPU memory bandwidth optimization levels.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48469D-1D03-9861-784C-C30072182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39" y="3936558"/>
            <a:ext cx="4015946" cy="21178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8BA3E58-DE58-4188-867E-7AE6798FC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135" y="3891690"/>
            <a:ext cx="4607104" cy="211786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EBB83DF-82B0-ECCB-C393-7940D92B6332}"/>
              </a:ext>
            </a:extLst>
          </p:cNvPr>
          <p:cNvSpPr txBox="1"/>
          <p:nvPr/>
        </p:nvSpPr>
        <p:spPr>
          <a:xfrm>
            <a:off x="3577444" y="6034714"/>
            <a:ext cx="50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op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fusion: </a:t>
            </a:r>
            <a:r>
              <a:rPr kumimoji="1" lang="en-US" altLang="zh-CN" dirty="0" err="1"/>
              <a:t>GEMM+Reduce</a:t>
            </a:r>
            <a:r>
              <a:rPr kumimoji="1" lang="en-US" altLang="zh-CN" dirty="0"/>
              <a:t> scatter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500320"/>
      </p:ext>
    </p:extLst>
  </p:cSld>
  <p:clrMapOvr>
    <a:masterClrMapping/>
  </p:clrMapOvr>
  <p:transition advTm="313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2B787-9783-C7CE-45AD-BF3004FEC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1C4B42-6BAE-D9D7-3F32-00FAE31B843E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949358A6-BF66-43BE-2447-AB51194E5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352A13-E71F-9FF4-B963-598A170459E4}"/>
              </a:ext>
            </a:extLst>
          </p:cNvPr>
          <p:cNvSpPr txBox="1"/>
          <p:nvPr/>
        </p:nvSpPr>
        <p:spPr>
          <a:xfrm>
            <a:off x="357823" y="296863"/>
            <a:ext cx="49549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>
                <a:solidFill>
                  <a:srgbClr val="AC6C1B"/>
                </a:solidFill>
              </a:rPr>
              <a:t>Design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FED373-7ABC-09F5-BFF0-6018050B9943}"/>
              </a:ext>
            </a:extLst>
          </p:cNvPr>
          <p:cNvSpPr txBox="1"/>
          <p:nvPr/>
        </p:nvSpPr>
        <p:spPr>
          <a:xfrm>
            <a:off x="3891507" y="5292745"/>
            <a:ext cx="24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space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C2E7033-D752-8584-5D06-023124A8AA3C}"/>
                  </a:ext>
                </a:extLst>
              </p:cNvPr>
              <p:cNvSpPr txBox="1"/>
              <p:nvPr/>
            </p:nvSpPr>
            <p:spPr>
              <a:xfrm>
                <a:off x="3208678" y="5640847"/>
                <a:ext cx="2887322" cy="48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C2E7033-D752-8584-5D06-023124A8A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678" y="5640847"/>
                <a:ext cx="2887322" cy="480837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C399229-D879-D6C2-336F-F328F743BDD7}"/>
                  </a:ext>
                </a:extLst>
              </p:cNvPr>
              <p:cNvSpPr txBox="1"/>
              <p:nvPr/>
            </p:nvSpPr>
            <p:spPr>
              <a:xfrm>
                <a:off x="6194600" y="4917530"/>
                <a:ext cx="3212933" cy="177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K: possible split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 a set of vertex in computational 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zh-CN" dirty="0"/>
                  <a:t>: a set of device</a:t>
                </a:r>
              </a:p>
              <a:p>
                <a:r>
                  <a:rPr kumimoji="1" lang="en-US" altLang="zh-CN" dirty="0"/>
                  <a:t>P: number of sub-ops</a:t>
                </a:r>
              </a:p>
              <a:p>
                <a:r>
                  <a:rPr kumimoji="1" lang="en-US" altLang="zh-CN" dirty="0"/>
                  <a:t>S: scheduling possibilities 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C399229-D879-D6C2-336F-F328F743B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600" y="4917530"/>
                <a:ext cx="3212933" cy="1772858"/>
              </a:xfrm>
              <a:prstGeom prst="rect">
                <a:avLst/>
              </a:prstGeom>
              <a:blipFill>
                <a:blip r:embed="rId7"/>
                <a:stretch>
                  <a:fillRect l="-1575" t="-2128" b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8C66643-F322-EA16-673F-3E6C8E786214}"/>
              </a:ext>
            </a:extLst>
          </p:cNvPr>
          <p:cNvSpPr txBox="1"/>
          <p:nvPr/>
        </p:nvSpPr>
        <p:spPr>
          <a:xfrm>
            <a:off x="357823" y="1326892"/>
            <a:ext cx="306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Multi-edge Assumption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8DE448-50EF-7E0C-DA49-D86D7B6531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23" y="1880751"/>
            <a:ext cx="4158002" cy="21827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8A457D-C0FF-9DE3-FACA-8AA0EAE2E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579" y="4063455"/>
            <a:ext cx="2142490" cy="199817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5D5EDC9-AF02-5F06-5559-3748487CD36F}"/>
              </a:ext>
            </a:extLst>
          </p:cNvPr>
          <p:cNvSpPr txBox="1"/>
          <p:nvPr/>
        </p:nvSpPr>
        <p:spPr>
          <a:xfrm>
            <a:off x="1494644" y="616839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Edge conflict</a:t>
            </a:r>
            <a:endParaRPr kumimoji="1"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A60E0B4-BF8A-1364-6191-9347A4ADA4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9541" y="1157433"/>
            <a:ext cx="5557139" cy="3745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201803"/>
      </p:ext>
    </p:extLst>
  </p:cSld>
  <p:clrMapOvr>
    <a:masterClrMapping/>
  </p:clrMapOvr>
  <p:transition advTm="313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DF01C-E113-FC82-3213-EC8C3D1E1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26A7250-BEBA-FE4E-A921-8AB741555567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DAAD8AA3-844C-9D21-77B6-0F7BB0688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DA89194-F32D-E336-74AC-04415BD5AEBE}"/>
              </a:ext>
            </a:extLst>
          </p:cNvPr>
          <p:cNvSpPr txBox="1"/>
          <p:nvPr/>
        </p:nvSpPr>
        <p:spPr>
          <a:xfrm>
            <a:off x="389656" y="256005"/>
            <a:ext cx="49549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>
                <a:solidFill>
                  <a:srgbClr val="AC6C1B"/>
                </a:solidFill>
              </a:rPr>
              <a:t>Evaluation</a:t>
            </a:r>
          </a:p>
        </p:txBody>
      </p:sp>
      <p:pic>
        <p:nvPicPr>
          <p:cNvPr id="6" name="图片 5" descr="图表&#10;&#10;AI 生成的内容可能不正确。">
            <a:extLst>
              <a:ext uri="{FF2B5EF4-FFF2-40B4-BE49-F238E27FC236}">
                <a16:creationId xmlns:a16="http://schemas.microsoft.com/office/drawing/2014/main" id="{71DCCE47-7EBC-51B7-2D6F-77D9E5237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" y="2573443"/>
            <a:ext cx="11078664" cy="326841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1478A03-F547-1265-6DC3-52D5D48A3DD1}"/>
              </a:ext>
            </a:extLst>
          </p:cNvPr>
          <p:cNvSpPr txBox="1"/>
          <p:nvPr/>
        </p:nvSpPr>
        <p:spPr>
          <a:xfrm>
            <a:off x="1942551" y="5983724"/>
            <a:ext cx="4779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﻿Scenario 1: Heterogeneous Computation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A4FA74-1899-3645-228F-30B2C72E56DD}"/>
              </a:ext>
            </a:extLst>
          </p:cNvPr>
          <p:cNvSpPr txBox="1"/>
          <p:nvPr/>
        </p:nvSpPr>
        <p:spPr>
          <a:xfrm>
            <a:off x="7993954" y="5728127"/>
            <a:ext cx="61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﻿Scenario 2: Dynamic Network Conditions.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8F6A3B-05FD-B9C1-F2E9-E45504BA4057}"/>
              </a:ext>
            </a:extLst>
          </p:cNvPr>
          <p:cNvSpPr txBox="1"/>
          <p:nvPr/>
        </p:nvSpPr>
        <p:spPr>
          <a:xfrm>
            <a:off x="552964" y="1284228"/>
            <a:ext cx="7061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Environment Setup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8C928D-6028-E03F-CA8C-FEBFC4AAFB82}"/>
              </a:ext>
            </a:extLst>
          </p:cNvPr>
          <p:cNvSpPr txBox="1"/>
          <p:nvPr/>
        </p:nvSpPr>
        <p:spPr>
          <a:xfrm>
            <a:off x="963827" y="1795423"/>
            <a:ext cx="703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Using </a:t>
            </a:r>
            <a:r>
              <a:rPr kumimoji="1" lang="en-US" altLang="zh-CN" dirty="0" err="1"/>
              <a:t>SimAI</a:t>
            </a:r>
            <a:r>
              <a:rPr kumimoji="1" lang="en-US" altLang="zh-CN" dirty="0"/>
              <a:t> to invoke execution time on RTX4090D, L20 and V100</a:t>
            </a:r>
          </a:p>
          <a:p>
            <a:r>
              <a:rPr kumimoji="1" lang="en-US" altLang="zh-CN" dirty="0"/>
              <a:t>Model: LLaMA_7B, GPT_13B, GPT_22B, and GPT_175B. 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651255"/>
      </p:ext>
    </p:extLst>
  </p:cSld>
  <p:clrMapOvr>
    <a:masterClrMapping/>
  </p:clrMapOvr>
  <p:transition advTm="313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061F-AF68-1703-51E8-2556B6447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43825B9-EFF8-B955-8CC3-B51E449C0283}"/>
              </a:ext>
            </a:extLst>
          </p:cNvPr>
          <p:cNvSpPr/>
          <p:nvPr/>
        </p:nvSpPr>
        <p:spPr>
          <a:xfrm flipV="1">
            <a:off x="0" y="1066165"/>
            <a:ext cx="12192635" cy="762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-en">
            <a:extLst>
              <a:ext uri="{FF2B5EF4-FFF2-40B4-BE49-F238E27FC236}">
                <a16:creationId xmlns:a16="http://schemas.microsoft.com/office/drawing/2014/main" id="{EAB1A5D5-98D0-033B-ECF2-66F136C05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185" y="6168390"/>
            <a:ext cx="2557145" cy="5003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708127-EAAA-1B56-8D85-70E2A37449DA}"/>
              </a:ext>
            </a:extLst>
          </p:cNvPr>
          <p:cNvSpPr txBox="1"/>
          <p:nvPr/>
        </p:nvSpPr>
        <p:spPr>
          <a:xfrm>
            <a:off x="389656" y="256005"/>
            <a:ext cx="538382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 dirty="0">
                <a:solidFill>
                  <a:srgbClr val="AC6C1B"/>
                </a:solidFill>
              </a:rPr>
              <a:t>Conclusion and future work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C8781D-DBA2-E8E3-9319-0CC3776BEC84}"/>
              </a:ext>
            </a:extLst>
          </p:cNvPr>
          <p:cNvSpPr txBox="1"/>
          <p:nvPr/>
        </p:nvSpPr>
        <p:spPr>
          <a:xfrm>
            <a:off x="519689" y="4387255"/>
            <a:ext cx="105075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﻿First, due to simulator constraints, we are currently limited to</a:t>
            </a:r>
            <a:r>
              <a:rPr lang="en-US" altLang="zh-CN" dirty="0"/>
              <a:t> </a:t>
            </a:r>
            <a:r>
              <a:rPr lang="zh-CN" altLang="en-US" dirty="0"/>
              <a:t>parallel strategies defined by the Megatron-LM. In future work, we</a:t>
            </a:r>
            <a:r>
              <a:rPr lang="en-US" altLang="zh-CN" dirty="0"/>
              <a:t> </a:t>
            </a:r>
            <a:r>
              <a:rPr lang="zh-CN" altLang="en-US" dirty="0"/>
              <a:t>plan to implement a native operator-level simulator rather than</a:t>
            </a:r>
            <a:r>
              <a:rPr lang="en-US" altLang="zh-CN" dirty="0"/>
              <a:t> </a:t>
            </a:r>
            <a:r>
              <a:rPr lang="zh-CN" altLang="en-US" dirty="0"/>
              <a:t>relying on coarse-grained model-level task assignments.</a:t>
            </a:r>
          </a:p>
          <a:p>
            <a:endParaRPr lang="zh-CN" altLang="en-US" dirty="0"/>
          </a:p>
          <a:p>
            <a:r>
              <a:rPr lang="zh-CN" altLang="en-US" dirty="0"/>
              <a:t>Second, to accommodate variable-length operators, the search</a:t>
            </a:r>
            <a:r>
              <a:rPr lang="en-US" altLang="zh-CN" dirty="0"/>
              <a:t> </a:t>
            </a:r>
            <a:r>
              <a:rPr lang="zh-CN" altLang="en-US" dirty="0"/>
              <a:t>space grows exponentially. Even with multithreading, it is difficult</a:t>
            </a:r>
            <a:r>
              <a:rPr lang="en-US" altLang="zh-CN" dirty="0"/>
              <a:t> </a:t>
            </a:r>
            <a:r>
              <a:rPr lang="zh-CN" altLang="en-US" dirty="0"/>
              <a:t>for the CPU to match the search efficiency of existing methods. We</a:t>
            </a:r>
            <a:r>
              <a:rPr lang="en-US" altLang="zh-CN" dirty="0"/>
              <a:t> </a:t>
            </a:r>
            <a:r>
              <a:rPr lang="zh-CN" altLang="en-US" dirty="0"/>
              <a:t>plan to leverage FPGA-based acceleration for simulations in future</a:t>
            </a:r>
            <a:r>
              <a:rPr lang="en-US" altLang="zh-CN" dirty="0"/>
              <a:t> </a:t>
            </a:r>
            <a:r>
              <a:rPr lang="zh-CN" altLang="en-US" dirty="0"/>
              <a:t>work.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220429-0EFC-C9F2-8D73-679EE9AE8EC6}"/>
              </a:ext>
            </a:extLst>
          </p:cNvPr>
          <p:cNvSpPr txBox="1"/>
          <p:nvPr/>
        </p:nvSpPr>
        <p:spPr>
          <a:xfrm>
            <a:off x="519688" y="3894812"/>
            <a:ext cx="1543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/>
              <a:t>To do</a:t>
            </a:r>
            <a:endParaRPr kumimoji="1" lang="zh-CN" altLang="en-US" sz="2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8C383B-8FDD-0BE6-7658-CC83C4BE1D35}"/>
              </a:ext>
            </a:extLst>
          </p:cNvPr>
          <p:cNvSpPr txBox="1"/>
          <p:nvPr/>
        </p:nvSpPr>
        <p:spPr>
          <a:xfrm>
            <a:off x="519689" y="1226641"/>
            <a:ext cx="2235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/>
              <a:t>conclusion</a:t>
            </a:r>
            <a:endParaRPr kumimoji="1" lang="zh-CN" altLang="en-US" sz="2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3C6617-C003-527F-4054-DAE5A27F4376}"/>
              </a:ext>
            </a:extLst>
          </p:cNvPr>
          <p:cNvSpPr txBox="1"/>
          <p:nvPr/>
        </p:nvSpPr>
        <p:spPr>
          <a:xfrm>
            <a:off x="519688" y="1841157"/>
            <a:ext cx="5942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 common abstract for distributed complier for LLM tasks on heterogenous computing and dynamic network</a:t>
            </a:r>
          </a:p>
          <a:p>
            <a:r>
              <a:rPr kumimoji="1" lang="en-US" altLang="zh-CN" dirty="0"/>
              <a:t>Preliminary validation on parallel strategies change on different environments because of variable operators on computation and network</a:t>
            </a:r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692267"/>
      </p:ext>
    </p:extLst>
  </p:cSld>
  <p:clrMapOvr>
    <a:masterClrMapping/>
  </p:clrMapOvr>
  <p:transition advTm="313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1022985" y="1836420"/>
            <a:ext cx="9256395" cy="3810"/>
          </a:xfrm>
          <a:prstGeom prst="line">
            <a:avLst/>
          </a:prstGeom>
          <a:ln>
            <a:solidFill>
              <a:srgbClr val="E9C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2099310"/>
            <a:ext cx="1905000" cy="26593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71520" y="2980690"/>
            <a:ext cx="5922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23A77"/>
                </a:solidFill>
                <a:latin typeface="Fira Sans" panose="020B0803050000020004" charset="0"/>
                <a:cs typeface="Fira Sans" panose="020B0803050000020004" charset="0"/>
              </a:rPr>
              <a:t>Thanks for listening</a:t>
            </a:r>
          </a:p>
          <a:p>
            <a:endParaRPr lang="en-US" altLang="zh-CN" sz="3600" b="1">
              <a:solidFill>
                <a:srgbClr val="023A77"/>
              </a:solidFill>
              <a:latin typeface="Fira Sans" panose="020B0803050000020004" charset="0"/>
              <a:cs typeface="Fira Sans" panose="020B08030500000200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085205"/>
            <a:ext cx="12191365" cy="77279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266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470</Words>
  <Application>Microsoft Macintosh PowerPoint</Application>
  <PresentationFormat>宽屏</PresentationFormat>
  <Paragraphs>71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Fira Sans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Ruilong WU</dc:creator>
  <cp:lastModifiedBy>Ruilong WU</cp:lastModifiedBy>
  <cp:revision>2</cp:revision>
  <dcterms:created xsi:type="dcterms:W3CDTF">2025-07-08T05:55:03Z</dcterms:created>
  <dcterms:modified xsi:type="dcterms:W3CDTF">2025-08-06T05:24:30Z</dcterms:modified>
</cp:coreProperties>
</file>