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04" r:id="rId2"/>
    <p:sldId id="399" r:id="rId3"/>
    <p:sldId id="397" r:id="rId4"/>
    <p:sldId id="403" r:id="rId5"/>
    <p:sldId id="400" r:id="rId6"/>
    <p:sldId id="398" r:id="rId7"/>
    <p:sldId id="406" r:id="rId8"/>
    <p:sldId id="407" r:id="rId9"/>
    <p:sldId id="413" r:id="rId10"/>
    <p:sldId id="412" r:id="rId11"/>
    <p:sldId id="416" r:id="rId12"/>
    <p:sldId id="417" r:id="rId13"/>
    <p:sldId id="418" r:id="rId14"/>
    <p:sldId id="421" r:id="rId15"/>
    <p:sldId id="419" r:id="rId16"/>
    <p:sldId id="423" r:id="rId17"/>
    <p:sldId id="415" r:id="rId18"/>
    <p:sldId id="420" r:id="rId19"/>
    <p:sldId id="408" r:id="rId20"/>
    <p:sldId id="426" r:id="rId21"/>
    <p:sldId id="424" r:id="rId22"/>
    <p:sldId id="411"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p" initials="d" lastIdx="0" clrIdx="0"/>
  <p:cmAuthor id="7" name="1206988966@qq.com" initials="1" lastIdx="1" clrIdx="2"/>
  <p:cmAuthor id="1" name="lenn" initials="l" lastIdx="1" clrIdx="0"/>
  <p:cmAuthor id="8" name="姜伟光" initials="姜" lastIdx="1" clrIdx="0"/>
  <p:cmAuthor id="2" name="jsc4" initials="j" lastIdx="1" clrIdx="1"/>
  <p:cmAuthor id="9" name="李 奇峰" initials="李" lastIdx="1" clrIdx="4"/>
  <p:cmAuthor id="3" name="gshen" initials="g" lastIdx="1" clrIdx="0"/>
  <p:cmAuthor id="10" name="xingkunwang@163.com" initials="x" lastIdx="1" clrIdx="5"/>
  <p:cmAuthor id="4" name="郭 宇" initials="郭" lastIdx="1" clrIdx="1"/>
  <p:cmAuthor id="5" name="李婉君" initials="李" lastIdx="2" clrIdx="3"/>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7FAFD"/>
    <a:srgbClr val="EBF1FA"/>
    <a:srgbClr val="EEF2F9"/>
    <a:srgbClr val="2E5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715" autoAdjust="0"/>
  </p:normalViewPr>
  <p:slideViewPr>
    <p:cSldViewPr snapToGrid="0">
      <p:cViewPr varScale="1">
        <p:scale>
          <a:sx n="62" d="100"/>
          <a:sy n="62" d="100"/>
        </p:scale>
        <p:origin x="144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2025/8/7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Good morning everyone. I'm </a:t>
            </a:r>
            <a:r>
              <a:rPr lang="en-US" altLang="zh-CN" dirty="0" err="1"/>
              <a:t>Kaifei</a:t>
            </a:r>
            <a:r>
              <a:rPr lang="en-US" altLang="zh-CN" dirty="0"/>
              <a:t> Peng from Chinese Academy of Sciences. Today, I’m glad to present our work on large-scale network emulation</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First, Linux kernel forces virtual link construction to be serialized.</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Linux uses a global lock (the </a:t>
            </a:r>
            <a:r>
              <a:rPr lang="en-US" altLang="zh-CN" dirty="0" err="1"/>
              <a:t>rtnl_lock</a:t>
            </a:r>
            <a:r>
              <a:rPr lang="en-US" altLang="zh-CN" dirty="0"/>
              <a:t> shown here) to synchronize </a:t>
            </a:r>
            <a:r>
              <a:rPr lang="en-US" altLang="zh-CN" dirty="0" err="1"/>
              <a:t>netlink</a:t>
            </a:r>
            <a:r>
              <a:rPr lang="en-US" altLang="zh-CN" dirty="0"/>
              <a:t> API calls.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prohibits virtual link construction from parallel acceleration.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second kernel limitation is the </a:t>
            </a:r>
            <a:r>
              <a:rPr lang="en-US" altLang="zh-CN" sz="1200" b="1" dirty="0">
                <a:solidFill>
                  <a:srgbClr val="C00000"/>
                </a:solidFill>
                <a:sym typeface="+mn-ea"/>
              </a:rPr>
              <a:t>High overhead from the kernel notifier chain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Each </a:t>
            </a:r>
            <a:r>
              <a:rPr lang="en-US" altLang="zh-CN" dirty="0" err="1"/>
              <a:t>vlink</a:t>
            </a:r>
            <a:r>
              <a:rPr lang="en-US" altLang="zh-CN" dirty="0"/>
              <a:t> triggers two costly kernel notifier functions: flush and walk</a:t>
            </a:r>
          </a:p>
          <a:p>
            <a:r>
              <a:rPr lang="en-US" altLang="zh-CN" dirty="0"/>
              <a:t>The flush function traverses all network namespaces in the system, and the walk function, scans all virtual links in the backbone.</a:t>
            </a:r>
          </a:p>
          <a:p>
            <a:endParaRPr lang="en-US" altLang="zh-CN" dirty="0"/>
          </a:p>
          <a:p>
            <a:r>
              <a:rPr lang="en-US" altLang="zh-CN" dirty="0"/>
              <a:t>In large-scale emulation, these traversal need to scan many </a:t>
            </a:r>
            <a:r>
              <a:rPr lang="en-US" altLang="zh-CN" dirty="0" err="1"/>
              <a:t>many</a:t>
            </a:r>
            <a:r>
              <a:rPr lang="en-US" altLang="zh-CN" dirty="0"/>
              <a:t> elements and therefore become costly.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To address the two kernel-level limitations, we propose </a:t>
            </a:r>
            <a:r>
              <a:rPr lang="en-US" altLang="zh-CN" dirty="0" err="1"/>
              <a:t>SplitNN</a:t>
            </a:r>
            <a:r>
              <a:rPr lang="en-US" altLang="zh-CN" dirty="0"/>
              <a:t> architecture, which comprises two core mechanisms:</a:t>
            </a:r>
          </a:p>
          <a:p>
            <a:r>
              <a:rPr lang="en-US" altLang="zh-CN" dirty="0"/>
              <a:t>multi-virtual machine splitting, and multi-network namespace splitting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first is multi-VM splitting. On a single machine, we setup multiple virtual machines.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For each emulation experiment, we partitions the input topology into sub-topology, each run as a sub-virtual network in a separate virtual machine.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parallelizes virtual link construction on a physical machine with multiple kernel instances.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But there’s a trade-off: more VMs reduce time but increase memory usage.</a:t>
            </a:r>
          </a:p>
          <a:p>
            <a:endParaRPr lang="en-US" altLang="zh-CN" dirty="0"/>
          </a:p>
          <a:p>
            <a:r>
              <a:rPr lang="en-US" altLang="zh-CN" dirty="0"/>
              <a:t>In this paper, we use an empirical value. Through experiments, we find that 4 VMs strike a good balance in our environment.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0" dirty="0"/>
              <a:t>The second mechanism of </a:t>
            </a:r>
            <a:r>
              <a:rPr lang="en-US" altLang="zh-CN" b="0" dirty="0" err="1"/>
              <a:t>SplitNN</a:t>
            </a:r>
            <a:r>
              <a:rPr lang="en-US" altLang="zh-CN" b="0" dirty="0"/>
              <a:t> is </a:t>
            </a:r>
            <a:r>
              <a:rPr lang="en-US" altLang="zh-CN" b="1" dirty="0"/>
              <a:t>multi-</a:t>
            </a:r>
            <a:r>
              <a:rPr lang="en-US" altLang="zh-CN" b="1" dirty="0" err="1"/>
              <a:t>netns</a:t>
            </a:r>
            <a:r>
              <a:rPr lang="en-US" altLang="zh-CN" b="1" dirty="0"/>
              <a:t> splitting</a:t>
            </a:r>
            <a:r>
              <a:rPr lang="en-US" altLang="zh-CN" dirty="0"/>
              <a:t>, which distributes virtual links across multiple backbone namespaces.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greatly reduces virtual link count in each backbone namespaces, and therefore greatly reduces the device traversal overhead caused by the kernel notifier “walk”.</a:t>
            </a:r>
          </a:p>
          <a:p>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But again, a trade-off problem comes when we decide how many backbone namespaces to use.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As BBNS number grows, </a:t>
            </a:r>
            <a:r>
              <a:rPr lang="en-US" altLang="zh-CN" sz="1200" b="1" dirty="0">
                <a:solidFill>
                  <a:schemeClr val="tx1"/>
                </a:solidFill>
                <a:latin typeface="Consolas" panose="020B0609020204030204" charset="0"/>
                <a:cs typeface="Consolas" panose="020B0609020204030204" charset="0"/>
                <a:sym typeface="+mn-ea"/>
              </a:rPr>
              <a:t>walk</a:t>
            </a:r>
            <a:r>
              <a:rPr lang="en-US" altLang="zh-CN" sz="1200" b="1" dirty="0">
                <a:solidFill>
                  <a:schemeClr val="tx1"/>
                </a:solidFill>
                <a:sym typeface="+mn-ea"/>
              </a:rPr>
              <a:t> </a:t>
            </a:r>
            <a:r>
              <a:rPr lang="en-US" altLang="zh-CN" sz="1200" dirty="0">
                <a:solidFill>
                  <a:schemeClr val="tx1"/>
                </a:solidFill>
                <a:sym typeface="+mn-ea"/>
              </a:rPr>
              <a:t>overhead decreases, but </a:t>
            </a:r>
            <a:r>
              <a:rPr lang="en-US" altLang="zh-CN" sz="1200" b="1" dirty="0">
                <a:latin typeface="Consolas" panose="020B0609020204030204" charset="0"/>
                <a:cs typeface="Consolas" panose="020B0609020204030204" charset="0"/>
                <a:sym typeface="+mn-ea"/>
              </a:rPr>
              <a:t>flush</a:t>
            </a:r>
            <a:r>
              <a:rPr lang="en-US" altLang="zh-CN" sz="1200" b="1" dirty="0">
                <a:sym typeface="+mn-ea"/>
              </a:rPr>
              <a:t> </a:t>
            </a:r>
            <a:r>
              <a:rPr lang="en-US" altLang="zh-CN" sz="1200" dirty="0">
                <a:sym typeface="+mn-ea"/>
              </a:rPr>
              <a:t>overhead increases due to increased network namespace number.</a:t>
            </a:r>
            <a:endParaRPr lang="en-US" altLang="zh-CN" sz="1200" b="1" dirty="0">
              <a:solidFill>
                <a:schemeClr val="tx1"/>
              </a:solidFill>
              <a:sym typeface="+mn-ea"/>
            </a:endParaRPr>
          </a:p>
          <a:p>
            <a:r>
              <a:rPr lang="en-US" altLang="zh-CN" dirty="0"/>
              <a:t>we need to balance these benefits and overhead by finding an optimal backbone namespace count.</a:t>
            </a:r>
          </a:p>
          <a:p>
            <a:endParaRPr lang="en-US" altLang="zh-CN" dirty="0"/>
          </a:p>
          <a:p>
            <a:r>
              <a:rPr lang="en-US" altLang="zh-CN" dirty="0"/>
              <a:t>To find the best backbone namespace number, we formalize an optimization problem.</a:t>
            </a:r>
            <a:r>
              <a:rPr lang="en-US" altLang="zh-CN" dirty="0">
                <a:sym typeface="+mn-ea"/>
              </a:rPr>
              <a:t> </a:t>
            </a:r>
          </a:p>
          <a:p>
            <a:r>
              <a:rPr lang="en-US" altLang="zh-CN" dirty="0">
                <a:sym typeface="+mn-ea"/>
              </a:rPr>
              <a:t>We model the total time-cost as a function </a:t>
            </a:r>
            <a:r>
              <a:rPr lang="en-US" altLang="zh-CN" dirty="0" err="1">
                <a:sym typeface="+mn-ea"/>
              </a:rPr>
              <a:t>w.r.t.</a:t>
            </a:r>
            <a:r>
              <a:rPr lang="en-US" altLang="zh-CN" dirty="0">
                <a:sym typeface="+mn-ea"/>
              </a:rPr>
              <a:t> X, Y, and Z, which correspond to flush, walk, and other overhead for each virtual link construction.</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ym typeface="+mn-ea"/>
              </a:rPr>
              <a:t>The </a:t>
            </a:r>
            <a:r>
              <a:rPr lang="en-US" altLang="zh-CN" dirty="0"/>
              <a:t>solution can be derived as here.</a:t>
            </a:r>
          </a:p>
          <a:p>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en-US" altLang="zh-CN" dirty="0"/>
              <a:t>Finally, </a:t>
            </a:r>
            <a:r>
              <a:rPr lang="en-US" altLang="zh-CN" dirty="0">
                <a:solidFill>
                  <a:schemeClr val="tx1"/>
                </a:solidFill>
                <a:sym typeface="+mn-ea"/>
              </a:rPr>
              <a:t>the values of hyperparameters X and Y mentioned before need to be measured.</a:t>
            </a:r>
          </a:p>
          <a:p>
            <a:pPr marL="0" marR="0" lvl="1" indent="0" algn="l" defTabSz="914400" rtl="0" eaLnBrk="1" fontAlgn="auto" latinLnBrk="0" hangingPunct="1">
              <a:lnSpc>
                <a:spcPct val="100000"/>
              </a:lnSpc>
              <a:spcBef>
                <a:spcPts val="0"/>
              </a:spcBef>
              <a:spcAft>
                <a:spcPts val="0"/>
              </a:spcAft>
              <a:buClrTx/>
              <a:buSzTx/>
              <a:buFontTx/>
              <a:buNone/>
              <a:defRPr/>
            </a:pPr>
            <a:endParaRPr lang="en-US" altLang="zh-CN" dirty="0">
              <a:solidFill>
                <a:schemeClr val="tx1"/>
              </a:solidFill>
              <a:sym typeface="+mn-ea"/>
            </a:endParaRPr>
          </a:p>
          <a:p>
            <a:pPr marL="0" marR="0" lvl="1" indent="0" algn="l" defTabSz="914400" rtl="0" eaLnBrk="1" fontAlgn="auto" latinLnBrk="0" hangingPunct="1">
              <a:lnSpc>
                <a:spcPct val="100000"/>
              </a:lnSpc>
              <a:spcBef>
                <a:spcPts val="0"/>
              </a:spcBef>
              <a:spcAft>
                <a:spcPts val="0"/>
              </a:spcAft>
              <a:buClrTx/>
              <a:buSzTx/>
              <a:buFontTx/>
              <a:buNone/>
              <a:defRPr/>
            </a:pPr>
            <a:r>
              <a:rPr lang="en-US" altLang="zh-CN" dirty="0">
                <a:solidFill>
                  <a:schemeClr val="tx1"/>
                </a:solidFill>
                <a:sym typeface="+mn-ea"/>
              </a:rPr>
              <a:t>We propose a sampling and regression workflow to measure them on a given platform, and derive the X Y values as shown here.</a:t>
            </a:r>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Now onto the evaluation. Our experimental environments are shown here.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We evaluate </a:t>
            </a:r>
            <a:r>
              <a:rPr lang="en-US" altLang="zh-CN" dirty="0" err="1"/>
              <a:t>SplitNN</a:t>
            </a:r>
            <a:r>
              <a:rPr lang="en-US" altLang="zh-CN" dirty="0"/>
              <a:t> with +Grid, </a:t>
            </a:r>
            <a:r>
              <a:rPr lang="en-US" altLang="zh-CN" dirty="0" err="1"/>
              <a:t>FatTree</a:t>
            </a:r>
            <a:r>
              <a:rPr lang="en-US" altLang="zh-CN" dirty="0"/>
              <a:t>, and real-world BGP Autonomous System topologies, each with around ten thousand nodes.</a:t>
            </a:r>
          </a:p>
          <a:p>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0" dirty="0">
                <a:sym typeface="+mn-ea"/>
              </a:rPr>
              <a:t>First, we evaluate multi-VM </a:t>
            </a:r>
            <a:r>
              <a:rPr lang="en-US" altLang="zh-CN" sz="1200" b="0" kern="1200" dirty="0">
                <a:solidFill>
                  <a:schemeClr val="tx1"/>
                </a:solidFill>
                <a:latin typeface="+mn-lt"/>
                <a:ea typeface="+mn-ea"/>
                <a:cs typeface="+mn-cs"/>
                <a:sym typeface="+mn-ea"/>
              </a:rPr>
              <a:t>splitting independently.</a:t>
            </a:r>
          </a:p>
          <a:p>
            <a:endParaRPr lang="en-US" altLang="zh-CN" sz="1200" b="0" kern="1200" dirty="0">
              <a:solidFill>
                <a:schemeClr val="tx1"/>
              </a:solidFill>
              <a:latin typeface="+mn-lt"/>
              <a:ea typeface="+mn-ea"/>
              <a:cs typeface="+mn-cs"/>
              <a:sym typeface="+mn-ea"/>
            </a:endParaRPr>
          </a:p>
          <a:p>
            <a:r>
              <a:rPr lang="en-US" altLang="zh-CN" sz="1200" b="0" kern="1200" dirty="0">
                <a:solidFill>
                  <a:schemeClr val="tx1"/>
                </a:solidFill>
                <a:latin typeface="+mn-lt"/>
                <a:ea typeface="+mn-ea"/>
                <a:cs typeface="+mn-cs"/>
                <a:sym typeface="+mn-ea"/>
              </a:rPr>
              <a:t>We can see that as number of VM increases, the virtual network construction time-cost drastically reduces, but gain diminishes with over 4 VMs</a:t>
            </a:r>
          </a:p>
          <a:p>
            <a:endParaRPr lang="en-US" altLang="zh-CN" sz="1200" b="0" kern="1200" dirty="0">
              <a:solidFill>
                <a:schemeClr val="tx1"/>
              </a:solidFill>
              <a:latin typeface="+mn-lt"/>
              <a:ea typeface="+mn-ea"/>
              <a:cs typeface="+mn-cs"/>
              <a:sym typeface="+mn-ea"/>
            </a:endParaRPr>
          </a:p>
          <a:p>
            <a:pPr marL="0" lvl="1" indent="0" algn="l" fontAlgn="auto">
              <a:spcAft>
                <a:spcPts val="600"/>
              </a:spcAft>
              <a:buClrTx/>
              <a:buSzTx/>
              <a:buFont typeface="Wingdings" panose="05000000000000000000" charset="0"/>
              <a:buNone/>
            </a:pPr>
            <a:r>
              <a:rPr lang="en-US" altLang="zh-CN" dirty="0">
                <a:solidFill>
                  <a:schemeClr val="tx1"/>
                </a:solidFill>
                <a:sym typeface="+mn-ea"/>
              </a:rPr>
              <a:t>With 4 VMs, memory overhead is controlled, and +Grid and </a:t>
            </a:r>
            <a:r>
              <a:rPr lang="en-US" altLang="zh-CN" dirty="0" err="1">
                <a:solidFill>
                  <a:schemeClr val="tx1"/>
                </a:solidFill>
                <a:sym typeface="+mn-ea"/>
              </a:rPr>
              <a:t>FatTree</a:t>
            </a:r>
            <a:r>
              <a:rPr lang="en-US" altLang="zh-CN" dirty="0">
                <a:solidFill>
                  <a:schemeClr val="tx1"/>
                </a:solidFill>
                <a:sym typeface="+mn-ea"/>
              </a:rPr>
              <a:t> are constructed with near minute-level time-cost (6-15 minutes).</a:t>
            </a:r>
          </a:p>
          <a:p>
            <a:pPr marL="0" lvl="1" indent="0" algn="l" fontAlgn="auto">
              <a:spcAft>
                <a:spcPts val="600"/>
              </a:spcAft>
              <a:buClrTx/>
              <a:buSzTx/>
              <a:buFont typeface="Wingdings" panose="05000000000000000000" charset="0"/>
              <a:buNone/>
            </a:pPr>
            <a:endParaRPr lang="en-US" altLang="zh-CN" dirty="0">
              <a:solidFill>
                <a:schemeClr val="tx1"/>
              </a:solidFill>
              <a:sym typeface="+mn-ea"/>
            </a:endParaRPr>
          </a:p>
          <a:p>
            <a:pPr marL="0" lvl="1" indent="0" algn="l" fontAlgn="auto">
              <a:spcAft>
                <a:spcPts val="600"/>
              </a:spcAft>
              <a:buClrTx/>
              <a:buSzTx/>
              <a:buFont typeface="Wingdings" panose="05000000000000000000" charset="0"/>
              <a:buNone/>
            </a:pPr>
            <a:r>
              <a:rPr lang="en-US" altLang="zh-CN" dirty="0">
                <a:solidFill>
                  <a:schemeClr val="tx1"/>
                </a:solidFill>
                <a:sym typeface="+mn-ea"/>
              </a:rPr>
              <a:t>But the denser BGP AS topology needs 75 minutes</a:t>
            </a:r>
            <a:r>
              <a:rPr lang="en-US" altLang="zh-CN" sz="1200" b="0" kern="1200" dirty="0">
                <a:solidFill>
                  <a:schemeClr val="tx1"/>
                </a:solidFill>
                <a:latin typeface="+mn-lt"/>
                <a:ea typeface="+mn-ea"/>
                <a:cs typeface="+mn-cs"/>
                <a:sym typeface="+mn-ea"/>
              </a:rPr>
              <a:t>, still not reaching the minute level goal.</a:t>
            </a:r>
            <a:endParaRPr lang="zh-CN" altLang="en-US" sz="1200" b="0" kern="1200" dirty="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Network emulation is a crucial and widely-used methodology for evaluating </a:t>
            </a:r>
            <a:r>
              <a:rPr lang="en-US" altLang="zh-CN" dirty="0"/>
              <a:t>new network technologies. </a:t>
            </a:r>
          </a:p>
          <a:p>
            <a:endParaRPr lang="en-US" altLang="zh-CN" dirty="0"/>
          </a:p>
          <a:p>
            <a:r>
              <a:rPr lang="en-US" altLang="zh-CN" dirty="0"/>
              <a:t>Compared to other methods, such as event-driven simulators and hardware testbeds, network emulation strikes a balance between realism and practicality by constructing virtual networks that resemble real-world environments.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Recently, there are two main demands for network emulation.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evaluate multi-</a:t>
            </a:r>
            <a:r>
              <a:rPr lang="en-US" altLang="zh-CN" dirty="0" err="1"/>
              <a:t>netns</a:t>
            </a:r>
            <a:r>
              <a:rPr lang="en-US" altLang="zh-CN" dirty="0"/>
              <a:t> splitting. It shows great performance.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ym typeface="+mn-ea"/>
              </a:rPr>
              <a:t>With optimal backbone namespace number, </a:t>
            </a:r>
            <a:r>
              <a:rPr lang="en-US" altLang="zh-CN" sz="1200" dirty="0">
                <a:solidFill>
                  <a:srgbClr val="C00000"/>
                </a:solidFill>
                <a:sym typeface="+mn-ea"/>
              </a:rPr>
              <a:t>+Grid</a:t>
            </a:r>
            <a:r>
              <a:rPr lang="en-US" altLang="zh-CN" sz="1200" dirty="0">
                <a:sym typeface="+mn-ea"/>
              </a:rPr>
              <a:t> and </a:t>
            </a:r>
            <a:r>
              <a:rPr lang="en-US" altLang="zh-CN" sz="1200" dirty="0" err="1">
                <a:solidFill>
                  <a:srgbClr val="C00000"/>
                </a:solidFill>
                <a:sym typeface="+mn-ea"/>
              </a:rPr>
              <a:t>FatTree</a:t>
            </a:r>
            <a:r>
              <a:rPr lang="en-US" altLang="zh-CN" sz="1200" dirty="0">
                <a:sym typeface="+mn-ea"/>
              </a:rPr>
              <a:t> are constructed near </a:t>
            </a:r>
            <a:r>
              <a:rPr lang="en-US" altLang="zh-CN" sz="1200" dirty="0">
                <a:solidFill>
                  <a:srgbClr val="C00000"/>
                </a:solidFill>
                <a:sym typeface="+mn-ea"/>
              </a:rPr>
              <a:t>10 minutes</a:t>
            </a:r>
            <a:r>
              <a:rPr lang="en-US" altLang="zh-CN" sz="1200" dirty="0">
                <a:sym typeface="+mn-ea"/>
              </a:rPr>
              <a:t>; </a:t>
            </a:r>
            <a:r>
              <a:rPr lang="en-US" altLang="zh-CN" sz="1200" dirty="0">
                <a:solidFill>
                  <a:srgbClr val="C00000"/>
                </a:solidFill>
                <a:sym typeface="+mn-ea"/>
              </a:rPr>
              <a:t>BGP AS</a:t>
            </a:r>
            <a:r>
              <a:rPr lang="en-US" altLang="zh-CN" sz="1200" dirty="0">
                <a:sym typeface="+mn-ea"/>
              </a:rPr>
              <a:t> needs </a:t>
            </a:r>
            <a:r>
              <a:rPr lang="en-US" altLang="zh-CN" sz="1200" dirty="0">
                <a:solidFill>
                  <a:srgbClr val="C00000"/>
                </a:solidFill>
                <a:sym typeface="+mn-ea"/>
              </a:rPr>
              <a:t>~30 minutes.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C00000"/>
              </a:solidFill>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C00000"/>
                </a:solidFill>
                <a:sym typeface="+mn-ea"/>
              </a:rPr>
              <a:t>Also, multiple backbone namespaces consumes very memory, which shows the great scalability of using multi-</a:t>
            </a:r>
            <a:r>
              <a:rPr lang="en-US" altLang="zh-CN" sz="1200" dirty="0" err="1">
                <a:solidFill>
                  <a:srgbClr val="C00000"/>
                </a:solidFill>
                <a:sym typeface="+mn-ea"/>
              </a:rPr>
              <a:t>netns</a:t>
            </a:r>
            <a:r>
              <a:rPr lang="en-US" altLang="zh-CN" sz="1200" dirty="0">
                <a:solidFill>
                  <a:srgbClr val="C00000"/>
                </a:solidFill>
                <a:sym typeface="+mn-ea"/>
              </a:rPr>
              <a:t> splitting.</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when multi-virtual machine splitting and multi-network namespace splitting meet together, we get our expected results.</a:t>
            </a:r>
          </a:p>
          <a:p>
            <a:endParaRPr lang="en-US" altLang="zh-CN" dirty="0"/>
          </a:p>
          <a:p>
            <a:r>
              <a:rPr lang="en-US" altLang="zh-CN" dirty="0"/>
              <a:t>With 4 VMs and optimal number of </a:t>
            </a:r>
            <a:r>
              <a:rPr lang="en-US" altLang="zh-CN" dirty="0" err="1"/>
              <a:t>BBNSes</a:t>
            </a:r>
            <a:r>
              <a:rPr lang="en-US" altLang="zh-CN" dirty="0"/>
              <a:t>, we achieve our goal to construct ten-thousand-node virtual networks within several minutes across all three topologies.</a:t>
            </a:r>
          </a:p>
          <a:p>
            <a:endParaRPr lang="en-US" altLang="zh-CN" dirty="0"/>
          </a:p>
          <a:p>
            <a:r>
              <a:rPr lang="en-US" altLang="zh-CN" dirty="0"/>
              <a:t>We also compare </a:t>
            </a:r>
            <a:r>
              <a:rPr lang="en-US" altLang="zh-CN" dirty="0" err="1"/>
              <a:t>SplitNN</a:t>
            </a:r>
            <a:r>
              <a:rPr lang="en-US" altLang="zh-CN" dirty="0"/>
              <a:t> with </a:t>
            </a:r>
            <a:r>
              <a:rPr lang="en-US" altLang="zh-CN" dirty="0" err="1"/>
              <a:t>OpenSN</a:t>
            </a:r>
            <a:r>
              <a:rPr lang="en-US" altLang="zh-CN" dirty="0"/>
              <a:t>, a state-of-the-art satellite network emulator from last year </a:t>
            </a:r>
            <a:r>
              <a:rPr lang="en-US" altLang="zh-CN" dirty="0" err="1"/>
              <a:t>APNet</a:t>
            </a:r>
            <a:r>
              <a:rPr lang="en-US" altLang="zh-CN" dirty="0"/>
              <a:t>. For the same topologies, </a:t>
            </a:r>
            <a:r>
              <a:rPr lang="en-US" altLang="zh-CN" dirty="0" err="1"/>
              <a:t>SplitNN</a:t>
            </a:r>
            <a:r>
              <a:rPr lang="en-US" altLang="zh-CN" dirty="0"/>
              <a:t> is 20x faster, cutting construction time by up to 98.9%.</a:t>
            </a:r>
          </a:p>
          <a:p>
            <a:endParaRPr lang="en-US" altLang="zh-CN" dirty="0"/>
          </a:p>
          <a:p>
            <a:r>
              <a:rPr lang="en-US" altLang="zh-CN" dirty="0"/>
              <a:t>These experiments prove </a:t>
            </a:r>
            <a:r>
              <a:rPr lang="en-US" altLang="zh-CN" dirty="0" err="1"/>
              <a:t>SplitNN’s</a:t>
            </a:r>
            <a:r>
              <a:rPr lang="en-US" altLang="zh-CN" dirty="0"/>
              <a:t> great performance in large-scale network emulation.</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Thank you for listening. Here we list some public resource, including a public platform we built for large-scale network emulation. We welcome users and cooperators from public, and now we are happy to take questions.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first is the scalability demand, which is driven by emergence of large-scale networks listed here.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Emulating these large-scale networks requires network emulators to </a:t>
            </a:r>
            <a:r>
              <a:rPr lang="en-US" altLang="zh-CN" sz="1200" dirty="0">
                <a:solidFill>
                  <a:srgbClr val="C00000"/>
                </a:solidFill>
                <a:sym typeface="+mn-ea"/>
              </a:rPr>
              <a:t>construct virtual networks of</a:t>
            </a:r>
            <a:r>
              <a:rPr lang="en-US" altLang="zh-CN" sz="1200" b="1" dirty="0">
                <a:solidFill>
                  <a:srgbClr val="C00000"/>
                </a:solidFill>
                <a:sym typeface="+mn-ea"/>
              </a:rPr>
              <a:t> ten-thousand-node</a:t>
            </a:r>
            <a:r>
              <a:rPr lang="en-US" altLang="zh-CN" sz="1200" dirty="0">
                <a:solidFill>
                  <a:srgbClr val="C00000"/>
                </a:solidFill>
                <a:sym typeface="+mn-ea"/>
              </a:rPr>
              <a:t> scale.</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is efficiency. Modern network innovation and optimization tends to explore thousands of design choices.</a:t>
            </a:r>
          </a:p>
          <a:p>
            <a:endParaRPr lang="en-US" altLang="zh-CN" dirty="0"/>
          </a:p>
          <a:p>
            <a:r>
              <a:rPr lang="en-US" altLang="zh-CN" dirty="0"/>
              <a:t>When using network emulation, it is needed to execute thousands times of experiments to fully explore these design spaces.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Unfortunately, we find such multi-time emulation experiment can take long time, which is bottlenecked by virtual network construction.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Constructing a large-scale virtual network for one experiment can take hours.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To accelerate multi-time experiments, it is an urgent demand to construct virtual networks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To do this, many prior works use multi-machine for network emulation. This indeed helps, but has limitation because of cross-machine communication bottlenecks like delay and bandwidth contention, limiting the effect of multi-machine solutions.</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On the other hand, we take a different path. We aim at building large-scale virtual network </a:t>
            </a:r>
            <a:r>
              <a:rPr lang="en-US" altLang="zh-CN" i="1" dirty="0"/>
              <a:t>within a single machine</a:t>
            </a:r>
            <a:r>
              <a:rPr lang="en-US" altLang="zh-CN" dirty="0"/>
              <a:t>.</a:t>
            </a:r>
          </a:p>
          <a:p>
            <a:endParaRPr lang="en-US" altLang="zh-CN" dirty="0"/>
          </a:p>
          <a:p>
            <a:r>
              <a:rPr lang="en-US" altLang="zh-CN" dirty="0"/>
              <a:t>We analyze kernel-level bottlenecks of current emulators, and introduce </a:t>
            </a:r>
            <a:r>
              <a:rPr lang="en-US" altLang="zh-CN" dirty="0" err="1"/>
              <a:t>SplitNN</a:t>
            </a:r>
            <a:r>
              <a:rPr lang="en-US" altLang="zh-CN" dirty="0"/>
              <a:t>—a new single-machine architecture based on multi-VM splitting and multi-</a:t>
            </a:r>
            <a:r>
              <a:rPr lang="en-US" altLang="zh-CN" dirty="0" err="1"/>
              <a:t>netns</a:t>
            </a:r>
            <a:r>
              <a:rPr lang="en-US" altLang="zh-CN" dirty="0"/>
              <a:t> splitting.</a:t>
            </a:r>
          </a:p>
          <a:p>
            <a:endParaRPr lang="en-US" altLang="zh-CN" dirty="0"/>
          </a:p>
          <a:p>
            <a:r>
              <a:rPr lang="en-US" altLang="zh-CN" dirty="0"/>
              <a:t>With this, we reduce construction time by about 99.2%, and can construct ten-thousand-node virtual networks within just several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Now let’s review some background. Constructing a virtual network involves two stages:</a:t>
            </a:r>
          </a:p>
          <a:p>
            <a:r>
              <a:rPr lang="en-US" altLang="zh-CN" dirty="0"/>
              <a:t>At first, the virtual nodes, or we call </a:t>
            </a:r>
            <a:r>
              <a:rPr lang="en-US" altLang="zh-CN" dirty="0" err="1"/>
              <a:t>vnodes</a:t>
            </a:r>
            <a:r>
              <a:rPr lang="en-US" altLang="zh-CN" dirty="0"/>
              <a:t>, are created as containers;</a:t>
            </a:r>
          </a:p>
          <a:p>
            <a:r>
              <a:rPr lang="en-US" altLang="zh-CN" dirty="0"/>
              <a:t>then, the virtual links, or we call </a:t>
            </a:r>
            <a:r>
              <a:rPr lang="en-US" altLang="zh-CN" dirty="0" err="1"/>
              <a:t>vlinks</a:t>
            </a:r>
            <a:r>
              <a:rPr lang="en-US" altLang="zh-CN" dirty="0"/>
              <a:t>, are constructed by virtual devices like </a:t>
            </a:r>
            <a:r>
              <a:rPr lang="en-US" altLang="zh-CN" dirty="0" err="1"/>
              <a:t>veth</a:t>
            </a:r>
            <a:r>
              <a:rPr lang="en-US" altLang="zh-CN" dirty="0"/>
              <a:t>, bridges, and VXLANs</a:t>
            </a:r>
          </a:p>
          <a:p>
            <a:r>
              <a:rPr lang="en-US" altLang="zh-CN" dirty="0"/>
              <a:t>These virtual devices are created with </a:t>
            </a:r>
            <a:r>
              <a:rPr lang="en-US" altLang="zh-CN" dirty="0" err="1"/>
              <a:t>linux</a:t>
            </a:r>
            <a:r>
              <a:rPr lang="en-US" altLang="zh-CN" dirty="0"/>
              <a:t> </a:t>
            </a:r>
            <a:r>
              <a:rPr lang="en-US" altLang="zh-CN" dirty="0" err="1"/>
              <a:t>netlink</a:t>
            </a:r>
            <a:r>
              <a:rPr lang="en-US" altLang="zh-CN" dirty="0"/>
              <a:t> APIs</a:t>
            </a:r>
          </a:p>
          <a:p>
            <a:r>
              <a:rPr lang="en-US" altLang="zh-CN" dirty="0"/>
              <a:t>The backend virtual devices are put in into a network namespace, which we call the backbone namespaces, or BBNS.</a:t>
            </a:r>
          </a:p>
          <a:p>
            <a:r>
              <a:rPr lang="en-US" altLang="zh-CN" dirty="0"/>
              <a:t>In state-of-the-art emulators, all </a:t>
            </a:r>
            <a:r>
              <a:rPr lang="en-US" altLang="zh-CN" dirty="0" err="1"/>
              <a:t>vlinks</a:t>
            </a:r>
            <a:r>
              <a:rPr lang="en-US" altLang="zh-CN" dirty="0"/>
              <a:t> are carried in a single BBNS—usually the host namespace. We call this architecture as </a:t>
            </a:r>
            <a:r>
              <a:rPr lang="en-US" altLang="zh-CN" i="1" dirty="0" err="1"/>
              <a:t>uni</a:t>
            </a:r>
            <a:r>
              <a:rPr lang="en-US" altLang="zh-CN" i="1" dirty="0"/>
              <a:t>-BBNS</a:t>
            </a:r>
            <a:r>
              <a:rPr lang="en-US" altLang="zh-CN" dirty="0"/>
              <a:t>.</a:t>
            </a:r>
          </a:p>
          <a:p>
            <a:r>
              <a:rPr lang="en-US" altLang="zh-CN" dirty="0"/>
              <a:t>In addition, most emulators are deployed on bare-metal.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1" indent="0" algn="l" defTabSz="914400" rtl="0" eaLnBrk="1" fontAlgn="auto" latinLnBrk="0" hangingPunct="1">
              <a:lnSpc>
                <a:spcPct val="100000"/>
              </a:lnSpc>
              <a:spcBef>
                <a:spcPts val="0"/>
              </a:spcBef>
              <a:spcAft>
                <a:spcPts val="300"/>
              </a:spcAft>
              <a:buClrTx/>
              <a:buSzTx/>
              <a:buFont typeface="Wingdings" panose="05000000000000000000" pitchFamily="2" charset="2"/>
              <a:buNone/>
              <a:defRPr/>
            </a:pPr>
            <a:r>
              <a:rPr lang="en-US" altLang="zh-CN" dirty="0"/>
              <a:t>Then we profiled this </a:t>
            </a:r>
            <a:r>
              <a:rPr lang="en-US" altLang="zh-CN" dirty="0" err="1"/>
              <a:t>uni</a:t>
            </a:r>
            <a:r>
              <a:rPr lang="en-US" altLang="zh-CN" dirty="0"/>
              <a:t>-BBNS approach on bare metal. We find virtual network construction time increases </a:t>
            </a:r>
            <a:r>
              <a:rPr lang="en-US" altLang="zh-CN" i="1" dirty="0" err="1"/>
              <a:t>superlinearly</a:t>
            </a:r>
            <a:r>
              <a:rPr lang="en-US" altLang="zh-CN" dirty="0"/>
              <a:t> with topology size. And over 99% of CPU usage is spent in kernel state during </a:t>
            </a:r>
            <a:r>
              <a:rPr lang="en-US" altLang="zh-CN" dirty="0" err="1"/>
              <a:t>vlink</a:t>
            </a:r>
            <a:r>
              <a:rPr lang="en-US" altLang="zh-CN" dirty="0"/>
              <a:t> construction. Why? We found two limitations from OS </a:t>
            </a:r>
            <a:r>
              <a:rPr lang="en-US" altLang="zh-CN"/>
              <a:t>kernel.</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sernes.cn/" TargetMode="External"/><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hyperlink" Target="https://github.com/ponedo/splitn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45465" y="1991995"/>
            <a:ext cx="11101070" cy="1390015"/>
          </a:xfrm>
        </p:spPr>
        <p:txBody>
          <a:bodyPr>
            <a:noAutofit/>
          </a:bodyPr>
          <a:lstStyle/>
          <a:p>
            <a:r>
              <a:rPr lang="en-US" altLang="zh-CN" sz="3600" b="1" dirty="0"/>
              <a:t>SplitNN: Single-Machine Network Emulation at Scale with Minute-Level Construction of 10K-Node Virtual Networks</a:t>
            </a:r>
          </a:p>
        </p:txBody>
      </p:sp>
      <p:pic>
        <p:nvPicPr>
          <p:cNvPr id="5" name="图片 4"/>
          <p:cNvPicPr>
            <a:picLocks noChangeAspect="1"/>
          </p:cNvPicPr>
          <p:nvPr/>
        </p:nvPicPr>
        <p:blipFill>
          <a:blip r:embed="rId3"/>
          <a:stretch>
            <a:fillRect/>
          </a:stretch>
        </p:blipFill>
        <p:spPr>
          <a:xfrm>
            <a:off x="2362200" y="4672330"/>
            <a:ext cx="3016250" cy="887730"/>
          </a:xfrm>
          <a:prstGeom prst="rect">
            <a:avLst/>
          </a:prstGeom>
        </p:spPr>
      </p:pic>
      <p:pic>
        <p:nvPicPr>
          <p:cNvPr id="6" name="图片 5"/>
          <p:cNvPicPr>
            <a:picLocks noChangeAspect="1"/>
          </p:cNvPicPr>
          <p:nvPr/>
        </p:nvPicPr>
        <p:blipFill>
          <a:blip r:embed="rId4"/>
          <a:stretch>
            <a:fillRect/>
          </a:stretch>
        </p:blipFill>
        <p:spPr>
          <a:xfrm>
            <a:off x="5772150" y="4671060"/>
            <a:ext cx="4112895" cy="872490"/>
          </a:xfrm>
          <a:prstGeom prst="rect">
            <a:avLst/>
          </a:prstGeom>
        </p:spPr>
      </p:pic>
      <p:sp>
        <p:nvSpPr>
          <p:cNvPr id="8" name="副标题 7"/>
          <p:cNvSpPr>
            <a:spLocks noGrp="1"/>
          </p:cNvSpPr>
          <p:nvPr>
            <p:ph type="subTitle" idx="1"/>
          </p:nvPr>
        </p:nvSpPr>
        <p:spPr>
          <a:xfrm>
            <a:off x="1524000" y="3577590"/>
            <a:ext cx="9144000" cy="626745"/>
          </a:xfrm>
        </p:spPr>
        <p:txBody>
          <a:bodyPr/>
          <a:lstStyle/>
          <a:p>
            <a:r>
              <a:rPr lang="en-US" altLang="zh-CN" b="1" u="sng"/>
              <a:t>Kaifei Peng</a:t>
            </a:r>
            <a:r>
              <a:rPr lang="en-US" altLang="zh-CN"/>
              <a:t>, Yanbiao Li, Wenbin Li, Xian Yu, Gaogang Xie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770890"/>
            <a:ext cx="562229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Kernel Limitations</a:t>
            </a:r>
          </a:p>
        </p:txBody>
      </p:sp>
      <p:sp>
        <p:nvSpPr>
          <p:cNvPr id="10" name="文本框 9"/>
          <p:cNvSpPr txBox="1"/>
          <p:nvPr/>
        </p:nvSpPr>
        <p:spPr>
          <a:xfrm>
            <a:off x="1145540" y="1520825"/>
            <a:ext cx="7480935" cy="877163"/>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800" dirty="0">
                <a:solidFill>
                  <a:srgbClr val="C00000"/>
                </a:solidFill>
                <a:sym typeface="+mn-ea"/>
              </a:rPr>
              <a:t>Limitation1: </a:t>
            </a:r>
            <a:r>
              <a:rPr lang="en-US" altLang="zh-CN" sz="2800" b="1" dirty="0">
                <a:solidFill>
                  <a:srgbClr val="C00000"/>
                </a:solidFill>
                <a:sym typeface="+mn-ea"/>
              </a:rPr>
              <a:t>Serialization</a:t>
            </a:r>
            <a:r>
              <a:rPr lang="en-US" altLang="zh-CN" sz="2800" dirty="0">
                <a:solidFill>
                  <a:srgbClr val="C00000"/>
                </a:solidFill>
                <a:sym typeface="+mn-ea"/>
              </a:rPr>
              <a:t> of </a:t>
            </a:r>
            <a:r>
              <a:rPr lang="en-US" altLang="zh-CN" sz="2800" dirty="0" err="1">
                <a:solidFill>
                  <a:srgbClr val="C00000"/>
                </a:solidFill>
                <a:sym typeface="+mn-ea"/>
              </a:rPr>
              <a:t>vlink</a:t>
            </a:r>
            <a:r>
              <a:rPr lang="en-US" altLang="zh-CN" sz="2800" dirty="0">
                <a:solidFill>
                  <a:srgbClr val="C00000"/>
                </a:solidFill>
                <a:sym typeface="+mn-ea"/>
              </a:rPr>
              <a:t> construction</a:t>
            </a:r>
          </a:p>
          <a:p>
            <a:pPr marL="342900" lvl="1" indent="-342900" algn="l" fontAlgn="auto">
              <a:spcAft>
                <a:spcPts val="600"/>
              </a:spcAft>
              <a:buClrTx/>
              <a:buSzTx/>
              <a:buFont typeface="Wingdings" panose="05000000000000000000" pitchFamily="2" charset="2"/>
              <a:buChar char="p"/>
            </a:pPr>
            <a:r>
              <a:rPr lang="en-US" altLang="zh-CN" dirty="0" err="1">
                <a:sym typeface="+mn-ea"/>
              </a:rPr>
              <a:t>netlink</a:t>
            </a:r>
            <a:r>
              <a:rPr lang="en-US" altLang="zh-CN" dirty="0">
                <a:sym typeface="+mn-ea"/>
              </a:rPr>
              <a:t> API requests are </a:t>
            </a:r>
            <a:r>
              <a:rPr lang="en-US" altLang="zh-CN" dirty="0" err="1">
                <a:sym typeface="+mn-ea"/>
              </a:rPr>
              <a:t>synchroinzed</a:t>
            </a:r>
            <a:r>
              <a:rPr lang="en-US" altLang="zh-CN" dirty="0">
                <a:sym typeface="+mn-ea"/>
              </a:rPr>
              <a:t> with </a:t>
            </a:r>
            <a:r>
              <a:rPr lang="en-US" altLang="zh-CN" b="1" dirty="0">
                <a:sym typeface="+mn-ea"/>
              </a:rPr>
              <a:t>kernel global lock</a:t>
            </a:r>
          </a:p>
        </p:txBody>
      </p:sp>
      <p:sp>
        <p:nvSpPr>
          <p:cNvPr id="7" name="圆角矩形 6"/>
          <p:cNvSpPr/>
          <p:nvPr/>
        </p:nvSpPr>
        <p:spPr>
          <a:xfrm>
            <a:off x="3759835" y="2822253"/>
            <a:ext cx="1684020" cy="668020"/>
          </a:xfrm>
          <a:prstGeom prst="roundRect">
            <a:avLst>
              <a:gd name="adj" fmla="val 28288"/>
            </a:avLst>
          </a:prstGeom>
          <a:noFill/>
          <a:ln w="9525">
            <a:solidFill>
              <a:schemeClr val="tx1"/>
            </a:solidFill>
          </a:ln>
          <a:extLst>
            <a:ext uri="{909E8E84-426E-40DD-AFC4-6F175D3DCCD1}">
              <a14:hiddenFill xmlns:a14="http://schemas.microsoft.com/office/drawing/2010/main">
                <a:solidFill>
                  <a:srgbClr val="2E54A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olidFill>
                  <a:schemeClr val="tx1"/>
                </a:solidFill>
                <a:sym typeface="+mn-ea"/>
              </a:rPr>
              <a:t>Vlink1 construction</a:t>
            </a:r>
          </a:p>
        </p:txBody>
      </p:sp>
      <p:sp>
        <p:nvSpPr>
          <p:cNvPr id="8" name="圆角矩形 7"/>
          <p:cNvSpPr/>
          <p:nvPr/>
        </p:nvSpPr>
        <p:spPr>
          <a:xfrm>
            <a:off x="1716405" y="2822888"/>
            <a:ext cx="1684020" cy="667385"/>
          </a:xfrm>
          <a:prstGeom prst="roundRect">
            <a:avLst>
              <a:gd name="adj" fmla="val 28288"/>
            </a:avLst>
          </a:prstGeom>
          <a:noFill/>
          <a:ln w="9525">
            <a:solidFill>
              <a:schemeClr val="tx1"/>
            </a:solidFill>
          </a:ln>
          <a:extLst>
            <a:ext uri="{909E8E84-426E-40DD-AFC4-6F175D3DCCD1}">
              <a14:hiddenFill xmlns:a14="http://schemas.microsoft.com/office/drawing/2010/main">
                <a:solidFill>
                  <a:srgbClr val="2E54A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olidFill>
                  <a:schemeClr val="tx1"/>
                </a:solidFill>
                <a:sym typeface="+mn-ea"/>
              </a:rPr>
              <a:t>Vlink0 construction</a:t>
            </a:r>
          </a:p>
        </p:txBody>
      </p:sp>
      <p:sp>
        <p:nvSpPr>
          <p:cNvPr id="9" name="圆角矩形 8"/>
          <p:cNvSpPr/>
          <p:nvPr/>
        </p:nvSpPr>
        <p:spPr>
          <a:xfrm>
            <a:off x="1716405" y="5117143"/>
            <a:ext cx="3727450" cy="792480"/>
          </a:xfrm>
          <a:prstGeom prst="roundRect">
            <a:avLst>
              <a:gd name="adj" fmla="val 28288"/>
            </a:avLst>
          </a:prstGeom>
          <a:noFill/>
          <a:ln w="9525">
            <a:solidFill>
              <a:schemeClr val="tx1"/>
            </a:solidFill>
          </a:ln>
          <a:extLst>
            <a:ext uri="{909E8E84-426E-40DD-AFC4-6F175D3DCCD1}">
              <a14:hiddenFill xmlns:a14="http://schemas.microsoft.com/office/drawing/2010/main">
                <a:solidFill>
                  <a:srgbClr val="2E54A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olidFill>
                  <a:schemeClr val="tx1"/>
                </a:solidFill>
                <a:sym typeface="+mn-ea"/>
              </a:rPr>
              <a:t>In-kernel critical section</a:t>
            </a:r>
          </a:p>
          <a:p>
            <a:pPr algn="ctr"/>
            <a:r>
              <a:rPr lang="en-US" altLang="zh-CN" sz="1400" dirty="0">
                <a:solidFill>
                  <a:schemeClr val="tx1"/>
                </a:solidFill>
                <a:sym typeface="+mn-ea"/>
              </a:rPr>
              <a:t>(modification of virtual devicers)</a:t>
            </a:r>
          </a:p>
        </p:txBody>
      </p:sp>
      <p:sp>
        <p:nvSpPr>
          <p:cNvPr id="13" name="圆角矩形 12"/>
          <p:cNvSpPr/>
          <p:nvPr/>
        </p:nvSpPr>
        <p:spPr>
          <a:xfrm>
            <a:off x="1716405" y="3969698"/>
            <a:ext cx="3727450" cy="668020"/>
          </a:xfrm>
          <a:prstGeom prst="roundRect">
            <a:avLst>
              <a:gd name="adj" fmla="val 28288"/>
            </a:avLst>
          </a:prstGeom>
          <a:noFill/>
          <a:ln w="9525">
            <a:solidFill>
              <a:schemeClr val="tx1"/>
            </a:solidFill>
          </a:ln>
          <a:extLst>
            <a:ext uri="{909E8E84-426E-40DD-AFC4-6F175D3DCCD1}">
              <a14:hiddenFill xmlns:a14="http://schemas.microsoft.com/office/drawing/2010/main">
                <a:solidFill>
                  <a:srgbClr val="2E54A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olidFill>
                  <a:schemeClr val="tx1"/>
                </a:solidFill>
                <a:sym typeface="+mn-ea"/>
              </a:rPr>
              <a:t>netlink API     </a:t>
            </a:r>
            <a:r>
              <a:rPr lang="en-US" altLang="zh-CN" b="1">
                <a:solidFill>
                  <a:srgbClr val="C00000"/>
                </a:solidFill>
                <a:sym typeface="+mn-ea"/>
              </a:rPr>
              <a:t>rtnl_lock</a:t>
            </a:r>
            <a:endParaRPr lang="en-US" altLang="zh-CN" b="1" dirty="0">
              <a:solidFill>
                <a:srgbClr val="C00000"/>
              </a:solidFill>
              <a:sym typeface="+mn-ea"/>
            </a:endParaRPr>
          </a:p>
        </p:txBody>
      </p:sp>
      <p:pic>
        <p:nvPicPr>
          <p:cNvPr id="14" name="图片 13"/>
          <p:cNvPicPr>
            <a:picLocks noChangeAspect="1"/>
          </p:cNvPicPr>
          <p:nvPr/>
        </p:nvPicPr>
        <p:blipFill>
          <a:blip r:embed="rId3"/>
          <a:stretch>
            <a:fillRect/>
          </a:stretch>
        </p:blipFill>
        <p:spPr>
          <a:xfrm>
            <a:off x="7264400" y="4203378"/>
            <a:ext cx="3606800" cy="1257300"/>
          </a:xfrm>
          <a:prstGeom prst="rect">
            <a:avLst/>
          </a:prstGeom>
        </p:spPr>
      </p:pic>
      <p:sp>
        <p:nvSpPr>
          <p:cNvPr id="15" name="椭圆 14"/>
          <p:cNvSpPr/>
          <p:nvPr/>
        </p:nvSpPr>
        <p:spPr>
          <a:xfrm>
            <a:off x="3633470" y="4034468"/>
            <a:ext cx="1578610" cy="538480"/>
          </a:xfrm>
          <a:prstGeom prst="ellipse">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下箭头 15"/>
          <p:cNvSpPr/>
          <p:nvPr/>
        </p:nvSpPr>
        <p:spPr>
          <a:xfrm>
            <a:off x="2428875" y="3495353"/>
            <a:ext cx="193040" cy="482600"/>
          </a:xfrm>
          <a:prstGeom prst="down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下箭头 16"/>
          <p:cNvSpPr/>
          <p:nvPr/>
        </p:nvSpPr>
        <p:spPr>
          <a:xfrm>
            <a:off x="4505960" y="3487098"/>
            <a:ext cx="193040" cy="482600"/>
          </a:xfrm>
          <a:prstGeom prst="down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下箭头 21"/>
          <p:cNvSpPr/>
          <p:nvPr/>
        </p:nvSpPr>
        <p:spPr>
          <a:xfrm>
            <a:off x="2428875" y="4645973"/>
            <a:ext cx="193040" cy="482600"/>
          </a:xfrm>
          <a:prstGeom prst="down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下箭头 22"/>
          <p:cNvSpPr/>
          <p:nvPr/>
        </p:nvSpPr>
        <p:spPr>
          <a:xfrm>
            <a:off x="4505960" y="4637718"/>
            <a:ext cx="193040" cy="207645"/>
          </a:xfrm>
          <a:prstGeom prst="downArrow">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乘号 25"/>
          <p:cNvSpPr/>
          <p:nvPr/>
        </p:nvSpPr>
        <p:spPr>
          <a:xfrm>
            <a:off x="4351655" y="4727253"/>
            <a:ext cx="499745" cy="499745"/>
          </a:xfrm>
          <a:prstGeom prst="mathMultiply">
            <a:avLst>
              <a:gd name="adj1" fmla="val 12452"/>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7" name="图片 26" descr="lock - 副本"/>
          <p:cNvPicPr>
            <a:picLocks noChangeAspect="1"/>
          </p:cNvPicPr>
          <p:nvPr/>
        </p:nvPicPr>
        <p:blipFill>
          <a:blip r:embed="rId4"/>
          <a:stretch>
            <a:fillRect/>
          </a:stretch>
        </p:blipFill>
        <p:spPr>
          <a:xfrm>
            <a:off x="4699000" y="4144323"/>
            <a:ext cx="275590" cy="318770"/>
          </a:xfrm>
          <a:prstGeom prst="rect">
            <a:avLst/>
          </a:prstGeom>
        </p:spPr>
      </p:pic>
      <p:cxnSp>
        <p:nvCxnSpPr>
          <p:cNvPr id="28" name="直接连接符 27"/>
          <p:cNvCxnSpPr/>
          <p:nvPr/>
        </p:nvCxnSpPr>
        <p:spPr>
          <a:xfrm>
            <a:off x="5212080" y="4303708"/>
            <a:ext cx="1991995" cy="83820"/>
          </a:xfrm>
          <a:prstGeom prst="line">
            <a:avLst/>
          </a:prstGeom>
          <a:ln w="19050">
            <a:solidFill>
              <a:srgbClr val="C00000"/>
            </a:solidFill>
            <a:prstDash val="dash"/>
            <a:tailEnd type="triangle"/>
          </a:ln>
        </p:spPr>
        <p:style>
          <a:lnRef idx="2">
            <a:schemeClr val="accent1"/>
          </a:lnRef>
          <a:fillRef idx="0">
            <a:srgbClr val="FFFFFF"/>
          </a:fillRef>
          <a:effectRef idx="0">
            <a:srgbClr val="FFFFFF"/>
          </a:effectRef>
          <a:fontRef idx="minor">
            <a:schemeClr val="tx1"/>
          </a:fontRef>
        </p:style>
      </p:cxnSp>
      <p:cxnSp>
        <p:nvCxnSpPr>
          <p:cNvPr id="29" name="直接连接符 28"/>
          <p:cNvCxnSpPr>
            <a:stCxn id="9" idx="3"/>
          </p:cNvCxnSpPr>
          <p:nvPr/>
        </p:nvCxnSpPr>
        <p:spPr>
          <a:xfrm flipV="1">
            <a:off x="5443855" y="5047928"/>
            <a:ext cx="1785620" cy="465455"/>
          </a:xfrm>
          <a:prstGeom prst="line">
            <a:avLst/>
          </a:prstGeom>
          <a:ln w="19050">
            <a:solidFill>
              <a:schemeClr val="accent1"/>
            </a:solidFill>
            <a:prstDash val="dash"/>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919480"/>
            <a:ext cx="562229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Kernel Limitations</a:t>
            </a:r>
          </a:p>
        </p:txBody>
      </p:sp>
      <p:sp>
        <p:nvSpPr>
          <p:cNvPr id="10" name="文本框 9"/>
          <p:cNvSpPr txBox="1"/>
          <p:nvPr/>
        </p:nvSpPr>
        <p:spPr>
          <a:xfrm>
            <a:off x="1073785" y="1669415"/>
            <a:ext cx="10010775" cy="158369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800" dirty="0">
                <a:solidFill>
                  <a:srgbClr val="C00000"/>
                </a:solidFill>
                <a:sym typeface="+mn-ea"/>
              </a:rPr>
              <a:t>Limitation2: High overhead from the </a:t>
            </a:r>
            <a:r>
              <a:rPr lang="en-US" altLang="zh-CN" sz="2800" b="1" dirty="0">
                <a:solidFill>
                  <a:srgbClr val="C00000"/>
                </a:solidFill>
                <a:sym typeface="+mn-ea"/>
              </a:rPr>
              <a:t>kernel notifier chain</a:t>
            </a:r>
          </a:p>
          <a:p>
            <a:pPr marL="0" lvl="1" indent="0" algn="l" fontAlgn="auto">
              <a:spcAft>
                <a:spcPts val="600"/>
              </a:spcAft>
              <a:buClrTx/>
              <a:buSzTx/>
              <a:buFont typeface="Wingdings" panose="05000000000000000000" pitchFamily="2" charset="2"/>
              <a:buNone/>
            </a:pPr>
            <a:r>
              <a:rPr lang="en-US" altLang="zh-CN" dirty="0">
                <a:sym typeface="+mn-ea"/>
              </a:rPr>
              <a:t>Each </a:t>
            </a:r>
            <a:r>
              <a:rPr lang="en-US" altLang="zh-CN" dirty="0" err="1">
                <a:sym typeface="+mn-ea"/>
              </a:rPr>
              <a:t>vlink</a:t>
            </a:r>
            <a:r>
              <a:rPr lang="en-US" altLang="zh-CN" dirty="0">
                <a:sym typeface="+mn-ea"/>
              </a:rPr>
              <a:t> </a:t>
            </a:r>
            <a:r>
              <a:rPr lang="en-US" altLang="zh-CN" dirty="0" err="1">
                <a:sym typeface="+mn-ea"/>
              </a:rPr>
              <a:t>construciton</a:t>
            </a:r>
            <a:r>
              <a:rPr lang="en-US" altLang="zh-CN" dirty="0">
                <a:sym typeface="+mn-ea"/>
              </a:rPr>
              <a:t> triggers:</a:t>
            </a:r>
            <a:endParaRPr lang="en-US" altLang="zh-CN" b="1" dirty="0">
              <a:sym typeface="+mn-ea"/>
            </a:endParaRPr>
          </a:p>
          <a:p>
            <a:pPr marL="342900" lvl="1" indent="-342900" algn="l" fontAlgn="auto">
              <a:spcAft>
                <a:spcPts val="600"/>
              </a:spcAft>
              <a:buClrTx/>
              <a:buSzTx/>
              <a:buFont typeface="Wingdings" panose="05000000000000000000" pitchFamily="2" charset="2"/>
              <a:buChar char="p"/>
            </a:pPr>
            <a:r>
              <a:rPr lang="en-US" altLang="zh-CN" b="1" dirty="0">
                <a:solidFill>
                  <a:schemeClr val="tx1"/>
                </a:solidFill>
                <a:latin typeface="Consolas" panose="020B0609020204030204" charset="0"/>
                <a:cs typeface="Consolas" panose="020B0609020204030204" charset="0"/>
                <a:sym typeface="+mn-ea"/>
              </a:rPr>
              <a:t>flush</a:t>
            </a:r>
            <a:r>
              <a:rPr lang="en-US" altLang="zh-CN" b="1" dirty="0">
                <a:solidFill>
                  <a:schemeClr val="tx1"/>
                </a:solidFill>
                <a:sym typeface="+mn-ea"/>
              </a:rPr>
              <a:t> </a:t>
            </a:r>
            <a:r>
              <a:rPr lang="en-US" altLang="zh-CN" dirty="0">
                <a:solidFill>
                  <a:schemeClr val="tx1"/>
                </a:solidFill>
                <a:sym typeface="+mn-ea"/>
              </a:rPr>
              <a:t>(</a:t>
            </a:r>
            <a:r>
              <a:rPr lang="en-US" altLang="zh-CN" dirty="0" err="1">
                <a:solidFill>
                  <a:schemeClr val="tx1"/>
                </a:solidFill>
                <a:sym typeface="+mn-ea"/>
              </a:rPr>
              <a:t>wireless_nlevent_flush</a:t>
            </a:r>
            <a:r>
              <a:rPr lang="en-US" altLang="zh-CN" dirty="0">
                <a:solidFill>
                  <a:schemeClr val="tx1"/>
                </a:solidFill>
                <a:sym typeface="+mn-ea"/>
              </a:rPr>
              <a:t>): traverse all </a:t>
            </a:r>
            <a:r>
              <a:rPr lang="en-US" altLang="zh-CN" b="1" dirty="0" err="1">
                <a:solidFill>
                  <a:schemeClr val="tx1"/>
                </a:solidFill>
                <a:sym typeface="+mn-ea"/>
              </a:rPr>
              <a:t>netns’es</a:t>
            </a:r>
            <a:r>
              <a:rPr lang="en-US" altLang="zh-CN" dirty="0">
                <a:solidFill>
                  <a:schemeClr val="tx1"/>
                </a:solidFill>
                <a:sym typeface="+mn-ea"/>
              </a:rPr>
              <a:t> in the system</a:t>
            </a:r>
          </a:p>
          <a:p>
            <a:pPr marL="342900" lvl="1" indent="-342900" algn="l" fontAlgn="auto">
              <a:spcAft>
                <a:spcPts val="600"/>
              </a:spcAft>
              <a:buClrTx/>
              <a:buSzTx/>
              <a:buFont typeface="Wingdings" panose="05000000000000000000" pitchFamily="2" charset="2"/>
              <a:buChar char="p"/>
            </a:pPr>
            <a:r>
              <a:rPr lang="en-US" altLang="zh-CN" b="1" dirty="0">
                <a:solidFill>
                  <a:schemeClr val="tx1"/>
                </a:solidFill>
                <a:latin typeface="Consolas" panose="020B0609020204030204" charset="0"/>
                <a:cs typeface="Consolas" panose="020B0609020204030204" charset="0"/>
                <a:sym typeface="+mn-ea"/>
              </a:rPr>
              <a:t>walk</a:t>
            </a:r>
            <a:r>
              <a:rPr lang="en-US" altLang="zh-CN" b="1" dirty="0">
                <a:solidFill>
                  <a:schemeClr val="tx1"/>
                </a:solidFill>
                <a:sym typeface="+mn-ea"/>
              </a:rPr>
              <a:t> </a:t>
            </a:r>
            <a:r>
              <a:rPr lang="en-US" altLang="zh-CN" dirty="0">
                <a:solidFill>
                  <a:schemeClr val="tx1"/>
                </a:solidFill>
                <a:sym typeface="+mn-ea"/>
              </a:rPr>
              <a:t>(fib6_walk): traverse all </a:t>
            </a:r>
            <a:r>
              <a:rPr lang="en-US" altLang="zh-CN" b="1" dirty="0">
                <a:solidFill>
                  <a:schemeClr val="tx1"/>
                </a:solidFill>
                <a:sym typeface="+mn-ea"/>
              </a:rPr>
              <a:t>existing </a:t>
            </a:r>
            <a:r>
              <a:rPr lang="en-US" altLang="zh-CN" b="1" dirty="0" err="1">
                <a:solidFill>
                  <a:schemeClr val="tx1"/>
                </a:solidFill>
                <a:sym typeface="+mn-ea"/>
              </a:rPr>
              <a:t>vlinks</a:t>
            </a:r>
            <a:r>
              <a:rPr lang="en-US" altLang="zh-CN" dirty="0">
                <a:solidFill>
                  <a:schemeClr val="tx1"/>
                </a:solidFill>
                <a:sym typeface="+mn-ea"/>
              </a:rPr>
              <a:t> in the </a:t>
            </a:r>
            <a:r>
              <a:rPr lang="en-US" altLang="zh-CN" dirty="0" err="1">
                <a:solidFill>
                  <a:schemeClr val="tx1"/>
                </a:solidFill>
                <a:sym typeface="+mn-ea"/>
              </a:rPr>
              <a:t>netns</a:t>
            </a:r>
            <a:r>
              <a:rPr lang="en-US" altLang="zh-CN" dirty="0">
                <a:solidFill>
                  <a:schemeClr val="tx1"/>
                </a:solidFill>
                <a:sym typeface="+mn-ea"/>
              </a:rPr>
              <a:t> where the </a:t>
            </a:r>
            <a:r>
              <a:rPr lang="en-US" altLang="zh-CN" dirty="0" err="1">
                <a:solidFill>
                  <a:schemeClr val="tx1"/>
                </a:solidFill>
                <a:sym typeface="+mn-ea"/>
              </a:rPr>
              <a:t>vlink</a:t>
            </a:r>
            <a:r>
              <a:rPr lang="en-US" altLang="zh-CN" dirty="0">
                <a:solidFill>
                  <a:schemeClr val="tx1"/>
                </a:solidFill>
                <a:sym typeface="+mn-ea"/>
              </a:rPr>
              <a:t> being constructed is located</a:t>
            </a:r>
            <a:endParaRPr lang="en-US" altLang="zh-CN" b="1" dirty="0">
              <a:solidFill>
                <a:schemeClr val="tx1"/>
              </a:solidFill>
              <a:sym typeface="+mn-ea"/>
            </a:endParaRPr>
          </a:p>
        </p:txBody>
      </p:sp>
      <p:pic>
        <p:nvPicPr>
          <p:cNvPr id="2" name="图片 1"/>
          <p:cNvPicPr>
            <a:picLocks noChangeAspect="1"/>
          </p:cNvPicPr>
          <p:nvPr/>
        </p:nvPicPr>
        <p:blipFill>
          <a:blip r:embed="rId3"/>
          <a:stretch>
            <a:fillRect/>
          </a:stretch>
        </p:blipFill>
        <p:spPr>
          <a:xfrm>
            <a:off x="1203326" y="3429000"/>
            <a:ext cx="5934710" cy="2588895"/>
          </a:xfrm>
          <a:prstGeom prst="rect">
            <a:avLst/>
          </a:prstGeom>
        </p:spPr>
      </p:pic>
      <p:pic>
        <p:nvPicPr>
          <p:cNvPr id="3" name="图片 2"/>
          <p:cNvPicPr>
            <a:picLocks noChangeAspect="1"/>
          </p:cNvPicPr>
          <p:nvPr/>
        </p:nvPicPr>
        <p:blipFill>
          <a:blip r:embed="rId4"/>
          <a:stretch>
            <a:fillRect/>
          </a:stretch>
        </p:blipFill>
        <p:spPr>
          <a:xfrm>
            <a:off x="8021320" y="3763645"/>
            <a:ext cx="2811780" cy="1371600"/>
          </a:xfrm>
          <a:prstGeom prst="rect">
            <a:avLst/>
          </a:prstGeom>
        </p:spPr>
      </p:pic>
      <p:sp>
        <p:nvSpPr>
          <p:cNvPr id="4" name="文本框 3"/>
          <p:cNvSpPr txBox="1"/>
          <p:nvPr/>
        </p:nvSpPr>
        <p:spPr>
          <a:xfrm>
            <a:off x="7662545" y="5135245"/>
            <a:ext cx="3529965" cy="368300"/>
          </a:xfrm>
          <a:prstGeom prst="rect">
            <a:avLst/>
          </a:prstGeom>
          <a:noFill/>
        </p:spPr>
        <p:txBody>
          <a:bodyPr wrap="square" rtlCol="0" anchor="t">
            <a:spAutoFit/>
          </a:bodyPr>
          <a:lstStyle/>
          <a:p>
            <a:pPr algn="ctr"/>
            <a:r>
              <a:rPr lang="en-US" altLang="zh-CN">
                <a:sym typeface="+mn-ea"/>
              </a:rPr>
              <a:t>CPU overhead of walk and flush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919480"/>
            <a:ext cx="3573002"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Our Solutions</a:t>
            </a:r>
          </a:p>
        </p:txBody>
      </p:sp>
      <p:sp>
        <p:nvSpPr>
          <p:cNvPr id="80" name="圆角矩形 79"/>
          <p:cNvSpPr/>
          <p:nvPr/>
        </p:nvSpPr>
        <p:spPr>
          <a:xfrm>
            <a:off x="1009015" y="3042285"/>
            <a:ext cx="2628900" cy="64770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Serialization</a:t>
            </a:r>
          </a:p>
        </p:txBody>
      </p:sp>
      <p:sp>
        <p:nvSpPr>
          <p:cNvPr id="4" name="圆角矩形 3"/>
          <p:cNvSpPr/>
          <p:nvPr/>
        </p:nvSpPr>
        <p:spPr>
          <a:xfrm>
            <a:off x="1009015" y="4515485"/>
            <a:ext cx="2628900" cy="64770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Kernel notifier chain</a:t>
            </a:r>
          </a:p>
        </p:txBody>
      </p:sp>
      <p:sp>
        <p:nvSpPr>
          <p:cNvPr id="7" name="圆角矩形 6"/>
          <p:cNvSpPr/>
          <p:nvPr/>
        </p:nvSpPr>
        <p:spPr>
          <a:xfrm>
            <a:off x="4158615" y="3042285"/>
            <a:ext cx="2628900" cy="64770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Multi-VM Splitting</a:t>
            </a:r>
          </a:p>
        </p:txBody>
      </p:sp>
      <p:sp>
        <p:nvSpPr>
          <p:cNvPr id="8" name="圆角矩形 7"/>
          <p:cNvSpPr/>
          <p:nvPr/>
        </p:nvSpPr>
        <p:spPr>
          <a:xfrm>
            <a:off x="4158615" y="4515485"/>
            <a:ext cx="2628900" cy="64770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Multi-netns Splitting</a:t>
            </a:r>
          </a:p>
        </p:txBody>
      </p:sp>
      <p:sp>
        <p:nvSpPr>
          <p:cNvPr id="9" name="文本框 8"/>
          <p:cNvSpPr txBox="1"/>
          <p:nvPr/>
        </p:nvSpPr>
        <p:spPr>
          <a:xfrm>
            <a:off x="969010" y="2229485"/>
            <a:ext cx="2708910" cy="460375"/>
          </a:xfrm>
          <a:prstGeom prst="rect">
            <a:avLst/>
          </a:prstGeom>
          <a:noFill/>
        </p:spPr>
        <p:txBody>
          <a:bodyPr wrap="square" rtlCol="0" anchor="t">
            <a:spAutoFit/>
          </a:bodyPr>
          <a:lstStyle/>
          <a:p>
            <a:pPr algn="ctr"/>
            <a:r>
              <a:rPr lang="en-US" altLang="zh-CN" sz="2400" b="1" dirty="0">
                <a:sym typeface="+mn-ea"/>
              </a:rPr>
              <a:t>Kernel limitations</a:t>
            </a:r>
          </a:p>
        </p:txBody>
      </p:sp>
      <p:sp>
        <p:nvSpPr>
          <p:cNvPr id="12" name="文本框 11"/>
          <p:cNvSpPr txBox="1"/>
          <p:nvPr/>
        </p:nvSpPr>
        <p:spPr>
          <a:xfrm>
            <a:off x="4558665" y="2229485"/>
            <a:ext cx="1828800" cy="460375"/>
          </a:xfrm>
          <a:prstGeom prst="rect">
            <a:avLst/>
          </a:prstGeom>
          <a:noFill/>
        </p:spPr>
        <p:txBody>
          <a:bodyPr wrap="square" rtlCol="0" anchor="t">
            <a:spAutoFit/>
          </a:bodyPr>
          <a:lstStyle/>
          <a:p>
            <a:pPr algn="ctr"/>
            <a:r>
              <a:rPr lang="en-US" altLang="zh-CN" sz="2400" b="1" dirty="0">
                <a:sym typeface="+mn-ea"/>
              </a:rPr>
              <a:t>Solution</a:t>
            </a:r>
          </a:p>
        </p:txBody>
      </p:sp>
      <p:sp>
        <p:nvSpPr>
          <p:cNvPr id="13" name="右大括号 12"/>
          <p:cNvSpPr/>
          <p:nvPr/>
        </p:nvSpPr>
        <p:spPr>
          <a:xfrm>
            <a:off x="6922135" y="3343910"/>
            <a:ext cx="321310" cy="1506855"/>
          </a:xfrm>
          <a:prstGeom prst="rightBrace">
            <a:avLst>
              <a:gd name="adj1" fmla="val 66205"/>
              <a:gd name="adj2" fmla="val 50000"/>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4" name="文本框 13"/>
          <p:cNvSpPr txBox="1"/>
          <p:nvPr/>
        </p:nvSpPr>
        <p:spPr>
          <a:xfrm>
            <a:off x="8806180" y="2520315"/>
            <a:ext cx="1355090" cy="521970"/>
          </a:xfrm>
          <a:prstGeom prst="rect">
            <a:avLst/>
          </a:prstGeom>
          <a:noFill/>
        </p:spPr>
        <p:txBody>
          <a:bodyPr wrap="square" rtlCol="0" anchor="t">
            <a:spAutoFit/>
          </a:bodyPr>
          <a:lstStyle/>
          <a:p>
            <a:pPr algn="ctr"/>
            <a:r>
              <a:rPr lang="en-US" altLang="zh-CN" sz="2800" b="1">
                <a:solidFill>
                  <a:srgbClr val="C00000"/>
                </a:solidFill>
                <a:sym typeface="+mn-ea"/>
              </a:rPr>
              <a:t>SplitNN</a:t>
            </a:r>
          </a:p>
        </p:txBody>
      </p:sp>
      <p:sp>
        <p:nvSpPr>
          <p:cNvPr id="15" name="右箭头 14"/>
          <p:cNvSpPr/>
          <p:nvPr/>
        </p:nvSpPr>
        <p:spPr>
          <a:xfrm>
            <a:off x="3717290" y="3167380"/>
            <a:ext cx="396875" cy="3981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右箭头 15"/>
          <p:cNvSpPr/>
          <p:nvPr/>
        </p:nvSpPr>
        <p:spPr>
          <a:xfrm>
            <a:off x="3717290" y="4639945"/>
            <a:ext cx="396875" cy="3981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a:stretch>
            <a:fillRect/>
          </a:stretch>
        </p:blipFill>
        <p:spPr>
          <a:xfrm>
            <a:off x="7432040" y="3124200"/>
            <a:ext cx="4404360" cy="20389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993775"/>
            <a:ext cx="525907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Multi-VM Splitting</a:t>
            </a:r>
          </a:p>
        </p:txBody>
      </p:sp>
      <p:sp>
        <p:nvSpPr>
          <p:cNvPr id="10" name="文本框 9"/>
          <p:cNvSpPr txBox="1"/>
          <p:nvPr/>
        </p:nvSpPr>
        <p:spPr>
          <a:xfrm>
            <a:off x="1064895" y="1956990"/>
            <a:ext cx="8935632" cy="461665"/>
          </a:xfrm>
          <a:prstGeom prst="rect">
            <a:avLst/>
          </a:prstGeom>
          <a:noFill/>
        </p:spPr>
        <p:txBody>
          <a:bodyPr wrap="square" rtlCol="0" anchor="t">
            <a:spAutoFit/>
          </a:bodyPr>
          <a:lstStyle/>
          <a:p>
            <a:pPr marL="342900" lvl="1" indent="-342900" algn="l" fontAlgn="auto">
              <a:spcAft>
                <a:spcPts val="600"/>
              </a:spcAft>
              <a:buClrTx/>
              <a:buSzTx/>
              <a:buFont typeface="Wingdings" panose="05000000000000000000" pitchFamily="2" charset="2"/>
              <a:buChar char="p"/>
            </a:pPr>
            <a:r>
              <a:rPr lang="en-US" altLang="zh-CN" sz="2400" dirty="0">
                <a:sym typeface="+mn-ea"/>
              </a:rPr>
              <a:t>Speedup by using </a:t>
            </a:r>
            <a:r>
              <a:rPr lang="en-US" altLang="zh-CN" sz="2400" b="1" dirty="0">
                <a:sym typeface="+mn-ea"/>
              </a:rPr>
              <a:t>multiple VMs </a:t>
            </a:r>
            <a:r>
              <a:rPr lang="en-US" altLang="zh-CN" sz="2400" dirty="0">
                <a:sym typeface="+mn-ea"/>
              </a:rPr>
              <a:t>to construct sub-VNs in </a:t>
            </a:r>
            <a:r>
              <a:rPr lang="en-US" altLang="zh-CN" sz="2400" b="1" dirty="0">
                <a:sym typeface="+mn-ea"/>
              </a:rPr>
              <a:t>parallel</a:t>
            </a:r>
          </a:p>
        </p:txBody>
      </p:sp>
      <p:pic>
        <p:nvPicPr>
          <p:cNvPr id="21" name="图片 20"/>
          <p:cNvPicPr>
            <a:picLocks noChangeAspect="1"/>
          </p:cNvPicPr>
          <p:nvPr/>
        </p:nvPicPr>
        <p:blipFill>
          <a:blip r:embed="rId3"/>
          <a:stretch>
            <a:fillRect/>
          </a:stretch>
        </p:blipFill>
        <p:spPr>
          <a:xfrm>
            <a:off x="2487566" y="2768645"/>
            <a:ext cx="7206707" cy="33414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1101090"/>
            <a:ext cx="525907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Multi-VM Splitting</a:t>
            </a:r>
          </a:p>
        </p:txBody>
      </p:sp>
      <p:sp>
        <p:nvSpPr>
          <p:cNvPr id="10" name="文本框 9"/>
          <p:cNvSpPr txBox="1"/>
          <p:nvPr/>
        </p:nvSpPr>
        <p:spPr>
          <a:xfrm>
            <a:off x="1073785" y="1826260"/>
            <a:ext cx="8915167" cy="907941"/>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400" b="1" dirty="0">
                <a:solidFill>
                  <a:schemeClr val="tx1"/>
                </a:solidFill>
                <a:sym typeface="+mn-ea"/>
              </a:rPr>
              <a:t>Problem: How many VMs to use?</a:t>
            </a:r>
          </a:p>
          <a:p>
            <a:pPr marL="0" lvl="1" indent="0" algn="l" fontAlgn="auto">
              <a:spcAft>
                <a:spcPts val="600"/>
              </a:spcAft>
              <a:buClrTx/>
              <a:buSzTx/>
              <a:buFont typeface="Wingdings" panose="05000000000000000000" pitchFamily="2" charset="2"/>
              <a:buNone/>
            </a:pPr>
            <a:r>
              <a:rPr lang="en-US" altLang="zh-CN" sz="2400" b="1" dirty="0">
                <a:sym typeface="+mn-ea"/>
              </a:rPr>
              <a:t>Idea: </a:t>
            </a:r>
            <a:r>
              <a:rPr lang="en-US" altLang="zh-CN" sz="2400" dirty="0">
                <a:solidFill>
                  <a:schemeClr val="tx1"/>
                </a:solidFill>
                <a:sym typeface="+mn-ea"/>
              </a:rPr>
              <a:t>Trade-off between </a:t>
            </a:r>
            <a:r>
              <a:rPr lang="en-US" altLang="zh-CN" sz="2400" dirty="0">
                <a:solidFill>
                  <a:srgbClr val="C00000"/>
                </a:solidFill>
                <a:sym typeface="+mn-ea"/>
              </a:rPr>
              <a:t>time-cost reduction</a:t>
            </a:r>
            <a:r>
              <a:rPr lang="en-US" altLang="zh-CN" sz="2400" dirty="0">
                <a:solidFill>
                  <a:schemeClr val="tx1"/>
                </a:solidFill>
                <a:sym typeface="+mn-ea"/>
              </a:rPr>
              <a:t> and </a:t>
            </a:r>
            <a:r>
              <a:rPr lang="en-US" altLang="zh-CN" sz="2400" dirty="0">
                <a:solidFill>
                  <a:srgbClr val="C00000"/>
                </a:solidFill>
                <a:sym typeface="+mn-ea"/>
              </a:rPr>
              <a:t>memory overhead</a:t>
            </a:r>
            <a:endParaRPr lang="en-US" altLang="zh-CN" dirty="0">
              <a:solidFill>
                <a:schemeClr val="tx1"/>
              </a:solidFill>
              <a:sym typeface="+mn-ea"/>
            </a:endParaRPr>
          </a:p>
        </p:txBody>
      </p:sp>
      <p:sp>
        <p:nvSpPr>
          <p:cNvPr id="2" name="矩形 1"/>
          <p:cNvSpPr/>
          <p:nvPr/>
        </p:nvSpPr>
        <p:spPr>
          <a:xfrm>
            <a:off x="2938639" y="3459371"/>
            <a:ext cx="1551007" cy="622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of VM  increases</a:t>
            </a:r>
            <a:endParaRPr lang="zh-CN" altLang="en-US" dirty="0"/>
          </a:p>
        </p:txBody>
      </p:sp>
      <p:sp>
        <p:nvSpPr>
          <p:cNvPr id="4" name="文本框 3"/>
          <p:cNvSpPr txBox="1"/>
          <p:nvPr/>
        </p:nvSpPr>
        <p:spPr>
          <a:xfrm>
            <a:off x="1073785" y="4941302"/>
            <a:ext cx="7665101" cy="814705"/>
          </a:xfrm>
          <a:prstGeom prst="rect">
            <a:avLst/>
          </a:prstGeom>
          <a:noFill/>
        </p:spPr>
        <p:txBody>
          <a:bodyPr wrap="square">
            <a:spAutoFit/>
          </a:bodyPr>
          <a:lstStyle/>
          <a:p>
            <a:pPr marL="0" lvl="1" algn="l" fontAlgn="auto">
              <a:spcAft>
                <a:spcPts val="600"/>
              </a:spcAft>
              <a:buClrTx/>
              <a:buSzTx/>
              <a:buFont typeface="Wingdings" panose="05000000000000000000" pitchFamily="2" charset="2"/>
              <a:buNone/>
            </a:pPr>
            <a:r>
              <a:rPr lang="en-US" altLang="zh-CN" sz="2400" b="1" dirty="0">
                <a:sym typeface="+mn-ea"/>
              </a:rPr>
              <a:t>Solution:</a:t>
            </a:r>
            <a:endParaRPr lang="en-US" altLang="zh-CN" sz="2400" b="1" dirty="0">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dirty="0">
                <a:sym typeface="+mn-ea"/>
              </a:rPr>
              <a:t>Use an empirical value (4 VMs) through experimentation (shown behind)</a:t>
            </a:r>
            <a:endParaRPr lang="en-US" altLang="zh-CN" b="1" dirty="0">
              <a:solidFill>
                <a:schemeClr val="tx1"/>
              </a:solidFill>
              <a:sym typeface="+mn-ea"/>
            </a:endParaRPr>
          </a:p>
        </p:txBody>
      </p:sp>
      <p:sp>
        <p:nvSpPr>
          <p:cNvPr id="5" name="矩形 4"/>
          <p:cNvSpPr/>
          <p:nvPr/>
        </p:nvSpPr>
        <p:spPr>
          <a:xfrm>
            <a:off x="5473494" y="3965332"/>
            <a:ext cx="2883428" cy="622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Increasing Memory overhead</a:t>
            </a:r>
            <a:endParaRPr lang="zh-CN" altLang="en-US" dirty="0"/>
          </a:p>
        </p:txBody>
      </p:sp>
      <p:sp>
        <p:nvSpPr>
          <p:cNvPr id="6" name="矩形 5"/>
          <p:cNvSpPr/>
          <p:nvPr/>
        </p:nvSpPr>
        <p:spPr>
          <a:xfrm>
            <a:off x="5473493" y="2971027"/>
            <a:ext cx="2883428" cy="622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Lower virtual network construction time</a:t>
            </a:r>
            <a:endParaRPr lang="zh-CN" altLang="en-US" dirty="0"/>
          </a:p>
        </p:txBody>
      </p:sp>
      <p:cxnSp>
        <p:nvCxnSpPr>
          <p:cNvPr id="8" name="直接箭头连接符 7"/>
          <p:cNvCxnSpPr>
            <a:stCxn id="2" idx="3"/>
            <a:endCxn id="6" idx="1"/>
          </p:cNvCxnSpPr>
          <p:nvPr/>
        </p:nvCxnSpPr>
        <p:spPr>
          <a:xfrm flipV="1">
            <a:off x="4489646" y="3282097"/>
            <a:ext cx="983847" cy="4883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2" idx="3"/>
            <a:endCxn id="5" idx="1"/>
          </p:cNvCxnSpPr>
          <p:nvPr/>
        </p:nvCxnSpPr>
        <p:spPr>
          <a:xfrm>
            <a:off x="4489646" y="3770441"/>
            <a:ext cx="983848" cy="5059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1101090"/>
            <a:ext cx="525907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Multi-netns Splitting</a:t>
            </a:r>
          </a:p>
        </p:txBody>
      </p:sp>
      <p:pic>
        <p:nvPicPr>
          <p:cNvPr id="2" name="图片 1"/>
          <p:cNvPicPr>
            <a:picLocks noChangeAspect="1"/>
          </p:cNvPicPr>
          <p:nvPr/>
        </p:nvPicPr>
        <p:blipFill>
          <a:blip r:embed="rId3"/>
          <a:stretch>
            <a:fillRect/>
          </a:stretch>
        </p:blipFill>
        <p:spPr>
          <a:xfrm>
            <a:off x="1574800" y="2788195"/>
            <a:ext cx="5523230" cy="2579370"/>
          </a:xfrm>
          <a:prstGeom prst="rect">
            <a:avLst/>
          </a:prstGeom>
        </p:spPr>
      </p:pic>
      <p:sp>
        <p:nvSpPr>
          <p:cNvPr id="10" name="文本框 9"/>
          <p:cNvSpPr txBox="1"/>
          <p:nvPr/>
        </p:nvSpPr>
        <p:spPr>
          <a:xfrm>
            <a:off x="1064895" y="1864360"/>
            <a:ext cx="7500371" cy="461665"/>
          </a:xfrm>
          <a:prstGeom prst="rect">
            <a:avLst/>
          </a:prstGeom>
          <a:noFill/>
        </p:spPr>
        <p:txBody>
          <a:bodyPr wrap="square" rtlCol="0" anchor="t">
            <a:spAutoFit/>
          </a:bodyPr>
          <a:lstStyle/>
          <a:p>
            <a:pPr marL="342900" lvl="1" indent="-342900" algn="l" fontAlgn="auto">
              <a:spcAft>
                <a:spcPts val="600"/>
              </a:spcAft>
              <a:buClrTx/>
              <a:buSzTx/>
              <a:buFont typeface="Wingdings" panose="05000000000000000000" pitchFamily="2" charset="2"/>
              <a:buChar char="p"/>
            </a:pPr>
            <a:r>
              <a:rPr lang="en-US" altLang="zh-CN" sz="2400" dirty="0">
                <a:solidFill>
                  <a:schemeClr val="tx1"/>
                </a:solidFill>
                <a:sym typeface="+mn-ea"/>
              </a:rPr>
              <a:t>Distribute </a:t>
            </a:r>
            <a:r>
              <a:rPr lang="en-US" altLang="zh-CN" sz="2400" dirty="0" err="1">
                <a:solidFill>
                  <a:schemeClr val="tx1"/>
                </a:solidFill>
                <a:sym typeface="+mn-ea"/>
              </a:rPr>
              <a:t>vlinks</a:t>
            </a:r>
            <a:r>
              <a:rPr lang="en-US" altLang="zh-CN" sz="2400" dirty="0">
                <a:solidFill>
                  <a:schemeClr val="tx1"/>
                </a:solidFill>
                <a:sym typeface="+mn-ea"/>
              </a:rPr>
              <a:t> into </a:t>
            </a:r>
            <a:r>
              <a:rPr lang="en-US" altLang="zh-CN" sz="2400" b="1" dirty="0">
                <a:solidFill>
                  <a:schemeClr val="tx1"/>
                </a:solidFill>
                <a:sym typeface="+mn-ea"/>
              </a:rPr>
              <a:t>multiple </a:t>
            </a:r>
            <a:r>
              <a:rPr lang="en-US" altLang="zh-CN" sz="2400" b="1" dirty="0" err="1">
                <a:solidFill>
                  <a:schemeClr val="tx1"/>
                </a:solidFill>
                <a:sym typeface="+mn-ea"/>
              </a:rPr>
              <a:t>BBNSes</a:t>
            </a:r>
            <a:r>
              <a:rPr lang="en-US" altLang="zh-CN" sz="2400" dirty="0">
                <a:solidFill>
                  <a:schemeClr val="tx1"/>
                </a:solidFill>
                <a:sym typeface="+mn-ea"/>
              </a:rPr>
              <a:t> within each VM</a:t>
            </a:r>
          </a:p>
        </p:txBody>
      </p:sp>
      <p:sp>
        <p:nvSpPr>
          <p:cNvPr id="3" name="文本框 2"/>
          <p:cNvSpPr txBox="1"/>
          <p:nvPr/>
        </p:nvSpPr>
        <p:spPr>
          <a:xfrm>
            <a:off x="7316470" y="3079025"/>
            <a:ext cx="4012565" cy="36830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dirty="0">
                <a:sym typeface="+mn-ea"/>
              </a:rPr>
              <a:t># of </a:t>
            </a:r>
            <a:r>
              <a:rPr lang="en-US" altLang="zh-CN" dirty="0" err="1">
                <a:sym typeface="+mn-ea"/>
              </a:rPr>
              <a:t>Vlinks</a:t>
            </a:r>
            <a:r>
              <a:rPr lang="en-US" altLang="zh-CN" dirty="0">
                <a:sym typeface="+mn-ea"/>
              </a:rPr>
              <a:t> per BBNS decreases</a:t>
            </a:r>
          </a:p>
        </p:txBody>
      </p:sp>
      <p:sp>
        <p:nvSpPr>
          <p:cNvPr id="4" name="文本框 3"/>
          <p:cNvSpPr txBox="1"/>
          <p:nvPr/>
        </p:nvSpPr>
        <p:spPr>
          <a:xfrm>
            <a:off x="7316470" y="4200435"/>
            <a:ext cx="4012565" cy="646331"/>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dirty="0">
                <a:sym typeface="+mn-ea"/>
              </a:rPr>
              <a:t>Reducing </a:t>
            </a:r>
            <a:r>
              <a:rPr lang="en-US" altLang="zh-CN" b="1" dirty="0">
                <a:latin typeface="Consolas" panose="020B0609020204030204" charset="0"/>
                <a:cs typeface="Consolas" panose="020B0609020204030204" charset="0"/>
                <a:sym typeface="+mn-ea"/>
              </a:rPr>
              <a:t>walk</a:t>
            </a:r>
            <a:r>
              <a:rPr lang="en-US" altLang="zh-CN" dirty="0">
                <a:sym typeface="+mn-ea"/>
              </a:rPr>
              <a:t> (device traversal in a BBNS) kernel notifier function overhead</a:t>
            </a:r>
          </a:p>
        </p:txBody>
      </p:sp>
      <p:cxnSp>
        <p:nvCxnSpPr>
          <p:cNvPr id="28" name="直接连接符 27"/>
          <p:cNvCxnSpPr/>
          <p:nvPr/>
        </p:nvCxnSpPr>
        <p:spPr>
          <a:xfrm flipV="1">
            <a:off x="6659880" y="3291115"/>
            <a:ext cx="575310" cy="753110"/>
          </a:xfrm>
          <a:prstGeom prst="line">
            <a:avLst/>
          </a:prstGeom>
          <a:ln w="19050">
            <a:solidFill>
              <a:srgbClr val="C00000"/>
            </a:solidFill>
            <a:prstDash val="dash"/>
            <a:tailEnd type="triangle"/>
          </a:ln>
        </p:spPr>
        <p:style>
          <a:lnRef idx="2">
            <a:schemeClr val="accent1"/>
          </a:lnRef>
          <a:fillRef idx="0">
            <a:srgbClr val="FFFFFF"/>
          </a:fillRef>
          <a:effectRef idx="0">
            <a:srgbClr val="FFFFFF"/>
          </a:effectRef>
          <a:fontRef idx="minor">
            <a:schemeClr val="tx1"/>
          </a:fontRef>
        </p:style>
      </p:cxnSp>
      <p:sp>
        <p:nvSpPr>
          <p:cNvPr id="5" name="下箭头 4"/>
          <p:cNvSpPr/>
          <p:nvPr/>
        </p:nvSpPr>
        <p:spPr>
          <a:xfrm>
            <a:off x="8682990" y="3633380"/>
            <a:ext cx="1024890" cy="38100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63015" y="3084460"/>
            <a:ext cx="6069330" cy="284861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1" name="标题 3"/>
          <p:cNvSpPr>
            <a:spLocks noGrp="1"/>
          </p:cNvSpPr>
          <p:nvPr/>
        </p:nvSpPr>
        <p:spPr>
          <a:xfrm>
            <a:off x="831850" y="767304"/>
            <a:ext cx="525907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Multi-netns Splitting</a:t>
            </a:r>
          </a:p>
        </p:txBody>
      </p:sp>
      <p:sp>
        <p:nvSpPr>
          <p:cNvPr id="10" name="文本框 9"/>
          <p:cNvSpPr txBox="1"/>
          <p:nvPr/>
        </p:nvSpPr>
        <p:spPr>
          <a:xfrm>
            <a:off x="1073785" y="1492474"/>
            <a:ext cx="10189210" cy="1138773"/>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100" b="1" dirty="0">
                <a:solidFill>
                  <a:schemeClr val="tx1"/>
                </a:solidFill>
                <a:sym typeface="+mn-ea"/>
              </a:rPr>
              <a:t>Problem: How many backbone namespaces to use?</a:t>
            </a:r>
          </a:p>
          <a:p>
            <a:pPr marL="0" lvl="1" indent="0" algn="l" fontAlgn="auto">
              <a:spcAft>
                <a:spcPts val="600"/>
              </a:spcAft>
              <a:buClrTx/>
              <a:buSzTx/>
              <a:buFont typeface="Wingdings" panose="05000000000000000000" pitchFamily="2" charset="2"/>
              <a:buNone/>
            </a:pPr>
            <a:r>
              <a:rPr lang="en-US" altLang="zh-CN" sz="2100" b="1" dirty="0">
                <a:sym typeface="+mn-ea"/>
              </a:rPr>
              <a:t>Idea: </a:t>
            </a:r>
            <a:r>
              <a:rPr lang="en-US" altLang="zh-CN" sz="2100" b="1" dirty="0">
                <a:solidFill>
                  <a:schemeClr val="tx1"/>
                </a:solidFill>
                <a:sym typeface="+mn-ea"/>
              </a:rPr>
              <a:t>Trade-off between reduced </a:t>
            </a:r>
            <a:r>
              <a:rPr lang="en-US" altLang="zh-CN" sz="2100" b="1" dirty="0">
                <a:solidFill>
                  <a:srgbClr val="C00000"/>
                </a:solidFill>
                <a:latin typeface="Consolas" panose="020B0609020204030204" charset="0"/>
                <a:cs typeface="Consolas" panose="020B0609020204030204" charset="0"/>
                <a:sym typeface="+mn-ea"/>
              </a:rPr>
              <a:t>walk</a:t>
            </a:r>
            <a:r>
              <a:rPr lang="en-US" altLang="zh-CN" sz="2100" b="1" dirty="0">
                <a:solidFill>
                  <a:schemeClr val="tx1"/>
                </a:solidFill>
                <a:sym typeface="+mn-ea"/>
              </a:rPr>
              <a:t> overhead and increased </a:t>
            </a:r>
            <a:r>
              <a:rPr lang="en-US" altLang="zh-CN" sz="2100" b="1" dirty="0">
                <a:solidFill>
                  <a:srgbClr val="C00000"/>
                </a:solidFill>
                <a:latin typeface="Consolas" panose="020B0609020204030204" charset="0"/>
                <a:cs typeface="Consolas" panose="020B0609020204030204" charset="0"/>
                <a:sym typeface="+mn-ea"/>
              </a:rPr>
              <a:t>flush</a:t>
            </a:r>
            <a:r>
              <a:rPr lang="en-US" altLang="zh-CN" sz="2100" b="1" dirty="0">
                <a:solidFill>
                  <a:schemeClr val="tx1"/>
                </a:solidFill>
                <a:sym typeface="+mn-ea"/>
              </a:rPr>
              <a:t> overhead</a:t>
            </a:r>
          </a:p>
          <a:p>
            <a:pPr marL="0" lvl="1" indent="0" algn="l" fontAlgn="auto">
              <a:spcAft>
                <a:spcPts val="300"/>
              </a:spcAft>
              <a:buClrTx/>
              <a:buSzTx/>
              <a:buFont typeface="Wingdings" panose="05000000000000000000" pitchFamily="2" charset="2"/>
              <a:buNone/>
            </a:pPr>
            <a:r>
              <a:rPr lang="en-US" altLang="zh-CN" sz="1600" dirty="0">
                <a:solidFill>
                  <a:schemeClr val="tx1"/>
                </a:solidFill>
                <a:sym typeface="+mn-ea"/>
              </a:rPr>
              <a:t>As BBNS number grows, </a:t>
            </a:r>
            <a:r>
              <a:rPr lang="en-US" altLang="zh-CN" sz="1600" b="1" dirty="0">
                <a:solidFill>
                  <a:schemeClr val="tx1"/>
                </a:solidFill>
                <a:latin typeface="Consolas" panose="020B0609020204030204" charset="0"/>
                <a:cs typeface="Consolas" panose="020B0609020204030204" charset="0"/>
                <a:sym typeface="+mn-ea"/>
              </a:rPr>
              <a:t>walk</a:t>
            </a:r>
            <a:r>
              <a:rPr lang="en-US" altLang="zh-CN" sz="1600" b="1" dirty="0">
                <a:solidFill>
                  <a:schemeClr val="tx1"/>
                </a:solidFill>
                <a:sym typeface="+mn-ea"/>
              </a:rPr>
              <a:t> </a:t>
            </a:r>
            <a:r>
              <a:rPr lang="en-US" altLang="zh-CN" sz="1600" dirty="0">
                <a:solidFill>
                  <a:schemeClr val="tx1"/>
                </a:solidFill>
                <a:sym typeface="+mn-ea"/>
              </a:rPr>
              <a:t>overhead decreases, but </a:t>
            </a:r>
            <a:r>
              <a:rPr lang="en-US" altLang="zh-CN" sz="1600" b="1" dirty="0">
                <a:latin typeface="Consolas" panose="020B0609020204030204" charset="0"/>
                <a:cs typeface="Consolas" panose="020B0609020204030204" charset="0"/>
                <a:sym typeface="+mn-ea"/>
              </a:rPr>
              <a:t>flush</a:t>
            </a:r>
            <a:r>
              <a:rPr lang="en-US" altLang="zh-CN" sz="1600" b="1" dirty="0">
                <a:sym typeface="+mn-ea"/>
              </a:rPr>
              <a:t> </a:t>
            </a:r>
            <a:r>
              <a:rPr lang="en-US" altLang="zh-CN" sz="1600" dirty="0">
                <a:sym typeface="+mn-ea"/>
              </a:rPr>
              <a:t>overhead increases due to increased </a:t>
            </a:r>
            <a:r>
              <a:rPr lang="en-US" altLang="zh-CN" sz="1600" dirty="0" err="1">
                <a:sym typeface="+mn-ea"/>
              </a:rPr>
              <a:t>netns</a:t>
            </a:r>
            <a:r>
              <a:rPr lang="en-US" altLang="zh-CN" sz="1600" dirty="0">
                <a:sym typeface="+mn-ea"/>
              </a:rPr>
              <a:t> number</a:t>
            </a:r>
            <a:endParaRPr lang="en-US" altLang="zh-CN" sz="1600" b="1" dirty="0">
              <a:solidFill>
                <a:schemeClr val="tx1"/>
              </a:solidFill>
              <a:sym typeface="+mn-ea"/>
            </a:endParaRPr>
          </a:p>
        </p:txBody>
      </p:sp>
      <p:pic>
        <p:nvPicPr>
          <p:cNvPr id="3" name="图片 2"/>
          <p:cNvPicPr>
            <a:picLocks noChangeAspect="1"/>
          </p:cNvPicPr>
          <p:nvPr/>
        </p:nvPicPr>
        <p:blipFill>
          <a:blip r:embed="rId3"/>
          <a:stretch>
            <a:fillRect/>
          </a:stretch>
        </p:blipFill>
        <p:spPr>
          <a:xfrm>
            <a:off x="1600200" y="3986160"/>
            <a:ext cx="2038985" cy="1513205"/>
          </a:xfrm>
          <a:prstGeom prst="rect">
            <a:avLst/>
          </a:prstGeom>
        </p:spPr>
      </p:pic>
      <p:sp>
        <p:nvSpPr>
          <p:cNvPr id="4" name="文本框 3"/>
          <p:cNvSpPr txBox="1"/>
          <p:nvPr/>
        </p:nvSpPr>
        <p:spPr>
          <a:xfrm>
            <a:off x="8044180" y="3688980"/>
            <a:ext cx="1143635" cy="398780"/>
          </a:xfrm>
          <a:prstGeom prst="rect">
            <a:avLst/>
          </a:prstGeom>
          <a:noFill/>
        </p:spPr>
        <p:txBody>
          <a:bodyPr wrap="square" rtlCol="0" anchor="t">
            <a:spAutoFit/>
          </a:bodyPr>
          <a:lstStyle/>
          <a:p>
            <a:pPr marL="0" lvl="1" algn="l" fontAlgn="auto">
              <a:spcAft>
                <a:spcPts val="600"/>
              </a:spcAft>
              <a:buClrTx/>
              <a:buSzTx/>
              <a:buFont typeface="Wingdings" panose="05000000000000000000" pitchFamily="2" charset="2"/>
              <a:buNone/>
            </a:pPr>
            <a:r>
              <a:rPr lang="en-US" altLang="zh-CN" sz="2000" b="1">
                <a:sym typeface="+mn-ea"/>
              </a:rPr>
              <a:t>Solution</a:t>
            </a:r>
          </a:p>
        </p:txBody>
      </p:sp>
      <p:sp>
        <p:nvSpPr>
          <p:cNvPr id="5" name="矩形 4"/>
          <p:cNvSpPr/>
          <p:nvPr/>
        </p:nvSpPr>
        <p:spPr>
          <a:xfrm>
            <a:off x="3604260" y="4036325"/>
            <a:ext cx="3559175" cy="1014730"/>
          </a:xfrm>
          <a:prstGeom prst="rect">
            <a:avLst/>
          </a:prstGeom>
          <a:noFill/>
          <a:ln>
            <a:solidFill>
              <a:schemeClr val="accent1">
                <a:lumMod val="20000"/>
                <a:lumOff val="80000"/>
              </a:schemeClr>
            </a:solidFill>
            <a:prstDash val="dash"/>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1200">
                <a:solidFill>
                  <a:schemeClr val="tx1"/>
                </a:solidFill>
                <a:sym typeface="+mn-ea"/>
              </a:rPr>
              <a:t>For each vlink construction, denote:</a:t>
            </a:r>
          </a:p>
          <a:p>
            <a:pPr lvl="0" algn="l">
              <a:buClrTx/>
              <a:buSzTx/>
              <a:buFontTx/>
            </a:pPr>
            <a:r>
              <a:rPr lang="en-US" altLang="zh-CN" sz="1200">
                <a:solidFill>
                  <a:schemeClr val="tx1"/>
                </a:solidFill>
                <a:sym typeface="+mn-ea"/>
              </a:rPr>
              <a:t>  </a:t>
            </a:r>
            <a:r>
              <a:rPr lang="zh-CN" altLang="en-US" sz="1200">
                <a:solidFill>
                  <a:schemeClr val="tx1"/>
                </a:solidFill>
                <a:sym typeface="+mn-ea"/>
              </a:rPr>
              <a:t>(1) 𝑋as the time-cost of traversing a netns;</a:t>
            </a:r>
          </a:p>
          <a:p>
            <a:pPr lvl="0" algn="l">
              <a:buClrTx/>
              <a:buSzTx/>
              <a:buFontTx/>
            </a:pPr>
            <a:r>
              <a:rPr lang="en-US" altLang="zh-CN" sz="1200">
                <a:solidFill>
                  <a:schemeClr val="tx1"/>
                </a:solidFill>
                <a:sym typeface="+mn-ea"/>
              </a:rPr>
              <a:t>  </a:t>
            </a:r>
            <a:r>
              <a:rPr lang="zh-CN" altLang="en-US" sz="1200">
                <a:solidFill>
                  <a:schemeClr val="tx1"/>
                </a:solidFill>
                <a:sym typeface="+mn-ea"/>
              </a:rPr>
              <a:t>(2) 𝑌as the time-cost of traversing 3 devices of a pre-existing vlink within the BBNS carrying the vlink;</a:t>
            </a:r>
          </a:p>
          <a:p>
            <a:pPr lvl="0" algn="l">
              <a:buClrTx/>
              <a:buSzTx/>
              <a:buFontTx/>
            </a:pPr>
            <a:r>
              <a:rPr lang="en-US" altLang="zh-CN" sz="1200">
                <a:solidFill>
                  <a:schemeClr val="tx1"/>
                </a:solidFill>
                <a:sym typeface="+mn-ea"/>
              </a:rPr>
              <a:t>  </a:t>
            </a:r>
            <a:r>
              <a:rPr lang="zh-CN" altLang="en-US" sz="1200">
                <a:solidFill>
                  <a:schemeClr val="tx1"/>
                </a:solidFill>
                <a:sym typeface="+mn-ea"/>
              </a:rPr>
              <a:t>(3) 𝑍as other constant-level overheads.</a:t>
            </a:r>
          </a:p>
        </p:txBody>
      </p:sp>
      <p:sp>
        <p:nvSpPr>
          <p:cNvPr id="45" name="圆角矩形 44"/>
          <p:cNvSpPr/>
          <p:nvPr/>
        </p:nvSpPr>
        <p:spPr>
          <a:xfrm>
            <a:off x="1263015" y="2842525"/>
            <a:ext cx="606933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dirty="0">
                <a:sym typeface="+mn-ea"/>
              </a:rPr>
              <a:t>Problem formalization</a:t>
            </a:r>
          </a:p>
        </p:txBody>
      </p:sp>
      <p:sp>
        <p:nvSpPr>
          <p:cNvPr id="7" name="文本框 6"/>
          <p:cNvSpPr txBox="1"/>
          <p:nvPr/>
        </p:nvSpPr>
        <p:spPr>
          <a:xfrm>
            <a:off x="3973195" y="5209170"/>
            <a:ext cx="2883535" cy="337185"/>
          </a:xfrm>
          <a:prstGeom prst="rect">
            <a:avLst/>
          </a:prstGeom>
          <a:noFill/>
        </p:spPr>
        <p:txBody>
          <a:bodyPr wrap="square" rtlCol="0" anchor="t">
            <a:spAutoFit/>
          </a:bodyPr>
          <a:lstStyle/>
          <a:p>
            <a:pPr algn="l"/>
            <a:r>
              <a:rPr lang="en-US" altLang="zh-CN" sz="1600">
                <a:solidFill>
                  <a:schemeClr val="accent1"/>
                </a:solidFill>
              </a:rPr>
              <a:t>Per-vlink construction time-cost</a:t>
            </a:r>
          </a:p>
        </p:txBody>
      </p:sp>
      <p:sp>
        <p:nvSpPr>
          <p:cNvPr id="8" name="文本框 7"/>
          <p:cNvSpPr txBox="1"/>
          <p:nvPr/>
        </p:nvSpPr>
        <p:spPr>
          <a:xfrm>
            <a:off x="1482090" y="3480700"/>
            <a:ext cx="5733415" cy="405130"/>
          </a:xfrm>
          <a:prstGeom prst="rect">
            <a:avLst/>
          </a:prstGeom>
          <a:noFill/>
        </p:spPr>
        <p:txBody>
          <a:bodyPr wrap="square" rtlCol="0" anchor="t">
            <a:noAutofit/>
          </a:bodyPr>
          <a:lstStyle/>
          <a:p>
            <a:pPr algn="l"/>
            <a:r>
              <a:rPr lang="en-US" altLang="zh-CN" sz="1900" b="1">
                <a:solidFill>
                  <a:srgbClr val="C00000"/>
                </a:solidFill>
              </a:rPr>
              <a:t>Target</a:t>
            </a:r>
            <a:r>
              <a:rPr lang="en-US" altLang="zh-CN" sz="1900">
                <a:solidFill>
                  <a:srgbClr val="C00000"/>
                </a:solidFill>
              </a:rPr>
              <a:t>: minimize total time-cost of all vlink construction</a:t>
            </a:r>
          </a:p>
        </p:txBody>
      </p:sp>
      <p:sp>
        <p:nvSpPr>
          <p:cNvPr id="9" name="椭圆 8"/>
          <p:cNvSpPr/>
          <p:nvPr/>
        </p:nvSpPr>
        <p:spPr>
          <a:xfrm>
            <a:off x="1542415" y="3933455"/>
            <a:ext cx="909320" cy="378460"/>
          </a:xfrm>
          <a:prstGeom prst="ellipse">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椭圆 10"/>
          <p:cNvSpPr/>
          <p:nvPr/>
        </p:nvSpPr>
        <p:spPr>
          <a:xfrm>
            <a:off x="1925955" y="5185040"/>
            <a:ext cx="1713230" cy="378460"/>
          </a:xfrm>
          <a:prstGeom prst="ellipse">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3" name="曲线连接符 12"/>
          <p:cNvCxnSpPr>
            <a:stCxn id="11" idx="6"/>
            <a:endCxn id="7" idx="1"/>
          </p:cNvCxnSpPr>
          <p:nvPr/>
        </p:nvCxnSpPr>
        <p:spPr>
          <a:xfrm>
            <a:off x="3639185" y="5374270"/>
            <a:ext cx="334010" cy="3810"/>
          </a:xfrm>
          <a:prstGeom prst="curvedConnector3">
            <a:avLst>
              <a:gd name="adj1" fmla="val 50000"/>
            </a:avLst>
          </a:prstGeom>
          <a:ln>
            <a:tailEnd type="triangle"/>
          </a:ln>
        </p:spPr>
        <p:style>
          <a:lnRef idx="2">
            <a:schemeClr val="accent1"/>
          </a:lnRef>
          <a:fillRef idx="0">
            <a:srgbClr val="FFFFFF"/>
          </a:fillRef>
          <a:effectRef idx="0">
            <a:srgbClr val="FFFFFF"/>
          </a:effectRef>
          <a:fontRef idx="minor">
            <a:schemeClr val="tx1"/>
          </a:fontRef>
        </p:style>
      </p:cxnSp>
      <p:sp>
        <p:nvSpPr>
          <p:cNvPr id="14" name="右箭头 13"/>
          <p:cNvSpPr/>
          <p:nvPr/>
        </p:nvSpPr>
        <p:spPr>
          <a:xfrm>
            <a:off x="7591425" y="4179835"/>
            <a:ext cx="313055" cy="6604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stretch>
            <a:fillRect/>
          </a:stretch>
        </p:blipFill>
        <p:spPr>
          <a:xfrm>
            <a:off x="8478520" y="4094110"/>
            <a:ext cx="1476375" cy="678180"/>
          </a:xfrm>
          <a:prstGeom prst="rect">
            <a:avLst/>
          </a:prstGeom>
        </p:spPr>
      </p:pic>
      <p:sp>
        <p:nvSpPr>
          <p:cNvPr id="17" name="文本框 16"/>
          <p:cNvSpPr txBox="1"/>
          <p:nvPr/>
        </p:nvSpPr>
        <p:spPr>
          <a:xfrm>
            <a:off x="8145145" y="4869445"/>
            <a:ext cx="2498090" cy="337185"/>
          </a:xfrm>
          <a:prstGeom prst="rect">
            <a:avLst/>
          </a:prstGeom>
          <a:noFill/>
        </p:spPr>
        <p:txBody>
          <a:bodyPr wrap="square" rtlCol="0" anchor="t">
            <a:spAutoFit/>
          </a:bodyPr>
          <a:lstStyle/>
          <a:p>
            <a:pPr algn="l"/>
            <a:r>
              <a:rPr lang="en-US" altLang="zh-CN" sz="1600">
                <a:solidFill>
                  <a:schemeClr val="accent1"/>
                </a:solidFill>
                <a:sym typeface="+mn-ea"/>
              </a:rPr>
              <a:t>The optimal BBNS number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nvSpPr>
        <p:spPr>
          <a:xfrm>
            <a:off x="831850" y="1088390"/>
            <a:ext cx="8781415"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Measuring Hyperparameter Values</a:t>
            </a:r>
          </a:p>
        </p:txBody>
      </p:sp>
      <p:sp>
        <p:nvSpPr>
          <p:cNvPr id="6" name="文本框 5"/>
          <p:cNvSpPr txBox="1"/>
          <p:nvPr/>
        </p:nvSpPr>
        <p:spPr>
          <a:xfrm>
            <a:off x="1040130" y="1917700"/>
            <a:ext cx="5224746" cy="721995"/>
          </a:xfrm>
          <a:prstGeom prst="rect">
            <a:avLst/>
          </a:prstGeom>
          <a:noFill/>
        </p:spPr>
        <p:txBody>
          <a:bodyPr wrap="square" rtlCol="0" anchor="t">
            <a:spAutoFit/>
          </a:bodyPr>
          <a:lstStyle/>
          <a:p>
            <a:pPr marL="0" lvl="1" indent="-342900" algn="l" fontAlgn="auto">
              <a:spcAft>
                <a:spcPts val="600"/>
              </a:spcAft>
              <a:buClrTx/>
              <a:buSzTx/>
              <a:buFont typeface="Wingdings" panose="05000000000000000000" pitchFamily="2" charset="2"/>
              <a:buChar char="p"/>
            </a:pPr>
            <a:r>
              <a:rPr lang="en-US" altLang="zh-CN" dirty="0">
                <a:solidFill>
                  <a:schemeClr val="tx1"/>
                </a:solidFill>
                <a:sym typeface="+mn-ea"/>
              </a:rPr>
              <a:t>The values </a:t>
            </a:r>
            <a:r>
              <a:rPr lang="en-US" altLang="zh-CN" dirty="0">
                <a:sym typeface="+mn-ea"/>
              </a:rPr>
              <a:t>of </a:t>
            </a:r>
            <a:r>
              <a:rPr lang="en-US" altLang="zh-CN" dirty="0">
                <a:solidFill>
                  <a:schemeClr val="tx1"/>
                </a:solidFill>
                <a:sym typeface="+mn-ea"/>
              </a:rPr>
              <a:t>X and Y need to be measured</a:t>
            </a:r>
          </a:p>
          <a:p>
            <a:pPr marL="342900" lvl="1" indent="-342900" algn="l" fontAlgn="auto">
              <a:spcAft>
                <a:spcPts val="600"/>
              </a:spcAft>
              <a:buClrTx/>
              <a:buSzTx/>
              <a:buFont typeface="Wingdings" panose="05000000000000000000" pitchFamily="2" charset="2"/>
              <a:buChar char="p"/>
            </a:pPr>
            <a:r>
              <a:rPr lang="en-US" altLang="zh-CN" dirty="0">
                <a:solidFill>
                  <a:schemeClr val="tx1"/>
                </a:solidFill>
                <a:sym typeface="+mn-ea"/>
              </a:rPr>
              <a:t>Measuring method:</a:t>
            </a:r>
            <a:r>
              <a:rPr lang="en-US" altLang="zh-CN" b="1" dirty="0">
                <a:solidFill>
                  <a:schemeClr val="tx1"/>
                </a:solidFill>
                <a:sym typeface="+mn-ea"/>
              </a:rPr>
              <a:t> sampling and regression</a:t>
            </a:r>
            <a:endParaRPr lang="en-US" altLang="zh-CN" dirty="0">
              <a:solidFill>
                <a:schemeClr val="tx1"/>
              </a:solidFill>
              <a:sym typeface="+mn-ea"/>
            </a:endParaRPr>
          </a:p>
        </p:txBody>
      </p:sp>
      <p:pic>
        <p:nvPicPr>
          <p:cNvPr id="16" name="图片 15"/>
          <p:cNvPicPr>
            <a:picLocks noChangeAspect="1"/>
          </p:cNvPicPr>
          <p:nvPr/>
        </p:nvPicPr>
        <p:blipFill>
          <a:blip r:embed="rId3"/>
          <a:stretch>
            <a:fillRect/>
          </a:stretch>
        </p:blipFill>
        <p:spPr>
          <a:xfrm>
            <a:off x="7356458" y="1939607"/>
            <a:ext cx="1476375" cy="678180"/>
          </a:xfrm>
          <a:prstGeom prst="rect">
            <a:avLst/>
          </a:prstGeom>
        </p:spPr>
      </p:pic>
      <p:pic>
        <p:nvPicPr>
          <p:cNvPr id="7" name="图片 6"/>
          <p:cNvPicPr>
            <a:picLocks noChangeAspect="1"/>
          </p:cNvPicPr>
          <p:nvPr/>
        </p:nvPicPr>
        <p:blipFill>
          <a:blip r:embed="rId4"/>
          <a:stretch>
            <a:fillRect/>
          </a:stretch>
        </p:blipFill>
        <p:spPr>
          <a:xfrm>
            <a:off x="1653763" y="2971715"/>
            <a:ext cx="3548432" cy="2916211"/>
          </a:xfrm>
          <a:prstGeom prst="rect">
            <a:avLst/>
          </a:prstGeom>
        </p:spPr>
      </p:pic>
      <p:pic>
        <p:nvPicPr>
          <p:cNvPr id="8" name="图片 7"/>
          <p:cNvPicPr>
            <a:picLocks noChangeAspect="1"/>
          </p:cNvPicPr>
          <p:nvPr/>
        </p:nvPicPr>
        <p:blipFill>
          <a:blip r:embed="rId5"/>
          <a:stretch>
            <a:fillRect/>
          </a:stretch>
        </p:blipFill>
        <p:spPr>
          <a:xfrm>
            <a:off x="5961294" y="3106033"/>
            <a:ext cx="3548432" cy="26635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nvSpPr>
        <p:spPr>
          <a:xfrm>
            <a:off x="831850" y="1167130"/>
            <a:ext cx="441325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Experiment Setup</a:t>
            </a:r>
            <a:endParaRPr lang="zh-CN" altLang="en-US" b="1"/>
          </a:p>
        </p:txBody>
      </p:sp>
      <p:sp>
        <p:nvSpPr>
          <p:cNvPr id="6" name="文本框 5"/>
          <p:cNvSpPr txBox="1"/>
          <p:nvPr/>
        </p:nvSpPr>
        <p:spPr>
          <a:xfrm>
            <a:off x="1027430" y="2082800"/>
            <a:ext cx="4832350" cy="104521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000" b="1">
                <a:solidFill>
                  <a:schemeClr val="tx1"/>
                </a:solidFill>
                <a:sym typeface="+mn-ea"/>
              </a:rPr>
              <a:t>Hardware Setup</a:t>
            </a:r>
            <a:endParaRPr lang="en-US" altLang="zh-CN" sz="2000">
              <a:solidFill>
                <a:schemeClr val="tx1"/>
              </a:solidFill>
              <a:sym typeface="+mn-ea"/>
            </a:endParaRPr>
          </a:p>
          <a:p>
            <a:pPr marL="0" lvl="1" indent="-342900" algn="l" fontAlgn="auto">
              <a:spcAft>
                <a:spcPts val="600"/>
              </a:spcAft>
              <a:buClrTx/>
              <a:buSzTx/>
              <a:buFont typeface="Wingdings" panose="05000000000000000000" pitchFamily="2" charset="2"/>
              <a:buChar char="p"/>
            </a:pPr>
            <a:r>
              <a:rPr lang="en-US" altLang="zh-CN" sz="1600">
                <a:solidFill>
                  <a:schemeClr val="tx1"/>
                </a:solidFill>
                <a:sym typeface="+mn-ea"/>
              </a:rPr>
              <a:t>AMD EPYC 7742 (2.2GHz, 128 cores)</a:t>
            </a:r>
          </a:p>
          <a:p>
            <a:pPr marL="0" lvl="1" indent="-342900" algn="l" fontAlgn="auto">
              <a:spcAft>
                <a:spcPts val="600"/>
              </a:spcAft>
              <a:buClrTx/>
              <a:buSzTx/>
              <a:buFont typeface="Wingdings" panose="05000000000000000000" pitchFamily="2" charset="2"/>
              <a:buChar char="p"/>
            </a:pPr>
            <a:r>
              <a:rPr lang="en-US" altLang="zh-CN" sz="1600">
                <a:solidFill>
                  <a:schemeClr val="tx1"/>
                </a:solidFill>
                <a:sym typeface="+mn-ea"/>
              </a:rPr>
              <a:t>768GB DRAM</a:t>
            </a:r>
          </a:p>
        </p:txBody>
      </p:sp>
      <p:sp>
        <p:nvSpPr>
          <p:cNvPr id="3" name="文本框 2"/>
          <p:cNvSpPr txBox="1"/>
          <p:nvPr/>
        </p:nvSpPr>
        <p:spPr>
          <a:xfrm>
            <a:off x="1040130" y="4147236"/>
            <a:ext cx="7770238" cy="40011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000" b="1" dirty="0">
                <a:sym typeface="+mn-ea"/>
              </a:rPr>
              <a:t>Topologies </a:t>
            </a:r>
            <a:r>
              <a:rPr lang="en-US" altLang="zh-CN" sz="2000" dirty="0">
                <a:sym typeface="+mn-ea"/>
              </a:rPr>
              <a:t>(Typical large-scale networks in real-world, </a:t>
            </a:r>
            <a:r>
              <a:rPr lang="en-US" altLang="zh-CN" sz="2000" dirty="0">
                <a:solidFill>
                  <a:srgbClr val="C00000"/>
                </a:solidFill>
                <a:sym typeface="+mn-ea"/>
              </a:rPr>
              <a:t>10K node level</a:t>
            </a:r>
            <a:r>
              <a:rPr lang="en-US" altLang="zh-CN" sz="2000" dirty="0">
                <a:sym typeface="+mn-ea"/>
              </a:rPr>
              <a:t>)</a:t>
            </a:r>
          </a:p>
        </p:txBody>
      </p:sp>
      <p:pic>
        <p:nvPicPr>
          <p:cNvPr id="4" name="图片 3"/>
          <p:cNvPicPr>
            <a:picLocks noChangeAspect="1"/>
          </p:cNvPicPr>
          <p:nvPr/>
        </p:nvPicPr>
        <p:blipFill>
          <a:blip r:embed="rId3"/>
          <a:stretch>
            <a:fillRect/>
          </a:stretch>
        </p:blipFill>
        <p:spPr>
          <a:xfrm>
            <a:off x="1133475" y="4684446"/>
            <a:ext cx="6369685" cy="1031240"/>
          </a:xfrm>
          <a:prstGeom prst="rect">
            <a:avLst/>
          </a:prstGeom>
        </p:spPr>
      </p:pic>
      <p:sp>
        <p:nvSpPr>
          <p:cNvPr id="7" name="文本框 6"/>
          <p:cNvSpPr txBox="1"/>
          <p:nvPr/>
        </p:nvSpPr>
        <p:spPr>
          <a:xfrm>
            <a:off x="6248400" y="2082800"/>
            <a:ext cx="4267200" cy="169164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000" b="1">
                <a:sym typeface="+mn-ea"/>
              </a:rPr>
              <a:t>Software Setup</a:t>
            </a:r>
            <a:endParaRPr lang="en-US" altLang="zh-CN" sz="2000" b="1">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sz="1600">
                <a:sym typeface="+mn-ea"/>
              </a:rPr>
              <a:t>Physical server runs Linux 5.4.0 and KVM</a:t>
            </a:r>
            <a:endParaRPr lang="en-US" altLang="zh-CN" sz="1600">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sz="1600">
                <a:sym typeface="+mn-ea"/>
              </a:rPr>
              <a:t>VM runs Linux 6.10.8</a:t>
            </a:r>
            <a:endParaRPr lang="en-US" altLang="zh-CN" sz="1600">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sz="1600">
                <a:sym typeface="+mn-ea"/>
              </a:rPr>
              <a:t>Golang 1.22.8 for netlink API calls</a:t>
            </a:r>
            <a:endParaRPr lang="en-US" altLang="zh-CN" sz="1600">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sz="1600">
                <a:sym typeface="+mn-ea"/>
              </a:rPr>
              <a:t>Build containers with the FRRouting image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933106" y="2972308"/>
            <a:ext cx="4841620" cy="1970903"/>
          </a:xfrm>
          <a:prstGeom prst="rect">
            <a:avLst/>
          </a:prstGeom>
        </p:spPr>
      </p:pic>
      <p:sp>
        <p:nvSpPr>
          <p:cNvPr id="6" name="标题 3"/>
          <p:cNvSpPr>
            <a:spLocks noGrp="1"/>
          </p:cNvSpPr>
          <p:nvPr/>
        </p:nvSpPr>
        <p:spPr>
          <a:xfrm>
            <a:off x="831850" y="1165928"/>
            <a:ext cx="789305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Evaluation of Multi-VM splitting</a:t>
            </a:r>
            <a:endParaRPr lang="zh-CN" altLang="en-US" b="1"/>
          </a:p>
        </p:txBody>
      </p:sp>
      <p:sp>
        <p:nvSpPr>
          <p:cNvPr id="7" name="文本框 6"/>
          <p:cNvSpPr txBox="1"/>
          <p:nvPr/>
        </p:nvSpPr>
        <p:spPr>
          <a:xfrm>
            <a:off x="1027430" y="2028872"/>
            <a:ext cx="5793500" cy="461665"/>
          </a:xfrm>
          <a:prstGeom prst="rect">
            <a:avLst/>
          </a:prstGeom>
          <a:noFill/>
        </p:spPr>
        <p:txBody>
          <a:bodyPr wrap="square" rtlCol="0" anchor="t">
            <a:spAutoFit/>
          </a:bodyPr>
          <a:lstStyle/>
          <a:p>
            <a:pPr marL="0" lvl="1" algn="l" fontAlgn="auto">
              <a:spcAft>
                <a:spcPts val="600"/>
              </a:spcAft>
              <a:buClrTx/>
              <a:buSzTx/>
            </a:pPr>
            <a:r>
              <a:rPr lang="en-US" altLang="zh-CN" sz="2400" b="1" dirty="0">
                <a:sym typeface="+mn-ea"/>
              </a:rPr>
              <a:t>Good performance but limited scalability</a:t>
            </a:r>
            <a:endParaRPr lang="en-US" altLang="zh-CN" sz="2400" dirty="0">
              <a:solidFill>
                <a:schemeClr val="tx1"/>
              </a:solidFill>
              <a:sym typeface="+mn-ea"/>
            </a:endParaRPr>
          </a:p>
        </p:txBody>
      </p:sp>
      <p:sp>
        <p:nvSpPr>
          <p:cNvPr id="10" name="文本框 9"/>
          <p:cNvSpPr txBox="1"/>
          <p:nvPr/>
        </p:nvSpPr>
        <p:spPr>
          <a:xfrm>
            <a:off x="3208640" y="5176019"/>
            <a:ext cx="5329880" cy="461665"/>
          </a:xfrm>
          <a:prstGeom prst="rect">
            <a:avLst/>
          </a:prstGeom>
          <a:noFill/>
        </p:spPr>
        <p:txBody>
          <a:bodyPr wrap="square" rtlCol="0" anchor="t">
            <a:spAutoFit/>
          </a:bodyPr>
          <a:lstStyle/>
          <a:p>
            <a:pPr marL="0" lvl="1" indent="0" algn="ctr" fontAlgn="auto">
              <a:spcAft>
                <a:spcPts val="600"/>
              </a:spcAft>
              <a:buClrTx/>
              <a:buSzTx/>
              <a:buFont typeface="Wingdings" panose="05000000000000000000" charset="0"/>
              <a:buNone/>
            </a:pPr>
            <a:r>
              <a:rPr lang="en-US" altLang="zh-CN" sz="2400" dirty="0">
                <a:solidFill>
                  <a:srgbClr val="C00000"/>
                </a:solidFill>
                <a:sym typeface="+mn-ea"/>
              </a:rPr>
              <a:t>Still not reaching the minute-level goal</a:t>
            </a:r>
          </a:p>
        </p:txBody>
      </p:sp>
      <p:graphicFrame>
        <p:nvGraphicFramePr>
          <p:cNvPr id="4" name="表格 3"/>
          <p:cNvGraphicFramePr>
            <a:graphicFrameLocks noGrp="1"/>
          </p:cNvGraphicFramePr>
          <p:nvPr/>
        </p:nvGraphicFramePr>
        <p:xfrm>
          <a:off x="5993027" y="2860587"/>
          <a:ext cx="4967418" cy="2082624"/>
        </p:xfrm>
        <a:graphic>
          <a:graphicData uri="http://schemas.openxmlformats.org/drawingml/2006/table">
            <a:tbl>
              <a:tblPr firstRow="1" bandRow="1">
                <a:tableStyleId>{5C22544A-7EE6-4342-B048-85BDC9FD1C3A}</a:tableStyleId>
              </a:tblPr>
              <a:tblGrid>
                <a:gridCol w="1655806">
                  <a:extLst>
                    <a:ext uri="{9D8B030D-6E8A-4147-A177-3AD203B41FA5}">
                      <a16:colId xmlns:a16="http://schemas.microsoft.com/office/drawing/2014/main" val="20000"/>
                    </a:ext>
                  </a:extLst>
                </a:gridCol>
                <a:gridCol w="1655806">
                  <a:extLst>
                    <a:ext uri="{9D8B030D-6E8A-4147-A177-3AD203B41FA5}">
                      <a16:colId xmlns:a16="http://schemas.microsoft.com/office/drawing/2014/main" val="20001"/>
                    </a:ext>
                  </a:extLst>
                </a:gridCol>
                <a:gridCol w="1655806">
                  <a:extLst>
                    <a:ext uri="{9D8B030D-6E8A-4147-A177-3AD203B41FA5}">
                      <a16:colId xmlns:a16="http://schemas.microsoft.com/office/drawing/2014/main" val="20002"/>
                    </a:ext>
                  </a:extLst>
                </a:gridCol>
              </a:tblGrid>
              <a:tr h="520656">
                <a:tc>
                  <a:txBody>
                    <a:bodyPr/>
                    <a:lstStyle/>
                    <a:p>
                      <a:pPr algn="ctr"/>
                      <a:r>
                        <a:rPr lang="en-US" altLang="zh-CN" dirty="0"/>
                        <a:t>Topology</a:t>
                      </a:r>
                      <a:endParaRPr lang="zh-CN" altLang="en-US" dirty="0"/>
                    </a:p>
                  </a:txBody>
                  <a:tcPr/>
                </a:tc>
                <a:tc>
                  <a:txBody>
                    <a:bodyPr/>
                    <a:lstStyle/>
                    <a:p>
                      <a:pPr algn="ctr"/>
                      <a:r>
                        <a:rPr lang="en-US" altLang="zh-CN" dirty="0"/>
                        <a:t>Time-cost (min)</a:t>
                      </a:r>
                      <a:endParaRPr lang="zh-CN" altLang="en-US" dirty="0"/>
                    </a:p>
                  </a:txBody>
                  <a:tcPr/>
                </a:tc>
                <a:tc>
                  <a:txBody>
                    <a:bodyPr/>
                    <a:lstStyle/>
                    <a:p>
                      <a:pPr algn="ctr"/>
                      <a:r>
                        <a:rPr lang="en-US" altLang="zh-CN" dirty="0"/>
                        <a:t>Reduction</a:t>
                      </a:r>
                      <a:endParaRPr lang="zh-CN" altLang="en-US" dirty="0"/>
                    </a:p>
                  </a:txBody>
                  <a:tcPr/>
                </a:tc>
                <a:extLst>
                  <a:ext uri="{0D108BD9-81ED-4DB2-BD59-A6C34878D82A}">
                    <a16:rowId xmlns:a16="http://schemas.microsoft.com/office/drawing/2014/main" val="10000"/>
                  </a:ext>
                </a:extLst>
              </a:tr>
              <a:tr h="520656">
                <a:tc>
                  <a:txBody>
                    <a:bodyPr/>
                    <a:lstStyle/>
                    <a:p>
                      <a:pPr algn="ctr"/>
                      <a:r>
                        <a:rPr lang="en-US" altLang="zh-CN" dirty="0"/>
                        <a:t>+Grid(100×100)</a:t>
                      </a:r>
                      <a:endParaRPr lang="zh-CN" altLang="en-US" dirty="0"/>
                    </a:p>
                  </a:txBody>
                  <a:tcPr/>
                </a:tc>
                <a:tc>
                  <a:txBody>
                    <a:bodyPr/>
                    <a:lstStyle/>
                    <a:p>
                      <a:pPr algn="ctr"/>
                      <a:r>
                        <a:rPr lang="en-US" altLang="zh-CN" dirty="0"/>
                        <a:t>6</a:t>
                      </a:r>
                      <a:endParaRPr lang="zh-CN" altLang="en-US" dirty="0"/>
                    </a:p>
                  </a:txBody>
                  <a:tcPr/>
                </a:tc>
                <a:tc>
                  <a:txBody>
                    <a:bodyPr/>
                    <a:lstStyle/>
                    <a:p>
                      <a:pPr algn="ctr"/>
                      <a:r>
                        <a:rPr lang="en-US" altLang="zh-CN" dirty="0"/>
                        <a:t>94.9%</a:t>
                      </a:r>
                      <a:endParaRPr lang="zh-CN" altLang="en-US" dirty="0"/>
                    </a:p>
                  </a:txBody>
                  <a:tcPr/>
                </a:tc>
                <a:extLst>
                  <a:ext uri="{0D108BD9-81ED-4DB2-BD59-A6C34878D82A}">
                    <a16:rowId xmlns:a16="http://schemas.microsoft.com/office/drawing/2014/main" val="10001"/>
                  </a:ext>
                </a:extLst>
              </a:tr>
              <a:tr h="520656">
                <a:tc>
                  <a:txBody>
                    <a:bodyPr/>
                    <a:lstStyle/>
                    <a:p>
                      <a:pPr algn="ctr"/>
                      <a:r>
                        <a:rPr lang="en-US" altLang="zh-CN" dirty="0" err="1"/>
                        <a:t>FatTree</a:t>
                      </a:r>
                      <a:r>
                        <a:rPr lang="en-US" altLang="zh-CN" dirty="0"/>
                        <a:t>(32)</a:t>
                      </a:r>
                      <a:endParaRPr lang="zh-CN" altLang="en-US" dirty="0"/>
                    </a:p>
                  </a:txBody>
                  <a:tcPr/>
                </a:tc>
                <a:tc>
                  <a:txBody>
                    <a:bodyPr/>
                    <a:lstStyle/>
                    <a:p>
                      <a:pPr algn="ctr"/>
                      <a:r>
                        <a:rPr lang="en-US" altLang="zh-CN" dirty="0"/>
                        <a:t>15</a:t>
                      </a:r>
                      <a:endParaRPr lang="zh-CN" altLang="en-US" dirty="0"/>
                    </a:p>
                  </a:txBody>
                  <a:tcPr/>
                </a:tc>
                <a:tc>
                  <a:txBody>
                    <a:bodyPr/>
                    <a:lstStyle/>
                    <a:p>
                      <a:pPr algn="ctr"/>
                      <a:r>
                        <a:rPr lang="en-US" altLang="zh-CN" dirty="0"/>
                        <a:t>94.0%</a:t>
                      </a:r>
                      <a:endParaRPr lang="zh-CN" altLang="en-US" dirty="0"/>
                    </a:p>
                  </a:txBody>
                  <a:tcPr/>
                </a:tc>
                <a:extLst>
                  <a:ext uri="{0D108BD9-81ED-4DB2-BD59-A6C34878D82A}">
                    <a16:rowId xmlns:a16="http://schemas.microsoft.com/office/drawing/2014/main" val="10002"/>
                  </a:ext>
                </a:extLst>
              </a:tr>
              <a:tr h="520656">
                <a:tc>
                  <a:txBody>
                    <a:bodyPr/>
                    <a:lstStyle/>
                    <a:p>
                      <a:pPr algn="ctr"/>
                      <a:r>
                        <a:rPr lang="en-US" altLang="zh-CN" dirty="0"/>
                        <a:t>BGP AS (large)</a:t>
                      </a:r>
                      <a:endParaRPr lang="zh-CN" altLang="en-US" dirty="0"/>
                    </a:p>
                  </a:txBody>
                  <a:tcPr/>
                </a:tc>
                <a:tc>
                  <a:txBody>
                    <a:bodyPr/>
                    <a:lstStyle/>
                    <a:p>
                      <a:pPr algn="ctr"/>
                      <a:r>
                        <a:rPr lang="en-US" altLang="zh-CN" dirty="0"/>
                        <a:t>75</a:t>
                      </a:r>
                      <a:endParaRPr lang="zh-CN" altLang="en-US" dirty="0"/>
                    </a:p>
                  </a:txBody>
                  <a:tcPr/>
                </a:tc>
                <a:tc>
                  <a:txBody>
                    <a:bodyPr/>
                    <a:lstStyle/>
                    <a:p>
                      <a:pPr algn="ctr"/>
                      <a:r>
                        <a:rPr lang="en-US" altLang="zh-CN" dirty="0"/>
                        <a:t>87.6%</a:t>
                      </a:r>
                      <a:endParaRPr lang="zh-CN" altLang="en-US" dirty="0"/>
                    </a:p>
                  </a:txBody>
                  <a:tcPr/>
                </a:tc>
                <a:extLst>
                  <a:ext uri="{0D108BD9-81ED-4DB2-BD59-A6C34878D82A}">
                    <a16:rowId xmlns:a16="http://schemas.microsoft.com/office/drawing/2014/main" val="10003"/>
                  </a:ext>
                </a:extLst>
              </a:tr>
            </a:tbl>
          </a:graphicData>
        </a:graphic>
      </p:graphicFrame>
      <p:sp>
        <p:nvSpPr>
          <p:cNvPr id="9" name="文本框 8"/>
          <p:cNvSpPr txBox="1"/>
          <p:nvPr/>
        </p:nvSpPr>
        <p:spPr>
          <a:xfrm>
            <a:off x="7089688" y="2464370"/>
            <a:ext cx="2649717" cy="369332"/>
          </a:xfrm>
          <a:prstGeom prst="rect">
            <a:avLst/>
          </a:prstGeom>
          <a:noFill/>
        </p:spPr>
        <p:txBody>
          <a:bodyPr wrap="square">
            <a:spAutoFit/>
          </a:bodyPr>
          <a:lstStyle/>
          <a:p>
            <a:pPr marL="0" lvl="1" indent="0" algn="ctr" fontAlgn="auto">
              <a:spcAft>
                <a:spcPts val="600"/>
              </a:spcAft>
              <a:buClrTx/>
              <a:buSzTx/>
              <a:buFont typeface="Wingdings" panose="05000000000000000000" pitchFamily="2" charset="2"/>
              <a:buNone/>
            </a:pPr>
            <a:r>
              <a:rPr lang="en-US" altLang="zh-CN" sz="1800" dirty="0">
                <a:sym typeface="+mn-ea"/>
              </a:rPr>
              <a:t>With 4-VM splitting</a:t>
            </a:r>
            <a:endParaRPr lang="en-US" altLang="zh-CN" sz="1800" dirty="0">
              <a:solidFill>
                <a:schemeClr val="tx1"/>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850" y="1049018"/>
            <a:ext cx="5340350" cy="755650"/>
          </a:xfrm>
        </p:spPr>
        <p:txBody>
          <a:bodyPr>
            <a:noAutofit/>
          </a:bodyPr>
          <a:lstStyle/>
          <a:p>
            <a:r>
              <a:rPr lang="en-US" altLang="zh-CN" b="1"/>
              <a:t>Network Emulation</a:t>
            </a:r>
          </a:p>
        </p:txBody>
      </p:sp>
      <p:sp>
        <p:nvSpPr>
          <p:cNvPr id="5" name="文本框 4"/>
          <p:cNvSpPr txBox="1"/>
          <p:nvPr/>
        </p:nvSpPr>
        <p:spPr>
          <a:xfrm>
            <a:off x="1012190" y="1871343"/>
            <a:ext cx="9803765" cy="907941"/>
          </a:xfrm>
          <a:prstGeom prst="rect">
            <a:avLst/>
          </a:prstGeom>
          <a:noFill/>
        </p:spPr>
        <p:txBody>
          <a:bodyPr wrap="square" rtlCol="0" anchor="t">
            <a:spAutoFit/>
          </a:bodyPr>
          <a:lstStyle/>
          <a:p>
            <a:pPr marL="342900" indent="-342900" fontAlgn="auto">
              <a:spcAft>
                <a:spcPts val="600"/>
              </a:spcAft>
              <a:buFont typeface="Wingdings" panose="05000000000000000000" pitchFamily="2" charset="2"/>
              <a:buChar char="p"/>
            </a:pPr>
            <a:r>
              <a:rPr lang="en-US" altLang="zh-CN" sz="2400" dirty="0">
                <a:sym typeface="+mn-ea"/>
              </a:rPr>
              <a:t>A critical paradigm for evaluating novel network technologies</a:t>
            </a:r>
          </a:p>
          <a:p>
            <a:pPr marL="342900" indent="-342900" fontAlgn="auto">
              <a:spcAft>
                <a:spcPts val="600"/>
              </a:spcAft>
              <a:buFont typeface="Wingdings" panose="05000000000000000000" pitchFamily="2" charset="2"/>
              <a:buChar char="p"/>
            </a:pPr>
            <a:r>
              <a:rPr lang="en-US" altLang="zh-CN" sz="2400" dirty="0">
                <a:sym typeface="+mn-ea"/>
              </a:rPr>
              <a:t>Pros: Realism and practicality</a:t>
            </a:r>
          </a:p>
        </p:txBody>
      </p:sp>
      <p:sp>
        <p:nvSpPr>
          <p:cNvPr id="8" name="右箭头 7"/>
          <p:cNvSpPr/>
          <p:nvPr/>
        </p:nvSpPr>
        <p:spPr>
          <a:xfrm>
            <a:off x="3578860" y="3989428"/>
            <a:ext cx="330200" cy="4857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8989695" y="3170913"/>
            <a:ext cx="1524000" cy="514350"/>
          </a:xfrm>
          <a:prstGeom prst="rect">
            <a:avLst/>
          </a:prstGeom>
        </p:spPr>
      </p:pic>
      <p:pic>
        <p:nvPicPr>
          <p:cNvPr id="4" name="图片 3"/>
          <p:cNvPicPr>
            <a:picLocks noChangeAspect="1"/>
          </p:cNvPicPr>
          <p:nvPr/>
        </p:nvPicPr>
        <p:blipFill>
          <a:blip r:embed="rId4"/>
          <a:stretch>
            <a:fillRect/>
          </a:stretch>
        </p:blipFill>
        <p:spPr>
          <a:xfrm>
            <a:off x="8989695" y="3835123"/>
            <a:ext cx="1524000" cy="1539875"/>
          </a:xfrm>
          <a:prstGeom prst="rect">
            <a:avLst/>
          </a:prstGeom>
        </p:spPr>
      </p:pic>
      <p:pic>
        <p:nvPicPr>
          <p:cNvPr id="10" name="图片 9" descr="router"/>
          <p:cNvPicPr>
            <a:picLocks noChangeAspect="1"/>
          </p:cNvPicPr>
          <p:nvPr/>
        </p:nvPicPr>
        <p:blipFill>
          <a:blip r:embed="rId5"/>
          <a:stretch>
            <a:fillRect/>
          </a:stretch>
        </p:blipFill>
        <p:spPr>
          <a:xfrm>
            <a:off x="2066290" y="3323313"/>
            <a:ext cx="721995" cy="424815"/>
          </a:xfrm>
          <a:prstGeom prst="rect">
            <a:avLst/>
          </a:prstGeom>
        </p:spPr>
      </p:pic>
      <p:pic>
        <p:nvPicPr>
          <p:cNvPr id="11" name="图片 10" descr="router"/>
          <p:cNvPicPr>
            <a:picLocks noChangeAspect="1"/>
          </p:cNvPicPr>
          <p:nvPr/>
        </p:nvPicPr>
        <p:blipFill>
          <a:blip r:embed="rId5"/>
          <a:stretch>
            <a:fillRect/>
          </a:stretch>
        </p:blipFill>
        <p:spPr>
          <a:xfrm>
            <a:off x="2700020" y="4075153"/>
            <a:ext cx="721995" cy="424815"/>
          </a:xfrm>
          <a:prstGeom prst="rect">
            <a:avLst/>
          </a:prstGeom>
        </p:spPr>
      </p:pic>
      <p:pic>
        <p:nvPicPr>
          <p:cNvPr id="12" name="图片 11" descr="router"/>
          <p:cNvPicPr>
            <a:picLocks noChangeAspect="1"/>
          </p:cNvPicPr>
          <p:nvPr/>
        </p:nvPicPr>
        <p:blipFill>
          <a:blip r:embed="rId5"/>
          <a:stretch>
            <a:fillRect/>
          </a:stretch>
        </p:blipFill>
        <p:spPr>
          <a:xfrm>
            <a:off x="1433195" y="3899893"/>
            <a:ext cx="721995" cy="424815"/>
          </a:xfrm>
          <a:prstGeom prst="rect">
            <a:avLst/>
          </a:prstGeom>
        </p:spPr>
      </p:pic>
      <p:pic>
        <p:nvPicPr>
          <p:cNvPr id="13" name="图片 12" descr="router"/>
          <p:cNvPicPr>
            <a:picLocks noChangeAspect="1"/>
          </p:cNvPicPr>
          <p:nvPr/>
        </p:nvPicPr>
        <p:blipFill>
          <a:blip r:embed="rId5"/>
          <a:stretch>
            <a:fillRect/>
          </a:stretch>
        </p:blipFill>
        <p:spPr>
          <a:xfrm>
            <a:off x="1935480" y="4663163"/>
            <a:ext cx="721995" cy="424815"/>
          </a:xfrm>
          <a:prstGeom prst="rect">
            <a:avLst/>
          </a:prstGeom>
        </p:spPr>
      </p:pic>
      <p:cxnSp>
        <p:nvCxnSpPr>
          <p:cNvPr id="14" name="直接连接符 13"/>
          <p:cNvCxnSpPr>
            <a:stCxn id="10" idx="1"/>
            <a:endCxn id="12" idx="0"/>
          </p:cNvCxnSpPr>
          <p:nvPr/>
        </p:nvCxnSpPr>
        <p:spPr>
          <a:xfrm flipH="1">
            <a:off x="1794510" y="3536038"/>
            <a:ext cx="271780" cy="363855"/>
          </a:xfrm>
          <a:prstGeom prst="line">
            <a:avLst/>
          </a:prstGeom>
        </p:spPr>
        <p:style>
          <a:lnRef idx="2">
            <a:schemeClr val="accent1"/>
          </a:lnRef>
          <a:fillRef idx="0">
            <a:srgbClr val="FFFFFF"/>
          </a:fillRef>
          <a:effectRef idx="0">
            <a:srgbClr val="FFFFFF"/>
          </a:effectRef>
          <a:fontRef idx="minor">
            <a:schemeClr val="tx1"/>
          </a:fontRef>
        </p:style>
      </p:cxnSp>
      <p:cxnSp>
        <p:nvCxnSpPr>
          <p:cNvPr id="15" name="直接连接符 14"/>
          <p:cNvCxnSpPr>
            <a:stCxn id="10" idx="3"/>
            <a:endCxn id="11" idx="0"/>
          </p:cNvCxnSpPr>
          <p:nvPr/>
        </p:nvCxnSpPr>
        <p:spPr>
          <a:xfrm>
            <a:off x="2788285" y="3536038"/>
            <a:ext cx="273050" cy="539115"/>
          </a:xfrm>
          <a:prstGeom prst="line">
            <a:avLst/>
          </a:prstGeom>
        </p:spPr>
        <p:style>
          <a:lnRef idx="2">
            <a:schemeClr val="accent1"/>
          </a:lnRef>
          <a:fillRef idx="0">
            <a:srgbClr val="FFFFFF"/>
          </a:fillRef>
          <a:effectRef idx="0">
            <a:srgbClr val="FFFFFF"/>
          </a:effectRef>
          <a:fontRef idx="minor">
            <a:schemeClr val="tx1"/>
          </a:fontRef>
        </p:style>
      </p:cxnSp>
      <p:cxnSp>
        <p:nvCxnSpPr>
          <p:cNvPr id="21" name="直接连接符 20"/>
          <p:cNvCxnSpPr>
            <a:stCxn id="12" idx="3"/>
            <a:endCxn id="11" idx="1"/>
          </p:cNvCxnSpPr>
          <p:nvPr/>
        </p:nvCxnSpPr>
        <p:spPr>
          <a:xfrm>
            <a:off x="2155190" y="4112618"/>
            <a:ext cx="544830" cy="175260"/>
          </a:xfrm>
          <a:prstGeom prst="line">
            <a:avLst/>
          </a:prstGeom>
        </p:spPr>
        <p:style>
          <a:lnRef idx="2">
            <a:schemeClr val="accent1"/>
          </a:lnRef>
          <a:fillRef idx="0">
            <a:srgbClr val="FFFFFF"/>
          </a:fillRef>
          <a:effectRef idx="0">
            <a:srgbClr val="FFFFFF"/>
          </a:effectRef>
          <a:fontRef idx="minor">
            <a:schemeClr val="tx1"/>
          </a:fontRef>
        </p:style>
      </p:cxnSp>
      <p:cxnSp>
        <p:nvCxnSpPr>
          <p:cNvPr id="22" name="直接连接符 21"/>
          <p:cNvCxnSpPr>
            <a:stCxn id="13" idx="3"/>
            <a:endCxn id="11" idx="2"/>
          </p:cNvCxnSpPr>
          <p:nvPr/>
        </p:nvCxnSpPr>
        <p:spPr>
          <a:xfrm flipV="1">
            <a:off x="2657475" y="4499968"/>
            <a:ext cx="403860" cy="375920"/>
          </a:xfrm>
          <a:prstGeom prst="line">
            <a:avLst/>
          </a:prstGeom>
        </p:spPr>
        <p:style>
          <a:lnRef idx="2">
            <a:schemeClr val="accent1"/>
          </a:lnRef>
          <a:fillRef idx="0">
            <a:srgbClr val="FFFFFF"/>
          </a:fillRef>
          <a:effectRef idx="0">
            <a:srgbClr val="FFFFFF"/>
          </a:effectRef>
          <a:fontRef idx="minor">
            <a:schemeClr val="tx1"/>
          </a:fontRef>
        </p:style>
      </p:cxnSp>
      <p:pic>
        <p:nvPicPr>
          <p:cNvPr id="23" name="图片 22"/>
          <p:cNvPicPr>
            <a:picLocks noChangeAspect="1"/>
          </p:cNvPicPr>
          <p:nvPr/>
        </p:nvPicPr>
        <p:blipFill>
          <a:blip r:embed="rId6"/>
          <a:stretch>
            <a:fillRect/>
          </a:stretch>
        </p:blipFill>
        <p:spPr>
          <a:xfrm>
            <a:off x="4060190" y="3247113"/>
            <a:ext cx="4062730" cy="1971040"/>
          </a:xfrm>
          <a:prstGeom prst="rect">
            <a:avLst/>
          </a:prstGeom>
        </p:spPr>
      </p:pic>
      <p:sp>
        <p:nvSpPr>
          <p:cNvPr id="26" name="文本框 25"/>
          <p:cNvSpPr txBox="1"/>
          <p:nvPr/>
        </p:nvSpPr>
        <p:spPr>
          <a:xfrm>
            <a:off x="1409065" y="5259428"/>
            <a:ext cx="2134235" cy="368300"/>
          </a:xfrm>
          <a:prstGeom prst="rect">
            <a:avLst/>
          </a:prstGeom>
          <a:noFill/>
        </p:spPr>
        <p:txBody>
          <a:bodyPr wrap="square" rtlCol="0" anchor="t">
            <a:spAutoFit/>
          </a:bodyPr>
          <a:lstStyle/>
          <a:p>
            <a:pPr algn="ctr"/>
            <a:r>
              <a:rPr lang="en-US" altLang="zh-CN" dirty="0">
                <a:sym typeface="+mn-ea"/>
              </a:rPr>
              <a:t>real-world network</a:t>
            </a:r>
          </a:p>
        </p:txBody>
      </p:sp>
      <p:sp>
        <p:nvSpPr>
          <p:cNvPr id="39" name="文本框 38"/>
          <p:cNvSpPr txBox="1"/>
          <p:nvPr/>
        </p:nvSpPr>
        <p:spPr>
          <a:xfrm>
            <a:off x="5177155" y="5259428"/>
            <a:ext cx="1830070" cy="368300"/>
          </a:xfrm>
          <a:prstGeom prst="rect">
            <a:avLst/>
          </a:prstGeom>
          <a:noFill/>
        </p:spPr>
        <p:txBody>
          <a:bodyPr wrap="square" rtlCol="0" anchor="t">
            <a:spAutoFit/>
          </a:bodyPr>
          <a:lstStyle/>
          <a:p>
            <a:pPr algn="ctr"/>
            <a:r>
              <a:rPr lang="en-US" altLang="zh-CN" dirty="0">
                <a:sym typeface="+mn-ea"/>
              </a:rPr>
              <a:t>virtual network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602230" y="2037080"/>
            <a:ext cx="6698615" cy="1327785"/>
          </a:xfrm>
          <a:prstGeom prst="rect">
            <a:avLst/>
          </a:prstGeom>
        </p:spPr>
      </p:pic>
      <p:pic>
        <p:nvPicPr>
          <p:cNvPr id="5" name="图片 4"/>
          <p:cNvPicPr>
            <a:picLocks noChangeAspect="1"/>
          </p:cNvPicPr>
          <p:nvPr/>
        </p:nvPicPr>
        <p:blipFill>
          <a:blip r:embed="rId4"/>
          <a:stretch>
            <a:fillRect/>
          </a:stretch>
        </p:blipFill>
        <p:spPr>
          <a:xfrm>
            <a:off x="2409825" y="4594860"/>
            <a:ext cx="2524760" cy="1352550"/>
          </a:xfrm>
          <a:prstGeom prst="rect">
            <a:avLst/>
          </a:prstGeom>
        </p:spPr>
      </p:pic>
      <p:pic>
        <p:nvPicPr>
          <p:cNvPr id="7" name="图片 6"/>
          <p:cNvPicPr>
            <a:picLocks noChangeAspect="1"/>
          </p:cNvPicPr>
          <p:nvPr/>
        </p:nvPicPr>
        <p:blipFill>
          <a:blip r:embed="rId5"/>
          <a:stretch>
            <a:fillRect/>
          </a:stretch>
        </p:blipFill>
        <p:spPr>
          <a:xfrm>
            <a:off x="7034530" y="4526915"/>
            <a:ext cx="2313305" cy="1325880"/>
          </a:xfrm>
          <a:prstGeom prst="rect">
            <a:avLst/>
          </a:prstGeom>
        </p:spPr>
      </p:pic>
      <p:sp>
        <p:nvSpPr>
          <p:cNvPr id="6" name="标题 3"/>
          <p:cNvSpPr>
            <a:spLocks noGrp="1"/>
          </p:cNvSpPr>
          <p:nvPr/>
        </p:nvSpPr>
        <p:spPr>
          <a:xfrm>
            <a:off x="831850" y="576580"/>
            <a:ext cx="8686165"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Evaluation of Multi-netns splitting</a:t>
            </a:r>
            <a:endParaRPr lang="zh-CN" altLang="en-US" b="1"/>
          </a:p>
        </p:txBody>
      </p:sp>
      <p:sp>
        <p:nvSpPr>
          <p:cNvPr id="10" name="文本框 9"/>
          <p:cNvSpPr txBox="1"/>
          <p:nvPr/>
        </p:nvSpPr>
        <p:spPr>
          <a:xfrm>
            <a:off x="1987550" y="3409315"/>
            <a:ext cx="8178800" cy="306705"/>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1400" dirty="0">
                <a:sym typeface="+mn-ea"/>
              </a:rPr>
              <a:t>With </a:t>
            </a:r>
            <a:r>
              <a:rPr lang="en-US" altLang="zh-CN" sz="1400" dirty="0" err="1">
                <a:sym typeface="+mn-ea"/>
              </a:rPr>
              <a:t>K_opt-netns</a:t>
            </a:r>
            <a:r>
              <a:rPr lang="en-US" altLang="zh-CN" sz="1400" dirty="0">
                <a:sym typeface="+mn-ea"/>
              </a:rPr>
              <a:t> splitting, </a:t>
            </a:r>
            <a:r>
              <a:rPr lang="en-US" altLang="zh-CN" sz="1400" dirty="0">
                <a:solidFill>
                  <a:srgbClr val="C00000"/>
                </a:solidFill>
                <a:sym typeface="+mn-ea"/>
              </a:rPr>
              <a:t>+Grid</a:t>
            </a:r>
            <a:r>
              <a:rPr lang="en-US" altLang="zh-CN" sz="1400" dirty="0">
                <a:sym typeface="+mn-ea"/>
              </a:rPr>
              <a:t> and </a:t>
            </a:r>
            <a:r>
              <a:rPr lang="en-US" altLang="zh-CN" sz="1400" dirty="0" err="1">
                <a:solidFill>
                  <a:srgbClr val="C00000"/>
                </a:solidFill>
                <a:sym typeface="+mn-ea"/>
              </a:rPr>
              <a:t>FatTree</a:t>
            </a:r>
            <a:r>
              <a:rPr lang="en-US" altLang="zh-CN" sz="1400" dirty="0">
                <a:sym typeface="+mn-ea"/>
              </a:rPr>
              <a:t> are constructed near </a:t>
            </a:r>
            <a:r>
              <a:rPr lang="en-US" altLang="zh-CN" sz="1400" dirty="0">
                <a:solidFill>
                  <a:srgbClr val="C00000"/>
                </a:solidFill>
                <a:sym typeface="+mn-ea"/>
              </a:rPr>
              <a:t>10 minutes</a:t>
            </a:r>
            <a:r>
              <a:rPr lang="en-US" altLang="zh-CN" sz="1400" dirty="0">
                <a:sym typeface="+mn-ea"/>
              </a:rPr>
              <a:t>; </a:t>
            </a:r>
            <a:r>
              <a:rPr lang="en-US" altLang="zh-CN" sz="1400" dirty="0">
                <a:solidFill>
                  <a:srgbClr val="C00000"/>
                </a:solidFill>
                <a:sym typeface="+mn-ea"/>
              </a:rPr>
              <a:t>BGP AS</a:t>
            </a:r>
            <a:r>
              <a:rPr lang="en-US" altLang="zh-CN" sz="1400" dirty="0">
                <a:sym typeface="+mn-ea"/>
              </a:rPr>
              <a:t> needs </a:t>
            </a:r>
            <a:r>
              <a:rPr lang="en-US" altLang="zh-CN" sz="1400" dirty="0">
                <a:solidFill>
                  <a:srgbClr val="C00000"/>
                </a:solidFill>
                <a:sym typeface="+mn-ea"/>
              </a:rPr>
              <a:t>~30 minutes</a:t>
            </a:r>
          </a:p>
        </p:txBody>
      </p:sp>
      <p:sp>
        <p:nvSpPr>
          <p:cNvPr id="11" name="文本框 10"/>
          <p:cNvSpPr txBox="1"/>
          <p:nvPr/>
        </p:nvSpPr>
        <p:spPr>
          <a:xfrm>
            <a:off x="1808480" y="6029960"/>
            <a:ext cx="3790950" cy="306705"/>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1400">
                <a:sym typeface="+mn-ea"/>
              </a:rPr>
              <a:t>K_opt BBNS’es only </a:t>
            </a:r>
            <a:r>
              <a:rPr lang="en-US" altLang="zh-CN" sz="1400">
                <a:solidFill>
                  <a:srgbClr val="C00000"/>
                </a:solidFill>
                <a:sym typeface="+mn-ea"/>
              </a:rPr>
              <a:t>70-115MB</a:t>
            </a:r>
            <a:r>
              <a:rPr lang="en-US" altLang="zh-CN" sz="1400">
                <a:sym typeface="+mn-ea"/>
              </a:rPr>
              <a:t> memory overhead</a:t>
            </a:r>
          </a:p>
        </p:txBody>
      </p:sp>
      <p:sp>
        <p:nvSpPr>
          <p:cNvPr id="13" name="文本框 12"/>
          <p:cNvSpPr txBox="1"/>
          <p:nvPr/>
        </p:nvSpPr>
        <p:spPr>
          <a:xfrm>
            <a:off x="6364605" y="5878195"/>
            <a:ext cx="3797935" cy="521970"/>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1400">
                <a:sym typeface="+mn-ea"/>
              </a:rPr>
              <a:t>Time-cost under K_opt-netns splitting only differs </a:t>
            </a:r>
            <a:r>
              <a:rPr lang="en-US" altLang="zh-CN" sz="1400">
                <a:solidFill>
                  <a:srgbClr val="C00000"/>
                </a:solidFill>
                <a:sym typeface="+mn-ea"/>
              </a:rPr>
              <a:t>0.8%–2.3%</a:t>
            </a:r>
            <a:r>
              <a:rPr lang="en-US" altLang="zh-CN" sz="1400">
                <a:sym typeface="+mn-ea"/>
              </a:rPr>
              <a:t> with brute-forced mininal time-cost</a:t>
            </a:r>
          </a:p>
        </p:txBody>
      </p:sp>
      <p:sp>
        <p:nvSpPr>
          <p:cNvPr id="19" name="矩形 18"/>
          <p:cNvSpPr/>
          <p:nvPr/>
        </p:nvSpPr>
        <p:spPr>
          <a:xfrm>
            <a:off x="1637030" y="1706880"/>
            <a:ext cx="8628380" cy="206248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14"/>
          <p:cNvSpPr/>
          <p:nvPr/>
        </p:nvSpPr>
        <p:spPr>
          <a:xfrm>
            <a:off x="1638300" y="4349115"/>
            <a:ext cx="4069080" cy="2083435"/>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nvSpPr>
        <p:spPr>
          <a:xfrm>
            <a:off x="6196965" y="4349115"/>
            <a:ext cx="4069080" cy="2083435"/>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圆角矩形 44"/>
          <p:cNvSpPr/>
          <p:nvPr/>
        </p:nvSpPr>
        <p:spPr>
          <a:xfrm>
            <a:off x="1637665" y="1409700"/>
            <a:ext cx="862711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Great Performance</a:t>
            </a:r>
          </a:p>
        </p:txBody>
      </p:sp>
      <p:sp>
        <p:nvSpPr>
          <p:cNvPr id="14" name="圆角矩形 13"/>
          <p:cNvSpPr/>
          <p:nvPr/>
        </p:nvSpPr>
        <p:spPr>
          <a:xfrm>
            <a:off x="1637665" y="3961765"/>
            <a:ext cx="406908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Great Scalability</a:t>
            </a:r>
          </a:p>
        </p:txBody>
      </p:sp>
      <p:sp>
        <p:nvSpPr>
          <p:cNvPr id="16" name="圆角矩形 15"/>
          <p:cNvSpPr/>
          <p:nvPr/>
        </p:nvSpPr>
        <p:spPr>
          <a:xfrm>
            <a:off x="6196330" y="3961765"/>
            <a:ext cx="406908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Great Correctness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26465" y="2277110"/>
            <a:ext cx="5374005" cy="260985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1342390" y="2904490"/>
            <a:ext cx="4541520" cy="1263650"/>
          </a:xfrm>
          <a:prstGeom prst="rect">
            <a:avLst/>
          </a:prstGeom>
        </p:spPr>
      </p:pic>
      <p:pic>
        <p:nvPicPr>
          <p:cNvPr id="3" name="图片 2"/>
          <p:cNvPicPr>
            <a:picLocks noChangeAspect="1"/>
          </p:cNvPicPr>
          <p:nvPr/>
        </p:nvPicPr>
        <p:blipFill>
          <a:blip r:embed="rId4"/>
          <a:stretch>
            <a:fillRect/>
          </a:stretch>
        </p:blipFill>
        <p:spPr>
          <a:xfrm>
            <a:off x="7253605" y="2784475"/>
            <a:ext cx="3173095" cy="1301115"/>
          </a:xfrm>
          <a:prstGeom prst="rect">
            <a:avLst/>
          </a:prstGeom>
        </p:spPr>
      </p:pic>
      <p:sp>
        <p:nvSpPr>
          <p:cNvPr id="6" name="标题 3"/>
          <p:cNvSpPr>
            <a:spLocks noGrp="1"/>
          </p:cNvSpPr>
          <p:nvPr/>
        </p:nvSpPr>
        <p:spPr>
          <a:xfrm>
            <a:off x="831850" y="1104900"/>
            <a:ext cx="534416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Evaluation of SplitNN</a:t>
            </a:r>
            <a:endParaRPr lang="zh-CN" altLang="en-US" b="1"/>
          </a:p>
        </p:txBody>
      </p:sp>
      <p:sp>
        <p:nvSpPr>
          <p:cNvPr id="9" name="圆角矩形 8"/>
          <p:cNvSpPr/>
          <p:nvPr/>
        </p:nvSpPr>
        <p:spPr>
          <a:xfrm>
            <a:off x="926465" y="1967865"/>
            <a:ext cx="537464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ym typeface="+mn-ea"/>
              </a:rPr>
              <a:t>Comparison with SOTA architecture</a:t>
            </a:r>
            <a:endParaRPr lang="en-US" altLang="zh-CN" sz="2000" b="1" dirty="0">
              <a:sym typeface="+mn-ea"/>
            </a:endParaRPr>
          </a:p>
        </p:txBody>
      </p:sp>
      <p:sp>
        <p:nvSpPr>
          <p:cNvPr id="11" name="文本框 10"/>
          <p:cNvSpPr txBox="1"/>
          <p:nvPr/>
        </p:nvSpPr>
        <p:spPr>
          <a:xfrm>
            <a:off x="-635" y="6705600"/>
            <a:ext cx="12192635" cy="152400"/>
          </a:xfrm>
          <a:prstGeom prst="rect">
            <a:avLst/>
          </a:prstGeom>
          <a:noFill/>
        </p:spPr>
        <p:txBody>
          <a:bodyPr wrap="square" rtlCol="0" anchor="t">
            <a:spAutoFit/>
          </a:bodyPr>
          <a:lstStyle/>
          <a:p>
            <a:r>
              <a:rPr lang="en-US" altLang="zh-CN" sz="400"/>
              <a:t>[1] Wenhao Lu, Zhiyuan Wang, Shan Zhang, Qingkai Meng, and Hongbin Luo. 2025. OpenSN: An Open Source Library for Emulating LEO Satellite Networks. In Proceedings of the 8th Asia-Pacific Workshop on Networking (Sydney, Australia) (APNet ’24). Association for Computing Machinery, New York, NY, USA, 149–155. https://doi.org/10.1145/3663408.3663430</a:t>
            </a:r>
            <a:endParaRPr lang="zh-CN" altLang="en-US" sz="400"/>
          </a:p>
        </p:txBody>
      </p:sp>
      <p:sp>
        <p:nvSpPr>
          <p:cNvPr id="13" name="文本框 12"/>
          <p:cNvSpPr txBox="1"/>
          <p:nvPr/>
        </p:nvSpPr>
        <p:spPr>
          <a:xfrm>
            <a:off x="1027430" y="4262755"/>
            <a:ext cx="5229225" cy="499110"/>
          </a:xfrm>
          <a:prstGeom prst="rect">
            <a:avLst/>
          </a:prstGeom>
          <a:noFill/>
        </p:spPr>
        <p:txBody>
          <a:bodyPr wrap="square" rtlCol="0" anchor="t">
            <a:spAutoFit/>
          </a:bodyPr>
          <a:lstStyle/>
          <a:p>
            <a:pPr marL="285750" lvl="1" indent="-285750" algn="l" fontAlgn="auto">
              <a:spcAft>
                <a:spcPts val="300"/>
              </a:spcAft>
              <a:buClrTx/>
              <a:buSzTx/>
              <a:buFont typeface="Wingdings" panose="05000000000000000000" charset="0"/>
              <a:buChar char="p"/>
            </a:pPr>
            <a:r>
              <a:rPr lang="en-US" altLang="zh-CN" sz="1200" dirty="0">
                <a:solidFill>
                  <a:srgbClr val="C00000"/>
                </a:solidFill>
                <a:sym typeface="+mn-ea"/>
              </a:rPr>
              <a:t>98.9%–99.2%</a:t>
            </a:r>
            <a:r>
              <a:rPr lang="en-US" altLang="zh-CN" sz="1200" dirty="0">
                <a:sym typeface="+mn-ea"/>
              </a:rPr>
              <a:t> time-cost reduction</a:t>
            </a:r>
          </a:p>
          <a:p>
            <a:pPr marL="285750" lvl="1" indent="-285750" algn="l" fontAlgn="auto">
              <a:spcAft>
                <a:spcPts val="300"/>
              </a:spcAft>
              <a:buClrTx/>
              <a:buSzTx/>
              <a:buFont typeface="Wingdings" panose="05000000000000000000" charset="0"/>
              <a:buChar char="p"/>
            </a:pPr>
            <a:r>
              <a:rPr lang="en-US" altLang="zh-CN" sz="1200" dirty="0">
                <a:sym typeface="+mn-ea"/>
              </a:rPr>
              <a:t>+Grid: ~</a:t>
            </a:r>
            <a:r>
              <a:rPr lang="en-US" altLang="zh-CN" sz="1200" dirty="0">
                <a:solidFill>
                  <a:srgbClr val="C00000"/>
                </a:solidFill>
                <a:sym typeface="+mn-ea"/>
              </a:rPr>
              <a:t>1</a:t>
            </a:r>
            <a:r>
              <a:rPr lang="en-US" altLang="zh-CN" sz="1200" dirty="0">
                <a:sym typeface="+mn-ea"/>
              </a:rPr>
              <a:t> min; </a:t>
            </a:r>
            <a:r>
              <a:rPr lang="en-US" altLang="zh-CN" sz="1200" dirty="0" err="1">
                <a:sym typeface="+mn-ea"/>
              </a:rPr>
              <a:t>FatTree</a:t>
            </a:r>
            <a:r>
              <a:rPr lang="en-US" altLang="zh-CN" sz="1200" dirty="0">
                <a:sym typeface="+mn-ea"/>
              </a:rPr>
              <a:t>: ~</a:t>
            </a:r>
            <a:r>
              <a:rPr lang="en-US" altLang="zh-CN" sz="1200" dirty="0">
                <a:solidFill>
                  <a:srgbClr val="C00000"/>
                </a:solidFill>
                <a:sym typeface="+mn-ea"/>
              </a:rPr>
              <a:t>2</a:t>
            </a:r>
            <a:r>
              <a:rPr lang="en-US" altLang="zh-CN" sz="1200" dirty="0">
                <a:sym typeface="+mn-ea"/>
              </a:rPr>
              <a:t> min; BGP AS: ~</a:t>
            </a:r>
            <a:r>
              <a:rPr lang="en-US" altLang="zh-CN" sz="1200" dirty="0">
                <a:solidFill>
                  <a:srgbClr val="C00000"/>
                </a:solidFill>
                <a:sym typeface="+mn-ea"/>
              </a:rPr>
              <a:t>5</a:t>
            </a:r>
            <a:r>
              <a:rPr lang="en-US" altLang="zh-CN" sz="1200" dirty="0">
                <a:sym typeface="+mn-ea"/>
              </a:rPr>
              <a:t> min</a:t>
            </a:r>
          </a:p>
        </p:txBody>
      </p:sp>
      <p:sp>
        <p:nvSpPr>
          <p:cNvPr id="14" name="文本框 13"/>
          <p:cNvSpPr txBox="1"/>
          <p:nvPr/>
        </p:nvSpPr>
        <p:spPr>
          <a:xfrm>
            <a:off x="1802765" y="2477770"/>
            <a:ext cx="3620770" cy="306705"/>
          </a:xfrm>
          <a:prstGeom prst="rect">
            <a:avLst/>
          </a:prstGeom>
          <a:noFill/>
        </p:spPr>
        <p:txBody>
          <a:bodyPr wrap="square" rtlCol="0" anchor="t">
            <a:spAutoFit/>
          </a:bodyPr>
          <a:lstStyle/>
          <a:p>
            <a:r>
              <a:rPr lang="en-US" altLang="zh-CN" sz="1400" b="1">
                <a:sym typeface="+mn-ea"/>
              </a:rPr>
              <a:t>Baseline: </a:t>
            </a:r>
            <a:r>
              <a:rPr lang="en-US" altLang="zh-CN" sz="1400">
                <a:sym typeface="+mn-ea"/>
              </a:rPr>
              <a:t>UniBBNS on bare-metal architecture</a:t>
            </a:r>
          </a:p>
        </p:txBody>
      </p:sp>
      <p:sp>
        <p:nvSpPr>
          <p:cNvPr id="15" name="矩形 14"/>
          <p:cNvSpPr/>
          <p:nvPr/>
        </p:nvSpPr>
        <p:spPr>
          <a:xfrm>
            <a:off x="6555105" y="2277110"/>
            <a:ext cx="4571365" cy="260985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圆角矩形 15"/>
          <p:cNvSpPr/>
          <p:nvPr/>
        </p:nvSpPr>
        <p:spPr>
          <a:xfrm>
            <a:off x="6555105" y="1967865"/>
            <a:ext cx="457200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sym typeface="+mn-ea"/>
              </a:rPr>
              <a:t>Comparison with OpenSN</a:t>
            </a:r>
            <a:endParaRPr lang="en-US" altLang="zh-CN" sz="2000" b="1" dirty="0">
              <a:sym typeface="+mn-ea"/>
            </a:endParaRPr>
          </a:p>
        </p:txBody>
      </p:sp>
      <p:sp>
        <p:nvSpPr>
          <p:cNvPr id="17" name="文本框 16"/>
          <p:cNvSpPr txBox="1"/>
          <p:nvPr/>
        </p:nvSpPr>
        <p:spPr>
          <a:xfrm>
            <a:off x="6948805" y="2477770"/>
            <a:ext cx="3783330" cy="306705"/>
          </a:xfrm>
          <a:prstGeom prst="rect">
            <a:avLst/>
          </a:prstGeom>
          <a:noFill/>
        </p:spPr>
        <p:txBody>
          <a:bodyPr wrap="square" rtlCol="0" anchor="t">
            <a:spAutoFit/>
          </a:bodyPr>
          <a:lstStyle/>
          <a:p>
            <a:r>
              <a:rPr lang="en-US" altLang="zh-CN" sz="1400" b="1">
                <a:sym typeface="+mn-ea"/>
              </a:rPr>
              <a:t>OpenSN: </a:t>
            </a:r>
            <a:r>
              <a:rPr lang="en-US" altLang="zh-CN" sz="1400">
                <a:sym typeface="+mn-ea"/>
              </a:rPr>
              <a:t>A SOTA LEO satellite network emulator</a:t>
            </a:r>
          </a:p>
        </p:txBody>
      </p:sp>
      <p:sp>
        <p:nvSpPr>
          <p:cNvPr id="20" name="文本框 19"/>
          <p:cNvSpPr txBox="1"/>
          <p:nvPr/>
        </p:nvSpPr>
        <p:spPr>
          <a:xfrm>
            <a:off x="7204710" y="4168140"/>
            <a:ext cx="3050540" cy="499110"/>
          </a:xfrm>
          <a:prstGeom prst="rect">
            <a:avLst/>
          </a:prstGeom>
          <a:noFill/>
        </p:spPr>
        <p:txBody>
          <a:bodyPr wrap="square" rtlCol="0" anchor="t">
            <a:spAutoFit/>
          </a:bodyPr>
          <a:lstStyle/>
          <a:p>
            <a:pPr marL="285750" lvl="1" indent="-285750" algn="l" fontAlgn="auto">
              <a:spcAft>
                <a:spcPts val="300"/>
              </a:spcAft>
              <a:buClrTx/>
              <a:buSzTx/>
              <a:buFont typeface="Wingdings" panose="05000000000000000000" charset="0"/>
              <a:buChar char="p"/>
            </a:pPr>
            <a:r>
              <a:rPr lang="en-US" altLang="zh-CN" sz="1200">
                <a:solidFill>
                  <a:schemeClr val="tx1"/>
                </a:solidFill>
                <a:sym typeface="+mn-ea"/>
              </a:rPr>
              <a:t>Test with GW-A59 contellation topologies</a:t>
            </a:r>
          </a:p>
          <a:p>
            <a:pPr marL="285750" lvl="1" indent="-285750" algn="l" fontAlgn="auto">
              <a:spcAft>
                <a:spcPts val="300"/>
              </a:spcAft>
              <a:buClrTx/>
              <a:buSzTx/>
              <a:buFont typeface="Wingdings" panose="05000000000000000000" charset="0"/>
              <a:buChar char="p"/>
            </a:pPr>
            <a:r>
              <a:rPr lang="en-US" altLang="zh-CN" sz="1200">
                <a:solidFill>
                  <a:srgbClr val="C00000"/>
                </a:solidFill>
                <a:sym typeface="+mn-ea"/>
              </a:rPr>
              <a:t>95.0%–98.9%</a:t>
            </a:r>
            <a:r>
              <a:rPr lang="en-US" altLang="zh-CN" sz="1200">
                <a:sym typeface="+mn-ea"/>
              </a:rPr>
              <a:t> time-cost reduction</a:t>
            </a:r>
          </a:p>
        </p:txBody>
      </p:sp>
      <p:sp>
        <p:nvSpPr>
          <p:cNvPr id="21" name="文本框 20"/>
          <p:cNvSpPr txBox="1"/>
          <p:nvPr/>
        </p:nvSpPr>
        <p:spPr>
          <a:xfrm>
            <a:off x="1254760" y="5118735"/>
            <a:ext cx="9594850" cy="368300"/>
          </a:xfrm>
          <a:prstGeom prst="rect">
            <a:avLst/>
          </a:prstGeom>
          <a:noFill/>
        </p:spPr>
        <p:txBody>
          <a:bodyPr wrap="square" rtlCol="0" anchor="t">
            <a:spAutoFit/>
          </a:bodyPr>
          <a:lstStyle/>
          <a:p>
            <a:pPr algn="ctr"/>
            <a:r>
              <a:rPr lang="en-US" altLang="zh-CN">
                <a:solidFill>
                  <a:srgbClr val="C00000"/>
                </a:solidFill>
                <a:sym typeface="+mn-ea"/>
              </a:rPr>
              <a:t>SplitNN is performant, achieving our goal of minute-level construction of 10K-node virtual network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331595" y="2635885"/>
            <a:ext cx="3182620" cy="2226945"/>
          </a:xfrm>
          <a:prstGeom prst="rect">
            <a:avLst/>
          </a:prstGeom>
        </p:spPr>
      </p:pic>
      <p:pic>
        <p:nvPicPr>
          <p:cNvPr id="4" name="图片 3"/>
          <p:cNvPicPr>
            <a:picLocks noChangeAspect="1"/>
          </p:cNvPicPr>
          <p:nvPr/>
        </p:nvPicPr>
        <p:blipFill>
          <a:blip r:embed="rId4"/>
          <a:stretch>
            <a:fillRect/>
          </a:stretch>
        </p:blipFill>
        <p:spPr>
          <a:xfrm>
            <a:off x="9147175" y="3434715"/>
            <a:ext cx="1111250" cy="1075690"/>
          </a:xfrm>
          <a:prstGeom prst="rect">
            <a:avLst/>
          </a:prstGeom>
        </p:spPr>
      </p:pic>
      <p:pic>
        <p:nvPicPr>
          <p:cNvPr id="5" name="图片 4"/>
          <p:cNvPicPr>
            <a:picLocks noChangeAspect="1"/>
          </p:cNvPicPr>
          <p:nvPr/>
        </p:nvPicPr>
        <p:blipFill>
          <a:blip r:embed="rId5"/>
          <a:stretch>
            <a:fillRect/>
          </a:stretch>
        </p:blipFill>
        <p:spPr>
          <a:xfrm>
            <a:off x="5265420" y="2806700"/>
            <a:ext cx="2585720" cy="1205230"/>
          </a:xfrm>
          <a:prstGeom prst="rect">
            <a:avLst/>
          </a:prstGeom>
          <a:ln w="12700">
            <a:solidFill>
              <a:schemeClr val="accent1"/>
            </a:solidFill>
            <a:prstDash val="dash"/>
          </a:ln>
        </p:spPr>
      </p:pic>
      <p:sp>
        <p:nvSpPr>
          <p:cNvPr id="6" name="文本框 5"/>
          <p:cNvSpPr txBox="1"/>
          <p:nvPr/>
        </p:nvSpPr>
        <p:spPr>
          <a:xfrm>
            <a:off x="9072880" y="4533265"/>
            <a:ext cx="1326515" cy="306705"/>
          </a:xfrm>
          <a:prstGeom prst="rect">
            <a:avLst/>
          </a:prstGeom>
          <a:noFill/>
        </p:spPr>
        <p:txBody>
          <a:bodyPr wrap="square" rtlCol="0" anchor="t">
            <a:spAutoFit/>
          </a:bodyPr>
          <a:lstStyle/>
          <a:p>
            <a:pPr algn="ctr"/>
            <a:r>
              <a:rPr lang="en-US" altLang="zh-CN" sz="1400" dirty="0">
                <a:sym typeface="+mn-ea"/>
                <a:hlinkClick r:id="rId6"/>
              </a:rPr>
              <a:t>www.sernes.cn</a:t>
            </a:r>
          </a:p>
        </p:txBody>
      </p:sp>
      <p:pic>
        <p:nvPicPr>
          <p:cNvPr id="7" name="图片 6"/>
          <p:cNvPicPr>
            <a:picLocks noChangeAspect="1"/>
          </p:cNvPicPr>
          <p:nvPr/>
        </p:nvPicPr>
        <p:blipFill>
          <a:blip r:embed="rId7"/>
          <a:stretch>
            <a:fillRect/>
          </a:stretch>
        </p:blipFill>
        <p:spPr>
          <a:xfrm>
            <a:off x="5610860" y="3434715"/>
            <a:ext cx="3194050" cy="1466850"/>
          </a:xfrm>
          <a:prstGeom prst="rect">
            <a:avLst/>
          </a:prstGeom>
          <a:ln w="12700">
            <a:solidFill>
              <a:schemeClr val="accent1"/>
            </a:solidFill>
            <a:prstDash val="dash"/>
          </a:ln>
        </p:spPr>
      </p:pic>
      <p:pic>
        <p:nvPicPr>
          <p:cNvPr id="8" name="图形 8"/>
          <p:cNvPicPr>
            <a:picLocks noChangeAspect="1"/>
          </p:cNvPicPr>
          <p:nvPr/>
        </p:nvPicPr>
        <p:blipFill>
          <a:blip r:embed="rId8"/>
          <a:stretch>
            <a:fillRect/>
          </a:stretch>
        </p:blipFill>
        <p:spPr>
          <a:xfrm>
            <a:off x="8277225" y="2804160"/>
            <a:ext cx="1981200" cy="535305"/>
          </a:xfrm>
          <a:prstGeom prst="rect">
            <a:avLst/>
          </a:prstGeom>
        </p:spPr>
      </p:pic>
      <p:sp>
        <p:nvSpPr>
          <p:cNvPr id="9" name="标题 3"/>
          <p:cNvSpPr>
            <a:spLocks noGrp="1"/>
          </p:cNvSpPr>
          <p:nvPr/>
        </p:nvSpPr>
        <p:spPr>
          <a:xfrm>
            <a:off x="831850" y="723265"/>
            <a:ext cx="607949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Thank you for listenling</a:t>
            </a:r>
          </a:p>
        </p:txBody>
      </p:sp>
      <p:sp>
        <p:nvSpPr>
          <p:cNvPr id="10" name="文本框 9"/>
          <p:cNvSpPr txBox="1"/>
          <p:nvPr/>
        </p:nvSpPr>
        <p:spPr>
          <a:xfrm>
            <a:off x="1505585" y="4805680"/>
            <a:ext cx="2821940" cy="306705"/>
          </a:xfrm>
          <a:prstGeom prst="rect">
            <a:avLst/>
          </a:prstGeom>
          <a:noFill/>
        </p:spPr>
        <p:txBody>
          <a:bodyPr wrap="square" rtlCol="0" anchor="t">
            <a:spAutoFit/>
          </a:bodyPr>
          <a:lstStyle/>
          <a:p>
            <a:r>
              <a:rPr lang="en-US" altLang="zh-CN" sz="1400">
                <a:hlinkClick r:id="rId9" action="ppaction://hlinkfile"/>
              </a:rPr>
              <a:t>https://github.com/ponedo/splitnn</a:t>
            </a:r>
          </a:p>
        </p:txBody>
      </p:sp>
      <p:sp>
        <p:nvSpPr>
          <p:cNvPr id="12" name="文本框 11"/>
          <p:cNvSpPr txBox="1"/>
          <p:nvPr/>
        </p:nvSpPr>
        <p:spPr>
          <a:xfrm>
            <a:off x="2381885" y="6019800"/>
            <a:ext cx="2979420" cy="337185"/>
          </a:xfrm>
          <a:prstGeom prst="rect">
            <a:avLst/>
          </a:prstGeom>
          <a:noFill/>
        </p:spPr>
        <p:txBody>
          <a:bodyPr wrap="square" rtlCol="0" anchor="t">
            <a:spAutoFit/>
          </a:bodyPr>
          <a:lstStyle/>
          <a:p>
            <a:pPr marL="0" lvl="1" indent="0" algn="l" fontAlgn="auto">
              <a:spcAft>
                <a:spcPts val="0"/>
              </a:spcAft>
              <a:buClrTx/>
              <a:buSzTx/>
              <a:buFont typeface="Wingdings" panose="05000000000000000000" pitchFamily="2" charset="2"/>
              <a:buNone/>
            </a:pPr>
            <a:r>
              <a:rPr lang="en-US" altLang="zh-CN" sz="1600">
                <a:solidFill>
                  <a:schemeClr val="tx1"/>
                </a:solidFill>
                <a:sym typeface="+mn-ea"/>
              </a:rPr>
              <a:t>Kaifei Peng: pengkaifei@cnic.cn</a:t>
            </a:r>
            <a:endParaRPr lang="en-US" altLang="zh-CN" sz="1600" b="1">
              <a:solidFill>
                <a:schemeClr val="tx1"/>
              </a:solidFill>
              <a:sym typeface="+mn-ea"/>
            </a:endParaRPr>
          </a:p>
        </p:txBody>
      </p:sp>
      <p:sp>
        <p:nvSpPr>
          <p:cNvPr id="19" name="矩形 18"/>
          <p:cNvSpPr/>
          <p:nvPr/>
        </p:nvSpPr>
        <p:spPr>
          <a:xfrm>
            <a:off x="1309370" y="2519680"/>
            <a:ext cx="3209290" cy="258318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圆角矩形 44"/>
          <p:cNvSpPr/>
          <p:nvPr/>
        </p:nvSpPr>
        <p:spPr>
          <a:xfrm>
            <a:off x="1309370" y="2167255"/>
            <a:ext cx="319405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Experiment Code</a:t>
            </a:r>
          </a:p>
        </p:txBody>
      </p:sp>
      <p:sp>
        <p:nvSpPr>
          <p:cNvPr id="17" name="矩形 16"/>
          <p:cNvSpPr/>
          <p:nvPr/>
        </p:nvSpPr>
        <p:spPr>
          <a:xfrm>
            <a:off x="5025390" y="2510790"/>
            <a:ext cx="5561330" cy="259207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圆角矩形 15"/>
          <p:cNvSpPr/>
          <p:nvPr/>
        </p:nvSpPr>
        <p:spPr>
          <a:xfrm>
            <a:off x="5025390" y="2160270"/>
            <a:ext cx="5561330" cy="466090"/>
          </a:xfrm>
          <a:prstGeom prst="roundRect">
            <a:avLst/>
          </a:prstGeom>
          <a:solidFill>
            <a:schemeClr val="accent1">
              <a:lumMod val="75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dirty="0">
                <a:sym typeface="+mn-ea"/>
              </a:rPr>
              <a:t>Emulation Platform</a:t>
            </a:r>
          </a:p>
        </p:txBody>
      </p:sp>
      <p:sp>
        <p:nvSpPr>
          <p:cNvPr id="18" name="文本框 17"/>
          <p:cNvSpPr txBox="1"/>
          <p:nvPr/>
        </p:nvSpPr>
        <p:spPr>
          <a:xfrm>
            <a:off x="4498340" y="1616710"/>
            <a:ext cx="2995930" cy="460375"/>
          </a:xfrm>
          <a:prstGeom prst="rect">
            <a:avLst/>
          </a:prstGeom>
          <a:noFill/>
        </p:spPr>
        <p:txBody>
          <a:bodyPr wrap="square" rtlCol="0" anchor="t">
            <a:spAutoFit/>
          </a:bodyPr>
          <a:lstStyle/>
          <a:p>
            <a:r>
              <a:rPr lang="en-US" altLang="zh-CN" sz="2400" b="1">
                <a:sym typeface="+mn-ea"/>
              </a:rPr>
              <a:t>Our public resources</a:t>
            </a:r>
          </a:p>
        </p:txBody>
      </p:sp>
      <p:sp>
        <p:nvSpPr>
          <p:cNvPr id="20" name="文本框 19"/>
          <p:cNvSpPr txBox="1"/>
          <p:nvPr/>
        </p:nvSpPr>
        <p:spPr>
          <a:xfrm>
            <a:off x="6345555" y="5783580"/>
            <a:ext cx="3023235" cy="829945"/>
          </a:xfrm>
          <a:prstGeom prst="rect">
            <a:avLst/>
          </a:prstGeom>
          <a:noFill/>
        </p:spPr>
        <p:txBody>
          <a:bodyPr wrap="square" rtlCol="0" anchor="t">
            <a:spAutoFit/>
          </a:bodyPr>
          <a:lstStyle/>
          <a:p>
            <a:pPr marL="0" lvl="1" indent="0" algn="l" fontAlgn="auto">
              <a:spcAft>
                <a:spcPts val="0"/>
              </a:spcAft>
              <a:buClrTx/>
              <a:buSzTx/>
              <a:buFont typeface="Wingdings" panose="05000000000000000000" pitchFamily="2" charset="2"/>
              <a:buNone/>
            </a:pPr>
            <a:r>
              <a:rPr lang="en-US" altLang="zh-CN" sz="1600" b="1">
                <a:sym typeface="+mn-ea"/>
              </a:rPr>
              <a:t>Corresponding authors:</a:t>
            </a:r>
            <a:endParaRPr lang="en-US" altLang="zh-CN" sz="1600">
              <a:solidFill>
                <a:schemeClr val="tx1"/>
              </a:solidFill>
              <a:sym typeface="+mn-ea"/>
            </a:endParaRPr>
          </a:p>
          <a:p>
            <a:pPr marL="285750" lvl="1" indent="-285750" algn="l" fontAlgn="auto">
              <a:spcAft>
                <a:spcPts val="0"/>
              </a:spcAft>
              <a:buClrTx/>
              <a:buSzTx/>
              <a:buFont typeface="Arial" panose="020B0604020202020204" pitchFamily="34" charset="0"/>
              <a:buChar char="•"/>
            </a:pPr>
            <a:r>
              <a:rPr lang="en-US" altLang="zh-CN" sz="1600">
                <a:sym typeface="+mn-ea"/>
              </a:rPr>
              <a:t>Yanbiao Li: lybmath@cnic.cn</a:t>
            </a:r>
            <a:endParaRPr lang="en-US" altLang="zh-CN" sz="1600">
              <a:solidFill>
                <a:schemeClr val="tx1"/>
              </a:solidFill>
              <a:sym typeface="+mn-ea"/>
            </a:endParaRPr>
          </a:p>
          <a:p>
            <a:pPr marL="285750" lvl="1" indent="-285750" algn="l" fontAlgn="auto">
              <a:spcAft>
                <a:spcPts val="0"/>
              </a:spcAft>
              <a:buClrTx/>
              <a:buSzTx/>
              <a:buFont typeface="Arial" panose="020B0604020202020204" pitchFamily="34" charset="0"/>
              <a:buChar char="•"/>
            </a:pPr>
            <a:r>
              <a:rPr lang="en-US" altLang="zh-CN" sz="1600">
                <a:sym typeface="+mn-ea"/>
              </a:rPr>
              <a:t>Gaogang Xie: xie@cnic.cn</a:t>
            </a:r>
          </a:p>
        </p:txBody>
      </p:sp>
      <p:sp>
        <p:nvSpPr>
          <p:cNvPr id="21" name="文本框 20"/>
          <p:cNvSpPr txBox="1"/>
          <p:nvPr/>
        </p:nvSpPr>
        <p:spPr>
          <a:xfrm>
            <a:off x="4765040" y="5380355"/>
            <a:ext cx="1838325" cy="460375"/>
          </a:xfrm>
          <a:prstGeom prst="rect">
            <a:avLst/>
          </a:prstGeom>
          <a:noFill/>
        </p:spPr>
        <p:txBody>
          <a:bodyPr wrap="square" rtlCol="0" anchor="t">
            <a:spAutoFit/>
          </a:bodyPr>
          <a:lstStyle/>
          <a:p>
            <a:pPr marL="0" lvl="1" indent="0" algn="ctr" fontAlgn="auto">
              <a:spcAft>
                <a:spcPts val="0"/>
              </a:spcAft>
              <a:buClrTx/>
              <a:buSzTx/>
              <a:buFont typeface="Wingdings" panose="05000000000000000000" pitchFamily="2" charset="2"/>
              <a:buNone/>
            </a:pPr>
            <a:r>
              <a:rPr lang="en-US" altLang="zh-CN" sz="2400" b="1">
                <a:sym typeface="+mn-ea"/>
              </a:rPr>
              <a:t>Contact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1850" y="988695"/>
            <a:ext cx="10583545" cy="755650"/>
          </a:xfrm>
        </p:spPr>
        <p:txBody>
          <a:bodyPr>
            <a:noAutofit/>
          </a:bodyPr>
          <a:lstStyle/>
          <a:p>
            <a:r>
              <a:rPr lang="en-US" altLang="zh-CN" b="1" dirty="0"/>
              <a:t>Scalability Demand of Network Emulation</a:t>
            </a:r>
          </a:p>
        </p:txBody>
      </p:sp>
      <p:sp>
        <p:nvSpPr>
          <p:cNvPr id="15" name="矩形 14"/>
          <p:cNvSpPr/>
          <p:nvPr/>
        </p:nvSpPr>
        <p:spPr>
          <a:xfrm>
            <a:off x="8183245" y="2423795"/>
            <a:ext cx="2924175" cy="1922145"/>
          </a:xfrm>
          <a:prstGeom prst="rect">
            <a:avLst/>
          </a:prstGeom>
          <a:solidFill>
            <a:schemeClr val="bg1">
              <a:lumMod val="95000"/>
            </a:schemeClr>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a:stretch>
            <a:fillRect/>
          </a:stretch>
        </p:blipFill>
        <p:spPr>
          <a:xfrm>
            <a:off x="4593590" y="2520950"/>
            <a:ext cx="2908935" cy="1801495"/>
          </a:xfrm>
          <a:prstGeom prst="rect">
            <a:avLst/>
          </a:prstGeom>
          <a:ln w="38100">
            <a:noFill/>
          </a:ln>
          <a:effectLst/>
        </p:spPr>
      </p:pic>
      <p:sp>
        <p:nvSpPr>
          <p:cNvPr id="17" name="圆角矩形 16"/>
          <p:cNvSpPr/>
          <p:nvPr/>
        </p:nvSpPr>
        <p:spPr>
          <a:xfrm>
            <a:off x="8168640" y="2012950"/>
            <a:ext cx="2958465" cy="51879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t>Data center networks</a:t>
            </a:r>
          </a:p>
        </p:txBody>
      </p:sp>
      <p:sp>
        <p:nvSpPr>
          <p:cNvPr id="21" name="文本框 20"/>
          <p:cNvSpPr txBox="1"/>
          <p:nvPr/>
        </p:nvSpPr>
        <p:spPr>
          <a:xfrm>
            <a:off x="1336675" y="4427855"/>
            <a:ext cx="2244090" cy="368300"/>
          </a:xfrm>
          <a:prstGeom prst="rect">
            <a:avLst/>
          </a:prstGeom>
          <a:noFill/>
        </p:spPr>
        <p:txBody>
          <a:bodyPr wrap="square" rtlCol="0" anchor="t">
            <a:spAutoFit/>
          </a:bodyPr>
          <a:lstStyle/>
          <a:p>
            <a:pPr indent="0" algn="ctr" fontAlgn="auto">
              <a:spcAft>
                <a:spcPts val="600"/>
              </a:spcAft>
              <a:buFont typeface="Wingdings" panose="05000000000000000000" pitchFamily="2" charset="2"/>
              <a:buNone/>
            </a:pPr>
            <a:r>
              <a:rPr lang="en-US" altLang="zh-CN" b="1" dirty="0">
                <a:sym typeface="+mn-ea"/>
              </a:rPr>
              <a:t>10K-40K+</a:t>
            </a:r>
            <a:r>
              <a:rPr lang="en-US" altLang="zh-CN" dirty="0">
                <a:sym typeface="+mn-ea"/>
              </a:rPr>
              <a:t> nodes</a:t>
            </a:r>
          </a:p>
        </p:txBody>
      </p:sp>
      <p:sp>
        <p:nvSpPr>
          <p:cNvPr id="22" name="文本框 21"/>
          <p:cNvSpPr txBox="1"/>
          <p:nvPr/>
        </p:nvSpPr>
        <p:spPr>
          <a:xfrm>
            <a:off x="4973955" y="4427855"/>
            <a:ext cx="2244090" cy="368300"/>
          </a:xfrm>
          <a:prstGeom prst="rect">
            <a:avLst/>
          </a:prstGeom>
          <a:noFill/>
        </p:spPr>
        <p:txBody>
          <a:bodyPr wrap="square" rtlCol="0" anchor="t">
            <a:spAutoFit/>
          </a:bodyPr>
          <a:lstStyle/>
          <a:p>
            <a:pPr indent="0" algn="ctr" fontAlgn="auto">
              <a:spcAft>
                <a:spcPts val="600"/>
              </a:spcAft>
              <a:buFont typeface="Wingdings" panose="05000000000000000000" pitchFamily="2" charset="2"/>
              <a:buNone/>
            </a:pPr>
            <a:r>
              <a:rPr lang="en-US" altLang="zh-CN" b="1" dirty="0">
                <a:sym typeface="+mn-ea"/>
              </a:rPr>
              <a:t>76K+ </a:t>
            </a:r>
            <a:r>
              <a:rPr lang="en-US" altLang="zh-CN" dirty="0">
                <a:sym typeface="+mn-ea"/>
              </a:rPr>
              <a:t>nodes</a:t>
            </a:r>
          </a:p>
        </p:txBody>
      </p:sp>
      <p:sp>
        <p:nvSpPr>
          <p:cNvPr id="23" name="文本框 22"/>
          <p:cNvSpPr txBox="1"/>
          <p:nvPr/>
        </p:nvSpPr>
        <p:spPr>
          <a:xfrm>
            <a:off x="8525510" y="4422775"/>
            <a:ext cx="2244090" cy="368300"/>
          </a:xfrm>
          <a:prstGeom prst="rect">
            <a:avLst/>
          </a:prstGeom>
          <a:noFill/>
        </p:spPr>
        <p:txBody>
          <a:bodyPr wrap="square" rtlCol="0" anchor="t">
            <a:spAutoFit/>
          </a:bodyPr>
          <a:lstStyle/>
          <a:p>
            <a:pPr indent="0" algn="ctr" fontAlgn="auto">
              <a:spcAft>
                <a:spcPts val="0"/>
              </a:spcAft>
              <a:buFont typeface="Wingdings" panose="05000000000000000000" pitchFamily="2" charset="2"/>
              <a:buNone/>
            </a:pPr>
            <a:r>
              <a:rPr lang="en-US" altLang="zh-CN" b="1" dirty="0">
                <a:sym typeface="+mn-ea"/>
              </a:rPr>
              <a:t>1K-10K+ </a:t>
            </a:r>
            <a:r>
              <a:rPr lang="en-US" altLang="zh-CN" dirty="0">
                <a:sym typeface="+mn-ea"/>
              </a:rPr>
              <a:t>nodes</a:t>
            </a:r>
          </a:p>
        </p:txBody>
      </p:sp>
      <p:pic>
        <p:nvPicPr>
          <p:cNvPr id="24" name="图片 23"/>
          <p:cNvPicPr/>
          <p:nvPr/>
        </p:nvPicPr>
        <p:blipFill>
          <a:blip r:embed="rId4"/>
          <a:stretch>
            <a:fillRect/>
          </a:stretch>
        </p:blipFill>
        <p:spPr>
          <a:xfrm>
            <a:off x="1002665" y="2515870"/>
            <a:ext cx="2924175" cy="1815465"/>
          </a:xfrm>
          <a:prstGeom prst="rect">
            <a:avLst/>
          </a:prstGeom>
        </p:spPr>
      </p:pic>
      <p:pic>
        <p:nvPicPr>
          <p:cNvPr id="26" name="图片 25"/>
          <p:cNvPicPr>
            <a:picLocks noChangeAspect="1"/>
          </p:cNvPicPr>
          <p:nvPr/>
        </p:nvPicPr>
        <p:blipFill>
          <a:blip r:embed="rId5"/>
          <a:stretch>
            <a:fillRect/>
          </a:stretch>
        </p:blipFill>
        <p:spPr>
          <a:xfrm>
            <a:off x="1000760" y="3506470"/>
            <a:ext cx="1361440" cy="854710"/>
          </a:xfrm>
          <a:prstGeom prst="rect">
            <a:avLst/>
          </a:prstGeom>
        </p:spPr>
      </p:pic>
      <p:pic>
        <p:nvPicPr>
          <p:cNvPr id="27" name="图片 26"/>
          <p:cNvPicPr>
            <a:picLocks noChangeAspect="1"/>
          </p:cNvPicPr>
          <p:nvPr/>
        </p:nvPicPr>
        <p:blipFill>
          <a:blip r:embed="rId6"/>
          <a:stretch>
            <a:fillRect/>
          </a:stretch>
        </p:blipFill>
        <p:spPr>
          <a:xfrm>
            <a:off x="9538970" y="3337560"/>
            <a:ext cx="1566545" cy="994410"/>
          </a:xfrm>
          <a:prstGeom prst="rect">
            <a:avLst/>
          </a:prstGeom>
        </p:spPr>
      </p:pic>
      <p:sp>
        <p:nvSpPr>
          <p:cNvPr id="28" name="文本框 27"/>
          <p:cNvSpPr txBox="1"/>
          <p:nvPr/>
        </p:nvSpPr>
        <p:spPr>
          <a:xfrm>
            <a:off x="8204200" y="4016375"/>
            <a:ext cx="1292860" cy="245110"/>
          </a:xfrm>
          <a:prstGeom prst="rect">
            <a:avLst/>
          </a:prstGeom>
          <a:noFill/>
        </p:spPr>
        <p:txBody>
          <a:bodyPr wrap="square" rtlCol="0" anchor="t">
            <a:spAutoFit/>
          </a:bodyPr>
          <a:lstStyle/>
          <a:p>
            <a:pPr algn="ctr"/>
            <a:r>
              <a:rPr lang="en-US" altLang="zh-CN" sz="1000">
                <a:solidFill>
                  <a:schemeClr val="tx1"/>
                </a:solidFill>
                <a:sym typeface="+mn-ea"/>
              </a:rPr>
              <a:t>[3] Cresent (NSDI ’24) </a:t>
            </a:r>
          </a:p>
        </p:txBody>
      </p:sp>
      <p:pic>
        <p:nvPicPr>
          <p:cNvPr id="29" name="图片 28"/>
          <p:cNvPicPr>
            <a:picLocks noChangeAspect="1"/>
          </p:cNvPicPr>
          <p:nvPr/>
        </p:nvPicPr>
        <p:blipFill>
          <a:blip r:embed="rId7"/>
          <a:stretch>
            <a:fillRect/>
          </a:stretch>
        </p:blipFill>
        <p:spPr>
          <a:xfrm>
            <a:off x="8187055" y="2555240"/>
            <a:ext cx="2625090" cy="1179830"/>
          </a:xfrm>
          <a:prstGeom prst="rect">
            <a:avLst/>
          </a:prstGeom>
        </p:spPr>
      </p:pic>
      <p:sp>
        <p:nvSpPr>
          <p:cNvPr id="20" name="文本框 19"/>
          <p:cNvSpPr txBox="1"/>
          <p:nvPr/>
        </p:nvSpPr>
        <p:spPr>
          <a:xfrm>
            <a:off x="8204200" y="3735705"/>
            <a:ext cx="1418590" cy="245110"/>
          </a:xfrm>
          <a:prstGeom prst="rect">
            <a:avLst/>
          </a:prstGeom>
          <a:noFill/>
        </p:spPr>
        <p:txBody>
          <a:bodyPr wrap="square" rtlCol="0">
            <a:spAutoFit/>
          </a:bodyPr>
          <a:lstStyle/>
          <a:p>
            <a:pPr algn="ctr"/>
            <a:r>
              <a:rPr lang="en-US" altLang="zh-CN" sz="1000">
                <a:solidFill>
                  <a:schemeClr val="tx1"/>
                </a:solidFill>
              </a:rPr>
              <a:t>[2] HPN (SIGCOMM ’24)</a:t>
            </a:r>
          </a:p>
        </p:txBody>
      </p:sp>
      <p:sp>
        <p:nvSpPr>
          <p:cNvPr id="30" name="文本框 29"/>
          <p:cNvSpPr txBox="1"/>
          <p:nvPr/>
        </p:nvSpPr>
        <p:spPr>
          <a:xfrm>
            <a:off x="0" y="6591935"/>
            <a:ext cx="12192000" cy="275590"/>
          </a:xfrm>
          <a:prstGeom prst="rect">
            <a:avLst/>
          </a:prstGeom>
          <a:noFill/>
        </p:spPr>
        <p:txBody>
          <a:bodyPr wrap="square" rtlCol="0" anchor="t">
            <a:spAutoFit/>
          </a:bodyPr>
          <a:lstStyle/>
          <a:p>
            <a:r>
              <a:rPr lang="en-US" altLang="zh-CN" sz="400"/>
              <a:t>[1] https://dailygalaxy.com/2024/12/elon-musk-starlink-lets-iphones-and-androids-call-anywhere-on-earth/</a:t>
            </a:r>
          </a:p>
          <a:p>
            <a:r>
              <a:rPr lang="en-US" altLang="zh-CN" sz="400"/>
              <a:t>[2] Kun Qian, Yongqing Xi, Jiamin Cao, Jiaqi Gao, Yichi Xu, Yu Guan, Binzhang Fu, Xuemei Shi, Fangbo Zhu, Rui Miao, Chao Wang, Peng Wang, Pengcheng Zhang, Xianlong Zeng, Eddie Ruan, Zhiping Yao, Ennan Zhai, and Dennis Cai. 2024. Alibaba HPN: A Data Center Network for Large Language Model Training. In Proceedings of the ACM SIGCOMM 2024 Conference (ACM SIGCOMM '24). Association for Computing Machinery, New York, NY, USA, 691–706. https://doi.org/10.1145/3651890.3672265</a:t>
            </a:r>
          </a:p>
          <a:p>
            <a:r>
              <a:rPr lang="en-US" altLang="zh-CN" sz="400"/>
              <a:t>[3] Zhaoyu Gao, Anubhavnidhi Abhashkumar, Zhen Sun, Weirong Jiang, and YiWang. 2025. Crescent: Emulating Heterogeneous Production Network at Scale. In21st USENIX Symposium on Networked Systems Design and Implementation (NSDI ’24). USENIX Association, Santa Clara, CA, 1045–1062. https://www.usenix.org/conference/nsdi24/presentation/gao-zhaoyu</a:t>
            </a:r>
          </a:p>
        </p:txBody>
      </p:sp>
      <p:sp>
        <p:nvSpPr>
          <p:cNvPr id="31" name="文本框 30"/>
          <p:cNvSpPr txBox="1"/>
          <p:nvPr/>
        </p:nvSpPr>
        <p:spPr>
          <a:xfrm>
            <a:off x="2397760" y="4987925"/>
            <a:ext cx="7396480" cy="460375"/>
          </a:xfrm>
          <a:prstGeom prst="rect">
            <a:avLst/>
          </a:prstGeom>
          <a:noFill/>
        </p:spPr>
        <p:txBody>
          <a:bodyPr wrap="square" rtlCol="0" anchor="t">
            <a:spAutoFit/>
          </a:bodyPr>
          <a:lstStyle/>
          <a:p>
            <a:pPr indent="0" algn="ctr" fontAlgn="auto">
              <a:spcAft>
                <a:spcPts val="600"/>
              </a:spcAft>
              <a:buFont typeface="Wingdings" panose="05000000000000000000" pitchFamily="2" charset="2"/>
              <a:buNone/>
            </a:pPr>
            <a:r>
              <a:rPr lang="en-US" altLang="zh-CN" sz="2400" dirty="0">
                <a:solidFill>
                  <a:srgbClr val="C00000"/>
                </a:solidFill>
                <a:sym typeface="+mn-ea"/>
              </a:rPr>
              <a:t>Demand #1: construct virtual networks of</a:t>
            </a:r>
            <a:r>
              <a:rPr lang="en-US" altLang="zh-CN" sz="2400" b="1" dirty="0">
                <a:solidFill>
                  <a:srgbClr val="C00000"/>
                </a:solidFill>
                <a:sym typeface="+mn-ea"/>
              </a:rPr>
              <a:t> 10K-node</a:t>
            </a:r>
            <a:r>
              <a:rPr lang="en-US" altLang="zh-CN" sz="2400" dirty="0">
                <a:solidFill>
                  <a:srgbClr val="C00000"/>
                </a:solidFill>
                <a:sym typeface="+mn-ea"/>
              </a:rPr>
              <a:t> scale</a:t>
            </a:r>
          </a:p>
        </p:txBody>
      </p:sp>
      <p:sp>
        <p:nvSpPr>
          <p:cNvPr id="33" name="矩形 32"/>
          <p:cNvSpPr/>
          <p:nvPr/>
        </p:nvSpPr>
        <p:spPr>
          <a:xfrm>
            <a:off x="990600" y="2475230"/>
            <a:ext cx="2946400" cy="186182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1" name="圆角矩形 110"/>
          <p:cNvSpPr/>
          <p:nvPr/>
        </p:nvSpPr>
        <p:spPr>
          <a:xfrm>
            <a:off x="4573905" y="2012950"/>
            <a:ext cx="2957830" cy="51879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t>Global BGP AS network</a:t>
            </a:r>
          </a:p>
        </p:txBody>
      </p:sp>
      <p:sp>
        <p:nvSpPr>
          <p:cNvPr id="16" name="圆角矩形 15"/>
          <p:cNvSpPr/>
          <p:nvPr/>
        </p:nvSpPr>
        <p:spPr>
          <a:xfrm>
            <a:off x="979805" y="2012950"/>
            <a:ext cx="2957195" cy="51879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b="1"/>
              <a:t>LEO satellite networks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70377" y="2229913"/>
            <a:ext cx="2796540" cy="169037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a:xfrm>
            <a:off x="831850" y="878616"/>
            <a:ext cx="9925050" cy="755650"/>
          </a:xfrm>
        </p:spPr>
        <p:txBody>
          <a:bodyPr>
            <a:noAutofit/>
          </a:bodyPr>
          <a:lstStyle/>
          <a:p>
            <a:r>
              <a:rPr lang="en-US" altLang="zh-CN" b="1"/>
              <a:t>Efficiency Demand of Network Emulation</a:t>
            </a:r>
          </a:p>
        </p:txBody>
      </p:sp>
      <p:sp>
        <p:nvSpPr>
          <p:cNvPr id="6" name="文本框 5"/>
          <p:cNvSpPr txBox="1"/>
          <p:nvPr/>
        </p:nvSpPr>
        <p:spPr>
          <a:xfrm>
            <a:off x="5867882" y="3600878"/>
            <a:ext cx="2922270" cy="291465"/>
          </a:xfrm>
          <a:prstGeom prst="rect">
            <a:avLst/>
          </a:prstGeom>
          <a:noFill/>
        </p:spPr>
        <p:txBody>
          <a:bodyPr wrap="square" rtlCol="0" anchor="t">
            <a:spAutoFit/>
          </a:bodyPr>
          <a:lstStyle/>
          <a:p>
            <a:pPr algn="ctr"/>
            <a:r>
              <a:rPr lang="en-US" altLang="zh-CN" sz="1300" dirty="0">
                <a:sym typeface="+mn-ea"/>
              </a:rPr>
              <a:t>Design space of LLM training clusters [2]</a:t>
            </a:r>
          </a:p>
        </p:txBody>
      </p:sp>
      <p:pic>
        <p:nvPicPr>
          <p:cNvPr id="9" name="图片 8"/>
          <p:cNvPicPr>
            <a:picLocks noChangeAspect="1"/>
          </p:cNvPicPr>
          <p:nvPr/>
        </p:nvPicPr>
        <p:blipFill>
          <a:blip r:embed="rId3"/>
          <a:stretch>
            <a:fillRect/>
          </a:stretch>
        </p:blipFill>
        <p:spPr>
          <a:xfrm>
            <a:off x="6089497" y="2361358"/>
            <a:ext cx="2499360" cy="1274445"/>
          </a:xfrm>
          <a:prstGeom prst="rect">
            <a:avLst/>
          </a:prstGeom>
        </p:spPr>
      </p:pic>
      <p:sp>
        <p:nvSpPr>
          <p:cNvPr id="12" name="文本框 11"/>
          <p:cNvSpPr txBox="1"/>
          <p:nvPr/>
        </p:nvSpPr>
        <p:spPr>
          <a:xfrm>
            <a:off x="0" y="6644005"/>
            <a:ext cx="12192000" cy="213995"/>
          </a:xfrm>
          <a:prstGeom prst="rect">
            <a:avLst/>
          </a:prstGeom>
          <a:noFill/>
        </p:spPr>
        <p:txBody>
          <a:bodyPr wrap="square" rtlCol="0" anchor="t">
            <a:spAutoFit/>
          </a:bodyPr>
          <a:lstStyle/>
          <a:p>
            <a:r>
              <a:rPr lang="en-US" altLang="zh-CN" sz="400"/>
              <a:t>[1] Fei Gui, Kaihui Gao, Li Chen, Dan Li, Vincent Liu, Ran Zhang, Hongbing Yang, and Dian Xiong. 2025. Accelerating Design Space Exploration for LLM Training Systems with Multi-experiment Parallel Simulation. In 22nd USENIX Symposium on Networked Systems Design and Implementation (NSDI 25). USENIX Association, Philadelphia, PA, 473–488. https://www.usenix.org/conference/nsdi25/presentation/gui</a:t>
            </a:r>
          </a:p>
          <a:p>
            <a:r>
              <a:rPr lang="en-US" altLang="zh-CN" sz="400"/>
              <a:t>[2] Wenyi Zhang, Zihan Xu, and Sangeetha Abdu Jyothi. 2024. An In-Depth Investigation of LEO Satellite Topology Design Parameters. In Proceedings of the 2nd International Workshop on LEO Networking and Communication (Washington, DC, USA) (LEO-NET ’24). Association for Computing Machinery, New York, NY, USA, 1–6. https://doi.org/10.1145/3697253.3697263</a:t>
            </a:r>
          </a:p>
        </p:txBody>
      </p:sp>
      <p:pic>
        <p:nvPicPr>
          <p:cNvPr id="24" name="图片 23"/>
          <p:cNvPicPr>
            <a:picLocks noChangeAspect="1"/>
          </p:cNvPicPr>
          <p:nvPr/>
        </p:nvPicPr>
        <p:blipFill>
          <a:blip r:embed="rId4"/>
          <a:stretch>
            <a:fillRect/>
          </a:stretch>
        </p:blipFill>
        <p:spPr>
          <a:xfrm>
            <a:off x="3592042" y="2480738"/>
            <a:ext cx="1487170" cy="1212215"/>
          </a:xfrm>
          <a:prstGeom prst="rect">
            <a:avLst/>
          </a:prstGeom>
        </p:spPr>
      </p:pic>
      <p:sp>
        <p:nvSpPr>
          <p:cNvPr id="27" name="文本框 26"/>
          <p:cNvSpPr txBox="1"/>
          <p:nvPr/>
        </p:nvSpPr>
        <p:spPr>
          <a:xfrm>
            <a:off x="3173577" y="3571033"/>
            <a:ext cx="2324100" cy="291465"/>
          </a:xfrm>
          <a:prstGeom prst="rect">
            <a:avLst/>
          </a:prstGeom>
          <a:noFill/>
        </p:spPr>
        <p:txBody>
          <a:bodyPr wrap="square" rtlCol="0" anchor="t">
            <a:spAutoFit/>
          </a:bodyPr>
          <a:lstStyle/>
          <a:p>
            <a:pPr algn="ctr"/>
            <a:r>
              <a:rPr lang="en-US" altLang="zh-CN" sz="1300" dirty="0">
                <a:sym typeface="+mn-ea"/>
              </a:rPr>
              <a:t>LEO constellation parameters [1]</a:t>
            </a:r>
          </a:p>
        </p:txBody>
      </p:sp>
      <p:sp>
        <p:nvSpPr>
          <p:cNvPr id="28" name="下箭头 27"/>
          <p:cNvSpPr/>
          <p:nvPr/>
        </p:nvSpPr>
        <p:spPr>
          <a:xfrm>
            <a:off x="5386552" y="4856083"/>
            <a:ext cx="914400" cy="233045"/>
          </a:xfrm>
          <a:prstGeom prst="downArrow">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文本框 28"/>
          <p:cNvSpPr txBox="1"/>
          <p:nvPr/>
        </p:nvSpPr>
        <p:spPr>
          <a:xfrm>
            <a:off x="3151987" y="4388278"/>
            <a:ext cx="5436870" cy="369332"/>
          </a:xfrm>
          <a:prstGeom prst="rect">
            <a:avLst/>
          </a:prstGeom>
          <a:noFill/>
        </p:spPr>
        <p:txBody>
          <a:bodyPr wrap="square" rtlCol="0" anchor="t">
            <a:spAutoFit/>
          </a:bodyPr>
          <a:lstStyle/>
          <a:p>
            <a:pPr algn="ctr"/>
            <a:r>
              <a:rPr lang="en-US" altLang="zh-CN" b="1" dirty="0">
                <a:sym typeface="+mn-ea"/>
              </a:rPr>
              <a:t>Hundreds/thousands </a:t>
            </a:r>
            <a:r>
              <a:rPr lang="en-US" altLang="zh-CN" dirty="0">
                <a:sym typeface="+mn-ea"/>
              </a:rPr>
              <a:t>of possible network system design</a:t>
            </a:r>
          </a:p>
        </p:txBody>
      </p:sp>
      <p:sp>
        <p:nvSpPr>
          <p:cNvPr id="2" name="圆角矩形 1"/>
          <p:cNvSpPr/>
          <p:nvPr/>
        </p:nvSpPr>
        <p:spPr>
          <a:xfrm>
            <a:off x="2957042" y="1819068"/>
            <a:ext cx="2823210" cy="46355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LEO Constellation Design</a:t>
            </a:r>
          </a:p>
        </p:txBody>
      </p:sp>
      <p:sp>
        <p:nvSpPr>
          <p:cNvPr id="10" name="矩形 9"/>
          <p:cNvSpPr/>
          <p:nvPr/>
        </p:nvSpPr>
        <p:spPr>
          <a:xfrm>
            <a:off x="5928842" y="2235628"/>
            <a:ext cx="2800350" cy="169037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nvSpPr>
        <p:spPr>
          <a:xfrm>
            <a:off x="5917412" y="1819068"/>
            <a:ext cx="2823210" cy="46355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LLM Cluster Design</a:t>
            </a:r>
          </a:p>
        </p:txBody>
      </p:sp>
      <p:sp>
        <p:nvSpPr>
          <p:cNvPr id="17" name="文本框 16"/>
          <p:cNvSpPr txBox="1"/>
          <p:nvPr/>
        </p:nvSpPr>
        <p:spPr>
          <a:xfrm>
            <a:off x="3925417" y="5154326"/>
            <a:ext cx="3884930" cy="369332"/>
          </a:xfrm>
          <a:prstGeom prst="rect">
            <a:avLst/>
          </a:prstGeom>
          <a:noFill/>
        </p:spPr>
        <p:txBody>
          <a:bodyPr wrap="square" rtlCol="0" anchor="t">
            <a:spAutoFit/>
          </a:bodyPr>
          <a:lstStyle/>
          <a:p>
            <a:pPr algn="ctr"/>
            <a:r>
              <a:rPr lang="en-US" altLang="zh-CN" b="1" dirty="0">
                <a:sym typeface="+mn-ea"/>
              </a:rPr>
              <a:t>Hundreds/thousands </a:t>
            </a:r>
            <a:r>
              <a:rPr lang="en-US" altLang="zh-CN" dirty="0">
                <a:sym typeface="+mn-ea"/>
              </a:rPr>
              <a:t>of experiments</a:t>
            </a:r>
          </a:p>
        </p:txBody>
      </p:sp>
      <p:sp>
        <p:nvSpPr>
          <p:cNvPr id="7" name="下箭头 27">
            <a:extLst>
              <a:ext uri="{FF2B5EF4-FFF2-40B4-BE49-F238E27FC236}">
                <a16:creationId xmlns:a16="http://schemas.microsoft.com/office/drawing/2014/main" id="{758F8F45-73FA-0A2F-E909-E5DD9C657F19}"/>
              </a:ext>
            </a:extLst>
          </p:cNvPr>
          <p:cNvSpPr/>
          <p:nvPr/>
        </p:nvSpPr>
        <p:spPr>
          <a:xfrm>
            <a:off x="5386552" y="4079314"/>
            <a:ext cx="914400" cy="233045"/>
          </a:xfrm>
          <a:prstGeom prst="downArrow">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012190" y="1840865"/>
            <a:ext cx="9859645" cy="461665"/>
          </a:xfrm>
          <a:prstGeom prst="rect">
            <a:avLst/>
          </a:prstGeom>
          <a:noFill/>
        </p:spPr>
        <p:txBody>
          <a:bodyPr wrap="square" rtlCol="0" anchor="t">
            <a:spAutoFit/>
          </a:bodyPr>
          <a:lstStyle/>
          <a:p>
            <a:pPr indent="0" fontAlgn="auto">
              <a:spcAft>
                <a:spcPts val="600"/>
              </a:spcAft>
              <a:buFont typeface="Wingdings" panose="05000000000000000000" pitchFamily="2" charset="2"/>
              <a:buNone/>
            </a:pPr>
            <a:r>
              <a:rPr lang="en-US" altLang="zh-CN" sz="2400" dirty="0">
                <a:sym typeface="+mn-ea"/>
              </a:rPr>
              <a:t>Problem: </a:t>
            </a:r>
            <a:r>
              <a:rPr lang="en-US" altLang="zh-CN" sz="2400" b="1" dirty="0">
                <a:sym typeface="+mn-ea"/>
              </a:rPr>
              <a:t>virtual network construction</a:t>
            </a:r>
            <a:r>
              <a:rPr lang="en-US" altLang="zh-CN" sz="2400" dirty="0">
                <a:sym typeface="+mn-ea"/>
              </a:rPr>
              <a:t> hinders overall experiment efficiency</a:t>
            </a:r>
            <a:endParaRPr lang="en-US" altLang="zh-CN" sz="2400" b="1" dirty="0">
              <a:sym typeface="+mn-ea"/>
            </a:endParaRPr>
          </a:p>
        </p:txBody>
      </p:sp>
      <p:sp>
        <p:nvSpPr>
          <p:cNvPr id="12" name="文本框 11"/>
          <p:cNvSpPr txBox="1"/>
          <p:nvPr/>
        </p:nvSpPr>
        <p:spPr>
          <a:xfrm>
            <a:off x="0" y="6517005"/>
            <a:ext cx="12192000" cy="337185"/>
          </a:xfrm>
          <a:prstGeom prst="rect">
            <a:avLst/>
          </a:prstGeom>
          <a:noFill/>
        </p:spPr>
        <p:txBody>
          <a:bodyPr wrap="square" rtlCol="0" anchor="t">
            <a:spAutoFit/>
          </a:bodyPr>
          <a:lstStyle/>
          <a:p>
            <a:r>
              <a:rPr lang="en-US" altLang="zh-CN" sz="400"/>
              <a:t>[1] Thomas Holterbach, Tobias B</a:t>
            </a:r>
            <a:r>
              <a:rPr lang="en-US" altLang="en-US" sz="400"/>
              <a:t>ü</a:t>
            </a:r>
            <a:r>
              <a:rPr lang="en-US" altLang="zh-CN" sz="400"/>
              <a:t>, Tino Rellstab, and Laurent Vanbever. 2020. An Open Platform to Teach How the Internet Practically Works. SIGCOMM Comput. Commun. Rev. 50, 2 (April 2020), 45–52. https://doi.org/10.1145/3402413.3402420</a:t>
            </a:r>
          </a:p>
          <a:p>
            <a:r>
              <a:rPr lang="en-US" altLang="zh-CN" sz="400"/>
              <a:t>[2</a:t>
            </a:r>
            <a:r>
              <a:rPr lang="en-US" altLang="zh-CN" sz="400">
                <a:sym typeface="+mn-ea"/>
              </a:rPr>
              <a:t>] Zhaoyu Gao, Anubhavnidhi Abhashkumar, Zhen Sun, Weirong Jiang, and YiWang. 2025. Crescent: Emulating Heterogeneous Production Network at Scale. In21st USENIX Symposium on Networked Systems Design and Implementation (NSDI ’24). USENIX Association, Santa Clara, CA, 1045–1062. https://www.usenix.org/conference/nsdi24/presentation/gao-zhaoyu</a:t>
            </a:r>
          </a:p>
          <a:p>
            <a:r>
              <a:rPr lang="en-US" altLang="zh-CN" sz="400"/>
              <a:t>[3] Zedong Ni, Yinbo Xu, Hui Zou, Yanbiao Li, Guang Cheng, and Gaogang Xie. 2025. From Address Blocks to Authorized Prefixes: Redesigning RPKI ROV with a Hierarchical Hashing Scheme for Fast and Memory-Efficient Validation. In 22nd USENIX Symposium on Networked Systems Design and Implementation (NSDI 25). USENIX Association, Philadelphia, PA, 1381–1397. https://www.usenix.org/conference/nsdi25/presentation/ni</a:t>
            </a:r>
          </a:p>
          <a:p>
            <a:r>
              <a:rPr lang="en-US" altLang="zh-CN" sz="400"/>
              <a:t>[4] Zeqi Lai, Hewu Li, Yangtao Deng, Qian Wu, Jun Liu, Yuanjie Li, Jihao Li, Lixin Liu, Weisen Liu, and Jianping Wu. 2023. StarryNet: Empowering Researchers to Evaluate Futuristic Integrated Space and Terrestrial Networks. In 20th USENIX Symposium on Networked Systems Design and Implementation (NSDI 23). USENIX Association, Boston, MA, 1309–1324. https://www.usenix.org/conference/nsdi23/presentation/lai-zeqi</a:t>
            </a:r>
          </a:p>
        </p:txBody>
      </p:sp>
      <p:sp>
        <p:nvSpPr>
          <p:cNvPr id="65" name="下箭头 64"/>
          <p:cNvSpPr/>
          <p:nvPr/>
        </p:nvSpPr>
        <p:spPr>
          <a:xfrm>
            <a:off x="9082287" y="4022090"/>
            <a:ext cx="914400" cy="233045"/>
          </a:xfrm>
          <a:prstGeom prst="downArrow">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6" name="文本框 75"/>
          <p:cNvSpPr txBox="1"/>
          <p:nvPr/>
        </p:nvSpPr>
        <p:spPr>
          <a:xfrm>
            <a:off x="7939922" y="2710815"/>
            <a:ext cx="3352165" cy="337185"/>
          </a:xfrm>
          <a:prstGeom prst="rect">
            <a:avLst/>
          </a:prstGeom>
          <a:noFill/>
        </p:spPr>
        <p:txBody>
          <a:bodyPr wrap="square" rtlCol="0" anchor="t">
            <a:spAutoFit/>
          </a:bodyPr>
          <a:lstStyle/>
          <a:p>
            <a:pPr algn="ctr"/>
            <a:r>
              <a:rPr lang="en-US" altLang="zh-CN" sz="1600" b="1">
                <a:sym typeface="+mn-ea"/>
              </a:rPr>
              <a:t>Urgent need: faster VN construction</a:t>
            </a:r>
          </a:p>
        </p:txBody>
      </p:sp>
      <p:sp>
        <p:nvSpPr>
          <p:cNvPr id="77" name="文本框 76"/>
          <p:cNvSpPr txBox="1"/>
          <p:nvPr/>
        </p:nvSpPr>
        <p:spPr>
          <a:xfrm>
            <a:off x="10030977" y="4274820"/>
            <a:ext cx="1450340" cy="460375"/>
          </a:xfrm>
          <a:prstGeom prst="rect">
            <a:avLst/>
          </a:prstGeom>
          <a:noFill/>
        </p:spPr>
        <p:txBody>
          <a:bodyPr wrap="square" rtlCol="0" anchor="t">
            <a:spAutoFit/>
          </a:bodyPr>
          <a:lstStyle/>
          <a:p>
            <a:pPr algn="ctr"/>
            <a:r>
              <a:rPr lang="en-US" altLang="zh-CN" sz="1200" b="1">
                <a:sym typeface="+mn-ea"/>
              </a:rPr>
              <a:t>Shorter time</a:t>
            </a:r>
          </a:p>
          <a:p>
            <a:pPr algn="ctr"/>
            <a:r>
              <a:rPr lang="en-US" altLang="zh-CN" sz="1200" b="1">
                <a:sym typeface="+mn-ea"/>
              </a:rPr>
              <a:t>i.e. Better efficiency</a:t>
            </a:r>
          </a:p>
        </p:txBody>
      </p:sp>
      <p:sp>
        <p:nvSpPr>
          <p:cNvPr id="79" name="矩形 78"/>
          <p:cNvSpPr/>
          <p:nvPr/>
        </p:nvSpPr>
        <p:spPr>
          <a:xfrm>
            <a:off x="785270" y="3107055"/>
            <a:ext cx="2752090" cy="169037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0" name="圆角矩形 79"/>
          <p:cNvSpPr/>
          <p:nvPr/>
        </p:nvSpPr>
        <p:spPr>
          <a:xfrm>
            <a:off x="785270" y="2696210"/>
            <a:ext cx="2752090" cy="46355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Long VN construction time</a:t>
            </a:r>
          </a:p>
        </p:txBody>
      </p:sp>
      <p:sp>
        <p:nvSpPr>
          <p:cNvPr id="81" name="矩形 80"/>
          <p:cNvSpPr/>
          <p:nvPr/>
        </p:nvSpPr>
        <p:spPr>
          <a:xfrm>
            <a:off x="4153417" y="3112770"/>
            <a:ext cx="2752090" cy="1690370"/>
          </a:xfrm>
          <a:prstGeom prst="rect">
            <a:avLst/>
          </a:prstGeom>
          <a:noFill/>
          <a:ln>
            <a:solidFill>
              <a:schemeClr val="accent1">
                <a:lumMod val="20000"/>
                <a:lumOff val="8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2" name="圆角矩形 81"/>
          <p:cNvSpPr/>
          <p:nvPr/>
        </p:nvSpPr>
        <p:spPr>
          <a:xfrm>
            <a:off x="4153417" y="2696210"/>
            <a:ext cx="2752090" cy="46355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Short experiment time</a:t>
            </a:r>
          </a:p>
        </p:txBody>
      </p:sp>
      <p:sp>
        <p:nvSpPr>
          <p:cNvPr id="83" name="右箭头 82"/>
          <p:cNvSpPr/>
          <p:nvPr/>
        </p:nvSpPr>
        <p:spPr>
          <a:xfrm>
            <a:off x="7099182" y="3441065"/>
            <a:ext cx="345440" cy="9906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86" name="图片 85"/>
          <p:cNvPicPr>
            <a:picLocks noChangeAspect="1"/>
          </p:cNvPicPr>
          <p:nvPr/>
        </p:nvPicPr>
        <p:blipFill>
          <a:blip r:embed="rId3"/>
          <a:stretch>
            <a:fillRect/>
          </a:stretch>
        </p:blipFill>
        <p:spPr>
          <a:xfrm>
            <a:off x="829085" y="3324225"/>
            <a:ext cx="1297305" cy="834390"/>
          </a:xfrm>
          <a:prstGeom prst="rect">
            <a:avLst/>
          </a:prstGeom>
        </p:spPr>
      </p:pic>
      <p:pic>
        <p:nvPicPr>
          <p:cNvPr id="87" name="图片 86"/>
          <p:cNvPicPr>
            <a:picLocks noChangeAspect="1"/>
          </p:cNvPicPr>
          <p:nvPr/>
        </p:nvPicPr>
        <p:blipFill>
          <a:blip r:embed="rId4"/>
          <a:stretch>
            <a:fillRect/>
          </a:stretch>
        </p:blipFill>
        <p:spPr>
          <a:xfrm>
            <a:off x="2216560" y="3324225"/>
            <a:ext cx="1277620" cy="794385"/>
          </a:xfrm>
          <a:prstGeom prst="rect">
            <a:avLst/>
          </a:prstGeom>
        </p:spPr>
      </p:pic>
      <p:sp>
        <p:nvSpPr>
          <p:cNvPr id="88" name="文本框 87"/>
          <p:cNvSpPr txBox="1"/>
          <p:nvPr/>
        </p:nvSpPr>
        <p:spPr>
          <a:xfrm>
            <a:off x="829085" y="4275455"/>
            <a:ext cx="2665095" cy="460375"/>
          </a:xfrm>
          <a:prstGeom prst="rect">
            <a:avLst/>
          </a:prstGeom>
          <a:noFill/>
        </p:spPr>
        <p:txBody>
          <a:bodyPr wrap="square" rtlCol="0" anchor="t">
            <a:spAutoFit/>
          </a:bodyPr>
          <a:lstStyle/>
          <a:p>
            <a:r>
              <a:rPr lang="en-US" altLang="zh-CN" sz="1200" dirty="0">
                <a:sym typeface="+mn-ea"/>
              </a:rPr>
              <a:t>Virtual network (VN) construction takes </a:t>
            </a:r>
            <a:r>
              <a:rPr lang="en-US" altLang="zh-CN" sz="1200" b="1" dirty="0">
                <a:sym typeface="+mn-ea"/>
              </a:rPr>
              <a:t>multi-ten minutes</a:t>
            </a:r>
            <a:r>
              <a:rPr lang="en-US" altLang="zh-CN" sz="1200" dirty="0">
                <a:sym typeface="+mn-ea"/>
              </a:rPr>
              <a:t> or even </a:t>
            </a:r>
            <a:r>
              <a:rPr lang="en-US" altLang="zh-CN" sz="1200" b="1" dirty="0">
                <a:sym typeface="+mn-ea"/>
              </a:rPr>
              <a:t>hours</a:t>
            </a:r>
          </a:p>
        </p:txBody>
      </p:sp>
      <p:pic>
        <p:nvPicPr>
          <p:cNvPr id="89" name="图片 88"/>
          <p:cNvPicPr>
            <a:picLocks noChangeAspect="1"/>
          </p:cNvPicPr>
          <p:nvPr/>
        </p:nvPicPr>
        <p:blipFill>
          <a:blip r:embed="rId5"/>
          <a:stretch>
            <a:fillRect/>
          </a:stretch>
        </p:blipFill>
        <p:spPr>
          <a:xfrm>
            <a:off x="4208662" y="3324225"/>
            <a:ext cx="1283970" cy="717550"/>
          </a:xfrm>
          <a:prstGeom prst="rect">
            <a:avLst/>
          </a:prstGeom>
        </p:spPr>
      </p:pic>
      <p:sp>
        <p:nvSpPr>
          <p:cNvPr id="92" name="文本框 91"/>
          <p:cNvSpPr txBox="1"/>
          <p:nvPr/>
        </p:nvSpPr>
        <p:spPr>
          <a:xfrm>
            <a:off x="4175007" y="4118610"/>
            <a:ext cx="2665095" cy="645160"/>
          </a:xfrm>
          <a:prstGeom prst="rect">
            <a:avLst/>
          </a:prstGeom>
          <a:noFill/>
        </p:spPr>
        <p:txBody>
          <a:bodyPr wrap="square" rtlCol="0" anchor="t">
            <a:spAutoFit/>
          </a:bodyPr>
          <a:lstStyle/>
          <a:p>
            <a:r>
              <a:rPr lang="en-US" altLang="zh-CN" sz="1200" dirty="0">
                <a:sym typeface="+mn-ea"/>
              </a:rPr>
              <a:t>Experiments on-air time (traffic replay, routing re-convergence) often take several</a:t>
            </a:r>
            <a:r>
              <a:rPr lang="en-US" altLang="zh-CN" sz="1200" b="1" dirty="0">
                <a:sym typeface="+mn-ea"/>
              </a:rPr>
              <a:t> minutes</a:t>
            </a:r>
            <a:r>
              <a:rPr lang="en-US" altLang="zh-CN" sz="1200" dirty="0">
                <a:sym typeface="+mn-ea"/>
              </a:rPr>
              <a:t> only</a:t>
            </a:r>
          </a:p>
        </p:txBody>
      </p:sp>
      <p:pic>
        <p:nvPicPr>
          <p:cNvPr id="93" name="图片 92"/>
          <p:cNvPicPr>
            <a:picLocks noChangeAspect="1"/>
          </p:cNvPicPr>
          <p:nvPr/>
        </p:nvPicPr>
        <p:blipFill>
          <a:blip r:embed="rId6"/>
          <a:stretch>
            <a:fillRect/>
          </a:stretch>
        </p:blipFill>
        <p:spPr>
          <a:xfrm>
            <a:off x="5492632" y="3324225"/>
            <a:ext cx="1298575" cy="689610"/>
          </a:xfrm>
          <a:prstGeom prst="rect">
            <a:avLst/>
          </a:prstGeom>
        </p:spPr>
      </p:pic>
      <p:pic>
        <p:nvPicPr>
          <p:cNvPr id="94" name="图片 93"/>
          <p:cNvPicPr>
            <a:picLocks noChangeAspect="1"/>
          </p:cNvPicPr>
          <p:nvPr/>
        </p:nvPicPr>
        <p:blipFill>
          <a:blip r:embed="rId7"/>
          <a:stretch>
            <a:fillRect/>
          </a:stretch>
        </p:blipFill>
        <p:spPr>
          <a:xfrm>
            <a:off x="7626867" y="3076575"/>
            <a:ext cx="3825240" cy="865505"/>
          </a:xfrm>
          <a:prstGeom prst="rect">
            <a:avLst/>
          </a:prstGeom>
        </p:spPr>
      </p:pic>
      <p:pic>
        <p:nvPicPr>
          <p:cNvPr id="96" name="图片 95"/>
          <p:cNvPicPr>
            <a:picLocks noChangeAspect="1"/>
          </p:cNvPicPr>
          <p:nvPr/>
        </p:nvPicPr>
        <p:blipFill>
          <a:blip r:embed="rId8"/>
          <a:stretch>
            <a:fillRect/>
          </a:stretch>
        </p:blipFill>
        <p:spPr>
          <a:xfrm>
            <a:off x="7626867" y="4415790"/>
            <a:ext cx="2230120" cy="246380"/>
          </a:xfrm>
          <a:prstGeom prst="rect">
            <a:avLst/>
          </a:prstGeom>
        </p:spPr>
      </p:pic>
      <p:sp>
        <p:nvSpPr>
          <p:cNvPr id="98" name="文本框 97"/>
          <p:cNvSpPr txBox="1"/>
          <p:nvPr/>
        </p:nvSpPr>
        <p:spPr>
          <a:xfrm>
            <a:off x="2397760" y="5145405"/>
            <a:ext cx="7396480" cy="460375"/>
          </a:xfrm>
          <a:prstGeom prst="rect">
            <a:avLst/>
          </a:prstGeom>
          <a:noFill/>
        </p:spPr>
        <p:txBody>
          <a:bodyPr wrap="square" rtlCol="0" anchor="t">
            <a:spAutoFit/>
          </a:bodyPr>
          <a:lstStyle/>
          <a:p>
            <a:pPr indent="0" algn="ctr" fontAlgn="auto">
              <a:spcAft>
                <a:spcPts val="600"/>
              </a:spcAft>
              <a:buFont typeface="Wingdings" panose="05000000000000000000" pitchFamily="2" charset="2"/>
              <a:buNone/>
            </a:pPr>
            <a:r>
              <a:rPr lang="en-US" altLang="zh-CN" sz="2400" dirty="0">
                <a:solidFill>
                  <a:srgbClr val="C00000"/>
                </a:solidFill>
                <a:sym typeface="+mn-ea"/>
              </a:rPr>
              <a:t>Demand #2: construct virtual networks </a:t>
            </a:r>
            <a:r>
              <a:rPr lang="en-US" altLang="zh-CN" sz="2400" b="1" dirty="0">
                <a:solidFill>
                  <a:srgbClr val="C00000"/>
                </a:solidFill>
                <a:sym typeface="+mn-ea"/>
              </a:rPr>
              <a:t>faster</a:t>
            </a:r>
          </a:p>
        </p:txBody>
      </p:sp>
      <p:sp>
        <p:nvSpPr>
          <p:cNvPr id="101" name="标题 3"/>
          <p:cNvSpPr>
            <a:spLocks noGrp="1"/>
          </p:cNvSpPr>
          <p:nvPr/>
        </p:nvSpPr>
        <p:spPr>
          <a:xfrm>
            <a:off x="831850" y="979805"/>
            <a:ext cx="992505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Efficiency Demand of Network Emulation</a:t>
            </a:r>
          </a:p>
        </p:txBody>
      </p:sp>
      <p:sp>
        <p:nvSpPr>
          <p:cNvPr id="102" name="文本框 101"/>
          <p:cNvSpPr txBox="1"/>
          <p:nvPr/>
        </p:nvSpPr>
        <p:spPr>
          <a:xfrm>
            <a:off x="1607595" y="3310890"/>
            <a:ext cx="348615" cy="275590"/>
          </a:xfrm>
          <a:prstGeom prst="rect">
            <a:avLst/>
          </a:prstGeom>
          <a:noFill/>
        </p:spPr>
        <p:txBody>
          <a:bodyPr wrap="square" rtlCol="0" anchor="t">
            <a:spAutoFit/>
          </a:bodyPr>
          <a:lstStyle/>
          <a:p>
            <a:pPr algn="ctr"/>
            <a:r>
              <a:rPr lang="en-US" altLang="zh-CN" sz="1200" dirty="0">
                <a:sym typeface="+mn-ea"/>
              </a:rPr>
              <a:t>[1]</a:t>
            </a:r>
          </a:p>
        </p:txBody>
      </p:sp>
      <p:sp>
        <p:nvSpPr>
          <p:cNvPr id="103" name="文本框 102"/>
          <p:cNvSpPr txBox="1"/>
          <p:nvPr/>
        </p:nvSpPr>
        <p:spPr>
          <a:xfrm>
            <a:off x="3070635" y="3324225"/>
            <a:ext cx="348615" cy="275590"/>
          </a:xfrm>
          <a:prstGeom prst="rect">
            <a:avLst/>
          </a:prstGeom>
          <a:noFill/>
        </p:spPr>
        <p:txBody>
          <a:bodyPr wrap="square" rtlCol="0" anchor="t">
            <a:spAutoFit/>
          </a:bodyPr>
          <a:lstStyle/>
          <a:p>
            <a:pPr algn="ctr"/>
            <a:r>
              <a:rPr lang="en-US" altLang="zh-CN" sz="1200" dirty="0">
                <a:sym typeface="+mn-ea"/>
              </a:rPr>
              <a:t>[2]</a:t>
            </a:r>
          </a:p>
        </p:txBody>
      </p:sp>
      <p:sp>
        <p:nvSpPr>
          <p:cNvPr id="104" name="文本框 103"/>
          <p:cNvSpPr txBox="1"/>
          <p:nvPr/>
        </p:nvSpPr>
        <p:spPr>
          <a:xfrm>
            <a:off x="5144017" y="3843020"/>
            <a:ext cx="348615" cy="275590"/>
          </a:xfrm>
          <a:prstGeom prst="rect">
            <a:avLst/>
          </a:prstGeom>
          <a:noFill/>
        </p:spPr>
        <p:txBody>
          <a:bodyPr wrap="square" rtlCol="0" anchor="t">
            <a:spAutoFit/>
          </a:bodyPr>
          <a:lstStyle/>
          <a:p>
            <a:pPr algn="ctr"/>
            <a:r>
              <a:rPr lang="en-US" altLang="zh-CN" sz="1200" dirty="0">
                <a:sym typeface="+mn-ea"/>
              </a:rPr>
              <a:t>[3]</a:t>
            </a:r>
          </a:p>
        </p:txBody>
      </p:sp>
      <p:sp>
        <p:nvSpPr>
          <p:cNvPr id="105" name="文本框 104"/>
          <p:cNvSpPr txBox="1"/>
          <p:nvPr/>
        </p:nvSpPr>
        <p:spPr>
          <a:xfrm>
            <a:off x="6367027" y="3297555"/>
            <a:ext cx="348615" cy="275590"/>
          </a:xfrm>
          <a:prstGeom prst="rect">
            <a:avLst/>
          </a:prstGeom>
          <a:noFill/>
        </p:spPr>
        <p:txBody>
          <a:bodyPr wrap="square" rtlCol="0" anchor="t">
            <a:spAutoFit/>
          </a:bodyPr>
          <a:lstStyle/>
          <a:p>
            <a:pPr algn="ctr"/>
            <a:r>
              <a:rPr lang="en-US" altLang="zh-CN" sz="1200" dirty="0">
                <a:sym typeface="+mn-ea"/>
              </a:rPr>
              <a:t>[4]</a:t>
            </a:r>
          </a:p>
        </p:txBody>
      </p:sp>
      <p:sp>
        <p:nvSpPr>
          <p:cNvPr id="2" name="文本框 1">
            <a:extLst>
              <a:ext uri="{FF2B5EF4-FFF2-40B4-BE49-F238E27FC236}">
                <a16:creationId xmlns:a16="http://schemas.microsoft.com/office/drawing/2014/main" id="{686DCF16-A9B1-90A5-325A-605F30F46987}"/>
              </a:ext>
            </a:extLst>
          </p:cNvPr>
          <p:cNvSpPr txBox="1"/>
          <p:nvPr/>
        </p:nvSpPr>
        <p:spPr>
          <a:xfrm>
            <a:off x="3537360" y="3599815"/>
            <a:ext cx="579692" cy="369332"/>
          </a:xfrm>
          <a:prstGeom prst="rect">
            <a:avLst/>
          </a:prstGeom>
          <a:noFill/>
        </p:spPr>
        <p:txBody>
          <a:bodyPr wrap="square" rtlCol="0">
            <a:spAutoFit/>
          </a:bodyPr>
          <a:lstStyle/>
          <a:p>
            <a:pPr algn="ctr"/>
            <a:r>
              <a:rPr lang="en-US" altLang="zh-CN" dirty="0"/>
              <a:t>vs.</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1850" y="805815"/>
            <a:ext cx="10381615" cy="755650"/>
          </a:xfrm>
        </p:spPr>
        <p:txBody>
          <a:bodyPr>
            <a:noAutofit/>
          </a:bodyPr>
          <a:lstStyle/>
          <a:p>
            <a:r>
              <a:rPr lang="en-US" altLang="zh-CN" sz="4000" b="1" dirty="0"/>
              <a:t>Prior works: Multi-machine network emulation</a:t>
            </a:r>
          </a:p>
        </p:txBody>
      </p:sp>
      <p:sp>
        <p:nvSpPr>
          <p:cNvPr id="10" name="文本框 9"/>
          <p:cNvSpPr txBox="1"/>
          <p:nvPr/>
        </p:nvSpPr>
        <p:spPr>
          <a:xfrm>
            <a:off x="1012191" y="1658620"/>
            <a:ext cx="10030058" cy="461665"/>
          </a:xfrm>
          <a:prstGeom prst="rect">
            <a:avLst/>
          </a:prstGeom>
          <a:noFill/>
        </p:spPr>
        <p:txBody>
          <a:bodyPr wrap="square" rtlCol="0" anchor="t">
            <a:spAutoFit/>
          </a:bodyPr>
          <a:lstStyle/>
          <a:p>
            <a:pPr fontAlgn="auto">
              <a:spcAft>
                <a:spcPts val="600"/>
              </a:spcAft>
            </a:pPr>
            <a:r>
              <a:rPr lang="en-US" altLang="zh-CN" sz="2400" dirty="0">
                <a:sym typeface="+mn-ea"/>
              </a:rPr>
              <a:t>Enhancing scalabiilty and efficiency, but</a:t>
            </a:r>
            <a:r>
              <a:rPr lang="en-US" altLang="zh-CN" sz="2400" dirty="0">
                <a:solidFill>
                  <a:schemeClr val="tx1"/>
                </a:solidFill>
                <a:sym typeface="+mn-ea"/>
              </a:rPr>
              <a:t> </a:t>
            </a:r>
            <a:r>
              <a:rPr lang="en-US" altLang="zh-CN" sz="2400" b="1" dirty="0">
                <a:solidFill>
                  <a:schemeClr val="tx1"/>
                </a:solidFill>
                <a:sym typeface="+mn-ea"/>
              </a:rPr>
              <a:t>limited by cross-machine networks</a:t>
            </a:r>
          </a:p>
        </p:txBody>
      </p:sp>
      <p:pic>
        <p:nvPicPr>
          <p:cNvPr id="12" name="图片 11" descr="icons8-server"/>
          <p:cNvPicPr>
            <a:picLocks noChangeAspect="1"/>
          </p:cNvPicPr>
          <p:nvPr/>
        </p:nvPicPr>
        <p:blipFill>
          <a:blip r:embed="rId3"/>
          <a:stretch>
            <a:fillRect/>
          </a:stretch>
        </p:blipFill>
        <p:spPr>
          <a:xfrm>
            <a:off x="1634784" y="2795864"/>
            <a:ext cx="363220" cy="471805"/>
          </a:xfrm>
          <a:prstGeom prst="rect">
            <a:avLst/>
          </a:prstGeom>
        </p:spPr>
      </p:pic>
      <p:pic>
        <p:nvPicPr>
          <p:cNvPr id="13" name="图片 12" descr="icons8-server"/>
          <p:cNvPicPr>
            <a:picLocks noChangeAspect="1"/>
          </p:cNvPicPr>
          <p:nvPr/>
        </p:nvPicPr>
        <p:blipFill>
          <a:blip r:embed="rId3"/>
          <a:stretch>
            <a:fillRect/>
          </a:stretch>
        </p:blipFill>
        <p:spPr>
          <a:xfrm>
            <a:off x="3001304" y="2768559"/>
            <a:ext cx="363220" cy="471805"/>
          </a:xfrm>
          <a:prstGeom prst="rect">
            <a:avLst/>
          </a:prstGeom>
        </p:spPr>
      </p:pic>
      <p:pic>
        <p:nvPicPr>
          <p:cNvPr id="14" name="图片 13" descr="icons8-server"/>
          <p:cNvPicPr>
            <a:picLocks noChangeAspect="1"/>
          </p:cNvPicPr>
          <p:nvPr/>
        </p:nvPicPr>
        <p:blipFill>
          <a:blip r:embed="rId3"/>
          <a:stretch>
            <a:fillRect/>
          </a:stretch>
        </p:blipFill>
        <p:spPr>
          <a:xfrm>
            <a:off x="1634784" y="3858219"/>
            <a:ext cx="363220" cy="471805"/>
          </a:xfrm>
          <a:prstGeom prst="rect">
            <a:avLst/>
          </a:prstGeom>
        </p:spPr>
      </p:pic>
      <p:pic>
        <p:nvPicPr>
          <p:cNvPr id="15" name="图片 14" descr="icons8-server"/>
          <p:cNvPicPr>
            <a:picLocks noChangeAspect="1"/>
          </p:cNvPicPr>
          <p:nvPr/>
        </p:nvPicPr>
        <p:blipFill>
          <a:blip r:embed="rId3"/>
          <a:stretch>
            <a:fillRect/>
          </a:stretch>
        </p:blipFill>
        <p:spPr>
          <a:xfrm>
            <a:off x="2965744" y="3809959"/>
            <a:ext cx="363220" cy="471805"/>
          </a:xfrm>
          <a:prstGeom prst="rect">
            <a:avLst/>
          </a:prstGeom>
        </p:spPr>
      </p:pic>
      <p:pic>
        <p:nvPicPr>
          <p:cNvPr id="16" name="图片 15" descr="core-switch"/>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4074" y="3383874"/>
            <a:ext cx="426085" cy="426085"/>
          </a:xfrm>
          <a:prstGeom prst="rect">
            <a:avLst/>
          </a:prstGeom>
        </p:spPr>
      </p:pic>
      <p:cxnSp>
        <p:nvCxnSpPr>
          <p:cNvPr id="17" name="直接连接符 16"/>
          <p:cNvCxnSpPr>
            <a:stCxn id="12" idx="3"/>
          </p:cNvCxnSpPr>
          <p:nvPr/>
        </p:nvCxnSpPr>
        <p:spPr>
          <a:xfrm>
            <a:off x="1998004" y="3032084"/>
            <a:ext cx="365760" cy="43434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a:stCxn id="14" idx="3"/>
          </p:cNvCxnSpPr>
          <p:nvPr/>
        </p:nvCxnSpPr>
        <p:spPr>
          <a:xfrm flipV="1">
            <a:off x="1998004" y="3771224"/>
            <a:ext cx="370840" cy="3232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a:endCxn id="13" idx="1"/>
          </p:cNvCxnSpPr>
          <p:nvPr/>
        </p:nvCxnSpPr>
        <p:spPr>
          <a:xfrm flipV="1">
            <a:off x="2668564" y="3004779"/>
            <a:ext cx="332740" cy="42100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a:endCxn id="15" idx="1"/>
          </p:cNvCxnSpPr>
          <p:nvPr/>
        </p:nvCxnSpPr>
        <p:spPr>
          <a:xfrm>
            <a:off x="2704124" y="3761064"/>
            <a:ext cx="261620" cy="2851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0" y="6623050"/>
            <a:ext cx="12191365" cy="234950"/>
          </a:xfrm>
          <a:prstGeom prst="rect">
            <a:avLst/>
          </a:prstGeom>
          <a:noFill/>
        </p:spPr>
        <p:txBody>
          <a:bodyPr wrap="square" rtlCol="0" anchor="t">
            <a:noAutofit/>
          </a:bodyPr>
          <a:lstStyle/>
          <a:p>
            <a:r>
              <a:rPr lang="en-US" altLang="zh-CN" sz="400">
                <a:sym typeface="+mn-ea"/>
              </a:rPr>
              <a:t>[1] Philip Wette, M Dr</a:t>
            </a:r>
            <a:r>
              <a:rPr lang="en-US" altLang="en-US" sz="400">
                <a:sym typeface="+mn-ea"/>
              </a:rPr>
              <a:t>ä</a:t>
            </a:r>
            <a:r>
              <a:rPr lang="en-US" altLang="zh-CN" sz="400">
                <a:sym typeface="+mn-ea"/>
              </a:rPr>
              <a:t>xler, Arne Schwabe, F Wallaschek, M Zahraee, and H Karl. 2014. MaxiNet: Distributed emulation of software-defined networks. 2014 IFIP Networking Conference, IFIP Networking 2014, 1–9. https://doi.org/10.1109/IFIPNetworking.2014.6857078</a:t>
            </a:r>
            <a:endParaRPr lang="en-US" altLang="zh-CN" sz="400"/>
          </a:p>
          <a:p>
            <a:r>
              <a:rPr lang="en-US" altLang="zh-CN" sz="400"/>
              <a:t>[2] Zhaoyu Gao, Anubhavnidhi Abhashkumar, Zhen Sun, Weirong Jiang, and Yi Wang. 2025. Crescent: Emulating Heterogeneous Production Network at Scale. In 21st USENIX Symposium on Networked Systems Design and Implementation (NSDI 24). USENIX Association, Santa Clara, CA, 1045–1062. https://www.usenix.org/conference/nsdi24/presentation/gao-zhaoyu</a:t>
            </a:r>
          </a:p>
        </p:txBody>
      </p:sp>
      <p:pic>
        <p:nvPicPr>
          <p:cNvPr id="23" name="图片 22"/>
          <p:cNvPicPr>
            <a:picLocks noChangeAspect="1"/>
          </p:cNvPicPr>
          <p:nvPr/>
        </p:nvPicPr>
        <p:blipFill>
          <a:blip r:embed="rId6"/>
          <a:stretch>
            <a:fillRect/>
          </a:stretch>
        </p:blipFill>
        <p:spPr>
          <a:xfrm>
            <a:off x="6503895" y="4851359"/>
            <a:ext cx="1758950" cy="947420"/>
          </a:xfrm>
          <a:prstGeom prst="rect">
            <a:avLst/>
          </a:prstGeom>
        </p:spPr>
      </p:pic>
      <p:sp>
        <p:nvSpPr>
          <p:cNvPr id="24" name="椭圆 23"/>
          <p:cNvSpPr/>
          <p:nvPr/>
        </p:nvSpPr>
        <p:spPr>
          <a:xfrm>
            <a:off x="2094524" y="3073994"/>
            <a:ext cx="825500" cy="972185"/>
          </a:xfrm>
          <a:prstGeom prst="ellipse">
            <a:avLst/>
          </a:prstGeom>
          <a:noFill/>
          <a:ln>
            <a:solidFill>
              <a:schemeClr val="accent1">
                <a:lumMod val="75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5" name="直接箭头连接符 24"/>
          <p:cNvCxnSpPr>
            <a:cxnSpLocks/>
            <a:endCxn id="28" idx="1"/>
          </p:cNvCxnSpPr>
          <p:nvPr/>
        </p:nvCxnSpPr>
        <p:spPr>
          <a:xfrm flipV="1">
            <a:off x="2920024" y="3005553"/>
            <a:ext cx="801370" cy="590411"/>
          </a:xfrm>
          <a:prstGeom prst="straightConnector1">
            <a:avLst/>
          </a:prstGeom>
          <a:ln>
            <a:solidFill>
              <a:schemeClr val="accent1">
                <a:lumMod val="75000"/>
              </a:schemeClr>
            </a:solidFill>
            <a:prstDash val="dash"/>
            <a:headEnd type="none"/>
            <a:tailEnd type="triangle" w="med" len="med"/>
          </a:ln>
        </p:spPr>
        <p:style>
          <a:lnRef idx="2">
            <a:schemeClr val="accent1"/>
          </a:lnRef>
          <a:fillRef idx="0">
            <a:srgbClr val="FFFFFF"/>
          </a:fillRef>
          <a:effectRef idx="0">
            <a:srgbClr val="FFFFFF"/>
          </a:effectRef>
          <a:fontRef idx="minor">
            <a:schemeClr val="tx1"/>
          </a:fontRef>
        </p:style>
      </p:cxnSp>
      <p:cxnSp>
        <p:nvCxnSpPr>
          <p:cNvPr id="26" name="直接箭头连接符 25"/>
          <p:cNvCxnSpPr>
            <a:stCxn id="24" idx="6"/>
            <a:endCxn id="29" idx="1"/>
          </p:cNvCxnSpPr>
          <p:nvPr/>
        </p:nvCxnSpPr>
        <p:spPr>
          <a:xfrm>
            <a:off x="2920024" y="3560404"/>
            <a:ext cx="801370" cy="478790"/>
          </a:xfrm>
          <a:prstGeom prst="straightConnector1">
            <a:avLst/>
          </a:prstGeom>
          <a:ln>
            <a:solidFill>
              <a:schemeClr val="accent1">
                <a:lumMod val="75000"/>
              </a:schemeClr>
            </a:solidFill>
            <a:prstDash val="dash"/>
            <a:headEnd type="none"/>
            <a:tailEnd type="triangle" w="med" len="med"/>
          </a:ln>
        </p:spPr>
        <p:style>
          <a:lnRef idx="2">
            <a:schemeClr val="accent1"/>
          </a:lnRef>
          <a:fillRef idx="0">
            <a:srgbClr val="FFFFFF"/>
          </a:fillRef>
          <a:effectRef idx="0">
            <a:srgbClr val="FFFFFF"/>
          </a:effectRef>
          <a:fontRef idx="minor">
            <a:schemeClr val="tx1"/>
          </a:fontRef>
        </p:style>
      </p:cxnSp>
      <p:pic>
        <p:nvPicPr>
          <p:cNvPr id="27" name="图片 26"/>
          <p:cNvPicPr>
            <a:picLocks noChangeAspect="1"/>
          </p:cNvPicPr>
          <p:nvPr/>
        </p:nvPicPr>
        <p:blipFill>
          <a:blip r:embed="rId7"/>
          <a:stretch>
            <a:fillRect/>
          </a:stretch>
        </p:blipFill>
        <p:spPr>
          <a:xfrm>
            <a:off x="4443955" y="4867234"/>
            <a:ext cx="1761490" cy="930910"/>
          </a:xfrm>
          <a:prstGeom prst="rect">
            <a:avLst/>
          </a:prstGeom>
        </p:spPr>
      </p:pic>
      <p:sp>
        <p:nvSpPr>
          <p:cNvPr id="28" name="文本框 27"/>
          <p:cNvSpPr txBox="1"/>
          <p:nvPr/>
        </p:nvSpPr>
        <p:spPr>
          <a:xfrm>
            <a:off x="3721394" y="2728554"/>
            <a:ext cx="3052444" cy="553998"/>
          </a:xfrm>
          <a:prstGeom prst="rect">
            <a:avLst/>
          </a:prstGeom>
          <a:noFill/>
        </p:spPr>
        <p:txBody>
          <a:bodyPr wrap="square" rtlCol="0" anchor="t">
            <a:spAutoFit/>
          </a:bodyPr>
          <a:lstStyle/>
          <a:p>
            <a:pPr indent="0" fontAlgn="auto">
              <a:buFont typeface="Arial" panose="020B0604020202020204" pitchFamily="34" charset="0"/>
              <a:buNone/>
            </a:pPr>
            <a:r>
              <a:rPr lang="en-US" altLang="zh-CN" sz="1600" b="1" dirty="0">
                <a:solidFill>
                  <a:srgbClr val="C00000"/>
                </a:solidFill>
                <a:sym typeface="+mn-ea"/>
              </a:rPr>
              <a:t>Scalability gain bottlenecks</a:t>
            </a:r>
          </a:p>
          <a:p>
            <a:pPr marL="198120" indent="-198120" fontAlgn="auto">
              <a:buFont typeface="Arial" panose="020B0604020202020204" pitchFamily="34" charset="0"/>
              <a:buChar char="•"/>
            </a:pPr>
            <a:r>
              <a:rPr lang="en-US" altLang="zh-CN" sz="1400" dirty="0">
                <a:sym typeface="+mn-ea"/>
              </a:rPr>
              <a:t>cross-machine </a:t>
            </a:r>
            <a:r>
              <a:rPr lang="en-US" altLang="zh-CN" sz="1400" dirty="0" err="1">
                <a:sym typeface="+mn-ea"/>
              </a:rPr>
              <a:t>bw</a:t>
            </a:r>
            <a:r>
              <a:rPr lang="en-US" altLang="zh-CN" sz="1400" dirty="0">
                <a:sym typeface="+mn-ea"/>
              </a:rPr>
              <a:t>./delay bottleneck</a:t>
            </a:r>
          </a:p>
        </p:txBody>
      </p:sp>
      <p:sp>
        <p:nvSpPr>
          <p:cNvPr id="29" name="文本框 28"/>
          <p:cNvSpPr txBox="1"/>
          <p:nvPr/>
        </p:nvSpPr>
        <p:spPr>
          <a:xfrm>
            <a:off x="3721394" y="3762334"/>
            <a:ext cx="3052445" cy="553085"/>
          </a:xfrm>
          <a:prstGeom prst="rect">
            <a:avLst/>
          </a:prstGeom>
          <a:noFill/>
        </p:spPr>
        <p:txBody>
          <a:bodyPr wrap="square" rtlCol="0" anchor="t">
            <a:spAutoFit/>
          </a:bodyPr>
          <a:lstStyle/>
          <a:p>
            <a:r>
              <a:rPr lang="en-US" altLang="zh-CN" sz="1600" b="1" dirty="0">
                <a:solidFill>
                  <a:srgbClr val="C00000"/>
                </a:solidFill>
                <a:sym typeface="+mn-ea"/>
              </a:rPr>
              <a:t>Efficiency gain bottleneck</a:t>
            </a:r>
          </a:p>
          <a:p>
            <a:pPr marL="198120" indent="-198120" algn="l">
              <a:buClrTx/>
              <a:buSzTx/>
              <a:buFont typeface="Arial" panose="020B0604020202020204" pitchFamily="34" charset="0"/>
              <a:buChar char="•"/>
            </a:pPr>
            <a:r>
              <a:rPr lang="en-US" altLang="zh-CN" sz="1400" dirty="0">
                <a:sym typeface="+mn-ea"/>
              </a:rPr>
              <a:t>Slow cross-machine link construction</a:t>
            </a:r>
          </a:p>
        </p:txBody>
      </p:sp>
      <p:sp>
        <p:nvSpPr>
          <p:cNvPr id="33" name="文本框 32"/>
          <p:cNvSpPr txBox="1"/>
          <p:nvPr/>
        </p:nvSpPr>
        <p:spPr>
          <a:xfrm>
            <a:off x="7580220" y="4867234"/>
            <a:ext cx="457200" cy="337185"/>
          </a:xfrm>
          <a:prstGeom prst="rect">
            <a:avLst/>
          </a:prstGeom>
          <a:noFill/>
        </p:spPr>
        <p:txBody>
          <a:bodyPr wrap="square" rtlCol="0" anchor="t">
            <a:spAutoFit/>
          </a:bodyPr>
          <a:lstStyle/>
          <a:p>
            <a:pPr algn="ctr"/>
            <a:r>
              <a:rPr lang="en-US" altLang="zh-CN" sz="1600" dirty="0">
                <a:sym typeface="+mn-ea"/>
              </a:rPr>
              <a:t>[2]</a:t>
            </a:r>
          </a:p>
        </p:txBody>
      </p:sp>
      <p:sp>
        <p:nvSpPr>
          <p:cNvPr id="34" name="文本框 33"/>
          <p:cNvSpPr txBox="1"/>
          <p:nvPr/>
        </p:nvSpPr>
        <p:spPr>
          <a:xfrm>
            <a:off x="5489800" y="4848184"/>
            <a:ext cx="457200" cy="337185"/>
          </a:xfrm>
          <a:prstGeom prst="rect">
            <a:avLst/>
          </a:prstGeom>
          <a:noFill/>
        </p:spPr>
        <p:txBody>
          <a:bodyPr wrap="square" rtlCol="0" anchor="t">
            <a:spAutoFit/>
          </a:bodyPr>
          <a:lstStyle/>
          <a:p>
            <a:pPr algn="ctr"/>
            <a:r>
              <a:rPr lang="en-US" altLang="zh-CN" sz="1600" dirty="0">
                <a:sym typeface="+mn-ea"/>
              </a:rPr>
              <a:t>[1]</a:t>
            </a:r>
          </a:p>
        </p:txBody>
      </p:sp>
      <p:sp>
        <p:nvSpPr>
          <p:cNvPr id="35" name="右箭头 34"/>
          <p:cNvSpPr/>
          <p:nvPr/>
        </p:nvSpPr>
        <p:spPr>
          <a:xfrm>
            <a:off x="6784930" y="3093044"/>
            <a:ext cx="294640" cy="74676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6" name="文本框 35"/>
          <p:cNvSpPr txBox="1"/>
          <p:nvPr/>
        </p:nvSpPr>
        <p:spPr>
          <a:xfrm>
            <a:off x="7258441" y="2953738"/>
            <a:ext cx="2425065" cy="306705"/>
          </a:xfrm>
          <a:prstGeom prst="rect">
            <a:avLst/>
          </a:prstGeom>
          <a:noFill/>
        </p:spPr>
        <p:txBody>
          <a:bodyPr wrap="square" rtlCol="0" anchor="t">
            <a:spAutoFit/>
          </a:bodyPr>
          <a:lstStyle/>
          <a:p>
            <a:pPr indent="0" fontAlgn="auto">
              <a:buFont typeface="Arial" panose="020B0604020202020204" pitchFamily="34" charset="0"/>
              <a:buNone/>
            </a:pPr>
            <a:r>
              <a:rPr lang="en-US" altLang="zh-CN" sz="1400" dirty="0">
                <a:sym typeface="+mn-ea"/>
              </a:rPr>
              <a:t>Virtual networks </a:t>
            </a:r>
            <a:r>
              <a:rPr lang="en-US" altLang="zh-CN" sz="1400" b="1" dirty="0">
                <a:solidFill>
                  <a:srgbClr val="C00000"/>
                </a:solidFill>
                <a:sym typeface="+mn-ea"/>
              </a:rPr>
              <a:t>≤10K nodes</a:t>
            </a:r>
          </a:p>
        </p:txBody>
      </p:sp>
      <p:sp>
        <p:nvSpPr>
          <p:cNvPr id="39" name="文本框 38"/>
          <p:cNvSpPr txBox="1"/>
          <p:nvPr/>
        </p:nvSpPr>
        <p:spPr>
          <a:xfrm>
            <a:off x="7258441" y="4002123"/>
            <a:ext cx="3503930" cy="306705"/>
          </a:xfrm>
          <a:prstGeom prst="rect">
            <a:avLst/>
          </a:prstGeom>
          <a:noFill/>
        </p:spPr>
        <p:txBody>
          <a:bodyPr wrap="square" rtlCol="0" anchor="t">
            <a:spAutoFit/>
          </a:bodyPr>
          <a:lstStyle/>
          <a:p>
            <a:pPr indent="0" fontAlgn="auto">
              <a:buFont typeface="Arial" panose="020B0604020202020204" pitchFamily="34" charset="0"/>
              <a:buNone/>
            </a:pPr>
            <a:r>
              <a:rPr lang="en-US" altLang="zh-CN" sz="1400" b="1" dirty="0">
                <a:solidFill>
                  <a:srgbClr val="C00000"/>
                </a:solidFill>
                <a:sym typeface="+mn-ea"/>
              </a:rPr>
              <a:t>hours</a:t>
            </a:r>
            <a:r>
              <a:rPr lang="en-US" altLang="zh-CN" sz="1400" b="1" dirty="0">
                <a:sym typeface="+mn-ea"/>
              </a:rPr>
              <a:t> </a:t>
            </a:r>
            <a:r>
              <a:rPr lang="en-US" altLang="zh-CN" sz="1400" dirty="0">
                <a:sym typeface="+mn-ea"/>
              </a:rPr>
              <a:t>to construct 10K-node virtual networks</a:t>
            </a:r>
          </a:p>
        </p:txBody>
      </p:sp>
      <p:sp>
        <p:nvSpPr>
          <p:cNvPr id="41" name="文本框 40"/>
          <p:cNvSpPr txBox="1"/>
          <p:nvPr/>
        </p:nvSpPr>
        <p:spPr>
          <a:xfrm>
            <a:off x="8405251" y="3275683"/>
            <a:ext cx="579755" cy="337185"/>
          </a:xfrm>
          <a:prstGeom prst="rect">
            <a:avLst/>
          </a:prstGeom>
          <a:noFill/>
        </p:spPr>
        <p:txBody>
          <a:bodyPr wrap="square" rtlCol="0" anchor="t">
            <a:spAutoFit/>
          </a:bodyPr>
          <a:lstStyle/>
          <a:p>
            <a:pPr algn="ctr"/>
            <a:r>
              <a:rPr lang="en-US" altLang="zh-CN" sz="1600" b="1" dirty="0">
                <a:sym typeface="+mn-ea"/>
              </a:rPr>
              <a:t>or</a:t>
            </a:r>
          </a:p>
        </p:txBody>
      </p:sp>
      <p:sp>
        <p:nvSpPr>
          <p:cNvPr id="80" name="圆角矩形 79"/>
          <p:cNvSpPr/>
          <p:nvPr/>
        </p:nvSpPr>
        <p:spPr>
          <a:xfrm>
            <a:off x="3758224" y="2614254"/>
            <a:ext cx="2752090" cy="40703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600" b="1" dirty="0">
                <a:sym typeface="+mn-ea"/>
              </a:rPr>
              <a:t>Scalability gain bottlenecks</a:t>
            </a:r>
          </a:p>
        </p:txBody>
      </p:sp>
      <p:sp>
        <p:nvSpPr>
          <p:cNvPr id="44" name="圆角矩形 43"/>
          <p:cNvSpPr/>
          <p:nvPr/>
        </p:nvSpPr>
        <p:spPr>
          <a:xfrm>
            <a:off x="3758224" y="3649939"/>
            <a:ext cx="2752090" cy="40703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600" b="1" dirty="0">
                <a:sym typeface="+mn-ea"/>
              </a:rPr>
              <a:t>Efficiency gain bottleneck</a:t>
            </a:r>
          </a:p>
        </p:txBody>
      </p:sp>
      <p:sp>
        <p:nvSpPr>
          <p:cNvPr id="45" name="圆角矩形 44"/>
          <p:cNvSpPr/>
          <p:nvPr/>
        </p:nvSpPr>
        <p:spPr>
          <a:xfrm>
            <a:off x="7211451" y="2577818"/>
            <a:ext cx="2752090" cy="40703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600" b="1" dirty="0">
                <a:sym typeface="+mn-ea"/>
              </a:rPr>
              <a:t>Limited emulation scale</a:t>
            </a:r>
          </a:p>
        </p:txBody>
      </p:sp>
      <p:sp>
        <p:nvSpPr>
          <p:cNvPr id="46" name="圆角矩形 45"/>
          <p:cNvSpPr/>
          <p:nvPr/>
        </p:nvSpPr>
        <p:spPr>
          <a:xfrm>
            <a:off x="7208276" y="3615408"/>
            <a:ext cx="2752090" cy="407035"/>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600" b="1" dirty="0">
                <a:sym typeface="+mn-ea"/>
              </a:rPr>
              <a:t>Limited construction speed</a:t>
            </a:r>
          </a:p>
        </p:txBody>
      </p:sp>
      <p:pic>
        <p:nvPicPr>
          <p:cNvPr id="5" name="图片 4" descr="router"/>
          <p:cNvPicPr>
            <a:picLocks noChangeAspect="1"/>
          </p:cNvPicPr>
          <p:nvPr/>
        </p:nvPicPr>
        <p:blipFill>
          <a:blip r:embed="rId8"/>
          <a:stretch>
            <a:fillRect/>
          </a:stretch>
        </p:blipFill>
        <p:spPr>
          <a:xfrm>
            <a:off x="2285341" y="3453871"/>
            <a:ext cx="517525" cy="3045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01370" y="702310"/>
            <a:ext cx="10661650" cy="1070610"/>
          </a:xfrm>
        </p:spPr>
        <p:txBody>
          <a:bodyPr>
            <a:noAutofit/>
          </a:bodyPr>
          <a:lstStyle/>
          <a:p>
            <a:r>
              <a:rPr lang="en-US" altLang="zh-CN" sz="4000" b="1"/>
              <a:t>New path: single-machine emulation framework</a:t>
            </a:r>
          </a:p>
        </p:txBody>
      </p:sp>
      <p:sp>
        <p:nvSpPr>
          <p:cNvPr id="10" name="文本框 9"/>
          <p:cNvSpPr txBox="1"/>
          <p:nvPr/>
        </p:nvSpPr>
        <p:spPr>
          <a:xfrm>
            <a:off x="1012190" y="1864995"/>
            <a:ext cx="10372090" cy="3570208"/>
          </a:xfrm>
          <a:prstGeom prst="rect">
            <a:avLst/>
          </a:prstGeom>
          <a:noFill/>
        </p:spPr>
        <p:txBody>
          <a:bodyPr wrap="square" rtlCol="0" anchor="t">
            <a:spAutoFit/>
          </a:bodyPr>
          <a:lstStyle/>
          <a:p>
            <a:pPr marL="342900" lvl="1" indent="-342900" algn="l" fontAlgn="auto">
              <a:spcAft>
                <a:spcPts val="600"/>
              </a:spcAft>
              <a:buClrTx/>
              <a:buSzTx/>
              <a:buFont typeface="Wingdings" panose="05000000000000000000" pitchFamily="2" charset="2"/>
              <a:buChar char="p"/>
            </a:pPr>
            <a:r>
              <a:rPr lang="en-US" altLang="zh-CN" sz="2400" dirty="0">
                <a:sym typeface="+mn-ea"/>
              </a:rPr>
              <a:t>Goal: </a:t>
            </a:r>
            <a:r>
              <a:rPr lang="en-US" altLang="zh-CN" sz="2400" b="1" dirty="0">
                <a:sym typeface="+mn-ea"/>
              </a:rPr>
              <a:t>Fast</a:t>
            </a:r>
            <a:r>
              <a:rPr lang="en-US" altLang="zh-CN" sz="2400" dirty="0">
                <a:sym typeface="+mn-ea"/>
              </a:rPr>
              <a:t> construction of </a:t>
            </a:r>
            <a:r>
              <a:rPr lang="en-US" altLang="zh-CN" sz="2400" b="1" dirty="0">
                <a:sym typeface="+mn-ea"/>
              </a:rPr>
              <a:t>large-scale</a:t>
            </a:r>
            <a:r>
              <a:rPr lang="en-US" altLang="zh-CN" sz="2400" dirty="0">
                <a:sym typeface="+mn-ea"/>
              </a:rPr>
              <a:t> virtual networks </a:t>
            </a:r>
            <a:r>
              <a:rPr lang="en-US" altLang="zh-CN" sz="2400" b="1" dirty="0">
                <a:solidFill>
                  <a:srgbClr val="C00000"/>
                </a:solidFill>
                <a:sym typeface="+mn-ea"/>
              </a:rPr>
              <a:t>using a single machine</a:t>
            </a:r>
            <a:endParaRPr lang="en-US" altLang="zh-CN" sz="2400" dirty="0"/>
          </a:p>
          <a:p>
            <a:pPr marL="342900" lvl="1" indent="-342900" algn="l" fontAlgn="auto">
              <a:spcAft>
                <a:spcPts val="600"/>
              </a:spcAft>
              <a:buClrTx/>
              <a:buSzTx/>
              <a:buFont typeface="Wingdings" panose="05000000000000000000" pitchFamily="2" charset="2"/>
              <a:buChar char="p"/>
            </a:pPr>
            <a:endParaRPr lang="en-US" altLang="zh-CN" sz="2400" dirty="0">
              <a:sym typeface="+mn-ea"/>
            </a:endParaRPr>
          </a:p>
          <a:p>
            <a:pPr marL="342900" lvl="1" indent="-342900" algn="l" fontAlgn="auto">
              <a:spcAft>
                <a:spcPts val="600"/>
              </a:spcAft>
              <a:buClrTx/>
              <a:buSzTx/>
              <a:buFont typeface="Wingdings" panose="05000000000000000000" pitchFamily="2" charset="2"/>
              <a:buChar char="p"/>
            </a:pPr>
            <a:r>
              <a:rPr lang="en-US" altLang="zh-CN" sz="2400" dirty="0">
                <a:sym typeface="+mn-ea"/>
              </a:rPr>
              <a:t>Work of this paper:</a:t>
            </a:r>
          </a:p>
          <a:p>
            <a:pPr marL="800100" lvl="2" indent="-342900" algn="l" fontAlgn="auto">
              <a:spcAft>
                <a:spcPts val="600"/>
              </a:spcAft>
              <a:buClrTx/>
              <a:buSzTx/>
              <a:buFont typeface="Wingdings" panose="05000000000000000000" charset="0"/>
              <a:buChar char="l"/>
            </a:pPr>
            <a:r>
              <a:rPr lang="en-US" altLang="zh-CN" dirty="0">
                <a:solidFill>
                  <a:schemeClr val="tx1"/>
                </a:solidFill>
                <a:sym typeface="+mn-ea"/>
              </a:rPr>
              <a:t>Systematic analysis on </a:t>
            </a:r>
            <a:r>
              <a:rPr lang="en-US" altLang="zh-CN" b="1" dirty="0">
                <a:solidFill>
                  <a:schemeClr val="tx1"/>
                </a:solidFill>
                <a:sym typeface="+mn-ea"/>
              </a:rPr>
              <a:t>two OS kernel bottlenecks</a:t>
            </a:r>
            <a:endParaRPr lang="en-US" altLang="zh-CN" dirty="0">
              <a:solidFill>
                <a:schemeClr val="tx1"/>
              </a:solidFill>
              <a:sym typeface="+mn-ea"/>
            </a:endParaRPr>
          </a:p>
          <a:p>
            <a:pPr marL="800100" lvl="2" indent="-342900" algn="l" fontAlgn="auto">
              <a:spcAft>
                <a:spcPts val="600"/>
              </a:spcAft>
              <a:buClrTx/>
              <a:buSzTx/>
              <a:buFont typeface="Wingdings" panose="05000000000000000000" charset="0"/>
              <a:buChar char="l"/>
            </a:pPr>
            <a:r>
              <a:rPr lang="en-US" altLang="zh-CN" dirty="0">
                <a:solidFill>
                  <a:schemeClr val="tx1"/>
                </a:solidFill>
                <a:sym typeface="+mn-ea"/>
              </a:rPr>
              <a:t>SplitNN: addresses the bottlenecks with </a:t>
            </a:r>
            <a:r>
              <a:rPr lang="en-US" altLang="zh-CN" b="1" dirty="0">
                <a:solidFill>
                  <a:schemeClr val="tx1"/>
                </a:solidFill>
                <a:sym typeface="+mn-ea"/>
              </a:rPr>
              <a:t>multi-VM splitting</a:t>
            </a:r>
            <a:r>
              <a:rPr lang="en-US" altLang="zh-CN" dirty="0">
                <a:solidFill>
                  <a:schemeClr val="tx1"/>
                </a:solidFill>
                <a:sym typeface="+mn-ea"/>
              </a:rPr>
              <a:t> and </a:t>
            </a:r>
            <a:r>
              <a:rPr lang="en-US" altLang="zh-CN" b="1" dirty="0">
                <a:solidFill>
                  <a:schemeClr val="tx1"/>
                </a:solidFill>
                <a:sym typeface="+mn-ea"/>
              </a:rPr>
              <a:t>multi-netns splitting</a:t>
            </a:r>
            <a:endParaRPr lang="en-US" altLang="zh-CN" dirty="0">
              <a:solidFill>
                <a:schemeClr val="tx1"/>
              </a:solidFill>
              <a:sym typeface="+mn-ea"/>
            </a:endParaRPr>
          </a:p>
          <a:p>
            <a:pPr marL="800100" lvl="2" indent="-342900" algn="l" fontAlgn="auto">
              <a:spcAft>
                <a:spcPts val="600"/>
              </a:spcAft>
              <a:buClrTx/>
              <a:buSzTx/>
              <a:buFont typeface="Wingdings" panose="05000000000000000000" charset="0"/>
              <a:buChar char="l"/>
            </a:pPr>
            <a:endParaRPr lang="en-US" altLang="zh-CN" dirty="0">
              <a:solidFill>
                <a:schemeClr val="tx1"/>
              </a:solidFill>
              <a:sym typeface="+mn-ea"/>
            </a:endParaRPr>
          </a:p>
          <a:p>
            <a:pPr marL="342900" lvl="1" indent="-342900" algn="l" fontAlgn="auto">
              <a:spcAft>
                <a:spcPts val="600"/>
              </a:spcAft>
              <a:buClrTx/>
              <a:buSzTx/>
              <a:buFont typeface="Wingdings" panose="05000000000000000000" pitchFamily="2" charset="2"/>
              <a:buChar char="p"/>
            </a:pPr>
            <a:r>
              <a:rPr lang="en-US" altLang="zh-CN" sz="2400" dirty="0">
                <a:sym typeface="+mn-ea"/>
              </a:rPr>
              <a:t>Performance:</a:t>
            </a:r>
          </a:p>
          <a:p>
            <a:pPr marL="800100" lvl="2" indent="-342900" algn="l" fontAlgn="auto">
              <a:spcAft>
                <a:spcPts val="600"/>
              </a:spcAft>
              <a:buClrTx/>
              <a:buSzTx/>
              <a:buFont typeface="Wingdings" panose="05000000000000000000" charset="0"/>
              <a:buChar char="l"/>
            </a:pPr>
            <a:r>
              <a:rPr lang="en-US" altLang="zh-CN" sz="1800" dirty="0">
                <a:sym typeface="+mn-ea"/>
              </a:rPr>
              <a:t>Reducing VN construction time-cost by </a:t>
            </a:r>
            <a:r>
              <a:rPr lang="en-US" altLang="zh-CN" sz="1800" b="1" dirty="0">
                <a:solidFill>
                  <a:srgbClr val="C00000"/>
                </a:solidFill>
                <a:sym typeface="+mn-ea"/>
              </a:rPr>
              <a:t>98.9%–99.2%</a:t>
            </a:r>
            <a:endParaRPr lang="en-US" altLang="zh-CN" sz="1800" dirty="0">
              <a:sym typeface="+mn-ea"/>
            </a:endParaRPr>
          </a:p>
          <a:p>
            <a:pPr marL="800100" lvl="2" indent="-342900" algn="l" fontAlgn="auto">
              <a:spcAft>
                <a:spcPts val="600"/>
              </a:spcAft>
              <a:buClrTx/>
              <a:buSzTx/>
              <a:buFont typeface="Wingdings" panose="05000000000000000000" charset="0"/>
              <a:buChar char="l"/>
            </a:pPr>
            <a:r>
              <a:rPr lang="en-US" altLang="zh-CN" sz="2000" dirty="0">
                <a:solidFill>
                  <a:srgbClr val="C00000"/>
                </a:solidFill>
                <a:sym typeface="+mn-ea"/>
              </a:rPr>
              <a:t>Achieving </a:t>
            </a:r>
            <a:r>
              <a:rPr lang="en-US" altLang="zh-CN" sz="2000" b="1" dirty="0">
                <a:solidFill>
                  <a:srgbClr val="C00000"/>
                </a:solidFill>
                <a:sym typeface="+mn-ea"/>
              </a:rPr>
              <a:t>minute-level (1-5 mins)</a:t>
            </a:r>
            <a:r>
              <a:rPr lang="en-US" altLang="zh-CN" sz="2000" dirty="0">
                <a:solidFill>
                  <a:srgbClr val="C00000"/>
                </a:solidFill>
                <a:sym typeface="+mn-ea"/>
              </a:rPr>
              <a:t> construction of </a:t>
            </a:r>
            <a:r>
              <a:rPr lang="en-US" altLang="zh-CN" sz="2000" b="1" dirty="0">
                <a:solidFill>
                  <a:srgbClr val="C00000"/>
                </a:solidFill>
                <a:sym typeface="+mn-ea"/>
              </a:rPr>
              <a:t>10K-node</a:t>
            </a:r>
            <a:r>
              <a:rPr lang="en-US" altLang="zh-CN" sz="2000" dirty="0">
                <a:solidFill>
                  <a:srgbClr val="C00000"/>
                </a:solidFill>
                <a:sym typeface="+mn-ea"/>
              </a:rPr>
              <a:t> virtual networks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831850" y="453349"/>
            <a:ext cx="992505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Virtual Network Construction</a:t>
            </a:r>
          </a:p>
        </p:txBody>
      </p:sp>
      <p:pic>
        <p:nvPicPr>
          <p:cNvPr id="4" name="图片 3"/>
          <p:cNvPicPr>
            <a:picLocks noChangeAspect="1"/>
          </p:cNvPicPr>
          <p:nvPr/>
        </p:nvPicPr>
        <p:blipFill>
          <a:blip r:embed="rId3"/>
          <a:stretch>
            <a:fillRect/>
          </a:stretch>
        </p:blipFill>
        <p:spPr>
          <a:xfrm>
            <a:off x="1553639" y="2055913"/>
            <a:ext cx="6041627" cy="2322965"/>
          </a:xfrm>
          <a:prstGeom prst="rect">
            <a:avLst/>
          </a:prstGeom>
        </p:spPr>
      </p:pic>
      <p:sp>
        <p:nvSpPr>
          <p:cNvPr id="10" name="文本框 9"/>
          <p:cNvSpPr txBox="1"/>
          <p:nvPr/>
        </p:nvSpPr>
        <p:spPr>
          <a:xfrm>
            <a:off x="7982706" y="2754066"/>
            <a:ext cx="3322014" cy="1015663"/>
          </a:xfrm>
          <a:prstGeom prst="rect">
            <a:avLst/>
          </a:prstGeom>
          <a:noFill/>
        </p:spPr>
        <p:txBody>
          <a:bodyPr wrap="square" rtlCol="0" anchor="t">
            <a:spAutoFit/>
          </a:bodyPr>
          <a:lstStyle/>
          <a:p>
            <a:pPr marL="0" lvl="1" algn="l" fontAlgn="auto">
              <a:spcAft>
                <a:spcPts val="600"/>
              </a:spcAft>
              <a:buClrTx/>
              <a:buSzTx/>
            </a:pPr>
            <a:r>
              <a:rPr lang="en-US" altLang="zh-CN" sz="2000" b="1" dirty="0">
                <a:solidFill>
                  <a:schemeClr val="tx1"/>
                </a:solidFill>
                <a:sym typeface="+mn-ea"/>
              </a:rPr>
              <a:t>Backbone namespace (BBNS): </a:t>
            </a:r>
            <a:r>
              <a:rPr lang="en-US" altLang="zh-CN" sz="2000" dirty="0">
                <a:solidFill>
                  <a:schemeClr val="tx1"/>
                </a:solidFill>
                <a:sym typeface="+mn-ea"/>
              </a:rPr>
              <a:t>the </a:t>
            </a:r>
            <a:r>
              <a:rPr lang="en-US" altLang="zh-CN" sz="2000" dirty="0" err="1">
                <a:solidFill>
                  <a:schemeClr val="tx1"/>
                </a:solidFill>
                <a:sym typeface="+mn-ea"/>
              </a:rPr>
              <a:t>netns</a:t>
            </a:r>
            <a:r>
              <a:rPr lang="en-US" altLang="zh-CN" sz="2000" dirty="0">
                <a:solidFill>
                  <a:schemeClr val="tx1"/>
                </a:solidFill>
                <a:sym typeface="+mn-ea"/>
              </a:rPr>
              <a:t> that carries backend virtual devices of </a:t>
            </a:r>
            <a:r>
              <a:rPr lang="en-US" altLang="zh-CN" sz="2000" dirty="0" err="1">
                <a:solidFill>
                  <a:schemeClr val="tx1"/>
                </a:solidFill>
                <a:sym typeface="+mn-ea"/>
              </a:rPr>
              <a:t>vlinks</a:t>
            </a:r>
            <a:endParaRPr lang="en-US" altLang="zh-CN" sz="2000" dirty="0">
              <a:solidFill>
                <a:schemeClr val="tx1"/>
              </a:solidFill>
              <a:sym typeface="+mn-ea"/>
            </a:endParaRPr>
          </a:p>
        </p:txBody>
      </p:sp>
      <p:sp>
        <p:nvSpPr>
          <p:cNvPr id="2" name="文本框 1"/>
          <p:cNvSpPr txBox="1"/>
          <p:nvPr/>
        </p:nvSpPr>
        <p:spPr>
          <a:xfrm>
            <a:off x="2450263" y="4525714"/>
            <a:ext cx="7259320" cy="417830"/>
          </a:xfrm>
          <a:prstGeom prst="rect">
            <a:avLst/>
          </a:prstGeom>
          <a:noFill/>
        </p:spPr>
        <p:txBody>
          <a:bodyPr wrap="square" rtlCol="0" anchor="t">
            <a:noAutofit/>
          </a:bodyPr>
          <a:lstStyle/>
          <a:p>
            <a:pPr marL="0" lvl="1" indent="0" algn="ctr" fontAlgn="auto">
              <a:spcAft>
                <a:spcPts val="600"/>
              </a:spcAft>
              <a:buClrTx/>
              <a:buSzTx/>
              <a:buFont typeface="Wingdings" panose="05000000000000000000" pitchFamily="2" charset="2"/>
              <a:buNone/>
            </a:pPr>
            <a:r>
              <a:rPr lang="en-US" altLang="zh-CN" sz="2000" dirty="0">
                <a:solidFill>
                  <a:srgbClr val="C00000"/>
                </a:solidFill>
                <a:sym typeface="+mn-ea"/>
              </a:rPr>
              <a:t>SOTA architecture: </a:t>
            </a:r>
            <a:r>
              <a:rPr lang="en-US" altLang="zh-CN" sz="2000" b="1" dirty="0">
                <a:solidFill>
                  <a:srgbClr val="C00000"/>
                </a:solidFill>
                <a:sym typeface="+mn-ea"/>
              </a:rPr>
              <a:t>Uni-BBNS</a:t>
            </a:r>
            <a:r>
              <a:rPr lang="en-US" altLang="zh-CN" sz="2000" dirty="0">
                <a:solidFill>
                  <a:srgbClr val="C00000"/>
                </a:solidFill>
                <a:sym typeface="+mn-ea"/>
              </a:rPr>
              <a:t> architecture (mostly on </a:t>
            </a:r>
            <a:r>
              <a:rPr lang="en-US" altLang="zh-CN" sz="2000" b="1" dirty="0">
                <a:solidFill>
                  <a:srgbClr val="C00000"/>
                </a:solidFill>
                <a:sym typeface="+mn-ea"/>
              </a:rPr>
              <a:t>bare-metal</a:t>
            </a:r>
            <a:r>
              <a:rPr lang="en-US" altLang="zh-CN" sz="2000" dirty="0">
                <a:solidFill>
                  <a:srgbClr val="C00000"/>
                </a:solidFill>
                <a:sym typeface="+mn-ea"/>
              </a:rPr>
              <a:t>)</a:t>
            </a:r>
          </a:p>
        </p:txBody>
      </p:sp>
      <p:sp>
        <p:nvSpPr>
          <p:cNvPr id="3" name="圆角矩形 79"/>
          <p:cNvSpPr/>
          <p:nvPr/>
        </p:nvSpPr>
        <p:spPr>
          <a:xfrm>
            <a:off x="4665841" y="5275512"/>
            <a:ext cx="2955290" cy="45339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Stage 1: vnode constuction</a:t>
            </a:r>
          </a:p>
        </p:txBody>
      </p:sp>
      <p:sp>
        <p:nvSpPr>
          <p:cNvPr id="5" name="圆角矩形 2"/>
          <p:cNvSpPr/>
          <p:nvPr/>
        </p:nvSpPr>
        <p:spPr>
          <a:xfrm>
            <a:off x="7984140" y="5274653"/>
            <a:ext cx="2955290" cy="453390"/>
          </a:xfrm>
          <a:prstGeom prst="roundRect">
            <a:avLst/>
          </a:prstGeom>
          <a:solidFill>
            <a:srgbClr val="2E54A1"/>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ym typeface="+mn-ea"/>
              </a:rPr>
              <a:t>Stage 2: vlink constuction</a:t>
            </a:r>
          </a:p>
        </p:txBody>
      </p:sp>
      <p:sp>
        <p:nvSpPr>
          <p:cNvPr id="6" name="文本框 5"/>
          <p:cNvSpPr txBox="1"/>
          <p:nvPr/>
        </p:nvSpPr>
        <p:spPr>
          <a:xfrm>
            <a:off x="1060938" y="5238663"/>
            <a:ext cx="3396559" cy="461665"/>
          </a:xfrm>
          <a:prstGeom prst="rect">
            <a:avLst/>
          </a:prstGeom>
          <a:noFill/>
        </p:spPr>
        <p:txBody>
          <a:bodyPr wrap="square" rtlCol="0" anchor="t">
            <a:spAutoFit/>
          </a:bodyPr>
          <a:lstStyle/>
          <a:p>
            <a:pPr marL="0" lvl="1" indent="0" algn="ctr" fontAlgn="auto">
              <a:spcAft>
                <a:spcPts val="600"/>
              </a:spcAft>
              <a:buClrTx/>
              <a:buSzTx/>
              <a:buFont typeface="Wingdings" panose="05000000000000000000" pitchFamily="2" charset="2"/>
              <a:buNone/>
            </a:pPr>
            <a:r>
              <a:rPr lang="en-US" altLang="zh-CN" sz="2400" b="1" dirty="0">
                <a:sym typeface="+mn-ea"/>
              </a:rPr>
              <a:t>Two-staged construction</a:t>
            </a:r>
            <a:endParaRPr lang="en-US" altLang="zh-CN" sz="2400" b="1" dirty="0">
              <a:solidFill>
                <a:schemeClr val="tx1"/>
              </a:solidFill>
              <a:sym typeface="+mn-ea"/>
            </a:endParaRPr>
          </a:p>
        </p:txBody>
      </p:sp>
      <p:cxnSp>
        <p:nvCxnSpPr>
          <p:cNvPr id="8" name="直接箭头连接符 7"/>
          <p:cNvCxnSpPr>
            <a:stCxn id="3" idx="3"/>
            <a:endCxn id="5" idx="1"/>
          </p:cNvCxnSpPr>
          <p:nvPr/>
        </p:nvCxnSpPr>
        <p:spPr>
          <a:xfrm flipV="1">
            <a:off x="7621131" y="5501348"/>
            <a:ext cx="363009" cy="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60938" y="1451534"/>
            <a:ext cx="3741774" cy="461665"/>
          </a:xfrm>
          <a:prstGeom prst="rect">
            <a:avLst/>
          </a:prstGeom>
          <a:noFill/>
        </p:spPr>
        <p:txBody>
          <a:bodyPr wrap="square" rtlCol="0" anchor="t">
            <a:spAutoFit/>
          </a:bodyPr>
          <a:lstStyle/>
          <a:p>
            <a:pPr marL="0" lvl="1" indent="0" algn="ctr" fontAlgn="auto">
              <a:spcAft>
                <a:spcPts val="600"/>
              </a:spcAft>
              <a:buClrTx/>
              <a:buSzTx/>
              <a:buFont typeface="Wingdings" panose="05000000000000000000" pitchFamily="2" charset="2"/>
              <a:buNone/>
            </a:pPr>
            <a:r>
              <a:rPr lang="en-US" altLang="zh-CN" sz="2400" b="1" dirty="0">
                <a:sym typeface="+mn-ea"/>
              </a:rPr>
              <a:t>Virtual network structure</a:t>
            </a:r>
            <a:endParaRPr lang="en-US" altLang="zh-CN" sz="2400" b="1" dirty="0">
              <a:solidFill>
                <a:schemeClr val="tx1"/>
              </a:solidFill>
              <a:sym typeface="+mn-ea"/>
            </a:endParaRPr>
          </a:p>
        </p:txBody>
      </p:sp>
      <p:cxnSp>
        <p:nvCxnSpPr>
          <p:cNvPr id="13" name="直接箭头连接符 12"/>
          <p:cNvCxnSpPr>
            <a:cxnSpLocks/>
            <a:stCxn id="10" idx="1"/>
          </p:cNvCxnSpPr>
          <p:nvPr/>
        </p:nvCxnSpPr>
        <p:spPr>
          <a:xfrm flipH="1">
            <a:off x="7352270" y="3261898"/>
            <a:ext cx="630436" cy="41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C5847BE0-55CA-5CB3-1B34-A4665377A488}"/>
              </a:ext>
            </a:extLst>
          </p:cNvPr>
          <p:cNvSpPr txBox="1"/>
          <p:nvPr/>
        </p:nvSpPr>
        <p:spPr>
          <a:xfrm>
            <a:off x="8130746" y="5752150"/>
            <a:ext cx="2645510" cy="369332"/>
          </a:xfrm>
          <a:prstGeom prst="rect">
            <a:avLst/>
          </a:prstGeom>
          <a:noFill/>
        </p:spPr>
        <p:txBody>
          <a:bodyPr wrap="square">
            <a:spAutoFit/>
          </a:bodyPr>
          <a:lstStyle/>
          <a:p>
            <a:pPr algn="ctr"/>
            <a:r>
              <a:rPr lang="en-US" altLang="zh-CN" dirty="0">
                <a:solidFill>
                  <a:srgbClr val="C00000"/>
                </a:solidFill>
                <a:sym typeface="+mn-ea"/>
              </a:rPr>
              <a:t>w</a:t>
            </a:r>
            <a:r>
              <a:rPr lang="en-US" altLang="zh-CN" sz="1800" dirty="0">
                <a:solidFill>
                  <a:srgbClr val="C00000"/>
                </a:solidFill>
                <a:sym typeface="+mn-ea"/>
              </a:rPr>
              <a:t>ith</a:t>
            </a:r>
            <a:r>
              <a:rPr lang="en-US" altLang="zh-CN" sz="1800" b="1" dirty="0">
                <a:solidFill>
                  <a:srgbClr val="C00000"/>
                </a:solidFill>
                <a:sym typeface="+mn-ea"/>
              </a:rPr>
              <a:t> Linux </a:t>
            </a:r>
            <a:r>
              <a:rPr lang="en-US" altLang="zh-CN" sz="1800" b="1" dirty="0" err="1">
                <a:solidFill>
                  <a:srgbClr val="C00000"/>
                </a:solidFill>
                <a:sym typeface="+mn-ea"/>
              </a:rPr>
              <a:t>netlink</a:t>
            </a:r>
            <a:r>
              <a:rPr lang="en-US" altLang="zh-CN" sz="1800" b="1" dirty="0">
                <a:solidFill>
                  <a:srgbClr val="C00000"/>
                </a:solidFill>
                <a:sym typeface="+mn-ea"/>
              </a:rPr>
              <a:t> APIs</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标题 3"/>
          <p:cNvSpPr>
            <a:spLocks noGrp="1"/>
          </p:cNvSpPr>
          <p:nvPr/>
        </p:nvSpPr>
        <p:spPr>
          <a:xfrm>
            <a:off x="771525" y="927735"/>
            <a:ext cx="10463530" cy="755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Problem: High VN Construction Time-cost</a:t>
            </a:r>
          </a:p>
        </p:txBody>
      </p:sp>
      <p:sp>
        <p:nvSpPr>
          <p:cNvPr id="10" name="文本框 9"/>
          <p:cNvSpPr txBox="1"/>
          <p:nvPr/>
        </p:nvSpPr>
        <p:spPr>
          <a:xfrm>
            <a:off x="1145540" y="1743710"/>
            <a:ext cx="7793990" cy="1637665"/>
          </a:xfrm>
          <a:prstGeom prst="rect">
            <a:avLst/>
          </a:prstGeom>
          <a:noFill/>
        </p:spPr>
        <p:txBody>
          <a:bodyPr wrap="square" rtlCol="0" anchor="t">
            <a:spAutoFit/>
          </a:bodyPr>
          <a:lstStyle/>
          <a:p>
            <a:pPr marL="0" lvl="1" indent="0" algn="l" fontAlgn="auto">
              <a:spcAft>
                <a:spcPts val="600"/>
              </a:spcAft>
              <a:buClrTx/>
              <a:buSzTx/>
              <a:buFont typeface="Wingdings" panose="05000000000000000000" pitchFamily="2" charset="2"/>
              <a:buNone/>
            </a:pPr>
            <a:r>
              <a:rPr lang="en-US" altLang="zh-CN" sz="2400" dirty="0">
                <a:sym typeface="+mn-ea"/>
              </a:rPr>
              <a:t>Profiling results with </a:t>
            </a:r>
            <a:r>
              <a:rPr lang="en-US" altLang="zh-CN" sz="2400" dirty="0" err="1">
                <a:sym typeface="+mn-ea"/>
              </a:rPr>
              <a:t>uni</a:t>
            </a:r>
            <a:r>
              <a:rPr lang="en-US" altLang="zh-CN" sz="2400" dirty="0">
                <a:sym typeface="+mn-ea"/>
              </a:rPr>
              <a:t>-BBNS architecture on bare-metal:</a:t>
            </a:r>
          </a:p>
          <a:p>
            <a:pPr marL="342900" lvl="1" indent="-342900" algn="l" fontAlgn="auto">
              <a:spcAft>
                <a:spcPts val="300"/>
              </a:spcAft>
              <a:buClrTx/>
              <a:buSzTx/>
              <a:buFont typeface="Wingdings" panose="05000000000000000000" pitchFamily="2" charset="2"/>
              <a:buChar char="p"/>
            </a:pPr>
            <a:r>
              <a:rPr lang="en-US" altLang="zh-CN" sz="1600" b="1" dirty="0" err="1">
                <a:sym typeface="+mn-ea"/>
              </a:rPr>
              <a:t>Superlinear</a:t>
            </a:r>
            <a:r>
              <a:rPr lang="en-US" altLang="zh-CN" sz="1600" b="1" dirty="0">
                <a:sym typeface="+mn-ea"/>
              </a:rPr>
              <a:t> scaling</a:t>
            </a:r>
            <a:r>
              <a:rPr lang="en-US" altLang="zh-CN" sz="1600" dirty="0">
                <a:sym typeface="+mn-ea"/>
              </a:rPr>
              <a:t> time-cost with</a:t>
            </a:r>
            <a:r>
              <a:rPr lang="en-US" altLang="zh-CN" sz="1600" dirty="0">
                <a:solidFill>
                  <a:schemeClr val="tx1"/>
                </a:solidFill>
                <a:sym typeface="+mn-ea"/>
              </a:rPr>
              <a:t> network size</a:t>
            </a:r>
          </a:p>
          <a:p>
            <a:pPr marL="342900" lvl="1" indent="-342900" algn="l" fontAlgn="auto">
              <a:spcAft>
                <a:spcPts val="300"/>
              </a:spcAft>
              <a:buClrTx/>
              <a:buSzTx/>
              <a:buFont typeface="Wingdings" panose="05000000000000000000" pitchFamily="2" charset="2"/>
              <a:buChar char="p"/>
            </a:pPr>
            <a:r>
              <a:rPr lang="en-US" altLang="zh-CN" sz="1600" b="1" dirty="0">
                <a:sym typeface="+mn-ea"/>
              </a:rPr>
              <a:t>Hour-level </a:t>
            </a:r>
            <a:r>
              <a:rPr lang="en-US" altLang="zh-CN" sz="1600" dirty="0">
                <a:solidFill>
                  <a:schemeClr val="tx1"/>
                </a:solidFill>
                <a:sym typeface="+mn-ea"/>
              </a:rPr>
              <a:t>construction time-cost of 10K-node topologies</a:t>
            </a:r>
          </a:p>
          <a:p>
            <a:pPr marL="342900" lvl="1" indent="-342900" algn="l" fontAlgn="auto">
              <a:spcAft>
                <a:spcPts val="300"/>
              </a:spcAft>
              <a:buClrTx/>
              <a:buSzTx/>
              <a:buFont typeface="Wingdings" panose="05000000000000000000" pitchFamily="2" charset="2"/>
              <a:buChar char="p"/>
            </a:pPr>
            <a:r>
              <a:rPr lang="en-US" altLang="zh-CN" sz="1600" b="1" dirty="0" err="1">
                <a:solidFill>
                  <a:schemeClr val="tx1"/>
                </a:solidFill>
                <a:sym typeface="+mn-ea"/>
              </a:rPr>
              <a:t>Vlink</a:t>
            </a:r>
            <a:r>
              <a:rPr lang="en-US" altLang="zh-CN" sz="1600" b="1" dirty="0">
                <a:solidFill>
                  <a:schemeClr val="tx1"/>
                </a:solidFill>
                <a:sym typeface="+mn-ea"/>
              </a:rPr>
              <a:t> construction</a:t>
            </a:r>
            <a:r>
              <a:rPr lang="en-US" altLang="zh-CN" sz="1600" dirty="0">
                <a:solidFill>
                  <a:schemeClr val="tx1"/>
                </a:solidFill>
                <a:sym typeface="+mn-ea"/>
              </a:rPr>
              <a:t> dominates total time-cost</a:t>
            </a:r>
          </a:p>
          <a:p>
            <a:pPr marL="342900" lvl="1" indent="-342900" algn="l" fontAlgn="auto">
              <a:spcAft>
                <a:spcPts val="300"/>
              </a:spcAft>
              <a:buClrTx/>
              <a:buSzTx/>
              <a:buFont typeface="Wingdings" panose="05000000000000000000" pitchFamily="2" charset="2"/>
              <a:buChar char="p"/>
            </a:pPr>
            <a:r>
              <a:rPr lang="en-US" altLang="zh-CN" sz="1600" b="1" dirty="0">
                <a:solidFill>
                  <a:schemeClr val="tx1"/>
                </a:solidFill>
                <a:sym typeface="+mn-ea"/>
              </a:rPr>
              <a:t>Kernel-state</a:t>
            </a:r>
            <a:r>
              <a:rPr lang="en-US" altLang="zh-CN" sz="1600" dirty="0">
                <a:solidFill>
                  <a:schemeClr val="tx1"/>
                </a:solidFill>
                <a:sym typeface="+mn-ea"/>
              </a:rPr>
              <a:t> CPU </a:t>
            </a:r>
            <a:r>
              <a:rPr lang="en-US" altLang="zh-CN" sz="1600" dirty="0" err="1">
                <a:solidFill>
                  <a:schemeClr val="tx1"/>
                </a:solidFill>
                <a:sym typeface="+mn-ea"/>
              </a:rPr>
              <a:t>domonates</a:t>
            </a:r>
            <a:r>
              <a:rPr lang="en-US" altLang="zh-CN" sz="1600" dirty="0">
                <a:solidFill>
                  <a:schemeClr val="tx1"/>
                </a:solidFill>
                <a:sym typeface="+mn-ea"/>
              </a:rPr>
              <a:t> total CPU overhead</a:t>
            </a:r>
          </a:p>
        </p:txBody>
      </p:sp>
      <p:pic>
        <p:nvPicPr>
          <p:cNvPr id="6" name="图片 5"/>
          <p:cNvPicPr>
            <a:picLocks noChangeAspect="1"/>
          </p:cNvPicPr>
          <p:nvPr/>
        </p:nvPicPr>
        <p:blipFill>
          <a:blip r:embed="rId3"/>
          <a:stretch>
            <a:fillRect/>
          </a:stretch>
        </p:blipFill>
        <p:spPr>
          <a:xfrm>
            <a:off x="1069340" y="3535045"/>
            <a:ext cx="6916420" cy="1534795"/>
          </a:xfrm>
          <a:prstGeom prst="rect">
            <a:avLst/>
          </a:prstGeom>
        </p:spPr>
      </p:pic>
      <p:pic>
        <p:nvPicPr>
          <p:cNvPr id="3" name="图片 2"/>
          <p:cNvPicPr>
            <a:picLocks noChangeAspect="1"/>
          </p:cNvPicPr>
          <p:nvPr/>
        </p:nvPicPr>
        <p:blipFill>
          <a:blip r:embed="rId4"/>
          <a:stretch>
            <a:fillRect/>
          </a:stretch>
        </p:blipFill>
        <p:spPr>
          <a:xfrm>
            <a:off x="8177530" y="3495675"/>
            <a:ext cx="3302000" cy="1570355"/>
          </a:xfrm>
          <a:prstGeom prst="rect">
            <a:avLst/>
          </a:prstGeom>
        </p:spPr>
      </p:pic>
      <p:sp>
        <p:nvSpPr>
          <p:cNvPr id="20" name="文本框 19"/>
          <p:cNvSpPr txBox="1"/>
          <p:nvPr/>
        </p:nvSpPr>
        <p:spPr>
          <a:xfrm>
            <a:off x="2130425" y="5332095"/>
            <a:ext cx="8084820" cy="461665"/>
          </a:xfrm>
          <a:prstGeom prst="rect">
            <a:avLst/>
          </a:prstGeom>
          <a:noFill/>
        </p:spPr>
        <p:txBody>
          <a:bodyPr wrap="square" rtlCol="0" anchor="t">
            <a:spAutoFit/>
          </a:bodyPr>
          <a:lstStyle/>
          <a:p>
            <a:pPr algn="ctr"/>
            <a:r>
              <a:rPr lang="en-US" altLang="zh-CN" sz="2400" dirty="0">
                <a:solidFill>
                  <a:srgbClr val="C00000"/>
                </a:solidFill>
                <a:sym typeface="+mn-ea"/>
              </a:rPr>
              <a:t>Bottleneck: </a:t>
            </a:r>
            <a:r>
              <a:rPr lang="en-US" altLang="zh-CN" sz="2400" b="1" dirty="0">
                <a:solidFill>
                  <a:srgbClr val="C00000"/>
                </a:solidFill>
                <a:sym typeface="+mn-ea"/>
              </a:rPr>
              <a:t>OS kernel</a:t>
            </a:r>
            <a:r>
              <a:rPr lang="en-US" altLang="zh-CN" sz="2400" dirty="0">
                <a:solidFill>
                  <a:srgbClr val="C00000"/>
                </a:solidFill>
                <a:sym typeface="+mn-ea"/>
              </a:rPr>
              <a:t> processing during </a:t>
            </a:r>
            <a:r>
              <a:rPr lang="en-US" altLang="zh-CN" sz="2400" b="1" dirty="0">
                <a:solidFill>
                  <a:srgbClr val="C00000"/>
                </a:solidFill>
                <a:sym typeface="+mn-ea"/>
              </a:rPr>
              <a:t>vlink construction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BlNzBiMzM5MzVkN2QzMWUyZDc0MjkyNjg1ZjEzNWY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3080</Words>
  <Application>Microsoft Office PowerPoint</Application>
  <PresentationFormat>宽屏</PresentationFormat>
  <Paragraphs>291</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Arial</vt:lpstr>
      <vt:lpstr>Calibri</vt:lpstr>
      <vt:lpstr>Consolas</vt:lpstr>
      <vt:lpstr>Wingdings</vt:lpstr>
      <vt:lpstr>WPS</vt:lpstr>
      <vt:lpstr>SplitNN: Single-Machine Network Emulation at Scale with Minute-Level Construction of 10K-Node Virtual Networks</vt:lpstr>
      <vt:lpstr>Network Emulation</vt:lpstr>
      <vt:lpstr>Scalability Demand of Network Emulation</vt:lpstr>
      <vt:lpstr>Efficiency Demand of Network Emulation</vt:lpstr>
      <vt:lpstr>PowerPoint 演示文稿</vt:lpstr>
      <vt:lpstr>Prior works: Multi-machine network emulation</vt:lpstr>
      <vt:lpstr>New path: single-machine emulation framework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凯飞 彭</cp:lastModifiedBy>
  <cp:revision>242</cp:revision>
  <dcterms:created xsi:type="dcterms:W3CDTF">2023-08-09T12:44:00Z</dcterms:created>
  <dcterms:modified xsi:type="dcterms:W3CDTF">2025-08-07T08:17:16Z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2052-12.1.0.22215</vt:lpwstr>
  </property>
</Properties>
</file>