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51" r:id="rId3"/>
    <p:sldId id="360" r:id="rId4"/>
    <p:sldId id="361" r:id="rId5"/>
    <p:sldId id="335" r:id="rId6"/>
    <p:sldId id="332" r:id="rId7"/>
    <p:sldId id="357" r:id="rId8"/>
    <p:sldId id="346" r:id="rId9"/>
    <p:sldId id="352" r:id="rId10"/>
    <p:sldId id="353" r:id="rId11"/>
    <p:sldId id="309" r:id="rId12"/>
    <p:sldId id="336" r:id="rId13"/>
    <p:sldId id="337" r:id="rId14"/>
    <p:sldId id="338" r:id="rId15"/>
    <p:sldId id="327" r:id="rId16"/>
    <p:sldId id="341" r:id="rId17"/>
    <p:sldId id="340" r:id="rId18"/>
    <p:sldId id="342" r:id="rId19"/>
    <p:sldId id="290" r:id="rId20"/>
    <p:sldId id="288" r:id="rId21"/>
    <p:sldId id="289" r:id="rId22"/>
    <p:sldId id="358" r:id="rId23"/>
    <p:sldId id="33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9B"/>
    <a:srgbClr val="C6CBD2"/>
    <a:srgbClr val="61054F"/>
    <a:srgbClr val="440044"/>
    <a:srgbClr val="FA505A"/>
    <a:srgbClr val="FC6C6B"/>
    <a:srgbClr val="91AAC5"/>
    <a:srgbClr val="567FBD"/>
    <a:srgbClr val="FFFFFF"/>
    <a:srgbClr val="7A9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 autoAdjust="0"/>
    <p:restoredTop sz="79953" autoAdjust="0"/>
  </p:normalViewPr>
  <p:slideViewPr>
    <p:cSldViewPr snapToGrid="0" showGuides="1">
      <p:cViewPr varScale="1">
        <p:scale>
          <a:sx n="85" d="100"/>
          <a:sy n="85" d="100"/>
        </p:scale>
        <p:origin x="1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0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FB9C5-D2B3-4953-8567-EA53C1F1B040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F359-6995-43D0-814D-C37784FFDC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1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F359-6995-43D0-814D-C37784FFDC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37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sz="1800" b="0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5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1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sz="180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81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01214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7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01214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9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 typeface="+mj-ea"/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5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1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84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46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8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2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0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540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CF359-6995-43D0-814D-C37784FFDC9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6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7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9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6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  <a:defRPr/>
            </a:pP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6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01214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4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altLang="zh-CN" b="0" i="0" dirty="0">
              <a:solidFill>
                <a:srgbClr val="101214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CF359-6995-43D0-814D-C37784FFDC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 userDrawn="1"/>
        </p:nvSpPr>
        <p:spPr>
          <a:xfrm>
            <a:off x="0" y="-441325"/>
            <a:ext cx="12222480" cy="7466965"/>
          </a:xfrm>
          <a:custGeom>
            <a:avLst/>
            <a:gdLst>
              <a:gd name="connisteX0" fmla="*/ 0 w 12222480"/>
              <a:gd name="connsiteY0" fmla="*/ 426720 h 7466965"/>
              <a:gd name="connisteX1" fmla="*/ 2225040 w 12222480"/>
              <a:gd name="connsiteY1" fmla="*/ 7345045 h 7466965"/>
              <a:gd name="connisteX2" fmla="*/ 3230880 w 12222480"/>
              <a:gd name="connsiteY2" fmla="*/ 381000 h 7466965"/>
              <a:gd name="connisteX3" fmla="*/ 762000 w 12222480"/>
              <a:gd name="connsiteY3" fmla="*/ 2834005 h 7466965"/>
              <a:gd name="connisteX4" fmla="*/ 5486400 w 12222480"/>
              <a:gd name="connsiteY4" fmla="*/ 6247765 h 7466965"/>
              <a:gd name="connisteX5" fmla="*/ 3794760 w 12222480"/>
              <a:gd name="connsiteY5" fmla="*/ 7466965 h 7466965"/>
              <a:gd name="connisteX6" fmla="*/ 5532120 w 12222480"/>
              <a:gd name="connsiteY6" fmla="*/ 365760 h 7466965"/>
              <a:gd name="connisteX7" fmla="*/ 8671560 w 12222480"/>
              <a:gd name="connsiteY7" fmla="*/ 1066165 h 7466965"/>
              <a:gd name="connisteX8" fmla="*/ 5029200 w 12222480"/>
              <a:gd name="connsiteY8" fmla="*/ 2300605 h 7466965"/>
              <a:gd name="connisteX9" fmla="*/ 7818120 w 12222480"/>
              <a:gd name="connsiteY9" fmla="*/ 7299325 h 7466965"/>
              <a:gd name="connisteX10" fmla="*/ 8077200 w 12222480"/>
              <a:gd name="connsiteY10" fmla="*/ 411480 h 7466965"/>
              <a:gd name="connisteX11" fmla="*/ 5791200 w 12222480"/>
              <a:gd name="connsiteY11" fmla="*/ 3611245 h 7466965"/>
              <a:gd name="connisteX12" fmla="*/ 12222480 w 12222480"/>
              <a:gd name="connsiteY12" fmla="*/ 7329805 h 7466965"/>
              <a:gd name="connisteX13" fmla="*/ 10927080 w 12222480"/>
              <a:gd name="connsiteY13" fmla="*/ 365760 h 7466965"/>
              <a:gd name="connisteX14" fmla="*/ 9265920 w 12222480"/>
              <a:gd name="connsiteY14" fmla="*/ 5622925 h 7466965"/>
              <a:gd name="connisteX15" fmla="*/ 12192000 w 12222480"/>
              <a:gd name="connsiteY15" fmla="*/ 1005205 h 7466965"/>
              <a:gd name="connisteX16" fmla="*/ 7086600 w 12222480"/>
              <a:gd name="connsiteY16" fmla="*/ 0 h 7466965"/>
              <a:gd name="connisteX17" fmla="*/ 0 w 12222480"/>
              <a:gd name="connsiteY17" fmla="*/ 426720 h 74669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12222480" h="7466965">
                <a:moveTo>
                  <a:pt x="0" y="426720"/>
                </a:moveTo>
                <a:lnTo>
                  <a:pt x="2225040" y="7345045"/>
                </a:lnTo>
                <a:lnTo>
                  <a:pt x="3230880" y="381000"/>
                </a:lnTo>
                <a:lnTo>
                  <a:pt x="762000" y="2834005"/>
                </a:lnTo>
                <a:lnTo>
                  <a:pt x="5486400" y="6247765"/>
                </a:lnTo>
                <a:lnTo>
                  <a:pt x="3794760" y="7466965"/>
                </a:lnTo>
                <a:lnTo>
                  <a:pt x="5532120" y="365760"/>
                </a:lnTo>
                <a:lnTo>
                  <a:pt x="8671560" y="1066165"/>
                </a:lnTo>
                <a:lnTo>
                  <a:pt x="5029200" y="2300605"/>
                </a:lnTo>
                <a:lnTo>
                  <a:pt x="7818120" y="7299325"/>
                </a:lnTo>
                <a:lnTo>
                  <a:pt x="8077200" y="411480"/>
                </a:lnTo>
                <a:lnTo>
                  <a:pt x="5791200" y="3611245"/>
                </a:lnTo>
                <a:lnTo>
                  <a:pt x="12222480" y="7329805"/>
                </a:lnTo>
                <a:lnTo>
                  <a:pt x="10927080" y="365760"/>
                </a:lnTo>
                <a:lnTo>
                  <a:pt x="9265920" y="5622925"/>
                </a:lnTo>
                <a:lnTo>
                  <a:pt x="12192000" y="1005205"/>
                </a:lnTo>
                <a:lnTo>
                  <a:pt x="7086600" y="0"/>
                </a:lnTo>
                <a:lnTo>
                  <a:pt x="0" y="42672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d490d4226540cc8deaaccd1d6d84e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" y="579120"/>
            <a:ext cx="12186920" cy="569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14017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37079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962" y="3411728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7" name="图片 6" descr="图片包含 户外艺术系列&#10;&#10;已生成极高可信度的说明">
            <a:extLst>
              <a:ext uri="{FF2B5EF4-FFF2-40B4-BE49-F238E27FC236}">
                <a16:creationId xmlns:a16="http://schemas.microsoft.com/office/drawing/2014/main" id="{66A49C53-CD4F-436E-B735-19DF7A4B9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7959" y="834331"/>
            <a:ext cx="5833520" cy="54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D37F-46AE-4CE4-B8B7-2ACA69C0393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EBA8-9787-4325-A305-CC6A8C53B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advTm="3000">
        <p:pull dir="ru"/>
      </p:transition>
    </mc:Choice>
    <mc:Fallback xmlns="">
      <p:transition advTm="3000">
        <p:pull dir="r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3215" y="1379295"/>
            <a:ext cx="111160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Topology-Adaptive LEO Satellite Network Telemetry via Graph Isomorphism and Topology Partitioning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223B83-EB3F-467F-84F0-BE33A305FE21}"/>
              </a:ext>
            </a:extLst>
          </p:cNvPr>
          <p:cNvSpPr txBox="1"/>
          <p:nvPr/>
        </p:nvSpPr>
        <p:spPr>
          <a:xfrm>
            <a:off x="2282859" y="3429000"/>
            <a:ext cx="7616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Yan Zhang</a:t>
            </a:r>
            <a:r>
              <a:rPr lang="nn-NO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Tian Pan, Yan Zheng, 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Guohao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Ruan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Haonan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Li, Yi Liu, Jiang Liu, </a:t>
            </a:r>
            <a:r>
              <a:rPr lang="nn-NO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Huang Tao</a:t>
            </a:r>
            <a:endParaRPr lang="en-US" altLang="zh-CN" sz="2400" baseline="30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B157CD-A6E6-4106-8308-13EDC606D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5" y="4971139"/>
            <a:ext cx="4115939" cy="96067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1E07E9-78D4-4332-87B0-9DC9D536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78" y="4971139"/>
            <a:ext cx="3567232" cy="9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14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44BF27-4A50-4D3C-82CB-DF010E5F7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086"/>
          <a:stretch/>
        </p:blipFill>
        <p:spPr>
          <a:xfrm>
            <a:off x="2617307" y="3231456"/>
            <a:ext cx="1844974" cy="1494186"/>
          </a:xfrm>
          <a:prstGeom prst="rect">
            <a:avLst/>
          </a:prstGeom>
        </p:spPr>
      </p:pic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613B030-BBC6-402F-B277-38B6C954B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917" y="2123907"/>
            <a:ext cx="4662488" cy="25399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712198-56E4-46CE-A05E-8CF454DA72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635"/>
          <a:stretch/>
        </p:blipFill>
        <p:spPr>
          <a:xfrm>
            <a:off x="2381211" y="5562424"/>
            <a:ext cx="2344946" cy="103105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FE15DBA-7492-4789-B678-DFEF71506218}"/>
              </a:ext>
            </a:extLst>
          </p:cNvPr>
          <p:cNvSpPr txBox="1"/>
          <p:nvPr/>
        </p:nvSpPr>
        <p:spPr>
          <a:xfrm>
            <a:off x="407360" y="4654483"/>
            <a:ext cx="676069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= 0, ∆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= 0. 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≠ 0, the ratio of the above two phase differences:</a:t>
            </a:r>
          </a:p>
        </p:txBody>
      </p:sp>
      <p:sp>
        <p:nvSpPr>
          <p:cNvPr id="20" name="文本框 28">
            <a:extLst>
              <a:ext uri="{FF2B5EF4-FFF2-40B4-BE49-F238E27FC236}">
                <a16:creationId xmlns:a16="http://schemas.microsoft.com/office/drawing/2014/main" id="{22DD985C-C9E3-458A-A54B-A747CE330378}"/>
              </a:ext>
            </a:extLst>
          </p:cNvPr>
          <p:cNvSpPr txBox="1"/>
          <p:nvPr/>
        </p:nvSpPr>
        <p:spPr>
          <a:xfrm>
            <a:off x="5132999" y="5877894"/>
            <a:ext cx="725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(3)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598481C-C712-4532-A575-A5B0970D752A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D62532-4ABE-4120-8A97-ADF6FEEFAA63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E046958-637C-4EAA-AA8E-068FAF6B7F2A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F43A616-068F-4C94-BE7B-55C0D2AAB9BA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23A48DF-1BCF-434E-8BCF-F5F49BB061BD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Topology Extraction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5BBC88-89BF-4E24-87AA-CFA79971BB56}"/>
              </a:ext>
            </a:extLst>
          </p:cNvPr>
          <p:cNvSpPr txBox="1"/>
          <p:nvPr/>
        </p:nvSpPr>
        <p:spPr>
          <a:xfrm>
            <a:off x="5133000" y="3287784"/>
            <a:ext cx="725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803FBB8-C792-402D-B01F-1D72FC4A5408}"/>
              </a:ext>
            </a:extLst>
          </p:cNvPr>
          <p:cNvSpPr txBox="1"/>
          <p:nvPr/>
        </p:nvSpPr>
        <p:spPr>
          <a:xfrm>
            <a:off x="5133000" y="4205177"/>
            <a:ext cx="725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4" name="Title-3">
            <a:extLst>
              <a:ext uri="{FF2B5EF4-FFF2-40B4-BE49-F238E27FC236}">
                <a16:creationId xmlns:a16="http://schemas.microsoft.com/office/drawing/2014/main" id="{B6E514D3-E6A0-400C-8A26-BAA84E1537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74898" y="4875499"/>
            <a:ext cx="3973433" cy="1717976"/>
          </a:xfrm>
          <a:prstGeom prst="roundRect">
            <a:avLst>
              <a:gd name="adj" fmla="val 5843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Constellation parameters: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altLang="zh-CN" sz="2000" dirty="0"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N: n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umber of orbit planes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altLang="zh-CN" sz="2000" dirty="0"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M: n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umber of satellites </a:t>
            </a:r>
            <a:r>
              <a:rPr lang="en-US" altLang="zh-CN" sz="2000" dirty="0"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per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plane 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altLang="zh-CN" sz="2000" dirty="0"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F: p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hase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 factor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809960-C175-45C9-866E-B6967EB6911B}"/>
              </a:ext>
            </a:extLst>
          </p:cNvPr>
          <p:cNvSpPr txBox="1"/>
          <p:nvPr/>
        </p:nvSpPr>
        <p:spPr>
          <a:xfrm>
            <a:off x="515595" y="2026969"/>
            <a:ext cx="5788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∆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In-Orbit Phase Difference.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∆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Cross-Orbit Phase Difference.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F4E24C-7B5E-43C0-884D-7F12085C271F}"/>
              </a:ext>
            </a:extLst>
          </p:cNvPr>
          <p:cNvSpPr txBox="1"/>
          <p:nvPr/>
        </p:nvSpPr>
        <p:spPr>
          <a:xfrm>
            <a:off x="515595" y="1419229"/>
            <a:ext cx="10274325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The number of topology changes and the number of non-isomorphic topologies</a:t>
            </a:r>
            <a:r>
              <a:rPr lang="en-US" altLang="zh-CN" sz="2000" b="1" dirty="0">
                <a:solidFill>
                  <a:srgbClr val="0070C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598481C-C712-4532-A575-A5B0970D752A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D62532-4ABE-4120-8A97-ADF6FEEFAA63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E046958-637C-4EAA-AA8E-068FAF6B7F2A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F43A616-068F-4C94-BE7B-55C0D2AAB9BA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23A48DF-1BCF-434E-8BCF-F5F49BB061BD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Topology Extraction</a:t>
            </a:r>
          </a:p>
        </p:txBody>
      </p:sp>
      <p:sp>
        <p:nvSpPr>
          <p:cNvPr id="24" name="Body-1">
            <a:extLst>
              <a:ext uri="{FF2B5EF4-FFF2-40B4-BE49-F238E27FC236}">
                <a16:creationId xmlns:a16="http://schemas.microsoft.com/office/drawing/2014/main" id="{39EBCCF7-50C4-4D33-9764-9FCF2CEC2E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5695" y="1281947"/>
            <a:ext cx="6899177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Number of Topology Changes (</a:t>
            </a:r>
            <a:r>
              <a:rPr lang="en-US" altLang="zh-CN" sz="24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n_chg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010DBE-8031-4419-974A-87D2DB5D0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59"/>
          <a:stretch/>
        </p:blipFill>
        <p:spPr>
          <a:xfrm>
            <a:off x="3425378" y="2687672"/>
            <a:ext cx="3941113" cy="11168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B8021D-0899-4398-9188-33F4B6C63F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774"/>
          <a:stretch/>
        </p:blipFill>
        <p:spPr>
          <a:xfrm>
            <a:off x="2926535" y="5446419"/>
            <a:ext cx="5214858" cy="12268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1048D5D-3733-40AF-9E43-F71E496B95FD}"/>
              </a:ext>
            </a:extLst>
          </p:cNvPr>
          <p:cNvSpPr txBox="1"/>
          <p:nvPr/>
        </p:nvSpPr>
        <p:spPr>
          <a:xfrm>
            <a:off x="645696" y="2022245"/>
            <a:ext cx="1090060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n_dsp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is the number of different satellite phases in a period. 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≠ 0: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9970A8-7DE1-43CB-8630-7D9EA93D2EF9}"/>
              </a:ext>
            </a:extLst>
          </p:cNvPr>
          <p:cNvSpPr txBox="1"/>
          <p:nvPr/>
        </p:nvSpPr>
        <p:spPr>
          <a:xfrm>
            <a:off x="645695" y="4099895"/>
            <a:ext cx="1090060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 When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n_dsp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is odd, whenever a satellite crosses a polar circle, it causes a topology change. A satellite is known to cross the polar circles 4 times during one orbit around the Earth. 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(2) When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n_dsp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is even, whenever a satellite crosses a polar circle, there must be another satellite crossing the other polar circle at the same time.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A6458DF-84D0-4350-9537-D35998011F87}"/>
              </a:ext>
            </a:extLst>
          </p:cNvPr>
          <p:cNvSpPr txBox="1"/>
          <p:nvPr/>
        </p:nvSpPr>
        <p:spPr>
          <a:xfrm>
            <a:off x="9367880" y="5788510"/>
            <a:ext cx="585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C63659-23AA-445D-AB1F-B35B30CBBD7E}"/>
              </a:ext>
            </a:extLst>
          </p:cNvPr>
          <p:cNvSpPr txBox="1"/>
          <p:nvPr/>
        </p:nvSpPr>
        <p:spPr>
          <a:xfrm>
            <a:off x="9367880" y="3019735"/>
            <a:ext cx="585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7663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D00DC63-F2F0-4299-ABE3-17BE240504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929"/>
          <a:stretch/>
        </p:blipFill>
        <p:spPr>
          <a:xfrm>
            <a:off x="496120" y="2347659"/>
            <a:ext cx="5193938" cy="13963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D1B181-BD21-4683-BFC8-7AC9587F1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61"/>
          <a:stretch/>
        </p:blipFill>
        <p:spPr>
          <a:xfrm>
            <a:off x="496120" y="5230104"/>
            <a:ext cx="4344556" cy="82970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09D5734-0E44-4CCB-9CA5-775D86725D54}"/>
              </a:ext>
            </a:extLst>
          </p:cNvPr>
          <p:cNvSpPr txBox="1"/>
          <p:nvPr/>
        </p:nvSpPr>
        <p:spPr>
          <a:xfrm>
            <a:off x="483040" y="4207429"/>
            <a:ext cx="6623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= 0,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n_dsp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= M, since adjacent satellites in neighbor orbits have the same phase. 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8005E05-6D28-4B22-91AE-FDDF7194E8CF}"/>
              </a:ext>
            </a:extLst>
          </p:cNvPr>
          <p:cNvSpPr txBox="1"/>
          <p:nvPr/>
        </p:nvSpPr>
        <p:spPr>
          <a:xfrm>
            <a:off x="5917233" y="5395104"/>
            <a:ext cx="557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3EAFF4C-B19F-42ED-9A29-0E05A6E87104}"/>
              </a:ext>
            </a:extLst>
          </p:cNvPr>
          <p:cNvSpPr txBox="1"/>
          <p:nvPr/>
        </p:nvSpPr>
        <p:spPr>
          <a:xfrm>
            <a:off x="5917232" y="2739308"/>
            <a:ext cx="483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(6)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2238E59-A069-4A69-ACEE-E710B05E9EC0}"/>
              </a:ext>
            </a:extLst>
          </p:cNvPr>
          <p:cNvCxnSpPr>
            <a:cxnSpLocks/>
            <a:stCxn id="49" idx="3"/>
            <a:endCxn id="18" idx="1"/>
          </p:cNvCxnSpPr>
          <p:nvPr/>
        </p:nvCxnSpPr>
        <p:spPr>
          <a:xfrm flipV="1">
            <a:off x="6474372" y="4045442"/>
            <a:ext cx="458948" cy="1549717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EDBCBC79-780E-4160-A506-796C5D18489B}"/>
              </a:ext>
            </a:extLst>
          </p:cNvPr>
          <p:cNvCxnSpPr>
            <a:cxnSpLocks/>
            <a:stCxn id="50" idx="3"/>
            <a:endCxn id="18" idx="1"/>
          </p:cNvCxnSpPr>
          <p:nvPr/>
        </p:nvCxnSpPr>
        <p:spPr>
          <a:xfrm>
            <a:off x="6400799" y="2939363"/>
            <a:ext cx="532521" cy="1106079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2BDA008E-879C-4A2A-A0E3-325CEE12968F}"/>
              </a:ext>
            </a:extLst>
          </p:cNvPr>
          <p:cNvSpPr txBox="1"/>
          <p:nvPr/>
        </p:nvSpPr>
        <p:spPr>
          <a:xfrm>
            <a:off x="6829020" y="2476024"/>
            <a:ext cx="5284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1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Number of Topology Changes (n_chg):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B8BE6B-EC6E-444B-B7B4-33AF3565A211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19172A8-4E90-4AF2-8DD0-C21DB20CF415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6254442-9A7E-4FDF-A649-FE148F486B04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B162052-48A1-4216-BE38-2DF6D062F989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9A95B94-FA83-4A07-BFDA-19F2D84AA5AC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Topology Extraction</a:t>
            </a:r>
          </a:p>
        </p:txBody>
      </p:sp>
      <p:sp>
        <p:nvSpPr>
          <p:cNvPr id="36" name="灯片编号占位符 1">
            <a:extLst>
              <a:ext uri="{FF2B5EF4-FFF2-40B4-BE49-F238E27FC236}">
                <a16:creationId xmlns:a16="http://schemas.microsoft.com/office/drawing/2014/main" id="{6DD48B16-E5CD-4E3E-9899-FB4AE1B1EB78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Body-1">
            <a:extLst>
              <a:ext uri="{FF2B5EF4-FFF2-40B4-BE49-F238E27FC236}">
                <a16:creationId xmlns:a16="http://schemas.microsoft.com/office/drawing/2014/main" id="{A2B1B131-1A4F-4FA7-8D47-AD729AEED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3040" y="1602134"/>
            <a:ext cx="769239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With Equation (4) and (5), n_chg can be expressed as: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9C57724-56AC-4582-80CB-CE16E1D915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988" b="-3554"/>
          <a:stretch/>
        </p:blipFill>
        <p:spPr>
          <a:xfrm>
            <a:off x="6933320" y="2972047"/>
            <a:ext cx="5121520" cy="2146790"/>
          </a:xfrm>
          <a:prstGeom prst="rect">
            <a:avLst/>
          </a:prstGeom>
          <a:ln w="19050">
            <a:noFill/>
            <a:prstDash val="sysDot"/>
          </a:ln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9695E0B7-A734-440F-9EE3-7253017E470B}"/>
              </a:ext>
            </a:extLst>
          </p:cNvPr>
          <p:cNvSpPr txBox="1"/>
          <p:nvPr/>
        </p:nvSpPr>
        <p:spPr>
          <a:xfrm>
            <a:off x="11393616" y="4495589"/>
            <a:ext cx="661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9710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CB55153-1556-4722-8CCE-21C0266DF57C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3EF6315-9236-4DE4-A68C-CC58E55E8913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3083CF8-76EC-497C-818A-3C489C867DE6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5C2C442-1AD4-4E9C-9DD6-4F21F505C456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EC5A1C5-2A90-4BEE-B292-4D69A111AA25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Topology Extraction</a:t>
            </a:r>
          </a:p>
        </p:txBody>
      </p:sp>
      <p:sp>
        <p:nvSpPr>
          <p:cNvPr id="15" name="Body-1">
            <a:extLst>
              <a:ext uri="{FF2B5EF4-FFF2-40B4-BE49-F238E27FC236}">
                <a16:creationId xmlns:a16="http://schemas.microsoft.com/office/drawing/2014/main" id="{A39F1466-B171-4FD5-A984-A231F8589C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0953" y="1337004"/>
            <a:ext cx="7903492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Number of Non-Isomorphic Topologies (</a:t>
            </a:r>
            <a:r>
              <a:rPr lang="en-US" altLang="zh-CN" sz="24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6C5278EB-80A3-4255-9545-4A4311C62FB1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9646D2-364F-4010-ACC0-00C5496559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50"/>
          <a:stretch/>
        </p:blipFill>
        <p:spPr>
          <a:xfrm>
            <a:off x="2374370" y="2129226"/>
            <a:ext cx="1772026" cy="1089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2B14719-D71F-4D2A-AD1D-9349F27E8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225"/>
          <a:stretch/>
        </p:blipFill>
        <p:spPr>
          <a:xfrm>
            <a:off x="1162816" y="5481606"/>
            <a:ext cx="3688354" cy="10882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AE78EA4-6CC8-4497-A5F2-AB5C8B4909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854"/>
          <a:stretch/>
        </p:blipFill>
        <p:spPr>
          <a:xfrm>
            <a:off x="7411346" y="5053264"/>
            <a:ext cx="3482503" cy="1525010"/>
          </a:xfrm>
          <a:prstGeom prst="rect">
            <a:avLst/>
          </a:prstGeom>
          <a:ln w="19050">
            <a:noFill/>
            <a:prstDash val="sysDot"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1598FAB-08A6-4D19-AF52-260B5FA29406}"/>
              </a:ext>
            </a:extLst>
          </p:cNvPr>
          <p:cNvSpPr txBox="1"/>
          <p:nvPr/>
        </p:nvSpPr>
        <p:spPr>
          <a:xfrm>
            <a:off x="510792" y="1876892"/>
            <a:ext cx="6672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≠ 0: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160FE6-1639-4BAA-9385-0822F57C9B65}"/>
              </a:ext>
            </a:extLst>
          </p:cNvPr>
          <p:cNvSpPr txBox="1"/>
          <p:nvPr/>
        </p:nvSpPr>
        <p:spPr>
          <a:xfrm>
            <a:off x="4923230" y="2474105"/>
            <a:ext cx="578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(9)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D51510C-5C8E-4217-987D-50BE7B8233A1}"/>
              </a:ext>
            </a:extLst>
          </p:cNvPr>
          <p:cNvSpPr txBox="1"/>
          <p:nvPr/>
        </p:nvSpPr>
        <p:spPr>
          <a:xfrm>
            <a:off x="714216" y="4191520"/>
            <a:ext cx="54170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(1) When r ∈ N∗, n_ssp = F;</a:t>
            </a:r>
          </a:p>
          <a:p>
            <a:pPr>
              <a:spcAft>
                <a:spcPts val="600"/>
              </a:spcAft>
            </a:pPr>
            <a:r>
              <a:rPr lang="pt-BR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(2) When r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∉</a:t>
            </a:r>
            <a:r>
              <a:rPr lang="pt-BR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N∗, n_ssp = (N, F).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Thus,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can be expressed as: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9205EA-8080-4FEA-BB4F-1662128DE00F}"/>
              </a:ext>
            </a:extLst>
          </p:cNvPr>
          <p:cNvSpPr txBox="1"/>
          <p:nvPr/>
        </p:nvSpPr>
        <p:spPr>
          <a:xfrm>
            <a:off x="7403335" y="1976625"/>
            <a:ext cx="42061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When F = 0,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n_ssp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= N. That is, N same-phase satellites in all orbits cross the polar circle at the same time, and </a:t>
            </a:r>
            <a:r>
              <a:rPr lang="en-US" altLang="zh-CN" sz="20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= 2, considering two polar circles.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0DBCCB-54AC-4BF4-B279-7CE8CF0B7100}"/>
              </a:ext>
            </a:extLst>
          </p:cNvPr>
          <p:cNvSpPr txBox="1"/>
          <p:nvPr/>
        </p:nvSpPr>
        <p:spPr>
          <a:xfrm>
            <a:off x="4798290" y="5788981"/>
            <a:ext cx="745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(10)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3C2D49B-5319-41EE-AC94-430D2B407524}"/>
              </a:ext>
            </a:extLst>
          </p:cNvPr>
          <p:cNvSpPr txBox="1"/>
          <p:nvPr/>
        </p:nvSpPr>
        <p:spPr>
          <a:xfrm>
            <a:off x="11082969" y="5590862"/>
            <a:ext cx="783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(11)</a:t>
            </a:r>
          </a:p>
        </p:txBody>
      </p:sp>
      <p:sp>
        <p:nvSpPr>
          <p:cNvPr id="27" name="文本框 60">
            <a:extLst>
              <a:ext uri="{FF2B5EF4-FFF2-40B4-BE49-F238E27FC236}">
                <a16:creationId xmlns:a16="http://schemas.microsoft.com/office/drawing/2014/main" id="{987CDC6A-0451-4311-B99B-E5539383FF9D}"/>
              </a:ext>
            </a:extLst>
          </p:cNvPr>
          <p:cNvSpPr txBox="1"/>
          <p:nvPr/>
        </p:nvSpPr>
        <p:spPr>
          <a:xfrm>
            <a:off x="7400894" y="4293655"/>
            <a:ext cx="374513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1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Number of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Topologies (</a:t>
            </a:r>
            <a:r>
              <a:rPr lang="en-US" altLang="zh-CN" sz="20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):</a:t>
            </a:r>
            <a:endParaRPr lang="en-US" altLang="zh-CN" sz="2100" b="1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9E0F345-4422-46FD-B360-39425413B518}"/>
              </a:ext>
            </a:extLst>
          </p:cNvPr>
          <p:cNvCxnSpPr>
            <a:cxnSpLocks/>
          </p:cNvCxnSpPr>
          <p:nvPr/>
        </p:nvCxnSpPr>
        <p:spPr>
          <a:xfrm>
            <a:off x="5544116" y="6010875"/>
            <a:ext cx="1638882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23A9F16-2AEF-41D9-AEB5-61BB41292935}"/>
              </a:ext>
            </a:extLst>
          </p:cNvPr>
          <p:cNvCxnSpPr>
            <a:cxnSpLocks/>
          </p:cNvCxnSpPr>
          <p:nvPr/>
        </p:nvCxnSpPr>
        <p:spPr>
          <a:xfrm>
            <a:off x="9402243" y="3489506"/>
            <a:ext cx="0" cy="755804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B4EB023-A13B-4D3F-A8A1-F5FE135200BA}"/>
              </a:ext>
            </a:extLst>
          </p:cNvPr>
          <p:cNvSpPr txBox="1"/>
          <p:nvPr/>
        </p:nvSpPr>
        <p:spPr>
          <a:xfrm>
            <a:off x="500955" y="3364529"/>
            <a:ext cx="5518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n_ssp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is the number of same-phase satellites. </a:t>
            </a:r>
          </a:p>
        </p:txBody>
      </p:sp>
    </p:spTree>
    <p:extLst>
      <p:ext uri="{BB962C8B-B14F-4D97-AF65-F5344CB8AC3E}">
        <p14:creationId xmlns:p14="http://schemas.microsoft.com/office/powerpoint/2010/main" val="20974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0296F30-7CC6-4267-9B67-C9CCF0A8A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6" b="11130"/>
          <a:stretch/>
        </p:blipFill>
        <p:spPr>
          <a:xfrm>
            <a:off x="6630194" y="2151034"/>
            <a:ext cx="4803927" cy="1746622"/>
          </a:xfrm>
          <a:prstGeom prst="rect">
            <a:avLst/>
          </a:prstGeom>
          <a:ln w="19050">
            <a:noFill/>
            <a:prstDash val="sysDot"/>
          </a:ln>
        </p:spPr>
      </p:pic>
      <p:sp>
        <p:nvSpPr>
          <p:cNvPr id="15" name="Body-1">
            <a:extLst>
              <a:ext uri="{FF2B5EF4-FFF2-40B4-BE49-F238E27FC236}">
                <a16:creationId xmlns:a16="http://schemas.microsoft.com/office/drawing/2014/main" id="{996D7912-D2D3-4000-9BB2-7EEBC68B2C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30194" y="1584370"/>
            <a:ext cx="4538469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ratio of n_chg to </a:t>
            </a:r>
            <a:r>
              <a:rPr lang="en-US" altLang="zh-CN" sz="20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7B66CB-F791-4EF4-AAEA-0BE6D3AA0927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DBC8418-7FD2-46C6-8C10-5C76DA6F6280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EC28600-2DD1-4E53-9761-82135A51FEBD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9A2C1A9-44B0-44B6-8A3A-E658327F10E5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E77FC11-6FD3-4C8A-9C83-C05DD81B5099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Non-Isomorphic Topology Extraction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DF2C596-A3AC-46B7-87F8-DA60EFA41241}"/>
              </a:ext>
            </a:extLst>
          </p:cNvPr>
          <p:cNvSpPr txBox="1"/>
          <p:nvPr/>
        </p:nvSpPr>
        <p:spPr>
          <a:xfrm>
            <a:off x="7168889" y="4460583"/>
            <a:ext cx="412664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number of non-isomorphic topologies is much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smaller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than the number of topology changes.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can then determine the number of non-isomorphic topologies and extract them based on equations.</a:t>
            </a:r>
          </a:p>
        </p:txBody>
      </p:sp>
      <p:sp>
        <p:nvSpPr>
          <p:cNvPr id="34" name="图形 57" descr="箭头: 轻微弯曲 纯色填充">
            <a:extLst>
              <a:ext uri="{FF2B5EF4-FFF2-40B4-BE49-F238E27FC236}">
                <a16:creationId xmlns:a16="http://schemas.microsoft.com/office/drawing/2014/main" id="{886F897D-D6A2-4FD6-AB0E-7A82C4240A27}"/>
              </a:ext>
            </a:extLst>
          </p:cNvPr>
          <p:cNvSpPr/>
          <p:nvPr/>
        </p:nvSpPr>
        <p:spPr>
          <a:xfrm rot="2462993">
            <a:off x="6500376" y="4291305"/>
            <a:ext cx="690500" cy="338554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灯片编号占位符 1">
            <a:extLst>
              <a:ext uri="{FF2B5EF4-FFF2-40B4-BE49-F238E27FC236}">
                <a16:creationId xmlns:a16="http://schemas.microsoft.com/office/drawing/2014/main" id="{870624BD-CEBF-41C3-A685-AC19F6C2916B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E1F31F-3557-4A81-8EA2-49D3004FB173}"/>
              </a:ext>
            </a:extLst>
          </p:cNvPr>
          <p:cNvSpPr txBox="1"/>
          <p:nvPr/>
        </p:nvSpPr>
        <p:spPr>
          <a:xfrm>
            <a:off x="433467" y="1584370"/>
            <a:ext cx="5284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Number of Topology Changes (n_chg):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748560-C715-4234-A019-50332CBB3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88" b="-3554"/>
          <a:stretch/>
        </p:blipFill>
        <p:spPr>
          <a:xfrm>
            <a:off x="433467" y="2151034"/>
            <a:ext cx="5284442" cy="2215082"/>
          </a:xfrm>
          <a:prstGeom prst="rect">
            <a:avLst/>
          </a:prstGeom>
          <a:ln w="19050">
            <a:noFill/>
            <a:prstDash val="sysDot"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3B4060B-01BF-47BC-8B81-4D0841196A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854"/>
          <a:stretch/>
        </p:blipFill>
        <p:spPr>
          <a:xfrm>
            <a:off x="433467" y="4925382"/>
            <a:ext cx="2892596" cy="1266686"/>
          </a:xfrm>
          <a:prstGeom prst="rect">
            <a:avLst/>
          </a:prstGeom>
          <a:ln w="19050">
            <a:noFill/>
            <a:prstDash val="sysDot"/>
          </a:ln>
        </p:spPr>
      </p:pic>
      <p:sp>
        <p:nvSpPr>
          <p:cNvPr id="22" name="文本框 60">
            <a:extLst>
              <a:ext uri="{FF2B5EF4-FFF2-40B4-BE49-F238E27FC236}">
                <a16:creationId xmlns:a16="http://schemas.microsoft.com/office/drawing/2014/main" id="{EF8AD053-4F17-49E6-9AA9-9FDAA42CE7EE}"/>
              </a:ext>
            </a:extLst>
          </p:cNvPr>
          <p:cNvSpPr txBox="1"/>
          <p:nvPr/>
        </p:nvSpPr>
        <p:spPr>
          <a:xfrm>
            <a:off x="433467" y="4460583"/>
            <a:ext cx="5925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Number of Non-Isomorphic Topologies (</a:t>
            </a:r>
            <a:r>
              <a:rPr lang="en-US" altLang="zh-CN" sz="2000" b="1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n_noi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973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B2E057-CE14-4EBC-8948-1F4D611F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90" y="2833488"/>
            <a:ext cx="5634204" cy="3241597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0C6EBE92-6E52-4F20-BC98-D4E80249B153}"/>
              </a:ext>
            </a:extLst>
          </p:cNvPr>
          <p:cNvSpPr txBox="1"/>
          <p:nvPr/>
        </p:nvSpPr>
        <p:spPr>
          <a:xfrm>
            <a:off x="812900" y="1480384"/>
            <a:ext cx="8707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Satellite topology changes generally have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regional differences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adopt a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divide-and-conquer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measurement strategy.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6E0C11E-1F7F-4DBC-8D8F-66DD0C99021A}"/>
              </a:ext>
            </a:extLst>
          </p:cNvPr>
          <p:cNvSpPr txBox="1"/>
          <p:nvPr/>
        </p:nvSpPr>
        <p:spPr>
          <a:xfrm>
            <a:off x="6917123" y="3429000"/>
            <a:ext cx="433288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 the satellite network into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non-polar network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and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polar network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by the polar region boundary.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Use different monitoring methods for different regions.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8DEEC3-6034-49EE-B3D2-B406498893CF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ABF25CD-7266-41C3-AFDF-25C41FA3355F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0E9FD5B-3E2B-4322-892C-DA807F6F7F37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48AAAAB-E1B2-44CA-8B1A-13FCC1BFE281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9CC0CEA-DCFC-45B1-92C2-C018CF6F512D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Measurement with Topology Partitioning</a:t>
            </a:r>
          </a:p>
        </p:txBody>
      </p:sp>
    </p:spTree>
    <p:extLst>
      <p:ext uri="{BB962C8B-B14F-4D97-AF65-F5344CB8AC3E}">
        <p14:creationId xmlns:p14="http://schemas.microsoft.com/office/powerpoint/2010/main" val="9869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7362897-4B0A-4902-981D-7003BABAE450}"/>
              </a:ext>
            </a:extLst>
          </p:cNvPr>
          <p:cNvSpPr/>
          <p:nvPr/>
        </p:nvSpPr>
        <p:spPr>
          <a:xfrm>
            <a:off x="511525" y="2840716"/>
            <a:ext cx="1933386" cy="1630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7AEB6C8-BBB2-482C-8FFA-EAF74C193508}"/>
              </a:ext>
            </a:extLst>
          </p:cNvPr>
          <p:cNvSpPr/>
          <p:nvPr/>
        </p:nvSpPr>
        <p:spPr>
          <a:xfrm>
            <a:off x="5869379" y="2840716"/>
            <a:ext cx="2499185" cy="1630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F5517A-D673-4D03-AA5F-AD28F363DEFE}"/>
              </a:ext>
            </a:extLst>
          </p:cNvPr>
          <p:cNvSpPr/>
          <p:nvPr/>
        </p:nvSpPr>
        <p:spPr>
          <a:xfrm>
            <a:off x="9047641" y="2817053"/>
            <a:ext cx="2431647" cy="1630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9E94D54-A126-41AC-8A91-9020979031B5}"/>
              </a:ext>
            </a:extLst>
          </p:cNvPr>
          <p:cNvSpPr/>
          <p:nvPr/>
        </p:nvSpPr>
        <p:spPr>
          <a:xfrm>
            <a:off x="3122573" y="2840716"/>
            <a:ext cx="2043968" cy="1630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Body-2">
            <a:extLst>
              <a:ext uri="{FF2B5EF4-FFF2-40B4-BE49-F238E27FC236}">
                <a16:creationId xmlns:a16="http://schemas.microsoft.com/office/drawing/2014/main" id="{3E3A22DA-D165-45DF-BA7C-BE26BC75FF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2660" y="3162153"/>
            <a:ext cx="193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Extract the non-isomorphic topologies.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5C68D2-0910-4DBD-8DF0-16DD2DA9FFDB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C43ACC0-D2F7-492D-BCAE-42825F443850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96FF082-38B3-4833-AADC-612D84C24CE4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359C9F-2625-4C6B-885D-63D420BA7991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CC02D14-6DE4-4FD2-B6A0-8E8BA2DF2821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Non-Polar Region Monitoring</a:t>
            </a:r>
          </a:p>
        </p:txBody>
      </p:sp>
      <p:sp>
        <p:nvSpPr>
          <p:cNvPr id="18" name="Body-2">
            <a:extLst>
              <a:ext uri="{FF2B5EF4-FFF2-40B4-BE49-F238E27FC236}">
                <a16:creationId xmlns:a16="http://schemas.microsoft.com/office/drawing/2014/main" id="{4E7D56A5-7325-42D4-8CCF-6E73C3E09E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23477" y="3130499"/>
            <a:ext cx="231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Generate monitoring paths by INT-path.</a:t>
            </a:r>
          </a:p>
        </p:txBody>
      </p:sp>
      <p:sp>
        <p:nvSpPr>
          <p:cNvPr id="19" name="Body-2">
            <a:extLst>
              <a:ext uri="{FF2B5EF4-FFF2-40B4-BE49-F238E27FC236}">
                <a16:creationId xmlns:a16="http://schemas.microsoft.com/office/drawing/2014/main" id="{23EFF64B-AF83-485D-ADF2-5C38CF1A40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66526" y="3130499"/>
            <a:ext cx="245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Install the measurement plan into the data plane.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Body-2">
            <a:extLst>
              <a:ext uri="{FF2B5EF4-FFF2-40B4-BE49-F238E27FC236}">
                <a16:creationId xmlns:a16="http://schemas.microsoft.com/office/drawing/2014/main" id="{3588E812-9819-49DB-8213-918A10A126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71402" y="3147958"/>
            <a:ext cx="243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Activate the INT logic on node satellites.</a:t>
            </a:r>
          </a:p>
        </p:txBody>
      </p:sp>
      <p:sp>
        <p:nvSpPr>
          <p:cNvPr id="21" name="Body-2">
            <a:extLst>
              <a:ext uri="{FF2B5EF4-FFF2-40B4-BE49-F238E27FC236}">
                <a16:creationId xmlns:a16="http://schemas.microsoft.com/office/drawing/2014/main" id="{4A89FCE4-8EF1-4626-A61E-5C94864659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2335" y="4505965"/>
            <a:ext cx="243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Non-overlapping, network-wide monitoring paths with the minimum path number, reducing measurement overhead. </a:t>
            </a:r>
          </a:p>
        </p:txBody>
      </p:sp>
      <p:sp>
        <p:nvSpPr>
          <p:cNvPr id="22" name="Body-2">
            <a:extLst>
              <a:ext uri="{FF2B5EF4-FFF2-40B4-BE49-F238E27FC236}">
                <a16:creationId xmlns:a16="http://schemas.microsoft.com/office/drawing/2014/main" id="{0B918D76-6DB9-4A39-B00E-D8F16C4058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09935" y="4511946"/>
            <a:ext cx="212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plan can be reused across the remaining isomorphic topologies.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Body-2">
            <a:extLst>
              <a:ext uri="{FF2B5EF4-FFF2-40B4-BE49-F238E27FC236}">
                <a16:creationId xmlns:a16="http://schemas.microsoft.com/office/drawing/2014/main" id="{453B05C2-BAE9-447C-975A-93DA7344A3A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030428" y="4484768"/>
            <a:ext cx="2915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Since non-isomorphic topologies appear periodically and continuously, we only need to activate in each time slice. </a:t>
            </a:r>
          </a:p>
        </p:txBody>
      </p:sp>
      <p:sp>
        <p:nvSpPr>
          <p:cNvPr id="30" name="Body-2">
            <a:extLst>
              <a:ext uri="{FF2B5EF4-FFF2-40B4-BE49-F238E27FC236}">
                <a16:creationId xmlns:a16="http://schemas.microsoft.com/office/drawing/2014/main" id="{43E18155-8B80-46C9-8F4E-AF0F798DFAD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69379" y="4494999"/>
            <a:ext cx="249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Our measurement plans can be reused across the remaining isomorphic topologies.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箭头: 右 42">
            <a:extLst>
              <a:ext uri="{FF2B5EF4-FFF2-40B4-BE49-F238E27FC236}">
                <a16:creationId xmlns:a16="http://schemas.microsoft.com/office/drawing/2014/main" id="{76FF990E-E3F1-474A-B7F6-893B2B0D91AA}"/>
              </a:ext>
            </a:extLst>
          </p:cNvPr>
          <p:cNvSpPr/>
          <p:nvPr/>
        </p:nvSpPr>
        <p:spPr>
          <a:xfrm>
            <a:off x="2451387" y="3458768"/>
            <a:ext cx="676224" cy="422434"/>
          </a:xfrm>
          <a:prstGeom prst="right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箭头: 右 42">
            <a:extLst>
              <a:ext uri="{FF2B5EF4-FFF2-40B4-BE49-F238E27FC236}">
                <a16:creationId xmlns:a16="http://schemas.microsoft.com/office/drawing/2014/main" id="{62143AC9-A6C9-4AA8-B290-2A28200490CB}"/>
              </a:ext>
            </a:extLst>
          </p:cNvPr>
          <p:cNvSpPr/>
          <p:nvPr/>
        </p:nvSpPr>
        <p:spPr>
          <a:xfrm>
            <a:off x="5167979" y="3436574"/>
            <a:ext cx="676224" cy="422434"/>
          </a:xfrm>
          <a:prstGeom prst="right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箭头: 右 42">
            <a:extLst>
              <a:ext uri="{FF2B5EF4-FFF2-40B4-BE49-F238E27FC236}">
                <a16:creationId xmlns:a16="http://schemas.microsoft.com/office/drawing/2014/main" id="{49F84D10-1573-42A6-9631-BE70A2569F1B}"/>
              </a:ext>
            </a:extLst>
          </p:cNvPr>
          <p:cNvSpPr/>
          <p:nvPr/>
        </p:nvSpPr>
        <p:spPr>
          <a:xfrm>
            <a:off x="8371417" y="3420910"/>
            <a:ext cx="676224" cy="422434"/>
          </a:xfrm>
          <a:prstGeom prst="right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Body-2">
            <a:extLst>
              <a:ext uri="{FF2B5EF4-FFF2-40B4-BE49-F238E27FC236}">
                <a16:creationId xmlns:a16="http://schemas.microsoft.com/office/drawing/2014/main" id="{B98688F8-5272-4DEC-98D3-0CB397C53FD5}"/>
              </a:ext>
            </a:extLst>
          </p:cNvPr>
          <p:cNvSpPr txBox="1"/>
          <p:nvPr/>
        </p:nvSpPr>
        <p:spPr>
          <a:xfrm>
            <a:off x="403946" y="1793900"/>
            <a:ext cx="1089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adopt a network-wide telemetry approach by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INT-based path planning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47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Body-2">
            <a:extLst>
              <a:ext uri="{FF2B5EF4-FFF2-40B4-BE49-F238E27FC236}">
                <a16:creationId xmlns:a16="http://schemas.microsoft.com/office/drawing/2014/main" id="{0E4E28F7-FA24-4CFE-BEA5-976023E6A6E0}"/>
              </a:ext>
            </a:extLst>
          </p:cNvPr>
          <p:cNvSpPr txBox="1"/>
          <p:nvPr/>
        </p:nvSpPr>
        <p:spPr>
          <a:xfrm>
            <a:off x="6574192" y="2739364"/>
            <a:ext cx="513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adopt a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flooding-based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probing approach to simplify measurement.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the polar regions, inter-orbit ISLs are already disconnected, so flooding does not incur significant overhead.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1F1E06C-9241-4598-9C7E-52B8BBC8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02" y="1683795"/>
            <a:ext cx="5492842" cy="3696359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85E0405A-2DB7-41A8-AAA1-63CC1D3681B5}"/>
              </a:ext>
            </a:extLst>
          </p:cNvPr>
          <p:cNvSpPr/>
          <p:nvPr/>
        </p:nvSpPr>
        <p:spPr>
          <a:xfrm>
            <a:off x="1878105" y="2017793"/>
            <a:ext cx="533400" cy="533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4D4226B-D5F6-4317-8E6B-16925155065A}"/>
              </a:ext>
            </a:extLst>
          </p:cNvPr>
          <p:cNvSpPr/>
          <p:nvPr/>
        </p:nvSpPr>
        <p:spPr>
          <a:xfrm>
            <a:off x="1878105" y="2720091"/>
            <a:ext cx="533400" cy="533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8DA260B-D87C-4CDA-8C9C-59BF7B0040F2}"/>
              </a:ext>
            </a:extLst>
          </p:cNvPr>
          <p:cNvSpPr/>
          <p:nvPr/>
        </p:nvSpPr>
        <p:spPr>
          <a:xfrm>
            <a:off x="4032455" y="2322593"/>
            <a:ext cx="533400" cy="533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DCA2544-A0AB-4ECF-B8B7-484BE214399D}"/>
              </a:ext>
            </a:extLst>
          </p:cNvPr>
          <p:cNvCxnSpPr>
            <a:cxnSpLocks/>
            <a:stCxn id="2" idx="4"/>
            <a:endCxn id="28" idx="0"/>
          </p:cNvCxnSpPr>
          <p:nvPr/>
        </p:nvCxnSpPr>
        <p:spPr>
          <a:xfrm>
            <a:off x="2144805" y="2551193"/>
            <a:ext cx="0" cy="16889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36A445A1-9B7F-4B11-AB3D-AB5C7C28815D}"/>
              </a:ext>
            </a:extLst>
          </p:cNvPr>
          <p:cNvSpPr/>
          <p:nvPr/>
        </p:nvSpPr>
        <p:spPr>
          <a:xfrm>
            <a:off x="2150034" y="1683006"/>
            <a:ext cx="2151530" cy="621398"/>
          </a:xfrm>
          <a:custGeom>
            <a:avLst/>
            <a:gdLst>
              <a:gd name="connsiteX0" fmla="*/ 0 w 2151530"/>
              <a:gd name="connsiteY0" fmla="*/ 305392 h 621398"/>
              <a:gd name="connsiteX1" fmla="*/ 1264024 w 2151530"/>
              <a:gd name="connsiteY1" fmla="*/ 9557 h 621398"/>
              <a:gd name="connsiteX2" fmla="*/ 2151530 w 2151530"/>
              <a:gd name="connsiteY2" fmla="*/ 621398 h 6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1530" h="621398">
                <a:moveTo>
                  <a:pt x="0" y="305392"/>
                </a:moveTo>
                <a:cubicBezTo>
                  <a:pt x="452718" y="131140"/>
                  <a:pt x="905436" y="-43111"/>
                  <a:pt x="1264024" y="9557"/>
                </a:cubicBezTo>
                <a:cubicBezTo>
                  <a:pt x="1622612" y="62225"/>
                  <a:pt x="1887071" y="341811"/>
                  <a:pt x="2151530" y="621398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CB0EA17-6D1E-4410-B632-3F65A96E5FDF}"/>
              </a:ext>
            </a:extLst>
          </p:cNvPr>
          <p:cNvSpPr txBox="1"/>
          <p:nvPr/>
        </p:nvSpPr>
        <p:spPr>
          <a:xfrm>
            <a:off x="772517" y="5549052"/>
            <a:ext cx="61016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 example:</a:t>
            </a:r>
          </a:p>
          <a:p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Satellite S10 floods probe packets to S11 and S17. After receiving the probe packets, S11 and S17 bounce them back to S10.</a:t>
            </a:r>
            <a:endParaRPr lang="en-US" altLang="zh-CN" sz="16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9F094A2-C146-496E-9EBF-49B5CF0CDF58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6D5B9B8-0171-47DA-885C-902194C4FF6B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430D321-4F50-4A37-8188-73476D9A8600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0C214D-3A39-4726-A416-94740BFE7DA6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42CE0149-A521-4423-AB90-662D6EFECCE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Polar Region Monitoring</a:t>
            </a:r>
          </a:p>
        </p:txBody>
      </p:sp>
    </p:spTree>
    <p:extLst>
      <p:ext uri="{BB962C8B-B14F-4D97-AF65-F5344CB8AC3E}">
        <p14:creationId xmlns:p14="http://schemas.microsoft.com/office/powerpoint/2010/main" val="42694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CD3C4C-F324-4623-B103-CC3B4682E022}"/>
              </a:ext>
            </a:extLst>
          </p:cNvPr>
          <p:cNvGrpSpPr/>
          <p:nvPr/>
        </p:nvGrpSpPr>
        <p:grpSpPr>
          <a:xfrm>
            <a:off x="2966338" y="2436674"/>
            <a:ext cx="5882564" cy="4001844"/>
            <a:chOff x="6565900" y="2326590"/>
            <a:chExt cx="5171744" cy="3480279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1F1E06C-9241-4598-9C7E-52B8BBC8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5900" y="2326590"/>
              <a:ext cx="5171744" cy="3480279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C507BBE-B205-41F6-B7F8-867041F526C6}"/>
                </a:ext>
              </a:extLst>
            </p:cNvPr>
            <p:cNvGrpSpPr/>
            <p:nvPr/>
          </p:nvGrpSpPr>
          <p:grpSpPr>
            <a:xfrm>
              <a:off x="9529609" y="3171960"/>
              <a:ext cx="1127538" cy="1610957"/>
              <a:chOff x="9427826" y="3532239"/>
              <a:chExt cx="1210740" cy="1750104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4D4226B-D5F6-4317-8E6B-16925155065A}"/>
                  </a:ext>
                </a:extLst>
              </p:cNvPr>
              <p:cNvSpPr/>
              <p:nvPr/>
            </p:nvSpPr>
            <p:spPr>
              <a:xfrm>
                <a:off x="10105166" y="4748943"/>
                <a:ext cx="533400" cy="53340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8DA260B-D87C-4CDA-8C9C-59BF7B0040F2}"/>
                  </a:ext>
                </a:extLst>
              </p:cNvPr>
              <p:cNvSpPr/>
              <p:nvPr/>
            </p:nvSpPr>
            <p:spPr>
              <a:xfrm>
                <a:off x="9427826" y="4056478"/>
                <a:ext cx="533400" cy="53340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EDCA2544-A0AB-4ECF-B8B7-484BE2143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3375" y="3672348"/>
                <a:ext cx="0" cy="107659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01415AA5-790A-429A-81AE-571A852856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8907" y="3532239"/>
                <a:ext cx="489603" cy="48576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7002"/>
            <a:ext cx="438160" cy="3038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8EBA26-6A95-4733-B7F6-D678BB07791B}"/>
              </a:ext>
            </a:extLst>
          </p:cNvPr>
          <p:cNvSpPr txBox="1"/>
          <p:nvPr/>
        </p:nvSpPr>
        <p:spPr>
          <a:xfrm>
            <a:off x="613231" y="1294671"/>
            <a:ext cx="109655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to deliver the telemetry data to the ground</a:t>
            </a: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Relay-based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data landing method</a:t>
            </a:r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kumimoji="0" lang="zh-CN" alt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 sink satellite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Direct-link satellite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Ground station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3B10E8F-85E7-4BCC-9FE4-269A8B421E01}"/>
              </a:ext>
            </a:extLst>
          </p:cNvPr>
          <p:cNvSpPr txBox="1"/>
          <p:nvPr/>
        </p:nvSpPr>
        <p:spPr>
          <a:xfrm>
            <a:off x="8996171" y="4838080"/>
            <a:ext cx="24660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 example:</a:t>
            </a:r>
          </a:p>
          <a:p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If S16 is the INT sink and S34 is the direct-link satellite, the tunnel path can be “S16-S26-S36-S35-S34”.</a:t>
            </a:r>
            <a:endParaRPr lang="en-US" altLang="zh-CN" sz="16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43BCEF2-2560-46AC-AB61-CED5173F3717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EE0EEB4-80AD-4560-B09E-21C38CD5FB3A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654B80C-C1C2-43D1-A91C-1BC69BF4D0A5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97B1F21-80A0-4361-B879-B0BB7C4E692B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A335C4D5-B717-41C6-85BB-98DF95835A95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Telemetry Data Landing</a:t>
            </a:r>
          </a:p>
        </p:txBody>
      </p:sp>
    </p:spTree>
    <p:extLst>
      <p:ext uri="{BB962C8B-B14F-4D97-AF65-F5344CB8AC3E}">
        <p14:creationId xmlns:p14="http://schemas.microsoft.com/office/powerpoint/2010/main" val="34466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9139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E4E62DF-7479-4804-9F38-A09966EB4160}"/>
              </a:ext>
            </a:extLst>
          </p:cNvPr>
          <p:cNvSpPr txBox="1"/>
          <p:nvPr/>
        </p:nvSpPr>
        <p:spPr>
          <a:xfrm>
            <a:off x="605182" y="2408243"/>
            <a:ext cx="5903194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Constellations and their non-isomorphic topologies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verify the equations by performing experiments on different satellite constellations.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number of non-isomorphic topologies (n_noi) is much smaller than the number of topology changes (n_chg).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43B771-5A86-488C-8C82-176AD445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10" y="1402854"/>
            <a:ext cx="4497835" cy="508854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7553B204-FFC0-4A76-854D-1BE11FE8AE4F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1858DAB-2D45-44C0-87B4-53AEFDD7A338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A510E11-AE70-4C42-BCC3-AF9E1A1CA09D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F392E76-E084-4CF8-91E3-4259EB3C9BDB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6A38003-75C2-4C18-8BC6-2B5D418C6EE7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789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D4A86596-1120-451D-9CD3-D7D1DD223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5" t="5815" r="3853" b="6445"/>
          <a:stretch/>
        </p:blipFill>
        <p:spPr bwMode="auto">
          <a:xfrm>
            <a:off x="4447476" y="2282562"/>
            <a:ext cx="3065825" cy="29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9CA5B000-A604-4C46-A2F7-7E97927D06F7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CC541BE-055E-47AF-B0C1-89C823089037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113776-AE80-4F1C-9576-94426712896E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D67AF2C-AFEE-498E-BE29-E7BBADB40C99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70660F2-287B-4746-91D4-11DFE6C06408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5AD18CF-8779-49D7-B6CC-386CC84CADC3}"/>
              </a:ext>
            </a:extLst>
          </p:cNvPr>
          <p:cNvSpPr txBox="1"/>
          <p:nvPr/>
        </p:nvSpPr>
        <p:spPr>
          <a:xfrm>
            <a:off x="8261134" y="1611471"/>
            <a:ext cx="2518094" cy="20774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Applications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Global internet,</a:t>
            </a:r>
            <a:endParaRPr lang="zh-CN" altLang="en-US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Remote connectivity,</a:t>
            </a:r>
            <a:endParaRPr lang="zh-CN" altLang="en-US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Emergency comms,</a:t>
            </a:r>
            <a:endParaRPr lang="zh-CN" altLang="en-US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IoT connections,</a:t>
            </a:r>
            <a:endParaRPr lang="zh-CN" altLang="en-US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Earth monitoring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en-US" altLang="zh-CN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17EA31F-0266-4287-9C48-95698F9F1F31}"/>
              </a:ext>
            </a:extLst>
          </p:cNvPr>
          <p:cNvSpPr txBox="1"/>
          <p:nvPr/>
        </p:nvSpPr>
        <p:spPr>
          <a:xfrm>
            <a:off x="1631766" y="1790122"/>
            <a:ext cx="2169004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Advantages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Global coverage,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Low latency,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Fast deployment,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Cost efficiency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en-US" altLang="zh-CN" sz="2000" dirty="0"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B4C563A-EEB6-44D6-9273-31B1D9029CA9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Introduction of LEO satellite networks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0C40789-AF64-4C5B-9649-A592B45A985A}"/>
              </a:ext>
            </a:extLst>
          </p:cNvPr>
          <p:cNvSpPr txBox="1"/>
          <p:nvPr/>
        </p:nvSpPr>
        <p:spPr>
          <a:xfrm>
            <a:off x="997109" y="4487064"/>
            <a:ext cx="3270643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Measurement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High requirements for QoS,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Latency tracking,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Signal stability,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Interference detection…</a:t>
            </a:r>
          </a:p>
        </p:txBody>
      </p:sp>
      <p:sp>
        <p:nvSpPr>
          <p:cNvPr id="30" name="图形 57" descr="箭头: 轻微弯曲 纯色填充">
            <a:extLst>
              <a:ext uri="{FF2B5EF4-FFF2-40B4-BE49-F238E27FC236}">
                <a16:creationId xmlns:a16="http://schemas.microsoft.com/office/drawing/2014/main" id="{59EA76AC-DE6B-431E-9E4A-0D07F6FE6315}"/>
              </a:ext>
            </a:extLst>
          </p:cNvPr>
          <p:cNvSpPr/>
          <p:nvPr/>
        </p:nvSpPr>
        <p:spPr>
          <a:xfrm rot="9458533" flipH="1">
            <a:off x="6923602" y="2561111"/>
            <a:ext cx="838226" cy="457200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0440AC-B654-4D1E-978B-8DFB58E0B462}"/>
              </a:ext>
            </a:extLst>
          </p:cNvPr>
          <p:cNvSpPr txBox="1"/>
          <p:nvPr/>
        </p:nvSpPr>
        <p:spPr>
          <a:xfrm>
            <a:off x="4482108" y="3099501"/>
            <a:ext cx="2881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Low Earth Orbit (LEO) satellite networks </a:t>
            </a:r>
            <a:endParaRPr lang="zh-CN" altLang="en-US" sz="2800" b="1" dirty="0"/>
          </a:p>
        </p:txBody>
      </p:sp>
      <p:sp>
        <p:nvSpPr>
          <p:cNvPr id="32" name="图形 57" descr="箭头: 轻微弯曲 纯色填充">
            <a:extLst>
              <a:ext uri="{FF2B5EF4-FFF2-40B4-BE49-F238E27FC236}">
                <a16:creationId xmlns:a16="http://schemas.microsoft.com/office/drawing/2014/main" id="{36515BAE-0508-437C-954B-28CCC8E9276B}"/>
              </a:ext>
            </a:extLst>
          </p:cNvPr>
          <p:cNvSpPr/>
          <p:nvPr/>
        </p:nvSpPr>
        <p:spPr>
          <a:xfrm rot="12664254" flipV="1">
            <a:off x="3858620" y="2658254"/>
            <a:ext cx="838226" cy="457200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图形 57" descr="箭头: 轻微弯曲 纯色填充">
            <a:extLst>
              <a:ext uri="{FF2B5EF4-FFF2-40B4-BE49-F238E27FC236}">
                <a16:creationId xmlns:a16="http://schemas.microsoft.com/office/drawing/2014/main" id="{D7D5572F-E4B2-498C-824C-12ECAB2AB0DD}"/>
              </a:ext>
            </a:extLst>
          </p:cNvPr>
          <p:cNvSpPr/>
          <p:nvPr/>
        </p:nvSpPr>
        <p:spPr>
          <a:xfrm rot="2846349" flipV="1">
            <a:off x="6977842" y="4495456"/>
            <a:ext cx="838226" cy="457200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图形 57" descr="箭头: 轻微弯曲 纯色填充">
            <a:extLst>
              <a:ext uri="{FF2B5EF4-FFF2-40B4-BE49-F238E27FC236}">
                <a16:creationId xmlns:a16="http://schemas.microsoft.com/office/drawing/2014/main" id="{E1B7E49E-9C47-4926-BA0E-29B0A302DB2B}"/>
              </a:ext>
            </a:extLst>
          </p:cNvPr>
          <p:cNvSpPr/>
          <p:nvPr/>
        </p:nvSpPr>
        <p:spPr>
          <a:xfrm rot="9308202" flipV="1">
            <a:off x="3892216" y="4521743"/>
            <a:ext cx="838226" cy="457200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1">
            <a:extLst>
              <a:ext uri="{FF2B5EF4-FFF2-40B4-BE49-F238E27FC236}">
                <a16:creationId xmlns:a16="http://schemas.microsoft.com/office/drawing/2014/main" id="{2D21F1B7-429E-4E84-A231-398C174C8D3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93319" y="4377997"/>
            <a:ext cx="2717032" cy="2099497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CN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Challenges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High dynamic nature,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Satellite motion,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Link on/off,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Topology change,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Frequent and Periodic…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51C4DDB-A58E-4D0F-B4C4-14D979319410}"/>
              </a:ext>
            </a:extLst>
          </p:cNvPr>
          <p:cNvSpPr txBox="1"/>
          <p:nvPr/>
        </p:nvSpPr>
        <p:spPr>
          <a:xfrm>
            <a:off x="8089029" y="1674509"/>
            <a:ext cx="49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>
                <a:solidFill>
                  <a:srgbClr val="404040"/>
                </a:solidFill>
                <a:effectLst/>
                <a:latin typeface="quote-cjk-patch"/>
              </a:rPr>
              <a:t>🌍</a:t>
            </a:r>
            <a:endParaRPr lang="zh-CN" altLang="en-US" b="1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C3F451E-173E-459F-83B7-3DFB245D62D4}"/>
              </a:ext>
            </a:extLst>
          </p:cNvPr>
          <p:cNvSpPr txBox="1"/>
          <p:nvPr/>
        </p:nvSpPr>
        <p:spPr>
          <a:xfrm>
            <a:off x="1333442" y="1850865"/>
            <a:ext cx="543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04040"/>
                </a:solidFill>
                <a:effectLst/>
                <a:latin typeface="quote-cjk-patch"/>
              </a:rPr>
              <a:t>🚀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D4A670E-BA1D-4A9E-9C0B-97C27870D7FB}"/>
              </a:ext>
            </a:extLst>
          </p:cNvPr>
          <p:cNvSpPr txBox="1"/>
          <p:nvPr/>
        </p:nvSpPr>
        <p:spPr>
          <a:xfrm>
            <a:off x="1172420" y="4540863"/>
            <a:ext cx="52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04040"/>
                </a:solidFill>
                <a:effectLst/>
                <a:latin typeface="quote-cjk-patch"/>
              </a:rPr>
              <a:t>📏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EA2C8FA-F875-4BD0-93E1-D05876BA5D24}"/>
              </a:ext>
            </a:extLst>
          </p:cNvPr>
          <p:cNvSpPr txBox="1"/>
          <p:nvPr/>
        </p:nvSpPr>
        <p:spPr>
          <a:xfrm>
            <a:off x="7882766" y="4523113"/>
            <a:ext cx="617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04040"/>
                </a:solidFill>
                <a:effectLst/>
                <a:latin typeface="quote-cjk-patch"/>
              </a:rPr>
              <a:t>⚠️ </a:t>
            </a:r>
          </a:p>
        </p:txBody>
      </p:sp>
      <p:sp>
        <p:nvSpPr>
          <p:cNvPr id="42" name="任意多边形: 形状 73">
            <a:extLst>
              <a:ext uri="{FF2B5EF4-FFF2-40B4-BE49-F238E27FC236}">
                <a16:creationId xmlns:a16="http://schemas.microsoft.com/office/drawing/2014/main" id="{2F534656-916C-4DA6-8A0B-BCA2662E0438}"/>
              </a:ext>
            </a:extLst>
          </p:cNvPr>
          <p:cNvSpPr/>
          <p:nvPr/>
        </p:nvSpPr>
        <p:spPr>
          <a:xfrm>
            <a:off x="10081395" y="4634207"/>
            <a:ext cx="2001670" cy="1626476"/>
          </a:xfrm>
          <a:custGeom>
            <a:avLst/>
            <a:gdLst>
              <a:gd name="connsiteX0" fmla="*/ 444023 w 939625"/>
              <a:gd name="connsiteY0" fmla="*/ 10638 h 939631"/>
              <a:gd name="connsiteX1" fmla="*/ 495468 w 939625"/>
              <a:gd name="connsiteY1" fmla="*/ 10547 h 939631"/>
              <a:gd name="connsiteX2" fmla="*/ 495528 w 939625"/>
              <a:gd name="connsiteY2" fmla="*/ 10638 h 939631"/>
              <a:gd name="connsiteX3" fmla="*/ 601024 w 939625"/>
              <a:gd name="connsiteY3" fmla="*/ 116376 h 939631"/>
              <a:gd name="connsiteX4" fmla="*/ 626777 w 939625"/>
              <a:gd name="connsiteY4" fmla="*/ 127041 h 939631"/>
              <a:gd name="connsiteX5" fmla="*/ 776142 w 939625"/>
              <a:gd name="connsiteY5" fmla="*/ 127041 h 939631"/>
              <a:gd name="connsiteX6" fmla="*/ 812499 w 939625"/>
              <a:gd name="connsiteY6" fmla="*/ 163398 h 939631"/>
              <a:gd name="connsiteX7" fmla="*/ 812499 w 939625"/>
              <a:gd name="connsiteY7" fmla="*/ 312763 h 939631"/>
              <a:gd name="connsiteX8" fmla="*/ 823163 w 939625"/>
              <a:gd name="connsiteY8" fmla="*/ 338516 h 939631"/>
              <a:gd name="connsiteX9" fmla="*/ 928901 w 939625"/>
              <a:gd name="connsiteY9" fmla="*/ 444011 h 939631"/>
              <a:gd name="connsiteX10" fmla="*/ 928962 w 939625"/>
              <a:gd name="connsiteY10" fmla="*/ 495426 h 939631"/>
              <a:gd name="connsiteX11" fmla="*/ 928901 w 939625"/>
              <a:gd name="connsiteY11" fmla="*/ 495517 h 939631"/>
              <a:gd name="connsiteX12" fmla="*/ 823163 w 939625"/>
              <a:gd name="connsiteY12" fmla="*/ 601012 h 939631"/>
              <a:gd name="connsiteX13" fmla="*/ 812499 w 939625"/>
              <a:gd name="connsiteY13" fmla="*/ 626764 h 939631"/>
              <a:gd name="connsiteX14" fmla="*/ 812499 w 939625"/>
              <a:gd name="connsiteY14" fmla="*/ 776130 h 939631"/>
              <a:gd name="connsiteX15" fmla="*/ 776142 w 939625"/>
              <a:gd name="connsiteY15" fmla="*/ 812487 h 939631"/>
              <a:gd name="connsiteX16" fmla="*/ 626777 w 939625"/>
              <a:gd name="connsiteY16" fmla="*/ 812487 h 939631"/>
              <a:gd name="connsiteX17" fmla="*/ 601024 w 939625"/>
              <a:gd name="connsiteY17" fmla="*/ 823152 h 939631"/>
              <a:gd name="connsiteX18" fmla="*/ 495528 w 939625"/>
              <a:gd name="connsiteY18" fmla="*/ 928889 h 939631"/>
              <a:gd name="connsiteX19" fmla="*/ 444084 w 939625"/>
              <a:gd name="connsiteY19" fmla="*/ 928950 h 939631"/>
              <a:gd name="connsiteX20" fmla="*/ 444023 w 939625"/>
              <a:gd name="connsiteY20" fmla="*/ 928889 h 939631"/>
              <a:gd name="connsiteX21" fmla="*/ 338528 w 939625"/>
              <a:gd name="connsiteY21" fmla="*/ 823152 h 939631"/>
              <a:gd name="connsiteX22" fmla="*/ 312775 w 939625"/>
              <a:gd name="connsiteY22" fmla="*/ 812487 h 939631"/>
              <a:gd name="connsiteX23" fmla="*/ 163409 w 939625"/>
              <a:gd name="connsiteY23" fmla="*/ 812487 h 939631"/>
              <a:gd name="connsiteX24" fmla="*/ 127052 w 939625"/>
              <a:gd name="connsiteY24" fmla="*/ 776130 h 939631"/>
              <a:gd name="connsiteX25" fmla="*/ 127052 w 939625"/>
              <a:gd name="connsiteY25" fmla="*/ 626764 h 939631"/>
              <a:gd name="connsiteX26" fmla="*/ 116388 w 939625"/>
              <a:gd name="connsiteY26" fmla="*/ 601012 h 939631"/>
              <a:gd name="connsiteX27" fmla="*/ 10650 w 939625"/>
              <a:gd name="connsiteY27" fmla="*/ 495517 h 939631"/>
              <a:gd name="connsiteX28" fmla="*/ 10590 w 939625"/>
              <a:gd name="connsiteY28" fmla="*/ 444102 h 939631"/>
              <a:gd name="connsiteX29" fmla="*/ 10650 w 939625"/>
              <a:gd name="connsiteY29" fmla="*/ 444011 h 939631"/>
              <a:gd name="connsiteX30" fmla="*/ 116388 w 939625"/>
              <a:gd name="connsiteY30" fmla="*/ 338516 h 939631"/>
              <a:gd name="connsiteX31" fmla="*/ 127052 w 939625"/>
              <a:gd name="connsiteY31" fmla="*/ 312763 h 939631"/>
              <a:gd name="connsiteX32" fmla="*/ 127052 w 939625"/>
              <a:gd name="connsiteY32" fmla="*/ 163398 h 939631"/>
              <a:gd name="connsiteX33" fmla="*/ 163409 w 939625"/>
              <a:gd name="connsiteY33" fmla="*/ 127041 h 939631"/>
              <a:gd name="connsiteX34" fmla="*/ 312775 w 939625"/>
              <a:gd name="connsiteY34" fmla="*/ 127041 h 939631"/>
              <a:gd name="connsiteX35" fmla="*/ 338528 w 939625"/>
              <a:gd name="connsiteY35" fmla="*/ 116376 h 93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9625" h="939631">
                <a:moveTo>
                  <a:pt x="444023" y="10638"/>
                </a:moveTo>
                <a:cubicBezTo>
                  <a:pt x="458202" y="-3583"/>
                  <a:pt x="481228" y="-3626"/>
                  <a:pt x="495468" y="10547"/>
                </a:cubicBezTo>
                <a:cubicBezTo>
                  <a:pt x="495468" y="10578"/>
                  <a:pt x="495528" y="10608"/>
                  <a:pt x="495528" y="10638"/>
                </a:cubicBezTo>
                <a:lnTo>
                  <a:pt x="601024" y="116376"/>
                </a:lnTo>
                <a:cubicBezTo>
                  <a:pt x="607871" y="123181"/>
                  <a:pt x="617142" y="127016"/>
                  <a:pt x="626777" y="127041"/>
                </a:cubicBezTo>
                <a:lnTo>
                  <a:pt x="776142" y="127041"/>
                </a:lnTo>
                <a:cubicBezTo>
                  <a:pt x="796199" y="127041"/>
                  <a:pt x="812499" y="143316"/>
                  <a:pt x="812499" y="163398"/>
                </a:cubicBezTo>
                <a:lnTo>
                  <a:pt x="812499" y="312763"/>
                </a:lnTo>
                <a:cubicBezTo>
                  <a:pt x="812499" y="322416"/>
                  <a:pt x="816377" y="331669"/>
                  <a:pt x="823163" y="338516"/>
                </a:cubicBezTo>
                <a:lnTo>
                  <a:pt x="928901" y="444011"/>
                </a:lnTo>
                <a:cubicBezTo>
                  <a:pt x="943141" y="458184"/>
                  <a:pt x="943141" y="481204"/>
                  <a:pt x="928962" y="495426"/>
                </a:cubicBezTo>
                <a:cubicBezTo>
                  <a:pt x="928962" y="495456"/>
                  <a:pt x="928962" y="495486"/>
                  <a:pt x="928901" y="495517"/>
                </a:cubicBezTo>
                <a:lnTo>
                  <a:pt x="823163" y="601012"/>
                </a:lnTo>
                <a:cubicBezTo>
                  <a:pt x="816377" y="607859"/>
                  <a:pt x="812499" y="617112"/>
                  <a:pt x="812499" y="626764"/>
                </a:cubicBezTo>
                <a:lnTo>
                  <a:pt x="812499" y="776130"/>
                </a:lnTo>
                <a:cubicBezTo>
                  <a:pt x="812499" y="796187"/>
                  <a:pt x="796199" y="812487"/>
                  <a:pt x="776142" y="812487"/>
                </a:cubicBezTo>
                <a:lnTo>
                  <a:pt x="626777" y="812487"/>
                </a:lnTo>
                <a:cubicBezTo>
                  <a:pt x="617142" y="812487"/>
                  <a:pt x="607871" y="816365"/>
                  <a:pt x="601024" y="823152"/>
                </a:cubicBezTo>
                <a:lnTo>
                  <a:pt x="495528" y="928889"/>
                </a:lnTo>
                <a:cubicBezTo>
                  <a:pt x="481350" y="943129"/>
                  <a:pt x="458323" y="943129"/>
                  <a:pt x="444084" y="928950"/>
                </a:cubicBezTo>
                <a:cubicBezTo>
                  <a:pt x="444084" y="928950"/>
                  <a:pt x="444023" y="928950"/>
                  <a:pt x="444023" y="928889"/>
                </a:cubicBezTo>
                <a:lnTo>
                  <a:pt x="338528" y="823152"/>
                </a:lnTo>
                <a:cubicBezTo>
                  <a:pt x="331680" y="816365"/>
                  <a:pt x="322410" y="812487"/>
                  <a:pt x="312775" y="812487"/>
                </a:cubicBezTo>
                <a:lnTo>
                  <a:pt x="163409" y="812487"/>
                </a:lnTo>
                <a:cubicBezTo>
                  <a:pt x="143353" y="812487"/>
                  <a:pt x="127052" y="796187"/>
                  <a:pt x="127052" y="776130"/>
                </a:cubicBezTo>
                <a:lnTo>
                  <a:pt x="127052" y="626764"/>
                </a:lnTo>
                <a:cubicBezTo>
                  <a:pt x="127052" y="617112"/>
                  <a:pt x="123175" y="607859"/>
                  <a:pt x="116388" y="601012"/>
                </a:cubicBezTo>
                <a:lnTo>
                  <a:pt x="10650" y="495517"/>
                </a:lnTo>
                <a:cubicBezTo>
                  <a:pt x="-3589" y="481344"/>
                  <a:pt x="-3589" y="458324"/>
                  <a:pt x="10590" y="444102"/>
                </a:cubicBezTo>
                <a:cubicBezTo>
                  <a:pt x="10590" y="444072"/>
                  <a:pt x="10590" y="444042"/>
                  <a:pt x="10650" y="444011"/>
                </a:cubicBezTo>
                <a:lnTo>
                  <a:pt x="116388" y="338516"/>
                </a:lnTo>
                <a:cubicBezTo>
                  <a:pt x="123175" y="331669"/>
                  <a:pt x="127052" y="322416"/>
                  <a:pt x="127052" y="312763"/>
                </a:cubicBezTo>
                <a:lnTo>
                  <a:pt x="127052" y="163398"/>
                </a:lnTo>
                <a:cubicBezTo>
                  <a:pt x="127052" y="143316"/>
                  <a:pt x="143353" y="127041"/>
                  <a:pt x="163409" y="127041"/>
                </a:cubicBezTo>
                <a:lnTo>
                  <a:pt x="312775" y="127041"/>
                </a:lnTo>
                <a:cubicBezTo>
                  <a:pt x="322410" y="127016"/>
                  <a:pt x="331680" y="123181"/>
                  <a:pt x="338528" y="116376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Starlink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topology changes reach 10 times per second. 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812107" y="655319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E4E62DF-7479-4804-9F38-A09966EB4160}"/>
              </a:ext>
            </a:extLst>
          </p:cNvPr>
          <p:cNvSpPr txBox="1"/>
          <p:nvPr/>
        </p:nvSpPr>
        <p:spPr>
          <a:xfrm>
            <a:off x="689529" y="1710639"/>
            <a:ext cx="5105156" cy="1061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Path planning execution time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Our solution significantly reduces this time compared to directly using INT-path.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E226D4-0FE9-41F0-9F13-CC3CF3B93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0" y="3130249"/>
            <a:ext cx="5105156" cy="34621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1E4CF0-F7A4-470D-8D40-A374CC24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911" y="3096223"/>
            <a:ext cx="5126943" cy="353016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12D4673-4F7D-4B79-BA5C-AF8000AC8064}"/>
              </a:ext>
            </a:extLst>
          </p:cNvPr>
          <p:cNvSpPr txBox="1"/>
          <p:nvPr/>
        </p:nvSpPr>
        <p:spPr>
          <a:xfrm>
            <a:off x="6321911" y="1710640"/>
            <a:ext cx="5406471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Time for one round of telemetry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telemetry time of our solution with topology partitioning is lower than that of INT-path.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4333F51-F384-4ED4-82BB-63D3BDB30F48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B06B9C3-FAD9-44C7-A2B5-30292E038F70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9BBF547-149D-4FBF-A074-AFB65EDBB7B5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A700D7A-EFA2-4888-97E7-C7F2BB816D69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B968EE1C-C796-432C-8A95-F014D5EAD9BE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612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" name="Title-3">
            <a:extLst>
              <a:ext uri="{FF2B5EF4-FFF2-40B4-BE49-F238E27FC236}">
                <a16:creationId xmlns:a16="http://schemas.microsoft.com/office/drawing/2014/main" id="{2BF7AF64-EA51-4051-8BCE-87BB121EE0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2582" y="2015665"/>
            <a:ext cx="8506836" cy="3462644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present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topology-adaptive telemetry approach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LEO satellite networks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reducing monitoring overhead while ensuring fine-grained network visibility.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observe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self-similarity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in topology changes based on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graph isomorphism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which allows us to represent the full topology sequence using a small set of distinct topologies. </a:t>
            </a:r>
          </a:p>
          <a:p>
            <a:pPr marL="285750" marR="0" lvl="0" indent="-285750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apply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divide-and-conquer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strategy monitoring in both polar and non-polar regions by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topology partitioning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enhancing scalability and efficiency.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E33FD67-DC99-4033-AB28-EF31D8C4A6B8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5AEF23A-4100-4D5A-8CAD-0154B46DA99D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34AD3F-E2B3-4192-BCBC-667840CD9AE5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628CB1A-4932-4E7A-A734-EC7EDACC38C0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13020682-053D-4305-A174-1E26086F4F3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54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Title-1">
            <a:extLst>
              <a:ext uri="{FF2B5EF4-FFF2-40B4-BE49-F238E27FC236}">
                <a16:creationId xmlns:a16="http://schemas.microsoft.com/office/drawing/2014/main" id="{F53D961B-77A4-41FB-9667-8953047232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4282" y="1625337"/>
            <a:ext cx="10423436" cy="1274526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Using ground stations as INT source and sink. 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Current solution places the INT source and sink on satellites, and reserve additional direct-link satellites for interacting with ground stations. This may result in a suboptimal overall path planning and imposes high requirements on satellites.</a:t>
            </a:r>
          </a:p>
        </p:txBody>
      </p:sp>
      <p:sp>
        <p:nvSpPr>
          <p:cNvPr id="28" name="Title-2">
            <a:extLst>
              <a:ext uri="{FF2B5EF4-FFF2-40B4-BE49-F238E27FC236}">
                <a16:creationId xmlns:a16="http://schemas.microsoft.com/office/drawing/2014/main" id="{3687B018-0F8E-4921-A26F-2763D4D032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4282" y="4876339"/>
            <a:ext cx="10423436" cy="1274526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Monitoring with topology-agnostic distributed labeling. 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Our approach reduces the number of distinct topologies, thereby lowering the overhead of path planning. If network measurement is entirely independent of topology-based path planning, it would not be affected by the dynamic nature of satellite topologies at all.</a:t>
            </a:r>
          </a:p>
        </p:txBody>
      </p:sp>
      <p:sp>
        <p:nvSpPr>
          <p:cNvPr id="29" name="Title-3">
            <a:extLst>
              <a:ext uri="{FF2B5EF4-FFF2-40B4-BE49-F238E27FC236}">
                <a16:creationId xmlns:a16="http://schemas.microsoft.com/office/drawing/2014/main" id="{4F34107D-3B5B-47FE-BDAF-28AE82CF1D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4282" y="3250838"/>
            <a:ext cx="10423436" cy="1274526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Virtualized satellite network measurement. </a:t>
            </a:r>
          </a:p>
          <a:p>
            <a:pPr marR="0" lvl="0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As LEO satellites increasingly integrate with terrestrial public clouds, their infrastructure is expected to be virtualized to carry multi-tenant traffic. Due to limited satellite bandwidth, active measurement may lead to overlapping probe traffic and bandwidth exhaustion.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E33FD67-DC99-4033-AB28-EF31D8C4A6B8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5AEF23A-4100-4D5A-8CAD-0154B46DA99D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34AD3F-E2B3-4192-BCBC-667840CD9AE5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628CB1A-4932-4E7A-A734-EC7EDACC38C0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13020682-053D-4305-A174-1E26086F4F3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512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77A03FE-C597-48BC-8786-FB005673BACD}"/>
              </a:ext>
            </a:extLst>
          </p:cNvPr>
          <p:cNvSpPr txBox="1"/>
          <p:nvPr/>
        </p:nvSpPr>
        <p:spPr>
          <a:xfrm>
            <a:off x="2225121" y="2828835"/>
            <a:ext cx="509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846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E0A6C5-3D07-4F6C-8618-7EA5714B3543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06E86F1-033D-46E4-9B17-8D63F8265431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BFC727B-6FD4-4FA5-B6C9-08C3E6F4C60A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C481EB5-1AE8-480A-BAF8-8E3DDB1FC9EC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9B07E2E-8F3E-4866-8EAD-3442E039656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Network-wide measurement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05B7955-DFA3-4C23-94D4-F2C27CC798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9999" y="1459096"/>
            <a:ext cx="4481425" cy="2052586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defTabSz="914354">
              <a:spcAft>
                <a:spcPts val="6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Terrestrial network measurement:</a:t>
            </a:r>
          </a:p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SNMP, ping and traceroute.</a:t>
            </a:r>
          </a:p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Pingmesh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NetBouncer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Pingmesh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Zoonet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In-band Network Telemetry (INT)…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FF2A08A4-9B32-4F92-95EF-70A2ADB73F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37069" y="4430963"/>
            <a:ext cx="6356448" cy="1935882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Network-wide measurement requires topology-aware path planning. </a:t>
            </a:r>
          </a:p>
          <a:p>
            <a:pPr marL="342900" indent="-342900" defTabSz="91435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and periodic topology changes may result in repeated execution of path planning, increasing overhead.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888500-CE13-43DF-8D46-8485DE0C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217" y="1254888"/>
            <a:ext cx="5045089" cy="231974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5E5C3D5-E518-460A-8C88-4FDADF40659B}"/>
              </a:ext>
            </a:extLst>
          </p:cNvPr>
          <p:cNvSpPr txBox="1"/>
          <p:nvPr/>
        </p:nvSpPr>
        <p:spPr>
          <a:xfrm>
            <a:off x="6429784" y="3714879"/>
            <a:ext cx="3597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>
              <a:spcAft>
                <a:spcPts val="60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path planning in 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INT-path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65CC244-A766-4133-A02F-7939391C2F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08" b="3185"/>
          <a:stretch/>
        </p:blipFill>
        <p:spPr>
          <a:xfrm>
            <a:off x="1160392" y="3693859"/>
            <a:ext cx="2939145" cy="3023926"/>
          </a:xfrm>
          <a:prstGeom prst="rect">
            <a:avLst/>
          </a:prstGeom>
        </p:spPr>
      </p:pic>
      <p:sp>
        <p:nvSpPr>
          <p:cNvPr id="24" name="图形 59" descr="线箭头: 逆时针曲线 纯色填充">
            <a:extLst>
              <a:ext uri="{FF2B5EF4-FFF2-40B4-BE49-F238E27FC236}">
                <a16:creationId xmlns:a16="http://schemas.microsoft.com/office/drawing/2014/main" id="{279A54BF-C43E-41BE-A87F-0B046774BB14}"/>
              </a:ext>
            </a:extLst>
          </p:cNvPr>
          <p:cNvSpPr/>
          <p:nvPr/>
        </p:nvSpPr>
        <p:spPr>
          <a:xfrm rot="10063903" flipV="1">
            <a:off x="948473" y="4691554"/>
            <a:ext cx="288564" cy="843043"/>
          </a:xfrm>
          <a:custGeom>
            <a:avLst/>
            <a:gdLst>
              <a:gd name="connsiteX0" fmla="*/ 95250 w 327665"/>
              <a:gd name="connsiteY0" fmla="*/ 58103 h 836403"/>
              <a:gd name="connsiteX1" fmla="*/ 220980 w 327665"/>
              <a:gd name="connsiteY1" fmla="*/ 59055 h 836403"/>
              <a:gd name="connsiteX2" fmla="*/ 249555 w 327665"/>
              <a:gd name="connsiteY2" fmla="*/ 30480 h 836403"/>
              <a:gd name="connsiteX3" fmla="*/ 220980 w 327665"/>
              <a:gd name="connsiteY3" fmla="*/ 1905 h 836403"/>
              <a:gd name="connsiteX4" fmla="*/ 30480 w 327665"/>
              <a:gd name="connsiteY4" fmla="*/ 0 h 836403"/>
              <a:gd name="connsiteX5" fmla="*/ 12382 w 327665"/>
              <a:gd name="connsiteY5" fmla="*/ 6667 h 836403"/>
              <a:gd name="connsiteX6" fmla="*/ 10478 w 327665"/>
              <a:gd name="connsiteY6" fmla="*/ 8573 h 836403"/>
              <a:gd name="connsiteX7" fmla="*/ 7620 w 327665"/>
              <a:gd name="connsiteY7" fmla="*/ 11430 h 836403"/>
              <a:gd name="connsiteX8" fmla="*/ 6668 w 327665"/>
              <a:gd name="connsiteY8" fmla="*/ 13335 h 836403"/>
              <a:gd name="connsiteX9" fmla="*/ 5715 w 327665"/>
              <a:gd name="connsiteY9" fmla="*/ 15240 h 836403"/>
              <a:gd name="connsiteX10" fmla="*/ 1905 w 327665"/>
              <a:gd name="connsiteY10" fmla="*/ 28575 h 836403"/>
              <a:gd name="connsiteX11" fmla="*/ 0 w 327665"/>
              <a:gd name="connsiteY11" fmla="*/ 219075 h 836403"/>
              <a:gd name="connsiteX12" fmla="*/ 28575 w 327665"/>
              <a:gd name="connsiteY12" fmla="*/ 247650 h 836403"/>
              <a:gd name="connsiteX13" fmla="*/ 57150 w 327665"/>
              <a:gd name="connsiteY13" fmla="*/ 219075 h 836403"/>
              <a:gd name="connsiteX14" fmla="*/ 58103 w 327665"/>
              <a:gd name="connsiteY14" fmla="*/ 100965 h 836403"/>
              <a:gd name="connsiteX15" fmla="*/ 269558 w 327665"/>
              <a:gd name="connsiteY15" fmla="*/ 534353 h 836403"/>
              <a:gd name="connsiteX16" fmla="*/ 203835 w 327665"/>
              <a:gd name="connsiteY16" fmla="*/ 796290 h 836403"/>
              <a:gd name="connsiteX17" fmla="*/ 217170 w 327665"/>
              <a:gd name="connsiteY17" fmla="*/ 833438 h 836403"/>
              <a:gd name="connsiteX18" fmla="*/ 255270 w 327665"/>
              <a:gd name="connsiteY18" fmla="*/ 821055 h 836403"/>
              <a:gd name="connsiteX19" fmla="*/ 326708 w 327665"/>
              <a:gd name="connsiteY19" fmla="*/ 538163 h 836403"/>
              <a:gd name="connsiteX20" fmla="*/ 95250 w 327665"/>
              <a:gd name="connsiteY20" fmla="*/ 58103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665" h="836403">
                <a:moveTo>
                  <a:pt x="95250" y="58103"/>
                </a:moveTo>
                <a:lnTo>
                  <a:pt x="220980" y="59055"/>
                </a:lnTo>
                <a:cubicBezTo>
                  <a:pt x="237173" y="59055"/>
                  <a:pt x="249555" y="46672"/>
                  <a:pt x="249555" y="30480"/>
                </a:cubicBezTo>
                <a:cubicBezTo>
                  <a:pt x="249555" y="14288"/>
                  <a:pt x="237173" y="1905"/>
                  <a:pt x="220980" y="1905"/>
                </a:cubicBezTo>
                <a:lnTo>
                  <a:pt x="30480" y="0"/>
                </a:lnTo>
                <a:cubicBezTo>
                  <a:pt x="23813" y="0"/>
                  <a:pt x="18098" y="1905"/>
                  <a:pt x="12382" y="6667"/>
                </a:cubicBezTo>
                <a:cubicBezTo>
                  <a:pt x="11430" y="6667"/>
                  <a:pt x="11430" y="7620"/>
                  <a:pt x="10478" y="8573"/>
                </a:cubicBezTo>
                <a:cubicBezTo>
                  <a:pt x="9525" y="9525"/>
                  <a:pt x="8573" y="9525"/>
                  <a:pt x="7620" y="11430"/>
                </a:cubicBezTo>
                <a:cubicBezTo>
                  <a:pt x="7620" y="11430"/>
                  <a:pt x="6668" y="12383"/>
                  <a:pt x="6668" y="13335"/>
                </a:cubicBezTo>
                <a:cubicBezTo>
                  <a:pt x="6668" y="13335"/>
                  <a:pt x="5715" y="14288"/>
                  <a:pt x="5715" y="15240"/>
                </a:cubicBezTo>
                <a:cubicBezTo>
                  <a:pt x="2858" y="19050"/>
                  <a:pt x="1905" y="23813"/>
                  <a:pt x="1905" y="28575"/>
                </a:cubicBezTo>
                <a:lnTo>
                  <a:pt x="0" y="219075"/>
                </a:lnTo>
                <a:cubicBezTo>
                  <a:pt x="0" y="235268"/>
                  <a:pt x="12382" y="247650"/>
                  <a:pt x="28575" y="247650"/>
                </a:cubicBezTo>
                <a:cubicBezTo>
                  <a:pt x="44768" y="247650"/>
                  <a:pt x="57150" y="235268"/>
                  <a:pt x="57150" y="219075"/>
                </a:cubicBezTo>
                <a:lnTo>
                  <a:pt x="58103" y="100965"/>
                </a:lnTo>
                <a:cubicBezTo>
                  <a:pt x="207645" y="204788"/>
                  <a:pt x="279083" y="350520"/>
                  <a:pt x="269558" y="534353"/>
                </a:cubicBezTo>
                <a:cubicBezTo>
                  <a:pt x="263843" y="624840"/>
                  <a:pt x="241935" y="713423"/>
                  <a:pt x="203835" y="796290"/>
                </a:cubicBezTo>
                <a:cubicBezTo>
                  <a:pt x="197168" y="810578"/>
                  <a:pt x="202883" y="826770"/>
                  <a:pt x="217170" y="833438"/>
                </a:cubicBezTo>
                <a:cubicBezTo>
                  <a:pt x="230505" y="840105"/>
                  <a:pt x="247650" y="835343"/>
                  <a:pt x="255270" y="821055"/>
                </a:cubicBezTo>
                <a:cubicBezTo>
                  <a:pt x="296228" y="732473"/>
                  <a:pt x="320993" y="636270"/>
                  <a:pt x="326708" y="538163"/>
                </a:cubicBezTo>
                <a:cubicBezTo>
                  <a:pt x="334328" y="398145"/>
                  <a:pt x="300038" y="201930"/>
                  <a:pt x="95250" y="58103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图形 59" descr="线箭头: 逆时针曲线 纯色填充">
            <a:extLst>
              <a:ext uri="{FF2B5EF4-FFF2-40B4-BE49-F238E27FC236}">
                <a16:creationId xmlns:a16="http://schemas.microsoft.com/office/drawing/2014/main" id="{56389B2D-3A96-4F84-8BAE-46F1F4CD83D7}"/>
              </a:ext>
            </a:extLst>
          </p:cNvPr>
          <p:cNvSpPr/>
          <p:nvPr/>
        </p:nvSpPr>
        <p:spPr>
          <a:xfrm rot="20951496" flipV="1">
            <a:off x="3906722" y="4663451"/>
            <a:ext cx="318864" cy="843043"/>
          </a:xfrm>
          <a:custGeom>
            <a:avLst/>
            <a:gdLst>
              <a:gd name="connsiteX0" fmla="*/ 95250 w 327665"/>
              <a:gd name="connsiteY0" fmla="*/ 58103 h 836403"/>
              <a:gd name="connsiteX1" fmla="*/ 220980 w 327665"/>
              <a:gd name="connsiteY1" fmla="*/ 59055 h 836403"/>
              <a:gd name="connsiteX2" fmla="*/ 249555 w 327665"/>
              <a:gd name="connsiteY2" fmla="*/ 30480 h 836403"/>
              <a:gd name="connsiteX3" fmla="*/ 220980 w 327665"/>
              <a:gd name="connsiteY3" fmla="*/ 1905 h 836403"/>
              <a:gd name="connsiteX4" fmla="*/ 30480 w 327665"/>
              <a:gd name="connsiteY4" fmla="*/ 0 h 836403"/>
              <a:gd name="connsiteX5" fmla="*/ 12382 w 327665"/>
              <a:gd name="connsiteY5" fmla="*/ 6667 h 836403"/>
              <a:gd name="connsiteX6" fmla="*/ 10478 w 327665"/>
              <a:gd name="connsiteY6" fmla="*/ 8573 h 836403"/>
              <a:gd name="connsiteX7" fmla="*/ 7620 w 327665"/>
              <a:gd name="connsiteY7" fmla="*/ 11430 h 836403"/>
              <a:gd name="connsiteX8" fmla="*/ 6668 w 327665"/>
              <a:gd name="connsiteY8" fmla="*/ 13335 h 836403"/>
              <a:gd name="connsiteX9" fmla="*/ 5715 w 327665"/>
              <a:gd name="connsiteY9" fmla="*/ 15240 h 836403"/>
              <a:gd name="connsiteX10" fmla="*/ 1905 w 327665"/>
              <a:gd name="connsiteY10" fmla="*/ 28575 h 836403"/>
              <a:gd name="connsiteX11" fmla="*/ 0 w 327665"/>
              <a:gd name="connsiteY11" fmla="*/ 219075 h 836403"/>
              <a:gd name="connsiteX12" fmla="*/ 28575 w 327665"/>
              <a:gd name="connsiteY12" fmla="*/ 247650 h 836403"/>
              <a:gd name="connsiteX13" fmla="*/ 57150 w 327665"/>
              <a:gd name="connsiteY13" fmla="*/ 219075 h 836403"/>
              <a:gd name="connsiteX14" fmla="*/ 58103 w 327665"/>
              <a:gd name="connsiteY14" fmla="*/ 100965 h 836403"/>
              <a:gd name="connsiteX15" fmla="*/ 269558 w 327665"/>
              <a:gd name="connsiteY15" fmla="*/ 534353 h 836403"/>
              <a:gd name="connsiteX16" fmla="*/ 203835 w 327665"/>
              <a:gd name="connsiteY16" fmla="*/ 796290 h 836403"/>
              <a:gd name="connsiteX17" fmla="*/ 217170 w 327665"/>
              <a:gd name="connsiteY17" fmla="*/ 833438 h 836403"/>
              <a:gd name="connsiteX18" fmla="*/ 255270 w 327665"/>
              <a:gd name="connsiteY18" fmla="*/ 821055 h 836403"/>
              <a:gd name="connsiteX19" fmla="*/ 326708 w 327665"/>
              <a:gd name="connsiteY19" fmla="*/ 538163 h 836403"/>
              <a:gd name="connsiteX20" fmla="*/ 95250 w 327665"/>
              <a:gd name="connsiteY20" fmla="*/ 58103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665" h="836403">
                <a:moveTo>
                  <a:pt x="95250" y="58103"/>
                </a:moveTo>
                <a:lnTo>
                  <a:pt x="220980" y="59055"/>
                </a:lnTo>
                <a:cubicBezTo>
                  <a:pt x="237173" y="59055"/>
                  <a:pt x="249555" y="46672"/>
                  <a:pt x="249555" y="30480"/>
                </a:cubicBezTo>
                <a:cubicBezTo>
                  <a:pt x="249555" y="14288"/>
                  <a:pt x="237173" y="1905"/>
                  <a:pt x="220980" y="1905"/>
                </a:cubicBezTo>
                <a:lnTo>
                  <a:pt x="30480" y="0"/>
                </a:lnTo>
                <a:cubicBezTo>
                  <a:pt x="23813" y="0"/>
                  <a:pt x="18098" y="1905"/>
                  <a:pt x="12382" y="6667"/>
                </a:cubicBezTo>
                <a:cubicBezTo>
                  <a:pt x="11430" y="6667"/>
                  <a:pt x="11430" y="7620"/>
                  <a:pt x="10478" y="8573"/>
                </a:cubicBezTo>
                <a:cubicBezTo>
                  <a:pt x="9525" y="9525"/>
                  <a:pt x="8573" y="9525"/>
                  <a:pt x="7620" y="11430"/>
                </a:cubicBezTo>
                <a:cubicBezTo>
                  <a:pt x="7620" y="11430"/>
                  <a:pt x="6668" y="12383"/>
                  <a:pt x="6668" y="13335"/>
                </a:cubicBezTo>
                <a:cubicBezTo>
                  <a:pt x="6668" y="13335"/>
                  <a:pt x="5715" y="14288"/>
                  <a:pt x="5715" y="15240"/>
                </a:cubicBezTo>
                <a:cubicBezTo>
                  <a:pt x="2858" y="19050"/>
                  <a:pt x="1905" y="23813"/>
                  <a:pt x="1905" y="28575"/>
                </a:cubicBezTo>
                <a:lnTo>
                  <a:pt x="0" y="219075"/>
                </a:lnTo>
                <a:cubicBezTo>
                  <a:pt x="0" y="235268"/>
                  <a:pt x="12382" y="247650"/>
                  <a:pt x="28575" y="247650"/>
                </a:cubicBezTo>
                <a:cubicBezTo>
                  <a:pt x="44768" y="247650"/>
                  <a:pt x="57150" y="235268"/>
                  <a:pt x="57150" y="219075"/>
                </a:cubicBezTo>
                <a:lnTo>
                  <a:pt x="58103" y="100965"/>
                </a:lnTo>
                <a:cubicBezTo>
                  <a:pt x="207645" y="204788"/>
                  <a:pt x="279083" y="350520"/>
                  <a:pt x="269558" y="534353"/>
                </a:cubicBezTo>
                <a:cubicBezTo>
                  <a:pt x="263843" y="624840"/>
                  <a:pt x="241935" y="713423"/>
                  <a:pt x="203835" y="796290"/>
                </a:cubicBezTo>
                <a:cubicBezTo>
                  <a:pt x="197168" y="810578"/>
                  <a:pt x="202883" y="826770"/>
                  <a:pt x="217170" y="833438"/>
                </a:cubicBezTo>
                <a:cubicBezTo>
                  <a:pt x="230505" y="840105"/>
                  <a:pt x="247650" y="835343"/>
                  <a:pt x="255270" y="821055"/>
                </a:cubicBezTo>
                <a:cubicBezTo>
                  <a:pt x="296228" y="732473"/>
                  <a:pt x="320993" y="636270"/>
                  <a:pt x="326708" y="538163"/>
                </a:cubicBezTo>
                <a:cubicBezTo>
                  <a:pt x="334328" y="398145"/>
                  <a:pt x="300038" y="201930"/>
                  <a:pt x="95250" y="58103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68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785BF56F-0315-44A4-BDE8-0AF4CB67B611}"/>
              </a:ext>
            </a:extLst>
          </p:cNvPr>
          <p:cNvSpPr/>
          <p:nvPr/>
        </p:nvSpPr>
        <p:spPr>
          <a:xfrm>
            <a:off x="6479631" y="3275458"/>
            <a:ext cx="4025462" cy="2072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3EBCAB6-1690-499C-8D40-F08665E091C3}"/>
              </a:ext>
            </a:extLst>
          </p:cNvPr>
          <p:cNvGrpSpPr/>
          <p:nvPr/>
        </p:nvGrpSpPr>
        <p:grpSpPr>
          <a:xfrm>
            <a:off x="728440" y="2150481"/>
            <a:ext cx="4402333" cy="3987153"/>
            <a:chOff x="466584" y="2350230"/>
            <a:chExt cx="4887687" cy="438736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965CA16-CDCF-4C65-9C3A-EAD01EE81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5" t="5614"/>
            <a:stretch/>
          </p:blipFill>
          <p:spPr>
            <a:xfrm>
              <a:off x="466584" y="2350230"/>
              <a:ext cx="4887687" cy="4387369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CD82FD1-5FF3-40FE-87FF-6B65F004CA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359" y="3825202"/>
              <a:ext cx="413393" cy="296694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79960A4-9E3B-4134-8A25-F0BC5183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0180" y="3960648"/>
              <a:ext cx="448617" cy="44861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88A3763-DA86-47CE-B344-7F94FA9002F5}"/>
                </a:ext>
              </a:extLst>
            </p:cNvPr>
            <p:cNvSpPr txBox="1"/>
            <p:nvPr/>
          </p:nvSpPr>
          <p:spPr>
            <a:xfrm>
              <a:off x="3219990" y="3975679"/>
              <a:ext cx="6595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SGL</a:t>
              </a:r>
              <a:endParaRPr lang="zh-CN" altLang="en-US" sz="1600" dirty="0"/>
            </a:p>
          </p:txBody>
        </p:sp>
      </p:grp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E0A6C5-3D07-4F6C-8618-7EA5714B3543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06E86F1-033D-46E4-9B17-8D63F8265431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BFC727B-6FD4-4FA5-B6C9-08C3E6F4C60A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C481EB5-1AE8-480A-BAF8-8E3DDB1FC9EC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9B07E2E-8F3E-4866-8EAD-3442E039656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LEO Satellite Link Characteristics</a:t>
            </a:r>
          </a:p>
        </p:txBody>
      </p:sp>
      <p:sp>
        <p:nvSpPr>
          <p:cNvPr id="20" name="Body-1">
            <a:extLst>
              <a:ext uri="{FF2B5EF4-FFF2-40B4-BE49-F238E27FC236}">
                <a16:creationId xmlns:a16="http://schemas.microsoft.com/office/drawing/2014/main" id="{07E7E33A-D346-42D0-8E2E-05BC1D8AC1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6000" y="1528818"/>
            <a:ext cx="5328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Intra-orbit ISLs: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remain always connected. </a:t>
            </a:r>
          </a:p>
          <a:p>
            <a:pPr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Inter-orbit ISLs: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break or reconnect as satellites enter or exit the polar regions.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60B4949-3EF0-4288-8C1C-4039DE16BEC1}"/>
              </a:ext>
            </a:extLst>
          </p:cNvPr>
          <p:cNvSpPr txBox="1"/>
          <p:nvPr/>
        </p:nvSpPr>
        <p:spPr>
          <a:xfrm>
            <a:off x="634664" y="1385765"/>
            <a:ext cx="523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Walker constellation: </a:t>
            </a:r>
          </a:p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Uniformly distributed orbits and satellites.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7B65E58-D783-4919-918D-0AD65FDFC160}"/>
              </a:ext>
            </a:extLst>
          </p:cNvPr>
          <p:cNvSpPr txBox="1"/>
          <p:nvPr/>
        </p:nvSpPr>
        <p:spPr>
          <a:xfrm>
            <a:off x="6261108" y="6005026"/>
            <a:ext cx="4629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Planar Projection of a 6*8 Constellation Topology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F201AEE-AAFB-4BED-B9C1-B3227EBEA0F2}"/>
              </a:ext>
            </a:extLst>
          </p:cNvPr>
          <p:cNvSpPr txBox="1"/>
          <p:nvPr/>
        </p:nvSpPr>
        <p:spPr>
          <a:xfrm>
            <a:off x="1483334" y="6137634"/>
            <a:ext cx="2892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ISL: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Inter-Satellite Link </a:t>
            </a:r>
            <a:endParaRPr lang="en-US" altLang="zh-CN" sz="160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SGL: Satellite-to-Ground Link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B0F2732-4D29-4D36-AE30-0D2587601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108" y="2699321"/>
            <a:ext cx="4441317" cy="32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DEFC1C-7D02-4AE5-94A8-5E8255FC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965"/>
            <a:ext cx="12192000" cy="3622501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13F6B1DD-7909-44D7-A2F1-45F5BD996BEF}"/>
              </a:ext>
            </a:extLst>
          </p:cNvPr>
          <p:cNvSpPr/>
          <p:nvPr/>
        </p:nvSpPr>
        <p:spPr>
          <a:xfrm>
            <a:off x="80226" y="3579927"/>
            <a:ext cx="1780103" cy="187494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B37BCB1-99B7-458F-9FC8-A1997901EEDB}"/>
              </a:ext>
            </a:extLst>
          </p:cNvPr>
          <p:cNvSpPr/>
          <p:nvPr/>
        </p:nvSpPr>
        <p:spPr>
          <a:xfrm>
            <a:off x="4249900" y="3579926"/>
            <a:ext cx="1780103" cy="187493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7318C33-2CFD-4E2D-B06B-60A4C40A1D9E}"/>
              </a:ext>
            </a:extLst>
          </p:cNvPr>
          <p:cNvSpPr/>
          <p:nvPr/>
        </p:nvSpPr>
        <p:spPr>
          <a:xfrm>
            <a:off x="8251541" y="3579927"/>
            <a:ext cx="1780103" cy="187493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5C79DF1-9704-42BB-A274-96837FDDBF0D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9ABC85B-8F1F-4F74-AEB6-5FC2F7498969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5B7EAB3-9496-4B56-AAF4-53F596B320CB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44FD938-C06B-41AC-AAC2-B4949B03600C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E1590EA3-240C-40B7-8A69-F56057C92BD2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LEO Satellite Topology Dynamics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9B4241-0C7F-4D50-9ECC-327965C9B07A}"/>
              </a:ext>
            </a:extLst>
          </p:cNvPr>
          <p:cNvSpPr txBox="1"/>
          <p:nvPr/>
        </p:nvSpPr>
        <p:spPr>
          <a:xfrm>
            <a:off x="543498" y="1398231"/>
            <a:ext cx="115113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Are there underlying patterns in the frequent topology changes?</a:t>
            </a:r>
          </a:p>
          <a:p>
            <a:pPr>
              <a:spcAft>
                <a:spcPts val="600"/>
              </a:spcAft>
              <a:defRPr/>
            </a:pPr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The regularity of satellite motion often results in similar graph structures among different topologies.</a:t>
            </a:r>
          </a:p>
        </p:txBody>
      </p:sp>
      <p:sp>
        <p:nvSpPr>
          <p:cNvPr id="27" name="灯片编号占位符 1">
            <a:extLst>
              <a:ext uri="{FF2B5EF4-FFF2-40B4-BE49-F238E27FC236}">
                <a16:creationId xmlns:a16="http://schemas.microsoft.com/office/drawing/2014/main" id="{350DB74B-96B8-4CC3-A98F-ECF0B10C85C4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3FB9E9E-34E3-4DD9-B8B7-40E47616D651}"/>
              </a:ext>
            </a:extLst>
          </p:cNvPr>
          <p:cNvSpPr txBox="1"/>
          <p:nvPr/>
        </p:nvSpPr>
        <p:spPr>
          <a:xfrm>
            <a:off x="2185755" y="6355452"/>
            <a:ext cx="7688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dirty="0">
                <a:ea typeface="黑体" panose="02010609060101010101" pitchFamily="49" charset="-122"/>
                <a:cs typeface="Arial" panose="020B0604020202020204" pitchFamily="34" charset="0"/>
              </a:rPr>
              <a:t>An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example: LEO48 constellation (N = 6, M = 8, F = 3, β = 66◦).</a:t>
            </a:r>
            <a:endParaRPr lang="en-US" altLang="zh-CN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图形 59" descr="线箭头: 逆时针曲线 纯色填充">
            <a:extLst>
              <a:ext uri="{FF2B5EF4-FFF2-40B4-BE49-F238E27FC236}">
                <a16:creationId xmlns:a16="http://schemas.microsoft.com/office/drawing/2014/main" id="{3985D156-009E-4979-82F5-BEFCE50AF155}"/>
              </a:ext>
            </a:extLst>
          </p:cNvPr>
          <p:cNvSpPr/>
          <p:nvPr/>
        </p:nvSpPr>
        <p:spPr>
          <a:xfrm rot="15522295" flipV="1">
            <a:off x="7907579" y="2579853"/>
            <a:ext cx="296275" cy="756277"/>
          </a:xfrm>
          <a:custGeom>
            <a:avLst/>
            <a:gdLst>
              <a:gd name="connsiteX0" fmla="*/ 95250 w 327665"/>
              <a:gd name="connsiteY0" fmla="*/ 58103 h 836403"/>
              <a:gd name="connsiteX1" fmla="*/ 220980 w 327665"/>
              <a:gd name="connsiteY1" fmla="*/ 59055 h 836403"/>
              <a:gd name="connsiteX2" fmla="*/ 249555 w 327665"/>
              <a:gd name="connsiteY2" fmla="*/ 30480 h 836403"/>
              <a:gd name="connsiteX3" fmla="*/ 220980 w 327665"/>
              <a:gd name="connsiteY3" fmla="*/ 1905 h 836403"/>
              <a:gd name="connsiteX4" fmla="*/ 30480 w 327665"/>
              <a:gd name="connsiteY4" fmla="*/ 0 h 836403"/>
              <a:gd name="connsiteX5" fmla="*/ 12382 w 327665"/>
              <a:gd name="connsiteY5" fmla="*/ 6667 h 836403"/>
              <a:gd name="connsiteX6" fmla="*/ 10478 w 327665"/>
              <a:gd name="connsiteY6" fmla="*/ 8573 h 836403"/>
              <a:gd name="connsiteX7" fmla="*/ 7620 w 327665"/>
              <a:gd name="connsiteY7" fmla="*/ 11430 h 836403"/>
              <a:gd name="connsiteX8" fmla="*/ 6668 w 327665"/>
              <a:gd name="connsiteY8" fmla="*/ 13335 h 836403"/>
              <a:gd name="connsiteX9" fmla="*/ 5715 w 327665"/>
              <a:gd name="connsiteY9" fmla="*/ 15240 h 836403"/>
              <a:gd name="connsiteX10" fmla="*/ 1905 w 327665"/>
              <a:gd name="connsiteY10" fmla="*/ 28575 h 836403"/>
              <a:gd name="connsiteX11" fmla="*/ 0 w 327665"/>
              <a:gd name="connsiteY11" fmla="*/ 219075 h 836403"/>
              <a:gd name="connsiteX12" fmla="*/ 28575 w 327665"/>
              <a:gd name="connsiteY12" fmla="*/ 247650 h 836403"/>
              <a:gd name="connsiteX13" fmla="*/ 57150 w 327665"/>
              <a:gd name="connsiteY13" fmla="*/ 219075 h 836403"/>
              <a:gd name="connsiteX14" fmla="*/ 58103 w 327665"/>
              <a:gd name="connsiteY14" fmla="*/ 100965 h 836403"/>
              <a:gd name="connsiteX15" fmla="*/ 269558 w 327665"/>
              <a:gd name="connsiteY15" fmla="*/ 534353 h 836403"/>
              <a:gd name="connsiteX16" fmla="*/ 203835 w 327665"/>
              <a:gd name="connsiteY16" fmla="*/ 796290 h 836403"/>
              <a:gd name="connsiteX17" fmla="*/ 217170 w 327665"/>
              <a:gd name="connsiteY17" fmla="*/ 833438 h 836403"/>
              <a:gd name="connsiteX18" fmla="*/ 255270 w 327665"/>
              <a:gd name="connsiteY18" fmla="*/ 821055 h 836403"/>
              <a:gd name="connsiteX19" fmla="*/ 326708 w 327665"/>
              <a:gd name="connsiteY19" fmla="*/ 538163 h 836403"/>
              <a:gd name="connsiteX20" fmla="*/ 95250 w 327665"/>
              <a:gd name="connsiteY20" fmla="*/ 58103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665" h="836403">
                <a:moveTo>
                  <a:pt x="95250" y="58103"/>
                </a:moveTo>
                <a:lnTo>
                  <a:pt x="220980" y="59055"/>
                </a:lnTo>
                <a:cubicBezTo>
                  <a:pt x="237173" y="59055"/>
                  <a:pt x="249555" y="46672"/>
                  <a:pt x="249555" y="30480"/>
                </a:cubicBezTo>
                <a:cubicBezTo>
                  <a:pt x="249555" y="14288"/>
                  <a:pt x="237173" y="1905"/>
                  <a:pt x="220980" y="1905"/>
                </a:cubicBezTo>
                <a:lnTo>
                  <a:pt x="30480" y="0"/>
                </a:lnTo>
                <a:cubicBezTo>
                  <a:pt x="23813" y="0"/>
                  <a:pt x="18098" y="1905"/>
                  <a:pt x="12382" y="6667"/>
                </a:cubicBezTo>
                <a:cubicBezTo>
                  <a:pt x="11430" y="6667"/>
                  <a:pt x="11430" y="7620"/>
                  <a:pt x="10478" y="8573"/>
                </a:cubicBezTo>
                <a:cubicBezTo>
                  <a:pt x="9525" y="9525"/>
                  <a:pt x="8573" y="9525"/>
                  <a:pt x="7620" y="11430"/>
                </a:cubicBezTo>
                <a:cubicBezTo>
                  <a:pt x="7620" y="11430"/>
                  <a:pt x="6668" y="12383"/>
                  <a:pt x="6668" y="13335"/>
                </a:cubicBezTo>
                <a:cubicBezTo>
                  <a:pt x="6668" y="13335"/>
                  <a:pt x="5715" y="14288"/>
                  <a:pt x="5715" y="15240"/>
                </a:cubicBezTo>
                <a:cubicBezTo>
                  <a:pt x="2858" y="19050"/>
                  <a:pt x="1905" y="23813"/>
                  <a:pt x="1905" y="28575"/>
                </a:cubicBezTo>
                <a:lnTo>
                  <a:pt x="0" y="219075"/>
                </a:lnTo>
                <a:cubicBezTo>
                  <a:pt x="0" y="235268"/>
                  <a:pt x="12382" y="247650"/>
                  <a:pt x="28575" y="247650"/>
                </a:cubicBezTo>
                <a:cubicBezTo>
                  <a:pt x="44768" y="247650"/>
                  <a:pt x="57150" y="235268"/>
                  <a:pt x="57150" y="219075"/>
                </a:cubicBezTo>
                <a:lnTo>
                  <a:pt x="58103" y="100965"/>
                </a:lnTo>
                <a:cubicBezTo>
                  <a:pt x="207645" y="204788"/>
                  <a:pt x="279083" y="350520"/>
                  <a:pt x="269558" y="534353"/>
                </a:cubicBezTo>
                <a:cubicBezTo>
                  <a:pt x="263843" y="624840"/>
                  <a:pt x="241935" y="713423"/>
                  <a:pt x="203835" y="796290"/>
                </a:cubicBezTo>
                <a:cubicBezTo>
                  <a:pt x="197168" y="810578"/>
                  <a:pt x="202883" y="826770"/>
                  <a:pt x="217170" y="833438"/>
                </a:cubicBezTo>
                <a:cubicBezTo>
                  <a:pt x="230505" y="840105"/>
                  <a:pt x="247650" y="835343"/>
                  <a:pt x="255270" y="821055"/>
                </a:cubicBezTo>
                <a:cubicBezTo>
                  <a:pt x="296228" y="732473"/>
                  <a:pt x="320993" y="636270"/>
                  <a:pt x="326708" y="538163"/>
                </a:cubicBezTo>
                <a:cubicBezTo>
                  <a:pt x="334328" y="398145"/>
                  <a:pt x="300038" y="201930"/>
                  <a:pt x="95250" y="58103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图形 59" descr="线箭头: 逆时针曲线 纯色填充">
            <a:extLst>
              <a:ext uri="{FF2B5EF4-FFF2-40B4-BE49-F238E27FC236}">
                <a16:creationId xmlns:a16="http://schemas.microsoft.com/office/drawing/2014/main" id="{4C1BA6D3-FD26-4122-93D2-3F867B21F1B3}"/>
              </a:ext>
            </a:extLst>
          </p:cNvPr>
          <p:cNvSpPr/>
          <p:nvPr/>
        </p:nvSpPr>
        <p:spPr>
          <a:xfrm rot="15316889" flipV="1">
            <a:off x="3783376" y="2599873"/>
            <a:ext cx="296275" cy="756277"/>
          </a:xfrm>
          <a:custGeom>
            <a:avLst/>
            <a:gdLst>
              <a:gd name="connsiteX0" fmla="*/ 95250 w 327665"/>
              <a:gd name="connsiteY0" fmla="*/ 58103 h 836403"/>
              <a:gd name="connsiteX1" fmla="*/ 220980 w 327665"/>
              <a:gd name="connsiteY1" fmla="*/ 59055 h 836403"/>
              <a:gd name="connsiteX2" fmla="*/ 249555 w 327665"/>
              <a:gd name="connsiteY2" fmla="*/ 30480 h 836403"/>
              <a:gd name="connsiteX3" fmla="*/ 220980 w 327665"/>
              <a:gd name="connsiteY3" fmla="*/ 1905 h 836403"/>
              <a:gd name="connsiteX4" fmla="*/ 30480 w 327665"/>
              <a:gd name="connsiteY4" fmla="*/ 0 h 836403"/>
              <a:gd name="connsiteX5" fmla="*/ 12382 w 327665"/>
              <a:gd name="connsiteY5" fmla="*/ 6667 h 836403"/>
              <a:gd name="connsiteX6" fmla="*/ 10478 w 327665"/>
              <a:gd name="connsiteY6" fmla="*/ 8573 h 836403"/>
              <a:gd name="connsiteX7" fmla="*/ 7620 w 327665"/>
              <a:gd name="connsiteY7" fmla="*/ 11430 h 836403"/>
              <a:gd name="connsiteX8" fmla="*/ 6668 w 327665"/>
              <a:gd name="connsiteY8" fmla="*/ 13335 h 836403"/>
              <a:gd name="connsiteX9" fmla="*/ 5715 w 327665"/>
              <a:gd name="connsiteY9" fmla="*/ 15240 h 836403"/>
              <a:gd name="connsiteX10" fmla="*/ 1905 w 327665"/>
              <a:gd name="connsiteY10" fmla="*/ 28575 h 836403"/>
              <a:gd name="connsiteX11" fmla="*/ 0 w 327665"/>
              <a:gd name="connsiteY11" fmla="*/ 219075 h 836403"/>
              <a:gd name="connsiteX12" fmla="*/ 28575 w 327665"/>
              <a:gd name="connsiteY12" fmla="*/ 247650 h 836403"/>
              <a:gd name="connsiteX13" fmla="*/ 57150 w 327665"/>
              <a:gd name="connsiteY13" fmla="*/ 219075 h 836403"/>
              <a:gd name="connsiteX14" fmla="*/ 58103 w 327665"/>
              <a:gd name="connsiteY14" fmla="*/ 100965 h 836403"/>
              <a:gd name="connsiteX15" fmla="*/ 269558 w 327665"/>
              <a:gd name="connsiteY15" fmla="*/ 534353 h 836403"/>
              <a:gd name="connsiteX16" fmla="*/ 203835 w 327665"/>
              <a:gd name="connsiteY16" fmla="*/ 796290 h 836403"/>
              <a:gd name="connsiteX17" fmla="*/ 217170 w 327665"/>
              <a:gd name="connsiteY17" fmla="*/ 833438 h 836403"/>
              <a:gd name="connsiteX18" fmla="*/ 255270 w 327665"/>
              <a:gd name="connsiteY18" fmla="*/ 821055 h 836403"/>
              <a:gd name="connsiteX19" fmla="*/ 326708 w 327665"/>
              <a:gd name="connsiteY19" fmla="*/ 538163 h 836403"/>
              <a:gd name="connsiteX20" fmla="*/ 95250 w 327665"/>
              <a:gd name="connsiteY20" fmla="*/ 58103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665" h="836403">
                <a:moveTo>
                  <a:pt x="95250" y="58103"/>
                </a:moveTo>
                <a:lnTo>
                  <a:pt x="220980" y="59055"/>
                </a:lnTo>
                <a:cubicBezTo>
                  <a:pt x="237173" y="59055"/>
                  <a:pt x="249555" y="46672"/>
                  <a:pt x="249555" y="30480"/>
                </a:cubicBezTo>
                <a:cubicBezTo>
                  <a:pt x="249555" y="14288"/>
                  <a:pt x="237173" y="1905"/>
                  <a:pt x="220980" y="1905"/>
                </a:cubicBezTo>
                <a:lnTo>
                  <a:pt x="30480" y="0"/>
                </a:lnTo>
                <a:cubicBezTo>
                  <a:pt x="23813" y="0"/>
                  <a:pt x="18098" y="1905"/>
                  <a:pt x="12382" y="6667"/>
                </a:cubicBezTo>
                <a:cubicBezTo>
                  <a:pt x="11430" y="6667"/>
                  <a:pt x="11430" y="7620"/>
                  <a:pt x="10478" y="8573"/>
                </a:cubicBezTo>
                <a:cubicBezTo>
                  <a:pt x="9525" y="9525"/>
                  <a:pt x="8573" y="9525"/>
                  <a:pt x="7620" y="11430"/>
                </a:cubicBezTo>
                <a:cubicBezTo>
                  <a:pt x="7620" y="11430"/>
                  <a:pt x="6668" y="12383"/>
                  <a:pt x="6668" y="13335"/>
                </a:cubicBezTo>
                <a:cubicBezTo>
                  <a:pt x="6668" y="13335"/>
                  <a:pt x="5715" y="14288"/>
                  <a:pt x="5715" y="15240"/>
                </a:cubicBezTo>
                <a:cubicBezTo>
                  <a:pt x="2858" y="19050"/>
                  <a:pt x="1905" y="23813"/>
                  <a:pt x="1905" y="28575"/>
                </a:cubicBezTo>
                <a:lnTo>
                  <a:pt x="0" y="219075"/>
                </a:lnTo>
                <a:cubicBezTo>
                  <a:pt x="0" y="235268"/>
                  <a:pt x="12382" y="247650"/>
                  <a:pt x="28575" y="247650"/>
                </a:cubicBezTo>
                <a:cubicBezTo>
                  <a:pt x="44768" y="247650"/>
                  <a:pt x="57150" y="235268"/>
                  <a:pt x="57150" y="219075"/>
                </a:cubicBezTo>
                <a:lnTo>
                  <a:pt x="58103" y="100965"/>
                </a:lnTo>
                <a:cubicBezTo>
                  <a:pt x="207645" y="204788"/>
                  <a:pt x="279083" y="350520"/>
                  <a:pt x="269558" y="534353"/>
                </a:cubicBezTo>
                <a:cubicBezTo>
                  <a:pt x="263843" y="624840"/>
                  <a:pt x="241935" y="713423"/>
                  <a:pt x="203835" y="796290"/>
                </a:cubicBezTo>
                <a:cubicBezTo>
                  <a:pt x="197168" y="810578"/>
                  <a:pt x="202883" y="826770"/>
                  <a:pt x="217170" y="833438"/>
                </a:cubicBezTo>
                <a:cubicBezTo>
                  <a:pt x="230505" y="840105"/>
                  <a:pt x="247650" y="835343"/>
                  <a:pt x="255270" y="821055"/>
                </a:cubicBezTo>
                <a:cubicBezTo>
                  <a:pt x="296228" y="732473"/>
                  <a:pt x="320993" y="636270"/>
                  <a:pt x="326708" y="538163"/>
                </a:cubicBezTo>
                <a:cubicBezTo>
                  <a:pt x="334328" y="398145"/>
                  <a:pt x="300038" y="201930"/>
                  <a:pt x="95250" y="58103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C87E79-F2AB-4EB0-AECA-5A4D1DB6D860}"/>
              </a:ext>
            </a:extLst>
          </p:cNvPr>
          <p:cNvSpPr txBox="1"/>
          <p:nvPr/>
        </p:nvSpPr>
        <p:spPr>
          <a:xfrm>
            <a:off x="2840421" y="2428981"/>
            <a:ext cx="256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satellites moved 22.5◦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08F85B1-6BBC-478C-A0BB-DA31541B851D}"/>
              </a:ext>
            </a:extLst>
          </p:cNvPr>
          <p:cNvSpPr txBox="1"/>
          <p:nvPr/>
        </p:nvSpPr>
        <p:spPr>
          <a:xfrm>
            <a:off x="6970593" y="2428981"/>
            <a:ext cx="247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satellites moved </a:t>
            </a:r>
            <a:r>
              <a:rPr lang="en-US" altLang="zh-CN" dirty="0"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5◦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05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15353" y="6416039"/>
            <a:ext cx="451844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582DC-FB56-4ECA-B0D7-EA992442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13" y="1808021"/>
            <a:ext cx="2011420" cy="21299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E612E7-E7B6-4A08-AE69-F554FA420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59" y="1808019"/>
            <a:ext cx="1978780" cy="21299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449DBE3-3967-4A77-870E-B6D5F3D7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396" y="1778514"/>
            <a:ext cx="1978780" cy="212999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7CD1B41-9C0A-4852-9758-6743E0B9240A}"/>
              </a:ext>
            </a:extLst>
          </p:cNvPr>
          <p:cNvSpPr txBox="1"/>
          <p:nvPr/>
        </p:nvSpPr>
        <p:spPr>
          <a:xfrm>
            <a:off x="2688404" y="3974442"/>
            <a:ext cx="10094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700" dirty="0">
                <a:ea typeface="黑体" panose="02010609060101010101" pitchFamily="49" charset="-122"/>
                <a:cs typeface="Arial" panose="020B0604020202020204" pitchFamily="34" charset="0"/>
              </a:rPr>
              <a:t>Time 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5502EC-58A3-4E98-AA24-39E0535A67ED}"/>
              </a:ext>
            </a:extLst>
          </p:cNvPr>
          <p:cNvSpPr txBox="1"/>
          <p:nvPr/>
        </p:nvSpPr>
        <p:spPr>
          <a:xfrm>
            <a:off x="5402460" y="3974442"/>
            <a:ext cx="10094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700" dirty="0">
                <a:ea typeface="黑体" panose="02010609060101010101" pitchFamily="49" charset="-122"/>
                <a:cs typeface="Arial" panose="020B0604020202020204" pitchFamily="34" charset="0"/>
              </a:rPr>
              <a:t>Time 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E08B41-0173-4A46-ACCC-E7C065EDB3A2}"/>
              </a:ext>
            </a:extLst>
          </p:cNvPr>
          <p:cNvSpPr txBox="1"/>
          <p:nvPr/>
        </p:nvSpPr>
        <p:spPr>
          <a:xfrm>
            <a:off x="8171597" y="3974442"/>
            <a:ext cx="10094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700" dirty="0">
                <a:ea typeface="黑体" panose="02010609060101010101" pitchFamily="49" charset="-122"/>
                <a:cs typeface="Arial" panose="020B0604020202020204" pitchFamily="34" charset="0"/>
              </a:rPr>
              <a:t>Time 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52A8C5-1F4C-47BA-BC7F-C2EF0F47B9A8}"/>
              </a:ext>
            </a:extLst>
          </p:cNvPr>
          <p:cNvSpPr txBox="1"/>
          <p:nvPr/>
        </p:nvSpPr>
        <p:spPr>
          <a:xfrm>
            <a:off x="576612" y="4745810"/>
            <a:ext cx="10661150" cy="109260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Different topology snapshots may have 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same structure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When performing network-wide measurement,</a:t>
            </a:r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we only need to plan probing paths for 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different-structure topologies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, reducing the computation and overhead. 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9C5FF0A-A07E-4805-A3B9-7DB0EFAE645C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EED2E3F-7044-4401-9DD3-324209CBB90D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FC04090-FF22-418D-A5B5-98AF4C8A61C2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E423C0D-9CD8-4038-A50C-EBA4C81B3315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A6EED56A-B59E-441B-87D0-D4F38C3D4E81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LEO Satellite Topology Dynamics</a:t>
            </a:r>
          </a:p>
        </p:txBody>
      </p:sp>
      <p:sp>
        <p:nvSpPr>
          <p:cNvPr id="25" name="箭头: 右 42">
            <a:extLst>
              <a:ext uri="{FF2B5EF4-FFF2-40B4-BE49-F238E27FC236}">
                <a16:creationId xmlns:a16="http://schemas.microsoft.com/office/drawing/2014/main" id="{3462B1DE-CB1A-44CE-8127-1AA661878A46}"/>
              </a:ext>
            </a:extLst>
          </p:cNvPr>
          <p:cNvSpPr>
            <a:spLocks noChangeAspect="1"/>
          </p:cNvSpPr>
          <p:nvPr/>
        </p:nvSpPr>
        <p:spPr>
          <a:xfrm>
            <a:off x="4143917" y="2769710"/>
            <a:ext cx="706778" cy="565421"/>
          </a:xfrm>
          <a:prstGeom prst="right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箭头: 右 42">
            <a:extLst>
              <a:ext uri="{FF2B5EF4-FFF2-40B4-BE49-F238E27FC236}">
                <a16:creationId xmlns:a16="http://schemas.microsoft.com/office/drawing/2014/main" id="{80BEDEC4-134D-4500-BB85-33497EA0E827}"/>
              </a:ext>
            </a:extLst>
          </p:cNvPr>
          <p:cNvSpPr>
            <a:spLocks noChangeAspect="1"/>
          </p:cNvSpPr>
          <p:nvPr/>
        </p:nvSpPr>
        <p:spPr>
          <a:xfrm>
            <a:off x="6888422" y="2769709"/>
            <a:ext cx="706778" cy="565421"/>
          </a:xfrm>
          <a:prstGeom prst="right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A0D9E5F3-2E8B-4DE7-97C6-ABD6F658CFFF}"/>
              </a:ext>
            </a:extLst>
          </p:cNvPr>
          <p:cNvSpPr txBox="1"/>
          <p:nvPr/>
        </p:nvSpPr>
        <p:spPr>
          <a:xfrm>
            <a:off x="746957" y="1296413"/>
            <a:ext cx="1069808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LEO48 constellation 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(the west part of the non-polar region)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 cyclic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pattern of 4 different-structure topology graphs appearing in a fixed order.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9193F4-1C04-413D-A97F-71BA63E5E3C3}"/>
              </a:ext>
            </a:extLst>
          </p:cNvPr>
          <p:cNvSpPr txBox="1"/>
          <p:nvPr/>
        </p:nvSpPr>
        <p:spPr>
          <a:xfrm>
            <a:off x="1002530" y="5838417"/>
            <a:ext cx="98101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Different-structure topologies occur in 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 continuous sequence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is straightforward to extract them from network topology sequences.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244F56B-9918-4677-A608-42FC7E418D88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A494996-E025-43E8-9DFA-F813AB7F3598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F181435-374E-48CF-92F3-9A817763DF65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BFE4153-4E53-4C17-9FB9-A3718A1D2D24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7DDCCA3-6DE5-49ED-B885-2C255CC577A7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LEO Satellite Topology Dynamics</a:t>
            </a:r>
          </a:p>
        </p:txBody>
      </p:sp>
      <p:sp>
        <p:nvSpPr>
          <p:cNvPr id="28" name="灯片编号占位符 1">
            <a:extLst>
              <a:ext uri="{FF2B5EF4-FFF2-40B4-BE49-F238E27FC236}">
                <a16:creationId xmlns:a16="http://schemas.microsoft.com/office/drawing/2014/main" id="{16C2F157-45A1-4B16-8065-53B14ADB98D4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F6EC1E-0253-4456-90ED-A930996EF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1" y="2372540"/>
            <a:ext cx="11986260" cy="340986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9AABEE-A398-4190-9C9C-037352D62950}"/>
              </a:ext>
            </a:extLst>
          </p:cNvPr>
          <p:cNvSpPr/>
          <p:nvPr/>
        </p:nvSpPr>
        <p:spPr>
          <a:xfrm>
            <a:off x="75306" y="2336130"/>
            <a:ext cx="5927462" cy="160736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375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09500" y="6416039"/>
            <a:ext cx="445340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itle-3">
            <a:extLst>
              <a:ext uri="{FF2B5EF4-FFF2-40B4-BE49-F238E27FC236}">
                <a16:creationId xmlns:a16="http://schemas.microsoft.com/office/drawing/2014/main" id="{135BC8AB-7EE0-46E6-BD98-A55070679E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3998" y="1973670"/>
            <a:ext cx="9827243" cy="3822146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Graph Isomorphism</a:t>
            </a: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“find the constant in the change” and configure full topologies using measurement plans generated for only a small set of representative topologies.</a:t>
            </a: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investigate this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self-similarity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of the dynamic topologies using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graph isomorphism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theory.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Topology Partitioning</a:t>
            </a: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Satellite network topology changes have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regional differences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</a:p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apply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divide-and-conquer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measurement method, monitoring non-polar region with INT-based path planning and polar regions with probe flooding.</a:t>
            </a:r>
          </a:p>
        </p:txBody>
      </p:sp>
      <p:sp>
        <p:nvSpPr>
          <p:cNvPr id="16" name="Title-3">
            <a:extLst>
              <a:ext uri="{FF2B5EF4-FFF2-40B4-BE49-F238E27FC236}">
                <a16:creationId xmlns:a16="http://schemas.microsoft.com/office/drawing/2014/main" id="{33974E50-E571-4FE8-AD6F-1A0EECFFBB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1529" y="3884743"/>
            <a:ext cx="10646836" cy="2061391"/>
          </a:xfrm>
          <a:prstGeom prst="roundRect">
            <a:avLst>
              <a:gd name="adj" fmla="val 0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marR="0" lvl="0" indent="-285750" defTabSz="914400" rtl="0" eaLnBrk="1" fontAlgn="auto" latinLnBrk="0" hangingPunct="1"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F6C9D3-A838-4509-AF45-383962CCACBD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B164CD-4AC8-4872-95D9-B9C5BF539082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3900D35-D4DA-4EBA-8353-C923303217B9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CC864A9-B02B-4224-BEB9-570C6B6B9A5C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D719D73-9194-4904-9EE9-C32835ABAE65}"/>
              </a:ext>
            </a:extLst>
          </p:cNvPr>
          <p:cNvSpPr txBox="1"/>
          <p:nvPr/>
        </p:nvSpPr>
        <p:spPr>
          <a:xfrm>
            <a:off x="205740" y="196299"/>
            <a:ext cx="1140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2890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0C83CE7-F1DE-4648-ABD7-5E2F3CC98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" y="2961488"/>
            <a:ext cx="3972371" cy="2649389"/>
          </a:xfrm>
          <a:prstGeom prst="rect">
            <a:avLst/>
          </a:prstGeom>
        </p:spPr>
      </p:pic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FC814726-91D8-486F-B282-82DD971709A5}"/>
              </a:ext>
            </a:extLst>
          </p:cNvPr>
          <p:cNvSpPr txBox="1">
            <a:spLocks/>
          </p:cNvSpPr>
          <p:nvPr/>
        </p:nvSpPr>
        <p:spPr>
          <a:xfrm>
            <a:off x="11615353" y="6416039"/>
            <a:ext cx="451844" cy="30480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18-D446-40DE-A0B3-B6DA1599182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Title-5">
            <a:extLst>
              <a:ext uri="{FF2B5EF4-FFF2-40B4-BE49-F238E27FC236}">
                <a16:creationId xmlns:a16="http://schemas.microsoft.com/office/drawing/2014/main" id="{C85924B6-B433-4AB7-9CC6-5047C85EA0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8302" y="1383032"/>
            <a:ext cx="10515712" cy="1098812"/>
          </a:xfrm>
          <a:prstGeom prst="roundRect">
            <a:avLst>
              <a:gd name="adj" fmla="val 2919"/>
            </a:avLst>
          </a:prstGeom>
          <a:noFill/>
          <a:ln w="12700" cap="flat">
            <a:noFill/>
            <a:miter lim="4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What is Graph isomorphism?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A concept in graph theory that captures when two graphs are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identical in structure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, even if they appear different due to vertex labeling.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AED12A-6DC5-46BD-8D2A-C1102138093C}"/>
              </a:ext>
            </a:extLst>
          </p:cNvPr>
          <p:cNvGrpSpPr/>
          <p:nvPr/>
        </p:nvGrpSpPr>
        <p:grpSpPr>
          <a:xfrm>
            <a:off x="1" y="1019583"/>
            <a:ext cx="12192000" cy="58352"/>
            <a:chOff x="1198485" y="985419"/>
            <a:chExt cx="10993515" cy="35510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A7E3DCE-1BE2-41BD-B8B2-7DF3B20678BD}"/>
                </a:ext>
              </a:extLst>
            </p:cNvPr>
            <p:cNvSpPr/>
            <p:nvPr/>
          </p:nvSpPr>
          <p:spPr>
            <a:xfrm>
              <a:off x="3693111" y="985421"/>
              <a:ext cx="8498889" cy="355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5CA61EA-2C11-4CA2-B488-0183526729D8}"/>
                </a:ext>
              </a:extLst>
            </p:cNvPr>
            <p:cNvSpPr/>
            <p:nvPr/>
          </p:nvSpPr>
          <p:spPr>
            <a:xfrm>
              <a:off x="3481527" y="985420"/>
              <a:ext cx="211584" cy="3551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FFE232B-20DD-4692-B465-91A68DBE0127}"/>
                </a:ext>
              </a:extLst>
            </p:cNvPr>
            <p:cNvSpPr/>
            <p:nvPr/>
          </p:nvSpPr>
          <p:spPr>
            <a:xfrm>
              <a:off x="1198485" y="985419"/>
              <a:ext cx="2283042" cy="355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71086530-18B6-43E7-A356-8AE9F8713168}"/>
              </a:ext>
            </a:extLst>
          </p:cNvPr>
          <p:cNvSpPr txBox="1"/>
          <p:nvPr/>
        </p:nvSpPr>
        <p:spPr>
          <a:xfrm>
            <a:off x="205740" y="196299"/>
            <a:ext cx="1140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Satellite Topology Self-Similarity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662C9F-8294-4CD7-A67C-B90BBB59BA48}"/>
              </a:ext>
            </a:extLst>
          </p:cNvPr>
          <p:cNvSpPr txBox="1"/>
          <p:nvPr/>
        </p:nvSpPr>
        <p:spPr>
          <a:xfrm>
            <a:off x="856884" y="5576760"/>
            <a:ext cx="4059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Same number of vertices and edges, and same pattern of connectivity.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CCDDBC-43FC-4524-8D40-691D3791C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915" y="3430499"/>
            <a:ext cx="6255663" cy="1954680"/>
          </a:xfrm>
          <a:prstGeom prst="rect">
            <a:avLst/>
          </a:prstGeom>
        </p:spPr>
      </p:pic>
      <p:sp>
        <p:nvSpPr>
          <p:cNvPr id="4" name="弧形 3">
            <a:extLst>
              <a:ext uri="{FF2B5EF4-FFF2-40B4-BE49-F238E27FC236}">
                <a16:creationId xmlns:a16="http://schemas.microsoft.com/office/drawing/2014/main" id="{029543EA-5498-48CC-AF27-FE792C3B9A40}"/>
              </a:ext>
            </a:extLst>
          </p:cNvPr>
          <p:cNvSpPr/>
          <p:nvPr/>
        </p:nvSpPr>
        <p:spPr>
          <a:xfrm rot="19020877">
            <a:off x="7038230" y="3302649"/>
            <a:ext cx="882127" cy="839706"/>
          </a:xfrm>
          <a:prstGeom prst="arc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74B784B7-4354-4E22-B0A4-1E945BD2F4FD}"/>
              </a:ext>
            </a:extLst>
          </p:cNvPr>
          <p:cNvSpPr/>
          <p:nvPr/>
        </p:nvSpPr>
        <p:spPr>
          <a:xfrm rot="19020877">
            <a:off x="9045557" y="3286916"/>
            <a:ext cx="882127" cy="839706"/>
          </a:xfrm>
          <a:prstGeom prst="arc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25840CCB-F0FC-4DBD-91C5-D845382B07B1}"/>
              </a:ext>
            </a:extLst>
          </p:cNvPr>
          <p:cNvSpPr/>
          <p:nvPr/>
        </p:nvSpPr>
        <p:spPr>
          <a:xfrm rot="8084401">
            <a:off x="6365299" y="1920855"/>
            <a:ext cx="4623969" cy="4224776"/>
          </a:xfrm>
          <a:prstGeom prst="arc">
            <a:avLst>
              <a:gd name="adj1" fmla="val 16327024"/>
              <a:gd name="adj2" fmla="val 22575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B58D96-3D99-4BD0-9B57-6F12504BE582}"/>
              </a:ext>
            </a:extLst>
          </p:cNvPr>
          <p:cNvSpPr txBox="1"/>
          <p:nvPr/>
        </p:nvSpPr>
        <p:spPr>
          <a:xfrm>
            <a:off x="5811151" y="5298104"/>
            <a:ext cx="141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Topology A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43AEB8-80C6-4B15-8D40-A4DAE118F97E}"/>
              </a:ext>
            </a:extLst>
          </p:cNvPr>
          <p:cNvSpPr txBox="1"/>
          <p:nvPr/>
        </p:nvSpPr>
        <p:spPr>
          <a:xfrm>
            <a:off x="7794932" y="5243625"/>
            <a:ext cx="141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Topology B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E1E3874-F836-4087-B65D-C6E7B0EFC1D2}"/>
              </a:ext>
            </a:extLst>
          </p:cNvPr>
          <p:cNvSpPr txBox="1"/>
          <p:nvPr/>
        </p:nvSpPr>
        <p:spPr>
          <a:xfrm>
            <a:off x="10044818" y="5211271"/>
            <a:ext cx="141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Topology C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B2295-03B3-4D50-B7D0-FA9DF66057F3}"/>
              </a:ext>
            </a:extLst>
          </p:cNvPr>
          <p:cNvSpPr txBox="1"/>
          <p:nvPr/>
        </p:nvSpPr>
        <p:spPr>
          <a:xfrm>
            <a:off x="7926759" y="6164663"/>
            <a:ext cx="141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Isomorphic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A2A883-EF20-48FE-8972-F3CE129F0CC3}"/>
              </a:ext>
            </a:extLst>
          </p:cNvPr>
          <p:cNvSpPr txBox="1"/>
          <p:nvPr/>
        </p:nvSpPr>
        <p:spPr>
          <a:xfrm>
            <a:off x="6438949" y="2908357"/>
            <a:ext cx="2002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Non-isomorphic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0C9A9B-B70C-40BC-B8F5-BF4CEE372955}"/>
              </a:ext>
            </a:extLst>
          </p:cNvPr>
          <p:cNvSpPr txBox="1"/>
          <p:nvPr/>
        </p:nvSpPr>
        <p:spPr>
          <a:xfrm>
            <a:off x="8483119" y="2878646"/>
            <a:ext cx="2002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 panose="020B0604020202020204" pitchFamily="34" charset="0"/>
              </a:rPr>
              <a:t>Non-isomorphic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">
        <p:pull dir="ru"/>
      </p:transition>
    </mc:Choice>
    <mc:Fallback xmlns="">
      <p:transition advTm="137">
        <p:pull dir="r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。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。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。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。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。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。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5"/>
  <p:tag name="OP_SCP_DEFAULT_TEXT" val="添加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68746</TotalTime>
  <Words>1555</Words>
  <Application>Microsoft Office PowerPoint</Application>
  <PresentationFormat>宽屏</PresentationFormat>
  <Paragraphs>221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PingFang SC</vt:lpstr>
      <vt:lpstr>quote-cjk-patch</vt:lpstr>
      <vt:lpstr>等线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</dc:title>
  <dc:creator>China</dc:creator>
  <cp:lastModifiedBy>张 妍</cp:lastModifiedBy>
  <cp:revision>1962</cp:revision>
  <dcterms:created xsi:type="dcterms:W3CDTF">2017-03-10T15:18:00Z</dcterms:created>
  <dcterms:modified xsi:type="dcterms:W3CDTF">2025-08-12T07:19:26Z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