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4"/>
  </p:notesMasterIdLst>
  <p:handoutMasterIdLst>
    <p:handoutMasterId r:id="rId115"/>
  </p:handoutMasterIdLst>
  <p:sldIdLst>
    <p:sldId id="257" r:id="rId2"/>
    <p:sldId id="521" r:id="rId3"/>
    <p:sldId id="505" r:id="rId4"/>
    <p:sldId id="271" r:id="rId5"/>
    <p:sldId id="280" r:id="rId6"/>
    <p:sldId id="481" r:id="rId7"/>
    <p:sldId id="270" r:id="rId8"/>
    <p:sldId id="269" r:id="rId9"/>
    <p:sldId id="276" r:id="rId10"/>
    <p:sldId id="474" r:id="rId11"/>
    <p:sldId id="278" r:id="rId12"/>
    <p:sldId id="279" r:id="rId13"/>
    <p:sldId id="277" r:id="rId14"/>
    <p:sldId id="480" r:id="rId15"/>
    <p:sldId id="503" r:id="rId16"/>
    <p:sldId id="272" r:id="rId17"/>
    <p:sldId id="284" r:id="rId18"/>
    <p:sldId id="282" r:id="rId19"/>
    <p:sldId id="283" r:id="rId20"/>
    <p:sldId id="288" r:id="rId21"/>
    <p:sldId id="285" r:id="rId22"/>
    <p:sldId id="286" r:id="rId23"/>
    <p:sldId id="287" r:id="rId24"/>
    <p:sldId id="289" r:id="rId25"/>
    <p:sldId id="290" r:id="rId26"/>
    <p:sldId id="291" r:id="rId27"/>
    <p:sldId id="292" r:id="rId28"/>
    <p:sldId id="482" r:id="rId29"/>
    <p:sldId id="294" r:id="rId30"/>
    <p:sldId id="296" r:id="rId31"/>
    <p:sldId id="295" r:id="rId32"/>
    <p:sldId id="483" r:id="rId33"/>
    <p:sldId id="504" r:id="rId34"/>
    <p:sldId id="274" r:id="rId35"/>
    <p:sldId id="420" r:id="rId36"/>
    <p:sldId id="293" r:id="rId37"/>
    <p:sldId id="297" r:id="rId38"/>
    <p:sldId id="497" r:id="rId39"/>
    <p:sldId id="567" r:id="rId40"/>
    <p:sldId id="299" r:id="rId41"/>
    <p:sldId id="506" r:id="rId42"/>
    <p:sldId id="507" r:id="rId43"/>
    <p:sldId id="556" r:id="rId44"/>
    <p:sldId id="557" r:id="rId45"/>
    <p:sldId id="558" r:id="rId46"/>
    <p:sldId id="559" r:id="rId47"/>
    <p:sldId id="568" r:id="rId48"/>
    <p:sldId id="493" r:id="rId49"/>
    <p:sldId id="508" r:id="rId50"/>
    <p:sldId id="560" r:id="rId51"/>
    <p:sldId id="561" r:id="rId52"/>
    <p:sldId id="562" r:id="rId53"/>
    <p:sldId id="509" r:id="rId54"/>
    <p:sldId id="563" r:id="rId55"/>
    <p:sldId id="564" r:id="rId56"/>
    <p:sldId id="565" r:id="rId57"/>
    <p:sldId id="510" r:id="rId58"/>
    <p:sldId id="566" r:id="rId59"/>
    <p:sldId id="495" r:id="rId60"/>
    <p:sldId id="496" r:id="rId61"/>
    <p:sldId id="478" r:id="rId62"/>
    <p:sldId id="498" r:id="rId63"/>
    <p:sldId id="488" r:id="rId64"/>
    <p:sldId id="697" r:id="rId65"/>
    <p:sldId id="511" r:id="rId66"/>
    <p:sldId id="649" r:id="rId67"/>
    <p:sldId id="648" r:id="rId68"/>
    <p:sldId id="693" r:id="rId69"/>
    <p:sldId id="650" r:id="rId70"/>
    <p:sldId id="652" r:id="rId71"/>
    <p:sldId id="655" r:id="rId72"/>
    <p:sldId id="656" r:id="rId73"/>
    <p:sldId id="657" r:id="rId74"/>
    <p:sldId id="651" r:id="rId75"/>
    <p:sldId id="691" r:id="rId76"/>
    <p:sldId id="659" r:id="rId77"/>
    <p:sldId id="660" r:id="rId78"/>
    <p:sldId id="694" r:id="rId79"/>
    <p:sldId id="661" r:id="rId80"/>
    <p:sldId id="662" r:id="rId81"/>
    <p:sldId id="666" r:id="rId82"/>
    <p:sldId id="696" r:id="rId83"/>
    <p:sldId id="698" r:id="rId84"/>
    <p:sldId id="663" r:id="rId85"/>
    <p:sldId id="673" r:id="rId86"/>
    <p:sldId id="677" r:id="rId87"/>
    <p:sldId id="676" r:id="rId88"/>
    <p:sldId id="674" r:id="rId89"/>
    <p:sldId id="695" r:id="rId90"/>
    <p:sldId id="701" r:id="rId91"/>
    <p:sldId id="703" r:id="rId92"/>
    <p:sldId id="684" r:id="rId93"/>
    <p:sldId id="665" r:id="rId94"/>
    <p:sldId id="669" r:id="rId95"/>
    <p:sldId id="670" r:id="rId96"/>
    <p:sldId id="671" r:id="rId97"/>
    <p:sldId id="682" r:id="rId98"/>
    <p:sldId id="708" r:id="rId99"/>
    <p:sldId id="680" r:id="rId100"/>
    <p:sldId id="705" r:id="rId101"/>
    <p:sldId id="706" r:id="rId102"/>
    <p:sldId id="707" r:id="rId103"/>
    <p:sldId id="685" r:id="rId104"/>
    <p:sldId id="686" r:id="rId105"/>
    <p:sldId id="687" r:id="rId106"/>
    <p:sldId id="692" r:id="rId107"/>
    <p:sldId id="598" r:id="rId108"/>
    <p:sldId id="658" r:id="rId109"/>
    <p:sldId id="688" r:id="rId110"/>
    <p:sldId id="699" r:id="rId111"/>
    <p:sldId id="704" r:id="rId112"/>
    <p:sldId id="266" r:id="rId1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A1FF53EA-08D2-41D4-9D10-51C52E5870AF}">
          <p14:sldIdLst>
            <p14:sldId id="257"/>
          </p14:sldIdLst>
        </p14:section>
        <p14:section name="Background" id="{BD05CCD7-87AE-4345-AA76-9E23ADB40807}">
          <p14:sldIdLst>
            <p14:sldId id="521"/>
            <p14:sldId id="505"/>
            <p14:sldId id="271"/>
            <p14:sldId id="280"/>
            <p14:sldId id="481"/>
            <p14:sldId id="270"/>
            <p14:sldId id="269"/>
            <p14:sldId id="276"/>
            <p14:sldId id="474"/>
            <p14:sldId id="278"/>
            <p14:sldId id="279"/>
            <p14:sldId id="277"/>
            <p14:sldId id="480"/>
          </p14:sldIdLst>
        </p14:section>
        <p14:section name="Related works" id="{09F6544A-CF37-4ABE-93A4-CAF9AE9B7795}">
          <p14:sldIdLst>
            <p14:sldId id="503"/>
            <p14:sldId id="272"/>
            <p14:sldId id="284"/>
            <p14:sldId id="282"/>
            <p14:sldId id="283"/>
            <p14:sldId id="288"/>
            <p14:sldId id="285"/>
            <p14:sldId id="286"/>
            <p14:sldId id="287"/>
            <p14:sldId id="289"/>
            <p14:sldId id="290"/>
            <p14:sldId id="291"/>
            <p14:sldId id="292"/>
            <p14:sldId id="482"/>
            <p14:sldId id="294"/>
            <p14:sldId id="296"/>
            <p14:sldId id="295"/>
            <p14:sldId id="483"/>
          </p14:sldIdLst>
        </p14:section>
        <p14:section name="Our vision" id="{BC736CB9-F3E2-491F-A31C-5EA8D5978583}">
          <p14:sldIdLst>
            <p14:sldId id="504"/>
            <p14:sldId id="274"/>
            <p14:sldId id="420"/>
            <p14:sldId id="293"/>
            <p14:sldId id="297"/>
            <p14:sldId id="497"/>
            <p14:sldId id="567"/>
            <p14:sldId id="299"/>
          </p14:sldIdLst>
        </p14:section>
        <p14:section name="Our work: following" id="{57523860-8BF9-4FBD-AC2A-8E5389EE6FB9}">
          <p14:sldIdLst>
            <p14:sldId id="506"/>
            <p14:sldId id="507"/>
          </p14:sldIdLst>
        </p14:section>
        <p14:section name="DCQCN+" id="{D9B4CC95-02EC-4D58-BEFE-2B1DCDF3691D}">
          <p14:sldIdLst>
            <p14:sldId id="556"/>
          </p14:sldIdLst>
        </p14:section>
        <p14:section name="TOP" id="{0CCDCBFF-A80C-4B14-9C05-E6653A25CFBB}">
          <p14:sldIdLst>
            <p14:sldId id="557"/>
          </p14:sldIdLst>
        </p14:section>
        <p14:section name="ToCC" id="{B60287E8-56BC-4D1E-B0BC-2B663934C09A}">
          <p14:sldIdLst>
            <p14:sldId id="558"/>
          </p14:sldIdLst>
        </p14:section>
        <p14:section name="paydebt" id="{E23332AF-3671-4A4F-817D-14BF3438D7CB}">
          <p14:sldIdLst>
            <p14:sldId id="559"/>
            <p14:sldId id="568"/>
          </p14:sldIdLst>
        </p14:section>
        <p14:section name="our work: explore" id="{623C4E38-DFB7-446B-85CA-09DD56A8E14E}">
          <p14:sldIdLst>
            <p14:sldId id="493"/>
            <p14:sldId id="508"/>
          </p14:sldIdLst>
        </p14:section>
        <p14:section name="P-PFC" id="{191646C4-853C-45DD-893A-D59FEE92792A}">
          <p14:sldIdLst>
            <p14:sldId id="560"/>
          </p14:sldIdLst>
        </p14:section>
        <p14:section name="Floodgate" id="{77CBD386-33B4-417C-8FA3-B6ABFDCCD430}">
          <p14:sldIdLst>
            <p14:sldId id="561"/>
          </p14:sldIdLst>
        </p14:section>
        <p14:section name="Pyrrha" id="{94AC8B7D-84E0-4B85-A510-4E5FD8AE525A}">
          <p14:sldIdLst>
            <p14:sldId id="562"/>
          </p14:sldIdLst>
        </p14:section>
        <p14:section name="remote FC" id="{9735900B-6ABA-4C52-B06C-F69F25A4B3ED}">
          <p14:sldIdLst>
            <p14:sldId id="509"/>
          </p14:sldIdLst>
        </p14:section>
        <p14:section name="SWING" id="{A9585FF9-F6F4-40F3-B024-15D6DB631995}">
          <p14:sldIdLst>
            <p14:sldId id="563"/>
          </p14:sldIdLst>
        </p14:section>
        <p14:section name="Bifrost" id="{E5CA4425-8C0D-42D7-9FA7-BE984B0B63BF}">
          <p14:sldIdLst>
            <p14:sldId id="564"/>
            <p14:sldId id="565"/>
          </p14:sldIdLst>
        </p14:section>
        <p14:section name="next step" id="{3F3AC218-67E4-4EA4-BA9F-C5BD53ACEB11}">
          <p14:sldIdLst>
            <p14:sldId id="510"/>
            <p14:sldId id="566"/>
            <p14:sldId id="495"/>
            <p14:sldId id="496"/>
            <p14:sldId id="478"/>
            <p14:sldId id="498"/>
            <p14:sldId id="488"/>
            <p14:sldId id="697"/>
            <p14:sldId id="511"/>
            <p14:sldId id="649"/>
            <p14:sldId id="648"/>
            <p14:sldId id="693"/>
            <p14:sldId id="650"/>
            <p14:sldId id="652"/>
            <p14:sldId id="655"/>
            <p14:sldId id="656"/>
            <p14:sldId id="657"/>
            <p14:sldId id="651"/>
            <p14:sldId id="691"/>
            <p14:sldId id="659"/>
            <p14:sldId id="660"/>
            <p14:sldId id="694"/>
            <p14:sldId id="661"/>
            <p14:sldId id="662"/>
            <p14:sldId id="666"/>
            <p14:sldId id="696"/>
            <p14:sldId id="698"/>
            <p14:sldId id="663"/>
            <p14:sldId id="673"/>
            <p14:sldId id="677"/>
            <p14:sldId id="676"/>
            <p14:sldId id="674"/>
            <p14:sldId id="695"/>
            <p14:sldId id="701"/>
            <p14:sldId id="703"/>
            <p14:sldId id="684"/>
            <p14:sldId id="665"/>
            <p14:sldId id="669"/>
            <p14:sldId id="670"/>
            <p14:sldId id="671"/>
            <p14:sldId id="682"/>
            <p14:sldId id="708"/>
            <p14:sldId id="680"/>
            <p14:sldId id="705"/>
            <p14:sldId id="706"/>
            <p14:sldId id="707"/>
            <p14:sldId id="685"/>
            <p14:sldId id="686"/>
            <p14:sldId id="687"/>
            <p14:sldId id="692"/>
            <p14:sldId id="598"/>
            <p14:sldId id="658"/>
            <p14:sldId id="688"/>
            <p14:sldId id="699"/>
            <p14:sldId id="704"/>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26b9788b209adb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5700"/>
    <a:srgbClr val="2169D3"/>
    <a:srgbClr val="C58D4B"/>
    <a:srgbClr val="6C7E00"/>
    <a:srgbClr val="FFDFAF"/>
    <a:srgbClr val="FFBF61"/>
    <a:srgbClr val="E28700"/>
    <a:srgbClr val="C8A9D3"/>
    <a:srgbClr val="804C93"/>
    <a:srgbClr val="F4C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1" autoAdjust="0"/>
    <p:restoredTop sz="56776" autoAdjust="0"/>
  </p:normalViewPr>
  <p:slideViewPr>
    <p:cSldViewPr snapToGrid="0">
      <p:cViewPr varScale="1">
        <p:scale>
          <a:sx n="64" d="100"/>
          <a:sy n="64" d="100"/>
        </p:scale>
        <p:origin x="1764" y="3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86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41"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742"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CC8616-C4E9-425F-8760-040A0997E2A2}" type="datetimeFigureOut">
              <a:rPr lang="zh-CN" altLang="en-US" smtClean="0"/>
              <a:t>2025/8/7</a:t>
            </a:fld>
            <a:endParaRPr lang="zh-CN" altLang="en-US"/>
          </a:p>
        </p:txBody>
      </p:sp>
      <p:sp>
        <p:nvSpPr>
          <p:cNvPr id="1048743"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744"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64939F-FCA7-4DC7-829D-4F7F9D4E1207}"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3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73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2025/8/7</a:t>
            </a:fld>
            <a:endParaRPr lang="zh-CN" altLang="en-US"/>
          </a:p>
        </p:txBody>
      </p:sp>
      <p:sp>
        <p:nvSpPr>
          <p:cNvPr id="104873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3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39"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740"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5" name="幻灯片图像占位符 1"/>
          <p:cNvSpPr>
            <a:spLocks noGrp="1" noRot="1" noChangeAspect="1"/>
          </p:cNvSpPr>
          <p:nvPr>
            <p:ph type="sldImg"/>
          </p:nvPr>
        </p:nvSpPr>
        <p:spPr/>
      </p:sp>
      <p:sp>
        <p:nvSpPr>
          <p:cNvPr id="1048586" name="备注占位符 2"/>
          <p:cNvSpPr>
            <a:spLocks noGrp="1"/>
          </p:cNvSpPr>
          <p:nvPr>
            <p:ph type="body" idx="1"/>
          </p:nvPr>
        </p:nvSpPr>
        <p:spPr/>
        <p:txBody>
          <a:bodyPr/>
          <a:lstStyle/>
          <a:p>
            <a:endParaRPr lang="en-US" altLang="zh-CN" dirty="0"/>
          </a:p>
        </p:txBody>
      </p:sp>
      <p:sp>
        <p:nvSpPr>
          <p:cNvPr id="1048587"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39172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DC regular</a:t>
            </a:r>
            <a:r>
              <a:rPr lang="zh-CN" altLang="en-US" dirty="0"/>
              <a:t>的</a:t>
            </a:r>
            <a:r>
              <a:rPr lang="en-US" altLang="zh-CN" dirty="0"/>
              <a:t>topo</a:t>
            </a:r>
            <a:r>
              <a:rPr lang="zh-CN" altLang="en-US" dirty="0"/>
              <a:t>给了</a:t>
            </a:r>
            <a:r>
              <a:rPr lang="en-US" altLang="zh-CN" dirty="0"/>
              <a:t>CC</a:t>
            </a:r>
            <a:r>
              <a:rPr lang="zh-CN" altLang="en-US" dirty="0"/>
              <a:t>更多的设计空间，但是高链路带宽和传播时延也给</a:t>
            </a:r>
            <a:r>
              <a:rPr lang="en-US" altLang="zh-CN" dirty="0"/>
              <a:t>CC</a:t>
            </a:r>
            <a:r>
              <a:rPr lang="zh-CN" altLang="en-US" dirty="0"/>
              <a:t>带来了更大的需求</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4260985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在数据中心中，流量的特征是突发式的潮汐流量，峰值负载很高；（</a:t>
            </a:r>
            <a:r>
              <a:rPr lang="en-US" altLang="zh-CN" dirty="0"/>
              <a:t>click</a:t>
            </a:r>
            <a:r>
              <a:rPr lang="zh-CN" altLang="en-US" dirty="0"/>
              <a:t>）且网络分布式的特点决定了多打一的</a:t>
            </a:r>
            <a:r>
              <a:rPr lang="en-US" altLang="zh-CN" dirty="0" err="1"/>
              <a:t>incast</a:t>
            </a:r>
            <a:r>
              <a:rPr lang="zh-CN" altLang="en-US" dirty="0"/>
              <a:t>流量模式是很常见的。</a:t>
            </a:r>
            <a:endParaRPr lang="en-US" altLang="zh-CN" dirty="0"/>
          </a:p>
          <a:p>
            <a:endParaRPr lang="en-US" altLang="zh-CN" dirty="0"/>
          </a:p>
          <a:p>
            <a:r>
              <a:rPr lang="zh-CN" altLang="en-US" dirty="0"/>
              <a:t>一方面数据中心提供了高带宽和基础的低时延，另一方面流量特征又使得网络的突发很常见；</a:t>
            </a:r>
            <a:endParaRPr lang="en-US" altLang="zh-CN" dirty="0"/>
          </a:p>
          <a:p>
            <a:endParaRPr lang="en-US" altLang="zh-CN" dirty="0"/>
          </a:p>
          <a:p>
            <a:r>
              <a:rPr lang="zh-CN" altLang="en-US" dirty="0"/>
              <a:t>（</a:t>
            </a:r>
            <a:r>
              <a:rPr lang="en-US" altLang="zh-CN" dirty="0"/>
              <a:t>click</a:t>
            </a:r>
            <a:r>
              <a:rPr lang="zh-CN" altLang="en-US" dirty="0"/>
              <a:t>）数据中心的这些特征共同使得流量在网络内的排队时延成为主导流量完成时间的关键因素。</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3686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76350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88776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7111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002749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Calibri" panose="020F0502020204030204" pitchFamily="34" charset="0"/>
                <a:cs typeface="Calibri" panose="020F0502020204030204" pitchFamily="34" charset="0"/>
              </a:rPr>
              <a:t>At least one-RTT required before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Calibri" panose="020F0502020204030204" pitchFamily="34" charset="0"/>
                <a:cs typeface="Calibri" panose="020F0502020204030204" pitchFamily="34" charset="0"/>
              </a:rPr>
              <a:t>Meets the first-RTT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Calibri" panose="020F0502020204030204" pitchFamily="34" charset="0"/>
              <a:ea typeface="Calibri" panose="020F0502020204030204" pitchFamily="34" charset="0"/>
              <a:cs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94555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72927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36267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6536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32014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62986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06254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25121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60834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373489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367038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624378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这张图：大车（</a:t>
            </a:r>
            <a:r>
              <a:rPr lang="en-US" altLang="zh-CN" dirty="0"/>
              <a:t>non-</a:t>
            </a:r>
            <a:r>
              <a:rPr lang="en-US" altLang="zh-CN" dirty="0" err="1"/>
              <a:t>incast</a:t>
            </a:r>
            <a:r>
              <a:rPr lang="zh-CN" altLang="en-US" dirty="0"/>
              <a:t>）和小车</a:t>
            </a:r>
            <a:r>
              <a:rPr lang="en-US" altLang="zh-CN" dirty="0"/>
              <a:t>(</a:t>
            </a:r>
            <a:r>
              <a:rPr lang="en-US" altLang="zh-CN" dirty="0" err="1"/>
              <a:t>incast</a:t>
            </a:r>
            <a:r>
              <a:rPr lang="en-US" altLang="zh-CN" dirty="0"/>
              <a:t>)</a:t>
            </a:r>
            <a:r>
              <a:rPr lang="zh-CN" altLang="en-US" dirty="0"/>
              <a:t>混合在一起控制</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2480850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287874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096208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4047967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1325203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184316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3428730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63517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3036745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194335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1914339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40</a:t>
            </a:fld>
            <a:endParaRPr lang="zh-CN" altLang="en-US"/>
          </a:p>
        </p:txBody>
      </p:sp>
    </p:spTree>
    <p:extLst>
      <p:ext uri="{BB962C8B-B14F-4D97-AF65-F5344CB8AC3E}">
        <p14:creationId xmlns:p14="http://schemas.microsoft.com/office/powerpoint/2010/main" val="1358021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extLst>
      <p:ext uri="{BB962C8B-B14F-4D97-AF65-F5344CB8AC3E}">
        <p14:creationId xmlns:p14="http://schemas.microsoft.com/office/powerpoint/2010/main" val="296977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new applications like storage on high I/O speed media, e.g. </a:t>
            </a:r>
            <a:r>
              <a:rPr lang="en-US" altLang="zh-CN" dirty="0" err="1"/>
              <a:t>NVMe</a:t>
            </a:r>
            <a:r>
              <a:rPr lang="en-US" altLang="zh-CN" dirty="0"/>
              <a:t> (non-volatile memory express) and large-scale machine learning training on high computation speed devices</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260897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extLst>
      <p:ext uri="{BB962C8B-B14F-4D97-AF65-F5344CB8AC3E}">
        <p14:creationId xmlns:p14="http://schemas.microsoft.com/office/powerpoint/2010/main" val="1082315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extLst>
      <p:ext uri="{BB962C8B-B14F-4D97-AF65-F5344CB8AC3E}">
        <p14:creationId xmlns:p14="http://schemas.microsoft.com/office/powerpoint/2010/main" val="1812406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两个关键发现：</a:t>
            </a:r>
            <a:endParaRPr lang="en-US" altLang="zh-CN" dirty="0"/>
          </a:p>
          <a:p>
            <a:endParaRPr lang="en-US" altLang="zh-CN" dirty="0"/>
          </a:p>
          <a:p>
            <a:r>
              <a:rPr lang="zh-CN" altLang="en-US" dirty="0"/>
              <a:t>在网络拥塞时上游端口可能连续收到</a:t>
            </a:r>
            <a:r>
              <a:rPr lang="en-US" altLang="zh-CN" dirty="0"/>
              <a:t>PAUSE</a:t>
            </a:r>
            <a:r>
              <a:rPr lang="zh-CN" altLang="en-US" dirty="0"/>
              <a:t>信号，这会导致上游的级联暂停</a:t>
            </a:r>
            <a:endParaRPr lang="en-US" altLang="zh-CN" dirty="0"/>
          </a:p>
          <a:p>
            <a:endParaRPr lang="en-US" altLang="zh-CN" dirty="0"/>
          </a:p>
          <a:p>
            <a:r>
              <a:rPr lang="zh-CN" altLang="en-US" dirty="0"/>
              <a:t>交换机可以通过检测当前</a:t>
            </a:r>
            <a:r>
              <a:rPr lang="en-US" altLang="zh-CN" dirty="0"/>
              <a:t>buffer</a:t>
            </a:r>
            <a:r>
              <a:rPr lang="zh-CN" altLang="en-US" dirty="0"/>
              <a:t>的变化趋势来预测未来拥塞的产生</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extLst>
      <p:ext uri="{BB962C8B-B14F-4D97-AF65-F5344CB8AC3E}">
        <p14:creationId xmlns:p14="http://schemas.microsoft.com/office/powerpoint/2010/main" val="725649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53</a:t>
            </a:fld>
            <a:endParaRPr lang="zh-CN" altLang="en-US"/>
          </a:p>
        </p:txBody>
      </p:sp>
    </p:spTree>
    <p:extLst>
      <p:ext uri="{BB962C8B-B14F-4D97-AF65-F5344CB8AC3E}">
        <p14:creationId xmlns:p14="http://schemas.microsoft.com/office/powerpoint/2010/main" val="2823992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55</a:t>
            </a:fld>
            <a:endParaRPr lang="zh-CN" altLang="en-US"/>
          </a:p>
        </p:txBody>
      </p:sp>
    </p:spTree>
    <p:extLst>
      <p:ext uri="{BB962C8B-B14F-4D97-AF65-F5344CB8AC3E}">
        <p14:creationId xmlns:p14="http://schemas.microsoft.com/office/powerpoint/2010/main" val="293669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57</a:t>
            </a:fld>
            <a:endParaRPr lang="zh-CN" altLang="en-US"/>
          </a:p>
        </p:txBody>
      </p:sp>
    </p:spTree>
    <p:extLst>
      <p:ext uri="{BB962C8B-B14F-4D97-AF65-F5344CB8AC3E}">
        <p14:creationId xmlns:p14="http://schemas.microsoft.com/office/powerpoint/2010/main" val="1026951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61</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spcBef>
                <a:spcPts val="0"/>
              </a:spcBef>
              <a:spcAft>
                <a:spcPts val="0"/>
              </a:spcAft>
            </a:pPr>
            <a:r>
              <a:rPr lang="zh-CN" altLang="zh-CN" sz="1800" dirty="0">
                <a:effectLst/>
                <a:ea typeface="微软雅黑" panose="020B0503020204020204" pitchFamily="34" charset="-122"/>
              </a:rPr>
              <a:t>Hello everyone, this is </a:t>
            </a:r>
            <a:r>
              <a:rPr lang="en-US" altLang="zh-CN" sz="1800" dirty="0">
                <a:effectLst/>
                <a:ea typeface="微软雅黑" panose="020B0503020204020204" pitchFamily="34" charset="-122"/>
              </a:rPr>
              <a:t>________ from Nanjing University</a:t>
            </a:r>
            <a:r>
              <a:rPr lang="zh-CN" altLang="zh-CN" sz="1800" dirty="0">
                <a:effectLst/>
                <a:ea typeface="微软雅黑" panose="020B0503020204020204" pitchFamily="34" charset="-122"/>
              </a:rPr>
              <a:t>. </a:t>
            </a:r>
            <a:endParaRPr lang="en-US" altLang="zh-CN" sz="1800" dirty="0">
              <a:effectLst/>
              <a:ea typeface="微软雅黑" panose="020B0503020204020204" pitchFamily="34" charset="-122"/>
            </a:endParaRPr>
          </a:p>
          <a:p>
            <a:pPr marL="0" marR="0">
              <a:spcBef>
                <a:spcPts val="0"/>
              </a:spcBef>
              <a:spcAft>
                <a:spcPts val="0"/>
              </a:spcAft>
            </a:pPr>
            <a:endParaRPr lang="zh-CN" altLang="zh-CN" sz="1800" dirty="0">
              <a:effectLst/>
              <a:ea typeface="微软雅黑" panose="020B0503020204020204" pitchFamily="34" charset="-122"/>
            </a:endParaRPr>
          </a:p>
          <a:p>
            <a:pPr marL="0" marR="0">
              <a:spcBef>
                <a:spcPts val="0"/>
              </a:spcBef>
              <a:spcAft>
                <a:spcPts val="0"/>
              </a:spcAft>
            </a:pPr>
            <a:r>
              <a:rPr lang="zh-CN" altLang="zh-CN" sz="1800" dirty="0">
                <a:effectLst/>
                <a:ea typeface="微软雅黑" panose="020B0503020204020204" pitchFamily="34" charset="-122"/>
              </a:rPr>
              <a:t>Today, I am </a:t>
            </a:r>
            <a:r>
              <a:rPr lang="en-US" altLang="zh-CN" sz="1800" dirty="0">
                <a:effectLst/>
                <a:ea typeface="微软雅黑" panose="020B0503020204020204" pitchFamily="34" charset="-122"/>
              </a:rPr>
              <a:t>delighted</a:t>
            </a:r>
            <a:r>
              <a:rPr lang="zh-CN" altLang="zh-CN" sz="1800" dirty="0">
                <a:effectLst/>
                <a:ea typeface="微软雅黑" panose="020B0503020204020204" pitchFamily="34" charset="-122"/>
              </a:rPr>
              <a:t> to share with you</a:t>
            </a:r>
            <a:r>
              <a:rPr lang="en-US" altLang="zh-CN" sz="1800" dirty="0">
                <a:effectLst/>
                <a:ea typeface="微软雅黑" panose="020B0503020204020204" pitchFamily="34" charset="-122"/>
              </a:rPr>
              <a:t> Pyrrha, which is focused</a:t>
            </a:r>
            <a:r>
              <a:rPr lang="zh-CN" altLang="zh-CN" sz="1800" dirty="0">
                <a:effectLst/>
                <a:ea typeface="微软雅黑" panose="020B0503020204020204" pitchFamily="34" charset="-122"/>
              </a:rPr>
              <a:t> on</a:t>
            </a:r>
            <a:r>
              <a:rPr lang="en-US" altLang="zh-CN" sz="1800" dirty="0">
                <a:effectLst/>
                <a:ea typeface="微软雅黑" panose="020B0503020204020204" pitchFamily="34" charset="-122"/>
              </a:rPr>
              <a:t> managing transient congestion using scalable and head-of-line-blocking-free flow control.</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63</a:t>
            </a:fld>
            <a:endParaRPr lang="zh-CN" altLang="en-US"/>
          </a:p>
        </p:txBody>
      </p:sp>
    </p:spTree>
    <p:extLst>
      <p:ext uri="{BB962C8B-B14F-4D97-AF65-F5344CB8AC3E}">
        <p14:creationId xmlns:p14="http://schemas.microsoft.com/office/powerpoint/2010/main" val="4245867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4292F"/>
                </a:solidFill>
                <a:effectLst/>
                <a:latin typeface="Noto Sans" panose="020B0502040504020204" pitchFamily="34" charset="0"/>
              </a:rPr>
              <a:t>Due to visa issues, both co-first authors of this paper are unable to attend NSDI, so I am presenting on their behalf.</a:t>
            </a:r>
          </a:p>
          <a:p>
            <a:endParaRPr lang="en-US" altLang="zh-CN" b="0" i="0" dirty="0">
              <a:solidFill>
                <a:srgbClr val="24292F"/>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ea typeface="微软雅黑" panose="020B0503020204020204" pitchFamily="34" charset="-122"/>
              </a:rPr>
              <a:t>F</a:t>
            </a:r>
            <a:r>
              <a:rPr lang="zh-CN" altLang="zh-CN" sz="1200" dirty="0">
                <a:effectLst/>
                <a:ea typeface="微软雅黑" panose="020B0503020204020204" pitchFamily="34" charset="-122"/>
              </a:rPr>
              <a:t>irst</a:t>
            </a:r>
            <a:r>
              <a:rPr lang="en-US" altLang="zh-CN" sz="1200" dirty="0" err="1">
                <a:effectLst/>
                <a:ea typeface="微软雅黑" panose="020B0503020204020204" pitchFamily="34" charset="-122"/>
              </a:rPr>
              <a:t>ly</a:t>
            </a:r>
            <a:r>
              <a:rPr lang="en-US" altLang="zh-CN" sz="1200" dirty="0">
                <a:effectLst/>
                <a:ea typeface="微软雅黑" panose="020B0503020204020204" pitchFamily="34" charset="-122"/>
              </a:rPr>
              <a:t>, l</a:t>
            </a:r>
            <a:r>
              <a:rPr lang="zh-CN" altLang="zh-CN" sz="1200" dirty="0">
                <a:effectLst/>
                <a:ea typeface="微软雅黑" panose="020B0503020204020204" pitchFamily="34" charset="-122"/>
              </a:rPr>
              <a:t>et me provide some background information.</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64</a:t>
            </a:fld>
            <a:endParaRPr lang="zh-CN" altLang="en-US"/>
          </a:p>
        </p:txBody>
      </p:sp>
    </p:spTree>
    <p:extLst>
      <p:ext uri="{BB962C8B-B14F-4D97-AF65-F5344CB8AC3E}">
        <p14:creationId xmlns:p14="http://schemas.microsoft.com/office/powerpoint/2010/main" val="1755797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dirty="0"/>
              <a:t>With data center networks evolving, there</a:t>
            </a:r>
            <a:r>
              <a:rPr lang="zh-CN" altLang="en-US" sz="1000" dirty="0"/>
              <a:t> </a:t>
            </a:r>
            <a:r>
              <a:rPr lang="en-US" altLang="zh-CN" sz="1000" dirty="0"/>
              <a:t>are</a:t>
            </a:r>
            <a:r>
              <a:rPr lang="zh-CN" altLang="en-US" sz="1000" dirty="0"/>
              <a:t> </a:t>
            </a:r>
            <a:r>
              <a:rPr lang="en-US" altLang="zh-CN" sz="1000" dirty="0"/>
              <a:t>three</a:t>
            </a:r>
            <a:r>
              <a:rPr lang="zh-CN" altLang="en-US" sz="1000" dirty="0"/>
              <a:t> </a:t>
            </a:r>
            <a:r>
              <a:rPr lang="en-US" altLang="zh-CN" sz="1000" dirty="0"/>
              <a:t>trends</a:t>
            </a:r>
            <a:r>
              <a:rPr lang="zh-CN" altLang="en-US" sz="1000" dirty="0"/>
              <a:t> </a:t>
            </a:r>
            <a:r>
              <a:rPr lang="en-US" altLang="zh-CN" sz="1000" dirty="0"/>
              <a:t>making</a:t>
            </a:r>
            <a:r>
              <a:rPr lang="zh-CN" altLang="en-US" sz="1000" dirty="0"/>
              <a:t> </a:t>
            </a:r>
            <a:r>
              <a:rPr lang="en-US" altLang="zh-CN" sz="1200" b="0" i="0" dirty="0">
                <a:solidFill>
                  <a:srgbClr val="24292F"/>
                </a:solidFill>
                <a:effectLst/>
                <a:latin typeface="Noto Sans" panose="020B0502040504020204" pitchFamily="34" charset="0"/>
              </a:rPr>
              <a:t>congestion control increasingly struggle to manage transient congestion.</a:t>
            </a: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The first trend is </a:t>
            </a:r>
            <a:r>
              <a:rPr lang="en-US" altLang="zh-CN" b="0" i="0" dirty="0">
                <a:solidFill>
                  <a:srgbClr val="24292F"/>
                </a:solidFill>
                <a:effectLst/>
                <a:latin typeface="Noto Sans" panose="020B0502040504020204" pitchFamily="34" charset="0"/>
              </a:rPr>
              <a:t>that as port bandwidth grows</a:t>
            </a:r>
            <a:r>
              <a:rPr lang="en-US" altLang="zh-CN" sz="1000" dirty="0">
                <a:latin typeface="Trebuchet MS" panose="020B0603020202020204" pitchFamily="34" charset="0"/>
                <a:ea typeface="+mn-lt"/>
                <a:cs typeface="+mn-lt"/>
              </a:rPr>
              <a:t>, more and more flows can be sent out in the first RTT. </a:t>
            </a:r>
            <a:r>
              <a:rPr lang="en-US" altLang="zh-CN" sz="1200" b="0" i="0" dirty="0">
                <a:solidFill>
                  <a:srgbClr val="24292F"/>
                </a:solidFill>
                <a:effectLst/>
                <a:latin typeface="Noto Sans" panose="020B0502040504020204" pitchFamily="34" charset="0"/>
              </a:rPr>
              <a:t>Since</a:t>
            </a:r>
            <a:r>
              <a:rPr lang="en-US" altLang="zh-CN" sz="1000" dirty="0">
                <a:latin typeface="Trebuchet MS" panose="020B0603020202020204" pitchFamily="34" charset="0"/>
                <a:ea typeface="+mn-lt"/>
                <a:cs typeface="+mn-lt"/>
              </a:rPr>
              <a:t> most congestion controls require one RTT to receive the congestion signal, they cannot manage the transient congestion caused by the first RTT traffic.</a:t>
            </a:r>
            <a:endParaRPr lang="en-US" altLang="zh-CN" sz="1000"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65</a:t>
            </a:fld>
            <a:endParaRPr lang="zh-CN" altLang="en-US"/>
          </a:p>
        </p:txBody>
      </p:sp>
    </p:spTree>
    <p:extLst>
      <p:ext uri="{BB962C8B-B14F-4D97-AF65-F5344CB8AC3E}">
        <p14:creationId xmlns:p14="http://schemas.microsoft.com/office/powerpoint/2010/main" val="241925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383724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4A72-DB8D-C5C9-28C1-DD6847477A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C4C8EE2-F4D4-B645-6C29-42EC46AB66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2FC1A5F-F91A-316D-352E-5D73C6BC9455}"/>
              </a:ext>
            </a:extLst>
          </p:cNvPr>
          <p:cNvSpPr>
            <a:spLocks noGrp="1"/>
          </p:cNvSpPr>
          <p:nvPr>
            <p:ph type="body" idx="1"/>
          </p:nvPr>
        </p:nvSpPr>
        <p:spPr/>
        <p:txBody>
          <a:bodyPr/>
          <a:lstStyle/>
          <a:p>
            <a:r>
              <a:rPr lang="en" altLang="zh-CN" sz="1200" b="0" i="0" dirty="0">
                <a:solidFill>
                  <a:srgbClr val="24292F"/>
                </a:solidFill>
                <a:effectLst/>
                <a:latin typeface="Noto Sans" panose="020B0502040504020204" pitchFamily="34" charset="0"/>
              </a:rPr>
              <a:t>The second trend is that the increasing scale of data center networks and the emergence of workloads such as distributed training will result in more bursty traffic, whic</a:t>
            </a:r>
            <a:r>
              <a:rPr lang="en-US" altLang="zh-CN" sz="1200" b="0" i="0" dirty="0">
                <a:solidFill>
                  <a:srgbClr val="24292F"/>
                </a:solidFill>
                <a:effectLst/>
                <a:latin typeface="Noto Sans" panose="020B0502040504020204" pitchFamily="34" charset="0"/>
              </a:rPr>
              <a:t>h</a:t>
            </a:r>
            <a:r>
              <a:rPr lang="en" altLang="zh-CN" sz="1200" b="0" i="0" dirty="0">
                <a:solidFill>
                  <a:srgbClr val="24292F"/>
                </a:solidFill>
                <a:effectLst/>
                <a:latin typeface="Noto Sans" panose="020B0502040504020204" pitchFamily="34" charset="0"/>
              </a:rPr>
              <a:t> means more transient congestion.</a:t>
            </a:r>
          </a:p>
          <a:p>
            <a:endParaRPr lang="en-US" altLang="zh-CN" sz="1000" dirty="0">
              <a:latin typeface="Trebuchet MS" panose="020B0603020202020204" pitchFamily="34" charset="0"/>
              <a:ea typeface="+mn-lt"/>
              <a:cs typeface="+mn-lt"/>
            </a:endParaRPr>
          </a:p>
          <a:p>
            <a:r>
              <a:rPr lang="en-US" altLang="zh-CN" sz="1000" dirty="0">
                <a:latin typeface="Trebuchet MS" panose="020B0603020202020204" pitchFamily="34" charset="0"/>
                <a:ea typeface="+mn-lt"/>
                <a:cs typeface="+mn-lt"/>
              </a:rPr>
              <a:t>// For example, a paper from Alibaba reports its training data center will have fifteen thousand NICs in a pod. And the traffic pattern of each NIC is periodic bursts. </a:t>
            </a:r>
            <a:r>
              <a:rPr lang="en-US" altLang="zh-CN" sz="1200" b="0" i="0" dirty="0">
                <a:solidFill>
                  <a:srgbClr val="24292F"/>
                </a:solidFill>
                <a:effectLst/>
                <a:latin typeface="Noto Sans" panose="020B0502040504020204" pitchFamily="34" charset="0"/>
              </a:rPr>
              <a:t>This trend may lead to more frequent and larger-scale transient congestion.</a:t>
            </a:r>
            <a:endParaRPr lang="en-US" altLang="zh-CN" sz="1000" dirty="0"/>
          </a:p>
        </p:txBody>
      </p:sp>
      <p:sp>
        <p:nvSpPr>
          <p:cNvPr id="4" name="灯片编号占位符 3">
            <a:extLst>
              <a:ext uri="{FF2B5EF4-FFF2-40B4-BE49-F238E27FC236}">
                <a16:creationId xmlns:a16="http://schemas.microsoft.com/office/drawing/2014/main" id="{FF297E96-ADD4-3564-A7BC-85E9C5565CFF}"/>
              </a:ext>
            </a:extLst>
          </p:cNvPr>
          <p:cNvSpPr>
            <a:spLocks noGrp="1"/>
          </p:cNvSpPr>
          <p:nvPr>
            <p:ph type="sldNum" sz="quarter" idx="5"/>
          </p:nvPr>
        </p:nvSpPr>
        <p:spPr/>
        <p:txBody>
          <a:bodyPr/>
          <a:lstStyle/>
          <a:p>
            <a:fld id="{A6837353-30EB-4A48-80EB-173D804AEFBD}" type="slidenum">
              <a:rPr lang="zh-CN" altLang="en-US" smtClean="0"/>
              <a:t>66</a:t>
            </a:fld>
            <a:endParaRPr lang="zh-CN" altLang="en-US"/>
          </a:p>
        </p:txBody>
      </p:sp>
    </p:spTree>
    <p:extLst>
      <p:ext uri="{BB962C8B-B14F-4D97-AF65-F5344CB8AC3E}">
        <p14:creationId xmlns:p14="http://schemas.microsoft.com/office/powerpoint/2010/main" val="2637406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16F6-AF69-1047-D1FC-DCC1158425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3F4F7B-6A6D-06BE-93E0-F0DD30040A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DED711-6CB3-A2B7-52C7-9DD246CC012C}"/>
              </a:ext>
            </a:extLst>
          </p:cNvPr>
          <p:cNvSpPr>
            <a:spLocks noGrp="1"/>
          </p:cNvSpPr>
          <p:nvPr>
            <p:ph type="body" idx="1"/>
          </p:nvPr>
        </p:nvSpPr>
        <p:spPr/>
        <p:txBody>
          <a:bodyPr/>
          <a:lstStyle/>
          <a:p>
            <a:r>
              <a:rPr lang="en-US" altLang="zh-CN" sz="1000" dirty="0"/>
              <a:t>The third trend that makes the situation worse is the </a:t>
            </a:r>
            <a:r>
              <a:rPr lang="en-US" altLang="zh-CN" sz="1000" dirty="0">
                <a:latin typeface="Trebuchet MS" panose="020B0603020202020204" pitchFamily="34" charset="0"/>
                <a:ea typeface="+mn-lt"/>
                <a:cs typeface="+mn-lt"/>
              </a:rPr>
              <a:t>decreasing buffer-to-bandwidth ratio, which significantly reduces switches’ ability to absorb transient congestion. </a:t>
            </a:r>
          </a:p>
        </p:txBody>
      </p:sp>
      <p:sp>
        <p:nvSpPr>
          <p:cNvPr id="4" name="灯片编号占位符 3">
            <a:extLst>
              <a:ext uri="{FF2B5EF4-FFF2-40B4-BE49-F238E27FC236}">
                <a16:creationId xmlns:a16="http://schemas.microsoft.com/office/drawing/2014/main" id="{A5408942-B660-6052-000B-65BDBDB0F429}"/>
              </a:ext>
            </a:extLst>
          </p:cNvPr>
          <p:cNvSpPr>
            <a:spLocks noGrp="1"/>
          </p:cNvSpPr>
          <p:nvPr>
            <p:ph type="sldNum" sz="quarter" idx="5"/>
          </p:nvPr>
        </p:nvSpPr>
        <p:spPr/>
        <p:txBody>
          <a:bodyPr/>
          <a:lstStyle/>
          <a:p>
            <a:fld id="{A6837353-30EB-4A48-80EB-173D804AEFBD}" type="slidenum">
              <a:rPr lang="zh-CN" altLang="en-US" smtClean="0"/>
              <a:t>67</a:t>
            </a:fld>
            <a:endParaRPr lang="zh-CN" altLang="en-US"/>
          </a:p>
        </p:txBody>
      </p:sp>
    </p:spTree>
    <p:extLst>
      <p:ext uri="{BB962C8B-B14F-4D97-AF65-F5344CB8AC3E}">
        <p14:creationId xmlns:p14="http://schemas.microsoft.com/office/powerpoint/2010/main" val="839840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5F15-1E8F-3D53-E271-68CC5BC3468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EE32768-917A-ED11-FB75-3F32DF960D7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C1F62ED-B2E6-6874-F3BE-E47EA43143FE}"/>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These three trends together demand that data center networks should have an enhanced ability to manage </a:t>
            </a:r>
            <a:r>
              <a:rPr lang="en-US" altLang="zh-CN" sz="1200" dirty="0">
                <a:latin typeface="Trebuchet MS" panose="020B0603020202020204" pitchFamily="34" charset="0"/>
                <a:ea typeface="+mn-lt"/>
                <a:cs typeface="+mn-lt"/>
              </a:rPr>
              <a:t>transient</a:t>
            </a:r>
            <a:r>
              <a:rPr lang="en-US" altLang="zh-CN" sz="1200" b="0" i="0" dirty="0">
                <a:solidFill>
                  <a:srgbClr val="24292F"/>
                </a:solidFill>
                <a:effectLst/>
                <a:latin typeface="Noto Sans" panose="020B0502040504020204" pitchFamily="34" charset="0"/>
              </a:rPr>
              <a:t> congestion more quickly.</a:t>
            </a:r>
            <a:endParaRPr lang="en-US" altLang="zh-CN" sz="1000" dirty="0">
              <a:latin typeface="Trebuchet MS" panose="020B0603020202020204" pitchFamily="34" charset="0"/>
              <a:ea typeface="+mn-lt"/>
              <a:cs typeface="+mn-lt"/>
            </a:endParaRPr>
          </a:p>
          <a:p>
            <a:endParaRPr lang="en-US" altLang="zh-CN" sz="1000" dirty="0"/>
          </a:p>
        </p:txBody>
      </p:sp>
      <p:sp>
        <p:nvSpPr>
          <p:cNvPr id="4" name="灯片编号占位符 3">
            <a:extLst>
              <a:ext uri="{FF2B5EF4-FFF2-40B4-BE49-F238E27FC236}">
                <a16:creationId xmlns:a16="http://schemas.microsoft.com/office/drawing/2014/main" id="{14B9D994-AA9E-A280-54C1-039F6060DBA2}"/>
              </a:ext>
            </a:extLst>
          </p:cNvPr>
          <p:cNvSpPr>
            <a:spLocks noGrp="1"/>
          </p:cNvSpPr>
          <p:nvPr>
            <p:ph type="sldNum" sz="quarter" idx="5"/>
          </p:nvPr>
        </p:nvSpPr>
        <p:spPr/>
        <p:txBody>
          <a:bodyPr/>
          <a:lstStyle/>
          <a:p>
            <a:fld id="{A6837353-30EB-4A48-80EB-173D804AEFBD}" type="slidenum">
              <a:rPr lang="zh-CN" altLang="en-US" smtClean="0"/>
              <a:t>68</a:t>
            </a:fld>
            <a:endParaRPr lang="zh-CN" altLang="en-US"/>
          </a:p>
        </p:txBody>
      </p:sp>
    </p:spTree>
    <p:extLst>
      <p:ext uri="{BB962C8B-B14F-4D97-AF65-F5344CB8AC3E}">
        <p14:creationId xmlns:p14="http://schemas.microsoft.com/office/powerpoint/2010/main" val="3564002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2B62-B024-4655-F04D-91838DE8B70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5D3A4C-544B-64DE-A198-6439203B8A6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0B3B11A-3DC7-2241-B9A2-E4ECE2074CAF}"/>
              </a:ext>
            </a:extLst>
          </p:cNvPr>
          <p:cNvSpPr>
            <a:spLocks noGrp="1"/>
          </p:cNvSpPr>
          <p:nvPr>
            <p:ph type="body" idx="1"/>
          </p:nvPr>
        </p:nvSpPr>
        <p:spPr/>
        <p:txBody>
          <a:bodyPr/>
          <a:lstStyle/>
          <a:p>
            <a:r>
              <a:rPr lang="en-US" altLang="zh-CN" sz="1000" dirty="0"/>
              <a:t>To solve the transient congestion problem, our vision </a:t>
            </a:r>
          </a:p>
          <a:p>
            <a:r>
              <a:rPr lang="zh-CN" altLang="en-US" sz="1000" dirty="0"/>
              <a:t>⊕ </a:t>
            </a:r>
            <a:r>
              <a:rPr lang="en-US" altLang="zh-CN" sz="1000" dirty="0"/>
              <a:t>is to leverage per-hop flow control to handle transient congestion.</a:t>
            </a:r>
          </a:p>
          <a:p>
            <a:endParaRPr lang="en-US" altLang="zh-CN" sz="1000" dirty="0"/>
          </a:p>
          <a:p>
            <a:r>
              <a:rPr lang="en-US" altLang="zh-CN" sz="1200" b="0" i="0" dirty="0">
                <a:solidFill>
                  <a:srgbClr val="24292F"/>
                </a:solidFill>
                <a:effectLst/>
                <a:latin typeface="Noto Sans" panose="020B0502040504020204" pitchFamily="34" charset="0"/>
              </a:rPr>
              <a:t>When applying per-hop flow control, a switch can manage congestion using control frames within a one-hop transmission delay of around one microsecond.</a:t>
            </a:r>
          </a:p>
          <a:p>
            <a:endParaRPr lang="en-US" altLang="zh-CN" sz="1000" dirty="0"/>
          </a:p>
          <a:p>
            <a:r>
              <a:rPr lang="en-US" altLang="zh-CN" sz="1000" dirty="0"/>
              <a:t>//</a:t>
            </a:r>
            <a:r>
              <a:rPr lang="zh-CN" altLang="en-US" sz="1000" dirty="0"/>
              <a:t> </a:t>
            </a:r>
            <a:r>
              <a:rPr lang="en-US" altLang="zh-CN" sz="1000" dirty="0"/>
              <a:t>It is in a unique position to quickly manage flows that have already been injected into the network to avoid performance downgrades.</a:t>
            </a:r>
          </a:p>
          <a:p>
            <a:endParaRPr lang="en-US" altLang="zh-CN" sz="1000" dirty="0"/>
          </a:p>
          <a:p>
            <a:r>
              <a:rPr lang="zh-CN" altLang="en-US" sz="1000" dirty="0"/>
              <a:t>⊕ </a:t>
            </a:r>
            <a:r>
              <a:rPr lang="en-US" altLang="zh-CN" sz="1000" dirty="0"/>
              <a:t>And traditional congestion control could be used to adjust flow rates at the end host to avoid persistent congestion.</a:t>
            </a:r>
          </a:p>
          <a:p>
            <a:endParaRPr lang="en-US" altLang="zh-CN" sz="1000" dirty="0"/>
          </a:p>
          <a:p>
            <a:r>
              <a:rPr lang="en-US" altLang="zh-CN" sz="1000" dirty="0"/>
              <a:t>This labor division between congestion control and per-hop flow control </a:t>
            </a:r>
            <a:r>
              <a:rPr lang="en-US" altLang="zh-CN" sz="1000" b="0" i="0" dirty="0">
                <a:solidFill>
                  <a:srgbClr val="24292F"/>
                </a:solidFill>
                <a:effectLst/>
                <a:latin typeface="Noto Sans" panose="020B0502040504020204" pitchFamily="34" charset="0"/>
              </a:rPr>
              <a:t>leverages their unique positions to collaboratively manage data center congestion. We will later demonstrate the effectiveness of this division.</a:t>
            </a:r>
            <a:r>
              <a:rPr lang="en-US" altLang="zh-CN" sz="1200" b="0" i="0" dirty="0">
                <a:solidFill>
                  <a:srgbClr val="24292F"/>
                </a:solidFill>
                <a:effectLst/>
                <a:latin typeface="Noto Sans" panose="020B0502040504020204" pitchFamily="34" charset="0"/>
              </a:rPr>
              <a:t> Next, let’s explore the drawbacks of existing per-hop flow controls. </a:t>
            </a: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Note that </a:t>
            </a:r>
            <a:r>
              <a:rPr lang="en-US" altLang="zh-CN" b="0" i="0" dirty="0">
                <a:solidFill>
                  <a:srgbClr val="24292F"/>
                </a:solidFill>
                <a:effectLst/>
                <a:latin typeface="Noto Sans" panose="020B0502040504020204" pitchFamily="34" charset="0"/>
              </a:rPr>
              <a:t>later in the presentation</a:t>
            </a:r>
            <a:r>
              <a:rPr lang="en-US" altLang="zh-CN" sz="1200" b="0" i="0" dirty="0">
                <a:solidFill>
                  <a:srgbClr val="24292F"/>
                </a:solidFill>
                <a:effectLst/>
                <a:latin typeface="Noto Sans" panose="020B0502040504020204" pitchFamily="34" charset="0"/>
              </a:rPr>
              <a:t>, we will use the terms "per-hop flow control" and "flow control" interchangeably.</a:t>
            </a:r>
            <a:endParaRPr lang="en-US" altLang="zh-CN" sz="1000" b="0" i="0" dirty="0">
              <a:solidFill>
                <a:srgbClr val="24292F"/>
              </a:solidFill>
              <a:effectLst/>
              <a:latin typeface="Noto Sans" panose="020B0502040504020204" pitchFamily="34" charset="0"/>
            </a:endParaRPr>
          </a:p>
          <a:p>
            <a:endParaRPr lang="en-US" altLang="zh-CN" sz="1000" dirty="0"/>
          </a:p>
        </p:txBody>
      </p:sp>
      <p:sp>
        <p:nvSpPr>
          <p:cNvPr id="4" name="灯片编号占位符 3">
            <a:extLst>
              <a:ext uri="{FF2B5EF4-FFF2-40B4-BE49-F238E27FC236}">
                <a16:creationId xmlns:a16="http://schemas.microsoft.com/office/drawing/2014/main" id="{F7032DA4-4805-659A-10F7-013A3DF74F35}"/>
              </a:ext>
            </a:extLst>
          </p:cNvPr>
          <p:cNvSpPr>
            <a:spLocks noGrp="1"/>
          </p:cNvSpPr>
          <p:nvPr>
            <p:ph type="sldNum" sz="quarter" idx="5"/>
          </p:nvPr>
        </p:nvSpPr>
        <p:spPr/>
        <p:txBody>
          <a:bodyPr/>
          <a:lstStyle/>
          <a:p>
            <a:fld id="{A6837353-30EB-4A48-80EB-173D804AEFBD}" type="slidenum">
              <a:rPr lang="zh-CN" altLang="en-US" smtClean="0"/>
              <a:t>69</a:t>
            </a:fld>
            <a:endParaRPr lang="zh-CN" altLang="en-US"/>
          </a:p>
        </p:txBody>
      </p:sp>
    </p:spTree>
    <p:extLst>
      <p:ext uri="{BB962C8B-B14F-4D97-AF65-F5344CB8AC3E}">
        <p14:creationId xmlns:p14="http://schemas.microsoft.com/office/powerpoint/2010/main" val="904692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F664-F6D6-E39E-8E8C-AC625D0A4E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A4957E-A380-CAEB-95A2-99538A0022A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B4540A-5622-119F-F9A6-7F97F41571B2}"/>
              </a:ext>
            </a:extLst>
          </p:cNvPr>
          <p:cNvSpPr>
            <a:spLocks noGrp="1"/>
          </p:cNvSpPr>
          <p:nvPr>
            <p:ph type="body" idx="1"/>
          </p:nvPr>
        </p:nvSpPr>
        <p:spPr/>
        <p:txBody>
          <a:bodyPr/>
          <a:lstStyle/>
          <a:p>
            <a:r>
              <a:rPr lang="en-US" altLang="zh-CN" sz="1000" dirty="0"/>
              <a:t>Naive flow control </a:t>
            </a:r>
            <a:r>
              <a:rPr lang="en-US" altLang="zh-CN" sz="1200" b="0" i="0" dirty="0">
                <a:solidFill>
                  <a:srgbClr val="24292F"/>
                </a:solidFill>
                <a:effectLst/>
                <a:latin typeface="Noto Sans" panose="020B0502040504020204" pitchFamily="34" charset="0"/>
              </a:rPr>
              <a:t>like </a:t>
            </a:r>
            <a:r>
              <a:rPr lang="en-US" altLang="zh-CN" sz="1000" dirty="0"/>
              <a:t>PFC is widely used to avoid buffer overflow in the RoCEv2 network. However, PFC is well-known </a:t>
            </a:r>
            <a:r>
              <a:rPr lang="en-US" altLang="zh-CN" sz="1200" b="0" i="0" dirty="0">
                <a:solidFill>
                  <a:srgbClr val="24292F"/>
                </a:solidFill>
                <a:effectLst/>
                <a:latin typeface="Noto Sans" panose="020B0502040504020204" pitchFamily="34" charset="0"/>
              </a:rPr>
              <a:t>for</a:t>
            </a:r>
            <a:r>
              <a:rPr lang="en-US" altLang="zh-CN" sz="1000" dirty="0"/>
              <a:t> incurring head-of-line blocking, a performance killer in RoCEv2.</a:t>
            </a:r>
          </a:p>
          <a:p>
            <a:endParaRPr lang="en-US" altLang="zh-CN" sz="1000" dirty="0"/>
          </a:p>
          <a:p>
            <a:r>
              <a:rPr lang="en-US" altLang="zh-CN" sz="1000" dirty="0"/>
              <a:t>Let’s use the scenario shown</a:t>
            </a:r>
            <a:r>
              <a:rPr lang="en-US" altLang="zh-CN" sz="1000" b="0" dirty="0"/>
              <a:t> </a:t>
            </a:r>
            <a:r>
              <a:rPr lang="en-US" altLang="zh-CN" sz="1200" b="0" i="0" dirty="0">
                <a:solidFill>
                  <a:srgbClr val="24292F"/>
                </a:solidFill>
                <a:effectLst/>
                <a:latin typeface="Noto Sans" panose="020B0502040504020204" pitchFamily="34" charset="0"/>
              </a:rPr>
              <a:t>on</a:t>
            </a:r>
            <a:r>
              <a:rPr lang="en-US" altLang="zh-CN" sz="1000" b="0" dirty="0"/>
              <a:t> </a:t>
            </a:r>
            <a:r>
              <a:rPr lang="en-US" altLang="zh-CN" sz="1000" dirty="0"/>
              <a:t>the screen as an example to introduce head-of-line blocking in detail. In</a:t>
            </a:r>
            <a:r>
              <a:rPr lang="zh-CN" altLang="en-US" sz="1000" dirty="0"/>
              <a:t> </a:t>
            </a:r>
            <a:r>
              <a:rPr lang="en-US" altLang="zh-CN" sz="1000" dirty="0"/>
              <a:t>this</a:t>
            </a:r>
            <a:r>
              <a:rPr lang="zh-CN" altLang="en-US" sz="1000" dirty="0"/>
              <a:t> </a:t>
            </a:r>
            <a:r>
              <a:rPr lang="en-US" altLang="zh-CN" sz="1000" dirty="0"/>
              <a:t>scenario,</a:t>
            </a:r>
            <a:r>
              <a:rPr lang="zh-CN" altLang="en-US" sz="1000" dirty="0"/>
              <a:t> </a:t>
            </a:r>
            <a:r>
              <a:rPr lang="en-US" altLang="zh-CN" sz="1000" dirty="0"/>
              <a:t>multiple congested flows </a:t>
            </a:r>
            <a:r>
              <a:rPr lang="en-US" altLang="zh-CN" sz="1200" b="0" i="0" dirty="0">
                <a:solidFill>
                  <a:srgbClr val="24292F"/>
                </a:solidFill>
                <a:effectLst/>
                <a:latin typeface="Noto Sans" panose="020B0502040504020204" pitchFamily="34" charset="0"/>
              </a:rPr>
              <a:t>intersect at </a:t>
            </a:r>
            <a:r>
              <a:rPr lang="en-US" altLang="zh-CN" b="0" i="0" dirty="0">
                <a:solidFill>
                  <a:srgbClr val="24292F"/>
                </a:solidFill>
                <a:effectLst/>
                <a:latin typeface="Noto Sans" panose="020B0502040504020204" pitchFamily="34" charset="0"/>
              </a:rPr>
              <a:t>port</a:t>
            </a:r>
            <a:r>
              <a:rPr lang="en-US" altLang="zh-CN" sz="1200" b="0" i="0" dirty="0">
                <a:solidFill>
                  <a:srgbClr val="24292F"/>
                </a:solidFill>
                <a:effectLst/>
                <a:latin typeface="Noto Sans" panose="020B0502040504020204" pitchFamily="34" charset="0"/>
              </a:rPr>
              <a:t> P2, </a:t>
            </a:r>
          </a:p>
          <a:p>
            <a:r>
              <a:rPr lang="zh-CN" altLang="en-US" sz="1200" dirty="0"/>
              <a:t>⊕ </a:t>
            </a:r>
            <a:r>
              <a:rPr lang="en-US" altLang="zh-CN" b="0" i="0" dirty="0">
                <a:solidFill>
                  <a:srgbClr val="24292F"/>
                </a:solidFill>
                <a:effectLst/>
                <a:latin typeface="Noto Sans" panose="020B0502040504020204" pitchFamily="34" charset="0"/>
              </a:rPr>
              <a:t>causing congestion and triggering PFC to pause P3 and P4. </a:t>
            </a:r>
          </a:p>
          <a:p>
            <a:r>
              <a:rPr lang="zh-CN" altLang="en-US" sz="1200" dirty="0"/>
              <a:t>⊕ </a:t>
            </a:r>
            <a:r>
              <a:rPr lang="en-US" altLang="zh-CN" sz="1200" b="0" i="0" dirty="0">
                <a:solidFill>
                  <a:srgbClr val="24292F"/>
                </a:solidFill>
                <a:effectLst/>
                <a:latin typeface="Noto Sans" panose="020B0502040504020204" pitchFamily="34" charset="0"/>
              </a:rPr>
              <a:t>Let's</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assume</a:t>
            </a:r>
            <a:r>
              <a:rPr lang="en-US" altLang="zh-CN" b="0" i="0" dirty="0">
                <a:solidFill>
                  <a:srgbClr val="24292F"/>
                </a:solidFill>
                <a:effectLst/>
                <a:latin typeface="Noto Sans" panose="020B0502040504020204" pitchFamily="34" charset="0"/>
              </a:rPr>
              <a:t> another </a:t>
            </a:r>
            <a:r>
              <a:rPr lang="en-US" altLang="zh-CN" sz="1200" b="0" i="0" dirty="0">
                <a:solidFill>
                  <a:schemeClr val="accent1">
                    <a:lumMod val="75000"/>
                  </a:schemeClr>
                </a:solidFill>
                <a:effectLst/>
                <a:latin typeface="Calibri" panose="020F0502020204030204" pitchFamily="34" charset="0"/>
                <a:cs typeface="Calibri" panose="020F0502020204030204" pitchFamily="34" charset="0"/>
              </a:rPr>
              <a:t>v</a:t>
            </a:r>
            <a:r>
              <a:rPr lang="en-US" altLang="zh-CN" sz="1200" b="0" dirty="0">
                <a:solidFill>
                  <a:schemeClr val="accent1">
                    <a:lumMod val="75000"/>
                  </a:schemeClr>
                </a:solidFill>
                <a:latin typeface="Calibri" panose="020F0502020204030204" pitchFamily="34" charset="0"/>
                <a:cs typeface="Calibri" panose="020F0502020204030204" pitchFamily="34" charset="0"/>
              </a:rPr>
              <a:t>ulnerable</a:t>
            </a:r>
            <a:r>
              <a:rPr lang="en-US" altLang="zh-CN" b="0" i="0" dirty="0">
                <a:solidFill>
                  <a:srgbClr val="24292F"/>
                </a:solidFill>
                <a:effectLst/>
                <a:latin typeface="Noto Sans" panose="020B0502040504020204" pitchFamily="34" charset="0"/>
              </a:rPr>
              <a:t> flow </a:t>
            </a:r>
          </a:p>
          <a:p>
            <a:r>
              <a:rPr lang="zh-CN" altLang="en-US" sz="1200" dirty="0"/>
              <a:t>⊕ </a:t>
            </a:r>
            <a:r>
              <a:rPr lang="en-US" altLang="zh-CN" b="0" i="0" dirty="0">
                <a:solidFill>
                  <a:srgbClr val="24292F"/>
                </a:solidFill>
                <a:effectLst/>
                <a:latin typeface="Noto Sans" panose="020B0502040504020204" pitchFamily="34" charset="0"/>
              </a:rPr>
              <a:t>shares the same queue with the congested flow on P3 and then passes P1.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 </a:t>
            </a:r>
            <a:r>
              <a:rPr lang="en-US" altLang="zh-CN" b="0" i="0" dirty="0">
                <a:solidFill>
                  <a:srgbClr val="24292F"/>
                </a:solidFill>
                <a:effectLst/>
                <a:latin typeface="Noto Sans" panose="020B0502040504020204" pitchFamily="34" charset="0"/>
              </a:rPr>
              <a:t>Although this flow does not pass the congested port and allowing it to send will not cause buffer overflow, it will also be paused </a:t>
            </a:r>
            <a:r>
              <a:rPr lang="en-US" altLang="zh-CN" sz="1200" dirty="0">
                <a:latin typeface="Trebuchet MS" panose="020B0603020202020204" pitchFamily="34" charset="0"/>
                <a:ea typeface="+mn-lt"/>
                <a:cs typeface="+mn-lt"/>
              </a:rPr>
              <a:t>innocently</a:t>
            </a:r>
            <a:r>
              <a:rPr lang="en-US" altLang="zh-CN" b="0" i="0" dirty="0">
                <a:solidFill>
                  <a:srgbClr val="24292F"/>
                </a:solidFill>
                <a:effectLst/>
                <a:latin typeface="Noto Sans" panose="020B0502040504020204" pitchFamily="34" charset="0"/>
              </a:rPr>
              <a:t>, which</a:t>
            </a:r>
            <a:r>
              <a:rPr lang="zh-CN" altLang="en-US" b="0" i="0" dirty="0">
                <a:solidFill>
                  <a:srgbClr val="24292F"/>
                </a:solidFill>
                <a:effectLst/>
                <a:latin typeface="Noto Sans" panose="020B0502040504020204" pitchFamily="34" charset="0"/>
              </a:rPr>
              <a:t> </a:t>
            </a:r>
            <a:r>
              <a:rPr lang="en-US" altLang="zh-CN" b="0" i="0" dirty="0">
                <a:solidFill>
                  <a:srgbClr val="24292F"/>
                </a:solidFill>
                <a:effectLst/>
                <a:latin typeface="Noto Sans" panose="020B0502040504020204" pitchFamily="34" charset="0"/>
              </a:rPr>
              <a:t>is</a:t>
            </a:r>
            <a:r>
              <a:rPr lang="zh-CN" altLang="en-US" b="0" i="0" dirty="0">
                <a:solidFill>
                  <a:srgbClr val="24292F"/>
                </a:solidFill>
                <a:effectLst/>
                <a:latin typeface="Noto Sans" panose="020B0502040504020204" pitchFamily="34" charset="0"/>
              </a:rPr>
              <a:t> </a:t>
            </a:r>
            <a:r>
              <a:rPr lang="en-US" altLang="zh-CN" b="0" i="0" dirty="0">
                <a:solidFill>
                  <a:srgbClr val="24292F"/>
                </a:solidFill>
                <a:effectLst/>
                <a:latin typeface="Noto Sans" panose="020B0502040504020204" pitchFamily="34" charset="0"/>
              </a:rPr>
              <a:t>called</a:t>
            </a:r>
            <a:r>
              <a:rPr lang="zh-CN" altLang="en-US" b="0" i="0" dirty="0">
                <a:solidFill>
                  <a:srgbClr val="24292F"/>
                </a:solidFill>
                <a:effectLst/>
                <a:latin typeface="Noto Sans" panose="020B0502040504020204" pitchFamily="34" charset="0"/>
              </a:rPr>
              <a:t> </a:t>
            </a:r>
            <a:r>
              <a:rPr lang="en-US" altLang="zh-CN" b="0" i="0" dirty="0">
                <a:solidFill>
                  <a:srgbClr val="24292F"/>
                </a:solidFill>
                <a:effectLst/>
                <a:latin typeface="Noto Sans" panose="020B0502040504020204" pitchFamily="34" charset="0"/>
              </a:rPr>
              <a:t>head-of-line blocking. </a:t>
            </a:r>
            <a:br>
              <a:rPr lang="en-US" altLang="zh-CN" b="0" i="0" dirty="0">
                <a:solidFill>
                  <a:srgbClr val="24292F"/>
                </a:solidFill>
                <a:effectLst/>
                <a:latin typeface="Noto Sans" panose="020B0502040504020204" pitchFamily="34" charset="0"/>
              </a:rPr>
            </a:br>
            <a:br>
              <a:rPr lang="en-US" altLang="zh-CN" b="0" i="0" dirty="0">
                <a:solidFill>
                  <a:srgbClr val="24292F"/>
                </a:solidFill>
                <a:effectLst/>
                <a:latin typeface="Noto Sans" panose="020B0502040504020204" pitchFamily="34" charset="0"/>
              </a:rPr>
            </a:br>
            <a:r>
              <a:rPr lang="en-US" altLang="zh-CN" sz="1000" dirty="0"/>
              <a:t>// When ingress queue length exceeds a threshold, PFC pauses the upstream in per-priority-queue granularity. PFC is well-known </a:t>
            </a:r>
            <a:r>
              <a:rPr lang="en-US" altLang="zh-CN" sz="1200" b="0" i="0" dirty="0">
                <a:solidFill>
                  <a:srgbClr val="24292F"/>
                </a:solidFill>
                <a:effectLst/>
                <a:latin typeface="Noto Sans" panose="020B0502040504020204" pitchFamily="34" charset="0"/>
              </a:rPr>
              <a:t>for</a:t>
            </a:r>
            <a:r>
              <a:rPr lang="en-US" altLang="zh-CN" sz="1000" dirty="0"/>
              <a:t> incurring head-of-line blocking, a performance killer in RoCEv2.</a:t>
            </a:r>
          </a:p>
        </p:txBody>
      </p:sp>
      <p:sp>
        <p:nvSpPr>
          <p:cNvPr id="4" name="灯片编号占位符 3">
            <a:extLst>
              <a:ext uri="{FF2B5EF4-FFF2-40B4-BE49-F238E27FC236}">
                <a16:creationId xmlns:a16="http://schemas.microsoft.com/office/drawing/2014/main" id="{981C836D-B21A-1F78-D91F-E6A58DEF2C8E}"/>
              </a:ext>
            </a:extLst>
          </p:cNvPr>
          <p:cNvSpPr>
            <a:spLocks noGrp="1"/>
          </p:cNvSpPr>
          <p:nvPr>
            <p:ph type="sldNum" sz="quarter" idx="5"/>
          </p:nvPr>
        </p:nvSpPr>
        <p:spPr/>
        <p:txBody>
          <a:bodyPr/>
          <a:lstStyle/>
          <a:p>
            <a:fld id="{A6837353-30EB-4A48-80EB-173D804AEFBD}" type="slidenum">
              <a:rPr lang="zh-CN" altLang="en-US" smtClean="0"/>
              <a:t>70</a:t>
            </a:fld>
            <a:endParaRPr lang="zh-CN" altLang="en-US"/>
          </a:p>
        </p:txBody>
      </p:sp>
    </p:spTree>
    <p:extLst>
      <p:ext uri="{BB962C8B-B14F-4D97-AF65-F5344CB8AC3E}">
        <p14:creationId xmlns:p14="http://schemas.microsoft.com/office/powerpoint/2010/main" val="2847744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3E58-2D55-7935-8F18-7D5640B82D2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818A75-4E46-83CE-D5DC-47BD610C5F4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D74A955-E32A-2712-5EDC-1215B070DC4C}"/>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To demonstrate the impact of head-of-line blocking on performance, we conduct a simulation in a fat-tree topology.</a:t>
            </a:r>
          </a:p>
          <a:p>
            <a:r>
              <a:rPr lang="en-US" altLang="zh-CN" sz="1000" b="0" i="0" dirty="0">
                <a:solidFill>
                  <a:srgbClr val="24292F"/>
                </a:solidFill>
                <a:effectLst/>
                <a:latin typeface="Noto Sans" panose="020B0502040504020204" pitchFamily="34" charset="0"/>
              </a:rPr>
              <a:t>The test workload consists of three types of flows. </a:t>
            </a:r>
            <a:r>
              <a:rPr lang="en-US" altLang="zh-CN" sz="1000" b="0" i="0" dirty="0" err="1">
                <a:solidFill>
                  <a:srgbClr val="24292F"/>
                </a:solidFill>
                <a:effectLst/>
                <a:latin typeface="Noto Sans" panose="020B0502040504020204" pitchFamily="34" charset="0"/>
              </a:rPr>
              <a:t>Incast</a:t>
            </a:r>
            <a:r>
              <a:rPr lang="en-US" altLang="zh-CN" sz="1000" b="0" i="0" dirty="0">
                <a:solidFill>
                  <a:srgbClr val="24292F"/>
                </a:solidFill>
                <a:effectLst/>
                <a:latin typeface="Noto Sans" panose="020B0502040504020204" pitchFamily="34" charset="0"/>
              </a:rPr>
              <a:t> flows </a:t>
            </a:r>
            <a:r>
              <a:rPr lang="en-US" altLang="zh-CN" sz="1200" b="0" i="0" dirty="0">
                <a:solidFill>
                  <a:srgbClr val="24292F"/>
                </a:solidFill>
                <a:effectLst/>
                <a:latin typeface="Noto Sans" panose="020B0502040504020204" pitchFamily="34" charset="0"/>
              </a:rPr>
              <a:t>start </a:t>
            </a:r>
            <a:r>
              <a:rPr lang="en-US" altLang="zh-CN" sz="1000" b="0" i="0" dirty="0">
                <a:solidFill>
                  <a:srgbClr val="24292F"/>
                </a:solidFill>
                <a:effectLst/>
                <a:latin typeface="Noto Sans" panose="020B0502040504020204" pitchFamily="34" charset="0"/>
              </a:rPr>
              <a:t>at the beginning of the simulation, </a:t>
            </a:r>
            <a:r>
              <a:rPr lang="en-US" altLang="zh-CN" sz="1200" b="0" i="0" dirty="0">
                <a:solidFill>
                  <a:srgbClr val="24292F"/>
                </a:solidFill>
                <a:effectLst/>
                <a:latin typeface="Noto Sans" panose="020B0502040504020204" pitchFamily="34" charset="0"/>
              </a:rPr>
              <a:t>in which</a:t>
            </a:r>
            <a:r>
              <a:rPr lang="en-US" altLang="zh-CN" sz="1000" b="0" i="0" dirty="0">
                <a:solidFill>
                  <a:srgbClr val="24292F"/>
                </a:solidFill>
                <a:effectLst/>
                <a:latin typeface="Noto Sans" panose="020B0502040504020204" pitchFamily="34" charset="0"/>
              </a:rPr>
              <a:t> all other hosts send small </a:t>
            </a:r>
            <a:r>
              <a:rPr lang="en-US" altLang="zh-CN" sz="1200" b="0" i="0" dirty="0">
                <a:solidFill>
                  <a:srgbClr val="24292F"/>
                </a:solidFill>
                <a:effectLst/>
                <a:latin typeface="Noto Sans" panose="020B0502040504020204" pitchFamily="34" charset="0"/>
              </a:rPr>
              <a:t>flows to the last host in the topology, making the last pod congested.</a:t>
            </a:r>
            <a:endParaRPr lang="en-US" altLang="zh-CN" sz="1000" b="0" i="0" dirty="0">
              <a:solidFill>
                <a:srgbClr val="24292F"/>
              </a:solidFill>
              <a:effectLst/>
              <a:latin typeface="Noto Sans" panose="020B0502040504020204" pitchFamily="34" charset="0"/>
            </a:endParaRPr>
          </a:p>
        </p:txBody>
      </p:sp>
      <p:sp>
        <p:nvSpPr>
          <p:cNvPr id="4" name="灯片编号占位符 3">
            <a:extLst>
              <a:ext uri="{FF2B5EF4-FFF2-40B4-BE49-F238E27FC236}">
                <a16:creationId xmlns:a16="http://schemas.microsoft.com/office/drawing/2014/main" id="{66434B32-5FB2-A07E-49E1-35C9933BD5CC}"/>
              </a:ext>
            </a:extLst>
          </p:cNvPr>
          <p:cNvSpPr>
            <a:spLocks noGrp="1"/>
          </p:cNvSpPr>
          <p:nvPr>
            <p:ph type="sldNum" sz="quarter" idx="5"/>
          </p:nvPr>
        </p:nvSpPr>
        <p:spPr/>
        <p:txBody>
          <a:bodyPr/>
          <a:lstStyle/>
          <a:p>
            <a:fld id="{A6837353-30EB-4A48-80EB-173D804AEFBD}" type="slidenum">
              <a:rPr lang="zh-CN" altLang="en-US" smtClean="0"/>
              <a:t>71</a:t>
            </a:fld>
            <a:endParaRPr lang="zh-CN" altLang="en-US"/>
          </a:p>
        </p:txBody>
      </p:sp>
    </p:spTree>
    <p:extLst>
      <p:ext uri="{BB962C8B-B14F-4D97-AF65-F5344CB8AC3E}">
        <p14:creationId xmlns:p14="http://schemas.microsoft.com/office/powerpoint/2010/main" val="3699489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9A1E-CCE5-EE02-9FD6-2DA43258B4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955E975-092A-2401-3A8D-E910D12D89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636C778-234B-6688-A149-EA67C67E0DF5}"/>
              </a:ext>
            </a:extLst>
          </p:cNvPr>
          <p:cNvSpPr>
            <a:spLocks noGrp="1"/>
          </p:cNvSpPr>
          <p:nvPr>
            <p:ph type="body" idx="1"/>
          </p:nvPr>
        </p:nvSpPr>
        <p:spPr/>
        <p:txBody>
          <a:bodyPr/>
          <a:lstStyle/>
          <a:p>
            <a:r>
              <a:rPr lang="en-US" altLang="zh-CN" sz="1000" dirty="0"/>
              <a:t>Vulnerable flows are flows sent from other pods to other</a:t>
            </a:r>
            <a:r>
              <a:rPr lang="zh-CN" altLang="en-US" sz="1000" dirty="0"/>
              <a:t> </a:t>
            </a:r>
            <a:r>
              <a:rPr lang="en-US" altLang="zh-CN" sz="1000" dirty="0"/>
              <a:t>hosts</a:t>
            </a:r>
            <a:r>
              <a:rPr lang="zh-CN" altLang="en-US" sz="1000" dirty="0"/>
              <a:t> </a:t>
            </a:r>
            <a:r>
              <a:rPr lang="en-US" altLang="zh-CN" sz="1000" dirty="0"/>
              <a:t>in</a:t>
            </a:r>
            <a:r>
              <a:rPr lang="zh-CN" altLang="en-US" sz="1000" dirty="0"/>
              <a:t> </a:t>
            </a:r>
            <a:r>
              <a:rPr lang="en-US" altLang="zh-CN" sz="1000" dirty="0"/>
              <a:t>the last pods with the total rate being eighty gigabits per second. These flows may suffer from head-of-line blocking at destination aggregation switches and</a:t>
            </a:r>
            <a:r>
              <a:rPr lang="zh-CN" altLang="en-US" sz="1000" dirty="0"/>
              <a:t> </a:t>
            </a:r>
            <a:r>
              <a:rPr lang="en-US" altLang="zh-CN" sz="1000" dirty="0"/>
              <a:t>core switches.</a:t>
            </a:r>
          </a:p>
        </p:txBody>
      </p:sp>
      <p:sp>
        <p:nvSpPr>
          <p:cNvPr id="4" name="灯片编号占位符 3">
            <a:extLst>
              <a:ext uri="{FF2B5EF4-FFF2-40B4-BE49-F238E27FC236}">
                <a16:creationId xmlns:a16="http://schemas.microsoft.com/office/drawing/2014/main" id="{B7D5BEB0-625E-8666-E0B4-AA40D77B09AA}"/>
              </a:ext>
            </a:extLst>
          </p:cNvPr>
          <p:cNvSpPr>
            <a:spLocks noGrp="1"/>
          </p:cNvSpPr>
          <p:nvPr>
            <p:ph type="sldNum" sz="quarter" idx="5"/>
          </p:nvPr>
        </p:nvSpPr>
        <p:spPr/>
        <p:txBody>
          <a:bodyPr/>
          <a:lstStyle/>
          <a:p>
            <a:fld id="{A6837353-30EB-4A48-80EB-173D804AEFBD}" type="slidenum">
              <a:rPr lang="zh-CN" altLang="en-US" smtClean="0"/>
              <a:t>72</a:t>
            </a:fld>
            <a:endParaRPr lang="zh-CN" altLang="en-US"/>
          </a:p>
        </p:txBody>
      </p:sp>
    </p:spTree>
    <p:extLst>
      <p:ext uri="{BB962C8B-B14F-4D97-AF65-F5344CB8AC3E}">
        <p14:creationId xmlns:p14="http://schemas.microsoft.com/office/powerpoint/2010/main" val="2031568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4DFA-80FE-873D-1DB6-925BDACE206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2A8159-418C-5002-8878-09E7C0ED4E0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AA4BB4-12FC-B005-DC00-62C19EDE1A4A}"/>
              </a:ext>
            </a:extLst>
          </p:cNvPr>
          <p:cNvSpPr>
            <a:spLocks noGrp="1"/>
          </p:cNvSpPr>
          <p:nvPr>
            <p:ph type="body" idx="1"/>
          </p:nvPr>
        </p:nvSpPr>
        <p:spPr/>
        <p:txBody>
          <a:bodyPr/>
          <a:lstStyle/>
          <a:p>
            <a:r>
              <a:rPr lang="en-US" altLang="zh-CN" sz="1000" dirty="0"/>
              <a:t>And background flows are sent between uncongested pods with the total rate being eighty gigabits per second. These flows could also be blocked if congestion is not properly controlled and </a:t>
            </a:r>
            <a:r>
              <a:rPr lang="en-US" altLang="zh-CN" sz="1200" dirty="0"/>
              <a:t>spread to other pods.</a:t>
            </a:r>
            <a:endParaRPr lang="en-US" altLang="zh-CN" sz="1000" dirty="0"/>
          </a:p>
        </p:txBody>
      </p:sp>
      <p:sp>
        <p:nvSpPr>
          <p:cNvPr id="4" name="灯片编号占位符 3">
            <a:extLst>
              <a:ext uri="{FF2B5EF4-FFF2-40B4-BE49-F238E27FC236}">
                <a16:creationId xmlns:a16="http://schemas.microsoft.com/office/drawing/2014/main" id="{5E88096C-FA75-4300-FAB4-2CF329E126B5}"/>
              </a:ext>
            </a:extLst>
          </p:cNvPr>
          <p:cNvSpPr>
            <a:spLocks noGrp="1"/>
          </p:cNvSpPr>
          <p:nvPr>
            <p:ph type="sldNum" sz="quarter" idx="5"/>
          </p:nvPr>
        </p:nvSpPr>
        <p:spPr/>
        <p:txBody>
          <a:bodyPr/>
          <a:lstStyle/>
          <a:p>
            <a:fld id="{A6837353-30EB-4A48-80EB-173D804AEFBD}" type="slidenum">
              <a:rPr lang="zh-CN" altLang="en-US" smtClean="0"/>
              <a:t>73</a:t>
            </a:fld>
            <a:endParaRPr lang="zh-CN" altLang="en-US"/>
          </a:p>
        </p:txBody>
      </p:sp>
    </p:spTree>
    <p:extLst>
      <p:ext uri="{BB962C8B-B14F-4D97-AF65-F5344CB8AC3E}">
        <p14:creationId xmlns:p14="http://schemas.microsoft.com/office/powerpoint/2010/main" val="1912921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E6F4-738A-B8C4-85F5-265A02306B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245F4F-E455-F65F-3043-F5D4CEED09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C3E551-7947-B986-1E8D-7199CC131116}"/>
              </a:ext>
            </a:extLst>
          </p:cNvPr>
          <p:cNvSpPr>
            <a:spLocks noGrp="1"/>
          </p:cNvSpPr>
          <p:nvPr>
            <p:ph type="body" idx="1"/>
          </p:nvPr>
        </p:nvSpPr>
        <p:spPr/>
        <p:txBody>
          <a:bodyPr/>
          <a:lstStyle/>
          <a:p>
            <a:r>
              <a:rPr lang="en-US" altLang="zh-CN" sz="1000" dirty="0"/>
              <a:t>The result of PFC is shown on the screen. </a:t>
            </a:r>
          </a:p>
          <a:p>
            <a:r>
              <a:rPr lang="zh-CN" altLang="en-US" sz="1000" dirty="0"/>
              <a:t>⊕ </a:t>
            </a:r>
            <a:r>
              <a:rPr lang="en-US" altLang="zh-CN" sz="1000" dirty="0"/>
              <a:t>During the first two microseconds, vulnerable flows are </a:t>
            </a:r>
            <a:r>
              <a:rPr lang="en-US" altLang="zh-CN" b="0" i="0" dirty="0">
                <a:solidFill>
                  <a:srgbClr val="24292F"/>
                </a:solidFill>
                <a:effectLst/>
                <a:latin typeface="Noto Sans" panose="020B0502040504020204" pitchFamily="34" charset="0"/>
              </a:rPr>
              <a:t>significantly</a:t>
            </a:r>
            <a:r>
              <a:rPr lang="en-US" altLang="zh-CN" sz="1200" b="0" i="0" dirty="0">
                <a:solidFill>
                  <a:srgbClr val="474747"/>
                </a:solidFill>
                <a:effectLst/>
                <a:latin typeface="Arial" panose="020B0604020202020204" pitchFamily="34" charset="0"/>
              </a:rPr>
              <a:t> blocked. </a:t>
            </a:r>
          </a:p>
          <a:p>
            <a:r>
              <a:rPr lang="zh-CN" altLang="en-US" sz="1200" dirty="0"/>
              <a:t>⊕ </a:t>
            </a:r>
            <a:r>
              <a:rPr lang="en-US" altLang="zh-CN" sz="1200" b="0" i="0" dirty="0">
                <a:solidFill>
                  <a:srgbClr val="474747"/>
                </a:solidFill>
                <a:effectLst/>
                <a:latin typeface="Arial" panose="020B0604020202020204" pitchFamily="34" charset="0"/>
              </a:rPr>
              <a:t>B</a:t>
            </a:r>
            <a:r>
              <a:rPr lang="en-US" altLang="zh-CN" b="0" i="0" dirty="0">
                <a:solidFill>
                  <a:srgbClr val="24292F"/>
                </a:solidFill>
                <a:effectLst/>
                <a:latin typeface="Noto Sans" panose="020B0502040504020204" pitchFamily="34" charset="0"/>
              </a:rPr>
              <a:t>etween the first and second microsecond</a:t>
            </a:r>
            <a:r>
              <a:rPr lang="en-US" altLang="zh-CN" sz="1200" b="0" i="0" dirty="0">
                <a:solidFill>
                  <a:srgbClr val="474747"/>
                </a:solidFill>
                <a:effectLst/>
                <a:latin typeface="Arial" panose="020B0604020202020204" pitchFamily="34" charset="0"/>
              </a:rPr>
              <a:t>, congestion spreads to all of the pods, blocking background flows. </a:t>
            </a: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This result reveals that head-of-line blocking incurred by PFC significantly impacts the transmission of uncongested flows. Additionally, CBFC performs similarly to PFC, as they both control transmission </a:t>
            </a:r>
            <a:r>
              <a:rPr lang="en-US" altLang="zh-CN" b="0" i="0" dirty="0">
                <a:solidFill>
                  <a:srgbClr val="24292F"/>
                </a:solidFill>
                <a:effectLst/>
                <a:latin typeface="Noto Sans" panose="020B0502040504020204" pitchFamily="34" charset="0"/>
              </a:rPr>
              <a:t>at the granularity of the entire queue</a:t>
            </a:r>
            <a:r>
              <a:rPr lang="en-US" altLang="zh-CN" sz="1200" b="0" i="0" dirty="0">
                <a:solidFill>
                  <a:srgbClr val="24292F"/>
                </a:solidFill>
                <a:effectLst/>
                <a:latin typeface="Noto Sans" panose="020B0502040504020204" pitchFamily="34" charset="0"/>
              </a:rPr>
              <a:t>.</a:t>
            </a:r>
            <a:endParaRPr lang="en-US" altLang="zh-CN" sz="1000" dirty="0"/>
          </a:p>
        </p:txBody>
      </p:sp>
      <p:sp>
        <p:nvSpPr>
          <p:cNvPr id="4" name="灯片编号占位符 3">
            <a:extLst>
              <a:ext uri="{FF2B5EF4-FFF2-40B4-BE49-F238E27FC236}">
                <a16:creationId xmlns:a16="http://schemas.microsoft.com/office/drawing/2014/main" id="{644983B8-225D-7BD9-4B11-D3B1BF55B106}"/>
              </a:ext>
            </a:extLst>
          </p:cNvPr>
          <p:cNvSpPr>
            <a:spLocks noGrp="1"/>
          </p:cNvSpPr>
          <p:nvPr>
            <p:ph type="sldNum" sz="quarter" idx="5"/>
          </p:nvPr>
        </p:nvSpPr>
        <p:spPr/>
        <p:txBody>
          <a:bodyPr/>
          <a:lstStyle/>
          <a:p>
            <a:fld id="{A6837353-30EB-4A48-80EB-173D804AEFBD}" type="slidenum">
              <a:rPr lang="zh-CN" altLang="en-US" smtClean="0"/>
              <a:t>74</a:t>
            </a:fld>
            <a:endParaRPr lang="zh-CN" altLang="en-US"/>
          </a:p>
        </p:txBody>
      </p:sp>
    </p:spTree>
    <p:extLst>
      <p:ext uri="{BB962C8B-B14F-4D97-AF65-F5344CB8AC3E}">
        <p14:creationId xmlns:p14="http://schemas.microsoft.com/office/powerpoint/2010/main" val="282699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23CAC-42D3-564D-05C7-15FF355D05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C0D96E3-360F-721E-B263-A6CD6B1B083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0F22A6-3396-0CD8-BF96-C1CF47FB2D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To overcome the head-of-line blocking caused by coarse-grained control, an </a:t>
            </a:r>
            <a:r>
              <a:rPr lang="en-US" altLang="zh-CN" sz="1000" dirty="0">
                <a:solidFill>
                  <a:srgbClr val="000000"/>
                </a:solidFill>
                <a:latin typeface="Century Gothic" panose="020B0502020202020204" pitchFamily="34" charset="0"/>
                <a:ea typeface="微软雅黑" panose="020B0503020204020204" pitchFamily="34" charset="-122"/>
                <a:cs typeface="Arial" panose="020B0604020202020204"/>
              </a:rPr>
              <a:t>idealized </a:t>
            </a:r>
            <a:r>
              <a:rPr lang="en-US" altLang="zh-CN" sz="1000" dirty="0"/>
              <a:t>way is per-flow queue flow control, where only queues assigned to congested flows are paused and uncongested flows are unaffected.</a:t>
            </a:r>
          </a:p>
          <a:p>
            <a:br>
              <a:rPr lang="en-US" altLang="zh-CN" sz="1000" dirty="0">
                <a:latin typeface="Trebuchet MS" panose="020B0603020202020204" pitchFamily="34" charset="0"/>
                <a:ea typeface="+mn-lt"/>
                <a:cs typeface="+mn-lt"/>
              </a:rPr>
            </a:br>
            <a:r>
              <a:rPr lang="zh-CN" altLang="en-US" sz="1000" dirty="0"/>
              <a:t>⊕ </a:t>
            </a:r>
            <a:r>
              <a:rPr lang="en-US" altLang="zh-CN" sz="1000" dirty="0">
                <a:latin typeface="Trebuchet MS" panose="020B0603020202020204" pitchFamily="34" charset="0"/>
                <a:ea typeface="+mn-lt"/>
                <a:cs typeface="+mn-lt"/>
              </a:rPr>
              <a:t>However, this solution is not scalable as there could be thousands of flows observed on a port.</a:t>
            </a:r>
            <a:endParaRPr lang="en-US" altLang="zh-CN" sz="1000" dirty="0"/>
          </a:p>
        </p:txBody>
      </p:sp>
      <p:sp>
        <p:nvSpPr>
          <p:cNvPr id="4" name="灯片编号占位符 3">
            <a:extLst>
              <a:ext uri="{FF2B5EF4-FFF2-40B4-BE49-F238E27FC236}">
                <a16:creationId xmlns:a16="http://schemas.microsoft.com/office/drawing/2014/main" id="{AFAAA0DE-906A-67A8-4B11-95AB242BD6E8}"/>
              </a:ext>
            </a:extLst>
          </p:cNvPr>
          <p:cNvSpPr>
            <a:spLocks noGrp="1"/>
          </p:cNvSpPr>
          <p:nvPr>
            <p:ph type="sldNum" sz="quarter" idx="5"/>
          </p:nvPr>
        </p:nvSpPr>
        <p:spPr/>
        <p:txBody>
          <a:bodyPr/>
          <a:lstStyle/>
          <a:p>
            <a:fld id="{A6837353-30EB-4A48-80EB-173D804AEFBD}" type="slidenum">
              <a:rPr lang="zh-CN" altLang="en-US" smtClean="0"/>
              <a:t>75</a:t>
            </a:fld>
            <a:endParaRPr lang="zh-CN" altLang="en-US"/>
          </a:p>
        </p:txBody>
      </p:sp>
    </p:spTree>
    <p:extLst>
      <p:ext uri="{BB962C8B-B14F-4D97-AF65-F5344CB8AC3E}">
        <p14:creationId xmlns:p14="http://schemas.microsoft.com/office/powerpoint/2010/main" val="220037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大数据系统</a:t>
            </a:r>
            <a:r>
              <a:rPr lang="en-US" altLang="zh-CN" dirty="0"/>
              <a:t>Map-reduce</a:t>
            </a:r>
            <a:r>
              <a:rPr lang="zh-CN" altLang="en-US" dirty="0"/>
              <a:t>，和机器学习系统中，一轮迭代需要依赖于所有流量的完成</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32938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EFE14-22E9-1798-E88C-1E768C61FD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020939-6D4F-18E7-5E51-8BF38F41F7E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2516D81-569E-D72F-3256-B134AD43D7AC}"/>
              </a:ext>
            </a:extLst>
          </p:cNvPr>
          <p:cNvSpPr>
            <a:spLocks noGrp="1"/>
          </p:cNvSpPr>
          <p:nvPr>
            <p:ph type="body" idx="1"/>
          </p:nvPr>
        </p:nvSpPr>
        <p:spPr/>
        <p:txBody>
          <a:bodyPr/>
          <a:lstStyle/>
          <a:p>
            <a:r>
              <a:rPr lang="en-US" altLang="zh-CN" sz="1000" dirty="0"/>
              <a:t>BFC, the state-of-the-art flow control, </a:t>
            </a:r>
            <a:r>
              <a:rPr lang="en-US" altLang="zh-CN" sz="1200" b="0" i="0" dirty="0">
                <a:solidFill>
                  <a:srgbClr val="24292F"/>
                </a:solidFill>
                <a:effectLst/>
                <a:latin typeface="Noto Sans" panose="020B0502040504020204" pitchFamily="34" charset="0"/>
              </a:rPr>
              <a:t>attempts to mimic per-flow-queue using a limited number of queues. When the number of active flows exceeds the number of queues, the remaining flows are randomly assigned to the already-used queues.</a:t>
            </a:r>
          </a:p>
          <a:p>
            <a:endParaRPr lang="en-US" altLang="zh-CN" sz="1200" b="0" i="0" dirty="0">
              <a:solidFill>
                <a:srgbClr val="24292F"/>
              </a:solidFill>
              <a:effectLst/>
              <a:latin typeface="Noto Sans" panose="020B0502040504020204" pitchFamily="34" charset="0"/>
            </a:endParaRPr>
          </a:p>
          <a:p>
            <a:r>
              <a:rPr lang="zh-CN" altLang="en-US" sz="1200" dirty="0"/>
              <a:t>⊕ </a:t>
            </a:r>
            <a:r>
              <a:rPr lang="en-US" altLang="zh-CN" sz="1200" b="0" i="0" dirty="0">
                <a:solidFill>
                  <a:srgbClr val="24292F"/>
                </a:solidFill>
                <a:effectLst/>
                <a:latin typeface="Noto Sans" panose="020B0502040504020204" pitchFamily="34" charset="0"/>
              </a:rPr>
              <a:t>As shown in the figure, </a:t>
            </a:r>
            <a:r>
              <a:rPr lang="en" altLang="zh-CN" dirty="0"/>
              <a:t>although</a:t>
            </a:r>
            <a:r>
              <a:rPr lang="en-US" altLang="zh-CN" sz="1200" b="0" i="0" dirty="0">
                <a:solidFill>
                  <a:srgbClr val="24292F"/>
                </a:solidFill>
                <a:effectLst/>
                <a:latin typeface="Noto Sans" panose="020B0502040504020204" pitchFamily="34" charset="0"/>
              </a:rPr>
              <a:t> many uncongested flows complete quickly, some flows take a long time because they randomly share queues with congested flows and suffer from head-of-line blocking.</a:t>
            </a:r>
          </a:p>
        </p:txBody>
      </p:sp>
      <p:sp>
        <p:nvSpPr>
          <p:cNvPr id="4" name="灯片编号占位符 3">
            <a:extLst>
              <a:ext uri="{FF2B5EF4-FFF2-40B4-BE49-F238E27FC236}">
                <a16:creationId xmlns:a16="http://schemas.microsoft.com/office/drawing/2014/main" id="{934E1B46-292C-06D6-E54E-08CFF2B3356A}"/>
              </a:ext>
            </a:extLst>
          </p:cNvPr>
          <p:cNvSpPr>
            <a:spLocks noGrp="1"/>
          </p:cNvSpPr>
          <p:nvPr>
            <p:ph type="sldNum" sz="quarter" idx="5"/>
          </p:nvPr>
        </p:nvSpPr>
        <p:spPr/>
        <p:txBody>
          <a:bodyPr/>
          <a:lstStyle/>
          <a:p>
            <a:fld id="{A6837353-30EB-4A48-80EB-173D804AEFBD}" type="slidenum">
              <a:rPr lang="zh-CN" altLang="en-US" smtClean="0"/>
              <a:t>76</a:t>
            </a:fld>
            <a:endParaRPr lang="zh-CN" altLang="en-US"/>
          </a:p>
        </p:txBody>
      </p:sp>
    </p:spTree>
    <p:extLst>
      <p:ext uri="{BB962C8B-B14F-4D97-AF65-F5344CB8AC3E}">
        <p14:creationId xmlns:p14="http://schemas.microsoft.com/office/powerpoint/2010/main" val="2392437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4A157-82CD-3C13-2E47-7EE07972970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459763C-EE45-856A-63A6-079C01E38F7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9E9CF7-DCAE-B457-AD90-27117E2625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Given this situation, we raise the question: </a:t>
            </a:r>
            <a:r>
              <a:rPr lang="en-US" altLang="zh-CN" sz="1000" dirty="0">
                <a:latin typeface="Trebuchet MS" panose="020B0603020202020204" pitchFamily="34" charset="0"/>
                <a:ea typeface="+mn-lt"/>
                <a:cs typeface="+mn-lt"/>
              </a:rPr>
              <a:t> </a:t>
            </a:r>
          </a:p>
          <a:p>
            <a:pPr algn="l"/>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How to </a:t>
            </a:r>
            <a:r>
              <a:rPr lang="en-US" altLang="zh-CN" sz="1000" b="0" spc="0" dirty="0">
                <a:solidFill>
                  <a:srgbClr val="7030A0"/>
                </a:solidFill>
                <a:latin typeface="Rockwell" panose="02060603020205020403" pitchFamily="18" charset="0"/>
                <a:ea typeface="微软雅黑" panose="020B0503020204020204" pitchFamily="34" charset="-122"/>
                <a:cs typeface="Arial" panose="020B0604020202020204"/>
              </a:rPr>
              <a:t>eliminate head-of-line blocking </a:t>
            </a:r>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caused by flow control in the </a:t>
            </a:r>
            <a:r>
              <a:rPr lang="en-US" altLang="zh-CN" sz="1000" b="0" spc="0" dirty="0">
                <a:solidFill>
                  <a:srgbClr val="7030A0"/>
                </a:solidFill>
                <a:latin typeface="Rockwell" panose="02060603020205020403" pitchFamily="18" charset="0"/>
                <a:ea typeface="微软雅黑" panose="020B0503020204020204" pitchFamily="34" charset="-122"/>
                <a:cs typeface="Arial" panose="020B0604020202020204"/>
              </a:rPr>
              <a:t>most cost-effective </a:t>
            </a:r>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way?</a:t>
            </a:r>
          </a:p>
          <a:p>
            <a:pPr algn="l"/>
            <a:endPar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endParaRPr>
          </a:p>
        </p:txBody>
      </p:sp>
      <p:sp>
        <p:nvSpPr>
          <p:cNvPr id="4" name="灯片编号占位符 3">
            <a:extLst>
              <a:ext uri="{FF2B5EF4-FFF2-40B4-BE49-F238E27FC236}">
                <a16:creationId xmlns:a16="http://schemas.microsoft.com/office/drawing/2014/main" id="{343C0873-688E-0721-4CD2-469BC755C037}"/>
              </a:ext>
            </a:extLst>
          </p:cNvPr>
          <p:cNvSpPr>
            <a:spLocks noGrp="1"/>
          </p:cNvSpPr>
          <p:nvPr>
            <p:ph type="sldNum" sz="quarter" idx="5"/>
          </p:nvPr>
        </p:nvSpPr>
        <p:spPr/>
        <p:txBody>
          <a:bodyPr/>
          <a:lstStyle/>
          <a:p>
            <a:fld id="{A6837353-30EB-4A48-80EB-173D804AEFBD}" type="slidenum">
              <a:rPr lang="zh-CN" altLang="en-US" smtClean="0"/>
              <a:t>77</a:t>
            </a:fld>
            <a:endParaRPr lang="zh-CN" altLang="en-US"/>
          </a:p>
        </p:txBody>
      </p:sp>
    </p:spTree>
    <p:extLst>
      <p:ext uri="{BB962C8B-B14F-4D97-AF65-F5344CB8AC3E}">
        <p14:creationId xmlns:p14="http://schemas.microsoft.com/office/powerpoint/2010/main" val="4064238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FF8FD-5D16-752F-5532-EFEEB182C3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A2C91C-1A9B-F00E-7EF7-BD46FC6779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5A81C6-D8BB-4382-3DCE-7515F31261AA}"/>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Reviewing existing per-hop flow control protocols, we find that the key is control granularity. A coarse control </a:t>
            </a:r>
            <a:r>
              <a:rPr lang="en-US" altLang="zh-CN" sz="1200" dirty="0">
                <a:latin typeface="Trebuchet MS" panose="020B0603020202020204" pitchFamily="34" charset="0"/>
                <a:ea typeface="+mn-lt"/>
                <a:cs typeface="+mn-lt"/>
              </a:rPr>
              <a:t>granularity</a:t>
            </a:r>
            <a:r>
              <a:rPr lang="en-US" altLang="zh-CN" sz="1200" b="0" i="0" dirty="0">
                <a:solidFill>
                  <a:srgbClr val="24292F"/>
                </a:solidFill>
                <a:effectLst/>
                <a:latin typeface="Noto Sans" panose="020B0502040504020204" pitchFamily="34" charset="0"/>
              </a:rPr>
              <a:t> can lead to head-of-line blocking, while overly fine </a:t>
            </a:r>
            <a:r>
              <a:rPr lang="en-US" altLang="zh-CN" sz="1200" dirty="0">
                <a:latin typeface="Trebuchet MS" panose="020B0603020202020204" pitchFamily="34" charset="0"/>
                <a:ea typeface="+mn-lt"/>
                <a:cs typeface="+mn-lt"/>
              </a:rPr>
              <a:t>granularity</a:t>
            </a:r>
            <a:r>
              <a:rPr lang="en-US" altLang="zh-CN" sz="1200" b="0" i="0" dirty="0">
                <a:solidFill>
                  <a:srgbClr val="24292F"/>
                </a:solidFill>
                <a:effectLst/>
                <a:latin typeface="Noto Sans" panose="020B0502040504020204" pitchFamily="34" charset="0"/>
              </a:rPr>
              <a:t> can result in excessive resource consumption, making it </a:t>
            </a:r>
            <a:r>
              <a:rPr lang="en-US" altLang="zh-CN" sz="1200" b="0" i="0" dirty="0">
                <a:solidFill>
                  <a:srgbClr val="24292F"/>
                </a:solidFill>
                <a:effectLst/>
                <a:latin typeface="Trebuchet MS" panose="020B0603020202020204" pitchFamily="34" charset="0"/>
                <a:ea typeface="+mn-lt"/>
                <a:cs typeface="+mn-lt"/>
              </a:rPr>
              <a:t>n</a:t>
            </a:r>
            <a:r>
              <a:rPr lang="en-US" altLang="zh-CN" sz="1200" dirty="0">
                <a:latin typeface="Trebuchet MS" panose="020B0603020202020204" pitchFamily="34" charset="0"/>
                <a:ea typeface="+mn-lt"/>
                <a:cs typeface="+mn-lt"/>
              </a:rPr>
              <a:t>on-scalable</a:t>
            </a:r>
            <a:r>
              <a:rPr lang="en-US" altLang="zh-CN" sz="1200" b="0" i="0" dirty="0">
                <a:solidFill>
                  <a:srgbClr val="24292F"/>
                </a:solidFill>
                <a:effectLst/>
                <a:latin typeface="Noto Sans" panose="020B0502040504020204" pitchFamily="34" charset="0"/>
              </a:rPr>
              <a:t>. Therefore, we need to find a better control granularity.</a:t>
            </a:r>
            <a:endParaRPr lang="en-US" altLang="zh-CN" sz="1000" dirty="0"/>
          </a:p>
        </p:txBody>
      </p:sp>
      <p:sp>
        <p:nvSpPr>
          <p:cNvPr id="4" name="灯片编号占位符 3">
            <a:extLst>
              <a:ext uri="{FF2B5EF4-FFF2-40B4-BE49-F238E27FC236}">
                <a16:creationId xmlns:a16="http://schemas.microsoft.com/office/drawing/2014/main" id="{7B9EB101-A618-2640-A71A-8E71160EA109}"/>
              </a:ext>
            </a:extLst>
          </p:cNvPr>
          <p:cNvSpPr>
            <a:spLocks noGrp="1"/>
          </p:cNvSpPr>
          <p:nvPr>
            <p:ph type="sldNum" sz="quarter" idx="5"/>
          </p:nvPr>
        </p:nvSpPr>
        <p:spPr/>
        <p:txBody>
          <a:bodyPr/>
          <a:lstStyle/>
          <a:p>
            <a:fld id="{A6837353-30EB-4A48-80EB-173D804AEFBD}" type="slidenum">
              <a:rPr lang="zh-CN" altLang="en-US" smtClean="0"/>
              <a:t>78</a:t>
            </a:fld>
            <a:endParaRPr lang="zh-CN" altLang="en-US"/>
          </a:p>
        </p:txBody>
      </p:sp>
    </p:spTree>
    <p:extLst>
      <p:ext uri="{BB962C8B-B14F-4D97-AF65-F5344CB8AC3E}">
        <p14:creationId xmlns:p14="http://schemas.microsoft.com/office/powerpoint/2010/main" val="864039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ADDA7-4FC6-27BC-A3AE-620F7CAD5A3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77D058-FF03-EFD4-8A11-0600DEB57C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56774B-3D3A-BC30-0631-7A09466A3974}"/>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Our analysis begins with the congestion in per-hop flow control, which </a:t>
            </a:r>
            <a:r>
              <a:rPr lang="en-US" altLang="zh-CN" b="0" i="0" dirty="0">
                <a:solidFill>
                  <a:srgbClr val="24292F"/>
                </a:solidFill>
                <a:effectLst/>
                <a:latin typeface="Noto Sans" panose="020B0502040504020204" pitchFamily="34" charset="0"/>
              </a:rPr>
              <a:t>is illustrated through this example.</a:t>
            </a:r>
            <a:endParaRPr lang="en-US" altLang="zh-CN" sz="1200" b="0" i="0" dirty="0">
              <a:solidFill>
                <a:srgbClr val="24292F"/>
              </a:solidFill>
              <a:effectLst/>
              <a:latin typeface="Noto Sans" panose="020B0502040504020204" pitchFamily="34" charset="0"/>
            </a:endParaRP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In the example,</a:t>
            </a:r>
          </a:p>
          <a:p>
            <a:r>
              <a:rPr lang="zh-CN" altLang="en-US" sz="1200" dirty="0"/>
              <a:t>⊕ </a:t>
            </a:r>
            <a:r>
              <a:rPr lang="en-US" altLang="zh-CN" sz="1200" b="0" i="0" dirty="0">
                <a:solidFill>
                  <a:srgbClr val="24292F"/>
                </a:solidFill>
                <a:effectLst/>
                <a:latin typeface="Noto Sans" panose="020B0502040504020204" pitchFamily="34" charset="0"/>
              </a:rPr>
              <a:t>Five flows intersect at P2, causing congestion,</a:t>
            </a:r>
            <a:r>
              <a:rPr lang="zh-CN" altLang="en-US" sz="1200" b="0" i="0" dirty="0">
                <a:solidFill>
                  <a:srgbClr val="24292F"/>
                </a:solidFill>
                <a:effectLst/>
                <a:latin typeface="Noto Sans" panose="020B0502040504020204" pitchFamily="34" charset="0"/>
              </a:rPr>
              <a:t> </a:t>
            </a:r>
            <a:endParaRPr lang="en-US" altLang="zh-CN" sz="1200" b="0" i="0" dirty="0">
              <a:solidFill>
                <a:srgbClr val="24292F"/>
              </a:solidFill>
              <a:effectLst/>
              <a:latin typeface="Noto Sans" panose="020B0502040504020204" pitchFamily="34" charset="0"/>
            </a:endParaRPr>
          </a:p>
          <a:p>
            <a:r>
              <a:rPr lang="zh-CN" altLang="en-US" sz="1200" dirty="0"/>
              <a:t>⊕ </a:t>
            </a:r>
            <a:r>
              <a:rPr lang="en-US" altLang="zh-CN" sz="1200" b="0" i="0" dirty="0">
                <a:solidFill>
                  <a:srgbClr val="24292F"/>
                </a:solidFill>
                <a:effectLst/>
                <a:latin typeface="Noto Sans" panose="020B0502040504020204" pitchFamily="34" charset="0"/>
              </a:rPr>
              <a:t>which then</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triggers pauses to P3, P4, and P5. As flows continue to transmit, </a:t>
            </a:r>
          </a:p>
          <a:p>
            <a:r>
              <a:rPr lang="zh-CN" altLang="en-US" sz="1200" dirty="0"/>
              <a:t>⊕ </a:t>
            </a:r>
            <a:r>
              <a:rPr lang="en-US" altLang="zh-CN" sz="1200" b="0" i="0" dirty="0">
                <a:solidFill>
                  <a:srgbClr val="24292F"/>
                </a:solidFill>
                <a:effectLst/>
                <a:latin typeface="Noto Sans" panose="020B0502040504020204" pitchFamily="34" charset="0"/>
              </a:rPr>
              <a:t>the queue lengths at P3, P4, and P5 increase, leading to pauses</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to upstream ports.</a:t>
            </a:r>
            <a:endParaRPr lang="en-US" altLang="zh-CN" sz="1000" dirty="0"/>
          </a:p>
        </p:txBody>
      </p:sp>
      <p:sp>
        <p:nvSpPr>
          <p:cNvPr id="4" name="灯片编号占位符 3">
            <a:extLst>
              <a:ext uri="{FF2B5EF4-FFF2-40B4-BE49-F238E27FC236}">
                <a16:creationId xmlns:a16="http://schemas.microsoft.com/office/drawing/2014/main" id="{A4150DB7-EFE4-0D7A-A90B-5EDE3565D0D4}"/>
              </a:ext>
            </a:extLst>
          </p:cNvPr>
          <p:cNvSpPr>
            <a:spLocks noGrp="1"/>
          </p:cNvSpPr>
          <p:nvPr>
            <p:ph type="sldNum" sz="quarter" idx="5"/>
          </p:nvPr>
        </p:nvSpPr>
        <p:spPr/>
        <p:txBody>
          <a:bodyPr/>
          <a:lstStyle/>
          <a:p>
            <a:fld id="{A6837353-30EB-4A48-80EB-173D804AEFBD}" type="slidenum">
              <a:rPr lang="zh-CN" altLang="en-US" smtClean="0"/>
              <a:t>79</a:t>
            </a:fld>
            <a:endParaRPr lang="zh-CN" altLang="en-US"/>
          </a:p>
        </p:txBody>
      </p:sp>
    </p:spTree>
    <p:extLst>
      <p:ext uri="{BB962C8B-B14F-4D97-AF65-F5344CB8AC3E}">
        <p14:creationId xmlns:p14="http://schemas.microsoft.com/office/powerpoint/2010/main" val="4222013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8BF-D123-6447-2BD9-927F971BA50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B6280BC-894C-797E-FAC5-A6FB32E4E71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F01B90-7369-E9B4-B4F9-C5A07FD1850E}"/>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Analyzing the ports involved in this congestion event, we found they naturally form a tree structure. Only the congestion at P2 is unavoidable, and the congestion at other ports is triggered by pauses from P2.</a:t>
            </a:r>
          </a:p>
          <a:p>
            <a:endParaRPr lang="en-US" altLang="zh-CN" sz="1200" b="0" i="0" dirty="0">
              <a:solidFill>
                <a:srgbClr val="24292F"/>
              </a:solidFill>
              <a:effectLst/>
              <a:latin typeface="Noto Sans" panose="020B0502040504020204" pitchFamily="34" charset="0"/>
            </a:endParaRPr>
          </a:p>
          <a:p>
            <a:r>
              <a:rPr lang="zh-CN" altLang="zh-CN" sz="1800" kern="1200" dirty="0">
                <a:solidFill>
                  <a:srgbClr val="000000"/>
                </a:solidFill>
                <a:effectLst/>
                <a:latin typeface="Calibri" panose="020F0502020204030204" pitchFamily="34" charset="0"/>
                <a:ea typeface="Calibri" panose="020F0502020204030204" pitchFamily="34" charset="0"/>
                <a:cs typeface="+mn-cs"/>
              </a:rPr>
              <a:t>⊕ </a:t>
            </a:r>
            <a:r>
              <a:rPr lang="en-US" altLang="zh-CN" sz="1200" b="0" i="0" dirty="0">
                <a:solidFill>
                  <a:srgbClr val="24292F"/>
                </a:solidFill>
                <a:effectLst/>
                <a:latin typeface="Noto Sans" panose="020B0502040504020204" pitchFamily="34" charset="0"/>
              </a:rPr>
              <a:t>Therefore, P2 is both the root of the tree structure and the root cause of the congestion, referred to as the congestion root. </a:t>
            </a:r>
          </a:p>
          <a:p>
            <a:endParaRPr lang="en-US" altLang="zh-CN" sz="1200" b="0" i="0" dirty="0">
              <a:solidFill>
                <a:srgbClr val="24292F"/>
              </a:solidFill>
              <a:effectLst/>
              <a:latin typeface="Noto Sans" panose="020B0502040504020204" pitchFamily="34" charset="0"/>
            </a:endParaRP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Ports that are both paused by the congestion root and pause other ports are called hotspots, while ports that are paused but do not pause any upstream ports are called leaves.</a:t>
            </a:r>
            <a:endParaRPr lang="en-US" altLang="zh-CN" sz="1000" dirty="0"/>
          </a:p>
        </p:txBody>
      </p:sp>
      <p:sp>
        <p:nvSpPr>
          <p:cNvPr id="4" name="灯片编号占位符 3">
            <a:extLst>
              <a:ext uri="{FF2B5EF4-FFF2-40B4-BE49-F238E27FC236}">
                <a16:creationId xmlns:a16="http://schemas.microsoft.com/office/drawing/2014/main" id="{68005DFE-B59D-7146-3047-0389FACBA7CA}"/>
              </a:ext>
            </a:extLst>
          </p:cNvPr>
          <p:cNvSpPr>
            <a:spLocks noGrp="1"/>
          </p:cNvSpPr>
          <p:nvPr>
            <p:ph type="sldNum" sz="quarter" idx="5"/>
          </p:nvPr>
        </p:nvSpPr>
        <p:spPr/>
        <p:txBody>
          <a:bodyPr/>
          <a:lstStyle/>
          <a:p>
            <a:fld id="{A6837353-30EB-4A48-80EB-173D804AEFBD}" type="slidenum">
              <a:rPr lang="zh-CN" altLang="en-US" smtClean="0"/>
              <a:t>80</a:t>
            </a:fld>
            <a:endParaRPr lang="zh-CN" altLang="en-US"/>
          </a:p>
        </p:txBody>
      </p:sp>
    </p:spTree>
    <p:extLst>
      <p:ext uri="{BB962C8B-B14F-4D97-AF65-F5344CB8AC3E}">
        <p14:creationId xmlns:p14="http://schemas.microsoft.com/office/powerpoint/2010/main" val="2517807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4D78-26C3-5455-151B-1FE4FE181B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3C20F0-57D4-8465-2902-15F258B36D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D0508FD-12CF-2D42-175B-DB43D745CF2E}"/>
              </a:ext>
            </a:extLst>
          </p:cNvPr>
          <p:cNvSpPr>
            <a:spLocks noGrp="1"/>
          </p:cNvSpPr>
          <p:nvPr>
            <p:ph type="body" idx="1"/>
          </p:nvPr>
        </p:nvSpPr>
        <p:spPr/>
        <p:txBody>
          <a:bodyPr/>
          <a:lstStyle/>
          <a:p>
            <a:r>
              <a:rPr lang="en-US" altLang="zh-CN" sz="1000" b="0" i="0" dirty="0">
                <a:solidFill>
                  <a:srgbClr val="24292F"/>
                </a:solidFill>
                <a:effectLst/>
                <a:latin typeface="Noto Sans" panose="020B0502040504020204" pitchFamily="34" charset="0"/>
              </a:rPr>
              <a:t>Since the congestion root is the root cause of congestion, the flows contributing to it form the minimal set that must be controlled. By only controlling these flows, other flows will not be blocked. </a:t>
            </a:r>
          </a:p>
          <a:p>
            <a:endParaRPr lang="en-US" altLang="zh-CN" sz="1000" b="0" i="0" dirty="0">
              <a:solidFill>
                <a:srgbClr val="24292F"/>
              </a:solidFill>
              <a:effectLst/>
              <a:latin typeface="Noto Sans" panose="020B0502040504020204" pitchFamily="34" charset="0"/>
            </a:endParaRPr>
          </a:p>
          <a:p>
            <a:r>
              <a:rPr lang="zh-CN" altLang="zh-CN" sz="1000" kern="1200" dirty="0">
                <a:solidFill>
                  <a:srgbClr val="000000"/>
                </a:solidFill>
                <a:effectLst/>
                <a:latin typeface="Calibri" panose="020F0502020204030204" pitchFamily="34" charset="0"/>
                <a:ea typeface="Calibri" panose="020F0502020204030204" pitchFamily="34" charset="0"/>
                <a:cs typeface="+mn-cs"/>
              </a:rPr>
              <a:t>⊕ </a:t>
            </a:r>
            <a:r>
              <a:rPr lang="en-US" altLang="zh-CN" sz="1000" kern="1200" dirty="0">
                <a:solidFill>
                  <a:srgbClr val="000000"/>
                </a:solidFill>
                <a:effectLst/>
                <a:latin typeface="Calibri" panose="020F0502020204030204" pitchFamily="34" charset="0"/>
                <a:ea typeface="Calibri" panose="020F0502020204030204" pitchFamily="34" charset="0"/>
                <a:cs typeface="+mn-cs"/>
              </a:rPr>
              <a:t>And </a:t>
            </a:r>
            <a:r>
              <a:rPr lang="en-US" altLang="zh-CN" sz="1000" b="0" i="0" dirty="0">
                <a:solidFill>
                  <a:srgbClr val="24292F"/>
                </a:solidFill>
                <a:effectLst/>
                <a:latin typeface="Noto Sans" panose="020B0502040504020204" pitchFamily="34" charset="0"/>
              </a:rPr>
              <a:t>the number of concurrent congestion roots observed on each port is moderate. Therefore, only a reasonably small amount of resources is required at each port, making the flow control scalable.</a:t>
            </a:r>
          </a:p>
          <a:p>
            <a:endParaRPr lang="en-US" altLang="zh-CN" sz="1000" b="0" i="0" dirty="0">
              <a:solidFill>
                <a:srgbClr val="24292F"/>
              </a:solidFill>
              <a:effectLst/>
              <a:latin typeface="Noto Sans" panose="020B0502040504020204" pitchFamily="34" charset="0"/>
            </a:endParaRPr>
          </a:p>
          <a:p>
            <a:r>
              <a:rPr lang="zh-CN" altLang="zh-CN" sz="1000" kern="1200" dirty="0">
                <a:solidFill>
                  <a:srgbClr val="000000"/>
                </a:solidFill>
                <a:effectLst/>
                <a:latin typeface="Calibri" panose="020F0502020204030204" pitchFamily="34" charset="0"/>
                <a:ea typeface="Calibri" panose="020F0502020204030204" pitchFamily="34" charset="0"/>
                <a:cs typeface="+mn-cs"/>
              </a:rPr>
              <a:t>⊕ </a:t>
            </a:r>
            <a:r>
              <a:rPr lang="en-US" altLang="zh-CN" sz="1200" b="0" i="0" dirty="0">
                <a:solidFill>
                  <a:srgbClr val="24292F"/>
                </a:solidFill>
                <a:effectLst/>
                <a:latin typeface="Noto Sans" panose="020B0502040504020204" pitchFamily="34" charset="0"/>
              </a:rPr>
              <a:t>According to our analysis, we conclude the key insight of this work: </a:t>
            </a:r>
            <a:r>
              <a:rPr lang="en-US" altLang="zh-CN" sz="1200" b="0" dirty="0">
                <a:latin typeface="Trebuchet MS" panose="020B0603020202020204" pitchFamily="34" charset="0"/>
                <a:ea typeface="+mn-lt"/>
                <a:cs typeface="+mn-lt"/>
              </a:rPr>
              <a:t>congestion root is the appropriate granularity of flow control to achieve both </a:t>
            </a:r>
            <a:r>
              <a:rPr lang="en-US" altLang="zh-CN" sz="1000" b="0" dirty="0">
                <a:solidFill>
                  <a:srgbClr val="7030A0"/>
                </a:solidFill>
                <a:latin typeface="Trebuchet MS" panose="020B0603020202020204" pitchFamily="34" charset="0"/>
                <a:ea typeface="+mn-lt"/>
                <a:cs typeface="+mn-lt"/>
              </a:rPr>
              <a:t>blocking-free and scalable.</a:t>
            </a:r>
            <a:endParaRPr lang="en-US" altLang="zh-CN" sz="1000" b="0" i="0" dirty="0">
              <a:solidFill>
                <a:srgbClr val="24292F"/>
              </a:solidFill>
              <a:effectLst/>
              <a:latin typeface="Noto Sans" panose="020B0502040504020204" pitchFamily="34" charset="0"/>
            </a:endParaRPr>
          </a:p>
        </p:txBody>
      </p:sp>
      <p:sp>
        <p:nvSpPr>
          <p:cNvPr id="4" name="灯片编号占位符 3">
            <a:extLst>
              <a:ext uri="{FF2B5EF4-FFF2-40B4-BE49-F238E27FC236}">
                <a16:creationId xmlns:a16="http://schemas.microsoft.com/office/drawing/2014/main" id="{5BF41CAD-AB42-AA94-85DD-B45D9D0AD696}"/>
              </a:ext>
            </a:extLst>
          </p:cNvPr>
          <p:cNvSpPr>
            <a:spLocks noGrp="1"/>
          </p:cNvSpPr>
          <p:nvPr>
            <p:ph type="sldNum" sz="quarter" idx="5"/>
          </p:nvPr>
        </p:nvSpPr>
        <p:spPr/>
        <p:txBody>
          <a:bodyPr/>
          <a:lstStyle/>
          <a:p>
            <a:fld id="{A6837353-30EB-4A48-80EB-173D804AEFBD}" type="slidenum">
              <a:rPr lang="zh-CN" altLang="en-US" smtClean="0"/>
              <a:t>81</a:t>
            </a:fld>
            <a:endParaRPr lang="zh-CN" altLang="en-US"/>
          </a:p>
        </p:txBody>
      </p:sp>
    </p:spTree>
    <p:extLst>
      <p:ext uri="{BB962C8B-B14F-4D97-AF65-F5344CB8AC3E}">
        <p14:creationId xmlns:p14="http://schemas.microsoft.com/office/powerpoint/2010/main" val="1260570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8FAA-691C-89CC-2922-1F7B2312BB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1A49A1A-2374-C6A2-AC03-4A4A3AA8AD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8D77A7D-8453-62E9-5BF7-7F7785D8279F}"/>
              </a:ext>
            </a:extLst>
          </p:cNvPr>
          <p:cNvSpPr>
            <a:spLocks noGrp="1"/>
          </p:cNvSpPr>
          <p:nvPr>
            <p:ph type="body" idx="1"/>
          </p:nvPr>
        </p:nvSpPr>
        <p:spPr/>
        <p:txBody>
          <a:bodyPr/>
          <a:lstStyle/>
          <a:p>
            <a:r>
              <a:rPr lang="en-US" altLang="zh-CN" sz="1000" dirty="0"/>
              <a:t>Based on the insight, we propose Pyrrha, a congestion-root-based per-hop flow control protocol.</a:t>
            </a:r>
          </a:p>
          <a:p>
            <a:endParaRPr lang="en-US" altLang="zh-CN" sz="1000" dirty="0"/>
          </a:p>
          <a:p>
            <a:r>
              <a:rPr lang="en-US" altLang="zh-CN" sz="1000" dirty="0"/>
              <a:t>Specifically, the Pyrrha switch will embed the congestion root ID in the pause frame. Upon receiving a pause frame, the </a:t>
            </a:r>
            <a:r>
              <a:rPr lang="en-US" altLang="zh-CN" sz="1000" b="0" i="0" dirty="0">
                <a:solidFill>
                  <a:srgbClr val="24292F"/>
                </a:solidFill>
                <a:effectLst/>
                <a:latin typeface="Noto Sans" panose="020B0502040504020204" pitchFamily="34" charset="0"/>
              </a:rPr>
              <a:t>upstream</a:t>
            </a:r>
            <a:r>
              <a:rPr lang="en-US" altLang="zh-CN" sz="1000" dirty="0"/>
              <a:t> Pyrrha switch allocates an isolation queue dedicated to the congestion root. Then traffic passing through the congestion root is placed into the isolation queue. Traffic that does not pass through the congestion root remains unaffected by</a:t>
            </a:r>
            <a:r>
              <a:rPr lang="zh-CN" altLang="en-US" sz="1000" dirty="0"/>
              <a:t> </a:t>
            </a:r>
            <a:r>
              <a:rPr lang="en-US" altLang="zh-CN" sz="1000" dirty="0"/>
              <a:t>the congestion.</a:t>
            </a:r>
          </a:p>
        </p:txBody>
      </p:sp>
      <p:sp>
        <p:nvSpPr>
          <p:cNvPr id="4" name="灯片编号占位符 3">
            <a:extLst>
              <a:ext uri="{FF2B5EF4-FFF2-40B4-BE49-F238E27FC236}">
                <a16:creationId xmlns:a16="http://schemas.microsoft.com/office/drawing/2014/main" id="{CA58BA59-AFA8-9C22-80E4-956BEBC6EE31}"/>
              </a:ext>
            </a:extLst>
          </p:cNvPr>
          <p:cNvSpPr>
            <a:spLocks noGrp="1"/>
          </p:cNvSpPr>
          <p:nvPr>
            <p:ph type="sldNum" sz="quarter" idx="5"/>
          </p:nvPr>
        </p:nvSpPr>
        <p:spPr/>
        <p:txBody>
          <a:bodyPr/>
          <a:lstStyle/>
          <a:p>
            <a:fld id="{A6837353-30EB-4A48-80EB-173D804AEFBD}" type="slidenum">
              <a:rPr lang="zh-CN" altLang="en-US" smtClean="0"/>
              <a:t>82</a:t>
            </a:fld>
            <a:endParaRPr lang="zh-CN" altLang="en-US"/>
          </a:p>
        </p:txBody>
      </p:sp>
    </p:spTree>
    <p:extLst>
      <p:ext uri="{BB962C8B-B14F-4D97-AF65-F5344CB8AC3E}">
        <p14:creationId xmlns:p14="http://schemas.microsoft.com/office/powerpoint/2010/main" val="2516645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59D3-638A-B53D-6FAB-C8C3F59D22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F8707A9-D146-4D7E-BB7A-1BC3322340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03525FC-3C12-4D39-4BF2-D9B0D122D813}"/>
              </a:ext>
            </a:extLst>
          </p:cNvPr>
          <p:cNvSpPr>
            <a:spLocks noGrp="1"/>
          </p:cNvSpPr>
          <p:nvPr>
            <p:ph type="body" idx="1"/>
          </p:nvPr>
        </p:nvSpPr>
        <p:spPr/>
        <p:txBody>
          <a:bodyPr/>
          <a:lstStyle/>
          <a:p>
            <a:r>
              <a:rPr lang="en-US" altLang="zh-CN" sz="1200" b="0" i="0" spc="0" dirty="0">
                <a:solidFill>
                  <a:srgbClr val="24292F"/>
                </a:solidFill>
                <a:effectLst/>
                <a:latin typeface="Noto Sans" panose="020B0502040504020204" pitchFamily="34" charset="0"/>
                <a:ea typeface="微软雅黑" panose="020B0503020204020204" pitchFamily="34" charset="-122"/>
                <a:cs typeface="Arial" panose="020B0604020202020204"/>
              </a:rPr>
              <a:t>By leveraging congestion root as the control granularity, Pyrrha</a:t>
            </a:r>
            <a:r>
              <a:rPr lang="en-US" altLang="zh-CN" sz="1200" b="0" i="0" dirty="0">
                <a:solidFill>
                  <a:srgbClr val="24292F"/>
                </a:solidFill>
                <a:effectLst/>
                <a:latin typeface="Noto Sans" panose="020B0502040504020204" pitchFamily="34" charset="0"/>
              </a:rPr>
              <a:t> can be formally proven as a head-of-line-blocking-free flow control protocol requiring minimal queues. </a:t>
            </a:r>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Please see the technical report released together with our paper for the formal proof.</a:t>
            </a:r>
          </a:p>
          <a:p>
            <a:endPar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endParaRPr>
          </a:p>
          <a:p>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However,</a:t>
            </a:r>
            <a:r>
              <a:rPr lang="zh-CN" altLang="en-US" sz="1000" b="0" spc="0" dirty="0">
                <a:solidFill>
                  <a:schemeClr val="tx1"/>
                </a:solidFill>
                <a:latin typeface="Rockwell" panose="02060603020205020403" pitchFamily="18" charset="0"/>
                <a:ea typeface="微软雅黑" panose="020B0503020204020204" pitchFamily="34" charset="-122"/>
                <a:cs typeface="Arial" panose="020B0604020202020204"/>
              </a:rPr>
              <a:t> </a:t>
            </a:r>
            <a:r>
              <a:rPr lang="en-US" altLang="zh-CN" sz="1000" b="0" spc="0" dirty="0">
                <a:solidFill>
                  <a:schemeClr val="tx1"/>
                </a:solidFill>
                <a:latin typeface="Rockwell" panose="02060603020205020403" pitchFamily="18" charset="0"/>
                <a:ea typeface="微软雅黑" panose="020B0503020204020204" pitchFamily="34" charset="-122"/>
                <a:cs typeface="Arial" panose="020B0604020202020204"/>
              </a:rPr>
              <a:t>to realize congestion root-based flow control, there are some challenges to be solved.</a:t>
            </a:r>
          </a:p>
        </p:txBody>
      </p:sp>
      <p:sp>
        <p:nvSpPr>
          <p:cNvPr id="4" name="灯片编号占位符 3">
            <a:extLst>
              <a:ext uri="{FF2B5EF4-FFF2-40B4-BE49-F238E27FC236}">
                <a16:creationId xmlns:a16="http://schemas.microsoft.com/office/drawing/2014/main" id="{3B5EE7E3-6F36-31A7-6FE0-8267C569B443}"/>
              </a:ext>
            </a:extLst>
          </p:cNvPr>
          <p:cNvSpPr>
            <a:spLocks noGrp="1"/>
          </p:cNvSpPr>
          <p:nvPr>
            <p:ph type="sldNum" sz="quarter" idx="5"/>
          </p:nvPr>
        </p:nvSpPr>
        <p:spPr/>
        <p:txBody>
          <a:bodyPr/>
          <a:lstStyle/>
          <a:p>
            <a:fld id="{A6837353-30EB-4A48-80EB-173D804AEFBD}" type="slidenum">
              <a:rPr lang="zh-CN" altLang="en-US" smtClean="0"/>
              <a:t>83</a:t>
            </a:fld>
            <a:endParaRPr lang="zh-CN" altLang="en-US"/>
          </a:p>
        </p:txBody>
      </p:sp>
    </p:spTree>
    <p:extLst>
      <p:ext uri="{BB962C8B-B14F-4D97-AF65-F5344CB8AC3E}">
        <p14:creationId xmlns:p14="http://schemas.microsoft.com/office/powerpoint/2010/main" val="1040073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A7CA-D536-B655-DD3E-AADBB33C6F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FD7B41-9B4F-F753-E8E3-1D2C4185DB0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E1E46E9-BE53-21A5-0FFA-4F7E0F7A4E50}"/>
              </a:ext>
            </a:extLst>
          </p:cNvPr>
          <p:cNvSpPr>
            <a:spLocks noGrp="1"/>
          </p:cNvSpPr>
          <p:nvPr>
            <p:ph type="body" idx="1"/>
          </p:nvPr>
        </p:nvSpPr>
        <p:spPr/>
        <p:txBody>
          <a:bodyPr/>
          <a:lstStyle/>
          <a:p>
            <a:r>
              <a:rPr lang="en-US" altLang="zh-CN" sz="1000" dirty="0"/>
              <a:t>The first challenge as well as the key challenge is </a:t>
            </a:r>
            <a:r>
              <a:rPr lang="en-US" altLang="zh-CN" sz="1000" b="0" i="0" dirty="0">
                <a:solidFill>
                  <a:srgbClr val="24292F"/>
                </a:solidFill>
                <a:effectLst/>
                <a:latin typeface="Noto Sans" panose="020B0502040504020204" pitchFamily="34" charset="0"/>
              </a:rPr>
              <a:t>identifying the congestion root</a:t>
            </a:r>
            <a:r>
              <a:rPr lang="zh-CN" altLang="en-US" sz="1000" b="0" i="0" dirty="0">
                <a:solidFill>
                  <a:srgbClr val="24292F"/>
                </a:solidFill>
                <a:effectLst/>
                <a:latin typeface="Noto Sans" panose="020B0502040504020204" pitchFamily="34" charset="0"/>
              </a:rPr>
              <a:t> </a:t>
            </a:r>
            <a:r>
              <a:rPr lang="en-US" altLang="zh-CN" sz="1000" b="0" i="0" dirty="0">
                <a:solidFill>
                  <a:srgbClr val="24292F"/>
                </a:solidFill>
                <a:effectLst/>
                <a:latin typeface="Noto Sans" panose="020B0502040504020204" pitchFamily="34" charset="0"/>
              </a:rPr>
              <a:t>accurately</a:t>
            </a:r>
            <a:r>
              <a:rPr lang="en-US" altLang="zh-CN" sz="1000" dirty="0"/>
              <a:t>. </a:t>
            </a:r>
          </a:p>
          <a:p>
            <a:endParaRPr lang="en-US" altLang="zh-CN" sz="1000" dirty="0"/>
          </a:p>
          <a:p>
            <a:r>
              <a:rPr lang="en-US" altLang="zh-CN" sz="1200" b="0" i="0" dirty="0">
                <a:solidFill>
                  <a:srgbClr val="24292F"/>
                </a:solidFill>
                <a:effectLst/>
                <a:latin typeface="Noto Sans" panose="020B0502040504020204" pitchFamily="34" charset="0"/>
              </a:rPr>
              <a:t>This is difficult in practice because upstream non-root hotspots can become congested before the actual congestion root. For example, </a:t>
            </a:r>
          </a:p>
          <a:p>
            <a:r>
              <a:rPr lang="zh-CN" altLang="en-US" sz="1200" dirty="0"/>
              <a:t>⊕ </a:t>
            </a:r>
            <a:r>
              <a:rPr lang="en-US" altLang="zh-CN" sz="1200" b="0" i="0" dirty="0">
                <a:solidFill>
                  <a:srgbClr val="24292F"/>
                </a:solidFill>
                <a:effectLst/>
                <a:latin typeface="Noto Sans" panose="020B0502040504020204" pitchFamily="34" charset="0"/>
              </a:rPr>
              <a:t>non-root port P3 might be congested first, and pause flows passing through it. </a:t>
            </a:r>
          </a:p>
          <a:p>
            <a:r>
              <a:rPr lang="zh-CN" altLang="en-US" sz="1200" dirty="0"/>
              <a:t>⊕ </a:t>
            </a:r>
            <a:r>
              <a:rPr lang="en-US" altLang="zh-CN" sz="1200" b="0" i="0" dirty="0">
                <a:solidFill>
                  <a:srgbClr val="24292F"/>
                </a:solidFill>
                <a:effectLst/>
                <a:latin typeface="Noto Sans" panose="020B0502040504020204" pitchFamily="34" charset="0"/>
              </a:rPr>
              <a:t>However, the true congestion root is P2. </a:t>
            </a:r>
          </a:p>
          <a:p>
            <a:r>
              <a:rPr lang="zh-CN" altLang="en-US" sz="1200" dirty="0"/>
              <a:t>⊕ </a:t>
            </a:r>
            <a:r>
              <a:rPr lang="en-US" altLang="zh-CN" sz="1200" b="0" i="0" dirty="0">
                <a:solidFill>
                  <a:srgbClr val="24292F"/>
                </a:solidFill>
                <a:effectLst/>
                <a:latin typeface="Noto Sans" panose="020B0502040504020204" pitchFamily="34" charset="0"/>
              </a:rPr>
              <a:t>If Pyrrha cannot converge to recognize P2 as the root, it can cause head-of-line blocking for the vulnerable flow that does not pass through P2.</a:t>
            </a:r>
            <a:endParaRPr lang="en-US" altLang="zh-CN" sz="1000" dirty="0"/>
          </a:p>
        </p:txBody>
      </p:sp>
      <p:sp>
        <p:nvSpPr>
          <p:cNvPr id="4" name="灯片编号占位符 3">
            <a:extLst>
              <a:ext uri="{FF2B5EF4-FFF2-40B4-BE49-F238E27FC236}">
                <a16:creationId xmlns:a16="http://schemas.microsoft.com/office/drawing/2014/main" id="{00E9770F-25F9-D7CE-1839-7ACE85871A88}"/>
              </a:ext>
            </a:extLst>
          </p:cNvPr>
          <p:cNvSpPr>
            <a:spLocks noGrp="1"/>
          </p:cNvSpPr>
          <p:nvPr>
            <p:ph type="sldNum" sz="quarter" idx="5"/>
          </p:nvPr>
        </p:nvSpPr>
        <p:spPr/>
        <p:txBody>
          <a:bodyPr/>
          <a:lstStyle/>
          <a:p>
            <a:fld id="{A6837353-30EB-4A48-80EB-173D804AEFBD}" type="slidenum">
              <a:rPr lang="zh-CN" altLang="en-US" smtClean="0"/>
              <a:t>84</a:t>
            </a:fld>
            <a:endParaRPr lang="zh-CN" altLang="en-US"/>
          </a:p>
        </p:txBody>
      </p:sp>
    </p:spTree>
    <p:extLst>
      <p:ext uri="{BB962C8B-B14F-4D97-AF65-F5344CB8AC3E}">
        <p14:creationId xmlns:p14="http://schemas.microsoft.com/office/powerpoint/2010/main" val="25328335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9F3E-F012-F766-465B-505B493327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288DDD-D00B-E642-5EAD-4AF378D219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5D76270-34FB-EEE8-DD07-E291883F3D12}"/>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Inspired by the Spanning Tree Protocol, Pyrrha proposes a distributed congestion root election mechanism. This approach is based on the fact that congestion roots are always downstream, </a:t>
            </a:r>
            <a:r>
              <a:rPr lang="en-US" altLang="zh-CN" b="0" i="0" dirty="0">
                <a:solidFill>
                  <a:srgbClr val="24292F"/>
                </a:solidFill>
                <a:effectLst/>
                <a:latin typeface="Noto Sans" panose="020B0502040504020204" pitchFamily="34" charset="0"/>
              </a:rPr>
              <a:t>which ensures </a:t>
            </a:r>
            <a:r>
              <a:rPr lang="en-US" altLang="zh-CN" sz="1200" b="0" i="0" dirty="0">
                <a:solidFill>
                  <a:srgbClr val="24292F"/>
                </a:solidFill>
                <a:effectLst/>
                <a:latin typeface="Noto Sans" panose="020B0502040504020204" pitchFamily="34" charset="0"/>
              </a:rPr>
              <a:t>accurate root identification.</a:t>
            </a:r>
          </a:p>
          <a:p>
            <a:endParaRPr lang="en-US" altLang="zh-CN" sz="1200" b="0" i="0" dirty="0">
              <a:solidFill>
                <a:srgbClr val="24292F"/>
              </a:solidFill>
              <a:effectLst/>
              <a:latin typeface="Noto Sans" panose="020B0502040504020204" pitchFamily="34" charset="0"/>
            </a:endParaRPr>
          </a:p>
          <a:p>
            <a:r>
              <a:rPr lang="en-US" altLang="zh-CN" b="0" i="0" dirty="0">
                <a:solidFill>
                  <a:srgbClr val="24292F"/>
                </a:solidFill>
                <a:effectLst/>
                <a:latin typeface="Noto Sans" panose="020B0502040504020204" pitchFamily="34" charset="0"/>
              </a:rPr>
              <a:t>We use the following example to illustrate the process of distributed root election.</a:t>
            </a:r>
            <a:endParaRPr lang="en-US" altLang="zh-CN" sz="1200" b="0" i="0" dirty="0">
              <a:solidFill>
                <a:srgbClr val="24292F"/>
              </a:solidFill>
              <a:effectLst/>
              <a:latin typeface="Noto Sans" panose="020B0502040504020204" pitchFamily="34" charset="0"/>
            </a:endParaRPr>
          </a:p>
          <a:p>
            <a:endParaRPr lang="en-US" altLang="zh-CN" sz="1200" b="0" i="0" dirty="0">
              <a:solidFill>
                <a:srgbClr val="24292F"/>
              </a:solidFill>
              <a:effectLst/>
              <a:latin typeface="Noto Sans" panose="020B0502040504020204" pitchFamily="34" charset="0"/>
            </a:endParaRPr>
          </a:p>
          <a:p>
            <a:r>
              <a:rPr lang="zh-CN" altLang="en-US" sz="1200" dirty="0"/>
              <a:t>⊕ </a:t>
            </a:r>
            <a:r>
              <a:rPr lang="en-US" altLang="zh-CN" sz="1200" b="0" i="0" dirty="0">
                <a:solidFill>
                  <a:srgbClr val="24292F"/>
                </a:solidFill>
                <a:effectLst/>
                <a:latin typeface="Noto Sans" panose="020B0502040504020204" pitchFamily="34" charset="0"/>
              </a:rPr>
              <a:t>When there is no congestion, all flows are enqueued into the port's output queue. </a:t>
            </a:r>
          </a:p>
          <a:p>
            <a:r>
              <a:rPr lang="zh-CN" altLang="en-US" sz="1200" dirty="0"/>
              <a:t>⊕ </a:t>
            </a:r>
            <a:r>
              <a:rPr lang="en-US" altLang="zh-CN" sz="1200" b="0" i="0" dirty="0">
                <a:solidFill>
                  <a:srgbClr val="24292F"/>
                </a:solidFill>
                <a:effectLst/>
                <a:latin typeface="Noto Sans" panose="020B0502040504020204" pitchFamily="34" charset="0"/>
              </a:rPr>
              <a:t>If the output queue length exceeds the congestion threshold, </a:t>
            </a:r>
          </a:p>
          <a:p>
            <a:r>
              <a:rPr lang="zh-CN" altLang="en-US" sz="1200" dirty="0"/>
              <a:t>⊕ </a:t>
            </a:r>
            <a:r>
              <a:rPr lang="en-US" altLang="zh-CN" sz="1200" b="0" i="0" dirty="0">
                <a:solidFill>
                  <a:srgbClr val="24292F"/>
                </a:solidFill>
                <a:effectLst/>
                <a:latin typeface="Noto Sans" panose="020B0502040504020204" pitchFamily="34" charset="0"/>
              </a:rPr>
              <a:t>the port claims itself as the root and sends pause frames with its port ID upstream.</a:t>
            </a:r>
            <a:endParaRPr lang="en-US" altLang="zh-CN" sz="1000" dirty="0"/>
          </a:p>
        </p:txBody>
      </p:sp>
      <p:sp>
        <p:nvSpPr>
          <p:cNvPr id="4" name="灯片编号占位符 3">
            <a:extLst>
              <a:ext uri="{FF2B5EF4-FFF2-40B4-BE49-F238E27FC236}">
                <a16:creationId xmlns:a16="http://schemas.microsoft.com/office/drawing/2014/main" id="{214F97D2-75C3-8235-67F2-DA75DFB0FCD8}"/>
              </a:ext>
            </a:extLst>
          </p:cNvPr>
          <p:cNvSpPr>
            <a:spLocks noGrp="1"/>
          </p:cNvSpPr>
          <p:nvPr>
            <p:ph type="sldNum" sz="quarter" idx="5"/>
          </p:nvPr>
        </p:nvSpPr>
        <p:spPr/>
        <p:txBody>
          <a:bodyPr/>
          <a:lstStyle/>
          <a:p>
            <a:fld id="{A6837353-30EB-4A48-80EB-173D804AEFBD}" type="slidenum">
              <a:rPr lang="zh-CN" altLang="en-US" smtClean="0"/>
              <a:t>85</a:t>
            </a:fld>
            <a:endParaRPr lang="zh-CN" altLang="en-US"/>
          </a:p>
        </p:txBody>
      </p:sp>
    </p:spTree>
    <p:extLst>
      <p:ext uri="{BB962C8B-B14F-4D97-AF65-F5344CB8AC3E}">
        <p14:creationId xmlns:p14="http://schemas.microsoft.com/office/powerpoint/2010/main" val="197997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latin typeface="华文宋体" panose="02010600040101010101" pitchFamily="2" charset="-122"/>
                <a:ea typeface="华文宋体" panose="02010600040101010101" pitchFamily="2" charset="-122"/>
              </a:rPr>
              <a:t>(click) </a:t>
            </a:r>
            <a:r>
              <a:rPr lang="zh-CN" altLang="en-US" sz="1200" b="0" i="0" u="none" strike="noStrike" baseline="0" dirty="0">
                <a:latin typeface="华文宋体" panose="02010600040101010101" pitchFamily="2" charset="-122"/>
                <a:ea typeface="华文宋体" panose="02010600040101010101" pitchFamily="2" charset="-122"/>
              </a:rPr>
              <a:t>存储介质在飞速发展，从</a:t>
            </a:r>
            <a:r>
              <a:rPr lang="en-US" altLang="zh-CN" sz="1200" b="0" i="0" u="none" strike="noStrike" baseline="0" dirty="0">
                <a:latin typeface="华文宋体" panose="02010600040101010101" pitchFamily="2" charset="-122"/>
                <a:ea typeface="华文宋体" panose="02010600040101010101" pitchFamily="2" charset="-122"/>
              </a:rPr>
              <a:t>HDD</a:t>
            </a:r>
            <a:r>
              <a:rPr lang="zh-CN" altLang="en-US" sz="1200" b="0" i="0" u="none" strike="noStrike" baseline="0" dirty="0">
                <a:latin typeface="华文宋体" panose="02010600040101010101" pitchFamily="2" charset="-122"/>
                <a:ea typeface="华文宋体" panose="02010600040101010101" pitchFamily="2" charset="-122"/>
              </a:rPr>
              <a:t>到</a:t>
            </a:r>
            <a:r>
              <a:rPr lang="en-US" altLang="zh-CN" sz="1200" b="0" i="0" u="none" strike="noStrike" baseline="0" dirty="0">
                <a:latin typeface="华文宋体" panose="02010600040101010101" pitchFamily="2" charset="-122"/>
                <a:ea typeface="华文宋体" panose="02010600040101010101" pitchFamily="2" charset="-122"/>
              </a:rPr>
              <a:t>SSD</a:t>
            </a:r>
            <a:r>
              <a:rPr lang="zh-CN" altLang="en-US" sz="1200" b="0" i="0" u="none" strike="noStrike" baseline="0" dirty="0">
                <a:latin typeface="华文宋体" panose="02010600040101010101" pitchFamily="2" charset="-122"/>
                <a:ea typeface="华文宋体" panose="02010600040101010101" pitchFamily="2" charset="-122"/>
              </a:rPr>
              <a:t>再到</a:t>
            </a:r>
            <a:r>
              <a:rPr lang="en-US" altLang="zh-CN" sz="1200" b="0" i="0" u="none" strike="noStrike" baseline="0" dirty="0">
                <a:latin typeface="Times-Roman"/>
                <a:ea typeface="华文宋体" panose="02010600040101010101" pitchFamily="2" charset="-122"/>
              </a:rPr>
              <a:t>NVM</a:t>
            </a:r>
            <a:r>
              <a:rPr lang="zh-CN" altLang="en-US" sz="1200" b="0" i="0" u="none" strike="noStrike" baseline="0" dirty="0">
                <a:latin typeface="Times-Roman"/>
                <a:ea typeface="华文宋体" panose="02010600040101010101" pitchFamily="2" charset="-122"/>
              </a:rPr>
              <a:t>非易失性存储介质不断涌现；</a:t>
            </a:r>
            <a:endParaRPr lang="en-US" altLang="zh-CN" sz="1200" b="0" i="0" u="none" strike="noStrike" baseline="0" dirty="0">
              <a:latin typeface="华文宋体" panose="02010600040101010101" pitchFamily="2" charset="-122"/>
              <a:ea typeface="华文宋体" panose="02010600040101010101" pitchFamily="2" charset="-122"/>
            </a:endParaRPr>
          </a:p>
          <a:p>
            <a:endParaRPr lang="en-US" altLang="zh-CN" sz="1200" b="0" i="0" u="none" strike="noStrike" baseline="0" dirty="0">
              <a:latin typeface="华文宋体" panose="02010600040101010101" pitchFamily="2" charset="-122"/>
              <a:ea typeface="华文宋体" panose="02010600040101010101" pitchFamily="2" charset="-122"/>
            </a:endParaRPr>
          </a:p>
          <a:p>
            <a:r>
              <a:rPr lang="en-US" altLang="zh-CN" sz="1200" b="0" i="0" u="none" strike="noStrike" baseline="0" dirty="0">
                <a:latin typeface="华文宋体" panose="02010600040101010101" pitchFamily="2" charset="-122"/>
                <a:ea typeface="华文宋体" panose="02010600040101010101" pitchFamily="2" charset="-122"/>
              </a:rPr>
              <a:t>(click) </a:t>
            </a:r>
            <a:r>
              <a:rPr lang="zh-CN" altLang="en-US" sz="1200" b="0" i="0" u="none" strike="noStrike" baseline="0" dirty="0">
                <a:latin typeface="华文宋体" panose="02010600040101010101" pitchFamily="2" charset="-122"/>
                <a:ea typeface="华文宋体" panose="02010600040101010101" pitchFamily="2" charset="-122"/>
              </a:rPr>
              <a:t>计算算力也在不断发展，从</a:t>
            </a:r>
            <a:r>
              <a:rPr lang="en-US" altLang="zh-CN" sz="1200" b="0" i="0" u="none" strike="noStrike" baseline="0" dirty="0">
                <a:latin typeface="华文宋体" panose="02010600040101010101" pitchFamily="2" charset="-122"/>
                <a:ea typeface="华文宋体" panose="02010600040101010101" pitchFamily="2" charset="-122"/>
              </a:rPr>
              <a:t>CPU</a:t>
            </a:r>
            <a:r>
              <a:rPr lang="zh-CN" altLang="en-US" sz="1200" b="0" i="0" u="none" strike="noStrike" baseline="0" dirty="0">
                <a:latin typeface="华文宋体" panose="02010600040101010101" pitchFamily="2" charset="-122"/>
                <a:ea typeface="华文宋体" panose="02010600040101010101" pitchFamily="2" charset="-122"/>
              </a:rPr>
              <a:t>到更加专用的</a:t>
            </a:r>
            <a:r>
              <a:rPr lang="en-US" altLang="zh-CN" sz="1200" b="0" i="0" u="none" strike="noStrike" baseline="0" dirty="0">
                <a:latin typeface="华文宋体" panose="02010600040101010101" pitchFamily="2" charset="-122"/>
                <a:ea typeface="华文宋体" panose="02010600040101010101" pitchFamily="2" charset="-122"/>
              </a:rPr>
              <a:t>GPU</a:t>
            </a:r>
            <a:r>
              <a:rPr lang="zh-CN" altLang="en-US" sz="1200" b="0" i="0" u="none" strike="noStrike" baseline="0" dirty="0">
                <a:latin typeface="华文宋体" panose="02010600040101010101" pitchFamily="2" charset="-122"/>
                <a:ea typeface="华文宋体" panose="02010600040101010101" pitchFamily="2" charset="-122"/>
              </a:rPr>
              <a:t>，</a:t>
            </a:r>
            <a:r>
              <a:rPr lang="en-US" altLang="zh-CN" sz="1200" b="0" i="0" u="none" strike="noStrike" baseline="0" dirty="0">
                <a:latin typeface="华文宋体" panose="02010600040101010101" pitchFamily="2" charset="-122"/>
                <a:ea typeface="华文宋体" panose="02010600040101010101" pitchFamily="2" charset="-122"/>
              </a:rPr>
              <a:t>DPU</a:t>
            </a:r>
            <a:r>
              <a:rPr lang="zh-CN" altLang="en-US" sz="1200" b="0" i="0" u="none" strike="noStrike" baseline="0" dirty="0">
                <a:latin typeface="华文宋体" panose="02010600040101010101" pitchFamily="2" charset="-122"/>
                <a:ea typeface="华文宋体" panose="02010600040101010101" pitchFamily="2" charset="-122"/>
              </a:rPr>
              <a:t>等；</a:t>
            </a:r>
            <a:br>
              <a:rPr lang="en-US" altLang="zh-CN" sz="1200" b="0" i="0" u="none" strike="noStrike" baseline="0" dirty="0">
                <a:latin typeface="华文宋体" panose="02010600040101010101" pitchFamily="2" charset="-122"/>
                <a:ea typeface="华文宋体" panose="02010600040101010101" pitchFamily="2" charset="-122"/>
              </a:rPr>
            </a:br>
            <a:br>
              <a:rPr lang="en-US" altLang="zh-CN" sz="1200" b="0" i="0" u="none" strike="noStrike" baseline="0" dirty="0">
                <a:latin typeface="华文宋体" panose="02010600040101010101" pitchFamily="2" charset="-122"/>
                <a:ea typeface="华文宋体" panose="02010600040101010101" pitchFamily="2" charset="-122"/>
              </a:rPr>
            </a:br>
            <a:r>
              <a:rPr lang="en-US" altLang="zh-CN" sz="1200" b="0" i="0" u="none" strike="noStrike" baseline="0" dirty="0">
                <a:latin typeface="华文宋体" panose="02010600040101010101" pitchFamily="2" charset="-122"/>
                <a:ea typeface="华文宋体" panose="02010600040101010101" pitchFamily="2" charset="-122"/>
              </a:rPr>
              <a:t>(click) </a:t>
            </a:r>
            <a:r>
              <a:rPr lang="zh-CN" altLang="en-US" sz="1200" b="0" i="0" u="none" strike="noStrike" baseline="0" dirty="0">
                <a:latin typeface="华文宋体" panose="02010600040101010101" pitchFamily="2" charset="-122"/>
                <a:ea typeface="华文宋体" panose="02010600040101010101" pitchFamily="2" charset="-122"/>
              </a:rPr>
              <a:t>网络逐渐成为数据中心的瓶颈，</a:t>
            </a:r>
            <a:r>
              <a:rPr lang="en-US" altLang="zh-CN" sz="1200" b="0" i="0" u="none" strike="noStrike" baseline="0" dirty="0">
                <a:latin typeface="华文宋体" panose="02010600040101010101" pitchFamily="2" charset="-122"/>
                <a:ea typeface="华文宋体" panose="02010600040101010101" pitchFamily="2" charset="-122"/>
              </a:rPr>
              <a:t> </a:t>
            </a:r>
            <a:r>
              <a:rPr lang="zh-CN" altLang="en-US" sz="1200" b="0" i="0" u="none" strike="noStrike" baseline="0" dirty="0">
                <a:latin typeface="华文宋体" panose="02010600040101010101" pitchFamily="2" charset="-122"/>
                <a:ea typeface="华文宋体" panose="02010600040101010101" pitchFamily="2" charset="-122"/>
              </a:rPr>
              <a:t>现在又出现存算分离场景，在此场景下，节点间通讯需求增加。</a:t>
            </a:r>
            <a:endParaRPr lang="zh-CN" altLang="en-US" dirty="0"/>
          </a:p>
          <a:p>
            <a:endParaRPr lang="en-US" altLang="zh-CN"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altLang="zh-CN"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NVM</a:t>
            </a:r>
            <a:r>
              <a:rPr lang="zh-CN" alt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：非易失性内存</a:t>
            </a:r>
            <a:endParaRPr lang="en-US" altLang="zh-CN"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l"/>
            <a:r>
              <a:rPr lang="en-US" altLang="zh-CN"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Cite: </a:t>
            </a:r>
            <a:r>
              <a:rPr lang="en-US" altLang="zh-CN" sz="1800" b="1" i="0" u="none" strike="noStrike" baseline="0" dirty="0">
                <a:latin typeface="MyriadPro-Bold"/>
              </a:rPr>
              <a:t>Network Requirements for Resource Disaggregation (OSDI’16)</a:t>
            </a:r>
          </a:p>
          <a:p>
            <a:pPr algn="l"/>
            <a:r>
              <a:rPr lang="en-US" altLang="zh-CN" dirty="0"/>
              <a:t>Jupiter Evolving: Transforming Google’s Datacenter Network via Optical Circuit Switches and Software-Defined Networking </a:t>
            </a:r>
            <a:r>
              <a:rPr lang="en-US" altLang="zh-CN" sz="1800" b="1" i="0" u="none" strike="noStrike" baseline="0" dirty="0">
                <a:latin typeface="MyriadPro-Bold"/>
              </a:rPr>
              <a:t>(SIGCOMM’22)</a:t>
            </a:r>
          </a:p>
          <a:p>
            <a:pPr algn="l"/>
            <a:endParaRPr lang="en-US" altLang="zh-CN" sz="1800" b="1" i="0" u="none" strike="noStrike" baseline="0" dirty="0">
              <a:latin typeface="MyriadPro-Bold"/>
            </a:endParaRPr>
          </a:p>
          <a:p>
            <a:pPr algn="l"/>
            <a:r>
              <a:rPr lang="zh-CN" altLang="en-US" sz="1800" b="1" i="0" u="none" strike="noStrike" baseline="0" dirty="0">
                <a:latin typeface="MyriadPro-Bold"/>
              </a:rPr>
              <a:t>会议来自：</a:t>
            </a:r>
            <a:r>
              <a:rPr lang="en-US" altLang="zh-CN" sz="1800" b="1" i="0" u="none" strike="noStrike" baseline="0" dirty="0">
                <a:latin typeface="MyriadPro-Bold"/>
              </a:rPr>
              <a:t>SOSP, ASPLOS, FAST, HPCA</a:t>
            </a:r>
            <a:r>
              <a:rPr lang="zh-CN" altLang="en-US" sz="1800" b="1" i="0" u="none" strike="noStrike" baseline="0" dirty="0">
                <a:latin typeface="MyriadPro-Bold"/>
              </a:rPr>
              <a:t>等</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126949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334CC-341C-5CAA-EE8B-A557AEFD73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1FE6F3-1685-2495-6F76-0E94C7F875B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5252491-755F-F45E-6776-0F2983D4142C}"/>
              </a:ext>
            </a:extLst>
          </p:cNvPr>
          <p:cNvSpPr>
            <a:spLocks noGrp="1"/>
          </p:cNvSpPr>
          <p:nvPr>
            <p:ph type="body" idx="1"/>
          </p:nvPr>
        </p:nvSpPr>
        <p:spPr/>
        <p:txBody>
          <a:bodyPr/>
          <a:lstStyle/>
          <a:p>
            <a:r>
              <a:rPr lang="en-US" altLang="zh-CN" sz="1000" dirty="0"/>
              <a:t>Upon receiving the pause frame, </a:t>
            </a:r>
          </a:p>
          <a:p>
            <a:r>
              <a:rPr lang="zh-CN" altLang="en-US" sz="1000" dirty="0"/>
              <a:t>⊕ </a:t>
            </a:r>
            <a:r>
              <a:rPr lang="en-US" altLang="zh-CN" sz="1000" dirty="0"/>
              <a:t>the upstream port assigns an IQ dedicated to the congestion root </a:t>
            </a:r>
          </a:p>
          <a:p>
            <a:r>
              <a:rPr lang="zh-CN" altLang="en-US" sz="1000" dirty="0"/>
              <a:t>⊕ </a:t>
            </a:r>
            <a:r>
              <a:rPr lang="en-US" altLang="zh-CN" sz="1000" dirty="0"/>
              <a:t>and </a:t>
            </a:r>
            <a:r>
              <a:rPr lang="en-US" altLang="zh-CN" sz="1200" b="0" i="0" dirty="0">
                <a:solidFill>
                  <a:srgbClr val="24292F"/>
                </a:solidFill>
                <a:effectLst/>
                <a:latin typeface="Noto Sans" panose="020B0502040504020204" pitchFamily="34" charset="0"/>
              </a:rPr>
              <a:t>enqueues the flow passing through the congestion root into the IQ.</a:t>
            </a:r>
            <a:endParaRPr lang="en-US" altLang="zh-CN" sz="1000" dirty="0"/>
          </a:p>
        </p:txBody>
      </p:sp>
      <p:sp>
        <p:nvSpPr>
          <p:cNvPr id="4" name="灯片编号占位符 3">
            <a:extLst>
              <a:ext uri="{FF2B5EF4-FFF2-40B4-BE49-F238E27FC236}">
                <a16:creationId xmlns:a16="http://schemas.microsoft.com/office/drawing/2014/main" id="{4C0AFAF7-176C-E042-51E3-ED271ABC7137}"/>
              </a:ext>
            </a:extLst>
          </p:cNvPr>
          <p:cNvSpPr>
            <a:spLocks noGrp="1"/>
          </p:cNvSpPr>
          <p:nvPr>
            <p:ph type="sldNum" sz="quarter" idx="5"/>
          </p:nvPr>
        </p:nvSpPr>
        <p:spPr/>
        <p:txBody>
          <a:bodyPr/>
          <a:lstStyle/>
          <a:p>
            <a:fld id="{A6837353-30EB-4A48-80EB-173D804AEFBD}" type="slidenum">
              <a:rPr lang="zh-CN" altLang="en-US" smtClean="0"/>
              <a:t>86</a:t>
            </a:fld>
            <a:endParaRPr lang="zh-CN" altLang="en-US"/>
          </a:p>
        </p:txBody>
      </p:sp>
    </p:spTree>
    <p:extLst>
      <p:ext uri="{BB962C8B-B14F-4D97-AF65-F5344CB8AC3E}">
        <p14:creationId xmlns:p14="http://schemas.microsoft.com/office/powerpoint/2010/main" val="4287860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9668-B1B4-707F-645A-EAE0CDE7AFB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5E1249E-D248-FAE8-1731-CAB594344D6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384F3B1-C3BE-1438-B370-F757FFC8DD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0" i="0" dirty="0">
                <a:solidFill>
                  <a:srgbClr val="24292F"/>
                </a:solidFill>
                <a:effectLst/>
                <a:latin typeface="Noto Sans" panose="020B0502040504020204" pitchFamily="34" charset="0"/>
              </a:rPr>
              <a:t>When the downstream port P2 also experiences congestion, it identifies itself as the congestion root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t>⊕ </a:t>
            </a:r>
            <a:r>
              <a:rPr lang="en-US" altLang="zh-CN" sz="1000" b="0" i="0" dirty="0">
                <a:solidFill>
                  <a:srgbClr val="24292F"/>
                </a:solidFill>
                <a:effectLst/>
                <a:latin typeface="Noto Sans" panose="020B0502040504020204" pitchFamily="34" charset="0"/>
              </a:rPr>
              <a:t>and sends pause frames with its ID to the upstream 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b="0" i="0" dirty="0">
              <a:solidFill>
                <a:srgbClr val="24292F"/>
              </a:solidFill>
              <a:effectLst/>
              <a:latin typeface="Noto Sans" panose="020B0502040504020204" pitchFamily="34" charset="0"/>
            </a:endParaRPr>
          </a:p>
          <a:p>
            <a:endParaRPr lang="en-US" altLang="zh-CN" sz="1000" dirty="0"/>
          </a:p>
        </p:txBody>
      </p:sp>
      <p:sp>
        <p:nvSpPr>
          <p:cNvPr id="4" name="灯片编号占位符 3">
            <a:extLst>
              <a:ext uri="{FF2B5EF4-FFF2-40B4-BE49-F238E27FC236}">
                <a16:creationId xmlns:a16="http://schemas.microsoft.com/office/drawing/2014/main" id="{ACB44CFF-C439-8C2A-F793-73FAB6C07C1D}"/>
              </a:ext>
            </a:extLst>
          </p:cNvPr>
          <p:cNvSpPr>
            <a:spLocks noGrp="1"/>
          </p:cNvSpPr>
          <p:nvPr>
            <p:ph type="sldNum" sz="quarter" idx="5"/>
          </p:nvPr>
        </p:nvSpPr>
        <p:spPr/>
        <p:txBody>
          <a:bodyPr/>
          <a:lstStyle/>
          <a:p>
            <a:fld id="{A6837353-30EB-4A48-80EB-173D804AEFBD}" type="slidenum">
              <a:rPr lang="zh-CN" altLang="en-US" smtClean="0"/>
              <a:t>87</a:t>
            </a:fld>
            <a:endParaRPr lang="zh-CN" altLang="en-US"/>
          </a:p>
        </p:txBody>
      </p:sp>
    </p:spTree>
    <p:extLst>
      <p:ext uri="{BB962C8B-B14F-4D97-AF65-F5344CB8AC3E}">
        <p14:creationId xmlns:p14="http://schemas.microsoft.com/office/powerpoint/2010/main" val="15425666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A170-818D-444C-6F0A-B3DFDDA2DF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34F144-BD47-F392-8935-AADE09A42F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531D58-8420-C11D-89EF-FE7D8F2F89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92F"/>
                </a:solidFill>
                <a:effectLst/>
                <a:latin typeface="Noto Sans" panose="020B0502040504020204" pitchFamily="34" charset="0"/>
              </a:rPr>
              <a:t>Upon receiving this pause frame, the upstream port P3 relinquishes</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and recognizes P5 as the new congestion root.</a:t>
            </a:r>
            <a:endParaRPr lang="en-US" altLang="zh-CN" sz="1050" dirty="0"/>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After a new root is elected, Pyrrha merges the old congestion tree into the new one. </a:t>
            </a:r>
          </a:p>
          <a:p>
            <a:r>
              <a:rPr lang="zh-CN" altLang="en-US" sz="1200" dirty="0"/>
              <a:t>⊕ </a:t>
            </a:r>
            <a:r>
              <a:rPr lang="en-US" altLang="zh-CN" sz="1200" b="0" i="0" dirty="0">
                <a:solidFill>
                  <a:srgbClr val="24292F"/>
                </a:solidFill>
                <a:effectLst/>
                <a:latin typeface="Noto Sans" panose="020B0502040504020204" pitchFamily="34" charset="0"/>
              </a:rPr>
              <a:t>This process is achieved by sending Merge frames from the false-positive root P3 to upstream ports. When P6 receives the merge frame, it cancels the IQ assigned to P3, allowing the vulnerable flow to be free of the blocking.</a:t>
            </a:r>
          </a:p>
          <a:p>
            <a:endParaRPr lang="en-US" altLang="zh-CN" sz="1200" b="0" i="0" dirty="0">
              <a:solidFill>
                <a:srgbClr val="24292F"/>
              </a:solidFill>
              <a:effectLst/>
              <a:latin typeface="Noto Sans" panose="020B0502040504020204" pitchFamily="34" charset="0"/>
            </a:endParaRPr>
          </a:p>
          <a:p>
            <a:r>
              <a:rPr lang="en-US" altLang="zh-CN" sz="1000" dirty="0"/>
              <a:t>After the actual congestion root arises, the congestion root election and merge process finishes within several link delays. Therefore, false-positive congestion roots have a minimal impact on performance.</a:t>
            </a:r>
          </a:p>
        </p:txBody>
      </p:sp>
      <p:sp>
        <p:nvSpPr>
          <p:cNvPr id="4" name="灯片编号占位符 3">
            <a:extLst>
              <a:ext uri="{FF2B5EF4-FFF2-40B4-BE49-F238E27FC236}">
                <a16:creationId xmlns:a16="http://schemas.microsoft.com/office/drawing/2014/main" id="{F804FB4C-7BD4-D78F-870F-961DCCF46380}"/>
              </a:ext>
            </a:extLst>
          </p:cNvPr>
          <p:cNvSpPr>
            <a:spLocks noGrp="1"/>
          </p:cNvSpPr>
          <p:nvPr>
            <p:ph type="sldNum" sz="quarter" idx="5"/>
          </p:nvPr>
        </p:nvSpPr>
        <p:spPr/>
        <p:txBody>
          <a:bodyPr/>
          <a:lstStyle/>
          <a:p>
            <a:fld id="{A6837353-30EB-4A48-80EB-173D804AEFBD}" type="slidenum">
              <a:rPr lang="zh-CN" altLang="en-US" smtClean="0"/>
              <a:t>88</a:t>
            </a:fld>
            <a:endParaRPr lang="zh-CN" altLang="en-US"/>
          </a:p>
        </p:txBody>
      </p:sp>
    </p:spTree>
    <p:extLst>
      <p:ext uri="{BB962C8B-B14F-4D97-AF65-F5344CB8AC3E}">
        <p14:creationId xmlns:p14="http://schemas.microsoft.com/office/powerpoint/2010/main" val="25488775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3D990-FB87-08C9-72AD-2F1E0E12A0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49AF3A-EF53-7492-4BF5-39BDD7089CB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BEA0B9-2BE3-FC28-0A56-0EC4D3BE0ED2}"/>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The second challenge is identifying congested flows. </a:t>
            </a: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Pyrrha actively identifies and controls congested flows rather than passively reacting after they reach the congestion root. </a:t>
            </a:r>
          </a:p>
          <a:p>
            <a:r>
              <a:rPr lang="zh-CN" altLang="en-US" sz="1200" dirty="0"/>
              <a:t>⊕ </a:t>
            </a:r>
            <a:r>
              <a:rPr lang="en-US" altLang="zh-CN" sz="1200" b="0" i="0" dirty="0">
                <a:solidFill>
                  <a:srgbClr val="24292F"/>
                </a:solidFill>
                <a:effectLst/>
                <a:latin typeface="Noto Sans" panose="020B0502040504020204" pitchFamily="34" charset="0"/>
              </a:rPr>
              <a:t>This approach prevents additional pressure from being placed on the congestion root by new flows.</a:t>
            </a:r>
          </a:p>
          <a:p>
            <a:endParaRPr lang="en-US" altLang="zh-CN" sz="1200" b="0" i="0" dirty="0">
              <a:solidFill>
                <a:srgbClr val="24292F"/>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t>⊕ </a:t>
            </a:r>
            <a:r>
              <a:rPr lang="en-US" altLang="zh-CN" sz="1000" dirty="0">
                <a:latin typeface="Trebuchet MS" panose="020B0603020202020204" pitchFamily="34" charset="0"/>
                <a:ea typeface="+mn-lt"/>
                <a:cs typeface="+mn-lt"/>
              </a:rPr>
              <a:t>To determine whether a flow will pass through the congestion root, </a:t>
            </a:r>
            <a:r>
              <a:rPr lang="en-US" altLang="zh-CN" sz="1200" b="0" i="0" dirty="0">
                <a:solidFill>
                  <a:srgbClr val="24292F"/>
                </a:solidFill>
                <a:effectLst/>
                <a:latin typeface="Noto Sans" panose="020B0502040504020204" pitchFamily="34" charset="0"/>
              </a:rPr>
              <a:t>the Pyrrha switch needs to identify the onward path of each flow</a:t>
            </a:r>
            <a:r>
              <a:rPr lang="en-US" altLang="zh-CN" sz="1000" dirty="0">
                <a:latin typeface="Trebuchet MS" panose="020B0603020202020204" pitchFamily="34" charset="0"/>
                <a:ea typeface="+mn-lt"/>
                <a:cs typeface="+mn-lt"/>
              </a:rPr>
              <a:t>.</a:t>
            </a:r>
          </a:p>
          <a:p>
            <a:endParaRPr lang="en-US" altLang="zh-CN"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This</a:t>
            </a:r>
            <a:r>
              <a:rPr lang="zh-CN" altLang="en-US" sz="1000" dirty="0"/>
              <a:t> </a:t>
            </a:r>
            <a:r>
              <a:rPr lang="en-US" altLang="zh-CN" sz="1000" dirty="0"/>
              <a:t>is</a:t>
            </a:r>
            <a:r>
              <a:rPr lang="zh-CN" altLang="en-US" sz="1000" dirty="0"/>
              <a:t> </a:t>
            </a:r>
            <a:r>
              <a:rPr lang="en-US" altLang="zh-CN" sz="1000" dirty="0"/>
              <a:t>challenging</a:t>
            </a:r>
            <a:r>
              <a:rPr lang="zh-CN" altLang="en-US" sz="1000" dirty="0"/>
              <a:t> </a:t>
            </a:r>
            <a:r>
              <a:rPr lang="en-US" altLang="zh-CN" sz="1000" dirty="0"/>
              <a:t>as</a:t>
            </a:r>
            <a:r>
              <a:rPr lang="en-US" altLang="zh-CN" sz="1000" dirty="0">
                <a:latin typeface="Trebuchet MS" panose="020B0603020202020204" pitchFamily="34" charset="0"/>
                <a:ea typeface="+mn-lt"/>
                <a:cs typeface="+mn-lt"/>
              </a:rPr>
              <a:t> various load balancing protocols may be applied</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in</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data</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centers, which can complicate determining the path of packets. </a:t>
            </a:r>
          </a:p>
          <a:p>
            <a:endParaRPr lang="en-US" altLang="zh-CN" sz="1000" dirty="0"/>
          </a:p>
          <a:p>
            <a:endParaRPr lang="en-US" altLang="zh-CN" sz="1000" dirty="0"/>
          </a:p>
        </p:txBody>
      </p:sp>
      <p:sp>
        <p:nvSpPr>
          <p:cNvPr id="4" name="灯片编号占位符 3">
            <a:extLst>
              <a:ext uri="{FF2B5EF4-FFF2-40B4-BE49-F238E27FC236}">
                <a16:creationId xmlns:a16="http://schemas.microsoft.com/office/drawing/2014/main" id="{7E7951FF-0285-AF6A-4C1D-AD774B92D7BB}"/>
              </a:ext>
            </a:extLst>
          </p:cNvPr>
          <p:cNvSpPr>
            <a:spLocks noGrp="1"/>
          </p:cNvSpPr>
          <p:nvPr>
            <p:ph type="sldNum" sz="quarter" idx="5"/>
          </p:nvPr>
        </p:nvSpPr>
        <p:spPr/>
        <p:txBody>
          <a:bodyPr/>
          <a:lstStyle/>
          <a:p>
            <a:fld id="{A6837353-30EB-4A48-80EB-173D804AEFBD}" type="slidenum">
              <a:rPr lang="zh-CN" altLang="en-US" smtClean="0"/>
              <a:t>89</a:t>
            </a:fld>
            <a:endParaRPr lang="zh-CN" altLang="en-US"/>
          </a:p>
        </p:txBody>
      </p:sp>
    </p:spTree>
    <p:extLst>
      <p:ext uri="{BB962C8B-B14F-4D97-AF65-F5344CB8AC3E}">
        <p14:creationId xmlns:p14="http://schemas.microsoft.com/office/powerpoint/2010/main" val="1056647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8FCD-97A7-C643-363A-79E220BE8B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36B6F41-CFA6-68C3-9B03-465C23A10B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CF9786-6607-A26C-6C85-E6516C1EAC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This</a:t>
            </a:r>
            <a:r>
              <a:rPr lang="zh-CN" altLang="en-US" sz="1000" dirty="0"/>
              <a:t> </a:t>
            </a:r>
            <a:r>
              <a:rPr lang="en-US" altLang="zh-CN" sz="1000" dirty="0"/>
              <a:t>is</a:t>
            </a:r>
            <a:r>
              <a:rPr lang="zh-CN" altLang="en-US" sz="1000" dirty="0"/>
              <a:t> </a:t>
            </a:r>
            <a:r>
              <a:rPr lang="en-US" altLang="zh-CN" sz="1000" dirty="0"/>
              <a:t>challenging</a:t>
            </a:r>
            <a:r>
              <a:rPr lang="zh-CN" altLang="en-US" sz="1000" dirty="0"/>
              <a:t> </a:t>
            </a:r>
            <a:r>
              <a:rPr lang="en-US" altLang="zh-CN" sz="1000" dirty="0"/>
              <a:t>as</a:t>
            </a:r>
            <a:r>
              <a:rPr lang="en-US" altLang="zh-CN" sz="1000" dirty="0">
                <a:latin typeface="Trebuchet MS" panose="020B0603020202020204" pitchFamily="34" charset="0"/>
                <a:ea typeface="+mn-lt"/>
                <a:cs typeface="+mn-lt"/>
              </a:rPr>
              <a:t> various load balancing protocols may be applied</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in</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data</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centers, which can complicate determining the path of packets. </a:t>
            </a:r>
          </a:p>
        </p:txBody>
      </p:sp>
      <p:sp>
        <p:nvSpPr>
          <p:cNvPr id="4" name="灯片编号占位符 3">
            <a:extLst>
              <a:ext uri="{FF2B5EF4-FFF2-40B4-BE49-F238E27FC236}">
                <a16:creationId xmlns:a16="http://schemas.microsoft.com/office/drawing/2014/main" id="{EFCDC96E-8A18-3B6E-02D4-331075E94F0F}"/>
              </a:ext>
            </a:extLst>
          </p:cNvPr>
          <p:cNvSpPr>
            <a:spLocks noGrp="1"/>
          </p:cNvSpPr>
          <p:nvPr>
            <p:ph type="sldNum" sz="quarter" idx="5"/>
          </p:nvPr>
        </p:nvSpPr>
        <p:spPr/>
        <p:txBody>
          <a:bodyPr/>
          <a:lstStyle/>
          <a:p>
            <a:fld id="{A6837353-30EB-4A48-80EB-173D804AEFBD}" type="slidenum">
              <a:rPr lang="zh-CN" altLang="en-US" smtClean="0"/>
              <a:t>90</a:t>
            </a:fld>
            <a:endParaRPr lang="zh-CN" altLang="en-US"/>
          </a:p>
        </p:txBody>
      </p:sp>
    </p:spTree>
    <p:extLst>
      <p:ext uri="{BB962C8B-B14F-4D97-AF65-F5344CB8AC3E}">
        <p14:creationId xmlns:p14="http://schemas.microsoft.com/office/powerpoint/2010/main" val="22866261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AC755-D554-1521-4CC6-5C4985E212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FC6E75-B03B-4530-7AAB-AD21C208C5A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6410EE-5476-046C-E3DC-FDC776FA98FC}"/>
              </a:ext>
            </a:extLst>
          </p:cNvPr>
          <p:cNvSpPr>
            <a:spLocks noGrp="1"/>
          </p:cNvSpPr>
          <p:nvPr>
            <p:ph type="body" idx="1"/>
          </p:nvPr>
        </p:nvSpPr>
        <p:spPr/>
        <p:txBody>
          <a:bodyPr/>
          <a:lstStyle/>
          <a:p>
            <a:pPr algn="l">
              <a:spcBef>
                <a:spcPts val="750"/>
              </a:spcBef>
              <a:spcAft>
                <a:spcPts val="1200"/>
              </a:spcAft>
              <a:buNone/>
            </a:pPr>
            <a:r>
              <a:rPr lang="en-US" altLang="zh-CN" sz="1000" b="0" i="0" dirty="0">
                <a:solidFill>
                  <a:srgbClr val="24292F"/>
                </a:solidFill>
                <a:effectLst/>
                <a:latin typeface="Noto Sans" panose="020B0502040504020204" pitchFamily="34" charset="0"/>
              </a:rPr>
              <a:t>In data centers, LB protocols can be categorized into three types,</a:t>
            </a:r>
          </a:p>
          <a:p>
            <a:pPr algn="l">
              <a:spcBef>
                <a:spcPts val="750"/>
              </a:spcBef>
              <a:spcAft>
                <a:spcPts val="1200"/>
              </a:spcAft>
              <a:buNone/>
            </a:pPr>
            <a:endParaRPr lang="en-US" altLang="zh-CN" sz="1000" b="0" i="0" dirty="0">
              <a:solidFill>
                <a:srgbClr val="24292F"/>
              </a:solidFill>
              <a:effectLst/>
              <a:latin typeface="Noto Sans" panose="020B0502040504020204" pitchFamily="34" charset="0"/>
            </a:endParaRPr>
          </a:p>
          <a:p>
            <a:pPr algn="l">
              <a:spcBef>
                <a:spcPts val="750"/>
              </a:spcBef>
              <a:spcAft>
                <a:spcPts val="1200"/>
              </a:spcAft>
              <a:buNone/>
            </a:pPr>
            <a:r>
              <a:rPr lang="zh-CN" altLang="en-US" sz="1000" dirty="0"/>
              <a:t>⊕ </a:t>
            </a:r>
            <a:r>
              <a:rPr lang="en-US" altLang="zh-CN" sz="1000" b="0" i="0" dirty="0">
                <a:solidFill>
                  <a:srgbClr val="24292F"/>
                </a:solidFill>
                <a:effectLst/>
                <a:latin typeface="Noto Sans" panose="020B0502040504020204" pitchFamily="34" charset="0"/>
              </a:rPr>
              <a:t>The first type of LB protocols directly embeds path information into the packet header, //such as source routing or CONGA. </a:t>
            </a:r>
          </a:p>
          <a:p>
            <a:pPr algn="l">
              <a:spcBef>
                <a:spcPts val="750"/>
              </a:spcBef>
              <a:spcAft>
                <a:spcPts val="1200"/>
              </a:spcAft>
              <a:buNone/>
            </a:pPr>
            <a:r>
              <a:rPr lang="en-US" altLang="zh-CN" sz="1000" b="0" i="0" dirty="0">
                <a:solidFill>
                  <a:srgbClr val="24292F"/>
                </a:solidFill>
                <a:effectLst/>
                <a:latin typeface="Noto Sans" panose="020B0502040504020204" pitchFamily="34" charset="0"/>
              </a:rPr>
              <a:t>These routing protocols naturally compatible with Pyrrha. </a:t>
            </a:r>
          </a:p>
          <a:p>
            <a:pPr algn="l">
              <a:spcBef>
                <a:spcPts val="750"/>
              </a:spcBef>
              <a:spcAft>
                <a:spcPts val="1200"/>
              </a:spcAft>
              <a:buNone/>
            </a:pPr>
            <a:endParaRPr lang="en-US" altLang="zh-CN" sz="1000" b="0" i="0" dirty="0">
              <a:solidFill>
                <a:srgbClr val="24292F"/>
              </a:solidFill>
              <a:effectLst/>
              <a:latin typeface="Noto Sans" panose="020B0502040504020204" pitchFamily="34" charset="0"/>
            </a:endParaRPr>
          </a:p>
          <a:p>
            <a:pPr marL="0" marR="0" lvl="0" indent="0" algn="l" defTabSz="914400" rtl="0" eaLnBrk="1" fontAlgn="auto" latinLnBrk="0" hangingPunct="1">
              <a:lnSpc>
                <a:spcPct val="100000"/>
              </a:lnSpc>
              <a:spcBef>
                <a:spcPts val="750"/>
              </a:spcBef>
              <a:spcAft>
                <a:spcPts val="1200"/>
              </a:spcAft>
              <a:buClrTx/>
              <a:buSzTx/>
              <a:buFontTx/>
              <a:buNone/>
              <a:tabLst/>
              <a:defRPr/>
            </a:pPr>
            <a:r>
              <a:rPr lang="zh-CN" altLang="en-US" sz="1000" dirty="0"/>
              <a:t>⊕ </a:t>
            </a:r>
            <a:r>
              <a:rPr lang="en-US" altLang="zh-CN" sz="1000" b="0" i="0" dirty="0">
                <a:solidFill>
                  <a:srgbClr val="24292F"/>
                </a:solidFill>
                <a:effectLst/>
                <a:latin typeface="Noto Sans" panose="020B0502040504020204" pitchFamily="34" charset="0"/>
              </a:rPr>
              <a:t>The second type uses a hash function to calculate the forwarding path at each hop, like ECMP// or </a:t>
            </a:r>
            <a:r>
              <a:rPr lang="en-US" altLang="zh-CN" sz="1000" b="0" i="0" dirty="0" err="1">
                <a:solidFill>
                  <a:srgbClr val="24292F"/>
                </a:solidFill>
                <a:effectLst/>
                <a:latin typeface="Noto Sans" panose="020B0502040504020204" pitchFamily="34" charset="0"/>
              </a:rPr>
              <a:t>FlowBender</a:t>
            </a:r>
            <a:r>
              <a:rPr lang="en-US" altLang="zh-CN" sz="1000" b="0" i="0" dirty="0">
                <a:solidFill>
                  <a:srgbClr val="24292F"/>
                </a:solidFill>
                <a:effectLst/>
                <a:latin typeface="Noto Sans" panose="020B0502040504020204" pitchFamily="34" charset="0"/>
              </a:rPr>
              <a:t>. </a:t>
            </a:r>
          </a:p>
          <a:p>
            <a:pPr marL="0" marR="0" lvl="0" indent="0" algn="l" defTabSz="914400" rtl="0" eaLnBrk="1" fontAlgn="auto" latinLnBrk="0" hangingPunct="1">
              <a:lnSpc>
                <a:spcPct val="100000"/>
              </a:lnSpc>
              <a:spcBef>
                <a:spcPts val="750"/>
              </a:spcBef>
              <a:spcAft>
                <a:spcPts val="1200"/>
              </a:spcAft>
              <a:buClrTx/>
              <a:buSzTx/>
              <a:buFontTx/>
              <a:buNone/>
              <a:tabLst/>
              <a:defRPr/>
            </a:pPr>
            <a:r>
              <a:rPr lang="en-US" altLang="zh-CN" sz="1000" b="0" i="0" dirty="0">
                <a:solidFill>
                  <a:srgbClr val="24292F"/>
                </a:solidFill>
                <a:effectLst/>
                <a:latin typeface="Noto Sans" panose="020B0502040504020204" pitchFamily="34" charset="0"/>
              </a:rPr>
              <a:t>For this type of LB, we propose an efficient hash-aware path calculation method to determine paths on switch, which will be detailed next.</a:t>
            </a:r>
          </a:p>
          <a:p>
            <a:pPr algn="l">
              <a:spcBef>
                <a:spcPts val="750"/>
              </a:spcBef>
              <a:spcAft>
                <a:spcPts val="1200"/>
              </a:spcAft>
              <a:buNone/>
            </a:pPr>
            <a:endParaRPr lang="en-US" altLang="zh-CN" sz="1000" b="0" i="0" dirty="0">
              <a:solidFill>
                <a:srgbClr val="24292F"/>
              </a:solidFill>
              <a:effectLst/>
              <a:latin typeface="Noto Sans" panose="020B0502040504020204" pitchFamily="34" charset="0"/>
            </a:endParaRPr>
          </a:p>
          <a:p>
            <a:pPr algn="l">
              <a:spcBef>
                <a:spcPts val="750"/>
              </a:spcBef>
              <a:spcAft>
                <a:spcPts val="1200"/>
              </a:spcAft>
              <a:buNone/>
            </a:pPr>
            <a:r>
              <a:rPr lang="zh-CN" altLang="en-US" sz="1000" dirty="0"/>
              <a:t>⊕ </a:t>
            </a:r>
            <a:r>
              <a:rPr lang="en-US" altLang="zh-CN" sz="1000" b="0" i="0" dirty="0">
                <a:solidFill>
                  <a:srgbClr val="24292F"/>
                </a:solidFill>
                <a:effectLst/>
                <a:latin typeface="Noto Sans" panose="020B0502040504020204" pitchFamily="34" charset="0"/>
              </a:rPr>
              <a:t>For dynamic LB protocols which have unpredictable paths, Pyrrha can still work with it on the downlinks in a clos topology. Please refer to our paper for details. </a:t>
            </a:r>
          </a:p>
          <a:p>
            <a:pPr algn="l">
              <a:spcBef>
                <a:spcPts val="750"/>
              </a:spcBef>
              <a:spcAft>
                <a:spcPts val="1200"/>
              </a:spcAft>
              <a:buNone/>
            </a:pPr>
            <a:endParaRPr lang="en-US" altLang="zh-CN" sz="1000" b="0" i="0" dirty="0">
              <a:solidFill>
                <a:srgbClr val="24292F"/>
              </a:solidFill>
              <a:effectLst/>
              <a:latin typeface="Noto Sans" panose="020B0502040504020204" pitchFamily="34" charset="0"/>
            </a:endParaRPr>
          </a:p>
        </p:txBody>
      </p:sp>
      <p:sp>
        <p:nvSpPr>
          <p:cNvPr id="4" name="灯片编号占位符 3">
            <a:extLst>
              <a:ext uri="{FF2B5EF4-FFF2-40B4-BE49-F238E27FC236}">
                <a16:creationId xmlns:a16="http://schemas.microsoft.com/office/drawing/2014/main" id="{A3A32826-C9C1-228B-513A-52CF985DD751}"/>
              </a:ext>
            </a:extLst>
          </p:cNvPr>
          <p:cNvSpPr>
            <a:spLocks noGrp="1"/>
          </p:cNvSpPr>
          <p:nvPr>
            <p:ph type="sldNum" sz="quarter" idx="5"/>
          </p:nvPr>
        </p:nvSpPr>
        <p:spPr/>
        <p:txBody>
          <a:bodyPr/>
          <a:lstStyle/>
          <a:p>
            <a:fld id="{A6837353-30EB-4A48-80EB-173D804AEFBD}" type="slidenum">
              <a:rPr lang="zh-CN" altLang="en-US" smtClean="0"/>
              <a:t>91</a:t>
            </a:fld>
            <a:endParaRPr lang="zh-CN" altLang="en-US"/>
          </a:p>
        </p:txBody>
      </p:sp>
    </p:spTree>
    <p:extLst>
      <p:ext uri="{BB962C8B-B14F-4D97-AF65-F5344CB8AC3E}">
        <p14:creationId xmlns:p14="http://schemas.microsoft.com/office/powerpoint/2010/main" val="3784399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F54C-D550-B3F4-8F20-2096D879DB8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4DD9BB-7846-48EB-F1E5-C3545CA219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2B99E31-A68A-03FD-34B0-29987124B2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92F"/>
                </a:solidFill>
                <a:effectLst/>
                <a:latin typeface="Noto Sans" panose="020B0502040504020204" pitchFamily="34" charset="0"/>
              </a:rPr>
              <a:t>For hash-based LB protocols, the challenge in calculating path is that a switch must know the hash results of other switches.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24292F"/>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 </a:t>
            </a:r>
            <a:r>
              <a:rPr lang="en-US" altLang="zh-CN" sz="1200" b="0" i="0" dirty="0">
                <a:solidFill>
                  <a:srgbClr val="24292F"/>
                </a:solidFill>
                <a:effectLst/>
                <a:latin typeface="Noto Sans" panose="020B0502040504020204" pitchFamily="34" charset="0"/>
              </a:rPr>
              <a:t>B</a:t>
            </a:r>
            <a:r>
              <a:rPr lang="en-US" altLang="zh-CN" sz="1000" dirty="0">
                <a:latin typeface="Trebuchet MS" panose="020B0603020202020204" pitchFamily="34" charset="0"/>
                <a:ea typeface="+mn-lt"/>
                <a:cs typeface="+mn-lt"/>
              </a:rPr>
              <a:t>y leveraging the </a:t>
            </a:r>
            <a:r>
              <a:rPr lang="en-US" altLang="zh-CN" sz="1000" b="0" dirty="0">
                <a:latin typeface="Trebuchet MS" panose="020B0603020202020204" pitchFamily="34" charset="0"/>
                <a:ea typeface="+mn-lt"/>
                <a:cs typeface="+mn-lt"/>
              </a:rPr>
              <a:t>finding</a:t>
            </a:r>
            <a:r>
              <a:rPr lang="en-US" altLang="zh-CN" sz="1000" dirty="0">
                <a:latin typeface="Trebuchet MS" panose="020B0603020202020204" pitchFamily="34" charset="0"/>
                <a:ea typeface="+mn-lt"/>
                <a:cs typeface="+mn-lt"/>
              </a:rPr>
              <a:t> that current switches only provide a limited number of hash functions to prevent complex hashing from impeding forwarding 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t>⊕ </a:t>
            </a:r>
            <a:r>
              <a:rPr lang="en-US" altLang="zh-CN" sz="1000" dirty="0">
                <a:latin typeface="Trebuchet MS" panose="020B0603020202020204" pitchFamily="34" charset="0"/>
                <a:ea typeface="+mn-lt"/>
                <a:cs typeface="+mn-lt"/>
              </a:rPr>
              <a:t>Pyrrha switch only needs to store the hash function types and hash seeds used by other switches to calculate the hash results.</a:t>
            </a:r>
            <a:endParaRPr lang="en-US" altLang="zh-CN" sz="1000" b="0" i="0" dirty="0">
              <a:solidFill>
                <a:srgbClr val="24292F"/>
              </a:solidFill>
              <a:effectLst/>
              <a:latin typeface="inherit"/>
            </a:endParaRPr>
          </a:p>
        </p:txBody>
      </p:sp>
      <p:sp>
        <p:nvSpPr>
          <p:cNvPr id="4" name="灯片编号占位符 3">
            <a:extLst>
              <a:ext uri="{FF2B5EF4-FFF2-40B4-BE49-F238E27FC236}">
                <a16:creationId xmlns:a16="http://schemas.microsoft.com/office/drawing/2014/main" id="{9C65989A-8F7C-E7CA-8B87-E9ECDF7A47CD}"/>
              </a:ext>
            </a:extLst>
          </p:cNvPr>
          <p:cNvSpPr>
            <a:spLocks noGrp="1"/>
          </p:cNvSpPr>
          <p:nvPr>
            <p:ph type="sldNum" sz="quarter" idx="5"/>
          </p:nvPr>
        </p:nvSpPr>
        <p:spPr/>
        <p:txBody>
          <a:bodyPr/>
          <a:lstStyle/>
          <a:p>
            <a:fld id="{A6837353-30EB-4A48-80EB-173D804AEFBD}" type="slidenum">
              <a:rPr lang="zh-CN" altLang="en-US" smtClean="0"/>
              <a:t>92</a:t>
            </a:fld>
            <a:endParaRPr lang="zh-CN" altLang="en-US"/>
          </a:p>
        </p:txBody>
      </p:sp>
    </p:spTree>
    <p:extLst>
      <p:ext uri="{BB962C8B-B14F-4D97-AF65-F5344CB8AC3E}">
        <p14:creationId xmlns:p14="http://schemas.microsoft.com/office/powerpoint/2010/main" val="1487184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DF2B-7370-3327-1374-325C42AE97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379D0BB-D96D-A1A1-2F6B-00A7C248A82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5110DD-2A95-ACC1-F2D2-EA7AE1125F76}"/>
              </a:ext>
            </a:extLst>
          </p:cNvPr>
          <p:cNvSpPr>
            <a:spLocks noGrp="1"/>
          </p:cNvSpPr>
          <p:nvPr>
            <p:ph type="body" idx="1"/>
          </p:nvPr>
        </p:nvSpPr>
        <p:spPr/>
        <p:txBody>
          <a:bodyPr/>
          <a:lstStyle/>
          <a:p>
            <a:r>
              <a:rPr lang="en-US" altLang="zh-CN" sz="1000" dirty="0"/>
              <a:t>The third challenge is </a:t>
            </a:r>
            <a:r>
              <a:rPr lang="en-US" altLang="zh-CN" sz="2000" dirty="0">
                <a:solidFill>
                  <a:srgbClr val="000000"/>
                </a:solidFill>
                <a:cs typeface="Arial" panose="020B0604020202020204"/>
              </a:rPr>
              <a:t>handling tree-tangling scenarios.</a:t>
            </a:r>
          </a:p>
          <a:p>
            <a:endParaRPr lang="en-US" altLang="zh-CN" sz="2000" dirty="0">
              <a:solidFill>
                <a:srgbClr val="000000"/>
              </a:solidFill>
              <a:cs typeface="Arial" panose="020B0604020202020204"/>
            </a:endParaRPr>
          </a:p>
          <a:p>
            <a:r>
              <a:rPr lang="en-US" altLang="zh-CN" sz="1000" dirty="0"/>
              <a:t>Several concurrent congestion trees can be intertwined among themselves. As an example, </a:t>
            </a:r>
            <a:r>
              <a:rPr lang="en-US" altLang="zh-CN" sz="1200" b="0" i="0" dirty="0">
                <a:solidFill>
                  <a:srgbClr val="24292F"/>
                </a:solidFill>
                <a:effectLst/>
                <a:latin typeface="Noto Sans" panose="020B0502040504020204" pitchFamily="34" charset="0"/>
              </a:rPr>
              <a:t>after a congestion tree forms with P2 as the root, </a:t>
            </a:r>
          </a:p>
          <a:p>
            <a:r>
              <a:rPr lang="zh-CN" altLang="en-US" sz="1200" dirty="0"/>
              <a:t>⊕ </a:t>
            </a:r>
            <a:r>
              <a:rPr lang="en-US" altLang="zh-CN" sz="1200" b="0" i="0" dirty="0">
                <a:solidFill>
                  <a:srgbClr val="24292F"/>
                </a:solidFill>
                <a:effectLst/>
                <a:latin typeface="Noto Sans" panose="020B0502040504020204" pitchFamily="34" charset="0"/>
              </a:rPr>
              <a:t>two </a:t>
            </a:r>
            <a:r>
              <a:rPr lang="en-US" altLang="zh-CN" b="0" i="0" dirty="0">
                <a:solidFill>
                  <a:srgbClr val="24292F"/>
                </a:solidFill>
                <a:effectLst/>
                <a:latin typeface="Noto Sans" panose="020B0502040504020204" pitchFamily="34" charset="0"/>
              </a:rPr>
              <a:t>additional flows from P8 and P9 are sent to P6 and then pass through P3.</a:t>
            </a:r>
          </a:p>
          <a:p>
            <a:r>
              <a:rPr lang="zh-CN" altLang="en-US" sz="1200" dirty="0"/>
              <a:t>⊕ </a:t>
            </a:r>
            <a:r>
              <a:rPr lang="en-US" altLang="zh-CN" sz="1200" b="0" i="0" dirty="0">
                <a:solidFill>
                  <a:srgbClr val="24292F"/>
                </a:solidFill>
                <a:effectLst/>
                <a:latin typeface="Noto Sans" panose="020B0502040504020204" pitchFamily="34" charset="0"/>
              </a:rPr>
              <a:t>The new flows, which are not part of the congestion tree rooted at P2, will cause P6’s OQ congestion, prompting P6 to declare itself the root and pause these flows.</a:t>
            </a:r>
          </a:p>
          <a:p>
            <a:endParaRPr lang="en-US" altLang="zh-CN" sz="1200" b="0" i="0" dirty="0">
              <a:solidFill>
                <a:srgbClr val="24292F"/>
              </a:solidFill>
              <a:effectLst/>
              <a:latin typeface="Noto Sans" panose="020B0502040504020204" pitchFamily="34" charset="0"/>
            </a:endParaRPr>
          </a:p>
          <a:p>
            <a:r>
              <a:rPr lang="en-US" altLang="zh-CN" sz="1200" b="0" i="0" dirty="0">
                <a:solidFill>
                  <a:srgbClr val="24292F"/>
                </a:solidFill>
                <a:effectLst/>
                <a:latin typeface="Noto Sans" panose="020B0502040504020204" pitchFamily="34" charset="0"/>
              </a:rPr>
              <a:t>In this case, two congestion trees tangle with each other.</a:t>
            </a:r>
            <a:endParaRPr lang="en-US" altLang="zh-CN" sz="1000" dirty="0"/>
          </a:p>
        </p:txBody>
      </p:sp>
      <p:sp>
        <p:nvSpPr>
          <p:cNvPr id="4" name="灯片编号占位符 3">
            <a:extLst>
              <a:ext uri="{FF2B5EF4-FFF2-40B4-BE49-F238E27FC236}">
                <a16:creationId xmlns:a16="http://schemas.microsoft.com/office/drawing/2014/main" id="{4DD361BB-89BD-C51D-7BC2-ADCA70F72745}"/>
              </a:ext>
            </a:extLst>
          </p:cNvPr>
          <p:cNvSpPr>
            <a:spLocks noGrp="1"/>
          </p:cNvSpPr>
          <p:nvPr>
            <p:ph type="sldNum" sz="quarter" idx="5"/>
          </p:nvPr>
        </p:nvSpPr>
        <p:spPr/>
        <p:txBody>
          <a:bodyPr/>
          <a:lstStyle/>
          <a:p>
            <a:fld id="{A6837353-30EB-4A48-80EB-173D804AEFBD}" type="slidenum">
              <a:rPr lang="zh-CN" altLang="en-US" smtClean="0"/>
              <a:t>93</a:t>
            </a:fld>
            <a:endParaRPr lang="zh-CN" altLang="en-US"/>
          </a:p>
        </p:txBody>
      </p:sp>
    </p:spTree>
    <p:extLst>
      <p:ext uri="{BB962C8B-B14F-4D97-AF65-F5344CB8AC3E}">
        <p14:creationId xmlns:p14="http://schemas.microsoft.com/office/powerpoint/2010/main" val="1536380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D73D-CE0C-627E-B456-9F5ACF717FA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9EC0E0-03A6-8D3E-B46E-2C5BE5E96A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2229DB-B3B5-2FCB-67DE-E5D144E4E08D}"/>
              </a:ext>
            </a:extLst>
          </p:cNvPr>
          <p:cNvSpPr>
            <a:spLocks noGrp="1"/>
          </p:cNvSpPr>
          <p:nvPr>
            <p:ph type="body" idx="1"/>
          </p:nvPr>
        </p:nvSpPr>
        <p:spPr/>
        <p:txBody>
          <a:bodyPr/>
          <a:lstStyle/>
          <a:p>
            <a:r>
              <a:rPr lang="en-US" altLang="zh-CN" sz="1000" dirty="0"/>
              <a:t>The first is the congestion tree rooted at P5</a:t>
            </a:r>
          </a:p>
        </p:txBody>
      </p:sp>
      <p:sp>
        <p:nvSpPr>
          <p:cNvPr id="4" name="灯片编号占位符 3">
            <a:extLst>
              <a:ext uri="{FF2B5EF4-FFF2-40B4-BE49-F238E27FC236}">
                <a16:creationId xmlns:a16="http://schemas.microsoft.com/office/drawing/2014/main" id="{2962F7CE-7F0C-ED7C-522C-0D43F9FD8C01}"/>
              </a:ext>
            </a:extLst>
          </p:cNvPr>
          <p:cNvSpPr>
            <a:spLocks noGrp="1"/>
          </p:cNvSpPr>
          <p:nvPr>
            <p:ph type="sldNum" sz="quarter" idx="5"/>
          </p:nvPr>
        </p:nvSpPr>
        <p:spPr/>
        <p:txBody>
          <a:bodyPr/>
          <a:lstStyle/>
          <a:p>
            <a:fld id="{A6837353-30EB-4A48-80EB-173D804AEFBD}" type="slidenum">
              <a:rPr lang="zh-CN" altLang="en-US" smtClean="0"/>
              <a:t>94</a:t>
            </a:fld>
            <a:endParaRPr lang="zh-CN" altLang="en-US"/>
          </a:p>
        </p:txBody>
      </p:sp>
    </p:spTree>
    <p:extLst>
      <p:ext uri="{BB962C8B-B14F-4D97-AF65-F5344CB8AC3E}">
        <p14:creationId xmlns:p14="http://schemas.microsoft.com/office/powerpoint/2010/main" val="1593491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BB69-34F0-D1D7-F14D-DCD6A93F8E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B34CEFF-3313-19C5-946D-FA948C3EDD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73D3FD-620B-FA6F-F7C2-647964EE56C0}"/>
              </a:ext>
            </a:extLst>
          </p:cNvPr>
          <p:cNvSpPr>
            <a:spLocks noGrp="1"/>
          </p:cNvSpPr>
          <p:nvPr>
            <p:ph type="body" idx="1"/>
          </p:nvPr>
        </p:nvSpPr>
        <p:spPr/>
        <p:txBody>
          <a:bodyPr/>
          <a:lstStyle/>
          <a:p>
            <a:r>
              <a:rPr lang="en-US" altLang="zh-CN" sz="1000" dirty="0"/>
              <a:t>And the second is the congestion tree rooted at P6</a:t>
            </a:r>
          </a:p>
        </p:txBody>
      </p:sp>
      <p:sp>
        <p:nvSpPr>
          <p:cNvPr id="4" name="灯片编号占位符 3">
            <a:extLst>
              <a:ext uri="{FF2B5EF4-FFF2-40B4-BE49-F238E27FC236}">
                <a16:creationId xmlns:a16="http://schemas.microsoft.com/office/drawing/2014/main" id="{CF96E6FC-9284-98FE-723B-DFF5417AE409}"/>
              </a:ext>
            </a:extLst>
          </p:cNvPr>
          <p:cNvSpPr>
            <a:spLocks noGrp="1"/>
          </p:cNvSpPr>
          <p:nvPr>
            <p:ph type="sldNum" sz="quarter" idx="5"/>
          </p:nvPr>
        </p:nvSpPr>
        <p:spPr/>
        <p:txBody>
          <a:bodyPr/>
          <a:lstStyle/>
          <a:p>
            <a:fld id="{A6837353-30EB-4A48-80EB-173D804AEFBD}" type="slidenum">
              <a:rPr lang="zh-CN" altLang="en-US" smtClean="0"/>
              <a:t>95</a:t>
            </a:fld>
            <a:endParaRPr lang="zh-CN" altLang="en-US"/>
          </a:p>
        </p:txBody>
      </p:sp>
    </p:spTree>
    <p:extLst>
      <p:ext uri="{BB962C8B-B14F-4D97-AF65-F5344CB8AC3E}">
        <p14:creationId xmlns:p14="http://schemas.microsoft.com/office/powerpoint/2010/main" val="187119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308945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35DF-2709-FD73-876A-225FB39A58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B77976-701C-3D6B-79E8-9053D7B472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FBBE38F-374E-ECED-0090-4234142874D4}"/>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This results in P6 being both a hotspot and a congestion root, and</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the flow sent</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from P7 passes through two congestion roots, posing challenges for the flow control </a:t>
            </a:r>
            <a:r>
              <a:rPr lang="en-US" altLang="zh-CN" dirty="0"/>
              <a:t>mechanism</a:t>
            </a:r>
            <a:r>
              <a:rPr lang="en-US" altLang="zh-CN" sz="1200" b="0" i="0" dirty="0">
                <a:solidFill>
                  <a:srgbClr val="24292F"/>
                </a:solidFill>
                <a:effectLst/>
                <a:latin typeface="Noto Sans" panose="020B0502040504020204" pitchFamily="34" charset="0"/>
              </a:rPr>
              <a:t>.</a:t>
            </a:r>
            <a:endParaRPr lang="en-US" altLang="zh-CN" sz="1000" dirty="0"/>
          </a:p>
        </p:txBody>
      </p:sp>
      <p:sp>
        <p:nvSpPr>
          <p:cNvPr id="4" name="灯片编号占位符 3">
            <a:extLst>
              <a:ext uri="{FF2B5EF4-FFF2-40B4-BE49-F238E27FC236}">
                <a16:creationId xmlns:a16="http://schemas.microsoft.com/office/drawing/2014/main" id="{7D29BFFA-A275-9BA8-5679-1F570A092BE0}"/>
              </a:ext>
            </a:extLst>
          </p:cNvPr>
          <p:cNvSpPr>
            <a:spLocks noGrp="1"/>
          </p:cNvSpPr>
          <p:nvPr>
            <p:ph type="sldNum" sz="quarter" idx="5"/>
          </p:nvPr>
        </p:nvSpPr>
        <p:spPr/>
        <p:txBody>
          <a:bodyPr/>
          <a:lstStyle/>
          <a:p>
            <a:fld id="{A6837353-30EB-4A48-80EB-173D804AEFBD}" type="slidenum">
              <a:rPr lang="zh-CN" altLang="en-US" smtClean="0"/>
              <a:t>96</a:t>
            </a:fld>
            <a:endParaRPr lang="zh-CN" altLang="en-US"/>
          </a:p>
        </p:txBody>
      </p:sp>
    </p:spTree>
    <p:extLst>
      <p:ext uri="{BB962C8B-B14F-4D97-AF65-F5344CB8AC3E}">
        <p14:creationId xmlns:p14="http://schemas.microsoft.com/office/powerpoint/2010/main" val="37621679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0989-6689-A445-2C82-7BEE5DEBB2E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28F542-B34B-49C6-24E0-A40D0ED4A5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11D591-653C-BB37-2BE6-187D8284145F}"/>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For reasons of time, we omit Pyrrha’s design on the last two challenges. </a:t>
            </a:r>
            <a:r>
              <a:rPr lang="en-US" altLang="zh-CN" sz="1000" dirty="0">
                <a:latin typeface="Trebuchet MS" panose="020B0603020202020204" pitchFamily="34" charset="0"/>
                <a:ea typeface="+mn-lt"/>
                <a:cs typeface="+mn-lt"/>
              </a:rPr>
              <a:t>Please see our paper for details.</a:t>
            </a:r>
            <a:endParaRPr lang="en-US" altLang="zh-CN" sz="1000" dirty="0"/>
          </a:p>
        </p:txBody>
      </p:sp>
      <p:sp>
        <p:nvSpPr>
          <p:cNvPr id="4" name="灯片编号占位符 3">
            <a:extLst>
              <a:ext uri="{FF2B5EF4-FFF2-40B4-BE49-F238E27FC236}">
                <a16:creationId xmlns:a16="http://schemas.microsoft.com/office/drawing/2014/main" id="{AEBA4C08-15F2-260C-1FCA-FF60AAB07BE7}"/>
              </a:ext>
            </a:extLst>
          </p:cNvPr>
          <p:cNvSpPr>
            <a:spLocks noGrp="1"/>
          </p:cNvSpPr>
          <p:nvPr>
            <p:ph type="sldNum" sz="quarter" idx="5"/>
          </p:nvPr>
        </p:nvSpPr>
        <p:spPr/>
        <p:txBody>
          <a:bodyPr/>
          <a:lstStyle/>
          <a:p>
            <a:fld id="{A6837353-30EB-4A48-80EB-173D804AEFBD}" type="slidenum">
              <a:rPr lang="zh-CN" altLang="en-US" smtClean="0"/>
              <a:t>97</a:t>
            </a:fld>
            <a:endParaRPr lang="zh-CN" altLang="en-US"/>
          </a:p>
        </p:txBody>
      </p:sp>
    </p:spTree>
    <p:extLst>
      <p:ext uri="{BB962C8B-B14F-4D97-AF65-F5344CB8AC3E}">
        <p14:creationId xmlns:p14="http://schemas.microsoft.com/office/powerpoint/2010/main" val="21888587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91C2-D7D9-984F-80F5-172355AF4C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FF3BDD-7C17-D5D5-5190-BE30B59965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7F8FF91-E9B9-3B0C-DD4F-AF88D77B0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92F"/>
                </a:solidFill>
                <a:effectLst/>
                <a:latin typeface="Noto Sans" panose="020B0502040504020204" pitchFamily="34" charset="0"/>
              </a:rPr>
              <a:t>Pyrrha is implementable. We </a:t>
            </a:r>
            <a:r>
              <a:rPr lang="en-US" altLang="zh-CN" sz="1200" dirty="0">
                <a:latin typeface="Trebuchet MS" panose="020B0603020202020204" pitchFamily="34" charset="0"/>
                <a:ea typeface="+mn-lt"/>
                <a:cs typeface="+mn-lt"/>
              </a:rPr>
              <a:t>implement a Pyrrha prototype on </a:t>
            </a:r>
            <a:r>
              <a:rPr lang="en-US" altLang="zh-CN" sz="1200" b="0" dirty="0">
                <a:latin typeface="Trebuchet MS" panose="020B0603020202020204" pitchFamily="34" charset="0"/>
                <a:ea typeface="+mn-lt"/>
                <a:cs typeface="+mn-lt"/>
              </a:rPr>
              <a:t>Tofino2</a:t>
            </a:r>
            <a:r>
              <a:rPr lang="en-US" altLang="zh-CN" sz="1200" dirty="0">
                <a:latin typeface="Trebuchet MS" panose="020B0603020202020204" pitchFamily="34" charset="0"/>
                <a:ea typeface="+mn-lt"/>
                <a:cs typeface="+mn-lt"/>
              </a:rPr>
              <a:t>.</a:t>
            </a:r>
            <a:r>
              <a:rPr lang="en-US" altLang="zh-CN" sz="1200" b="0" i="0" dirty="0">
                <a:solidFill>
                  <a:srgbClr val="24292F"/>
                </a:solidFill>
                <a:effectLst/>
                <a:latin typeface="Noto Sans" panose="020B0502040504020204" pitchFamily="34" charset="0"/>
              </a:rPr>
              <a:t> </a:t>
            </a:r>
          </a:p>
        </p:txBody>
      </p:sp>
      <p:sp>
        <p:nvSpPr>
          <p:cNvPr id="4" name="灯片编号占位符 3">
            <a:extLst>
              <a:ext uri="{FF2B5EF4-FFF2-40B4-BE49-F238E27FC236}">
                <a16:creationId xmlns:a16="http://schemas.microsoft.com/office/drawing/2014/main" id="{036FF1B2-435B-440E-AB11-48E597CE55F3}"/>
              </a:ext>
            </a:extLst>
          </p:cNvPr>
          <p:cNvSpPr>
            <a:spLocks noGrp="1"/>
          </p:cNvSpPr>
          <p:nvPr>
            <p:ph type="sldNum" sz="quarter" idx="5"/>
          </p:nvPr>
        </p:nvSpPr>
        <p:spPr/>
        <p:txBody>
          <a:bodyPr/>
          <a:lstStyle/>
          <a:p>
            <a:fld id="{A6837353-30EB-4A48-80EB-173D804AEFBD}" type="slidenum">
              <a:rPr lang="zh-CN" altLang="en-US" smtClean="0"/>
              <a:t>98</a:t>
            </a:fld>
            <a:endParaRPr lang="zh-CN" altLang="en-US"/>
          </a:p>
        </p:txBody>
      </p:sp>
    </p:spTree>
    <p:extLst>
      <p:ext uri="{BB962C8B-B14F-4D97-AF65-F5344CB8AC3E}">
        <p14:creationId xmlns:p14="http://schemas.microsoft.com/office/powerpoint/2010/main" val="1760841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9BFE-D205-1756-79D1-87188B35EA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8F05615-48DC-FE1B-E015-7A7F300E37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C039733-6782-2B34-EE9D-87DEC16094D5}"/>
              </a:ext>
            </a:extLst>
          </p:cNvPr>
          <p:cNvSpPr>
            <a:spLocks noGrp="1"/>
          </p:cNvSpPr>
          <p:nvPr>
            <p:ph type="body" idx="1"/>
          </p:nvPr>
        </p:nvSpPr>
        <p:spPr/>
        <p:txBody>
          <a:bodyPr/>
          <a:lstStyle/>
          <a:p>
            <a:endParaRPr lang="en-US" altLang="zh-CN" sz="1000" dirty="0"/>
          </a:p>
        </p:txBody>
      </p:sp>
      <p:sp>
        <p:nvSpPr>
          <p:cNvPr id="4" name="灯片编号占位符 3">
            <a:extLst>
              <a:ext uri="{FF2B5EF4-FFF2-40B4-BE49-F238E27FC236}">
                <a16:creationId xmlns:a16="http://schemas.microsoft.com/office/drawing/2014/main" id="{BDFC6F91-246E-832C-6376-797DE1546C1E}"/>
              </a:ext>
            </a:extLst>
          </p:cNvPr>
          <p:cNvSpPr>
            <a:spLocks noGrp="1"/>
          </p:cNvSpPr>
          <p:nvPr>
            <p:ph type="sldNum" sz="quarter" idx="5"/>
          </p:nvPr>
        </p:nvSpPr>
        <p:spPr/>
        <p:txBody>
          <a:bodyPr/>
          <a:lstStyle/>
          <a:p>
            <a:fld id="{A6837353-30EB-4A48-80EB-173D804AEFBD}" type="slidenum">
              <a:rPr lang="zh-CN" altLang="en-US" smtClean="0"/>
              <a:t>99</a:t>
            </a:fld>
            <a:endParaRPr lang="zh-CN" altLang="en-US"/>
          </a:p>
        </p:txBody>
      </p:sp>
    </p:spTree>
    <p:extLst>
      <p:ext uri="{BB962C8B-B14F-4D97-AF65-F5344CB8AC3E}">
        <p14:creationId xmlns:p14="http://schemas.microsoft.com/office/powerpoint/2010/main" val="28966099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92B9-B38A-D54D-1109-D0387B8A30E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D805EB-5651-DBFE-62EB-A32275E2CA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4656EF-8848-784A-71C0-58DE4A50A9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p>
        </p:txBody>
      </p:sp>
      <p:sp>
        <p:nvSpPr>
          <p:cNvPr id="4" name="灯片编号占位符 3">
            <a:extLst>
              <a:ext uri="{FF2B5EF4-FFF2-40B4-BE49-F238E27FC236}">
                <a16:creationId xmlns:a16="http://schemas.microsoft.com/office/drawing/2014/main" id="{FDF9F8EE-B6D7-E0A2-445A-A2368715BD12}"/>
              </a:ext>
            </a:extLst>
          </p:cNvPr>
          <p:cNvSpPr>
            <a:spLocks noGrp="1"/>
          </p:cNvSpPr>
          <p:nvPr>
            <p:ph type="sldNum" sz="quarter" idx="5"/>
          </p:nvPr>
        </p:nvSpPr>
        <p:spPr/>
        <p:txBody>
          <a:bodyPr/>
          <a:lstStyle/>
          <a:p>
            <a:fld id="{A6837353-30EB-4A48-80EB-173D804AEFBD}" type="slidenum">
              <a:rPr lang="zh-CN" altLang="en-US" smtClean="0"/>
              <a:t>100</a:t>
            </a:fld>
            <a:endParaRPr lang="zh-CN" altLang="en-US"/>
          </a:p>
        </p:txBody>
      </p:sp>
    </p:spTree>
    <p:extLst>
      <p:ext uri="{BB962C8B-B14F-4D97-AF65-F5344CB8AC3E}">
        <p14:creationId xmlns:p14="http://schemas.microsoft.com/office/powerpoint/2010/main" val="216978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7E632-1760-845C-1A76-98541CF0EEB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643FD2-0A36-9374-9FA6-C37E386635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40F01D-FDE1-FB7D-6E98-0C3F27C4A1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p>
        </p:txBody>
      </p:sp>
      <p:sp>
        <p:nvSpPr>
          <p:cNvPr id="4" name="灯片编号占位符 3">
            <a:extLst>
              <a:ext uri="{FF2B5EF4-FFF2-40B4-BE49-F238E27FC236}">
                <a16:creationId xmlns:a16="http://schemas.microsoft.com/office/drawing/2014/main" id="{8B78420B-CDFD-B325-0D01-9A44464D4720}"/>
              </a:ext>
            </a:extLst>
          </p:cNvPr>
          <p:cNvSpPr>
            <a:spLocks noGrp="1"/>
          </p:cNvSpPr>
          <p:nvPr>
            <p:ph type="sldNum" sz="quarter" idx="5"/>
          </p:nvPr>
        </p:nvSpPr>
        <p:spPr/>
        <p:txBody>
          <a:bodyPr/>
          <a:lstStyle/>
          <a:p>
            <a:fld id="{A6837353-30EB-4A48-80EB-173D804AEFBD}" type="slidenum">
              <a:rPr lang="zh-CN" altLang="en-US" smtClean="0"/>
              <a:t>101</a:t>
            </a:fld>
            <a:endParaRPr lang="zh-CN" altLang="en-US"/>
          </a:p>
        </p:txBody>
      </p:sp>
    </p:spTree>
    <p:extLst>
      <p:ext uri="{BB962C8B-B14F-4D97-AF65-F5344CB8AC3E}">
        <p14:creationId xmlns:p14="http://schemas.microsoft.com/office/powerpoint/2010/main" val="4001186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6F299-289C-E10C-6006-5DE5BACA1A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14AB0D-5477-C824-F307-9B568408EC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8FCF05B-063D-2934-C005-C00DACA1BB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92F"/>
                </a:solidFill>
                <a:effectLst/>
                <a:latin typeface="Noto Sans" panose="020B0502040504020204" pitchFamily="34" charset="0"/>
              </a:rPr>
              <a:t>With careful optimizations, it requires only forty</a:t>
            </a:r>
            <a:r>
              <a:rPr lang="zh-CN" altLang="en-US" sz="1200" b="0" i="0" dirty="0">
                <a:solidFill>
                  <a:srgbClr val="24292F"/>
                </a:solidFill>
                <a:effectLst/>
                <a:latin typeface="Noto Sans" panose="020B0502040504020204" pitchFamily="34" charset="0"/>
              </a:rPr>
              <a:t> </a:t>
            </a:r>
            <a:r>
              <a:rPr lang="en-US" altLang="zh-CN" sz="1200" b="0" i="0" dirty="0">
                <a:solidFill>
                  <a:srgbClr val="24292F"/>
                </a:solidFill>
                <a:effectLst/>
                <a:latin typeface="Noto Sans" panose="020B0502040504020204" pitchFamily="34" charset="0"/>
              </a:rPr>
              <a:t>percent of Tofino2 memory resources to support around ten thousand hosts.</a:t>
            </a:r>
            <a:endParaRPr lang="en-US" altLang="zh-CN" sz="1000" dirty="0"/>
          </a:p>
        </p:txBody>
      </p:sp>
      <p:sp>
        <p:nvSpPr>
          <p:cNvPr id="4" name="灯片编号占位符 3">
            <a:extLst>
              <a:ext uri="{FF2B5EF4-FFF2-40B4-BE49-F238E27FC236}">
                <a16:creationId xmlns:a16="http://schemas.microsoft.com/office/drawing/2014/main" id="{BFFB2A7E-6E76-B3EE-2384-05D53D4335F1}"/>
              </a:ext>
            </a:extLst>
          </p:cNvPr>
          <p:cNvSpPr>
            <a:spLocks noGrp="1"/>
          </p:cNvSpPr>
          <p:nvPr>
            <p:ph type="sldNum" sz="quarter" idx="5"/>
          </p:nvPr>
        </p:nvSpPr>
        <p:spPr/>
        <p:txBody>
          <a:bodyPr/>
          <a:lstStyle/>
          <a:p>
            <a:fld id="{A6837353-30EB-4A48-80EB-173D804AEFBD}" type="slidenum">
              <a:rPr lang="zh-CN" altLang="en-US" smtClean="0"/>
              <a:t>102</a:t>
            </a:fld>
            <a:endParaRPr lang="zh-CN" altLang="en-US"/>
          </a:p>
        </p:txBody>
      </p:sp>
    </p:spTree>
    <p:extLst>
      <p:ext uri="{BB962C8B-B14F-4D97-AF65-F5344CB8AC3E}">
        <p14:creationId xmlns:p14="http://schemas.microsoft.com/office/powerpoint/2010/main" val="13907520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5090-F475-8ED8-EBCB-C21AEF614A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8B790A2-AA01-D4AE-62A0-A27D1BFFD39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98F72C4-71AC-734B-0C38-6A34EBFF79CF}"/>
              </a:ext>
            </a:extLst>
          </p:cNvPr>
          <p:cNvSpPr>
            <a:spLocks noGrp="1"/>
          </p:cNvSpPr>
          <p:nvPr>
            <p:ph type="body" idx="1"/>
          </p:nvPr>
        </p:nvSpPr>
        <p:spPr/>
        <p:txBody>
          <a:bodyPr/>
          <a:lstStyle/>
          <a:p>
            <a:r>
              <a:rPr lang="en-US" altLang="zh-CN" sz="1200" b="0" i="0" dirty="0">
                <a:solidFill>
                  <a:srgbClr val="24292F"/>
                </a:solidFill>
                <a:effectLst/>
                <a:latin typeface="Noto Sans" panose="020B0502040504020204" pitchFamily="34" charset="0"/>
              </a:rPr>
              <a:t>We tested the performance of the Pyrrha prototype in a two-stage Clos topology</a:t>
            </a:r>
            <a:r>
              <a:rPr lang="zh-CN" altLang="en-US" sz="1200" b="0" i="0" dirty="0">
                <a:solidFill>
                  <a:srgbClr val="24292F"/>
                </a:solidFill>
                <a:effectLst/>
                <a:latin typeface="Noto Sans" panose="020B0502040504020204" pitchFamily="34" charset="0"/>
              </a:rPr>
              <a:t> </a:t>
            </a:r>
            <a:r>
              <a:rPr lang="en-US" altLang="zh-CN" b="0" i="0" dirty="0">
                <a:solidFill>
                  <a:srgbClr val="24292F"/>
                </a:solidFill>
                <a:effectLst/>
                <a:latin typeface="Noto Sans" panose="020B0502040504020204" pitchFamily="34" charset="0"/>
              </a:rPr>
              <a:t>where all switches are running Pyrrha</a:t>
            </a:r>
            <a:r>
              <a:rPr lang="en-US" altLang="zh-CN" sz="1200" b="0" i="0" dirty="0">
                <a:solidFill>
                  <a:srgbClr val="24292F"/>
                </a:solidFill>
                <a:effectLst/>
                <a:latin typeface="Noto Sans" panose="020B0502040504020204" pitchFamily="34" charset="0"/>
              </a:rPr>
              <a:t>. Under both web server and web search workloads, Pyrrha significantly reduced the FCT compared with PFC.</a:t>
            </a:r>
            <a:endParaRPr lang="en-US" altLang="zh-CN" sz="1000" dirty="0"/>
          </a:p>
        </p:txBody>
      </p:sp>
      <p:sp>
        <p:nvSpPr>
          <p:cNvPr id="4" name="灯片编号占位符 3">
            <a:extLst>
              <a:ext uri="{FF2B5EF4-FFF2-40B4-BE49-F238E27FC236}">
                <a16:creationId xmlns:a16="http://schemas.microsoft.com/office/drawing/2014/main" id="{CB3005E9-A516-2269-DDB7-BF439AFDE039}"/>
              </a:ext>
            </a:extLst>
          </p:cNvPr>
          <p:cNvSpPr>
            <a:spLocks noGrp="1"/>
          </p:cNvSpPr>
          <p:nvPr>
            <p:ph type="sldNum" sz="quarter" idx="5"/>
          </p:nvPr>
        </p:nvSpPr>
        <p:spPr/>
        <p:txBody>
          <a:bodyPr/>
          <a:lstStyle/>
          <a:p>
            <a:fld id="{A6837353-30EB-4A48-80EB-173D804AEFBD}" type="slidenum">
              <a:rPr lang="zh-CN" altLang="en-US" smtClean="0"/>
              <a:t>103</a:t>
            </a:fld>
            <a:endParaRPr lang="zh-CN" altLang="en-US"/>
          </a:p>
        </p:txBody>
      </p:sp>
    </p:spTree>
    <p:extLst>
      <p:ext uri="{BB962C8B-B14F-4D97-AF65-F5344CB8AC3E}">
        <p14:creationId xmlns:p14="http://schemas.microsoft.com/office/powerpoint/2010/main" val="42867593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452B-6A84-04F4-DEBD-E79222C1FC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A8F697-937A-9A36-5F74-40155930A55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57CAAD6-0732-026F-87C0-299C45B192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0" i="0" dirty="0">
                <a:solidFill>
                  <a:srgbClr val="3C4043"/>
                </a:solidFill>
                <a:effectLst/>
                <a:latin typeface="Roboto" panose="02000000000000000000" pitchFamily="2" charset="0"/>
              </a:rPr>
              <a:t>Next, we give some simulation evaluation results on Pyrrha.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24292F"/>
                </a:solidFill>
                <a:effectLst/>
                <a:latin typeface="Noto Sans" panose="020B0502040504020204" pitchFamily="34" charset="0"/>
              </a:rPr>
              <a:t>In a simulation with a one-hundred-and-sixty host topology</a:t>
            </a:r>
            <a:r>
              <a:rPr lang="en-US" altLang="zh-CN" sz="1000" dirty="0">
                <a:latin typeface="Trebuchet MS" panose="020B0603020202020204" pitchFamily="34" charset="0"/>
                <a:ea typeface="+mn-lt"/>
                <a:cs typeface="+mn-lt"/>
              </a:rPr>
              <a:t>, compared with other flow control protocols,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t>⊕ </a:t>
            </a:r>
            <a:r>
              <a:rPr lang="en-US" altLang="zh-CN" sz="1000" dirty="0">
                <a:latin typeface="Trebuchet MS" panose="020B0603020202020204" pitchFamily="34" charset="0"/>
                <a:ea typeface="+mn-lt"/>
                <a:cs typeface="+mn-lt"/>
              </a:rPr>
              <a:t>Pyrrha improves the performance of vulnerable and background flows significantly,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t>⊕ </a:t>
            </a:r>
            <a:r>
              <a:rPr lang="en-US" altLang="zh-CN" sz="1000" dirty="0">
                <a:latin typeface="Trebuchet MS" panose="020B0603020202020204" pitchFamily="34" charset="0"/>
                <a:ea typeface="+mn-lt"/>
                <a:cs typeface="+mn-lt"/>
              </a:rPr>
              <a:t>without compromising the performance of congested flows.</a:t>
            </a:r>
          </a:p>
        </p:txBody>
      </p:sp>
      <p:sp>
        <p:nvSpPr>
          <p:cNvPr id="4" name="灯片编号占位符 3">
            <a:extLst>
              <a:ext uri="{FF2B5EF4-FFF2-40B4-BE49-F238E27FC236}">
                <a16:creationId xmlns:a16="http://schemas.microsoft.com/office/drawing/2014/main" id="{9AC0183D-BD6F-1159-E853-B0468F7A7CBF}"/>
              </a:ext>
            </a:extLst>
          </p:cNvPr>
          <p:cNvSpPr>
            <a:spLocks noGrp="1"/>
          </p:cNvSpPr>
          <p:nvPr>
            <p:ph type="sldNum" sz="quarter" idx="5"/>
          </p:nvPr>
        </p:nvSpPr>
        <p:spPr/>
        <p:txBody>
          <a:bodyPr/>
          <a:lstStyle/>
          <a:p>
            <a:fld id="{A6837353-30EB-4A48-80EB-173D804AEFBD}" type="slidenum">
              <a:rPr lang="zh-CN" altLang="en-US" smtClean="0"/>
              <a:t>104</a:t>
            </a:fld>
            <a:endParaRPr lang="zh-CN" altLang="en-US"/>
          </a:p>
        </p:txBody>
      </p:sp>
    </p:spTree>
    <p:extLst>
      <p:ext uri="{BB962C8B-B14F-4D97-AF65-F5344CB8AC3E}">
        <p14:creationId xmlns:p14="http://schemas.microsoft.com/office/powerpoint/2010/main" val="1885935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7CFC5-FFF5-BCE0-FE85-736B773758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B6FAFB5-7DCE-3A31-AA38-40C8D353E2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3ACDB5B-B126-BA59-A48B-461FB4001F7D}"/>
              </a:ext>
            </a:extLst>
          </p:cNvPr>
          <p:cNvSpPr>
            <a:spLocks noGrp="1"/>
          </p:cNvSpPr>
          <p:nvPr>
            <p:ph type="body" idx="1"/>
          </p:nvPr>
        </p:nvSpPr>
        <p:spPr/>
        <p:txBody>
          <a:bodyPr/>
          <a:lstStyle/>
          <a:p>
            <a:r>
              <a:rPr lang="en-US" altLang="zh-CN" sz="1000" dirty="0"/>
              <a:t>Compared with a pure congestion control solution, </a:t>
            </a:r>
          </a:p>
          <a:p>
            <a:r>
              <a:rPr lang="zh-CN" altLang="en-US" sz="1000" dirty="0"/>
              <a:t>⊕ </a:t>
            </a:r>
            <a:r>
              <a:rPr lang="en-US" altLang="zh-CN" sz="1000" dirty="0"/>
              <a:t>Pyrrha also </a:t>
            </a:r>
            <a:r>
              <a:rPr lang="en-US" altLang="zh-CN" sz="1000" dirty="0">
                <a:latin typeface="Trebuchet MS" panose="020B0603020202020204" pitchFamily="34" charset="0"/>
                <a:ea typeface="+mn-lt"/>
                <a:cs typeface="+mn-lt"/>
              </a:rPr>
              <a:t>significantly benefits vulnerable and background flows without compromising congested flows.</a:t>
            </a:r>
          </a:p>
          <a:p>
            <a:endParaRPr lang="en-US" altLang="zh-CN" sz="1000" dirty="0">
              <a:latin typeface="Trebuchet MS" panose="020B0603020202020204" pitchFamily="34" charset="0"/>
              <a:ea typeface="+mn-lt"/>
              <a:cs typeface="+mn-lt"/>
            </a:endParaRPr>
          </a:p>
          <a:p>
            <a:r>
              <a:rPr lang="zh-CN" altLang="en-US" sz="1000" dirty="0"/>
              <a:t>⊕ </a:t>
            </a:r>
            <a:r>
              <a:rPr lang="en-US" altLang="zh-CN" sz="1000" dirty="0">
                <a:latin typeface="Trebuchet MS" panose="020B0603020202020204" pitchFamily="34" charset="0"/>
                <a:ea typeface="+mn-lt"/>
                <a:cs typeface="+mn-lt"/>
              </a:rPr>
              <a:t>When Pyrrha </a:t>
            </a:r>
            <a:r>
              <a:rPr lang="en-US" altLang="zh-CN" sz="1200" b="0" i="0" dirty="0">
                <a:solidFill>
                  <a:srgbClr val="24292F"/>
                </a:solidFill>
                <a:effectLst/>
                <a:latin typeface="Noto Sans" panose="020B0502040504020204" pitchFamily="34" charset="0"/>
              </a:rPr>
              <a:t>cooperates</a:t>
            </a:r>
            <a:r>
              <a:rPr lang="en-US" altLang="zh-CN" sz="1000" dirty="0">
                <a:latin typeface="Trebuchet MS" panose="020B0603020202020204" pitchFamily="34" charset="0"/>
                <a:ea typeface="+mn-lt"/>
                <a:cs typeface="+mn-lt"/>
              </a:rPr>
              <a:t> with congestion control, the performance of small flows is further improved.</a:t>
            </a:r>
            <a:endParaRPr lang="en-US" altLang="zh-CN" sz="1000" dirty="0"/>
          </a:p>
        </p:txBody>
      </p:sp>
      <p:sp>
        <p:nvSpPr>
          <p:cNvPr id="4" name="灯片编号占位符 3">
            <a:extLst>
              <a:ext uri="{FF2B5EF4-FFF2-40B4-BE49-F238E27FC236}">
                <a16:creationId xmlns:a16="http://schemas.microsoft.com/office/drawing/2014/main" id="{F7ED704E-8546-B937-A029-D1AE94610CE3}"/>
              </a:ext>
            </a:extLst>
          </p:cNvPr>
          <p:cNvSpPr>
            <a:spLocks noGrp="1"/>
          </p:cNvSpPr>
          <p:nvPr>
            <p:ph type="sldNum" sz="quarter" idx="5"/>
          </p:nvPr>
        </p:nvSpPr>
        <p:spPr/>
        <p:txBody>
          <a:bodyPr/>
          <a:lstStyle/>
          <a:p>
            <a:fld id="{A6837353-30EB-4A48-80EB-173D804AEFBD}" type="slidenum">
              <a:rPr lang="zh-CN" altLang="en-US" smtClean="0"/>
              <a:t>105</a:t>
            </a:fld>
            <a:endParaRPr lang="zh-CN" altLang="en-US"/>
          </a:p>
        </p:txBody>
      </p:sp>
    </p:spTree>
    <p:extLst>
      <p:ext uri="{BB962C8B-B14F-4D97-AF65-F5344CB8AC3E}">
        <p14:creationId xmlns:p14="http://schemas.microsoft.com/office/powerpoint/2010/main" val="317290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Cite: </a:t>
            </a:r>
            <a:r>
              <a:rPr lang="en-US" altLang="zh-CN" b="0" i="0" dirty="0">
                <a:effectLst/>
                <a:latin typeface="Roboto"/>
              </a:rPr>
              <a:t>Congestion Control (SIGCOMM'22 Topic Preview)</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9579994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863B-EB38-90BA-892B-5E201B017D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4BF6B3-02D7-ACC9-FC03-8AE0BA77522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2E387D-45A0-4195-F9BD-F480F5887B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latin typeface="Trebuchet MS" panose="020B0603020202020204" pitchFamily="34" charset="0"/>
                <a:ea typeface="+mn-lt"/>
                <a:cs typeface="+mn-lt"/>
              </a:rPr>
              <a:t>We also</a:t>
            </a:r>
            <a:r>
              <a:rPr lang="zh-CN" altLang="en-US" sz="1000" dirty="0">
                <a:latin typeface="Trebuchet MS" panose="020B0603020202020204" pitchFamily="34" charset="0"/>
                <a:ea typeface="+mn-lt"/>
                <a:cs typeface="+mn-lt"/>
              </a:rPr>
              <a:t> </a:t>
            </a:r>
            <a:r>
              <a:rPr lang="en" altLang="zh-CN" sz="1000" dirty="0">
                <a:latin typeface="Trebuchet MS" panose="020B0603020202020204" pitchFamily="34" charset="0"/>
                <a:ea typeface="+mn-lt"/>
                <a:cs typeface="+mn-lt"/>
              </a:rPr>
              <a:t>investigate the worst-case </a:t>
            </a:r>
            <a:r>
              <a:rPr lang="en-US" altLang="zh-CN" sz="1000" dirty="0">
                <a:latin typeface="Trebuchet MS" panose="020B0603020202020204" pitchFamily="34" charset="0"/>
                <a:ea typeface="+mn-lt"/>
                <a:cs typeface="+mn-lt"/>
              </a:rPr>
              <a:t>queue</a:t>
            </a:r>
            <a:r>
              <a:rPr lang="zh-CN" altLang="en-US" sz="1000" dirty="0">
                <a:latin typeface="Trebuchet MS" panose="020B0603020202020204" pitchFamily="34" charset="0"/>
                <a:ea typeface="+mn-lt"/>
                <a:cs typeface="+mn-lt"/>
              </a:rPr>
              <a:t> </a:t>
            </a:r>
            <a:r>
              <a:rPr lang="en" altLang="zh-CN" sz="1000" dirty="0">
                <a:latin typeface="Trebuchet MS" panose="020B0603020202020204" pitchFamily="34" charset="0"/>
                <a:ea typeface="+mn-lt"/>
                <a:cs typeface="+mn-lt"/>
              </a:rPr>
              <a:t>usage</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of</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Pyrrha.</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In</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a</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simulation</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with</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1024</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hosts</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and</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the most</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stressful</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workload, Pyrrha’s queue usage is under twenty,</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which</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is</a:t>
            </a:r>
            <a:r>
              <a:rPr lang="zh-CN" altLang="en-US" sz="1000" dirty="0">
                <a:latin typeface="Trebuchet MS" panose="020B0603020202020204" pitchFamily="34" charset="0"/>
                <a:ea typeface="+mn-lt"/>
                <a:cs typeface="+mn-lt"/>
              </a:rPr>
              <a:t> </a:t>
            </a:r>
            <a:r>
              <a:rPr lang="en-US" altLang="zh-CN" sz="1000" dirty="0">
                <a:latin typeface="Trebuchet MS" panose="020B0603020202020204" pitchFamily="34" charset="0"/>
                <a:ea typeface="+mn-lt"/>
                <a:cs typeface="+mn-lt"/>
              </a:rPr>
              <a:t>moderate.</a:t>
            </a:r>
          </a:p>
        </p:txBody>
      </p:sp>
      <p:sp>
        <p:nvSpPr>
          <p:cNvPr id="4" name="灯片编号占位符 3">
            <a:extLst>
              <a:ext uri="{FF2B5EF4-FFF2-40B4-BE49-F238E27FC236}">
                <a16:creationId xmlns:a16="http://schemas.microsoft.com/office/drawing/2014/main" id="{DEA43884-E4AB-7C76-BBBA-9E202B4977B0}"/>
              </a:ext>
            </a:extLst>
          </p:cNvPr>
          <p:cNvSpPr>
            <a:spLocks noGrp="1"/>
          </p:cNvSpPr>
          <p:nvPr>
            <p:ph type="sldNum" sz="quarter" idx="5"/>
          </p:nvPr>
        </p:nvSpPr>
        <p:spPr/>
        <p:txBody>
          <a:bodyPr/>
          <a:lstStyle/>
          <a:p>
            <a:fld id="{A6837353-30EB-4A48-80EB-173D804AEFBD}" type="slidenum">
              <a:rPr lang="zh-CN" altLang="en-US" smtClean="0"/>
              <a:t>106</a:t>
            </a:fld>
            <a:endParaRPr lang="zh-CN" altLang="en-US"/>
          </a:p>
        </p:txBody>
      </p:sp>
    </p:spTree>
    <p:extLst>
      <p:ext uri="{BB962C8B-B14F-4D97-AF65-F5344CB8AC3E}">
        <p14:creationId xmlns:p14="http://schemas.microsoft.com/office/powerpoint/2010/main" val="11966556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A461-9E3C-BDF5-F7C5-47A3F2F8FA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1F21CA-418E-286C-2092-B932C8C4AC5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38AA538-6F99-062C-1D78-FECFAEB68561}"/>
              </a:ext>
            </a:extLst>
          </p:cNvPr>
          <p:cNvSpPr>
            <a:spLocks noGrp="1"/>
          </p:cNvSpPr>
          <p:nvPr>
            <p:ph type="body" idx="1"/>
          </p:nvPr>
        </p:nvSpPr>
        <p:spPr/>
        <p:txBody>
          <a:bodyPr/>
          <a:lstStyle/>
          <a:p>
            <a:r>
              <a:rPr lang="en-US" altLang="zh-CN" dirty="0"/>
              <a:t>Finally, let</a:t>
            </a:r>
            <a:r>
              <a:rPr lang="zh-CN" altLang="en-US" dirty="0"/>
              <a:t> </a:t>
            </a:r>
            <a:r>
              <a:rPr lang="en-US" altLang="zh-CN" dirty="0"/>
              <a:t>me make a conclusion.</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rebuchet MS" panose="020B0603020202020204" pitchFamily="34" charset="0"/>
              </a:rPr>
              <a:t>Pyrrha is a congestion-root-based per-hop flow control protocol,</a:t>
            </a:r>
            <a:r>
              <a:rPr lang="zh-CN" altLang="en-US" sz="1200" dirty="0">
                <a:latin typeface="Trebuchet MS" panose="020B0603020202020204" pitchFamily="34" charset="0"/>
              </a:rPr>
              <a:t> </a:t>
            </a:r>
            <a:r>
              <a:rPr lang="en-US" altLang="zh-CN" sz="1200" dirty="0">
                <a:latin typeface="Trebuchet MS" panose="020B0603020202020204" pitchFamily="34" charset="0"/>
              </a:rPr>
              <a:t>which can control the transmission of flows at a fine granularity without HOL blocking while requiring only a minimal number of queues.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rebuchet MS" panose="020B0603020202020204" pitchFamily="34" charset="0"/>
              </a:rPr>
              <a:t>Through</a:t>
            </a:r>
            <a:r>
              <a:rPr lang="zh-CN" altLang="en-US" sz="1200" dirty="0">
                <a:latin typeface="Trebuchet MS" panose="020B0603020202020204" pitchFamily="34" charset="0"/>
              </a:rPr>
              <a:t> </a:t>
            </a:r>
            <a:r>
              <a:rPr lang="en-US" altLang="zh-CN" sz="1200" dirty="0">
                <a:latin typeface="Trebuchet MS" panose="020B0603020202020204" pitchFamily="34" charset="0"/>
              </a:rPr>
              <a:t>Pyrrha,</a:t>
            </a:r>
            <a:r>
              <a:rPr lang="zh-CN" altLang="en-US" sz="1200" dirty="0">
                <a:latin typeface="Trebuchet MS" panose="020B0603020202020204" pitchFamily="34" charset="0"/>
              </a:rPr>
              <a:t> </a:t>
            </a:r>
            <a:r>
              <a:rPr lang="en-US" altLang="zh-CN" sz="1200" dirty="0">
                <a:latin typeface="Trebuchet MS" panose="020B0603020202020204" pitchFamily="34" charset="0"/>
              </a:rPr>
              <a:t>we</a:t>
            </a:r>
            <a:r>
              <a:rPr lang="zh-CN" altLang="en-US" sz="1200" dirty="0">
                <a:latin typeface="Trebuchet MS" panose="020B0603020202020204" pitchFamily="34" charset="0"/>
              </a:rPr>
              <a:t> </a:t>
            </a:r>
            <a:r>
              <a:rPr lang="en-US" altLang="zh-CN" sz="1200" dirty="0">
                <a:latin typeface="Trebuchet MS" panose="020B0603020202020204" pitchFamily="34" charset="0"/>
              </a:rPr>
              <a:t>demonstrate</a:t>
            </a:r>
            <a:r>
              <a:rPr lang="zh-CN" altLang="en-US" sz="1200" dirty="0">
                <a:latin typeface="Trebuchet MS" panose="020B0603020202020204" pitchFamily="34" charset="0"/>
              </a:rPr>
              <a:t> </a:t>
            </a:r>
            <a:r>
              <a:rPr lang="en-US" altLang="zh-CN" sz="1200" dirty="0">
                <a:latin typeface="Trebuchet MS" panose="020B0603020202020204" pitchFamily="34" charset="0"/>
              </a:rPr>
              <a:t>that</a:t>
            </a:r>
            <a:r>
              <a:rPr lang="zh-CN" altLang="en-US" sz="1200" dirty="0">
                <a:latin typeface="Trebuchet MS" panose="020B0603020202020204" pitchFamily="34" charset="0"/>
              </a:rPr>
              <a:t> </a:t>
            </a:r>
            <a:r>
              <a:rPr lang="en-US" altLang="zh-CN" sz="1200" dirty="0">
                <a:latin typeface="Trebuchet MS" panose="020B0603020202020204" pitchFamily="34" charset="0"/>
              </a:rPr>
              <a:t>a</a:t>
            </a:r>
            <a:r>
              <a:rPr lang="zh-CN" altLang="en-US" sz="1200" dirty="0">
                <a:latin typeface="Trebuchet MS" panose="020B0603020202020204" pitchFamily="34" charset="0"/>
              </a:rPr>
              <a:t> </a:t>
            </a:r>
            <a:r>
              <a:rPr lang="en-US" altLang="zh-CN" sz="1200" dirty="0">
                <a:latin typeface="Trebuchet MS" panose="020B0603020202020204" pitchFamily="34" charset="0"/>
              </a:rPr>
              <a:t>head-of-line</a:t>
            </a:r>
            <a:r>
              <a:rPr lang="zh-CN" altLang="en-US" sz="1200" dirty="0">
                <a:latin typeface="Trebuchet MS" panose="020B0603020202020204" pitchFamily="34" charset="0"/>
              </a:rPr>
              <a:t> </a:t>
            </a:r>
            <a:r>
              <a:rPr lang="en-US" altLang="zh-CN" sz="1200" dirty="0">
                <a:latin typeface="Trebuchet MS" panose="020B0603020202020204" pitchFamily="34" charset="0"/>
              </a:rPr>
              <a:t>blocking-free,</a:t>
            </a:r>
            <a:r>
              <a:rPr lang="zh-CN" altLang="en-US" sz="1200" dirty="0">
                <a:latin typeface="Trebuchet MS" panose="020B0603020202020204" pitchFamily="34" charset="0"/>
              </a:rPr>
              <a:t> </a:t>
            </a:r>
            <a:r>
              <a:rPr lang="en-US" altLang="zh-CN" sz="1200" dirty="0">
                <a:latin typeface="Trebuchet MS" panose="020B0603020202020204" pitchFamily="34" charset="0"/>
              </a:rPr>
              <a:t>scalable</a:t>
            </a:r>
            <a:r>
              <a:rPr lang="zh-CN" altLang="en-US" sz="1200" dirty="0">
                <a:latin typeface="Trebuchet MS" panose="020B0603020202020204" pitchFamily="34" charset="0"/>
              </a:rPr>
              <a:t> </a:t>
            </a:r>
            <a:r>
              <a:rPr lang="en-US" altLang="zh-CN" sz="1200" dirty="0">
                <a:latin typeface="Trebuchet MS" panose="020B0603020202020204" pitchFamily="34" charset="0"/>
              </a:rPr>
              <a:t>flow</a:t>
            </a:r>
            <a:r>
              <a:rPr lang="zh-CN" altLang="en-US" sz="1200" dirty="0">
                <a:latin typeface="Trebuchet MS" panose="020B0603020202020204" pitchFamily="34" charset="0"/>
              </a:rPr>
              <a:t> </a:t>
            </a:r>
            <a:r>
              <a:rPr lang="en-US" altLang="zh-CN" sz="1200" dirty="0">
                <a:latin typeface="Trebuchet MS" panose="020B0603020202020204" pitchFamily="34" charset="0"/>
              </a:rPr>
              <a:t>control</a:t>
            </a:r>
            <a:r>
              <a:rPr lang="zh-CN" altLang="en-US" sz="1200" dirty="0">
                <a:latin typeface="Trebuchet MS" panose="020B0603020202020204" pitchFamily="34" charset="0"/>
              </a:rPr>
              <a:t> </a:t>
            </a:r>
            <a:r>
              <a:rPr lang="en-US" altLang="zh-CN" sz="1200" dirty="0">
                <a:latin typeface="Trebuchet MS" panose="020B0603020202020204" pitchFamily="34" charset="0"/>
              </a:rPr>
              <a:t>is</a:t>
            </a:r>
            <a:r>
              <a:rPr lang="zh-CN" altLang="en-US" sz="1200" dirty="0">
                <a:latin typeface="Trebuchet MS" panose="020B0603020202020204" pitchFamily="34" charset="0"/>
              </a:rPr>
              <a:t> </a:t>
            </a:r>
            <a:r>
              <a:rPr lang="en-US" altLang="zh-CN" sz="1200" dirty="0">
                <a:latin typeface="Trebuchet MS" panose="020B0603020202020204" pitchFamily="34" charset="0"/>
              </a:rPr>
              <a:t>feasible.</a:t>
            </a:r>
            <a:r>
              <a:rPr lang="zh-CN" altLang="en-US" sz="1200" dirty="0">
                <a:latin typeface="Trebuchet MS" panose="020B0603020202020204" pitchFamily="34" charset="0"/>
              </a:rPr>
              <a:t> </a:t>
            </a:r>
            <a:r>
              <a:rPr lang="en-US" altLang="zh-CN" sz="1200" dirty="0">
                <a:latin typeface="Trebuchet MS" panose="020B0603020202020204" pitchFamily="34" charset="0"/>
              </a:rPr>
              <a:t>We</a:t>
            </a:r>
            <a:r>
              <a:rPr lang="zh-CN" altLang="en-US" sz="1200" dirty="0">
                <a:latin typeface="Trebuchet MS" panose="020B0603020202020204" pitchFamily="34" charset="0"/>
              </a:rPr>
              <a:t> </a:t>
            </a:r>
            <a:r>
              <a:rPr lang="en-US" altLang="zh-CN" sz="1200" dirty="0">
                <a:latin typeface="Trebuchet MS" panose="020B0603020202020204" pitchFamily="34" charset="0"/>
              </a:rPr>
              <a:t>believe</a:t>
            </a:r>
            <a:r>
              <a:rPr lang="zh-CN" altLang="en-US" sz="1200" dirty="0">
                <a:latin typeface="Trebuchet MS" panose="020B0603020202020204" pitchFamily="34" charset="0"/>
              </a:rPr>
              <a:t> </a:t>
            </a:r>
            <a:r>
              <a:rPr lang="en-US" altLang="zh-CN" sz="1200" dirty="0">
                <a:latin typeface="Trebuchet MS" panose="020B0603020202020204" pitchFamily="34" charset="0"/>
              </a:rPr>
              <a:t>that</a:t>
            </a:r>
            <a:r>
              <a:rPr lang="zh-CN" altLang="en-US" sz="1200" dirty="0">
                <a:latin typeface="Trebuchet MS" panose="020B0603020202020204" pitchFamily="34" charset="0"/>
              </a:rPr>
              <a:t> </a:t>
            </a:r>
            <a:r>
              <a:rPr lang="en-US" altLang="zh-CN" sz="1200" dirty="0">
                <a:latin typeface="Trebuchet MS" panose="020B0603020202020204" pitchFamily="34" charset="0"/>
              </a:rPr>
              <a:t>it is time to embrace per-hop flow control to react to congestion promptly.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rebuchet MS" panose="020B0603020202020204" pitchFamily="34" charset="0"/>
              </a:rPr>
              <a:t>//</a:t>
            </a:r>
            <a:r>
              <a:rPr lang="zh-CN" altLang="en-US" sz="1200" dirty="0">
                <a:latin typeface="Trebuchet MS" panose="020B0603020202020204" pitchFamily="34" charset="0"/>
              </a:rPr>
              <a:t> </a:t>
            </a:r>
            <a:r>
              <a:rPr lang="en-US" altLang="zh-CN" sz="1200" dirty="0">
                <a:latin typeface="Trebuchet MS" panose="020B0603020202020204" pitchFamily="34" charset="0"/>
              </a:rPr>
              <a:t>Our codes are publicly available online as a contribution to the research community and to ensure reproducibility.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4292F"/>
                </a:solidFill>
                <a:effectLst/>
                <a:latin typeface="Noto Sans" panose="020B0502040504020204" pitchFamily="34" charset="0"/>
              </a:rPr>
              <a:t>Thanks for listening. </a:t>
            </a:r>
            <a:endParaRPr lang="en-US" altLang="zh-CN" sz="1200" dirty="0">
              <a:latin typeface="Trebuchet MS" panose="020B0603020202020204" pitchFamily="34" charset="0"/>
            </a:endParaRPr>
          </a:p>
        </p:txBody>
      </p:sp>
      <p:sp>
        <p:nvSpPr>
          <p:cNvPr id="4" name="灯片编号占位符 3">
            <a:extLst>
              <a:ext uri="{FF2B5EF4-FFF2-40B4-BE49-F238E27FC236}">
                <a16:creationId xmlns:a16="http://schemas.microsoft.com/office/drawing/2014/main" id="{F4C84D2C-A458-3C54-A646-5B63D7CF88D0}"/>
              </a:ext>
            </a:extLst>
          </p:cNvPr>
          <p:cNvSpPr>
            <a:spLocks noGrp="1"/>
          </p:cNvSpPr>
          <p:nvPr>
            <p:ph type="sldNum" sz="quarter" idx="5"/>
          </p:nvPr>
        </p:nvSpPr>
        <p:spPr/>
        <p:txBody>
          <a:bodyPr/>
          <a:lstStyle/>
          <a:p>
            <a:fld id="{A6837353-30EB-4A48-80EB-173D804AEFBD}" type="slidenum">
              <a:rPr lang="zh-CN" altLang="en-US" smtClean="0"/>
              <a:t>107</a:t>
            </a:fld>
            <a:endParaRPr lang="zh-CN" altLang="en-US"/>
          </a:p>
        </p:txBody>
      </p:sp>
    </p:spTree>
    <p:extLst>
      <p:ext uri="{BB962C8B-B14F-4D97-AF65-F5344CB8AC3E}">
        <p14:creationId xmlns:p14="http://schemas.microsoft.com/office/powerpoint/2010/main" val="18177419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A46F-D600-817C-06A9-4F8A808516A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511A6E-9EE2-1B9D-F979-41DE273ADD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F575FC-12B9-C12E-B779-9DC883FD0F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To overcome the head-of-line blocking caused by coarse-grained control, an </a:t>
            </a:r>
            <a:r>
              <a:rPr lang="en-US" altLang="zh-CN" sz="1000" dirty="0">
                <a:solidFill>
                  <a:srgbClr val="000000"/>
                </a:solidFill>
                <a:latin typeface="Century Gothic" panose="020B0502020202020204" pitchFamily="34" charset="0"/>
                <a:ea typeface="微软雅黑" panose="020B0503020204020204" pitchFamily="34" charset="-122"/>
                <a:cs typeface="Arial" panose="020B0604020202020204"/>
              </a:rPr>
              <a:t>idealized </a:t>
            </a:r>
            <a:r>
              <a:rPr lang="en-US" altLang="zh-CN" sz="1000" dirty="0"/>
              <a:t>way is per-flow queue flow control, where only queues assigned to congested flows are paused and uncongested flows are unaffected.</a:t>
            </a:r>
          </a:p>
          <a:p>
            <a:endParaRPr lang="en-US" altLang="zh-CN" sz="1000" dirty="0"/>
          </a:p>
          <a:p>
            <a:r>
              <a:rPr lang="en-US" altLang="zh-CN" sz="1000" dirty="0"/>
              <a:t>As shown by the result, when adopt this</a:t>
            </a:r>
            <a:r>
              <a:rPr lang="zh-CN" altLang="en-US" sz="1000" dirty="0"/>
              <a:t> </a:t>
            </a:r>
            <a:r>
              <a:rPr lang="en-US" altLang="zh-CN" sz="1000" dirty="0"/>
              <a:t>method, </a:t>
            </a:r>
            <a:r>
              <a:rPr lang="en-US" altLang="zh-CN" sz="1000" dirty="0">
                <a:latin typeface="Trebuchet MS" panose="020B0603020202020204" pitchFamily="34" charset="0"/>
                <a:ea typeface="+mn-lt"/>
                <a:cs typeface="+mn-lt"/>
              </a:rPr>
              <a:t>vulnerable and background flows fully utilize the link, at the same time the throughput of </a:t>
            </a:r>
            <a:r>
              <a:rPr lang="en-US" altLang="zh-CN" sz="1000" dirty="0" err="1">
                <a:latin typeface="Trebuchet MS" panose="020B0603020202020204" pitchFamily="34" charset="0"/>
                <a:ea typeface="+mn-lt"/>
                <a:cs typeface="+mn-lt"/>
              </a:rPr>
              <a:t>incast</a:t>
            </a:r>
            <a:r>
              <a:rPr lang="en-US" altLang="zh-CN" sz="1000" dirty="0">
                <a:latin typeface="Trebuchet MS" panose="020B0603020202020204" pitchFamily="34" charset="0"/>
                <a:ea typeface="+mn-lt"/>
                <a:cs typeface="+mn-lt"/>
              </a:rPr>
              <a:t> flows does not downgrade.</a:t>
            </a:r>
          </a:p>
          <a:p>
            <a:endParaRPr lang="en-US" altLang="zh-CN" sz="1000" dirty="0">
              <a:latin typeface="Trebuchet MS" panose="020B0603020202020204" pitchFamily="34" charset="0"/>
              <a:ea typeface="+mn-lt"/>
              <a:cs typeface="+mn-lt"/>
            </a:endParaRPr>
          </a:p>
        </p:txBody>
      </p:sp>
      <p:sp>
        <p:nvSpPr>
          <p:cNvPr id="4" name="灯片编号占位符 3">
            <a:extLst>
              <a:ext uri="{FF2B5EF4-FFF2-40B4-BE49-F238E27FC236}">
                <a16:creationId xmlns:a16="http://schemas.microsoft.com/office/drawing/2014/main" id="{572E8448-EFE3-AA9B-072F-559E40AE7B4C}"/>
              </a:ext>
            </a:extLst>
          </p:cNvPr>
          <p:cNvSpPr>
            <a:spLocks noGrp="1"/>
          </p:cNvSpPr>
          <p:nvPr>
            <p:ph type="sldNum" sz="quarter" idx="5"/>
          </p:nvPr>
        </p:nvSpPr>
        <p:spPr/>
        <p:txBody>
          <a:bodyPr/>
          <a:lstStyle/>
          <a:p>
            <a:fld id="{A6837353-30EB-4A48-80EB-173D804AEFBD}" type="slidenum">
              <a:rPr lang="zh-CN" altLang="en-US" smtClean="0"/>
              <a:t>108</a:t>
            </a:fld>
            <a:endParaRPr lang="zh-CN" altLang="en-US"/>
          </a:p>
        </p:txBody>
      </p:sp>
    </p:spTree>
    <p:extLst>
      <p:ext uri="{BB962C8B-B14F-4D97-AF65-F5344CB8AC3E}">
        <p14:creationId xmlns:p14="http://schemas.microsoft.com/office/powerpoint/2010/main" val="33671397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470B-1CFA-AF48-27CD-F18690ECD0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17BF92-28E2-C1C8-184F-5150500BA9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4F967A-EB90-B4AF-B947-E55028CCCA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a:t>The detailed analysis on buffer backlog reveals Pyrrha’s ability to manage switch buffer: </a:t>
            </a:r>
            <a:r>
              <a:rPr lang="en-US" altLang="zh-CN" sz="1000" dirty="0">
                <a:latin typeface="Trebuchet MS" panose="020B0603020202020204" pitchFamily="34" charset="0"/>
                <a:ea typeface="+mn-lt"/>
                <a:cs typeface="+mn-lt"/>
              </a:rPr>
              <a:t>Pyrrha can avoid congested flows overflow the congestion root and balance the buffer among the switches.</a:t>
            </a:r>
          </a:p>
          <a:p>
            <a:endParaRPr lang="en-US" altLang="zh-CN" sz="1000" dirty="0"/>
          </a:p>
        </p:txBody>
      </p:sp>
      <p:sp>
        <p:nvSpPr>
          <p:cNvPr id="4" name="灯片编号占位符 3">
            <a:extLst>
              <a:ext uri="{FF2B5EF4-FFF2-40B4-BE49-F238E27FC236}">
                <a16:creationId xmlns:a16="http://schemas.microsoft.com/office/drawing/2014/main" id="{8A52555C-06B9-ED1D-E127-2690513E0D4C}"/>
              </a:ext>
            </a:extLst>
          </p:cNvPr>
          <p:cNvSpPr>
            <a:spLocks noGrp="1"/>
          </p:cNvSpPr>
          <p:nvPr>
            <p:ph type="sldNum" sz="quarter" idx="5"/>
          </p:nvPr>
        </p:nvSpPr>
        <p:spPr/>
        <p:txBody>
          <a:bodyPr/>
          <a:lstStyle/>
          <a:p>
            <a:fld id="{A6837353-30EB-4A48-80EB-173D804AEFBD}" type="slidenum">
              <a:rPr lang="zh-CN" altLang="en-US" smtClean="0"/>
              <a:t>109</a:t>
            </a:fld>
            <a:endParaRPr lang="zh-CN" altLang="en-US"/>
          </a:p>
        </p:txBody>
      </p:sp>
    </p:spTree>
    <p:extLst>
      <p:ext uri="{BB962C8B-B14F-4D97-AF65-F5344CB8AC3E}">
        <p14:creationId xmlns:p14="http://schemas.microsoft.com/office/powerpoint/2010/main" val="31782058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E23B-5368-E3EB-602E-0D29AFA16B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E6B141-978E-9861-DF09-5F05A79B281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D49DC14-AD68-596E-144C-759A861543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p>
        </p:txBody>
      </p:sp>
      <p:sp>
        <p:nvSpPr>
          <p:cNvPr id="4" name="灯片编号占位符 3">
            <a:extLst>
              <a:ext uri="{FF2B5EF4-FFF2-40B4-BE49-F238E27FC236}">
                <a16:creationId xmlns:a16="http://schemas.microsoft.com/office/drawing/2014/main" id="{202D3158-6783-454E-BFAD-E6EB4F4E7DAC}"/>
              </a:ext>
            </a:extLst>
          </p:cNvPr>
          <p:cNvSpPr>
            <a:spLocks noGrp="1"/>
          </p:cNvSpPr>
          <p:nvPr>
            <p:ph type="sldNum" sz="quarter" idx="5"/>
          </p:nvPr>
        </p:nvSpPr>
        <p:spPr/>
        <p:txBody>
          <a:bodyPr/>
          <a:lstStyle/>
          <a:p>
            <a:fld id="{A6837353-30EB-4A48-80EB-173D804AEFBD}" type="slidenum">
              <a:rPr lang="zh-CN" altLang="en-US" smtClean="0"/>
              <a:t>110</a:t>
            </a:fld>
            <a:endParaRPr lang="zh-CN" altLang="en-US"/>
          </a:p>
        </p:txBody>
      </p:sp>
    </p:spTree>
    <p:extLst>
      <p:ext uri="{BB962C8B-B14F-4D97-AF65-F5344CB8AC3E}">
        <p14:creationId xmlns:p14="http://schemas.microsoft.com/office/powerpoint/2010/main" val="42118793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C9760-4384-9903-D90A-0EFCC7DBEA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892A5A1-479D-5136-D7D7-033EAD6799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AC4133-A96F-07BE-12FA-5F75AC2164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000" dirty="0"/>
          </a:p>
        </p:txBody>
      </p:sp>
      <p:sp>
        <p:nvSpPr>
          <p:cNvPr id="4" name="灯片编号占位符 3">
            <a:extLst>
              <a:ext uri="{FF2B5EF4-FFF2-40B4-BE49-F238E27FC236}">
                <a16:creationId xmlns:a16="http://schemas.microsoft.com/office/drawing/2014/main" id="{3A48D248-1222-3DD5-5294-5E4DD3102200}"/>
              </a:ext>
            </a:extLst>
          </p:cNvPr>
          <p:cNvSpPr>
            <a:spLocks noGrp="1"/>
          </p:cNvSpPr>
          <p:nvPr>
            <p:ph type="sldNum" sz="quarter" idx="5"/>
          </p:nvPr>
        </p:nvSpPr>
        <p:spPr/>
        <p:txBody>
          <a:bodyPr/>
          <a:lstStyle/>
          <a:p>
            <a:fld id="{A6837353-30EB-4A48-80EB-173D804AEFBD}" type="slidenum">
              <a:rPr lang="zh-CN" altLang="en-US" smtClean="0"/>
              <a:t>111</a:t>
            </a:fld>
            <a:endParaRPr lang="zh-CN" altLang="en-US"/>
          </a:p>
        </p:txBody>
      </p:sp>
    </p:spTree>
    <p:extLst>
      <p:ext uri="{BB962C8B-B14F-4D97-AF65-F5344CB8AC3E}">
        <p14:creationId xmlns:p14="http://schemas.microsoft.com/office/powerpoint/2010/main" val="40156322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幻灯片图像占位符 1"/>
          <p:cNvSpPr>
            <a:spLocks noGrp="1" noRot="1" noChangeAspect="1"/>
          </p:cNvSpPr>
          <p:nvPr>
            <p:ph type="sldImg"/>
          </p:nvPr>
        </p:nvSpPr>
        <p:spPr/>
      </p:sp>
      <p:sp>
        <p:nvSpPr>
          <p:cNvPr id="1048685" name="备注占位符 2"/>
          <p:cNvSpPr>
            <a:spLocks noGrp="1"/>
          </p:cNvSpPr>
          <p:nvPr>
            <p:ph type="body" idx="1"/>
          </p:nvPr>
        </p:nvSpPr>
        <p:spPr/>
        <p:txBody>
          <a:bodyPr/>
          <a:lstStyle/>
          <a:p>
            <a:endParaRPr lang="en-US" altLang="zh-CN" dirty="0"/>
          </a:p>
        </p:txBody>
      </p:sp>
      <p:sp>
        <p:nvSpPr>
          <p:cNvPr id="1048686" name="灯片编号占位符 3"/>
          <p:cNvSpPr>
            <a:spLocks noGrp="1"/>
          </p:cNvSpPr>
          <p:nvPr>
            <p:ph type="sldNum" sz="quarter" idx="5"/>
          </p:nvPr>
        </p:nvSpPr>
        <p:spPr/>
        <p:txBody>
          <a:bodyPr/>
          <a:lstStyle/>
          <a:p>
            <a:fld id="{A6837353-30EB-4A48-80EB-173D804AEFBD}" type="slidenum">
              <a:rPr lang="zh-CN" altLang="en-US" smtClean="0"/>
              <a:t>112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1.xml"/><Relationship Id="rId5" Type="http://schemas.openxmlformats.org/officeDocument/2006/relationships/tags" Target="../tags/tag47.xml"/><Relationship Id="rId4" Type="http://schemas.openxmlformats.org/officeDocument/2006/relationships/tags" Target="../tags/tag4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1.xml"/><Relationship Id="rId4" Type="http://schemas.openxmlformats.org/officeDocument/2006/relationships/tags" Target="../tags/tag5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1.xml"/><Relationship Id="rId5" Type="http://schemas.openxmlformats.org/officeDocument/2006/relationships/tags" Target="../tags/tag56.xml"/><Relationship Id="rId4" Type="http://schemas.openxmlformats.org/officeDocument/2006/relationships/tags" Target="../tags/tag5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jpe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0">
              <a:srgbClr val="3E2146"/>
            </a:gs>
            <a:gs pos="53000">
              <a:srgbClr val="5C0C5C"/>
            </a:gs>
            <a:gs pos="100000">
              <a:srgbClr val="8C4BA0"/>
            </a:gs>
          </a:gsLst>
          <a:lin ang="5400000" scaled="0"/>
        </a:gradFill>
        <a:effectLst/>
      </p:bgPr>
    </p:bg>
    <p:spTree>
      <p:nvGrpSpPr>
        <p:cNvPr id="1" name=""/>
        <p:cNvGrpSpPr/>
        <p:nvPr/>
      </p:nvGrpSpPr>
      <p:grpSpPr>
        <a:xfrm>
          <a:off x="0" y="0"/>
          <a:ext cx="0" cy="0"/>
          <a:chOff x="0" y="0"/>
          <a:chExt cx="0" cy="0"/>
        </a:xfrm>
      </p:grpSpPr>
      <p:sp>
        <p:nvSpPr>
          <p:cNvPr id="1048581" name="矩形 5"/>
          <p:cNvSpPr/>
          <p:nvPr userDrawn="1"/>
        </p:nvSpPr>
        <p:spPr>
          <a:xfrm>
            <a:off x="0" y="4095750"/>
            <a:ext cx="12192000" cy="27622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2" name="图片 6" descr="logo_画板 1 副本 3"/>
          <p:cNvPicPr>
            <a:picLocks noChangeAspect="1"/>
          </p:cNvPicPr>
          <p:nvPr userDrawn="1"/>
        </p:nvPicPr>
        <p:blipFill rotWithShape="1">
          <a:blip r:embed="rId2"/>
          <a:srcRect r="81482"/>
          <a:stretch>
            <a:fillRect/>
          </a:stretch>
        </p:blipFill>
        <p:spPr>
          <a:xfrm>
            <a:off x="10009231" y="5183070"/>
            <a:ext cx="2182769" cy="1674929"/>
          </a:xfrm>
          <a:prstGeom prst="rect">
            <a:avLst/>
          </a:prstGeom>
        </p:spPr>
      </p:pic>
      <p:pic>
        <p:nvPicPr>
          <p:cNvPr id="2097153" name="图片 8" descr="logo-05"/>
          <p:cNvPicPr>
            <a:picLocks noChangeAspect="1"/>
          </p:cNvPicPr>
          <p:nvPr userDrawn="1"/>
        </p:nvPicPr>
        <p:blipFill>
          <a:blip r:embed="rId3"/>
          <a:stretch>
            <a:fillRect/>
          </a:stretch>
        </p:blipFill>
        <p:spPr>
          <a:xfrm rot="3908499">
            <a:off x="9156958" y="486375"/>
            <a:ext cx="3385518" cy="3124200"/>
          </a:xfrm>
          <a:prstGeom prst="rect">
            <a:avLst/>
          </a:prstGeom>
        </p:spPr>
      </p:pic>
      <p:pic>
        <p:nvPicPr>
          <p:cNvPr id="2097154" name="图片 19" descr="logo_画板 1 副本 3"/>
          <p:cNvPicPr>
            <a:picLocks noChangeAspect="1"/>
          </p:cNvPicPr>
          <p:nvPr/>
        </p:nvPicPr>
        <p:blipFill rotWithShape="1">
          <a:blip r:embed="rId2"/>
          <a:srcRect l="18481" r="48644"/>
          <a:stretch>
            <a:fillRect/>
          </a:stretch>
        </p:blipFill>
        <p:spPr>
          <a:xfrm flipH="1">
            <a:off x="-1" y="5248767"/>
            <a:ext cx="2933435" cy="1609233"/>
          </a:xfrm>
          <a:prstGeom prst="rect">
            <a:avLst/>
          </a:prstGeom>
        </p:spPr>
      </p:pic>
      <p:sp>
        <p:nvSpPr>
          <p:cNvPr id="1048582" name="标题 30"/>
          <p:cNvSpPr>
            <a:spLocks noGrp="1"/>
          </p:cNvSpPr>
          <p:nvPr>
            <p:ph type="title" hasCustomPrompt="1"/>
          </p:nvPr>
        </p:nvSpPr>
        <p:spPr>
          <a:xfrm>
            <a:off x="2828660" y="2448150"/>
            <a:ext cx="6522873" cy="705600"/>
          </a:xfrm>
        </p:spPr>
        <p:txBody>
          <a:bodyPr>
            <a:noAutofit/>
          </a:bodyPr>
          <a:lstStyle>
            <a:lvl1pPr algn="ctr">
              <a:defRPr lang="zh-CN" altLang="en-US" sz="4000" b="0" kern="1200" baseline="0">
                <a:solidFill>
                  <a:schemeClr val="accent4">
                    <a:lumMod val="20000"/>
                    <a:lumOff val="80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dirty="0"/>
              <a:t>Datacenter Networks</a:t>
            </a:r>
            <a:endParaRPr lang="zh-CN" altLang="en-US" dirty="0"/>
          </a:p>
        </p:txBody>
      </p:sp>
      <p:pic>
        <p:nvPicPr>
          <p:cNvPr id="2097155" name="图片 16" descr="logo-04"/>
          <p:cNvPicPr>
            <a:picLocks noChangeAspect="1"/>
          </p:cNvPicPr>
          <p:nvPr userDrawn="1"/>
        </p:nvPicPr>
        <p:blipFill rotWithShape="1">
          <a:blip r:embed="rId4"/>
          <a:srcRect l="17769" t="34703" r="63008" b="32965"/>
          <a:stretch>
            <a:fillRect/>
          </a:stretch>
        </p:blipFill>
        <p:spPr>
          <a:xfrm>
            <a:off x="375029" y="343100"/>
            <a:ext cx="1491871" cy="16576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1048702"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8703"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1048704" name="日期占位符 4"/>
          <p:cNvSpPr>
            <a:spLocks noGrp="1"/>
          </p:cNvSpPr>
          <p:nvPr>
            <p:ph type="dt" sz="half" idx="10"/>
            <p:custDataLst>
              <p:tags r:id="rId3"/>
            </p:custDataLst>
          </p:nvPr>
        </p:nvSpPr>
        <p:spPr/>
        <p:txBody>
          <a:bodyPr/>
          <a:lstStyle/>
          <a:p>
            <a:fld id="{3A68A1EA-0EB6-402F-8BD9-774ED39F8FE8}" type="datetime1">
              <a:rPr lang="zh-CN" altLang="en-US" smtClean="0"/>
              <a:t>2025/8/7</a:t>
            </a:fld>
            <a:endParaRPr lang="zh-CN" altLang="en-US" dirty="0"/>
          </a:p>
        </p:txBody>
      </p:sp>
      <p:sp>
        <p:nvSpPr>
          <p:cNvPr id="1048705" name="页脚占位符 5"/>
          <p:cNvSpPr>
            <a:spLocks noGrp="1"/>
          </p:cNvSpPr>
          <p:nvPr>
            <p:ph type="ftr" sz="quarter" idx="11"/>
            <p:custDataLst>
              <p:tags r:id="rId4"/>
            </p:custDataLst>
          </p:nvPr>
        </p:nvSpPr>
        <p:spPr/>
        <p:txBody>
          <a:bodyPr/>
          <a:lstStyle/>
          <a:p>
            <a:endParaRPr lang="zh-CN" altLang="en-US" dirty="0"/>
          </a:p>
        </p:txBody>
      </p:sp>
      <p:sp>
        <p:nvSpPr>
          <p:cNvPr id="1048706"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1048707"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1048708"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1048709"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710" name="日期占位符 3"/>
          <p:cNvSpPr>
            <a:spLocks noGrp="1"/>
          </p:cNvSpPr>
          <p:nvPr>
            <p:ph type="dt" sz="half" idx="10"/>
            <p:custDataLst>
              <p:tags r:id="rId3"/>
            </p:custDataLst>
          </p:nvPr>
        </p:nvSpPr>
        <p:spPr/>
        <p:txBody>
          <a:bodyPr/>
          <a:lstStyle/>
          <a:p>
            <a:fld id="{761ACE60-B67E-4055-AA55-4571DD3C09FB}" type="datetime1">
              <a:rPr lang="zh-CN" altLang="en-US" smtClean="0"/>
              <a:t>2025/8/7</a:t>
            </a:fld>
            <a:endParaRPr lang="zh-CN" altLang="en-US"/>
          </a:p>
        </p:txBody>
      </p:sp>
      <p:sp>
        <p:nvSpPr>
          <p:cNvPr id="1048711" name="页脚占位符 4"/>
          <p:cNvSpPr>
            <a:spLocks noGrp="1"/>
          </p:cNvSpPr>
          <p:nvPr>
            <p:ph type="ftr" sz="quarter" idx="11"/>
            <p:custDataLst>
              <p:tags r:id="rId4"/>
            </p:custDataLst>
          </p:nvPr>
        </p:nvSpPr>
        <p:spPr/>
        <p:txBody>
          <a:bodyPr/>
          <a:lstStyle/>
          <a:p>
            <a:endParaRPr lang="zh-CN" altLang="en-US"/>
          </a:p>
        </p:txBody>
      </p:sp>
      <p:sp>
        <p:nvSpPr>
          <p:cNvPr id="1048712"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1048698" name="日期占位符 2"/>
          <p:cNvSpPr>
            <a:spLocks noGrp="1"/>
          </p:cNvSpPr>
          <p:nvPr>
            <p:ph type="dt" sz="half" idx="10"/>
            <p:custDataLst>
              <p:tags r:id="rId1"/>
            </p:custDataLst>
          </p:nvPr>
        </p:nvSpPr>
        <p:spPr/>
        <p:txBody>
          <a:bodyPr/>
          <a:lstStyle/>
          <a:p>
            <a:fld id="{FAD48F89-3DDA-47E4-A3E5-3D191C8CD7C5}" type="datetime1">
              <a:rPr lang="zh-CN" altLang="en-US" smtClean="0"/>
              <a:t>2025/8/7</a:t>
            </a:fld>
            <a:endParaRPr lang="zh-CN" altLang="en-US"/>
          </a:p>
        </p:txBody>
      </p:sp>
      <p:sp>
        <p:nvSpPr>
          <p:cNvPr id="1048699" name="页脚占位符 3"/>
          <p:cNvSpPr>
            <a:spLocks noGrp="1"/>
          </p:cNvSpPr>
          <p:nvPr>
            <p:ph type="ftr" sz="quarter" idx="11"/>
            <p:custDataLst>
              <p:tags r:id="rId2"/>
            </p:custDataLst>
          </p:nvPr>
        </p:nvSpPr>
        <p:spPr/>
        <p:txBody>
          <a:bodyPr/>
          <a:lstStyle/>
          <a:p>
            <a:endParaRPr lang="zh-CN" altLang="en-US"/>
          </a:p>
        </p:txBody>
      </p:sp>
      <p:sp>
        <p:nvSpPr>
          <p:cNvPr id="1048700"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8701"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1048693" name="日期占位符 2"/>
          <p:cNvSpPr>
            <a:spLocks noGrp="1"/>
          </p:cNvSpPr>
          <p:nvPr>
            <p:ph type="dt" sz="half" idx="10"/>
            <p:custDataLst>
              <p:tags r:id="rId1"/>
            </p:custDataLst>
          </p:nvPr>
        </p:nvSpPr>
        <p:spPr/>
        <p:txBody>
          <a:bodyPr/>
          <a:lstStyle/>
          <a:p>
            <a:fld id="{343EDEA4-87FC-4DE4-98AE-05FC87A0467E}" type="datetime1">
              <a:rPr lang="zh-CN" altLang="en-US" smtClean="0"/>
              <a:t>2025/8/7</a:t>
            </a:fld>
            <a:endParaRPr lang="zh-CN" altLang="en-US"/>
          </a:p>
        </p:txBody>
      </p:sp>
      <p:sp>
        <p:nvSpPr>
          <p:cNvPr id="1048694" name="页脚占位符 3"/>
          <p:cNvSpPr>
            <a:spLocks noGrp="1"/>
          </p:cNvSpPr>
          <p:nvPr>
            <p:ph type="ftr" sz="quarter" idx="11"/>
            <p:custDataLst>
              <p:tags r:id="rId2"/>
            </p:custDataLst>
          </p:nvPr>
        </p:nvSpPr>
        <p:spPr/>
        <p:txBody>
          <a:bodyPr/>
          <a:lstStyle/>
          <a:p>
            <a:endParaRPr lang="zh-CN" altLang="en-US"/>
          </a:p>
        </p:txBody>
      </p:sp>
      <p:sp>
        <p:nvSpPr>
          <p:cNvPr id="104869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8696"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104869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46" name="bk object 46"/>
          <p:cNvSpPr/>
          <p:nvPr/>
        </p:nvSpPr>
        <p:spPr>
          <a:xfrm>
            <a:off x="2" y="1"/>
            <a:ext cx="12186961" cy="806599"/>
          </a:xfrm>
          <a:custGeom>
            <a:avLst/>
            <a:gdLst/>
            <a:ahLst/>
            <a:cxnLst/>
            <a:rect l="l" t="t" r="r" b="b"/>
            <a:pathLst>
              <a:path w="4608195" h="407034">
                <a:moveTo>
                  <a:pt x="0" y="406654"/>
                </a:moveTo>
                <a:lnTo>
                  <a:pt x="4607941" y="406654"/>
                </a:lnTo>
                <a:lnTo>
                  <a:pt x="4607941" y="0"/>
                </a:lnTo>
                <a:lnTo>
                  <a:pt x="0" y="0"/>
                </a:lnTo>
                <a:lnTo>
                  <a:pt x="0" y="406654"/>
                </a:lnTo>
                <a:close/>
              </a:path>
            </a:pathLst>
          </a:custGeom>
          <a:solidFill>
            <a:srgbClr val="660066"/>
          </a:solidFill>
        </p:spPr>
        <p:txBody>
          <a:bodyPr wrap="square" lIns="0" tIns="0" rIns="0" bIns="0" rtlCol="0"/>
          <a:lstStyle/>
          <a:p>
            <a:endParaRPr sz="1800"/>
          </a:p>
        </p:txBody>
      </p:sp>
      <p:sp>
        <p:nvSpPr>
          <p:cNvPr id="47" name="bk object 47"/>
          <p:cNvSpPr/>
          <p:nvPr/>
        </p:nvSpPr>
        <p:spPr>
          <a:xfrm>
            <a:off x="10720533" y="72113"/>
            <a:ext cx="1371409" cy="569955"/>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800" b="0" i="0">
                <a:solidFill>
                  <a:schemeClr val="bg1"/>
                </a:solidFill>
                <a:latin typeface="Garamond"/>
                <a:cs typeface="Garamond"/>
              </a:defRPr>
            </a:lvl1pPr>
          </a:lstStyle>
          <a:p>
            <a:endParaRPr/>
          </a:p>
        </p:txBody>
      </p:sp>
      <p:sp>
        <p:nvSpPr>
          <p:cNvPr id="3" name="Holder 3"/>
          <p:cNvSpPr>
            <a:spLocks noGrp="1"/>
          </p:cNvSpPr>
          <p:nvPr>
            <p:ph sz="half" idx="2"/>
          </p:nvPr>
        </p:nvSpPr>
        <p:spPr>
          <a:xfrm>
            <a:off x="609602" y="1577340"/>
            <a:ext cx="5303519" cy="4413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19" cy="4413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A6F94DF-A497-4420-93E0-F84B134AC4C5}" type="datetime1">
              <a:rPr lang="en-US" altLang="zh-CN" smtClean="0"/>
              <a:pPr/>
              <a:t>8/7/2025</a:t>
            </a:fld>
            <a:endParaRPr lang="en-US"/>
          </a:p>
        </p:txBody>
      </p:sp>
      <p:sp>
        <p:nvSpPr>
          <p:cNvPr id="7" name="Holder 7"/>
          <p:cNvSpPr>
            <a:spLocks noGrp="1"/>
          </p:cNvSpPr>
          <p:nvPr>
            <p:ph type="sldNum" sz="quarter" idx="7"/>
          </p:nvPr>
        </p:nvSpPr>
        <p:spPr>
          <a:xfrm>
            <a:off x="11301614" y="6623328"/>
            <a:ext cx="673415" cy="177889"/>
          </a:xfrm>
        </p:spPr>
        <p:txBody>
          <a:bodyPr lIns="0" tIns="0" rIns="0" bIns="0"/>
          <a:lstStyle>
            <a:lvl1pPr marL="142261">
              <a:lnSpc>
                <a:spcPts val="1318"/>
              </a:lnSpc>
              <a:defRPr sz="1200" b="0" i="0" spc="-20" smtClean="0">
                <a:solidFill>
                  <a:srgbClr val="7F7F7F"/>
                </a:solidFill>
                <a:latin typeface="Bookman Old Style"/>
                <a:cs typeface="Bookman Old Style"/>
              </a:defRPr>
            </a:lvl1pPr>
          </a:lstStyle>
          <a:p>
            <a:fld id="{81D60167-4931-47E6-BA6A-407CBD079E47}" type="slidenum">
              <a:rPr lang="en-US" altLang="zh-CN" smtClean="0"/>
              <a:pPr/>
              <a:t>‹#›</a:t>
            </a:fld>
            <a:endParaRPr lang="zh-CN" altLang="en-US" dirty="0"/>
          </a:p>
        </p:txBody>
      </p:sp>
    </p:spTree>
    <p:extLst>
      <p:ext uri="{BB962C8B-B14F-4D97-AF65-F5344CB8AC3E}">
        <p14:creationId xmlns:p14="http://schemas.microsoft.com/office/powerpoint/2010/main" val="1547728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design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F870C7-8257-CF4E-903D-4969E55BD1D1}"/>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254B296-13CC-6845-A625-1490D707C44F}"/>
              </a:ext>
            </a:extLst>
          </p:cNvPr>
          <p:cNvSpPr>
            <a:spLocks noGrp="1"/>
          </p:cNvSpPr>
          <p:nvPr>
            <p:ph idx="1"/>
          </p:nvPr>
        </p:nvSpPr>
        <p:spPr>
          <a:xfrm>
            <a:off x="838200" y="1554320"/>
            <a:ext cx="10515600" cy="4351338"/>
          </a:xfr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8EBBDE49-9493-CC43-9324-BBBB3C5AA049}"/>
              </a:ext>
            </a:extLst>
          </p:cNvPr>
          <p:cNvSpPr>
            <a:spLocks noGrp="1"/>
          </p:cNvSpPr>
          <p:nvPr>
            <p:ph type="dt" sz="half" idx="10"/>
          </p:nvPr>
        </p:nvSpPr>
        <p:spPr/>
        <p:txBody>
          <a:bodyPr/>
          <a:lstStyle/>
          <a:p>
            <a:fld id="{351E81CC-94C6-4B4D-97A0-A689F3A64935}" type="datetime1">
              <a:rPr lang="zh-CN" altLang="en-US" smtClean="0"/>
              <a:t>2025/8/7</a:t>
            </a:fld>
            <a:endParaRPr lang="zh-CN" altLang="en-US"/>
          </a:p>
        </p:txBody>
      </p:sp>
      <p:sp>
        <p:nvSpPr>
          <p:cNvPr id="6" name="灯片编号占位符 5">
            <a:extLst>
              <a:ext uri="{FF2B5EF4-FFF2-40B4-BE49-F238E27FC236}">
                <a16:creationId xmlns:a16="http://schemas.microsoft.com/office/drawing/2014/main" id="{A8EC4E33-ECE2-9246-8308-FF43C77366A2}"/>
              </a:ext>
            </a:extLst>
          </p:cNvPr>
          <p:cNvSpPr>
            <a:spLocks noGrp="1"/>
          </p:cNvSpPr>
          <p:nvPr>
            <p:ph type="sldNum" sz="quarter" idx="12"/>
          </p:nvPr>
        </p:nvSpPr>
        <p:spPr/>
        <p:txBody>
          <a:bodyPr/>
          <a:lstStyle/>
          <a:p>
            <a:fld id="{96822B75-E8C8-4356-88BD-B485DD0571F8}" type="slidenum">
              <a:rPr lang="zh-CN" altLang="en-US" smtClean="0"/>
              <a:t>‹#›</a:t>
            </a:fld>
            <a:endParaRPr lang="zh-CN" altLang="en-US"/>
          </a:p>
        </p:txBody>
      </p:sp>
      <p:sp>
        <p:nvSpPr>
          <p:cNvPr id="7" name="文本框 6">
            <a:extLst>
              <a:ext uri="{FF2B5EF4-FFF2-40B4-BE49-F238E27FC236}">
                <a16:creationId xmlns:a16="http://schemas.microsoft.com/office/drawing/2014/main" id="{1E5DDB6B-BB63-EE46-9702-50C52F153BC7}"/>
              </a:ext>
            </a:extLst>
          </p:cNvPr>
          <p:cNvSpPr txBox="1"/>
          <p:nvPr userDrawn="1"/>
        </p:nvSpPr>
        <p:spPr>
          <a:xfrm>
            <a:off x="4553578" y="6538912"/>
            <a:ext cx="3084844" cy="276999"/>
          </a:xfrm>
          <a:prstGeom prst="rect">
            <a:avLst/>
          </a:prstGeom>
          <a:noFill/>
        </p:spPr>
        <p:txBody>
          <a:bodyPr wrap="square" rtlCol="0">
            <a:spAutoFit/>
          </a:bodyPr>
          <a:lstStyle/>
          <a:p>
            <a:pPr algn="ctr"/>
            <a:r>
              <a:rPr kumimoji="1" lang="en-US" altLang="zh-CN" sz="1200" dirty="0">
                <a:solidFill>
                  <a:srgbClr val="949494"/>
                </a:solidFill>
              </a:rPr>
              <a:t>Motivation | </a:t>
            </a:r>
            <a:r>
              <a:rPr kumimoji="1" lang="en-US" altLang="zh-CN" sz="1200" dirty="0">
                <a:solidFill>
                  <a:schemeClr val="tx1"/>
                </a:solidFill>
              </a:rPr>
              <a:t>Design</a:t>
            </a:r>
            <a:r>
              <a:rPr kumimoji="1" lang="en-US" altLang="zh-CN" sz="1200" dirty="0">
                <a:solidFill>
                  <a:srgbClr val="949494"/>
                </a:solidFill>
              </a:rPr>
              <a:t> | Evaluation</a:t>
            </a:r>
            <a:endParaRPr kumimoji="1" lang="zh-CN" altLang="en-US" sz="1200" dirty="0">
              <a:solidFill>
                <a:srgbClr val="949494"/>
              </a:solidFill>
            </a:endParaRPr>
          </a:p>
        </p:txBody>
      </p:sp>
    </p:spTree>
    <p:extLst>
      <p:ext uri="{BB962C8B-B14F-4D97-AF65-F5344CB8AC3E}">
        <p14:creationId xmlns:p14="http://schemas.microsoft.com/office/powerpoint/2010/main" val="3112687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rgbClr val="3E2146"/>
            </a:gs>
            <a:gs pos="100000">
              <a:srgbClr val="8C4BA0"/>
            </a:gs>
            <a:gs pos="53000">
              <a:srgbClr val="5C0C5C"/>
            </a:gs>
          </a:gsLst>
          <a:lin ang="5400000" scaled="0"/>
        </a:gradFill>
        <a:effectLst/>
      </p:bgPr>
    </p:bg>
    <p:spTree>
      <p:nvGrpSpPr>
        <p:cNvPr id="1" name=""/>
        <p:cNvGrpSpPr/>
        <p:nvPr/>
      </p:nvGrpSpPr>
      <p:grpSpPr>
        <a:xfrm>
          <a:off x="0" y="0"/>
          <a:ext cx="0" cy="0"/>
          <a:chOff x="0" y="0"/>
          <a:chExt cx="0" cy="0"/>
        </a:xfrm>
      </p:grpSpPr>
      <p:pic>
        <p:nvPicPr>
          <p:cNvPr id="19" name="图片 18" descr="logo-05"/>
          <p:cNvPicPr>
            <a:picLocks noChangeAspect="1"/>
          </p:cNvPicPr>
          <p:nvPr userDrawn="1"/>
        </p:nvPicPr>
        <p:blipFill>
          <a:blip r:embed="rId2"/>
          <a:stretch>
            <a:fillRect/>
          </a:stretch>
        </p:blipFill>
        <p:spPr>
          <a:xfrm rot="15372349" flipH="1">
            <a:off x="1255965" y="2698423"/>
            <a:ext cx="1704162" cy="1879968"/>
          </a:xfrm>
          <a:prstGeom prst="rect">
            <a:avLst/>
          </a:prstGeom>
        </p:spPr>
      </p:pic>
      <p:pic>
        <p:nvPicPr>
          <p:cNvPr id="9" name="图片 8" descr="logo-05"/>
          <p:cNvPicPr>
            <a:picLocks noChangeAspect="1"/>
          </p:cNvPicPr>
          <p:nvPr userDrawn="1"/>
        </p:nvPicPr>
        <p:blipFill>
          <a:blip r:embed="rId2"/>
          <a:stretch>
            <a:fillRect/>
          </a:stretch>
        </p:blipFill>
        <p:spPr>
          <a:xfrm rot="5716547">
            <a:off x="10242368" y="1907090"/>
            <a:ext cx="2435756" cy="2539368"/>
          </a:xfrm>
          <a:prstGeom prst="rect">
            <a:avLst/>
          </a:prstGeom>
        </p:spPr>
      </p:pic>
      <p:pic>
        <p:nvPicPr>
          <p:cNvPr id="8" name="图片 7" descr="logo-05"/>
          <p:cNvPicPr>
            <a:picLocks noChangeAspect="1"/>
          </p:cNvPicPr>
          <p:nvPr userDrawn="1"/>
        </p:nvPicPr>
        <p:blipFill>
          <a:blip r:embed="rId2"/>
          <a:stretch>
            <a:fillRect/>
          </a:stretch>
        </p:blipFill>
        <p:spPr>
          <a:xfrm rot="5109904" flipH="1">
            <a:off x="6438140" y="102698"/>
            <a:ext cx="1704162" cy="1879968"/>
          </a:xfrm>
          <a:prstGeom prst="rect">
            <a:avLst/>
          </a:prstGeom>
        </p:spPr>
      </p:pic>
      <p:sp>
        <p:nvSpPr>
          <p:cNvPr id="6" name="矩形 5"/>
          <p:cNvSpPr/>
          <p:nvPr userDrawn="1"/>
        </p:nvSpPr>
        <p:spPr>
          <a:xfrm>
            <a:off x="0" y="3931566"/>
            <a:ext cx="12192000" cy="29264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0" name="图片 9" descr="logo-06 - 副本"/>
          <p:cNvPicPr>
            <a:picLocks noChangeAspect="1"/>
          </p:cNvPicPr>
          <p:nvPr userDrawn="1"/>
        </p:nvPicPr>
        <p:blipFill>
          <a:blip r:embed="rId3"/>
          <a:stretch>
            <a:fillRect/>
          </a:stretch>
        </p:blipFill>
        <p:spPr>
          <a:xfrm rot="331048">
            <a:off x="-706014" y="320971"/>
            <a:ext cx="2973811" cy="2652794"/>
          </a:xfrm>
          <a:prstGeom prst="rect">
            <a:avLst/>
          </a:prstGeom>
        </p:spPr>
      </p:pic>
      <p:sp>
        <p:nvSpPr>
          <p:cNvPr id="31" name="标题 30"/>
          <p:cNvSpPr>
            <a:spLocks noGrp="1"/>
          </p:cNvSpPr>
          <p:nvPr>
            <p:ph type="title" hasCustomPrompt="1"/>
          </p:nvPr>
        </p:nvSpPr>
        <p:spPr>
          <a:xfrm>
            <a:off x="2834565" y="2583204"/>
            <a:ext cx="6522873" cy="705600"/>
          </a:xfrm>
        </p:spPr>
        <p:txBody>
          <a:bodyPr>
            <a:noAutofit/>
          </a:bodyPr>
          <a:lstStyle>
            <a:lvl1pPr algn="ctr">
              <a:defRPr lang="zh-CN" altLang="en-US" sz="4000" b="0" kern="1200">
                <a:solidFill>
                  <a:schemeClr val="accent4">
                    <a:lumMod val="20000"/>
                    <a:lumOff val="80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ltLang="zh-CN"/>
              <a:t>Title Here</a:t>
            </a:r>
            <a:endParaRPr lang="zh-CN" altLang="en-US"/>
          </a:p>
        </p:txBody>
      </p:sp>
      <p:sp>
        <p:nvSpPr>
          <p:cNvPr id="16" name="矩形 15"/>
          <p:cNvSpPr/>
          <p:nvPr userDrawn="1"/>
        </p:nvSpPr>
        <p:spPr>
          <a:xfrm>
            <a:off x="-1" y="1"/>
            <a:ext cx="12192000" cy="8540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内容占位符 11"/>
          <p:cNvSpPr>
            <a:spLocks noGrp="1"/>
          </p:cNvSpPr>
          <p:nvPr>
            <p:ph sz="quarter" idx="10" hasCustomPrompt="1"/>
          </p:nvPr>
        </p:nvSpPr>
        <p:spPr>
          <a:xfrm>
            <a:off x="3679824" y="4762004"/>
            <a:ext cx="4832350" cy="622796"/>
          </a:xfrm>
        </p:spPr>
        <p:txBody>
          <a:bodyPr>
            <a:noAutofit/>
          </a:bodyPr>
          <a:lstStyle>
            <a:lvl1pPr marL="0" indent="0" algn="ctr">
              <a:buNone/>
              <a:defRPr sz="2400" i="0">
                <a:solidFill>
                  <a:schemeClr val="tx1"/>
                </a:solidFill>
              </a:defRPr>
            </a:lvl1pPr>
          </a:lstStyle>
          <a:p>
            <a:pPr lvl="0"/>
            <a:r>
              <a:rPr lang="en-US" altLang="zh-CN"/>
              <a:t>Authors</a:t>
            </a:r>
            <a:endParaRPr lang="zh-CN" altLang="en-US"/>
          </a:p>
        </p:txBody>
      </p:sp>
    </p:spTree>
    <p:extLst>
      <p:ext uri="{BB962C8B-B14F-4D97-AF65-F5344CB8AC3E}">
        <p14:creationId xmlns:p14="http://schemas.microsoft.com/office/powerpoint/2010/main" val="264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23336" y="608400"/>
            <a:ext cx="10969200" cy="705600"/>
          </a:xfrm>
        </p:spPr>
        <p:txBody>
          <a:bodyPr>
            <a:normAutofit/>
          </a:bodyPr>
          <a:lstStyle>
            <a:lvl1pPr>
              <a:defRPr sz="3200" spc="50" baseline="0">
                <a:latin typeface="Century Gothic" panose="020B0502020202020204" pitchFamily="34" charset="0"/>
                <a:cs typeface="Calibri" panose="020F0502020204030204" pitchFamily="34" charset="0"/>
              </a:defRPr>
            </a:lvl1pPr>
          </a:lstStyle>
          <a:p>
            <a:r>
              <a:rPr lang="en-US" altLang="zh-CN" dirty="0"/>
              <a:t>Title here</a:t>
            </a:r>
            <a:endParaRPr lang="zh-CN" altLang="en-US" dirty="0"/>
          </a:p>
        </p:txBody>
      </p:sp>
      <p:sp>
        <p:nvSpPr>
          <p:cNvPr id="7" name="矩形 6"/>
          <p:cNvSpPr/>
          <p:nvPr userDrawn="1"/>
        </p:nvSpPr>
        <p:spPr>
          <a:xfrm>
            <a:off x="0" y="6418385"/>
            <a:ext cx="12192000" cy="439616"/>
          </a:xfrm>
          <a:prstGeom prst="rect">
            <a:avLst/>
          </a:prstGeom>
          <a:gradFill flip="none" rotWithShape="1">
            <a:gsLst>
              <a:gs pos="0">
                <a:srgbClr val="3E2146"/>
              </a:gs>
              <a:gs pos="100000">
                <a:srgbClr val="8C4BA0"/>
              </a:gs>
              <a:gs pos="53000">
                <a:srgbClr val="5C0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8" name="文本框 7"/>
          <p:cNvSpPr txBox="1"/>
          <p:nvPr userDrawn="1"/>
        </p:nvSpPr>
        <p:spPr>
          <a:xfrm>
            <a:off x="1036644" y="6422010"/>
            <a:ext cx="2896947" cy="400110"/>
          </a:xfrm>
          <a:prstGeom prst="rect">
            <a:avLst/>
          </a:prstGeom>
          <a:noFill/>
        </p:spPr>
        <p:txBody>
          <a:bodyPr wrap="none" rtlCol="0" anchor="ctr">
            <a:spAutoFit/>
          </a:bodyPr>
          <a:lstStyle/>
          <a:p>
            <a:r>
              <a:rPr lang="en-US" altLang="zh-CN" sz="2000" b="0" i="0" spc="50" baseline="0" dirty="0">
                <a:solidFill>
                  <a:srgbClr val="B88F4C"/>
                </a:solidFill>
                <a:latin typeface="Century Gothic" panose="020B0502020202020204" pitchFamily="34" charset="0"/>
                <a:cs typeface="Times New Roman" panose="02020603050405020304" pitchFamily="18" charset="0"/>
              </a:rPr>
              <a:t>NANJING UNIVERSITY</a:t>
            </a:r>
            <a:endParaRPr lang="zh-CN" altLang="en-US" sz="2000" b="0" i="0" spc="50" baseline="0" dirty="0">
              <a:solidFill>
                <a:srgbClr val="B88F4C"/>
              </a:solidFill>
              <a:latin typeface="Century Gothic" panose="020B0502020202020204" pitchFamily="34" charset="0"/>
              <a:cs typeface="Times New Roman" panose="02020603050405020304" pitchFamily="18" charset="0"/>
            </a:endParaRPr>
          </a:p>
        </p:txBody>
      </p:sp>
      <p:pic>
        <p:nvPicPr>
          <p:cNvPr id="9" name="图片 8" descr="logo-04"/>
          <p:cNvPicPr>
            <a:picLocks noChangeAspect="1"/>
          </p:cNvPicPr>
          <p:nvPr userDrawn="1"/>
        </p:nvPicPr>
        <p:blipFill rotWithShape="1">
          <a:blip r:embed="rId2"/>
          <a:srcRect l="17951" t="34706" r="63080" b="32488"/>
          <a:stretch>
            <a:fillRect/>
          </a:stretch>
        </p:blipFill>
        <p:spPr>
          <a:xfrm>
            <a:off x="608402" y="6392927"/>
            <a:ext cx="428242" cy="489248"/>
          </a:xfrm>
          <a:prstGeom prst="rect">
            <a:avLst/>
          </a:prstGeom>
        </p:spPr>
      </p:pic>
      <p:sp>
        <p:nvSpPr>
          <p:cNvPr id="5" name="灯片编号占位符 4"/>
          <p:cNvSpPr>
            <a:spLocks noGrp="1"/>
          </p:cNvSpPr>
          <p:nvPr>
            <p:ph type="sldNum" sz="quarter" idx="12"/>
          </p:nvPr>
        </p:nvSpPr>
        <p:spPr>
          <a:xfrm>
            <a:off x="10781415" y="6484523"/>
            <a:ext cx="966307" cy="316800"/>
          </a:xfrm>
        </p:spPr>
        <p:txBody>
          <a:bodyPr>
            <a:noAutofit/>
          </a:bodyPr>
          <a:lstStyle>
            <a:lvl1pPr>
              <a:defRPr sz="1800" b="0">
                <a:solidFill>
                  <a:schemeClr val="bg1"/>
                </a:solidFill>
                <a:latin typeface="Rockwell" panose="02060603020205020403" pitchFamily="18" charset="0"/>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19810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1048588" name="矩形 5"/>
          <p:cNvSpPr/>
          <p:nvPr userDrawn="1"/>
        </p:nvSpPr>
        <p:spPr>
          <a:xfrm>
            <a:off x="0" y="6429428"/>
            <a:ext cx="12192000" cy="428571"/>
          </a:xfrm>
          <a:prstGeom prst="rect">
            <a:avLst/>
          </a:prstGeom>
          <a:solidFill>
            <a:srgbClr val="4A1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6" name="图片 15" descr="logo-04"/>
          <p:cNvPicPr>
            <a:picLocks noChangeAspect="1"/>
          </p:cNvPicPr>
          <p:nvPr userDrawn="1"/>
        </p:nvPicPr>
        <p:blipFill rotWithShape="1">
          <a:blip r:embed="rId4"/>
          <a:srcRect l="17769" t="34703" r="63008" b="32965"/>
          <a:stretch>
            <a:fillRect/>
          </a:stretch>
        </p:blipFill>
        <p:spPr>
          <a:xfrm>
            <a:off x="10719341" y="289490"/>
            <a:ext cx="1099630" cy="1221810"/>
          </a:xfrm>
          <a:prstGeom prst="rect">
            <a:avLst/>
          </a:prstGeom>
        </p:spPr>
      </p:pic>
      <p:pic>
        <p:nvPicPr>
          <p:cNvPr id="2097157" name="图片 306" descr="logo-06 - 副本"/>
          <p:cNvPicPr>
            <a:picLocks noChangeAspect="1"/>
          </p:cNvPicPr>
          <p:nvPr userDrawn="1"/>
        </p:nvPicPr>
        <p:blipFill>
          <a:blip r:embed="rId5"/>
          <a:stretch>
            <a:fillRect/>
          </a:stretch>
        </p:blipFill>
        <p:spPr>
          <a:xfrm>
            <a:off x="95250" y="6368854"/>
            <a:ext cx="1095375" cy="524692"/>
          </a:xfrm>
          <a:prstGeom prst="rect">
            <a:avLst/>
          </a:prstGeom>
        </p:spPr>
      </p:pic>
      <p:sp>
        <p:nvSpPr>
          <p:cNvPr id="1048589" name="灯片编号占位符 311"/>
          <p:cNvSpPr>
            <a:spLocks noGrp="1"/>
          </p:cNvSpPr>
          <p:nvPr>
            <p:ph type="sldNum" sz="quarter" idx="12"/>
          </p:nvPr>
        </p:nvSpPr>
        <p:spPr>
          <a:xfrm>
            <a:off x="9118971" y="6463877"/>
            <a:ext cx="2700000" cy="316800"/>
          </a:xfrm>
        </p:spPr>
        <p:txBody>
          <a:bodyPr>
            <a:noAutofit/>
          </a:bodyPr>
          <a:lstStyle>
            <a:lvl1pPr>
              <a:defRPr sz="1600" b="1">
                <a:solidFill>
                  <a:schemeClr val="bg1"/>
                </a:solidFill>
              </a:defRPr>
            </a:lvl1pPr>
          </a:lstStyle>
          <a:p>
            <a:fld id="{49AE70B2-8BF9-45C0-BB95-33D1B9D3A854}" type="slidenum">
              <a:rPr lang="zh-CN" altLang="en-US" smtClean="0"/>
              <a:t>‹#›</a:t>
            </a:fld>
            <a:endParaRPr lang="zh-CN" altLang="en-US" dirty="0"/>
          </a:p>
        </p:txBody>
      </p:sp>
      <p:sp>
        <p:nvSpPr>
          <p:cNvPr id="1048590" name="内容占位符 4"/>
          <p:cNvSpPr>
            <a:spLocks noGrp="1"/>
          </p:cNvSpPr>
          <p:nvPr>
            <p:ph sz="quarter" idx="13"/>
          </p:nvPr>
        </p:nvSpPr>
        <p:spPr>
          <a:xfrm>
            <a:off x="4629150" y="6446863"/>
            <a:ext cx="2600325" cy="393700"/>
          </a:xfrm>
        </p:spPr>
        <p:txBody>
          <a:bodyPr/>
          <a:lstStyle>
            <a:lvl1pPr marL="0" indent="0">
              <a:buNone/>
              <a:defRPr>
                <a:solidFill>
                  <a:schemeClr val="bg1"/>
                </a:solidFill>
              </a:defRPr>
            </a:lvl1pPr>
          </a:lstStyle>
          <a:p>
            <a:pPr lvl="0"/>
            <a:endParaRPr lang="zh-CN" altLang="en-US" dirty="0"/>
          </a:p>
        </p:txBody>
      </p:sp>
      <p:sp>
        <p:nvSpPr>
          <p:cNvPr id="7" name="标题占位符 1">
            <a:extLst>
              <a:ext uri="{FF2B5EF4-FFF2-40B4-BE49-F238E27FC236}">
                <a16:creationId xmlns:a16="http://schemas.microsoft.com/office/drawing/2014/main" id="{EEA28750-5144-41F9-A099-775D2CCF80E3}"/>
              </a:ext>
            </a:extLst>
          </p:cNvPr>
          <p:cNvSpPr>
            <a:spLocks noGrp="1"/>
          </p:cNvSpPr>
          <p:nvPr>
            <p:ph type="title"/>
            <p:custDataLst>
              <p:tags r:id="rId1"/>
            </p:custDataLst>
          </p:nvPr>
        </p:nvSpPr>
        <p:spPr>
          <a:xfrm>
            <a:off x="608400" y="608400"/>
            <a:ext cx="10969200" cy="705600"/>
          </a:xfrm>
          <a:prstGeom prst="rect">
            <a:avLst/>
          </a:prstGeom>
        </p:spPr>
        <p:txBody>
          <a:bodyPr vert="horz" lIns="90170" tIns="46990" rIns="90170" bIns="46990" rtlCol="0" anchor="ctr" anchorCtr="0">
            <a:noAutofit/>
          </a:bodyPr>
          <a:lstStyle>
            <a:lvl1pPr>
              <a:defRPr sz="5400" kern="0" spc="0" baseline="0">
                <a:solidFill>
                  <a:srgbClr val="4A194E"/>
                </a:solidFill>
              </a:defRPr>
            </a:lvl1pPr>
          </a:lstStyle>
          <a:p>
            <a:r>
              <a:rPr lang="en-US" altLang="zh-CN" dirty="0"/>
              <a:t>Datacenter Networks</a:t>
            </a:r>
            <a:endParaRPr lang="zh-CN" altLang="en-US" dirty="0"/>
          </a:p>
        </p:txBody>
      </p:sp>
      <p:sp>
        <p:nvSpPr>
          <p:cNvPr id="8" name="文本占位符 2">
            <a:extLst>
              <a:ext uri="{FF2B5EF4-FFF2-40B4-BE49-F238E27FC236}">
                <a16:creationId xmlns:a16="http://schemas.microsoft.com/office/drawing/2014/main" id="{34C9A9C8-A202-48DF-935D-FBB133029AC9}"/>
              </a:ext>
            </a:extLst>
          </p:cNvPr>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a:lnSpc>
                <a:spcPct val="100000"/>
              </a:lnSpc>
              <a:defRPr sz="2800" kern="0" spc="0" baseline="0">
                <a:solidFill>
                  <a:schemeClr val="tx1"/>
                </a:solidFill>
              </a:defRPr>
            </a:lvl1pPr>
            <a:lvl2pPr>
              <a:lnSpc>
                <a:spcPct val="100000"/>
              </a:lnSpc>
              <a:defRPr sz="2400" kern="0" spc="0" baseline="0">
                <a:solidFill>
                  <a:schemeClr val="tx1"/>
                </a:solidFill>
              </a:defRPr>
            </a:lvl2pPr>
            <a:lvl3pPr>
              <a:lnSpc>
                <a:spcPct val="100000"/>
              </a:lnSpc>
              <a:defRPr sz="2000" kern="0" spc="0" baseline="0">
                <a:solidFill>
                  <a:schemeClr val="tx1"/>
                </a:solidFill>
              </a:defRPr>
            </a:lvl3pPr>
            <a:lvl4pPr>
              <a:lnSpc>
                <a:spcPct val="100000"/>
              </a:lnSpc>
              <a:defRPr sz="1800" kern="0" spc="0" baseline="0">
                <a:solidFill>
                  <a:schemeClr val="tx1"/>
                </a:solidFill>
              </a:defRPr>
            </a:lvl4pPr>
            <a:lvl5pPr>
              <a:lnSpc>
                <a:spcPct val="100000"/>
              </a:lnSpc>
              <a:defRPr sz="1600" kern="0" spc="0" baseline="0">
                <a:solidFill>
                  <a:schemeClr val="tx1"/>
                </a:solidFill>
              </a:defRPr>
            </a:lvl5pPr>
          </a:lstStyle>
          <a:p>
            <a:pPr lvl="0"/>
            <a:r>
              <a:rPr lang="en-US" altLang="zh-CN" dirty="0"/>
              <a:t>Datacenter networks1</a:t>
            </a:r>
            <a:endParaRPr lang="zh-CN" altLang="en-US" dirty="0"/>
          </a:p>
          <a:p>
            <a:pPr lvl="1"/>
            <a:r>
              <a:rPr lang="en-US" altLang="zh-CN" dirty="0"/>
              <a:t>Datacenter networks2</a:t>
            </a:r>
            <a:endParaRPr lang="zh-CN" altLang="en-US" dirty="0"/>
          </a:p>
          <a:p>
            <a:pPr lvl="2"/>
            <a:r>
              <a:rPr lang="en-US" altLang="zh-CN" dirty="0"/>
              <a:t>Datacenter networks3</a:t>
            </a:r>
            <a:endParaRPr lang="zh-CN" altLang="en-US" dirty="0"/>
          </a:p>
          <a:p>
            <a:pPr lvl="3"/>
            <a:r>
              <a:rPr lang="en-US" altLang="zh-CN" dirty="0"/>
              <a:t>Datacenter networks4</a:t>
            </a:r>
            <a:endParaRPr lang="zh-CN" altLang="en-US" dirty="0"/>
          </a:p>
          <a:p>
            <a:pPr lvl="4"/>
            <a:r>
              <a:rPr lang="en-US" altLang="zh-CN" dirty="0"/>
              <a:t>Datacenter networks5</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
        <p:nvSpPr>
          <p:cNvPr id="1048588" name="矩形 5"/>
          <p:cNvSpPr/>
          <p:nvPr userDrawn="1"/>
        </p:nvSpPr>
        <p:spPr>
          <a:xfrm>
            <a:off x="0" y="6429428"/>
            <a:ext cx="12192000" cy="428571"/>
          </a:xfrm>
          <a:prstGeom prst="rect">
            <a:avLst/>
          </a:prstGeom>
          <a:solidFill>
            <a:srgbClr val="4A1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6" name="图片 15" descr="logo-04"/>
          <p:cNvPicPr>
            <a:picLocks noChangeAspect="1"/>
          </p:cNvPicPr>
          <p:nvPr userDrawn="1"/>
        </p:nvPicPr>
        <p:blipFill rotWithShape="1">
          <a:blip r:embed="rId4"/>
          <a:srcRect l="17769" t="34703" r="63008" b="32965"/>
          <a:stretch>
            <a:fillRect/>
          </a:stretch>
        </p:blipFill>
        <p:spPr>
          <a:xfrm>
            <a:off x="10719341" y="289490"/>
            <a:ext cx="1099630" cy="1221810"/>
          </a:xfrm>
          <a:prstGeom prst="rect">
            <a:avLst/>
          </a:prstGeom>
        </p:spPr>
      </p:pic>
      <p:pic>
        <p:nvPicPr>
          <p:cNvPr id="2097157" name="图片 306" descr="logo-06 - 副本"/>
          <p:cNvPicPr>
            <a:picLocks noChangeAspect="1"/>
          </p:cNvPicPr>
          <p:nvPr userDrawn="1"/>
        </p:nvPicPr>
        <p:blipFill>
          <a:blip r:embed="rId5"/>
          <a:stretch>
            <a:fillRect/>
          </a:stretch>
        </p:blipFill>
        <p:spPr>
          <a:xfrm>
            <a:off x="95250" y="6368854"/>
            <a:ext cx="1095375" cy="524692"/>
          </a:xfrm>
          <a:prstGeom prst="rect">
            <a:avLst/>
          </a:prstGeom>
        </p:spPr>
      </p:pic>
      <p:sp>
        <p:nvSpPr>
          <p:cNvPr id="1048589" name="灯片编号占位符 311"/>
          <p:cNvSpPr>
            <a:spLocks noGrp="1"/>
          </p:cNvSpPr>
          <p:nvPr>
            <p:ph type="sldNum" sz="quarter" idx="12"/>
          </p:nvPr>
        </p:nvSpPr>
        <p:spPr>
          <a:xfrm>
            <a:off x="9118971" y="6463877"/>
            <a:ext cx="2700000" cy="316800"/>
          </a:xfrm>
        </p:spPr>
        <p:txBody>
          <a:bodyPr>
            <a:noAutofit/>
          </a:bodyPr>
          <a:lstStyle>
            <a:lvl1pPr>
              <a:defRPr sz="1600" b="1">
                <a:solidFill>
                  <a:schemeClr val="bg1"/>
                </a:solidFill>
              </a:defRPr>
            </a:lvl1pPr>
          </a:lstStyle>
          <a:p>
            <a:fld id="{49AE70B2-8BF9-45C0-BB95-33D1B9D3A854}" type="slidenum">
              <a:rPr lang="zh-CN" altLang="en-US" smtClean="0"/>
              <a:t>‹#›</a:t>
            </a:fld>
            <a:endParaRPr lang="zh-CN" altLang="en-US" dirty="0"/>
          </a:p>
        </p:txBody>
      </p:sp>
      <p:sp>
        <p:nvSpPr>
          <p:cNvPr id="7" name="标题占位符 1">
            <a:extLst>
              <a:ext uri="{FF2B5EF4-FFF2-40B4-BE49-F238E27FC236}">
                <a16:creationId xmlns:a16="http://schemas.microsoft.com/office/drawing/2014/main" id="{EEA28750-5144-41F9-A099-775D2CCF80E3}"/>
              </a:ext>
            </a:extLst>
          </p:cNvPr>
          <p:cNvSpPr>
            <a:spLocks noGrp="1"/>
          </p:cNvSpPr>
          <p:nvPr>
            <p:ph type="title"/>
            <p:custDataLst>
              <p:tags r:id="rId1"/>
            </p:custDataLst>
          </p:nvPr>
        </p:nvSpPr>
        <p:spPr>
          <a:xfrm>
            <a:off x="608400" y="608400"/>
            <a:ext cx="10969200" cy="705600"/>
          </a:xfrm>
          <a:prstGeom prst="rect">
            <a:avLst/>
          </a:prstGeom>
        </p:spPr>
        <p:txBody>
          <a:bodyPr vert="horz" lIns="90170" tIns="46990" rIns="90170" bIns="46990" rtlCol="0" anchor="ctr" anchorCtr="0">
            <a:noAutofit/>
          </a:bodyPr>
          <a:lstStyle>
            <a:lvl1pPr>
              <a:defRPr sz="5400" kern="0" spc="0" baseline="0">
                <a:solidFill>
                  <a:srgbClr val="4A194E"/>
                </a:solidFill>
              </a:defRPr>
            </a:lvl1pPr>
          </a:lstStyle>
          <a:p>
            <a:r>
              <a:rPr lang="en-US" altLang="zh-CN" dirty="0"/>
              <a:t>Datacenter Networks</a:t>
            </a:r>
            <a:endParaRPr lang="zh-CN" altLang="en-US" dirty="0"/>
          </a:p>
        </p:txBody>
      </p:sp>
      <p:sp>
        <p:nvSpPr>
          <p:cNvPr id="8" name="文本占位符 2">
            <a:extLst>
              <a:ext uri="{FF2B5EF4-FFF2-40B4-BE49-F238E27FC236}">
                <a16:creationId xmlns:a16="http://schemas.microsoft.com/office/drawing/2014/main" id="{34C9A9C8-A202-48DF-935D-FBB133029AC9}"/>
              </a:ext>
            </a:extLst>
          </p:cNvPr>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a:lnSpc>
                <a:spcPct val="100000"/>
              </a:lnSpc>
              <a:defRPr sz="2800" kern="0" spc="0" baseline="0">
                <a:solidFill>
                  <a:schemeClr val="tx1"/>
                </a:solidFill>
              </a:defRPr>
            </a:lvl1pPr>
            <a:lvl2pPr>
              <a:lnSpc>
                <a:spcPct val="100000"/>
              </a:lnSpc>
              <a:defRPr sz="2400" kern="0" spc="0" baseline="0">
                <a:solidFill>
                  <a:schemeClr val="tx1"/>
                </a:solidFill>
              </a:defRPr>
            </a:lvl2pPr>
            <a:lvl3pPr>
              <a:lnSpc>
                <a:spcPct val="100000"/>
              </a:lnSpc>
              <a:defRPr sz="2000" kern="0" spc="0" baseline="0">
                <a:solidFill>
                  <a:schemeClr val="tx1"/>
                </a:solidFill>
              </a:defRPr>
            </a:lvl3pPr>
            <a:lvl4pPr>
              <a:lnSpc>
                <a:spcPct val="100000"/>
              </a:lnSpc>
              <a:defRPr sz="1800" kern="0" spc="0" baseline="0">
                <a:solidFill>
                  <a:schemeClr val="tx1"/>
                </a:solidFill>
              </a:defRPr>
            </a:lvl4pPr>
            <a:lvl5pPr>
              <a:lnSpc>
                <a:spcPct val="100000"/>
              </a:lnSpc>
              <a:defRPr sz="1600" kern="0" spc="0" baseline="0">
                <a:solidFill>
                  <a:schemeClr val="tx1"/>
                </a:solidFill>
              </a:defRPr>
            </a:lvl5pPr>
          </a:lstStyle>
          <a:p>
            <a:pPr lvl="0"/>
            <a:r>
              <a:rPr lang="en-US" altLang="zh-CN" dirty="0"/>
              <a:t>Datacenter networks1</a:t>
            </a:r>
            <a:endParaRPr lang="zh-CN" altLang="en-US" dirty="0"/>
          </a:p>
          <a:p>
            <a:pPr lvl="1"/>
            <a:r>
              <a:rPr lang="en-US" altLang="zh-CN" dirty="0"/>
              <a:t>Datacenter networks2</a:t>
            </a:r>
            <a:endParaRPr lang="zh-CN" altLang="en-US" dirty="0"/>
          </a:p>
          <a:p>
            <a:pPr lvl="2"/>
            <a:r>
              <a:rPr lang="en-US" altLang="zh-CN" dirty="0"/>
              <a:t>Datacenter networks3</a:t>
            </a:r>
            <a:endParaRPr lang="zh-CN" altLang="en-US" dirty="0"/>
          </a:p>
          <a:p>
            <a:pPr lvl="3"/>
            <a:r>
              <a:rPr lang="en-US" altLang="zh-CN" dirty="0"/>
              <a:t>Datacenter networks4</a:t>
            </a:r>
            <a:endParaRPr lang="zh-CN" altLang="en-US" dirty="0"/>
          </a:p>
          <a:p>
            <a:pPr lvl="4"/>
            <a:r>
              <a:rPr lang="en-US" altLang="zh-CN" dirty="0"/>
              <a:t>Datacenter networks5</a:t>
            </a:r>
            <a:endParaRPr lang="zh-CN" altLang="en-US" dirty="0"/>
          </a:p>
        </p:txBody>
      </p:sp>
    </p:spTree>
    <p:extLst>
      <p:ext uri="{BB962C8B-B14F-4D97-AF65-F5344CB8AC3E}">
        <p14:creationId xmlns:p14="http://schemas.microsoft.com/office/powerpoint/2010/main" val="345225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2097170" name="图片 327" descr="logo-08"/>
          <p:cNvPicPr>
            <a:picLocks noChangeAspect="1"/>
          </p:cNvPicPr>
          <p:nvPr userDrawn="1"/>
        </p:nvPicPr>
        <p:blipFill>
          <a:blip r:embed="rId2"/>
          <a:stretch>
            <a:fillRect/>
          </a:stretch>
        </p:blipFill>
        <p:spPr>
          <a:xfrm flipH="1">
            <a:off x="-619760" y="5371425"/>
            <a:ext cx="4865370" cy="1885950"/>
          </a:xfrm>
          <a:prstGeom prst="rect">
            <a:avLst/>
          </a:prstGeom>
        </p:spPr>
      </p:pic>
      <p:sp>
        <p:nvSpPr>
          <p:cNvPr id="1048713" name="矩形 328"/>
          <p:cNvSpPr/>
          <p:nvPr userDrawn="1"/>
        </p:nvSpPr>
        <p:spPr>
          <a:xfrm>
            <a:off x="0" y="1299029"/>
            <a:ext cx="12192000" cy="45719"/>
          </a:xfrm>
          <a:prstGeom prst="rect">
            <a:avLst/>
          </a:prstGeom>
          <a:gradFill flip="none" rotWithShape="1">
            <a:gsLst>
              <a:gs pos="0">
                <a:srgbClr val="FFFFFF"/>
              </a:gs>
              <a:gs pos="29000">
                <a:srgbClr val="713686"/>
              </a:gs>
              <a:gs pos="6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71" name="图片 329" descr="logo-05"/>
          <p:cNvPicPr>
            <a:picLocks noChangeAspect="1"/>
          </p:cNvPicPr>
          <p:nvPr userDrawn="1"/>
        </p:nvPicPr>
        <p:blipFill>
          <a:blip r:embed="rId3"/>
          <a:stretch>
            <a:fillRect/>
          </a:stretch>
        </p:blipFill>
        <p:spPr>
          <a:xfrm>
            <a:off x="9117951" y="-562375"/>
            <a:ext cx="3385518" cy="31242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1048714" name="日期占位符 1"/>
          <p:cNvSpPr>
            <a:spLocks noGrp="1"/>
          </p:cNvSpPr>
          <p:nvPr>
            <p:ph type="dt" sz="half" idx="10"/>
            <p:custDataLst>
              <p:tags r:id="rId1"/>
            </p:custDataLst>
          </p:nvPr>
        </p:nvSpPr>
        <p:spPr/>
        <p:txBody>
          <a:bodyPr/>
          <a:lstStyle/>
          <a:p>
            <a:fld id="{82D25DFF-C78E-44BF-855C-78D7AEBB0AFB}" type="datetime1">
              <a:rPr lang="zh-CN" altLang="en-US" smtClean="0"/>
              <a:t>2025/8/7</a:t>
            </a:fld>
            <a:endParaRPr lang="zh-CN" altLang="en-US"/>
          </a:p>
        </p:txBody>
      </p:sp>
      <p:sp>
        <p:nvSpPr>
          <p:cNvPr id="1048715" name="页脚占位符 2"/>
          <p:cNvSpPr>
            <a:spLocks noGrp="1"/>
          </p:cNvSpPr>
          <p:nvPr>
            <p:ph type="ftr" sz="quarter" idx="11"/>
            <p:custDataLst>
              <p:tags r:id="rId2"/>
            </p:custDataLst>
          </p:nvPr>
        </p:nvSpPr>
        <p:spPr/>
        <p:txBody>
          <a:bodyPr/>
          <a:lstStyle/>
          <a:p>
            <a:endParaRPr lang="zh-CN" altLang="en-US"/>
          </a:p>
        </p:txBody>
      </p:sp>
      <p:sp>
        <p:nvSpPr>
          <p:cNvPr id="1048716"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pic>
        <p:nvPicPr>
          <p:cNvPr id="2097172" name="图片 4" descr="ppt_画板 1 副本"/>
          <p:cNvPicPr>
            <a:picLocks noChangeAspect="1"/>
          </p:cNvPicPr>
          <p:nvPr userDrawn="1"/>
        </p:nvPicPr>
        <p:blipFill>
          <a:blip r:embed="rId5"/>
          <a:stretch>
            <a:fillRect/>
          </a:stretch>
        </p:blipFill>
        <p:spPr>
          <a:xfrm>
            <a:off x="0" y="-635"/>
            <a:ext cx="12287250" cy="6858635"/>
          </a:xfrm>
          <a:prstGeom prst="rect">
            <a:avLst/>
          </a:prstGeom>
        </p:spPr>
      </p:pic>
      <p:sp>
        <p:nvSpPr>
          <p:cNvPr id="1048717" name="矩形 5"/>
          <p:cNvSpPr/>
          <p:nvPr userDrawn="1"/>
        </p:nvSpPr>
        <p:spPr>
          <a:xfrm>
            <a:off x="0" y="1622879"/>
            <a:ext cx="12192000" cy="45719"/>
          </a:xfrm>
          <a:prstGeom prst="rect">
            <a:avLst/>
          </a:prstGeom>
          <a:gradFill flip="none" rotWithShape="1">
            <a:gsLst>
              <a:gs pos="0">
                <a:srgbClr val="FFFFFF"/>
              </a:gs>
              <a:gs pos="29000">
                <a:srgbClr val="713686"/>
              </a:gs>
              <a:gs pos="6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1048718"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defRPr>
            </a:lvl1pPr>
          </a:lstStyle>
          <a:p>
            <a:r>
              <a:rPr lang="zh-CN" altLang="en-US" dirty="0"/>
              <a:t>单击此处编辑标题</a:t>
            </a:r>
          </a:p>
        </p:txBody>
      </p:sp>
      <p:sp>
        <p:nvSpPr>
          <p:cNvPr id="1048719"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1048720" name="日期占位符 3"/>
          <p:cNvSpPr>
            <a:spLocks noGrp="1"/>
          </p:cNvSpPr>
          <p:nvPr>
            <p:ph type="dt" sz="half" idx="10"/>
            <p:custDataLst>
              <p:tags r:id="rId3"/>
            </p:custDataLst>
          </p:nvPr>
        </p:nvSpPr>
        <p:spPr/>
        <p:txBody>
          <a:bodyPr/>
          <a:lstStyle/>
          <a:p>
            <a:fld id="{8A338C07-9235-4C90-A240-5A499EEB7210}" type="datetime1">
              <a:rPr lang="zh-CN" altLang="en-US" smtClean="0"/>
              <a:t>2025/8/7</a:t>
            </a:fld>
            <a:endParaRPr lang="zh-CN" altLang="en-US"/>
          </a:p>
        </p:txBody>
      </p:sp>
      <p:sp>
        <p:nvSpPr>
          <p:cNvPr id="1048721" name="页脚占位符 4"/>
          <p:cNvSpPr>
            <a:spLocks noGrp="1"/>
          </p:cNvSpPr>
          <p:nvPr>
            <p:ph type="ftr" sz="quarter" idx="11"/>
            <p:custDataLst>
              <p:tags r:id="rId4"/>
            </p:custDataLst>
          </p:nvPr>
        </p:nvSpPr>
        <p:spPr/>
        <p:txBody>
          <a:bodyPr/>
          <a:lstStyle/>
          <a:p>
            <a:endParaRPr lang="zh-CN" altLang="en-US"/>
          </a:p>
        </p:txBody>
      </p:sp>
      <p:sp>
        <p:nvSpPr>
          <p:cNvPr id="1048722"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1048687"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1048688"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689"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690" name="日期占位符 4"/>
          <p:cNvSpPr>
            <a:spLocks noGrp="1"/>
          </p:cNvSpPr>
          <p:nvPr>
            <p:ph type="dt" sz="half" idx="10"/>
            <p:custDataLst>
              <p:tags r:id="rId4"/>
            </p:custDataLst>
          </p:nvPr>
        </p:nvSpPr>
        <p:spPr/>
        <p:txBody>
          <a:bodyPr/>
          <a:lstStyle/>
          <a:p>
            <a:fld id="{C0DA2134-70B5-4BDB-A248-E2CA99B1974D}" type="datetime1">
              <a:rPr lang="zh-CN" altLang="en-US" smtClean="0"/>
              <a:t>2025/8/7</a:t>
            </a:fld>
            <a:endParaRPr lang="zh-CN" altLang="en-US"/>
          </a:p>
        </p:txBody>
      </p:sp>
      <p:sp>
        <p:nvSpPr>
          <p:cNvPr id="1048691" name="页脚占位符 5"/>
          <p:cNvSpPr>
            <a:spLocks noGrp="1"/>
          </p:cNvSpPr>
          <p:nvPr>
            <p:ph type="ftr" sz="quarter" idx="11"/>
            <p:custDataLst>
              <p:tags r:id="rId5"/>
            </p:custDataLst>
          </p:nvPr>
        </p:nvSpPr>
        <p:spPr/>
        <p:txBody>
          <a:bodyPr/>
          <a:lstStyle/>
          <a:p>
            <a:endParaRPr lang="zh-CN" altLang="en-US"/>
          </a:p>
        </p:txBody>
      </p:sp>
      <p:sp>
        <p:nvSpPr>
          <p:cNvPr id="1048692"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1048723"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1048724"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1048725"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726"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1048727"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728" name="日期占位符 6"/>
          <p:cNvSpPr>
            <a:spLocks noGrp="1"/>
          </p:cNvSpPr>
          <p:nvPr>
            <p:ph type="dt" sz="half" idx="10"/>
            <p:custDataLst>
              <p:tags r:id="rId6"/>
            </p:custDataLst>
          </p:nvPr>
        </p:nvSpPr>
        <p:spPr/>
        <p:txBody>
          <a:bodyPr/>
          <a:lstStyle/>
          <a:p>
            <a:fld id="{2FBC33B4-194B-49E3-A946-5BB178FEADB6}" type="datetime1">
              <a:rPr lang="zh-CN" altLang="en-US" smtClean="0"/>
              <a:t>2025/8/7</a:t>
            </a:fld>
            <a:endParaRPr lang="zh-CN" altLang="en-US"/>
          </a:p>
        </p:txBody>
      </p:sp>
      <p:sp>
        <p:nvSpPr>
          <p:cNvPr id="1048729" name="页脚占位符 7"/>
          <p:cNvSpPr>
            <a:spLocks noGrp="1"/>
          </p:cNvSpPr>
          <p:nvPr>
            <p:ph type="ftr" sz="quarter" idx="11"/>
            <p:custDataLst>
              <p:tags r:id="rId7"/>
            </p:custDataLst>
          </p:nvPr>
        </p:nvSpPr>
        <p:spPr/>
        <p:txBody>
          <a:bodyPr/>
          <a:lstStyle/>
          <a:p>
            <a:endParaRPr lang="zh-CN" altLang="en-US"/>
          </a:p>
        </p:txBody>
      </p:sp>
      <p:sp>
        <p:nvSpPr>
          <p:cNvPr id="1048730"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1048731"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1048732" name="日期占位符 2"/>
          <p:cNvSpPr>
            <a:spLocks noGrp="1"/>
          </p:cNvSpPr>
          <p:nvPr>
            <p:ph type="dt" sz="half" idx="10"/>
            <p:custDataLst>
              <p:tags r:id="rId2"/>
            </p:custDataLst>
          </p:nvPr>
        </p:nvSpPr>
        <p:spPr/>
        <p:txBody>
          <a:bodyPr/>
          <a:lstStyle/>
          <a:p>
            <a:fld id="{BFD2A547-E68B-44A4-9213-CA7FA76923C5}" type="datetime1">
              <a:rPr lang="zh-CN" altLang="en-US" smtClean="0"/>
              <a:t>2025/8/7</a:t>
            </a:fld>
            <a:endParaRPr lang="zh-CN" altLang="en-US"/>
          </a:p>
        </p:txBody>
      </p:sp>
      <p:sp>
        <p:nvSpPr>
          <p:cNvPr id="1048733" name="页脚占位符 3"/>
          <p:cNvSpPr>
            <a:spLocks noGrp="1"/>
          </p:cNvSpPr>
          <p:nvPr>
            <p:ph type="ftr" sz="quarter" idx="11"/>
            <p:custDataLst>
              <p:tags r:id="rId3"/>
            </p:custDataLst>
          </p:nvPr>
        </p:nvSpPr>
        <p:spPr/>
        <p:txBody>
          <a:bodyPr/>
          <a:lstStyle/>
          <a:p>
            <a:endParaRPr lang="zh-CN" altLang="en-US"/>
          </a:p>
        </p:txBody>
      </p:sp>
      <p:sp>
        <p:nvSpPr>
          <p:cNvPr id="1048734"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20"/>
            </p:custDataLst>
          </p:nvPr>
        </p:nvSpPr>
        <p:spPr>
          <a:xfrm>
            <a:off x="608400" y="608400"/>
            <a:ext cx="10969200" cy="705600"/>
          </a:xfrm>
          <a:prstGeom prst="rect">
            <a:avLst/>
          </a:prstGeom>
        </p:spPr>
        <p:txBody>
          <a:bodyPr vert="horz" lIns="90170" tIns="46990" rIns="90170" bIns="46990" rtlCol="0" anchor="ctr" anchorCtr="0">
            <a:normAutofit/>
          </a:bodyPr>
          <a:lstStyle/>
          <a:p>
            <a:r>
              <a:rPr lang="en-US" altLang="zh-CN" dirty="0"/>
              <a:t>Datacenter Networks</a:t>
            </a:r>
            <a:endParaRPr lang="zh-CN" altLang="en-US" dirty="0"/>
          </a:p>
        </p:txBody>
      </p:sp>
      <p:sp>
        <p:nvSpPr>
          <p:cNvPr id="1048577" name="文本占位符 2"/>
          <p:cNvSpPr>
            <a:spLocks noGrp="1"/>
          </p:cNvSpPr>
          <p:nvPr>
            <p:ph type="body" idx="1"/>
            <p:custDataLst>
              <p:tags r:id="rId21"/>
            </p:custDataLst>
          </p:nvPr>
        </p:nvSpPr>
        <p:spPr>
          <a:xfrm>
            <a:off x="608400" y="1490400"/>
            <a:ext cx="10969200" cy="4759200"/>
          </a:xfrm>
          <a:prstGeom prst="rect">
            <a:avLst/>
          </a:prstGeom>
        </p:spPr>
        <p:txBody>
          <a:bodyPr vert="horz" lIns="90000" tIns="46800" rIns="90000" bIns="46800" rtlCol="0">
            <a:normAutofit/>
          </a:bodyPr>
          <a:lstStyle/>
          <a:p>
            <a:pPr lvl="0"/>
            <a:r>
              <a:rPr lang="en-US" altLang="zh-CN" dirty="0"/>
              <a:t>Datacenter networks1</a:t>
            </a:r>
            <a:endParaRPr lang="zh-CN" altLang="en-US" dirty="0"/>
          </a:p>
          <a:p>
            <a:pPr lvl="1"/>
            <a:r>
              <a:rPr lang="en-US" altLang="zh-CN" dirty="0"/>
              <a:t>Datacenter networks2</a:t>
            </a:r>
            <a:endParaRPr lang="zh-CN" altLang="en-US" dirty="0"/>
          </a:p>
          <a:p>
            <a:pPr lvl="2"/>
            <a:r>
              <a:rPr lang="en-US" altLang="zh-CN" dirty="0"/>
              <a:t>Datacenter networks3</a:t>
            </a:r>
            <a:endParaRPr lang="zh-CN" altLang="en-US" dirty="0"/>
          </a:p>
          <a:p>
            <a:pPr lvl="3"/>
            <a:r>
              <a:rPr lang="en-US" altLang="zh-CN" dirty="0"/>
              <a:t>Datacenter networks4</a:t>
            </a:r>
            <a:endParaRPr lang="zh-CN" altLang="en-US" dirty="0"/>
          </a:p>
          <a:p>
            <a:pPr lvl="4"/>
            <a:r>
              <a:rPr lang="en-US" altLang="zh-CN" dirty="0"/>
              <a:t>Datacenter networks5</a:t>
            </a:r>
            <a:endParaRPr lang="zh-CN" altLang="en-US" dirty="0"/>
          </a:p>
        </p:txBody>
      </p:sp>
      <p:sp>
        <p:nvSpPr>
          <p:cNvPr id="1048578" name="日期占位符 3"/>
          <p:cNvSpPr>
            <a:spLocks noGrp="1"/>
          </p:cNvSpPr>
          <p:nvPr>
            <p:ph type="dt" sz="half" idx="2"/>
            <p:custDataLst>
              <p:tags r:id="rId2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4F2D5D03-08A5-46D2-824C-362B4EBF985F}" type="datetime1">
              <a:rPr lang="zh-CN" altLang="en-US" smtClean="0"/>
              <a:t>2025/8/7</a:t>
            </a:fld>
            <a:endParaRPr lang="zh-CN" altLang="en-US"/>
          </a:p>
        </p:txBody>
      </p:sp>
      <p:sp>
        <p:nvSpPr>
          <p:cNvPr id="1048579" name="页脚占位符 4"/>
          <p:cNvSpPr>
            <a:spLocks noGrp="1"/>
          </p:cNvSpPr>
          <p:nvPr>
            <p:ph type="ftr" sz="quarter" idx="3"/>
            <p:custDataLst>
              <p:tags r:id="rId2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1048580" name="灯片编号占位符 5"/>
          <p:cNvSpPr>
            <a:spLocks noGrp="1"/>
          </p:cNvSpPr>
          <p:nvPr>
            <p:ph type="sldNum" sz="quarter" idx="4"/>
            <p:custDataLst>
              <p:tags r:id="rId2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50" r:id="rId1"/>
    <p:sldLayoutId id="2147483651" r:id="rId2"/>
    <p:sldLayoutId id="2147483663"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latin typeface="Calibri" panose="020F0502020204030204" pitchFamily="34" charset="0"/>
          <a:ea typeface="微软雅黑" panose="020B0503020204020204" pitchFamily="34" charset="-122"/>
          <a:cs typeface="Calibri" panose="020F0502020204030204" pitchFamily="34" charset="0"/>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5.xml"/><Relationship Id="rId1" Type="http://schemas.openxmlformats.org/officeDocument/2006/relationships/slideLayout" Target="../slideLayouts/slideLayout17.xml"/><Relationship Id="rId5" Type="http://schemas.openxmlformats.org/officeDocument/2006/relationships/image" Target="../media/image125.png"/><Relationship Id="rId4" Type="http://schemas.openxmlformats.org/officeDocument/2006/relationships/image" Target="../media/image124.png"/></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image" Target="../media/image127.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15.xml"/><Relationship Id="rId7" Type="http://schemas.openxmlformats.org/officeDocument/2006/relationships/slide" Target="slide3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10" Type="http://schemas.openxmlformats.org/officeDocument/2006/relationships/slide" Target="slide28.xml"/><Relationship Id="rId4" Type="http://schemas.openxmlformats.org/officeDocument/2006/relationships/slide" Target="slide33.xml"/><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5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33.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4" Type="http://schemas.openxmlformats.org/officeDocument/2006/relationships/slide" Target="slide3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cw.infinibandta.org/document/dl/856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2.xml"/><Relationship Id="rId7" Type="http://schemas.openxmlformats.org/officeDocument/2006/relationships/slide" Target="slide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4" Type="http://schemas.openxmlformats.org/officeDocument/2006/relationships/slide" Target="slide33.xml"/><Relationship Id="rId9" Type="http://schemas.openxmlformats.org/officeDocument/2006/relationships/slide" Target="slide38.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2.xml"/><Relationship Id="rId7" Type="http://schemas.openxmlformats.org/officeDocument/2006/relationships/slide" Target="slide4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10" Type="http://schemas.openxmlformats.org/officeDocument/2006/relationships/image" Target="../media/image76.png"/><Relationship Id="rId4" Type="http://schemas.openxmlformats.org/officeDocument/2006/relationships/slide" Target="slide33.xml"/><Relationship Id="rId9" Type="http://schemas.openxmlformats.org/officeDocument/2006/relationships/slide" Target="slide42.xml"/></Relationships>
</file>

<file path=ppt/slides/_rels/slide4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3.xml"/><Relationship Id="rId7" Type="http://schemas.openxmlformats.org/officeDocument/2006/relationships/slide" Target="slide5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slide" Target="slide57.xml"/><Relationship Id="rId4" Type="http://schemas.openxmlformats.org/officeDocument/2006/relationships/slide" Target="slide41.xml"/><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2.xml"/><Relationship Id="rId7"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10" Type="http://schemas.openxmlformats.org/officeDocument/2006/relationships/slide" Target="slide42.xml"/><Relationship Id="rId4" Type="http://schemas.openxmlformats.org/officeDocument/2006/relationships/slide" Target="slide33.xml"/><Relationship Id="rId9" Type="http://schemas.openxmlformats.org/officeDocument/2006/relationships/slide" Target="slide5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2.xml"/><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10" Type="http://schemas.openxmlformats.org/officeDocument/2006/relationships/slide" Target="slide42.xml"/><Relationship Id="rId4" Type="http://schemas.openxmlformats.org/officeDocument/2006/relationships/slide" Target="slide33.xml"/><Relationship Id="rId9" Type="http://schemas.openxmlformats.org/officeDocument/2006/relationships/slide" Target="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41.xml"/><Relationship Id="rId4" Type="http://schemas.openxmlformats.org/officeDocument/2006/relationships/slide" Target="slide33.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7.xml"/><Relationship Id="rId5" Type="http://schemas.openxmlformats.org/officeDocument/2006/relationships/image" Target="../media/image119.sv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121.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3" name="文本框 1"/>
          <p:cNvSpPr txBox="1"/>
          <p:nvPr/>
        </p:nvSpPr>
        <p:spPr>
          <a:xfrm>
            <a:off x="301256" y="2010320"/>
            <a:ext cx="11589487" cy="1446550"/>
          </a:xfrm>
          <a:prstGeom prst="rect">
            <a:avLst/>
          </a:prstGeom>
          <a:noFill/>
        </p:spPr>
        <p:txBody>
          <a:bodyPr wrap="square" rtlCol="0">
            <a:spAutoFit/>
          </a:bodyPr>
          <a:lstStyle/>
          <a:p>
            <a:r>
              <a:rPr lang="en-US" altLang="zh-CN" sz="4400" dirty="0">
                <a:solidFill>
                  <a:schemeClr val="bg1"/>
                </a:solidFill>
                <a:latin typeface="Calibri" panose="020F0502020204030204" pitchFamily="34" charset="0"/>
                <a:cs typeface="Calibri" panose="020F0502020204030204" pitchFamily="34" charset="0"/>
              </a:rPr>
              <a:t>Congestion Management in Datacenter Networks:</a:t>
            </a:r>
          </a:p>
          <a:p>
            <a:pPr algn="ctr"/>
            <a:r>
              <a:rPr lang="en-US" altLang="zh-CN" sz="4400" dirty="0">
                <a:solidFill>
                  <a:schemeClr val="bg1"/>
                </a:solidFill>
                <a:latin typeface="Calibri" panose="020F0502020204030204" pitchFamily="34" charset="0"/>
                <a:cs typeface="Calibri" panose="020F0502020204030204" pitchFamily="34" charset="0"/>
              </a:rPr>
              <a:t>Status Quo and Opportunities</a:t>
            </a:r>
          </a:p>
        </p:txBody>
      </p:sp>
      <p:sp>
        <p:nvSpPr>
          <p:cNvPr id="1048584" name="文本框 3"/>
          <p:cNvSpPr txBox="1"/>
          <p:nvPr/>
        </p:nvSpPr>
        <p:spPr>
          <a:xfrm>
            <a:off x="3456023" y="4621083"/>
            <a:ext cx="5603799" cy="1493358"/>
          </a:xfrm>
          <a:prstGeom prst="rect">
            <a:avLst/>
          </a:prstGeom>
          <a:noFill/>
        </p:spPr>
        <p:txBody>
          <a:bodyPr wrap="square" rtlCol="0">
            <a:spAutoFit/>
          </a:bodyPr>
          <a:lstStyle/>
          <a:p>
            <a:pPr algn="ctr">
              <a:lnSpc>
                <a:spcPct val="150000"/>
              </a:lnSpc>
            </a:pPr>
            <a:r>
              <a:rPr lang="en-US" altLang="zh-CN" sz="3200" b="1" dirty="0">
                <a:latin typeface="Bodoni MT Black" panose="02070A03080606020203" pitchFamily="18" charset="0"/>
                <a:cs typeface="Calibri" panose="020F0502020204030204" pitchFamily="34" charset="0"/>
              </a:rPr>
              <a:t>Chen Tian</a:t>
            </a:r>
            <a:r>
              <a:rPr lang="zh-CN" altLang="en-US" sz="3200" b="1" dirty="0">
                <a:latin typeface="Bodoni MT Black" panose="02070A03080606020203" pitchFamily="18" charset="0"/>
                <a:cs typeface="Calibri" panose="020F0502020204030204" pitchFamily="34" charset="0"/>
              </a:rPr>
              <a:t>（田臣）</a:t>
            </a:r>
            <a:endParaRPr lang="en-US" altLang="zh-CN" sz="3200" b="1" dirty="0">
              <a:latin typeface="Bodoni MT Black" panose="02070A03080606020203" pitchFamily="18" charset="0"/>
              <a:cs typeface="Calibri" panose="020F0502020204030204" pitchFamily="34" charset="0"/>
            </a:endParaRPr>
          </a:p>
          <a:p>
            <a:pPr algn="ctr">
              <a:lnSpc>
                <a:spcPct val="150000"/>
              </a:lnSpc>
            </a:pPr>
            <a:r>
              <a:rPr lang="en-US" altLang="zh-CN" sz="3200" b="1" dirty="0">
                <a:latin typeface="Calibri" panose="020F0502020204030204" pitchFamily="34" charset="0"/>
                <a:cs typeface="Calibri" panose="020F0502020204030204" pitchFamily="34" charset="0"/>
              </a:rPr>
              <a:t>Nanjing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371CDCA-C96A-436A-9AC8-9054C7F27F19}"/>
              </a:ext>
            </a:extLst>
          </p:cNvPr>
          <p:cNvSpPr>
            <a:spLocks noGrp="1"/>
          </p:cNvSpPr>
          <p:nvPr>
            <p:ph type="sldNum" sz="quarter" idx="12"/>
          </p:nvPr>
        </p:nvSpPr>
        <p:spPr/>
        <p:txBody>
          <a:bodyPr/>
          <a:lstStyle/>
          <a:p>
            <a:fld id="{49AE70B2-8BF9-45C0-BB95-33D1B9D3A854}" type="slidenum">
              <a:rPr lang="zh-CN" altLang="en-US" smtClean="0"/>
              <a:t>10</a:t>
            </a:fld>
            <a:endParaRPr lang="zh-CN" altLang="en-US" dirty="0"/>
          </a:p>
        </p:txBody>
      </p:sp>
      <p:sp>
        <p:nvSpPr>
          <p:cNvPr id="4" name="标题 3">
            <a:extLst>
              <a:ext uri="{FF2B5EF4-FFF2-40B4-BE49-F238E27FC236}">
                <a16:creationId xmlns:a16="http://schemas.microsoft.com/office/drawing/2014/main" id="{DC6C722B-A2AF-4EAD-900C-3667B112A0A9}"/>
              </a:ext>
            </a:extLst>
          </p:cNvPr>
          <p:cNvSpPr>
            <a:spLocks noGrp="1"/>
          </p:cNvSpPr>
          <p:nvPr>
            <p:ph type="title"/>
          </p:nvPr>
        </p:nvSpPr>
        <p:spPr/>
        <p:txBody>
          <a:bodyPr/>
          <a:lstStyle/>
          <a:p>
            <a:r>
              <a:rPr lang="en-US" altLang="zh-CN" kern="1200" dirty="0">
                <a:solidFill>
                  <a:srgbClr val="4C1750"/>
                </a:solidFill>
              </a:rPr>
              <a:t>What we learn from textbook</a:t>
            </a:r>
            <a:endParaRPr lang="zh-CN" altLang="en-US" kern="1200" dirty="0">
              <a:solidFill>
                <a:srgbClr val="4C1750"/>
              </a:solidFill>
            </a:endParaRPr>
          </a:p>
        </p:txBody>
      </p:sp>
      <p:sp>
        <p:nvSpPr>
          <p:cNvPr id="5" name="内容占位符 4">
            <a:extLst>
              <a:ext uri="{FF2B5EF4-FFF2-40B4-BE49-F238E27FC236}">
                <a16:creationId xmlns:a16="http://schemas.microsoft.com/office/drawing/2014/main" id="{54C4694E-B8C4-490F-AC73-2B8EE63B043A}"/>
              </a:ext>
            </a:extLst>
          </p:cNvPr>
          <p:cNvSpPr>
            <a:spLocks noGrp="1"/>
          </p:cNvSpPr>
          <p:nvPr>
            <p:ph idx="1"/>
          </p:nvPr>
        </p:nvSpPr>
        <p:spPr/>
        <p:txBody>
          <a:bodyPr/>
          <a:lstStyle/>
          <a:p>
            <a:r>
              <a:rPr lang="en-US" altLang="zh-CN" dirty="0"/>
              <a:t> TCP Slow start</a:t>
            </a:r>
          </a:p>
          <a:p>
            <a:r>
              <a:rPr lang="en-US" altLang="zh-CN" dirty="0"/>
              <a:t> Additive-increase/multiplicative-decrease (AIMD) rate adjusting</a:t>
            </a:r>
            <a:endParaRPr lang="zh-CN" altLang="en-US" dirty="0"/>
          </a:p>
        </p:txBody>
      </p:sp>
      <p:pic>
        <p:nvPicPr>
          <p:cNvPr id="9" name="图片 8">
            <a:extLst>
              <a:ext uri="{FF2B5EF4-FFF2-40B4-BE49-F238E27FC236}">
                <a16:creationId xmlns:a16="http://schemas.microsoft.com/office/drawing/2014/main" id="{A6038BD7-9411-4C75-B830-BCD81C87C171}"/>
              </a:ext>
            </a:extLst>
          </p:cNvPr>
          <p:cNvPicPr>
            <a:picLocks noChangeAspect="1"/>
          </p:cNvPicPr>
          <p:nvPr/>
        </p:nvPicPr>
        <p:blipFill>
          <a:blip r:embed="rId3"/>
          <a:stretch>
            <a:fillRect/>
          </a:stretch>
        </p:blipFill>
        <p:spPr>
          <a:xfrm>
            <a:off x="776748" y="2898499"/>
            <a:ext cx="4840697" cy="2734155"/>
          </a:xfrm>
          <a:prstGeom prst="rect">
            <a:avLst/>
          </a:prstGeom>
        </p:spPr>
      </p:pic>
      <p:pic>
        <p:nvPicPr>
          <p:cNvPr id="11" name="图片 10">
            <a:extLst>
              <a:ext uri="{FF2B5EF4-FFF2-40B4-BE49-F238E27FC236}">
                <a16:creationId xmlns:a16="http://schemas.microsoft.com/office/drawing/2014/main" id="{8A708B37-7E7B-456E-8915-ECF6FA7411AA}"/>
              </a:ext>
            </a:extLst>
          </p:cNvPr>
          <p:cNvPicPr>
            <a:picLocks noChangeAspect="1"/>
          </p:cNvPicPr>
          <p:nvPr/>
        </p:nvPicPr>
        <p:blipFill>
          <a:blip r:embed="rId4"/>
          <a:stretch>
            <a:fillRect/>
          </a:stretch>
        </p:blipFill>
        <p:spPr>
          <a:xfrm>
            <a:off x="6469625" y="2993220"/>
            <a:ext cx="3338513" cy="2657475"/>
          </a:xfrm>
          <a:prstGeom prst="rect">
            <a:avLst/>
          </a:prstGeom>
        </p:spPr>
      </p:pic>
      <p:sp>
        <p:nvSpPr>
          <p:cNvPr id="8" name="文本框 7">
            <a:extLst>
              <a:ext uri="{FF2B5EF4-FFF2-40B4-BE49-F238E27FC236}">
                <a16:creationId xmlns:a16="http://schemas.microsoft.com/office/drawing/2014/main" id="{5596A7D9-783D-48BA-9020-4B752B304EF5}"/>
              </a:ext>
            </a:extLst>
          </p:cNvPr>
          <p:cNvSpPr txBox="1"/>
          <p:nvPr/>
        </p:nvSpPr>
        <p:spPr>
          <a:xfrm>
            <a:off x="3504992" y="6040454"/>
            <a:ext cx="4633889" cy="307777"/>
          </a:xfrm>
          <a:prstGeom prst="rect">
            <a:avLst/>
          </a:prstGeom>
          <a:noFill/>
        </p:spPr>
        <p:txBody>
          <a:bodyPr wrap="square">
            <a:spAutoFit/>
          </a:bodyPr>
          <a:lstStyle/>
          <a:p>
            <a:r>
              <a:rPr lang="zh-CN" altLang="en-US" sz="1400" dirty="0">
                <a:latin typeface="Calibri" panose="020F0502020204030204" pitchFamily="34" charset="0"/>
                <a:ea typeface="Calibri" panose="020F0502020204030204" pitchFamily="34" charset="0"/>
                <a:cs typeface="Calibri" panose="020F0502020204030204" pitchFamily="34" charset="0"/>
              </a:rPr>
              <a:t>*</a:t>
            </a:r>
            <a:r>
              <a:rPr lang="en-US" altLang="zh-CN" sz="1400" dirty="0">
                <a:latin typeface="Calibri" panose="020F0502020204030204" pitchFamily="34" charset="0"/>
                <a:ea typeface="Calibri" panose="020F0502020204030204" pitchFamily="34" charset="0"/>
                <a:cs typeface="Calibri" panose="020F0502020204030204" pitchFamily="34" charset="0"/>
              </a:rPr>
              <a:t>pics from Computer Networking: A Top-Down Approach</a:t>
            </a:r>
            <a:endParaRPr lang="zh-CN" altLang="en-US" sz="1400" dirty="0">
              <a:latin typeface="Calibri" panose="020F0502020204030204" pitchFamily="34" charset="0"/>
              <a:cs typeface="Calibri" panose="020F0502020204030204" pitchFamily="34" charset="0"/>
            </a:endParaRPr>
          </a:p>
        </p:txBody>
      </p:sp>
      <p:sp>
        <p:nvSpPr>
          <p:cNvPr id="10" name="内容占位符 5">
            <a:extLst>
              <a:ext uri="{FF2B5EF4-FFF2-40B4-BE49-F238E27FC236}">
                <a16:creationId xmlns:a16="http://schemas.microsoft.com/office/drawing/2014/main" id="{FD90AC4C-9E74-40C9-B7B6-3DE72E130F49}"/>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Tree>
    <p:extLst>
      <p:ext uri="{BB962C8B-B14F-4D97-AF65-F5344CB8AC3E}">
        <p14:creationId xmlns:p14="http://schemas.microsoft.com/office/powerpoint/2010/main" val="17923143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2A1C-36F0-EF8F-0C91-93B04B181EA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D54E74E-683C-E139-0A44-E771739B1477}"/>
              </a:ext>
            </a:extLst>
          </p:cNvPr>
          <p:cNvSpPr>
            <a:spLocks noGrp="1"/>
          </p:cNvSpPr>
          <p:nvPr>
            <p:ph type="sldNum" sz="quarter" idx="12"/>
          </p:nvPr>
        </p:nvSpPr>
        <p:spPr/>
        <p:txBody>
          <a:bodyPr/>
          <a:lstStyle/>
          <a:p>
            <a:fld id="{49AE70B2-8BF9-45C0-BB95-33D1B9D3A854}" type="slidenum">
              <a:rPr lang="zh-CN" altLang="en-US" smtClean="0"/>
              <a:t>100</a:t>
            </a:fld>
            <a:endParaRPr lang="zh-CN" altLang="en-US" dirty="0"/>
          </a:p>
        </p:txBody>
      </p:sp>
      <p:sp>
        <p:nvSpPr>
          <p:cNvPr id="5" name="标题 4">
            <a:extLst>
              <a:ext uri="{FF2B5EF4-FFF2-40B4-BE49-F238E27FC236}">
                <a16:creationId xmlns:a16="http://schemas.microsoft.com/office/drawing/2014/main" id="{A873F731-7D76-50C6-9ABB-3A3CA4FDD89D}"/>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 Optimization </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CFB95C3A-C8B8-E6B7-1772-37D3FCEFA769}"/>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An innovative </a:t>
            </a:r>
            <a:r>
              <a:rPr lang="en-US" altLang="zh-CN" sz="2400" b="1" dirty="0">
                <a:latin typeface="Trebuchet MS" panose="020B0603020202020204" pitchFamily="34" charset="0"/>
                <a:ea typeface="+mn-lt"/>
                <a:cs typeface="+mn-lt"/>
              </a:rPr>
              <a:t>Multi-segment </a:t>
            </a:r>
            <a:r>
              <a:rPr lang="en-US" altLang="zh-CN" sz="2400" b="1" dirty="0" err="1">
                <a:latin typeface="Trebuchet MS" panose="020B0603020202020204" pitchFamily="34" charset="0"/>
                <a:ea typeface="+mn-lt"/>
                <a:cs typeface="+mn-lt"/>
              </a:rPr>
              <a:t>QueueID</a:t>
            </a:r>
            <a:r>
              <a:rPr lang="en-US" altLang="zh-CN" sz="2400" b="1" dirty="0">
                <a:latin typeface="Trebuchet MS" panose="020B0603020202020204" pitchFamily="34" charset="0"/>
                <a:ea typeface="+mn-lt"/>
                <a:cs typeface="+mn-lt"/>
              </a:rPr>
              <a:t> Stack</a:t>
            </a:r>
            <a:r>
              <a:rPr lang="en-US" altLang="zh-CN" sz="2400" dirty="0">
                <a:latin typeface="Trebuchet MS" panose="020B0603020202020204" pitchFamily="34" charset="0"/>
                <a:ea typeface="+mn-lt"/>
                <a:cs typeface="+mn-lt"/>
              </a:rPr>
              <a:t> is used, allowing one-pass allocation and freeing of queues within Tofino2's pipeline architecture.</a:t>
            </a:r>
          </a:p>
        </p:txBody>
      </p:sp>
      <p:pic>
        <p:nvPicPr>
          <p:cNvPr id="4" name="图片 3">
            <a:extLst>
              <a:ext uri="{FF2B5EF4-FFF2-40B4-BE49-F238E27FC236}">
                <a16:creationId xmlns:a16="http://schemas.microsoft.com/office/drawing/2014/main" id="{AC3967E1-A60C-1E0F-D8D0-F41B32E23473}"/>
              </a:ext>
            </a:extLst>
          </p:cNvPr>
          <p:cNvPicPr>
            <a:picLocks noChangeAspect="1"/>
          </p:cNvPicPr>
          <p:nvPr/>
        </p:nvPicPr>
        <p:blipFill>
          <a:blip r:embed="rId3"/>
          <a:stretch>
            <a:fillRect/>
          </a:stretch>
        </p:blipFill>
        <p:spPr>
          <a:xfrm>
            <a:off x="1836057" y="2447688"/>
            <a:ext cx="8349078" cy="3685270"/>
          </a:xfrm>
          <a:prstGeom prst="rect">
            <a:avLst/>
          </a:prstGeom>
        </p:spPr>
      </p:pic>
    </p:spTree>
    <p:extLst>
      <p:ext uri="{BB962C8B-B14F-4D97-AF65-F5344CB8AC3E}">
        <p14:creationId xmlns:p14="http://schemas.microsoft.com/office/powerpoint/2010/main" val="344700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A0A6-A245-96A6-86EF-CC4FA091D9D1}"/>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4BFCBE2-DA41-A3CD-715D-124944431F3F}"/>
              </a:ext>
            </a:extLst>
          </p:cNvPr>
          <p:cNvSpPr>
            <a:spLocks noGrp="1"/>
          </p:cNvSpPr>
          <p:nvPr>
            <p:ph type="sldNum" sz="quarter" idx="12"/>
          </p:nvPr>
        </p:nvSpPr>
        <p:spPr/>
        <p:txBody>
          <a:bodyPr/>
          <a:lstStyle/>
          <a:p>
            <a:fld id="{49AE70B2-8BF9-45C0-BB95-33D1B9D3A854}" type="slidenum">
              <a:rPr lang="zh-CN" altLang="en-US" smtClean="0"/>
              <a:t>101</a:t>
            </a:fld>
            <a:endParaRPr lang="zh-CN" altLang="en-US" dirty="0"/>
          </a:p>
        </p:txBody>
      </p:sp>
      <p:sp>
        <p:nvSpPr>
          <p:cNvPr id="5" name="标题 4">
            <a:extLst>
              <a:ext uri="{FF2B5EF4-FFF2-40B4-BE49-F238E27FC236}">
                <a16:creationId xmlns:a16="http://schemas.microsoft.com/office/drawing/2014/main" id="{F77B860A-06C2-44B0-2761-A1EBB3A785CC}"/>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 Compromise </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A0ADA086-FD08-FC18-9712-A15CD3F4DD0B}"/>
                  </a:ext>
                </a:extLst>
              </p:cNvPr>
              <p:cNvSpPr/>
              <p:nvPr/>
            </p:nvSpPr>
            <p:spPr>
              <a:xfrm>
                <a:off x="608012" y="1529605"/>
                <a:ext cx="10884524" cy="1200329"/>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Queue state tables require </a:t>
                </a:r>
                <a14:m>
                  <m:oMath xmlns:m="http://schemas.openxmlformats.org/officeDocument/2006/math">
                    <m:r>
                      <a:rPr lang="en-US" altLang="zh-CN" sz="2400" i="1" dirty="0">
                        <a:latin typeface="Cambria Math" panose="02040503050406030204" pitchFamily="18" charset="0"/>
                        <a:ea typeface="+mn-lt"/>
                        <a:cs typeface="+mn-lt"/>
                      </a:rPr>
                      <m:t>#</m:t>
                    </m:r>
                    <m:r>
                      <a:rPr lang="en-US" altLang="zh-CN" sz="2400" i="1" dirty="0">
                        <a:latin typeface="Cambria Math" panose="02040503050406030204" pitchFamily="18" charset="0"/>
                        <a:ea typeface="+mn-lt"/>
                        <a:cs typeface="+mn-lt"/>
                      </a:rPr>
                      <m:t>𝑠𝑤𝑖𝑡𝑐h</m:t>
                    </m:r>
                    <m:r>
                      <a:rPr lang="en-US" altLang="zh-CN" sz="2400" i="1" dirty="0">
                        <a:latin typeface="Cambria Math" panose="02040503050406030204" pitchFamily="18" charset="0"/>
                        <a:ea typeface="+mn-lt"/>
                        <a:cs typeface="+mn-lt"/>
                      </a:rPr>
                      <m:t> </m:t>
                    </m:r>
                    <m:r>
                      <a:rPr lang="en-US" altLang="zh-CN" sz="2400" i="1" dirty="0">
                        <a:latin typeface="Cambria Math" panose="02040503050406030204" pitchFamily="18" charset="0"/>
                        <a:ea typeface="+mn-lt"/>
                        <a:cs typeface="+mn-lt"/>
                      </a:rPr>
                      <m:t>𝑝𝑜𝑟𝑡</m:t>
                    </m:r>
                    <m:r>
                      <a:rPr lang="en-US" altLang="zh-CN" sz="2400" i="1" dirty="0">
                        <a:latin typeface="Cambria Math" panose="02040503050406030204" pitchFamily="18" charset="0"/>
                        <a:ea typeface="+mn-lt"/>
                        <a:cs typeface="+mn-lt"/>
                      </a:rPr>
                      <m:t> × #</m:t>
                    </m:r>
                    <m:r>
                      <a:rPr lang="en-US" altLang="zh-CN" sz="2400" i="1" dirty="0">
                        <a:latin typeface="Cambria Math" panose="02040503050406030204" pitchFamily="18" charset="0"/>
                        <a:ea typeface="+mn-lt"/>
                        <a:cs typeface="+mn-lt"/>
                      </a:rPr>
                      <m:t>𝑝𝑜𝑡𝑒𝑛𝑡𝑖𝑎𝑙</m:t>
                    </m:r>
                    <m:r>
                      <a:rPr lang="en-US" altLang="zh-CN" sz="2400" i="1" dirty="0">
                        <a:latin typeface="Cambria Math" panose="02040503050406030204" pitchFamily="18" charset="0"/>
                        <a:ea typeface="+mn-lt"/>
                        <a:cs typeface="+mn-lt"/>
                      </a:rPr>
                      <m:t> </m:t>
                    </m:r>
                    <m:r>
                      <a:rPr lang="en-US" altLang="zh-CN" sz="2400" i="1" dirty="0">
                        <a:latin typeface="Cambria Math" panose="02040503050406030204" pitchFamily="18" charset="0"/>
                        <a:ea typeface="+mn-lt"/>
                        <a:cs typeface="+mn-lt"/>
                      </a:rPr>
                      <m:t>𝑟𝑜𝑜𝑡𝑠</m:t>
                    </m:r>
                  </m:oMath>
                </a14:m>
                <a:r>
                  <a:rPr lang="en-US" altLang="zh-CN" sz="2400" dirty="0">
                    <a:latin typeface="Trebuchet MS" panose="020B0603020202020204" pitchFamily="34" charset="0"/>
                    <a:ea typeface="+mn-lt"/>
                    <a:cs typeface="+mn-lt"/>
                  </a:rPr>
                  <a:t> storage</a:t>
                </a:r>
                <a14:m>
                  <m:oMath xmlns:m="http://schemas.openxmlformats.org/officeDocument/2006/math">
                    <m:r>
                      <a:rPr lang="en-US" altLang="zh-CN" sz="2000" i="1" dirty="0" smtClean="0">
                        <a:latin typeface="Cambria Math" panose="02040503050406030204" pitchFamily="18" charset="0"/>
                        <a:ea typeface="+mn-lt"/>
                        <a:cs typeface="+mn-lt"/>
                      </a:rPr>
                      <m:t>. </m:t>
                    </m:r>
                  </m:oMath>
                </a14:m>
                <a:r>
                  <a:rPr lang="en-US" altLang="zh-CN" sz="2400" dirty="0">
                    <a:latin typeface="Trebuchet MS" panose="020B0603020202020204" pitchFamily="34" charset="0"/>
                    <a:ea typeface="+mn-lt"/>
                    <a:cs typeface="+mn-lt"/>
                  </a:rPr>
                  <a:t> This overhead is </a:t>
                </a:r>
                <a:r>
                  <a:rPr lang="en-US" altLang="zh-CN" sz="2400" b="1" dirty="0">
                    <a:latin typeface="Trebuchet MS" panose="020B0603020202020204" pitchFamily="34" charset="0"/>
                    <a:ea typeface="+mn-lt"/>
                    <a:cs typeface="+mn-lt"/>
                  </a:rPr>
                  <a:t>unoptimizable </a:t>
                </a:r>
                <a:r>
                  <a:rPr lang="en-US" altLang="zh-CN" sz="2400" dirty="0">
                    <a:latin typeface="Trebuchet MS" panose="020B0603020202020204" pitchFamily="34" charset="0"/>
                    <a:ea typeface="+mn-lt"/>
                    <a:cs typeface="+mn-lt"/>
                  </a:rPr>
                  <a:t>due to Tofino2's pipeline architecture, consuming </a:t>
                </a:r>
                <a:r>
                  <a:rPr lang="en-US" altLang="zh-CN" sz="2400" b="1" dirty="0">
                    <a:latin typeface="Trebuchet MS" panose="020B0603020202020204" pitchFamily="34" charset="0"/>
                    <a:ea typeface="+mn-lt"/>
                    <a:cs typeface="+mn-lt"/>
                  </a:rPr>
                  <a:t>8.64MB</a:t>
                </a:r>
                <a:r>
                  <a:rPr lang="en-US" altLang="zh-CN" sz="2400" dirty="0">
                    <a:latin typeface="Trebuchet MS" panose="020B0603020202020204" pitchFamily="34" charset="0"/>
                    <a:ea typeface="+mn-lt"/>
                    <a:cs typeface="+mn-lt"/>
                  </a:rPr>
                  <a:t> of storage in an 11,664 hosts (fat-tree with k=36) topology.</a:t>
                </a:r>
              </a:p>
            </p:txBody>
          </p:sp>
        </mc:Choice>
        <mc:Fallback xmlns="">
          <p:sp>
            <p:nvSpPr>
              <p:cNvPr id="9" name="矩形 8">
                <a:extLst>
                  <a:ext uri="{FF2B5EF4-FFF2-40B4-BE49-F238E27FC236}">
                    <a16:creationId xmlns:a16="http://schemas.microsoft.com/office/drawing/2014/main" id="{A0ADA086-FD08-FC18-9712-A15CD3F4DD0B}"/>
                  </a:ext>
                </a:extLst>
              </p:cNvPr>
              <p:cNvSpPr>
                <a:spLocks noRot="1" noChangeAspect="1" noMove="1" noResize="1" noEditPoints="1" noAdjustHandles="1" noChangeArrowheads="1" noChangeShapeType="1" noTextEdit="1"/>
              </p:cNvSpPr>
              <p:nvPr/>
            </p:nvSpPr>
            <p:spPr>
              <a:xfrm>
                <a:off x="608012" y="1529605"/>
                <a:ext cx="10884524" cy="1200329"/>
              </a:xfrm>
              <a:prstGeom prst="rect">
                <a:avLst/>
              </a:prstGeom>
              <a:blipFill>
                <a:blip r:embed="rId3"/>
                <a:stretch>
                  <a:fillRect l="-896" t="-4061" r="-224" b="-10660"/>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6F6BDD0B-B2D9-B003-933A-BD1AC589478F}"/>
              </a:ext>
            </a:extLst>
          </p:cNvPr>
          <p:cNvPicPr>
            <a:picLocks noChangeAspect="1"/>
          </p:cNvPicPr>
          <p:nvPr/>
        </p:nvPicPr>
        <p:blipFill>
          <a:blip r:embed="rId4"/>
          <a:stretch>
            <a:fillRect/>
          </a:stretch>
        </p:blipFill>
        <p:spPr>
          <a:xfrm>
            <a:off x="820057" y="3046355"/>
            <a:ext cx="6128392" cy="2705063"/>
          </a:xfrm>
          <a:prstGeom prst="rect">
            <a:avLst/>
          </a:prstGeom>
        </p:spPr>
      </p:pic>
      <p:pic>
        <p:nvPicPr>
          <p:cNvPr id="6" name="图片 5">
            <a:extLst>
              <a:ext uri="{FF2B5EF4-FFF2-40B4-BE49-F238E27FC236}">
                <a16:creationId xmlns:a16="http://schemas.microsoft.com/office/drawing/2014/main" id="{978584CC-A4DF-E9FF-A674-AFFA5B32FEAE}"/>
              </a:ext>
            </a:extLst>
          </p:cNvPr>
          <p:cNvPicPr>
            <a:picLocks noChangeAspect="1"/>
          </p:cNvPicPr>
          <p:nvPr/>
        </p:nvPicPr>
        <p:blipFill>
          <a:blip r:embed="rId5"/>
          <a:stretch>
            <a:fillRect/>
          </a:stretch>
        </p:blipFill>
        <p:spPr>
          <a:xfrm>
            <a:off x="7212565" y="2877256"/>
            <a:ext cx="3833841" cy="3043260"/>
          </a:xfrm>
          <a:prstGeom prst="rect">
            <a:avLst/>
          </a:prstGeom>
        </p:spPr>
      </p:pic>
      <p:sp>
        <p:nvSpPr>
          <p:cNvPr id="7" name="矩形 6">
            <a:extLst>
              <a:ext uri="{FF2B5EF4-FFF2-40B4-BE49-F238E27FC236}">
                <a16:creationId xmlns:a16="http://schemas.microsoft.com/office/drawing/2014/main" id="{3EBE469E-90BC-92B5-69E2-461FF10DA827}"/>
              </a:ext>
            </a:extLst>
          </p:cNvPr>
          <p:cNvSpPr/>
          <p:nvPr/>
        </p:nvSpPr>
        <p:spPr>
          <a:xfrm>
            <a:off x="1110343" y="3142343"/>
            <a:ext cx="1378857" cy="22497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5FD0432-235D-7098-6C42-378DC541AE72}"/>
              </a:ext>
            </a:extLst>
          </p:cNvPr>
          <p:cNvSpPr/>
          <p:nvPr/>
        </p:nvSpPr>
        <p:spPr>
          <a:xfrm>
            <a:off x="5273760" y="3142343"/>
            <a:ext cx="1378857" cy="22497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1005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A0BF-CAEF-B726-EFB2-D25D8C5AFE2B}"/>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83452-79C3-B0E5-DFFF-872F81D24093}"/>
              </a:ext>
            </a:extLst>
          </p:cNvPr>
          <p:cNvSpPr>
            <a:spLocks noGrp="1"/>
          </p:cNvSpPr>
          <p:nvPr>
            <p:ph type="sldNum" sz="quarter" idx="12"/>
          </p:nvPr>
        </p:nvSpPr>
        <p:spPr/>
        <p:txBody>
          <a:bodyPr/>
          <a:lstStyle/>
          <a:p>
            <a:fld id="{49AE70B2-8BF9-45C0-BB95-33D1B9D3A854}" type="slidenum">
              <a:rPr lang="zh-CN" altLang="en-US" smtClean="0"/>
              <a:t>102</a:t>
            </a:fld>
            <a:endParaRPr lang="zh-CN" altLang="en-US" dirty="0"/>
          </a:p>
        </p:txBody>
      </p:sp>
      <p:sp>
        <p:nvSpPr>
          <p:cNvPr id="5" name="标题 4">
            <a:extLst>
              <a:ext uri="{FF2B5EF4-FFF2-40B4-BE49-F238E27FC236}">
                <a16:creationId xmlns:a16="http://schemas.microsoft.com/office/drawing/2014/main" id="{50218D64-6B42-FF53-E8B6-BCA8947E9F00}"/>
              </a:ext>
            </a:extLst>
          </p:cNvPr>
          <p:cNvSpPr>
            <a:spLocks noGrp="1"/>
          </p:cNvSpPr>
          <p:nvPr>
            <p:ph type="title"/>
          </p:nvPr>
        </p:nvSpPr>
        <p:spPr/>
        <p:txBody>
          <a:bodyPr>
            <a:normAutofit/>
          </a:bodyPr>
          <a:lstStyle/>
          <a:p>
            <a:r>
              <a:rPr lang="en-US" altLang="zh-CN" dirty="0">
                <a:solidFill>
                  <a:srgbClr val="000000"/>
                </a:solidFill>
                <a:cs typeface="Arial" panose="020B0604020202020204"/>
              </a:rPr>
              <a:t>The Overhead of Pyrrha’s Prototype</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1D39FDEB-A66F-8E5E-BEFC-9978319C6C9B}"/>
              </a:ext>
            </a:extLst>
          </p:cNvPr>
          <p:cNvSpPr/>
          <p:nvPr/>
        </p:nvSpPr>
        <p:spPr>
          <a:xfrm>
            <a:off x="608012" y="1812683"/>
            <a:ext cx="1088452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Our Pyrrha prototype can easily scale to a </a:t>
            </a:r>
            <a:r>
              <a:rPr lang="en-US" altLang="zh-CN" sz="2400" b="1" dirty="0">
                <a:latin typeface="Trebuchet MS" panose="020B0603020202020204" pitchFamily="34" charset="0"/>
                <a:ea typeface="+mn-lt"/>
                <a:cs typeface="+mn-lt"/>
              </a:rPr>
              <a:t>k=36 fat-tree topology (</a:t>
            </a:r>
            <a:r>
              <a:rPr lang="zh-CN" altLang="en-US" sz="2400" b="1" dirty="0">
                <a:latin typeface="Trebuchet MS" panose="020B0603020202020204" pitchFamily="34" charset="0"/>
                <a:ea typeface="+mn-lt"/>
                <a:cs typeface="+mn-lt"/>
              </a:rPr>
              <a:t>≈</a:t>
            </a:r>
            <a:r>
              <a:rPr lang="en-US" altLang="zh-CN" sz="2400" b="1" dirty="0">
                <a:latin typeface="Trebuchet MS" panose="020B0603020202020204" pitchFamily="34" charset="0"/>
                <a:ea typeface="+mn-lt"/>
                <a:cs typeface="+mn-lt"/>
              </a:rPr>
              <a:t>11k hosts)</a:t>
            </a:r>
            <a:r>
              <a:rPr lang="en-US" altLang="zh-CN" sz="2400" dirty="0">
                <a:latin typeface="Trebuchet MS" panose="020B0603020202020204" pitchFamily="34" charset="0"/>
                <a:ea typeface="+mn-lt"/>
                <a:cs typeface="+mn-lt"/>
              </a:rPr>
              <a:t>,</a:t>
            </a:r>
            <a:r>
              <a:rPr lang="en-US" altLang="zh-CN" sz="2400" b="1"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with around </a:t>
            </a:r>
            <a:r>
              <a:rPr lang="en-US" altLang="zh-CN" sz="2400" b="1" dirty="0">
                <a:latin typeface="Trebuchet MS" panose="020B0603020202020204" pitchFamily="34" charset="0"/>
                <a:ea typeface="+mn-lt"/>
                <a:cs typeface="+mn-lt"/>
              </a:rPr>
              <a:t>11 MB (44.5% of Tofino2) </a:t>
            </a:r>
            <a:r>
              <a:rPr lang="en-US" altLang="zh-CN" sz="2400" dirty="0">
                <a:latin typeface="Trebuchet MS" panose="020B0603020202020204" pitchFamily="34" charset="0"/>
                <a:ea typeface="+mn-lt"/>
                <a:cs typeface="+mn-lt"/>
              </a:rPr>
              <a:t>memory resource consumption.</a:t>
            </a:r>
          </a:p>
        </p:txBody>
      </p:sp>
      <p:pic>
        <p:nvPicPr>
          <p:cNvPr id="4" name="图片 3">
            <a:extLst>
              <a:ext uri="{FF2B5EF4-FFF2-40B4-BE49-F238E27FC236}">
                <a16:creationId xmlns:a16="http://schemas.microsoft.com/office/drawing/2014/main" id="{023D5292-6E3C-FE36-BEA6-34B54969CD8A}"/>
              </a:ext>
            </a:extLst>
          </p:cNvPr>
          <p:cNvPicPr>
            <a:picLocks noChangeAspect="1"/>
          </p:cNvPicPr>
          <p:nvPr/>
        </p:nvPicPr>
        <p:blipFill>
          <a:blip r:embed="rId3"/>
          <a:stretch>
            <a:fillRect/>
          </a:stretch>
        </p:blipFill>
        <p:spPr>
          <a:xfrm>
            <a:off x="354908" y="3127419"/>
            <a:ext cx="11390730" cy="2173804"/>
          </a:xfrm>
          <a:prstGeom prst="rect">
            <a:avLst/>
          </a:prstGeom>
        </p:spPr>
      </p:pic>
    </p:spTree>
    <p:extLst>
      <p:ext uri="{BB962C8B-B14F-4D97-AF65-F5344CB8AC3E}">
        <p14:creationId xmlns:p14="http://schemas.microsoft.com/office/powerpoint/2010/main" val="40410732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06FF8-AF06-F816-92EE-847C148D2EB0}"/>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0B6C960-23E6-76CF-6F30-1F87BF8EEBCA}"/>
              </a:ext>
            </a:extLst>
          </p:cNvPr>
          <p:cNvSpPr>
            <a:spLocks noGrp="1"/>
          </p:cNvSpPr>
          <p:nvPr>
            <p:ph type="sldNum" sz="quarter" idx="12"/>
          </p:nvPr>
        </p:nvSpPr>
        <p:spPr/>
        <p:txBody>
          <a:bodyPr/>
          <a:lstStyle/>
          <a:p>
            <a:fld id="{49AE70B2-8BF9-45C0-BB95-33D1B9D3A854}" type="slidenum">
              <a:rPr lang="zh-CN" altLang="en-US" smtClean="0"/>
              <a:t>103</a:t>
            </a:fld>
            <a:endParaRPr lang="zh-CN" altLang="en-US" dirty="0"/>
          </a:p>
        </p:txBody>
      </p:sp>
      <p:sp>
        <p:nvSpPr>
          <p:cNvPr id="5" name="标题 4">
            <a:extLst>
              <a:ext uri="{FF2B5EF4-FFF2-40B4-BE49-F238E27FC236}">
                <a16:creationId xmlns:a16="http://schemas.microsoft.com/office/drawing/2014/main" id="{AE0A8B00-A49A-16AF-0AC7-A1336E7C0D17}"/>
              </a:ext>
            </a:extLst>
          </p:cNvPr>
          <p:cNvSpPr>
            <a:spLocks noGrp="1"/>
          </p:cNvSpPr>
          <p:nvPr>
            <p:ph type="title"/>
          </p:nvPr>
        </p:nvSpPr>
        <p:spPr/>
        <p:txBody>
          <a:bodyPr>
            <a:normAutofit/>
          </a:bodyPr>
          <a:lstStyle/>
          <a:p>
            <a:r>
              <a:rPr lang="en-US" altLang="zh-CN" dirty="0">
                <a:solidFill>
                  <a:srgbClr val="000000"/>
                </a:solidFill>
                <a:cs typeface="Arial" panose="020B0604020202020204"/>
              </a:rPr>
              <a:t>Testbed Evaluation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C473BB34-E020-3861-8D10-23B55BB9ABD6}"/>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Pyrrha significantly reduces the FCT of vulnerable flows compared with PFC.</a:t>
            </a:r>
          </a:p>
        </p:txBody>
      </p:sp>
      <p:pic>
        <p:nvPicPr>
          <p:cNvPr id="2" name="图片 1">
            <a:extLst>
              <a:ext uri="{FF2B5EF4-FFF2-40B4-BE49-F238E27FC236}">
                <a16:creationId xmlns:a16="http://schemas.microsoft.com/office/drawing/2014/main" id="{A92360FB-1BDA-043C-D4C7-E4772D00FCF4}"/>
              </a:ext>
            </a:extLst>
          </p:cNvPr>
          <p:cNvPicPr>
            <a:picLocks noChangeAspect="1"/>
          </p:cNvPicPr>
          <p:nvPr/>
        </p:nvPicPr>
        <p:blipFill>
          <a:blip r:embed="rId3"/>
          <a:srcRect t="5637"/>
          <a:stretch/>
        </p:blipFill>
        <p:spPr>
          <a:xfrm>
            <a:off x="5515120" y="3241324"/>
            <a:ext cx="6080070" cy="1831559"/>
          </a:xfrm>
          <a:prstGeom prst="rect">
            <a:avLst/>
          </a:prstGeom>
        </p:spPr>
      </p:pic>
      <p:pic>
        <p:nvPicPr>
          <p:cNvPr id="7" name="图片 6">
            <a:extLst>
              <a:ext uri="{FF2B5EF4-FFF2-40B4-BE49-F238E27FC236}">
                <a16:creationId xmlns:a16="http://schemas.microsoft.com/office/drawing/2014/main" id="{A04B521C-57B6-D903-3476-E25A0C2624F8}"/>
              </a:ext>
            </a:extLst>
          </p:cNvPr>
          <p:cNvPicPr>
            <a:picLocks noChangeAspect="1"/>
          </p:cNvPicPr>
          <p:nvPr/>
        </p:nvPicPr>
        <p:blipFill>
          <a:blip r:embed="rId4"/>
          <a:stretch>
            <a:fillRect/>
          </a:stretch>
        </p:blipFill>
        <p:spPr>
          <a:xfrm>
            <a:off x="1006034" y="3260580"/>
            <a:ext cx="4354540" cy="1793046"/>
          </a:xfrm>
          <a:prstGeom prst="rect">
            <a:avLst/>
          </a:prstGeom>
        </p:spPr>
      </p:pic>
      <p:sp>
        <p:nvSpPr>
          <p:cNvPr id="10" name="文本框 9">
            <a:extLst>
              <a:ext uri="{FF2B5EF4-FFF2-40B4-BE49-F238E27FC236}">
                <a16:creationId xmlns:a16="http://schemas.microsoft.com/office/drawing/2014/main" id="{DB2C5E58-2E91-2145-AEC4-914A7376D4F3}"/>
              </a:ext>
            </a:extLst>
          </p:cNvPr>
          <p:cNvSpPr txBox="1"/>
          <p:nvPr/>
        </p:nvSpPr>
        <p:spPr>
          <a:xfrm>
            <a:off x="904225" y="1991270"/>
            <a:ext cx="9785239" cy="707886"/>
          </a:xfrm>
          <a:prstGeom prst="rect">
            <a:avLst/>
          </a:prstGeom>
          <a:noFill/>
        </p:spPr>
        <p:txBody>
          <a:bodyPr wrap="square">
            <a:spAutoFit/>
          </a:bodyPr>
          <a:lstStyle/>
          <a:p>
            <a:r>
              <a:rPr lang="en-US" altLang="zh-CN" sz="2000" dirty="0">
                <a:latin typeface="Trebuchet MS" panose="020B0603020202020204" pitchFamily="34" charset="0"/>
                <a:ea typeface="+mn-lt"/>
                <a:cs typeface="+mn-lt"/>
              </a:rPr>
              <a:t>Topology: 2-stage clos topology with 2 cores and 3 </a:t>
            </a:r>
            <a:r>
              <a:rPr lang="en-US" altLang="zh-CN" sz="2000" dirty="0" err="1">
                <a:latin typeface="Trebuchet MS" panose="020B0603020202020204" pitchFamily="34" charset="0"/>
                <a:ea typeface="+mn-lt"/>
                <a:cs typeface="+mn-lt"/>
              </a:rPr>
              <a:t>ToRs</a:t>
            </a:r>
            <a:r>
              <a:rPr lang="en-US" altLang="zh-CN" sz="2000" dirty="0">
                <a:latin typeface="Trebuchet MS" panose="020B0603020202020204" pitchFamily="34" charset="0"/>
                <a:ea typeface="+mn-lt"/>
                <a:cs typeface="+mn-lt"/>
              </a:rPr>
              <a:t>. </a:t>
            </a:r>
          </a:p>
          <a:p>
            <a:r>
              <a:rPr lang="en-US" altLang="zh-CN" sz="2000" dirty="0">
                <a:latin typeface="Trebuchet MS" panose="020B0603020202020204" pitchFamily="34" charset="0"/>
                <a:ea typeface="+mn-lt"/>
                <a:cs typeface="+mn-lt"/>
              </a:rPr>
              <a:t>Workload: Web Server and Web Search. </a:t>
            </a:r>
          </a:p>
        </p:txBody>
      </p:sp>
    </p:spTree>
    <p:extLst>
      <p:ext uri="{BB962C8B-B14F-4D97-AF65-F5344CB8AC3E}">
        <p14:creationId xmlns:p14="http://schemas.microsoft.com/office/powerpoint/2010/main" val="39673702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AA345-CF39-B7D1-D780-49496D2E9B56}"/>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B38A55A-8E2E-BC7A-87E2-FF92847605DE}"/>
              </a:ext>
            </a:extLst>
          </p:cNvPr>
          <p:cNvSpPr>
            <a:spLocks noGrp="1"/>
          </p:cNvSpPr>
          <p:nvPr>
            <p:ph type="sldNum" sz="quarter" idx="12"/>
          </p:nvPr>
        </p:nvSpPr>
        <p:spPr/>
        <p:txBody>
          <a:bodyPr/>
          <a:lstStyle/>
          <a:p>
            <a:fld id="{49AE70B2-8BF9-45C0-BB95-33D1B9D3A854}" type="slidenum">
              <a:rPr lang="zh-CN" altLang="en-US" smtClean="0"/>
              <a:t>104</a:t>
            </a:fld>
            <a:endParaRPr lang="zh-CN" altLang="en-US" dirty="0"/>
          </a:p>
        </p:txBody>
      </p:sp>
      <p:sp>
        <p:nvSpPr>
          <p:cNvPr id="5" name="标题 4">
            <a:extLst>
              <a:ext uri="{FF2B5EF4-FFF2-40B4-BE49-F238E27FC236}">
                <a16:creationId xmlns:a16="http://schemas.microsoft.com/office/drawing/2014/main" id="{A40748E1-A5F6-E16F-9163-944476BA22A6}"/>
              </a:ext>
            </a:extLst>
          </p:cNvPr>
          <p:cNvSpPr>
            <a:spLocks noGrp="1"/>
          </p:cNvSpPr>
          <p:nvPr>
            <p:ph type="title"/>
          </p:nvPr>
        </p:nvSpPr>
        <p:spPr/>
        <p:txBody>
          <a:bodyPr>
            <a:normAutofit/>
          </a:bodyPr>
          <a:lstStyle/>
          <a:p>
            <a:r>
              <a:rPr lang="en-US" altLang="zh-CN" dirty="0">
                <a:solidFill>
                  <a:srgbClr val="000000"/>
                </a:solidFill>
                <a:cs typeface="Arial" panose="020B0604020202020204"/>
              </a:rPr>
              <a:t>Simulation Evaluation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F241E804-C820-C6B8-D2D1-E233D9E3AE83}"/>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FCT in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-mix scenario, compare with other FCs</a:t>
            </a:r>
          </a:p>
        </p:txBody>
      </p:sp>
      <p:pic>
        <p:nvPicPr>
          <p:cNvPr id="7" name="图片 6">
            <a:extLst>
              <a:ext uri="{FF2B5EF4-FFF2-40B4-BE49-F238E27FC236}">
                <a16:creationId xmlns:a16="http://schemas.microsoft.com/office/drawing/2014/main" id="{AB9E6966-AC1F-FB48-F6E8-486052ACC519}"/>
              </a:ext>
            </a:extLst>
          </p:cNvPr>
          <p:cNvPicPr>
            <a:picLocks noChangeAspect="1"/>
          </p:cNvPicPr>
          <p:nvPr/>
        </p:nvPicPr>
        <p:blipFill>
          <a:blip r:embed="rId3"/>
          <a:srcRect t="7964" r="67712" b="2919"/>
          <a:stretch/>
        </p:blipFill>
        <p:spPr>
          <a:xfrm>
            <a:off x="3250967" y="3123125"/>
            <a:ext cx="5548724" cy="2984807"/>
          </a:xfrm>
          <a:prstGeom prst="rect">
            <a:avLst/>
          </a:prstGeom>
        </p:spPr>
      </p:pic>
      <p:sp>
        <p:nvSpPr>
          <p:cNvPr id="10" name="文本框 9">
            <a:extLst>
              <a:ext uri="{FF2B5EF4-FFF2-40B4-BE49-F238E27FC236}">
                <a16:creationId xmlns:a16="http://schemas.microsoft.com/office/drawing/2014/main" id="{C3217869-CBA0-EF3D-4C5E-EDA360306492}"/>
              </a:ext>
            </a:extLst>
          </p:cNvPr>
          <p:cNvSpPr txBox="1"/>
          <p:nvPr/>
        </p:nvSpPr>
        <p:spPr>
          <a:xfrm>
            <a:off x="904225" y="1991270"/>
            <a:ext cx="10306834" cy="1015663"/>
          </a:xfrm>
          <a:prstGeom prst="rect">
            <a:avLst/>
          </a:prstGeom>
          <a:noFill/>
        </p:spPr>
        <p:txBody>
          <a:bodyPr wrap="square">
            <a:spAutoFit/>
          </a:bodyPr>
          <a:lstStyle/>
          <a:p>
            <a:r>
              <a:rPr lang="en-US" altLang="zh-CN" sz="2000" dirty="0">
                <a:latin typeface="Trebuchet MS" panose="020B0603020202020204" pitchFamily="34" charset="0"/>
                <a:ea typeface="+mn-lt"/>
                <a:cs typeface="+mn-lt"/>
              </a:rPr>
              <a:t>Topology: 2-stage clos topology with 160 hosts. </a:t>
            </a:r>
          </a:p>
          <a:p>
            <a:r>
              <a:rPr lang="en-US" altLang="zh-CN" sz="2000" dirty="0" err="1">
                <a:latin typeface="Trebuchet MS" panose="020B0603020202020204" pitchFamily="34" charset="0"/>
                <a:ea typeface="+mn-lt"/>
                <a:cs typeface="+mn-lt"/>
              </a:rPr>
              <a:t>Incast</a:t>
            </a:r>
            <a:r>
              <a:rPr lang="en-US" altLang="zh-CN" sz="2000" dirty="0">
                <a:latin typeface="Trebuchet MS" panose="020B0603020202020204" pitchFamily="34" charset="0"/>
                <a:ea typeface="+mn-lt"/>
                <a:cs typeface="+mn-lt"/>
              </a:rPr>
              <a:t> flows:</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periodically generated with average load at 0.5.</a:t>
            </a:r>
          </a:p>
          <a:p>
            <a:r>
              <a:rPr lang="en-US" altLang="zh-CN" sz="2000" dirty="0">
                <a:latin typeface="Trebuchet MS" panose="020B0603020202020204" pitchFamily="34" charset="0"/>
                <a:ea typeface="+mn-lt"/>
                <a:cs typeface="+mn-lt"/>
              </a:rPr>
              <a:t>Vulnerable and background flows: generated following Poisson process with load at 0.8.</a:t>
            </a:r>
          </a:p>
        </p:txBody>
      </p:sp>
      <p:grpSp>
        <p:nvGrpSpPr>
          <p:cNvPr id="22" name="组合 21">
            <a:extLst>
              <a:ext uri="{FF2B5EF4-FFF2-40B4-BE49-F238E27FC236}">
                <a16:creationId xmlns:a16="http://schemas.microsoft.com/office/drawing/2014/main" id="{C464235F-0A11-999C-EDE2-812457BFBD89}"/>
              </a:ext>
            </a:extLst>
          </p:cNvPr>
          <p:cNvGrpSpPr/>
          <p:nvPr/>
        </p:nvGrpSpPr>
        <p:grpSpPr>
          <a:xfrm>
            <a:off x="4322412" y="3432968"/>
            <a:ext cx="2284763" cy="1452245"/>
            <a:chOff x="4322412" y="3432968"/>
            <a:chExt cx="2284763" cy="1452245"/>
          </a:xfrm>
        </p:grpSpPr>
        <p:sp>
          <p:nvSpPr>
            <p:cNvPr id="18" name="矩形 17">
              <a:extLst>
                <a:ext uri="{FF2B5EF4-FFF2-40B4-BE49-F238E27FC236}">
                  <a16:creationId xmlns:a16="http://schemas.microsoft.com/office/drawing/2014/main" id="{0D849E07-FEAB-6D80-EB66-4831CCC63E83}"/>
                </a:ext>
              </a:extLst>
            </p:cNvPr>
            <p:cNvSpPr/>
            <p:nvPr/>
          </p:nvSpPr>
          <p:spPr>
            <a:xfrm>
              <a:off x="4398452" y="4093955"/>
              <a:ext cx="781050"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~200x</a:t>
              </a:r>
            </a:p>
          </p:txBody>
        </p:sp>
        <p:sp>
          <p:nvSpPr>
            <p:cNvPr id="15" name="箭头: 右 14">
              <a:extLst>
                <a:ext uri="{FF2B5EF4-FFF2-40B4-BE49-F238E27FC236}">
                  <a16:creationId xmlns:a16="http://schemas.microsoft.com/office/drawing/2014/main" id="{5A1CE7BE-FC6D-7FAD-0A8C-8A379DEE7888}"/>
                </a:ext>
              </a:extLst>
            </p:cNvPr>
            <p:cNvSpPr/>
            <p:nvPr/>
          </p:nvSpPr>
          <p:spPr>
            <a:xfrm rot="5750719">
              <a:off x="3672330" y="4083050"/>
              <a:ext cx="1452245"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9" name="矩形 18">
              <a:extLst>
                <a:ext uri="{FF2B5EF4-FFF2-40B4-BE49-F238E27FC236}">
                  <a16:creationId xmlns:a16="http://schemas.microsoft.com/office/drawing/2014/main" id="{A1457BAD-BE47-CE3D-2EBD-AC24DCB7C9E5}"/>
                </a:ext>
              </a:extLst>
            </p:cNvPr>
            <p:cNvSpPr/>
            <p:nvPr/>
          </p:nvSpPr>
          <p:spPr>
            <a:xfrm>
              <a:off x="5947211" y="4449099"/>
              <a:ext cx="659964"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~30x</a:t>
              </a:r>
            </a:p>
          </p:txBody>
        </p:sp>
        <p:sp>
          <p:nvSpPr>
            <p:cNvPr id="16" name="箭头: 右 15">
              <a:extLst>
                <a:ext uri="{FF2B5EF4-FFF2-40B4-BE49-F238E27FC236}">
                  <a16:creationId xmlns:a16="http://schemas.microsoft.com/office/drawing/2014/main" id="{8E355484-BF6F-AC1A-768C-E29E5A5884EE}"/>
                </a:ext>
              </a:extLst>
            </p:cNvPr>
            <p:cNvSpPr/>
            <p:nvPr/>
          </p:nvSpPr>
          <p:spPr>
            <a:xfrm rot="5750719">
              <a:off x="5519283" y="4373058"/>
              <a:ext cx="869197"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grpSp>
        <p:nvGrpSpPr>
          <p:cNvPr id="23" name="组合 22">
            <a:extLst>
              <a:ext uri="{FF2B5EF4-FFF2-40B4-BE49-F238E27FC236}">
                <a16:creationId xmlns:a16="http://schemas.microsoft.com/office/drawing/2014/main" id="{30BD0A33-36AB-BA24-AF3F-393D8733681E}"/>
              </a:ext>
            </a:extLst>
          </p:cNvPr>
          <p:cNvGrpSpPr/>
          <p:nvPr/>
        </p:nvGrpSpPr>
        <p:grpSpPr>
          <a:xfrm>
            <a:off x="7232650" y="3154929"/>
            <a:ext cx="2415045" cy="484641"/>
            <a:chOff x="7232650" y="3154929"/>
            <a:chExt cx="2415045" cy="484641"/>
          </a:xfrm>
        </p:grpSpPr>
        <p:sp>
          <p:nvSpPr>
            <p:cNvPr id="20" name="矩形 19">
              <a:extLst>
                <a:ext uri="{FF2B5EF4-FFF2-40B4-BE49-F238E27FC236}">
                  <a16:creationId xmlns:a16="http://schemas.microsoft.com/office/drawing/2014/main" id="{0A757CFF-86C7-98D3-7DBF-A56A587060CE}"/>
                </a:ext>
              </a:extLst>
            </p:cNvPr>
            <p:cNvSpPr/>
            <p:nvPr/>
          </p:nvSpPr>
          <p:spPr>
            <a:xfrm>
              <a:off x="7232650" y="3213100"/>
              <a:ext cx="1219200" cy="368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84D12F5A-C000-7C02-7DA5-6B4A121429B8}"/>
                </a:ext>
              </a:extLst>
            </p:cNvPr>
            <p:cNvSpPr/>
            <p:nvPr/>
          </p:nvSpPr>
          <p:spPr>
            <a:xfrm>
              <a:off x="8512261" y="3154929"/>
              <a:ext cx="1135434" cy="484641"/>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Basically the same</a:t>
              </a:r>
            </a:p>
          </p:txBody>
        </p:sp>
      </p:grpSp>
    </p:spTree>
    <p:extLst>
      <p:ext uri="{BB962C8B-B14F-4D97-AF65-F5344CB8AC3E}">
        <p14:creationId xmlns:p14="http://schemas.microsoft.com/office/powerpoint/2010/main" val="37563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97F1-8D98-25E4-141B-C3A576C49513}"/>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CFC30C5-7FD2-11EC-C97D-3EF092CBBFB5}"/>
              </a:ext>
            </a:extLst>
          </p:cNvPr>
          <p:cNvSpPr>
            <a:spLocks noGrp="1"/>
          </p:cNvSpPr>
          <p:nvPr>
            <p:ph type="sldNum" sz="quarter" idx="12"/>
          </p:nvPr>
        </p:nvSpPr>
        <p:spPr/>
        <p:txBody>
          <a:bodyPr/>
          <a:lstStyle/>
          <a:p>
            <a:fld id="{49AE70B2-8BF9-45C0-BB95-33D1B9D3A854}" type="slidenum">
              <a:rPr lang="zh-CN" altLang="en-US" smtClean="0"/>
              <a:t>105</a:t>
            </a:fld>
            <a:endParaRPr lang="zh-CN" altLang="en-US" dirty="0"/>
          </a:p>
        </p:txBody>
      </p:sp>
      <p:sp>
        <p:nvSpPr>
          <p:cNvPr id="5" name="标题 4">
            <a:extLst>
              <a:ext uri="{FF2B5EF4-FFF2-40B4-BE49-F238E27FC236}">
                <a16:creationId xmlns:a16="http://schemas.microsoft.com/office/drawing/2014/main" id="{8BCC5FA1-2FB1-05B4-5F90-F2DA3E057C32}"/>
              </a:ext>
            </a:extLst>
          </p:cNvPr>
          <p:cNvSpPr>
            <a:spLocks noGrp="1"/>
          </p:cNvSpPr>
          <p:nvPr>
            <p:ph type="title"/>
          </p:nvPr>
        </p:nvSpPr>
        <p:spPr/>
        <p:txBody>
          <a:bodyPr>
            <a:normAutofit/>
          </a:bodyPr>
          <a:lstStyle/>
          <a:p>
            <a:r>
              <a:rPr lang="en-US" altLang="zh-CN" dirty="0">
                <a:solidFill>
                  <a:srgbClr val="000000"/>
                </a:solidFill>
                <a:cs typeface="Arial" panose="020B0604020202020204"/>
              </a:rPr>
              <a:t>Simulation Evaluation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2D783DC1-509E-9007-0011-D8A5B7BD0E2C}"/>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FCT in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-mix scenario, with or without CC</a:t>
            </a:r>
          </a:p>
        </p:txBody>
      </p:sp>
      <p:pic>
        <p:nvPicPr>
          <p:cNvPr id="7" name="图片 6">
            <a:extLst>
              <a:ext uri="{FF2B5EF4-FFF2-40B4-BE49-F238E27FC236}">
                <a16:creationId xmlns:a16="http://schemas.microsoft.com/office/drawing/2014/main" id="{261771F2-2F6B-DC40-D166-963876DFDFD7}"/>
              </a:ext>
            </a:extLst>
          </p:cNvPr>
          <p:cNvPicPr>
            <a:picLocks noChangeAspect="1"/>
          </p:cNvPicPr>
          <p:nvPr/>
        </p:nvPicPr>
        <p:blipFill>
          <a:blip r:embed="rId3">
            <a:extLst>
              <a:ext uri="{28A0092B-C50C-407E-A947-70E740481C1C}">
                <a14:useLocalDpi xmlns:a14="http://schemas.microsoft.com/office/drawing/2010/main" val="0"/>
              </a:ext>
            </a:extLst>
          </a:blip>
          <a:srcRect r="33839"/>
          <a:stretch/>
        </p:blipFill>
        <p:spPr>
          <a:xfrm>
            <a:off x="1731239" y="2070889"/>
            <a:ext cx="8955425" cy="2883995"/>
          </a:xfrm>
          <a:prstGeom prst="rect">
            <a:avLst/>
          </a:prstGeom>
        </p:spPr>
      </p:pic>
      <p:sp>
        <p:nvSpPr>
          <p:cNvPr id="8" name="矩形 7">
            <a:extLst>
              <a:ext uri="{FF2B5EF4-FFF2-40B4-BE49-F238E27FC236}">
                <a16:creationId xmlns:a16="http://schemas.microsoft.com/office/drawing/2014/main" id="{483414E9-E566-E481-AB12-38D24ABD12EA}"/>
              </a:ext>
            </a:extLst>
          </p:cNvPr>
          <p:cNvSpPr/>
          <p:nvPr/>
        </p:nvSpPr>
        <p:spPr>
          <a:xfrm>
            <a:off x="523336" y="5034504"/>
            <a:ext cx="11037882" cy="1200329"/>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Pyrrha significantly benefits uncongested flows compare with pure CC solution.</a:t>
            </a:r>
          </a:p>
          <a:p>
            <a:r>
              <a:rPr lang="en-US" altLang="zh-CN" sz="2400" dirty="0">
                <a:latin typeface="Trebuchet MS" panose="020B0603020202020204" pitchFamily="34" charset="0"/>
                <a:ea typeface="+mn-lt"/>
                <a:cs typeface="+mn-lt"/>
              </a:rPr>
              <a:t>Pyrrha can cooperate with existing CC to achieve better performance for small flows.</a:t>
            </a:r>
          </a:p>
        </p:txBody>
      </p:sp>
      <p:grpSp>
        <p:nvGrpSpPr>
          <p:cNvPr id="14" name="组合 13">
            <a:extLst>
              <a:ext uri="{FF2B5EF4-FFF2-40B4-BE49-F238E27FC236}">
                <a16:creationId xmlns:a16="http://schemas.microsoft.com/office/drawing/2014/main" id="{F9A1149A-FAF6-EF62-77FE-8F0DA4784185}"/>
              </a:ext>
            </a:extLst>
          </p:cNvPr>
          <p:cNvGrpSpPr/>
          <p:nvPr/>
        </p:nvGrpSpPr>
        <p:grpSpPr>
          <a:xfrm>
            <a:off x="2812267" y="2560132"/>
            <a:ext cx="1899423" cy="1452245"/>
            <a:chOff x="2812267" y="2560132"/>
            <a:chExt cx="1899423" cy="1452245"/>
          </a:xfrm>
        </p:grpSpPr>
        <p:sp>
          <p:nvSpPr>
            <p:cNvPr id="6" name="矩形 5">
              <a:extLst>
                <a:ext uri="{FF2B5EF4-FFF2-40B4-BE49-F238E27FC236}">
                  <a16:creationId xmlns:a16="http://schemas.microsoft.com/office/drawing/2014/main" id="{1B0555E3-49E1-7336-C705-92BB3FCCA2C6}"/>
                </a:ext>
              </a:extLst>
            </p:cNvPr>
            <p:cNvSpPr/>
            <p:nvPr/>
          </p:nvSpPr>
          <p:spPr>
            <a:xfrm>
              <a:off x="2888307" y="3221119"/>
              <a:ext cx="781050"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~150x</a:t>
              </a:r>
            </a:p>
          </p:txBody>
        </p:sp>
        <p:sp>
          <p:nvSpPr>
            <p:cNvPr id="11" name="箭头: 右 10">
              <a:extLst>
                <a:ext uri="{FF2B5EF4-FFF2-40B4-BE49-F238E27FC236}">
                  <a16:creationId xmlns:a16="http://schemas.microsoft.com/office/drawing/2014/main" id="{A43322CD-7ED3-AA5E-D65A-B8898313B4E6}"/>
                </a:ext>
              </a:extLst>
            </p:cNvPr>
            <p:cNvSpPr/>
            <p:nvPr/>
          </p:nvSpPr>
          <p:spPr>
            <a:xfrm rot="5941378">
              <a:off x="2162185" y="3210214"/>
              <a:ext cx="1452245"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2" name="矩形 11">
              <a:extLst>
                <a:ext uri="{FF2B5EF4-FFF2-40B4-BE49-F238E27FC236}">
                  <a16:creationId xmlns:a16="http://schemas.microsoft.com/office/drawing/2014/main" id="{69BCEC59-4C95-13F5-8FC3-0984941AFC09}"/>
                </a:ext>
              </a:extLst>
            </p:cNvPr>
            <p:cNvSpPr/>
            <p:nvPr/>
          </p:nvSpPr>
          <p:spPr>
            <a:xfrm>
              <a:off x="4051726" y="3576263"/>
              <a:ext cx="659964"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~20x</a:t>
              </a:r>
            </a:p>
          </p:txBody>
        </p:sp>
        <p:sp>
          <p:nvSpPr>
            <p:cNvPr id="13" name="箭头: 右 12">
              <a:extLst>
                <a:ext uri="{FF2B5EF4-FFF2-40B4-BE49-F238E27FC236}">
                  <a16:creationId xmlns:a16="http://schemas.microsoft.com/office/drawing/2014/main" id="{E4B5E527-FC82-71E4-E524-A72314D4F87C}"/>
                </a:ext>
              </a:extLst>
            </p:cNvPr>
            <p:cNvSpPr/>
            <p:nvPr/>
          </p:nvSpPr>
          <p:spPr>
            <a:xfrm rot="6477435">
              <a:off x="3578954" y="3500221"/>
              <a:ext cx="869197"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grpSp>
        <p:nvGrpSpPr>
          <p:cNvPr id="23" name="组合 22">
            <a:extLst>
              <a:ext uri="{FF2B5EF4-FFF2-40B4-BE49-F238E27FC236}">
                <a16:creationId xmlns:a16="http://schemas.microsoft.com/office/drawing/2014/main" id="{B23963A1-38D8-9221-27CA-7042B19A1D4C}"/>
              </a:ext>
            </a:extLst>
          </p:cNvPr>
          <p:cNvGrpSpPr/>
          <p:nvPr/>
        </p:nvGrpSpPr>
        <p:grpSpPr>
          <a:xfrm>
            <a:off x="7387938" y="3570012"/>
            <a:ext cx="1843918" cy="583559"/>
            <a:chOff x="7387938" y="3570012"/>
            <a:chExt cx="1843918" cy="583559"/>
          </a:xfrm>
        </p:grpSpPr>
        <p:sp>
          <p:nvSpPr>
            <p:cNvPr id="16" name="矩形 15">
              <a:extLst>
                <a:ext uri="{FF2B5EF4-FFF2-40B4-BE49-F238E27FC236}">
                  <a16:creationId xmlns:a16="http://schemas.microsoft.com/office/drawing/2014/main" id="{07BEBBFD-2178-CA4C-DF16-837E6E2C2897}"/>
                </a:ext>
              </a:extLst>
            </p:cNvPr>
            <p:cNvSpPr/>
            <p:nvPr/>
          </p:nvSpPr>
          <p:spPr>
            <a:xfrm>
              <a:off x="7463979" y="3834457"/>
              <a:ext cx="554508"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~2x</a:t>
              </a:r>
            </a:p>
          </p:txBody>
        </p:sp>
        <p:sp>
          <p:nvSpPr>
            <p:cNvPr id="17" name="箭头: 右 16">
              <a:extLst>
                <a:ext uri="{FF2B5EF4-FFF2-40B4-BE49-F238E27FC236}">
                  <a16:creationId xmlns:a16="http://schemas.microsoft.com/office/drawing/2014/main" id="{FCC2A543-662B-5F5B-B43E-DB43DA282D09}"/>
                </a:ext>
              </a:extLst>
            </p:cNvPr>
            <p:cNvSpPr/>
            <p:nvPr/>
          </p:nvSpPr>
          <p:spPr>
            <a:xfrm rot="4029575">
              <a:off x="7289675" y="3903226"/>
              <a:ext cx="348608"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2" name="矩形 21">
              <a:extLst>
                <a:ext uri="{FF2B5EF4-FFF2-40B4-BE49-F238E27FC236}">
                  <a16:creationId xmlns:a16="http://schemas.microsoft.com/office/drawing/2014/main" id="{A1F06F2F-8FDC-031B-E29A-37B7E040062A}"/>
                </a:ext>
              </a:extLst>
            </p:cNvPr>
            <p:cNvSpPr/>
            <p:nvPr/>
          </p:nvSpPr>
          <p:spPr>
            <a:xfrm>
              <a:off x="8677348" y="3612776"/>
              <a:ext cx="554508" cy="20002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solidFill>
                    <a:srgbClr val="FF0000"/>
                  </a:solidFill>
                  <a:latin typeface="Trebuchet MS" panose="020B0603020202020204" pitchFamily="34" charset="0"/>
                  <a:ea typeface="+mn-lt"/>
                  <a:cs typeface="+mn-lt"/>
                </a:rPr>
                <a:t>~2x</a:t>
              </a:r>
            </a:p>
          </p:txBody>
        </p:sp>
        <p:sp>
          <p:nvSpPr>
            <p:cNvPr id="21" name="箭头: 右 20">
              <a:extLst>
                <a:ext uri="{FF2B5EF4-FFF2-40B4-BE49-F238E27FC236}">
                  <a16:creationId xmlns:a16="http://schemas.microsoft.com/office/drawing/2014/main" id="{E6AC1872-30C5-8409-E04E-2C4BB50A18DB}"/>
                </a:ext>
              </a:extLst>
            </p:cNvPr>
            <p:cNvSpPr/>
            <p:nvPr/>
          </p:nvSpPr>
          <p:spPr>
            <a:xfrm rot="4029575">
              <a:off x="8513707" y="3668275"/>
              <a:ext cx="348608" cy="152082"/>
            </a:xfrm>
            <a:prstGeom prst="rightArrow">
              <a:avLst/>
            </a:prstGeom>
            <a:solidFill>
              <a:srgbClr val="FF000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spTree>
    <p:extLst>
      <p:ext uri="{BB962C8B-B14F-4D97-AF65-F5344CB8AC3E}">
        <p14:creationId xmlns:p14="http://schemas.microsoft.com/office/powerpoint/2010/main" val="169864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50F3-9D01-E2F9-F0E6-9E13F6503C65}"/>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A0259DD-434D-799F-0C4B-C05199241608}"/>
              </a:ext>
            </a:extLst>
          </p:cNvPr>
          <p:cNvSpPr>
            <a:spLocks noGrp="1"/>
          </p:cNvSpPr>
          <p:nvPr>
            <p:ph type="sldNum" sz="quarter" idx="12"/>
          </p:nvPr>
        </p:nvSpPr>
        <p:spPr/>
        <p:txBody>
          <a:bodyPr/>
          <a:lstStyle/>
          <a:p>
            <a:fld id="{49AE70B2-8BF9-45C0-BB95-33D1B9D3A854}" type="slidenum">
              <a:rPr lang="zh-CN" altLang="en-US" smtClean="0"/>
              <a:t>106</a:t>
            </a:fld>
            <a:endParaRPr lang="zh-CN" altLang="en-US" dirty="0"/>
          </a:p>
        </p:txBody>
      </p:sp>
      <p:sp>
        <p:nvSpPr>
          <p:cNvPr id="5" name="标题 4">
            <a:extLst>
              <a:ext uri="{FF2B5EF4-FFF2-40B4-BE49-F238E27FC236}">
                <a16:creationId xmlns:a16="http://schemas.microsoft.com/office/drawing/2014/main" id="{E325DB0B-450E-1061-6CA4-C6E6F410F66A}"/>
              </a:ext>
            </a:extLst>
          </p:cNvPr>
          <p:cNvSpPr>
            <a:spLocks noGrp="1"/>
          </p:cNvSpPr>
          <p:nvPr>
            <p:ph type="title"/>
          </p:nvPr>
        </p:nvSpPr>
        <p:spPr/>
        <p:txBody>
          <a:bodyPr>
            <a:normAutofit/>
          </a:bodyPr>
          <a:lstStyle/>
          <a:p>
            <a:r>
              <a:rPr lang="en-US" altLang="zh-CN" dirty="0">
                <a:solidFill>
                  <a:srgbClr val="000000"/>
                </a:solidFill>
                <a:cs typeface="Arial" panose="020B0604020202020204"/>
              </a:rPr>
              <a:t>Simulation Evaluation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E9B7413C-E9FB-37EF-0393-E0B5CA03F36D}"/>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Pyrrha’s</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queue</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usage</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is</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moderate</a:t>
            </a:r>
          </a:p>
        </p:txBody>
      </p:sp>
      <p:sp>
        <p:nvSpPr>
          <p:cNvPr id="10" name="文本框 9">
            <a:extLst>
              <a:ext uri="{FF2B5EF4-FFF2-40B4-BE49-F238E27FC236}">
                <a16:creationId xmlns:a16="http://schemas.microsoft.com/office/drawing/2014/main" id="{A345BFC2-E9EE-A74F-CD2F-F8ACF4ACF854}"/>
              </a:ext>
            </a:extLst>
          </p:cNvPr>
          <p:cNvSpPr txBox="1"/>
          <p:nvPr/>
        </p:nvSpPr>
        <p:spPr>
          <a:xfrm>
            <a:off x="904225" y="1991270"/>
            <a:ext cx="10306834" cy="1015663"/>
          </a:xfrm>
          <a:prstGeom prst="rect">
            <a:avLst/>
          </a:prstGeom>
          <a:noFill/>
        </p:spPr>
        <p:txBody>
          <a:bodyPr wrap="square">
            <a:spAutoFit/>
          </a:bodyPr>
          <a:lstStyle/>
          <a:p>
            <a:r>
              <a:rPr lang="en-US" altLang="zh-CN" sz="2000" dirty="0">
                <a:latin typeface="Trebuchet MS" panose="020B0603020202020204" pitchFamily="34" charset="0"/>
                <a:ea typeface="+mn-lt"/>
                <a:cs typeface="+mn-lt"/>
              </a:rPr>
              <a:t>Topology: standard</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fat-tree</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with</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k=16</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(1024</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hosts). </a:t>
            </a:r>
          </a:p>
          <a:p>
            <a:r>
              <a:rPr lang="en-US" altLang="zh-CN" sz="2000" dirty="0">
                <a:latin typeface="Trebuchet MS" panose="020B0603020202020204" pitchFamily="34" charset="0"/>
                <a:ea typeface="+mn-lt"/>
                <a:cs typeface="+mn-lt"/>
              </a:rPr>
              <a:t>Most</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stressful</a:t>
            </a:r>
            <a:r>
              <a:rPr lang="zh-CN" altLang="en-US" sz="2000" dirty="0">
                <a:latin typeface="Trebuchet MS" panose="020B0603020202020204" pitchFamily="34" charset="0"/>
                <a:ea typeface="+mn-lt"/>
                <a:cs typeface="+mn-lt"/>
              </a:rPr>
              <a:t> </a:t>
            </a:r>
            <a:r>
              <a:rPr lang="en-US" altLang="zh-CN" sz="2000" dirty="0">
                <a:latin typeface="Trebuchet MS" panose="020B0603020202020204" pitchFamily="34" charset="0"/>
                <a:ea typeface="+mn-lt"/>
                <a:cs typeface="+mn-lt"/>
              </a:rPr>
              <a:t>workload:</a:t>
            </a:r>
            <a:r>
              <a:rPr lang="zh-CN" altLang="en-US" sz="2000" dirty="0">
                <a:latin typeface="Trebuchet MS" panose="020B0603020202020204" pitchFamily="34" charset="0"/>
                <a:ea typeface="+mn-lt"/>
                <a:cs typeface="+mn-lt"/>
              </a:rPr>
              <a:t> </a:t>
            </a:r>
            <a:r>
              <a:rPr lang="en" altLang="zh-CN" sz="2000" dirty="0">
                <a:latin typeface="Trebuchet MS" panose="020B0603020202020204" pitchFamily="34" charset="0"/>
                <a:ea typeface="+mn-lt"/>
                <a:cs typeface="+mn-lt"/>
              </a:rPr>
              <a:t>(m − 1) out of m </a:t>
            </a:r>
            <a:r>
              <a:rPr lang="en" altLang="zh-CN" sz="2000" dirty="0" err="1">
                <a:latin typeface="Trebuchet MS" panose="020B0603020202020204" pitchFamily="34" charset="0"/>
                <a:ea typeface="+mn-lt"/>
                <a:cs typeface="+mn-lt"/>
              </a:rPr>
              <a:t>ToRs</a:t>
            </a:r>
            <a:r>
              <a:rPr lang="en" altLang="zh-CN" sz="2000" dirty="0">
                <a:latin typeface="Trebuchet MS" panose="020B0603020202020204" pitchFamily="34" charset="0"/>
                <a:ea typeface="+mn-lt"/>
                <a:cs typeface="+mn-lt"/>
              </a:rPr>
              <a:t> send traffic simultaneously to the left 1/m of the </a:t>
            </a:r>
            <a:r>
              <a:rPr lang="en" altLang="zh-CN" sz="2000" dirty="0" err="1">
                <a:latin typeface="Trebuchet MS" panose="020B0603020202020204" pitchFamily="34" charset="0"/>
                <a:ea typeface="+mn-lt"/>
                <a:cs typeface="+mn-lt"/>
              </a:rPr>
              <a:t>ToRs</a:t>
            </a:r>
            <a:r>
              <a:rPr lang="en-US" altLang="zh-CN" sz="2000" dirty="0">
                <a:latin typeface="Trebuchet MS" panose="020B0603020202020204" pitchFamily="34" charset="0"/>
                <a:ea typeface="+mn-lt"/>
                <a:cs typeface="+mn-lt"/>
              </a:rPr>
              <a:t>.</a:t>
            </a:r>
          </a:p>
        </p:txBody>
      </p:sp>
      <p:pic>
        <p:nvPicPr>
          <p:cNvPr id="2" name="图片 1">
            <a:extLst>
              <a:ext uri="{FF2B5EF4-FFF2-40B4-BE49-F238E27FC236}">
                <a16:creationId xmlns:a16="http://schemas.microsoft.com/office/drawing/2014/main" id="{F095F085-D392-CF84-95CD-33AC7E97A4EF}"/>
              </a:ext>
            </a:extLst>
          </p:cNvPr>
          <p:cNvPicPr>
            <a:picLocks noChangeAspect="1"/>
          </p:cNvPicPr>
          <p:nvPr/>
        </p:nvPicPr>
        <p:blipFill>
          <a:blip r:embed="rId3"/>
          <a:stretch>
            <a:fillRect/>
          </a:stretch>
        </p:blipFill>
        <p:spPr>
          <a:xfrm>
            <a:off x="3121959" y="3006933"/>
            <a:ext cx="5948082" cy="2762465"/>
          </a:xfrm>
          <a:prstGeom prst="rect">
            <a:avLst/>
          </a:prstGeom>
        </p:spPr>
      </p:pic>
    </p:spTree>
    <p:extLst>
      <p:ext uri="{BB962C8B-B14F-4D97-AF65-F5344CB8AC3E}">
        <p14:creationId xmlns:p14="http://schemas.microsoft.com/office/powerpoint/2010/main" val="3594090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DF29-55E4-7A24-0794-82C32381A32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070B4CB-569F-2655-E7DD-08BB1001A1CE}"/>
              </a:ext>
            </a:extLst>
          </p:cNvPr>
          <p:cNvSpPr>
            <a:spLocks noGrp="1"/>
          </p:cNvSpPr>
          <p:nvPr>
            <p:ph type="title"/>
          </p:nvPr>
        </p:nvSpPr>
        <p:spPr/>
        <p:txBody>
          <a:bodyPr/>
          <a:lstStyle/>
          <a:p>
            <a:r>
              <a:rPr lang="en-US" altLang="zh-CN" dirty="0"/>
              <a:t>Conclusion</a:t>
            </a:r>
            <a:endParaRPr lang="zh-CN" altLang="en-US" dirty="0"/>
          </a:p>
        </p:txBody>
      </p:sp>
      <p:sp>
        <p:nvSpPr>
          <p:cNvPr id="3" name="灯片编号占位符 2">
            <a:extLst>
              <a:ext uri="{FF2B5EF4-FFF2-40B4-BE49-F238E27FC236}">
                <a16:creationId xmlns:a16="http://schemas.microsoft.com/office/drawing/2014/main" id="{104236F7-444B-FB3E-2196-0E685F31133F}"/>
              </a:ext>
            </a:extLst>
          </p:cNvPr>
          <p:cNvSpPr>
            <a:spLocks noGrp="1"/>
          </p:cNvSpPr>
          <p:nvPr>
            <p:ph type="sldNum" sz="quarter" idx="12"/>
          </p:nvPr>
        </p:nvSpPr>
        <p:spPr/>
        <p:txBody>
          <a:bodyPr/>
          <a:lstStyle/>
          <a:p>
            <a:fld id="{49AE70B2-8BF9-45C0-BB95-33D1B9D3A854}" type="slidenum">
              <a:rPr lang="zh-CN" altLang="en-US" smtClean="0"/>
              <a:t>107</a:t>
            </a:fld>
            <a:endParaRPr lang="zh-CN" altLang="en-US" dirty="0"/>
          </a:p>
        </p:txBody>
      </p:sp>
      <p:sp>
        <p:nvSpPr>
          <p:cNvPr id="4" name="矩形 3">
            <a:extLst>
              <a:ext uri="{FF2B5EF4-FFF2-40B4-BE49-F238E27FC236}">
                <a16:creationId xmlns:a16="http://schemas.microsoft.com/office/drawing/2014/main" id="{E4CEDE22-D0C1-6B7E-9FE8-F1925901286D}"/>
              </a:ext>
            </a:extLst>
          </p:cNvPr>
          <p:cNvSpPr/>
          <p:nvPr/>
        </p:nvSpPr>
        <p:spPr>
          <a:xfrm>
            <a:off x="806610" y="1569650"/>
            <a:ext cx="10457958" cy="1200329"/>
          </a:xfrm>
          <a:prstGeom prst="rect">
            <a:avLst/>
          </a:prstGeom>
        </p:spPr>
        <p:txBody>
          <a:bodyPr wrap="square" lIns="91440" tIns="45720" rIns="91440" bIns="45720" anchor="t">
            <a:spAutoFit/>
          </a:bodyPr>
          <a:lstStyle/>
          <a:p>
            <a:r>
              <a:rPr lang="en-US" altLang="zh-CN" sz="2400" dirty="0">
                <a:latin typeface="Trebuchet MS" panose="020B0603020202020204" pitchFamily="34" charset="0"/>
              </a:rPr>
              <a:t>Pyrrha is a congestion-root-based per-hop flow control,</a:t>
            </a:r>
            <a:r>
              <a:rPr lang="zh-CN" altLang="en-US" sz="2400" dirty="0">
                <a:latin typeface="Trebuchet MS" panose="020B0603020202020204" pitchFamily="34" charset="0"/>
              </a:rPr>
              <a:t> </a:t>
            </a:r>
            <a:r>
              <a:rPr lang="en-US" altLang="zh-CN" sz="2400" dirty="0">
                <a:latin typeface="Trebuchet MS" panose="020B0603020202020204" pitchFamily="34" charset="0"/>
              </a:rPr>
              <a:t>which can control the transmission of flows at a fine granularity without HOL blocking while requiring only a minimal number of queues.</a:t>
            </a:r>
          </a:p>
        </p:txBody>
      </p:sp>
      <p:sp>
        <p:nvSpPr>
          <p:cNvPr id="8" name="文本框 7">
            <a:extLst>
              <a:ext uri="{FF2B5EF4-FFF2-40B4-BE49-F238E27FC236}">
                <a16:creationId xmlns:a16="http://schemas.microsoft.com/office/drawing/2014/main" id="{B56ACDBB-5882-AEAB-EE46-52DBA15012C1}"/>
              </a:ext>
            </a:extLst>
          </p:cNvPr>
          <p:cNvSpPr txBox="1"/>
          <p:nvPr/>
        </p:nvSpPr>
        <p:spPr>
          <a:xfrm>
            <a:off x="907460" y="5461605"/>
            <a:ext cx="10357108" cy="400110"/>
          </a:xfrm>
          <a:prstGeom prst="rect">
            <a:avLst/>
          </a:prstGeom>
          <a:noFill/>
        </p:spPr>
        <p:txBody>
          <a:bodyPr wrap="square">
            <a:spAutoFit/>
          </a:bodyPr>
          <a:lstStyle/>
          <a:p>
            <a:pPr algn="r"/>
            <a:r>
              <a:rPr lang="en-US" altLang="zh-CN" sz="2000" dirty="0">
                <a:latin typeface="Trebuchet MS" panose="020B0603020202020204" pitchFamily="34" charset="0"/>
              </a:rPr>
              <a:t>Find our open-source code on: </a:t>
            </a:r>
            <a:r>
              <a:rPr lang="en-US" altLang="zh-CN" sz="2000" i="1" u="sng" dirty="0">
                <a:latin typeface="Trebuchet MS" panose="020B0603020202020204" pitchFamily="34" charset="0"/>
              </a:rPr>
              <a:t>https://github.com/NASA-NJU/Pyrrha</a:t>
            </a:r>
          </a:p>
        </p:txBody>
      </p:sp>
      <p:sp>
        <p:nvSpPr>
          <p:cNvPr id="5" name="标题 1">
            <a:extLst>
              <a:ext uri="{FF2B5EF4-FFF2-40B4-BE49-F238E27FC236}">
                <a16:creationId xmlns:a16="http://schemas.microsoft.com/office/drawing/2014/main" id="{73F94346-4F05-F07E-FED4-EF4C3B376B5F}"/>
              </a:ext>
            </a:extLst>
          </p:cNvPr>
          <p:cNvSpPr txBox="1">
            <a:spLocks/>
          </p:cNvSpPr>
          <p:nvPr/>
        </p:nvSpPr>
        <p:spPr>
          <a:xfrm>
            <a:off x="4885268" y="4040658"/>
            <a:ext cx="2692399" cy="1059858"/>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50" normalizeH="0" baseline="0">
                <a:solidFill>
                  <a:schemeClr val="tx1">
                    <a:lumMod val="85000"/>
                    <a:lumOff val="15000"/>
                  </a:schemeClr>
                </a:solidFill>
                <a:uFillTx/>
                <a:latin typeface="Century Gothic" panose="020B0502020202020204" pitchFamily="34" charset="0"/>
                <a:ea typeface="微软雅黑" panose="020B0503020204020204" pitchFamily="34" charset="-122"/>
                <a:cs typeface="Calibri" panose="020F0502020204030204" pitchFamily="34" charset="0"/>
              </a:defRPr>
            </a:lvl1pPr>
          </a:lstStyle>
          <a:p>
            <a:pPr>
              <a:lnSpc>
                <a:spcPct val="120000"/>
              </a:lnSpc>
            </a:pPr>
            <a:r>
              <a:rPr lang="en-US" altLang="zh-CN" sz="4800" i="1" spc="0" dirty="0">
                <a:solidFill>
                  <a:srgbClr val="7030A0"/>
                </a:solidFill>
              </a:rPr>
              <a:t>Thanks</a:t>
            </a:r>
            <a:r>
              <a:rPr lang="zh-CN" altLang="en-US" sz="4800" i="1" spc="0" dirty="0">
                <a:solidFill>
                  <a:srgbClr val="7030A0"/>
                </a:solidFill>
              </a:rPr>
              <a:t>！</a:t>
            </a:r>
            <a:endParaRPr lang="zh-CN" altLang="en-US" sz="4800" i="1" spc="0" dirty="0">
              <a:solidFill>
                <a:srgbClr val="7030A0"/>
              </a:solidFill>
              <a:cs typeface="+mj-ea"/>
            </a:endParaRPr>
          </a:p>
        </p:txBody>
      </p:sp>
      <p:sp>
        <p:nvSpPr>
          <p:cNvPr id="6" name="矩形 5">
            <a:extLst>
              <a:ext uri="{FF2B5EF4-FFF2-40B4-BE49-F238E27FC236}">
                <a16:creationId xmlns:a16="http://schemas.microsoft.com/office/drawing/2014/main" id="{F7869402-64C8-BA58-52A7-9B739E54E41F}"/>
              </a:ext>
            </a:extLst>
          </p:cNvPr>
          <p:cNvSpPr/>
          <p:nvPr/>
        </p:nvSpPr>
        <p:spPr>
          <a:xfrm>
            <a:off x="806610" y="3103183"/>
            <a:ext cx="10457958"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rPr>
              <a:t>It is time to embrace per-hop flow control to react to congestion promptly</a:t>
            </a:r>
            <a:r>
              <a:rPr lang="zh-CN" altLang="en-US" sz="2400" dirty="0">
                <a:latin typeface="Trebuchet MS" panose="020B0603020202020204" pitchFamily="34" charset="0"/>
              </a:rPr>
              <a:t>！</a:t>
            </a:r>
            <a:endParaRPr lang="en-US" altLang="zh-CN" sz="2400" dirty="0">
              <a:latin typeface="Trebuchet MS" panose="020B0603020202020204" pitchFamily="34" charset="0"/>
            </a:endParaRPr>
          </a:p>
        </p:txBody>
      </p:sp>
    </p:spTree>
    <p:extLst>
      <p:ext uri="{BB962C8B-B14F-4D97-AF65-F5344CB8AC3E}">
        <p14:creationId xmlns:p14="http://schemas.microsoft.com/office/powerpoint/2010/main" val="40427314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D2617-64F1-0965-B482-3D061DFFC2B2}"/>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9D4A137-B541-19C9-6244-024BA0A29337}"/>
              </a:ext>
            </a:extLst>
          </p:cNvPr>
          <p:cNvSpPr>
            <a:spLocks noGrp="1"/>
          </p:cNvSpPr>
          <p:nvPr>
            <p:ph type="sldNum" sz="quarter" idx="12"/>
          </p:nvPr>
        </p:nvSpPr>
        <p:spPr/>
        <p:txBody>
          <a:bodyPr/>
          <a:lstStyle/>
          <a:p>
            <a:fld id="{49AE70B2-8BF9-45C0-BB95-33D1B9D3A854}" type="slidenum">
              <a:rPr lang="zh-CN" altLang="en-US" smtClean="0"/>
              <a:t>108</a:t>
            </a:fld>
            <a:endParaRPr lang="zh-CN" altLang="en-US" dirty="0"/>
          </a:p>
        </p:txBody>
      </p:sp>
      <p:sp>
        <p:nvSpPr>
          <p:cNvPr id="5" name="标题 4">
            <a:extLst>
              <a:ext uri="{FF2B5EF4-FFF2-40B4-BE49-F238E27FC236}">
                <a16:creationId xmlns:a16="http://schemas.microsoft.com/office/drawing/2014/main" id="{E5FA92CE-565E-EA39-9058-FB878B7104C6}"/>
              </a:ext>
            </a:extLst>
          </p:cNvPr>
          <p:cNvSpPr>
            <a:spLocks noGrp="1"/>
          </p:cNvSpPr>
          <p:nvPr>
            <p:ph type="title"/>
          </p:nvPr>
        </p:nvSpPr>
        <p:spPr>
          <a:xfrm>
            <a:off x="523335" y="608400"/>
            <a:ext cx="11142191" cy="705600"/>
          </a:xfrm>
        </p:spPr>
        <p:txBody>
          <a:bodyPr>
            <a:normAutofit fontScale="90000"/>
          </a:bodyPr>
          <a:lstStyle/>
          <a:p>
            <a:r>
              <a:rPr lang="en-US" altLang="zh-CN" spc="0" dirty="0">
                <a:solidFill>
                  <a:srgbClr val="000000"/>
                </a:solidFill>
                <a:latin typeface="Century Gothic" panose="020B0502020202020204" pitchFamily="34" charset="0"/>
                <a:ea typeface="微软雅黑" panose="020B0503020204020204" pitchFamily="34" charset="-122"/>
                <a:cs typeface="Arial" panose="020B0604020202020204"/>
              </a:rPr>
              <a:t>Idealized FC can Eliminate HOL blocking but is Non-scalable</a:t>
            </a:r>
            <a:endParaRPr lang="zh-CN" altLang="en-US" spc="0"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BF1EB2EF-1EB6-FB59-DC54-A408CCB4CB68}"/>
              </a:ext>
            </a:extLst>
          </p:cNvPr>
          <p:cNvSpPr/>
          <p:nvPr/>
        </p:nvSpPr>
        <p:spPr>
          <a:xfrm>
            <a:off x="608012" y="1529605"/>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Per-flow-queue FC</a:t>
            </a:r>
            <a:r>
              <a:rPr lang="en-US" altLang="zh-CN" sz="2400" dirty="0">
                <a:latin typeface="Trebuchet MS" panose="020B0603020202020204" pitchFamily="34" charset="0"/>
                <a:ea typeface="+mn-lt"/>
                <a:cs typeface="+mn-lt"/>
              </a:rPr>
              <a:t>: Vulnerable and background flows fully utilize the link, at the same time the throughput of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 flows does not downgrade.</a:t>
            </a:r>
          </a:p>
        </p:txBody>
      </p:sp>
      <p:pic>
        <p:nvPicPr>
          <p:cNvPr id="4" name="图片 3">
            <a:extLst>
              <a:ext uri="{FF2B5EF4-FFF2-40B4-BE49-F238E27FC236}">
                <a16:creationId xmlns:a16="http://schemas.microsoft.com/office/drawing/2014/main" id="{ACCA251F-62C9-D6F3-2FF3-3277015AAF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70199" y="2601647"/>
            <a:ext cx="5926668" cy="3202565"/>
          </a:xfrm>
          <a:prstGeom prst="rect">
            <a:avLst/>
          </a:prstGeom>
        </p:spPr>
      </p:pic>
    </p:spTree>
    <p:extLst>
      <p:ext uri="{BB962C8B-B14F-4D97-AF65-F5344CB8AC3E}">
        <p14:creationId xmlns:p14="http://schemas.microsoft.com/office/powerpoint/2010/main" val="7268289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2E772-F690-C98F-1632-39AD64AC10B9}"/>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5EF2F9-F45D-6409-CBCF-E60320BBCD1E}"/>
              </a:ext>
            </a:extLst>
          </p:cNvPr>
          <p:cNvSpPr>
            <a:spLocks noGrp="1"/>
          </p:cNvSpPr>
          <p:nvPr>
            <p:ph type="sldNum" sz="quarter" idx="12"/>
          </p:nvPr>
        </p:nvSpPr>
        <p:spPr/>
        <p:txBody>
          <a:bodyPr/>
          <a:lstStyle/>
          <a:p>
            <a:fld id="{49AE70B2-8BF9-45C0-BB95-33D1B9D3A854}" type="slidenum">
              <a:rPr lang="zh-CN" altLang="en-US" smtClean="0"/>
              <a:t>109</a:t>
            </a:fld>
            <a:endParaRPr lang="zh-CN" altLang="en-US" dirty="0"/>
          </a:p>
        </p:txBody>
      </p:sp>
      <p:sp>
        <p:nvSpPr>
          <p:cNvPr id="5" name="标题 4">
            <a:extLst>
              <a:ext uri="{FF2B5EF4-FFF2-40B4-BE49-F238E27FC236}">
                <a16:creationId xmlns:a16="http://schemas.microsoft.com/office/drawing/2014/main" id="{32D6A711-351B-2D97-48D1-52B5F0285DFF}"/>
              </a:ext>
            </a:extLst>
          </p:cNvPr>
          <p:cNvSpPr>
            <a:spLocks noGrp="1"/>
          </p:cNvSpPr>
          <p:nvPr>
            <p:ph type="title"/>
          </p:nvPr>
        </p:nvSpPr>
        <p:spPr/>
        <p:txBody>
          <a:bodyPr>
            <a:normAutofit/>
          </a:bodyPr>
          <a:lstStyle/>
          <a:p>
            <a:r>
              <a:rPr lang="en-US" altLang="zh-CN" dirty="0">
                <a:solidFill>
                  <a:srgbClr val="000000"/>
                </a:solidFill>
                <a:cs typeface="Arial" panose="020B0604020202020204"/>
              </a:rPr>
              <a:t>Simulation Evaluation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68B310F5-62C2-695E-647A-EB8C76F8B1C3}"/>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Buffer backlog in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-mix scenario, with or without CC</a:t>
            </a:r>
          </a:p>
        </p:txBody>
      </p:sp>
      <p:pic>
        <p:nvPicPr>
          <p:cNvPr id="7" name="图片 6">
            <a:extLst>
              <a:ext uri="{FF2B5EF4-FFF2-40B4-BE49-F238E27FC236}">
                <a16:creationId xmlns:a16="http://schemas.microsoft.com/office/drawing/2014/main" id="{0C5A5EFA-F661-F10C-D77B-6D32BFBD73C7}"/>
              </a:ext>
            </a:extLst>
          </p:cNvPr>
          <p:cNvPicPr>
            <a:picLocks noChangeAspect="1"/>
          </p:cNvPicPr>
          <p:nvPr/>
        </p:nvPicPr>
        <p:blipFill>
          <a:blip r:embed="rId3">
            <a:extLst>
              <a:ext uri="{28A0092B-C50C-407E-A947-70E740481C1C}">
                <a14:useLocalDpi xmlns:a14="http://schemas.microsoft.com/office/drawing/2010/main" val="0"/>
              </a:ext>
            </a:extLst>
          </a:blip>
          <a:srcRect t="347" b="2773"/>
          <a:stretch/>
        </p:blipFill>
        <p:spPr>
          <a:xfrm>
            <a:off x="2159411" y="2096153"/>
            <a:ext cx="7695789" cy="2864916"/>
          </a:xfrm>
          <a:prstGeom prst="rect">
            <a:avLst/>
          </a:prstGeom>
        </p:spPr>
      </p:pic>
      <p:sp>
        <p:nvSpPr>
          <p:cNvPr id="2" name="矩形 1">
            <a:extLst>
              <a:ext uri="{FF2B5EF4-FFF2-40B4-BE49-F238E27FC236}">
                <a16:creationId xmlns:a16="http://schemas.microsoft.com/office/drawing/2014/main" id="{529B74DB-A2C8-1571-363A-F845BBFC11D1}"/>
              </a:ext>
            </a:extLst>
          </p:cNvPr>
          <p:cNvSpPr/>
          <p:nvPr/>
        </p:nvSpPr>
        <p:spPr>
          <a:xfrm>
            <a:off x="523336" y="5034504"/>
            <a:ext cx="11037882"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Pyrrha can avoid congested flows overflow the congestion root and balance the buffer among the switches.</a:t>
            </a:r>
          </a:p>
        </p:txBody>
      </p:sp>
    </p:spTree>
    <p:extLst>
      <p:ext uri="{BB962C8B-B14F-4D97-AF65-F5344CB8AC3E}">
        <p14:creationId xmlns:p14="http://schemas.microsoft.com/office/powerpoint/2010/main" val="206847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11</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9607267"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DCN is far different from WAN!</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内容占位符 5">
            <a:extLst>
              <a:ext uri="{FF2B5EF4-FFF2-40B4-BE49-F238E27FC236}">
                <a16:creationId xmlns:a16="http://schemas.microsoft.com/office/drawing/2014/main" id="{8F9C48A3-8478-49D8-B5A7-74D7E396FFAE}"/>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3" name="文本框 12">
            <a:extLst>
              <a:ext uri="{FF2B5EF4-FFF2-40B4-BE49-F238E27FC236}">
                <a16:creationId xmlns:a16="http://schemas.microsoft.com/office/drawing/2014/main" id="{253D3C05-CF89-4435-A114-50E44D7302FB}"/>
              </a:ext>
            </a:extLst>
          </p:cNvPr>
          <p:cNvSpPr txBox="1"/>
          <p:nvPr/>
        </p:nvSpPr>
        <p:spPr>
          <a:xfrm>
            <a:off x="6277899" y="1937583"/>
            <a:ext cx="4461824" cy="3897862"/>
          </a:xfrm>
          <a:prstGeom prst="rect">
            <a:avLst/>
          </a:prstGeom>
          <a:noFill/>
        </p:spPr>
        <p:txBody>
          <a:bodyPr wrap="square" rtlCol="0">
            <a:spAutoFit/>
          </a:bodyPr>
          <a:lstStyle/>
          <a:p>
            <a:endParaRPr lang="zh-CN" altLang="en-US" dirty="0"/>
          </a:p>
        </p:txBody>
      </p:sp>
      <p:sp>
        <p:nvSpPr>
          <p:cNvPr id="12" name="文本框 11">
            <a:extLst>
              <a:ext uri="{FF2B5EF4-FFF2-40B4-BE49-F238E27FC236}">
                <a16:creationId xmlns:a16="http://schemas.microsoft.com/office/drawing/2014/main" id="{A9BFED34-8A1E-49B8-806E-B26DF52E5ECF}"/>
              </a:ext>
            </a:extLst>
          </p:cNvPr>
          <p:cNvSpPr txBox="1"/>
          <p:nvPr/>
        </p:nvSpPr>
        <p:spPr>
          <a:xfrm>
            <a:off x="1417866" y="2048446"/>
            <a:ext cx="3940711" cy="3046988"/>
          </a:xfrm>
          <a:prstGeom prst="rect">
            <a:avLst/>
          </a:prstGeom>
          <a:noFill/>
        </p:spPr>
        <p:txBody>
          <a:bodyPr wrap="square" rtlCol="0">
            <a:spAutoFit/>
          </a:bodyPr>
          <a:lstStyle/>
          <a:p>
            <a:r>
              <a:rPr lang="en-US" altLang="zh-CN" sz="2400" b="1" dirty="0">
                <a:latin typeface="Calibri" panose="020F0502020204030204" pitchFamily="34" charset="0"/>
                <a:ea typeface="Calibri" panose="020F0502020204030204" pitchFamily="34" charset="0"/>
                <a:cs typeface="Calibri" panose="020F0502020204030204" pitchFamily="34" charset="0"/>
              </a:rPr>
              <a:t>WAN (Wide area network)</a:t>
            </a:r>
          </a:p>
          <a:p>
            <a:pPr marL="342900" indent="-342900">
              <a:buFont typeface="Arial" panose="020B0604020202020204" pitchFamily="34" charset="0"/>
              <a:buChar char="•"/>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Low per-conn bandwidth</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Long distance</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TCP/IP stack overhead</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Heterogeneous devices</a:t>
            </a:r>
          </a:p>
          <a:p>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endParaRPr lang="zh-CN" altLang="en-US" sz="2400" b="1" dirty="0">
              <a:latin typeface="Calibri" panose="020F0502020204030204" pitchFamily="34" charset="0"/>
              <a:cs typeface="Calibri" panose="020F0502020204030204" pitchFamily="34" charset="0"/>
            </a:endParaRPr>
          </a:p>
        </p:txBody>
      </p:sp>
      <p:cxnSp>
        <p:nvCxnSpPr>
          <p:cNvPr id="15" name="直接连接符 14">
            <a:extLst>
              <a:ext uri="{FF2B5EF4-FFF2-40B4-BE49-F238E27FC236}">
                <a16:creationId xmlns:a16="http://schemas.microsoft.com/office/drawing/2014/main" id="{382EB85D-4BA8-4B07-BC83-9902BE4F0502}"/>
              </a:ext>
            </a:extLst>
          </p:cNvPr>
          <p:cNvCxnSpPr>
            <a:cxnSpLocks/>
          </p:cNvCxnSpPr>
          <p:nvPr/>
        </p:nvCxnSpPr>
        <p:spPr>
          <a:xfrm>
            <a:off x="5859514" y="2073844"/>
            <a:ext cx="0" cy="2570513"/>
          </a:xfrm>
          <a:prstGeom prst="line">
            <a:avLst/>
          </a:prstGeom>
          <a:ln w="38100">
            <a:solidFill>
              <a:srgbClr val="804C93"/>
            </a:solidFill>
          </a:ln>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54A4DB3F-D315-4A3E-87E8-E17B16391CC4}"/>
              </a:ext>
            </a:extLst>
          </p:cNvPr>
          <p:cNvSpPr txBox="1"/>
          <p:nvPr/>
        </p:nvSpPr>
        <p:spPr>
          <a:xfrm>
            <a:off x="6469628" y="2073844"/>
            <a:ext cx="5451861" cy="3046988"/>
          </a:xfrm>
          <a:prstGeom prst="rect">
            <a:avLst/>
          </a:prstGeom>
          <a:noFill/>
        </p:spPr>
        <p:txBody>
          <a:bodyPr wrap="square" rtlCol="0">
            <a:spAutoFit/>
          </a:bodyPr>
          <a:lstStyle/>
          <a:p>
            <a:r>
              <a:rPr lang="en-US" altLang="zh-CN" sz="2400" b="1" dirty="0">
                <a:latin typeface="Calibri" panose="020F0502020204030204" pitchFamily="34" charset="0"/>
                <a:ea typeface="Calibri" panose="020F0502020204030204" pitchFamily="34" charset="0"/>
                <a:cs typeface="Calibri" panose="020F0502020204030204" pitchFamily="34" charset="0"/>
              </a:rPr>
              <a:t>DCN (Datacenter Network)</a:t>
            </a:r>
          </a:p>
          <a:p>
            <a:pPr marL="342900" indent="-342900">
              <a:buFont typeface="Arial" panose="020B0604020202020204" pitchFamily="34" charset="0"/>
              <a:buChar char="•"/>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High per-conn bandwidth</a:t>
            </a:r>
          </a:p>
          <a:p>
            <a:pPr marL="342900" indent="-342900">
              <a:buFont typeface="Arial" panose="020B0604020202020204" pitchFamily="34" charset="0"/>
              <a:buChar char="•"/>
            </a:pPr>
            <a:r>
              <a:rPr lang="el-GR" altLang="zh-CN" sz="2400" dirty="0">
                <a:latin typeface="Calibri" panose="020F0502020204030204" pitchFamily="34" charset="0"/>
                <a:ea typeface="Calibri" panose="020F0502020204030204" pitchFamily="34" charset="0"/>
                <a:cs typeface="Calibri" panose="020F0502020204030204" pitchFamily="34" charset="0"/>
              </a:rPr>
              <a:t>μ</a:t>
            </a:r>
            <a:r>
              <a:rPr lang="en-US" altLang="zh-CN" sz="2400" dirty="0">
                <a:latin typeface="Calibri" panose="020F0502020204030204" pitchFamily="34" charset="0"/>
                <a:ea typeface="Calibri" panose="020F0502020204030204" pitchFamily="34" charset="0"/>
                <a:cs typeface="Calibri" panose="020F0502020204030204" pitchFamily="34" charset="0"/>
              </a:rPr>
              <a:t>s-scale propagation delay</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Ultra-low delay on end-hosts (RDMA)</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Regular topologies and devices</a:t>
            </a:r>
          </a:p>
          <a:p>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endParaRPr lang="zh-CN" altLang="en-US" sz="2400" b="1" dirty="0">
              <a:latin typeface="Calibri" panose="020F0502020204030204" pitchFamily="34" charset="0"/>
              <a:cs typeface="Calibri" panose="020F0502020204030204" pitchFamily="34" charset="0"/>
            </a:endParaRPr>
          </a:p>
        </p:txBody>
      </p:sp>
      <p:sp>
        <p:nvSpPr>
          <p:cNvPr id="18" name="文本框 17">
            <a:extLst>
              <a:ext uri="{FF2B5EF4-FFF2-40B4-BE49-F238E27FC236}">
                <a16:creationId xmlns:a16="http://schemas.microsoft.com/office/drawing/2014/main" id="{815D42BA-F54A-4019-A33A-9999827BEB9D}"/>
              </a:ext>
            </a:extLst>
          </p:cNvPr>
          <p:cNvSpPr txBox="1"/>
          <p:nvPr/>
        </p:nvSpPr>
        <p:spPr>
          <a:xfrm>
            <a:off x="4677622" y="4909603"/>
            <a:ext cx="2551853" cy="584775"/>
          </a:xfrm>
          <a:prstGeom prst="rect">
            <a:avLst/>
          </a:prstGeom>
          <a:noFill/>
        </p:spPr>
        <p:txBody>
          <a:bodyPr wrap="square" rtlCol="0">
            <a:spAutoFit/>
          </a:bodyPr>
          <a:lstStyle/>
          <a:p>
            <a:r>
              <a:rPr lang="en-US" altLang="zh-C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Environments</a:t>
            </a:r>
            <a:endParaRPr lang="zh-CN" altLang="en-US" sz="3200" b="1" dirty="0">
              <a:solidFill>
                <a:schemeClr val="accent6">
                  <a:lumMod val="75000"/>
                </a:schemeClr>
              </a:solidFill>
              <a:latin typeface="Calibri" panose="020F0502020204030204" pitchFamily="34" charset="0"/>
              <a:cs typeface="Calibri" panose="020F0502020204030204" pitchFamily="34" charset="0"/>
            </a:endParaRPr>
          </a:p>
        </p:txBody>
      </p:sp>
      <p:pic>
        <p:nvPicPr>
          <p:cNvPr id="1026" name="Picture 2" descr="Optical Connections - OFC 2018: Study compares 400G optical transceivers  for next-gen datacenter networks">
            <a:extLst>
              <a:ext uri="{FF2B5EF4-FFF2-40B4-BE49-F238E27FC236}">
                <a16:creationId xmlns:a16="http://schemas.microsoft.com/office/drawing/2014/main" id="{3FD07847-E6FE-4668-921E-A625E2C63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724" y="4556380"/>
            <a:ext cx="2101720" cy="139859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CCAF2DED-5652-4F8A-9DCD-35E2B801AC56}"/>
              </a:ext>
            </a:extLst>
          </p:cNvPr>
          <p:cNvPicPr>
            <a:picLocks noChangeAspect="1"/>
          </p:cNvPicPr>
          <p:nvPr/>
        </p:nvPicPr>
        <p:blipFill>
          <a:blip r:embed="rId4"/>
          <a:stretch>
            <a:fillRect/>
          </a:stretch>
        </p:blipFill>
        <p:spPr>
          <a:xfrm>
            <a:off x="1998735" y="4415728"/>
            <a:ext cx="2371428" cy="1533333"/>
          </a:xfrm>
          <a:prstGeom prst="rect">
            <a:avLst/>
          </a:prstGeom>
        </p:spPr>
      </p:pic>
      <p:sp>
        <p:nvSpPr>
          <p:cNvPr id="3" name="矩形 2">
            <a:extLst>
              <a:ext uri="{FF2B5EF4-FFF2-40B4-BE49-F238E27FC236}">
                <a16:creationId xmlns:a16="http://schemas.microsoft.com/office/drawing/2014/main" id="{7A294CB1-E5D4-4293-A86F-A62F605F1D51}"/>
              </a:ext>
            </a:extLst>
          </p:cNvPr>
          <p:cNvSpPr/>
          <p:nvPr/>
        </p:nvSpPr>
        <p:spPr>
          <a:xfrm>
            <a:off x="6277899" y="2537460"/>
            <a:ext cx="5541070" cy="18993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088CCB10-86EF-4AD5-B2B7-2AE28A558931}"/>
              </a:ext>
            </a:extLst>
          </p:cNvPr>
          <p:cNvSpPr txBox="1"/>
          <p:nvPr/>
        </p:nvSpPr>
        <p:spPr>
          <a:xfrm>
            <a:off x="10080172" y="1987046"/>
            <a:ext cx="2155870" cy="461665"/>
          </a:xfrm>
          <a:prstGeom prst="rect">
            <a:avLst/>
          </a:prstGeom>
          <a:noFill/>
        </p:spPr>
        <p:txBody>
          <a:bodyPr wrap="square" rtlCol="0">
            <a:spAutoFit/>
          </a:bodyPr>
          <a:lstStyle/>
          <a:p>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Low base RTT</a:t>
            </a:r>
            <a:endParaRPr lang="zh-CN" alt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80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1FFE3-B017-4E9F-7359-4AD9901CC48E}"/>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93040E2-357F-89C7-EDC0-FB0F4C75D8AF}"/>
              </a:ext>
            </a:extLst>
          </p:cNvPr>
          <p:cNvSpPr>
            <a:spLocks noGrp="1"/>
          </p:cNvSpPr>
          <p:nvPr>
            <p:ph type="sldNum" sz="quarter" idx="12"/>
          </p:nvPr>
        </p:nvSpPr>
        <p:spPr/>
        <p:txBody>
          <a:bodyPr/>
          <a:lstStyle/>
          <a:p>
            <a:fld id="{49AE70B2-8BF9-45C0-BB95-33D1B9D3A854}" type="slidenum">
              <a:rPr lang="zh-CN" altLang="en-US" smtClean="0"/>
              <a:t>110</a:t>
            </a:fld>
            <a:endParaRPr lang="zh-CN" altLang="en-US" dirty="0"/>
          </a:p>
        </p:txBody>
      </p:sp>
      <p:sp>
        <p:nvSpPr>
          <p:cNvPr id="5" name="标题 4">
            <a:extLst>
              <a:ext uri="{FF2B5EF4-FFF2-40B4-BE49-F238E27FC236}">
                <a16:creationId xmlns:a16="http://schemas.microsoft.com/office/drawing/2014/main" id="{006DF55C-2CFF-0318-C6A0-90AC634CCB67}"/>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 Compromise</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5D74A92A-3953-35CE-6FEB-AEDA438DF246}"/>
              </a:ext>
            </a:extLst>
          </p:cNvPr>
          <p:cNvSpPr/>
          <p:nvPr/>
        </p:nvSpPr>
        <p:spPr>
          <a:xfrm>
            <a:off x="608012" y="1529605"/>
            <a:ext cx="10884523" cy="2308324"/>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Pyrrha needs Hierarchical Isolation Queue (HIQ) to handle tree-tangling scenarios. </a:t>
            </a:r>
          </a:p>
          <a:p>
            <a:endParaRPr lang="en-US" altLang="zh-CN" sz="2400" dirty="0">
              <a:latin typeface="Trebuchet MS" panose="020B0603020202020204" pitchFamily="34" charset="0"/>
              <a:ea typeface="+mn-lt"/>
              <a:cs typeface="+mn-lt"/>
            </a:endParaRPr>
          </a:p>
          <a:p>
            <a:endParaRPr lang="en-US" altLang="zh-CN" sz="2400" dirty="0">
              <a:latin typeface="Trebuchet MS" panose="020B0603020202020204" pitchFamily="34" charset="0"/>
              <a:ea typeface="+mn-lt"/>
              <a:cs typeface="+mn-lt"/>
            </a:endParaRPr>
          </a:p>
          <a:p>
            <a:r>
              <a:rPr lang="en-US" altLang="zh-CN" sz="2400" dirty="0">
                <a:latin typeface="Trebuchet MS" panose="020B0603020202020204" pitchFamily="34" charset="0"/>
                <a:ea typeface="+mn-lt"/>
                <a:cs typeface="+mn-lt"/>
              </a:rPr>
              <a:t>Although HIQ is supported by some commodity switches [6,7], it is not supported by Tofino2 currently. </a:t>
            </a:r>
          </a:p>
        </p:txBody>
      </p:sp>
      <p:sp>
        <p:nvSpPr>
          <p:cNvPr id="8" name="文本框 7">
            <a:extLst>
              <a:ext uri="{FF2B5EF4-FFF2-40B4-BE49-F238E27FC236}">
                <a16:creationId xmlns:a16="http://schemas.microsoft.com/office/drawing/2014/main" id="{413492C0-EF19-C154-79DF-15C518BC1F9A}"/>
              </a:ext>
            </a:extLst>
          </p:cNvPr>
          <p:cNvSpPr txBox="1"/>
          <p:nvPr/>
        </p:nvSpPr>
        <p:spPr>
          <a:xfrm>
            <a:off x="608012" y="4490102"/>
            <a:ext cx="10515600" cy="1077218"/>
          </a:xfrm>
          <a:prstGeom prst="rect">
            <a:avLst/>
          </a:prstGeom>
          <a:noFill/>
        </p:spPr>
        <p:txBody>
          <a:bodyPr wrap="square">
            <a:spAutoFit/>
          </a:bodyPr>
          <a:lstStyle/>
          <a:p>
            <a:r>
              <a:rPr lang="en-US" altLang="zh-CN" dirty="0">
                <a:solidFill>
                  <a:schemeClr val="tx1">
                    <a:lumMod val="65000"/>
                    <a:lumOff val="35000"/>
                  </a:schemeClr>
                </a:solidFill>
                <a:latin typeface="Trebuchet MS" panose="020B0603020202020204" pitchFamily="34" charset="0"/>
                <a:ea typeface="+mn-lt"/>
                <a:cs typeface="+mn-lt"/>
              </a:rPr>
              <a:t>[6] (Juniper) Hierarchical class of service overview. </a:t>
            </a:r>
          </a:p>
          <a:p>
            <a:r>
              <a:rPr lang="en-US" altLang="zh-CN" sz="1400" dirty="0">
                <a:solidFill>
                  <a:schemeClr val="tx1">
                    <a:lumMod val="65000"/>
                    <a:lumOff val="35000"/>
                  </a:schemeClr>
                </a:solidFill>
                <a:latin typeface="Trebuchet MS" panose="020B0603020202020204" pitchFamily="34" charset="0"/>
                <a:ea typeface="+mn-lt"/>
                <a:cs typeface="+mn-lt"/>
              </a:rPr>
              <a:t>https://www.juniper. net/documentation/us/</a:t>
            </a:r>
            <a:r>
              <a:rPr lang="en-US" altLang="zh-CN" sz="1400" dirty="0" err="1">
                <a:solidFill>
                  <a:schemeClr val="tx1">
                    <a:lumMod val="65000"/>
                    <a:lumOff val="35000"/>
                  </a:schemeClr>
                </a:solidFill>
                <a:latin typeface="Trebuchet MS" panose="020B0603020202020204" pitchFamily="34" charset="0"/>
                <a:ea typeface="+mn-lt"/>
                <a:cs typeface="+mn-lt"/>
              </a:rPr>
              <a:t>en</a:t>
            </a:r>
            <a:r>
              <a:rPr lang="en-US" altLang="zh-CN" sz="1400" dirty="0">
                <a:solidFill>
                  <a:schemeClr val="tx1">
                    <a:lumMod val="65000"/>
                    <a:lumOff val="35000"/>
                  </a:schemeClr>
                </a:solidFill>
                <a:latin typeface="Trebuchet MS" panose="020B0603020202020204" pitchFamily="34" charset="0"/>
                <a:ea typeface="+mn-lt"/>
                <a:cs typeface="+mn-lt"/>
              </a:rPr>
              <a:t>/software/</a:t>
            </a:r>
            <a:r>
              <a:rPr lang="en-US" altLang="zh-CN" sz="1400" dirty="0" err="1">
                <a:solidFill>
                  <a:schemeClr val="tx1">
                    <a:lumMod val="65000"/>
                    <a:lumOff val="35000"/>
                  </a:schemeClr>
                </a:solidFill>
                <a:latin typeface="Trebuchet MS" panose="020B0603020202020204" pitchFamily="34" charset="0"/>
                <a:ea typeface="+mn-lt"/>
                <a:cs typeface="+mn-lt"/>
              </a:rPr>
              <a:t>junos</a:t>
            </a:r>
            <a:r>
              <a:rPr lang="en-US" altLang="zh-CN" sz="1400" dirty="0">
                <a:solidFill>
                  <a:schemeClr val="tx1">
                    <a:lumMod val="65000"/>
                    <a:lumOff val="35000"/>
                  </a:schemeClr>
                </a:solidFill>
                <a:latin typeface="Trebuchet MS" panose="020B0603020202020204" pitchFamily="34" charset="0"/>
                <a:ea typeface="+mn-lt"/>
                <a:cs typeface="+mn-lt"/>
              </a:rPr>
              <a:t>/cos/topics/ concept/hierarchical-cos-overview.html, 2021.</a:t>
            </a:r>
          </a:p>
          <a:p>
            <a:r>
              <a:rPr lang="en-US" altLang="zh-CN" dirty="0">
                <a:solidFill>
                  <a:schemeClr val="tx1">
                    <a:lumMod val="65000"/>
                    <a:lumOff val="35000"/>
                  </a:schemeClr>
                </a:solidFill>
                <a:latin typeface="Trebuchet MS" panose="020B0603020202020204" pitchFamily="34" charset="0"/>
                <a:ea typeface="+mn-lt"/>
                <a:cs typeface="+mn-lt"/>
              </a:rPr>
              <a:t>[7] (Huawei) Introduction to </a:t>
            </a:r>
            <a:r>
              <a:rPr lang="en-US" altLang="zh-CN" dirty="0" err="1">
                <a:solidFill>
                  <a:schemeClr val="tx1">
                    <a:lumMod val="65000"/>
                    <a:lumOff val="35000"/>
                  </a:schemeClr>
                </a:solidFill>
                <a:latin typeface="Trebuchet MS" panose="020B0603020202020204" pitchFamily="34" charset="0"/>
                <a:ea typeface="+mn-lt"/>
                <a:cs typeface="+mn-lt"/>
              </a:rPr>
              <a:t>hqos</a:t>
            </a:r>
            <a:r>
              <a:rPr lang="en-US" altLang="zh-CN" dirty="0">
                <a:solidFill>
                  <a:schemeClr val="tx1">
                    <a:lumMod val="65000"/>
                    <a:lumOff val="35000"/>
                  </a:schemeClr>
                </a:solidFill>
                <a:latin typeface="Trebuchet MS" panose="020B0603020202020204" pitchFamily="34" charset="0"/>
                <a:ea typeface="+mn-lt"/>
                <a:cs typeface="+mn-lt"/>
              </a:rPr>
              <a:t>. </a:t>
            </a:r>
          </a:p>
          <a:p>
            <a:r>
              <a:rPr lang="en-US" altLang="zh-CN" sz="1400" dirty="0">
                <a:solidFill>
                  <a:schemeClr val="tx1">
                    <a:lumMod val="65000"/>
                    <a:lumOff val="35000"/>
                  </a:schemeClr>
                </a:solidFill>
                <a:latin typeface="Trebuchet MS" panose="020B0603020202020204" pitchFamily="34" charset="0"/>
                <a:ea typeface="+mn-lt"/>
                <a:cs typeface="+mn-lt"/>
              </a:rPr>
              <a:t>https://support.huawei.com/ </a:t>
            </a:r>
            <a:r>
              <a:rPr lang="en-US" altLang="zh-CN" sz="1400" dirty="0" err="1">
                <a:solidFill>
                  <a:schemeClr val="tx1">
                    <a:lumMod val="65000"/>
                    <a:lumOff val="35000"/>
                  </a:schemeClr>
                </a:solidFill>
                <a:latin typeface="Trebuchet MS" panose="020B0603020202020204" pitchFamily="34" charset="0"/>
                <a:ea typeface="+mn-lt"/>
                <a:cs typeface="+mn-lt"/>
              </a:rPr>
              <a:t>hedex</a:t>
            </a:r>
            <a:r>
              <a:rPr lang="en-US" altLang="zh-CN" sz="1400" dirty="0">
                <a:solidFill>
                  <a:schemeClr val="tx1">
                    <a:lumMod val="65000"/>
                    <a:lumOff val="35000"/>
                  </a:schemeClr>
                </a:solidFill>
                <a:latin typeface="Trebuchet MS" panose="020B0603020202020204" pitchFamily="34" charset="0"/>
                <a:ea typeface="+mn-lt"/>
                <a:cs typeface="+mn-lt"/>
              </a:rPr>
              <a:t>/</a:t>
            </a:r>
            <a:r>
              <a:rPr lang="en-US" altLang="zh-CN" sz="1400" dirty="0" err="1">
                <a:solidFill>
                  <a:schemeClr val="tx1">
                    <a:lumMod val="65000"/>
                    <a:lumOff val="35000"/>
                  </a:schemeClr>
                </a:solidFill>
                <a:latin typeface="Trebuchet MS" panose="020B0603020202020204" pitchFamily="34" charset="0"/>
                <a:ea typeface="+mn-lt"/>
                <a:cs typeface="+mn-lt"/>
              </a:rPr>
              <a:t>hdx.do?docid</a:t>
            </a:r>
            <a:r>
              <a:rPr lang="en-US" altLang="zh-CN" sz="1400" dirty="0">
                <a:solidFill>
                  <a:schemeClr val="tx1">
                    <a:lumMod val="65000"/>
                    <a:lumOff val="35000"/>
                  </a:schemeClr>
                </a:solidFill>
                <a:latin typeface="Trebuchet MS" panose="020B0603020202020204" pitchFamily="34" charset="0"/>
                <a:ea typeface="+mn-lt"/>
                <a:cs typeface="+mn-lt"/>
              </a:rPr>
              <a:t>=EDOC1100168821&amp;id=EN-US_TASK_ 0172371452&amp;lang=</a:t>
            </a:r>
            <a:r>
              <a:rPr lang="en-US" altLang="zh-CN" sz="1400" dirty="0" err="1">
                <a:solidFill>
                  <a:schemeClr val="tx1">
                    <a:lumMod val="65000"/>
                    <a:lumOff val="35000"/>
                  </a:schemeClr>
                </a:solidFill>
                <a:latin typeface="Trebuchet MS" panose="020B0603020202020204" pitchFamily="34" charset="0"/>
                <a:ea typeface="+mn-lt"/>
                <a:cs typeface="+mn-lt"/>
              </a:rPr>
              <a:t>en</a:t>
            </a:r>
            <a:r>
              <a:rPr lang="en-US" altLang="zh-CN" sz="1400" dirty="0">
                <a:solidFill>
                  <a:schemeClr val="tx1">
                    <a:lumMod val="65000"/>
                    <a:lumOff val="35000"/>
                  </a:schemeClr>
                </a:solidFill>
                <a:latin typeface="Trebuchet MS" panose="020B0603020202020204" pitchFamily="34" charset="0"/>
                <a:ea typeface="+mn-lt"/>
                <a:cs typeface="+mn-lt"/>
              </a:rPr>
              <a:t>, 2022.</a:t>
            </a:r>
            <a:endParaRPr lang="en" altLang="zh-CN" sz="1400" dirty="0">
              <a:solidFill>
                <a:schemeClr val="tx1">
                  <a:lumMod val="65000"/>
                  <a:lumOff val="35000"/>
                </a:schemeClr>
              </a:solidFill>
              <a:latin typeface="Trebuchet MS" panose="020B0603020202020204" pitchFamily="34" charset="0"/>
              <a:ea typeface="+mn-lt"/>
              <a:cs typeface="+mn-lt"/>
            </a:endParaRPr>
          </a:p>
        </p:txBody>
      </p:sp>
    </p:spTree>
    <p:extLst>
      <p:ext uri="{BB962C8B-B14F-4D97-AF65-F5344CB8AC3E}">
        <p14:creationId xmlns:p14="http://schemas.microsoft.com/office/powerpoint/2010/main" val="38540233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CEA68-B98D-370A-3228-4E04375E632B}"/>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10532B5-8137-B8E1-1883-2DFA22373BF6}"/>
              </a:ext>
            </a:extLst>
          </p:cNvPr>
          <p:cNvSpPr>
            <a:spLocks noGrp="1"/>
          </p:cNvSpPr>
          <p:nvPr>
            <p:ph type="sldNum" sz="quarter" idx="12"/>
          </p:nvPr>
        </p:nvSpPr>
        <p:spPr/>
        <p:txBody>
          <a:bodyPr/>
          <a:lstStyle/>
          <a:p>
            <a:fld id="{49AE70B2-8BF9-45C0-BB95-33D1B9D3A854}" type="slidenum">
              <a:rPr lang="zh-CN" altLang="en-US" smtClean="0"/>
              <a:t>111</a:t>
            </a:fld>
            <a:endParaRPr lang="zh-CN" altLang="en-US" dirty="0"/>
          </a:p>
        </p:txBody>
      </p:sp>
      <p:sp>
        <p:nvSpPr>
          <p:cNvPr id="5" name="标题 4">
            <a:extLst>
              <a:ext uri="{FF2B5EF4-FFF2-40B4-BE49-F238E27FC236}">
                <a16:creationId xmlns:a16="http://schemas.microsoft.com/office/drawing/2014/main" id="{2625D522-D45A-FDCA-9171-083C9865144C}"/>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 Compromise</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E319E1EF-DBDB-7620-3F87-5A2C89E4E43B}"/>
              </a:ext>
            </a:extLst>
          </p:cNvPr>
          <p:cNvSpPr/>
          <p:nvPr/>
        </p:nvSpPr>
        <p:spPr>
          <a:xfrm>
            <a:off x="608012" y="1529605"/>
            <a:ext cx="10884523"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Fortunately, the features of HIQ can be fully supported via </a:t>
            </a:r>
            <a:r>
              <a:rPr lang="en-US" altLang="zh-CN" sz="2400" b="1" dirty="0">
                <a:latin typeface="Trebuchet MS" panose="020B0603020202020204" pitchFamily="34" charset="0"/>
                <a:ea typeface="+mn-lt"/>
                <a:cs typeface="+mn-lt"/>
              </a:rPr>
              <a:t>single-tier queues</a:t>
            </a:r>
            <a:r>
              <a:rPr lang="en-US" altLang="zh-CN" sz="2400" dirty="0">
                <a:latin typeface="Trebuchet MS" panose="020B0603020202020204" pitchFamily="34" charset="0"/>
                <a:ea typeface="+mn-lt"/>
                <a:cs typeface="+mn-lt"/>
              </a:rPr>
              <a:t>.</a:t>
            </a:r>
          </a:p>
        </p:txBody>
      </p:sp>
      <p:sp>
        <p:nvSpPr>
          <p:cNvPr id="10" name="等号 9">
            <a:extLst>
              <a:ext uri="{FF2B5EF4-FFF2-40B4-BE49-F238E27FC236}">
                <a16:creationId xmlns:a16="http://schemas.microsoft.com/office/drawing/2014/main" id="{29B4D3A6-6D55-FE76-8286-0B106A07C491}"/>
              </a:ext>
            </a:extLst>
          </p:cNvPr>
          <p:cNvSpPr/>
          <p:nvPr/>
        </p:nvSpPr>
        <p:spPr>
          <a:xfrm>
            <a:off x="7031925" y="3556407"/>
            <a:ext cx="1149531" cy="759307"/>
          </a:xfrm>
          <a:prstGeom prst="mathEqual">
            <a:avLst>
              <a:gd name="adj1" fmla="val 19739"/>
              <a:gd name="adj2" fmla="val 20501"/>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159" name="组合 158">
            <a:extLst>
              <a:ext uri="{FF2B5EF4-FFF2-40B4-BE49-F238E27FC236}">
                <a16:creationId xmlns:a16="http://schemas.microsoft.com/office/drawing/2014/main" id="{ECCD54C1-022D-3D2D-6451-19EDC1829D5A}"/>
              </a:ext>
            </a:extLst>
          </p:cNvPr>
          <p:cNvGrpSpPr/>
          <p:nvPr/>
        </p:nvGrpSpPr>
        <p:grpSpPr>
          <a:xfrm>
            <a:off x="539869" y="2662230"/>
            <a:ext cx="2747092" cy="2220277"/>
            <a:chOff x="4395586" y="1859279"/>
            <a:chExt cx="5196562" cy="4200006"/>
          </a:xfrm>
        </p:grpSpPr>
        <p:cxnSp>
          <p:nvCxnSpPr>
            <p:cNvPr id="83" name="直接连接符 82">
              <a:extLst>
                <a:ext uri="{FF2B5EF4-FFF2-40B4-BE49-F238E27FC236}">
                  <a16:creationId xmlns:a16="http://schemas.microsoft.com/office/drawing/2014/main" id="{73B34893-5FAF-040C-466A-93ED3DF970EA}"/>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4" name="组合 83">
              <a:extLst>
                <a:ext uri="{FF2B5EF4-FFF2-40B4-BE49-F238E27FC236}">
                  <a16:creationId xmlns:a16="http://schemas.microsoft.com/office/drawing/2014/main" id="{4B1AFA5D-C27D-81B7-EAB5-6C000C86A8FF}"/>
                </a:ext>
              </a:extLst>
            </p:cNvPr>
            <p:cNvGrpSpPr/>
            <p:nvPr/>
          </p:nvGrpSpPr>
          <p:grpSpPr>
            <a:xfrm>
              <a:off x="4904498" y="1954846"/>
              <a:ext cx="4334108" cy="2750716"/>
              <a:chOff x="4904498" y="1954846"/>
              <a:chExt cx="4334108" cy="2750716"/>
            </a:xfrm>
          </p:grpSpPr>
          <p:sp>
            <p:nvSpPr>
              <p:cNvPr id="85" name="椭圆 84">
                <a:extLst>
                  <a:ext uri="{FF2B5EF4-FFF2-40B4-BE49-F238E27FC236}">
                    <a16:creationId xmlns:a16="http://schemas.microsoft.com/office/drawing/2014/main" id="{52ED5EBE-955F-58A8-0269-7FB358132ACF}"/>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6" name="任意多边形 11">
                <a:extLst>
                  <a:ext uri="{FF2B5EF4-FFF2-40B4-BE49-F238E27FC236}">
                    <a16:creationId xmlns:a16="http://schemas.microsoft.com/office/drawing/2014/main" id="{325C9D24-2250-CE4B-1E13-D9B0B004DA14}"/>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7" name="任意多边形 16">
                <a:extLst>
                  <a:ext uri="{FF2B5EF4-FFF2-40B4-BE49-F238E27FC236}">
                    <a16:creationId xmlns:a16="http://schemas.microsoft.com/office/drawing/2014/main" id="{E6FB2773-B598-5B2A-1ECB-CA8822EFC1F7}"/>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8" name="文本框 87">
                <a:extLst>
                  <a:ext uri="{FF2B5EF4-FFF2-40B4-BE49-F238E27FC236}">
                    <a16:creationId xmlns:a16="http://schemas.microsoft.com/office/drawing/2014/main" id="{23877E3A-5E05-5E58-00C8-FAC07D3ED1EB}"/>
                  </a:ext>
                </a:extLst>
              </p:cNvPr>
              <p:cNvSpPr txBox="1"/>
              <p:nvPr/>
            </p:nvSpPr>
            <p:spPr>
              <a:xfrm>
                <a:off x="8429099" y="3205478"/>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P1</a:t>
                </a:r>
                <a:endParaRPr lang="zh-CN" altLang="en-US" sz="1600" b="1" dirty="0">
                  <a:latin typeface="Calibri" panose="020F0502020204030204" pitchFamily="34" charset="0"/>
                  <a:cs typeface="Calibri" panose="020F0502020204030204" pitchFamily="34" charset="0"/>
                </a:endParaRPr>
              </a:p>
            </p:txBody>
          </p:sp>
          <p:sp>
            <p:nvSpPr>
              <p:cNvPr id="89" name="矩形 88">
                <a:extLst>
                  <a:ext uri="{FF2B5EF4-FFF2-40B4-BE49-F238E27FC236}">
                    <a16:creationId xmlns:a16="http://schemas.microsoft.com/office/drawing/2014/main" id="{47C66449-54DF-18D5-D097-9C0FC5ED5458}"/>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a:extLst>
                  <a:ext uri="{FF2B5EF4-FFF2-40B4-BE49-F238E27FC236}">
                    <a16:creationId xmlns:a16="http://schemas.microsoft.com/office/drawing/2014/main" id="{F558BCCF-7BFA-92CD-A8A7-7B1375DED88F}"/>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1" name="任意多边形 14">
                <a:extLst>
                  <a:ext uri="{FF2B5EF4-FFF2-40B4-BE49-F238E27FC236}">
                    <a16:creationId xmlns:a16="http://schemas.microsoft.com/office/drawing/2014/main" id="{95FD05F9-1A4B-52FE-4E48-B3FF016E7A34}"/>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endParaRPr>
              </a:p>
            </p:txBody>
          </p:sp>
          <p:sp>
            <p:nvSpPr>
              <p:cNvPr id="92" name="文本框 91">
                <a:extLst>
                  <a:ext uri="{FF2B5EF4-FFF2-40B4-BE49-F238E27FC236}">
                    <a16:creationId xmlns:a16="http://schemas.microsoft.com/office/drawing/2014/main" id="{0D9E3DA4-CA88-ADC0-763D-7485EB8A9F5C}"/>
                  </a:ext>
                </a:extLst>
              </p:cNvPr>
              <p:cNvSpPr txBox="1"/>
              <p:nvPr/>
            </p:nvSpPr>
            <p:spPr>
              <a:xfrm>
                <a:off x="8429099" y="3934117"/>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P3</a:t>
                </a:r>
                <a:endParaRPr lang="zh-CN" altLang="en-US" sz="1600" b="1" dirty="0">
                  <a:latin typeface="Calibri" panose="020F0502020204030204" pitchFamily="34" charset="0"/>
                  <a:cs typeface="Calibri" panose="020F0502020204030204" pitchFamily="34" charset="0"/>
                </a:endParaRPr>
              </a:p>
            </p:txBody>
          </p:sp>
        </p:grpSp>
        <p:sp>
          <p:nvSpPr>
            <p:cNvPr id="93" name="矩形: 圆角 92">
              <a:extLst>
                <a:ext uri="{FF2B5EF4-FFF2-40B4-BE49-F238E27FC236}">
                  <a16:creationId xmlns:a16="http://schemas.microsoft.com/office/drawing/2014/main" id="{4DCC0C7C-CC04-0929-611A-8B222E6FF33D}"/>
                </a:ext>
              </a:extLst>
            </p:cNvPr>
            <p:cNvSpPr/>
            <p:nvPr/>
          </p:nvSpPr>
          <p:spPr>
            <a:xfrm>
              <a:off x="4395586" y="1859279"/>
              <a:ext cx="5026568" cy="4129397"/>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94" name="直接连接符 93">
              <a:extLst>
                <a:ext uri="{FF2B5EF4-FFF2-40B4-BE49-F238E27FC236}">
                  <a16:creationId xmlns:a16="http://schemas.microsoft.com/office/drawing/2014/main" id="{51E05E7B-3A61-6D1A-588E-68D78B8882E9}"/>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F18A3C91-07F5-7089-6EBB-9BB93E096398}"/>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E9CBDFA6-E88C-3554-1453-3CA1C5C04085}"/>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68D941E1-2AAD-BF9A-EF6B-6A7B5FCD2C33}"/>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04200149-3A2C-E663-8AA7-41717F47F011}"/>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矩形 98">
              <a:extLst>
                <a:ext uri="{FF2B5EF4-FFF2-40B4-BE49-F238E27FC236}">
                  <a16:creationId xmlns:a16="http://schemas.microsoft.com/office/drawing/2014/main" id="{13A1C95A-2353-C1CB-FD39-BE9C2BB14647}"/>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0A688"/>
                </a:solidFill>
              </a:endParaRPr>
            </a:p>
          </p:txBody>
        </p:sp>
        <p:sp>
          <p:nvSpPr>
            <p:cNvPr id="100" name="矩形 99">
              <a:extLst>
                <a:ext uri="{FF2B5EF4-FFF2-40B4-BE49-F238E27FC236}">
                  <a16:creationId xmlns:a16="http://schemas.microsoft.com/office/drawing/2014/main" id="{BA689CB2-7F2C-808F-D1F1-0472DED7C239}"/>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0A688"/>
                </a:solidFill>
              </a:endParaRPr>
            </a:p>
          </p:txBody>
        </p:sp>
        <p:sp>
          <p:nvSpPr>
            <p:cNvPr id="101" name="任意多边形 17">
              <a:extLst>
                <a:ext uri="{FF2B5EF4-FFF2-40B4-BE49-F238E27FC236}">
                  <a16:creationId xmlns:a16="http://schemas.microsoft.com/office/drawing/2014/main" id="{248693B5-4E92-CAA2-8C8E-D8CD909EAEC1}"/>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p>
          </p:txBody>
        </p:sp>
        <p:sp>
          <p:nvSpPr>
            <p:cNvPr id="102" name="文本框 101">
              <a:extLst>
                <a:ext uri="{FF2B5EF4-FFF2-40B4-BE49-F238E27FC236}">
                  <a16:creationId xmlns:a16="http://schemas.microsoft.com/office/drawing/2014/main" id="{B26874FC-9022-7A6C-D751-C1FEE71C6734}"/>
                </a:ext>
              </a:extLst>
            </p:cNvPr>
            <p:cNvSpPr txBox="1"/>
            <p:nvPr/>
          </p:nvSpPr>
          <p:spPr>
            <a:xfrm>
              <a:off x="6484818" y="2541810"/>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P4</a:t>
              </a:r>
              <a:endParaRPr lang="zh-CN" altLang="en-US" sz="1600" b="1" dirty="0">
                <a:latin typeface="Calibri" panose="020F0502020204030204" pitchFamily="34" charset="0"/>
                <a:cs typeface="Calibri" panose="020F0502020204030204" pitchFamily="34" charset="0"/>
              </a:endParaRPr>
            </a:p>
          </p:txBody>
        </p:sp>
        <p:sp>
          <p:nvSpPr>
            <p:cNvPr id="103" name="文本框 102">
              <a:extLst>
                <a:ext uri="{FF2B5EF4-FFF2-40B4-BE49-F238E27FC236}">
                  <a16:creationId xmlns:a16="http://schemas.microsoft.com/office/drawing/2014/main" id="{5482241B-2BEC-D5E0-5978-D6C266CD0025}"/>
                </a:ext>
              </a:extLst>
            </p:cNvPr>
            <p:cNvSpPr txBox="1"/>
            <p:nvPr/>
          </p:nvSpPr>
          <p:spPr>
            <a:xfrm>
              <a:off x="6469176" y="3755289"/>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P5</a:t>
              </a:r>
              <a:endParaRPr lang="zh-CN" altLang="en-US" sz="1600" b="1" dirty="0">
                <a:latin typeface="Calibri" panose="020F0502020204030204" pitchFamily="34" charset="0"/>
                <a:cs typeface="Calibri" panose="020F0502020204030204" pitchFamily="34" charset="0"/>
              </a:endParaRPr>
            </a:p>
          </p:txBody>
        </p:sp>
        <p:sp>
          <p:nvSpPr>
            <p:cNvPr id="104" name="任意多边形 3">
              <a:extLst>
                <a:ext uri="{FF2B5EF4-FFF2-40B4-BE49-F238E27FC236}">
                  <a16:creationId xmlns:a16="http://schemas.microsoft.com/office/drawing/2014/main" id="{7769D484-E6B1-4A4A-1DC0-72B1E3264364}"/>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solidFill>
              </a:endParaRPr>
            </a:p>
          </p:txBody>
        </p:sp>
        <p:sp>
          <p:nvSpPr>
            <p:cNvPr id="105" name="任意多边形 81">
              <a:extLst>
                <a:ext uri="{FF2B5EF4-FFF2-40B4-BE49-F238E27FC236}">
                  <a16:creationId xmlns:a16="http://schemas.microsoft.com/office/drawing/2014/main" id="{330A1451-17A4-C83B-A387-B32C5FEDD843}"/>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p>
          </p:txBody>
        </p:sp>
        <p:sp>
          <p:nvSpPr>
            <p:cNvPr id="106" name="矩形 105">
              <a:extLst>
                <a:ext uri="{FF2B5EF4-FFF2-40B4-BE49-F238E27FC236}">
                  <a16:creationId xmlns:a16="http://schemas.microsoft.com/office/drawing/2014/main" id="{091B80D3-2F72-58CD-7856-06213DDABBE7}"/>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7" name="矩形 106">
              <a:extLst>
                <a:ext uri="{FF2B5EF4-FFF2-40B4-BE49-F238E27FC236}">
                  <a16:creationId xmlns:a16="http://schemas.microsoft.com/office/drawing/2014/main" id="{57F7ADFD-9C38-8E09-FAE2-389E07DAD301}"/>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8" name="矩形 107">
              <a:extLst>
                <a:ext uri="{FF2B5EF4-FFF2-40B4-BE49-F238E27FC236}">
                  <a16:creationId xmlns:a16="http://schemas.microsoft.com/office/drawing/2014/main" id="{0A54A75F-9FFD-CF11-1798-F409014508A9}"/>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9" name="椭圆 108">
              <a:extLst>
                <a:ext uri="{FF2B5EF4-FFF2-40B4-BE49-F238E27FC236}">
                  <a16:creationId xmlns:a16="http://schemas.microsoft.com/office/drawing/2014/main" id="{4BBF8F28-96FA-5EB9-CE9C-E621DD701498}"/>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0" name="椭圆 109">
              <a:extLst>
                <a:ext uri="{FF2B5EF4-FFF2-40B4-BE49-F238E27FC236}">
                  <a16:creationId xmlns:a16="http://schemas.microsoft.com/office/drawing/2014/main" id="{719FA3A5-0BB1-8447-4FBD-6D45D470F73A}"/>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1" name="椭圆 110">
              <a:extLst>
                <a:ext uri="{FF2B5EF4-FFF2-40B4-BE49-F238E27FC236}">
                  <a16:creationId xmlns:a16="http://schemas.microsoft.com/office/drawing/2014/main" id="{D7A4B97A-5ECC-73A9-37F9-753DCF2AC9E0}"/>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2" name="椭圆 111">
              <a:extLst>
                <a:ext uri="{FF2B5EF4-FFF2-40B4-BE49-F238E27FC236}">
                  <a16:creationId xmlns:a16="http://schemas.microsoft.com/office/drawing/2014/main" id="{83604736-A953-DD36-4128-E9D6DF83BBCE}"/>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3" name="椭圆 112">
              <a:extLst>
                <a:ext uri="{FF2B5EF4-FFF2-40B4-BE49-F238E27FC236}">
                  <a16:creationId xmlns:a16="http://schemas.microsoft.com/office/drawing/2014/main" id="{FEDCD8C4-EFD6-682B-E151-CC92AE9DB9EF}"/>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14" name="文本框 113">
              <a:extLst>
                <a:ext uri="{FF2B5EF4-FFF2-40B4-BE49-F238E27FC236}">
                  <a16:creationId xmlns:a16="http://schemas.microsoft.com/office/drawing/2014/main" id="{6E996A56-37FF-6585-9FFC-13CED982B935}"/>
                </a:ext>
              </a:extLst>
            </p:cNvPr>
            <p:cNvSpPr txBox="1"/>
            <p:nvPr/>
          </p:nvSpPr>
          <p:spPr>
            <a:xfrm>
              <a:off x="7224332" y="4497956"/>
              <a:ext cx="2367816" cy="1222638"/>
            </a:xfrm>
            <a:prstGeom prst="rect">
              <a:avLst/>
            </a:prstGeom>
            <a:noFill/>
          </p:spPr>
          <p:txBody>
            <a:bodyPr wrap="square" rtlCol="0">
              <a:spAutoFit/>
            </a:bodyPr>
            <a:lstStyle/>
            <a:p>
              <a:pPr algn="ctr"/>
              <a:r>
                <a:rPr lang="en-US" altLang="zh-CN" b="1" dirty="0">
                  <a:solidFill>
                    <a:srgbClr val="FF0000"/>
                  </a:solidFill>
                  <a:latin typeface="Calibri" panose="020F0502020204030204" pitchFamily="34" charset="0"/>
                  <a:cs typeface="Calibri" panose="020F0502020204030204" pitchFamily="34" charset="0"/>
                </a:rPr>
                <a:t>Tree-tangling</a:t>
              </a:r>
              <a:endParaRPr lang="zh-CN" altLang="en-US" b="1" dirty="0">
                <a:solidFill>
                  <a:srgbClr val="FF0000"/>
                </a:solidFill>
                <a:latin typeface="Calibri" panose="020F0502020204030204" pitchFamily="34" charset="0"/>
                <a:cs typeface="Calibri" panose="020F0502020204030204" pitchFamily="34" charset="0"/>
              </a:endParaRPr>
            </a:p>
          </p:txBody>
        </p:sp>
        <p:sp>
          <p:nvSpPr>
            <p:cNvPr id="115" name="矩形 114">
              <a:extLst>
                <a:ext uri="{FF2B5EF4-FFF2-40B4-BE49-F238E27FC236}">
                  <a16:creationId xmlns:a16="http://schemas.microsoft.com/office/drawing/2014/main" id="{649BCFC0-60C0-22AA-378E-1050EAB605CC}"/>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6" name="椭圆 115">
              <a:extLst>
                <a:ext uri="{FF2B5EF4-FFF2-40B4-BE49-F238E27FC236}">
                  <a16:creationId xmlns:a16="http://schemas.microsoft.com/office/drawing/2014/main" id="{5F53680A-8FD3-6A00-92C0-70E2EAB0883B}"/>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7" name="矩形 116">
              <a:extLst>
                <a:ext uri="{FF2B5EF4-FFF2-40B4-BE49-F238E27FC236}">
                  <a16:creationId xmlns:a16="http://schemas.microsoft.com/office/drawing/2014/main" id="{8C8D658A-E1A6-1200-0469-6DFD25F4F676}"/>
                </a:ext>
              </a:extLst>
            </p:cNvPr>
            <p:cNvSpPr/>
            <p:nvPr/>
          </p:nvSpPr>
          <p:spPr>
            <a:xfrm>
              <a:off x="6199175" y="4563405"/>
              <a:ext cx="540000" cy="44182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8" name="椭圆 117">
              <a:extLst>
                <a:ext uri="{FF2B5EF4-FFF2-40B4-BE49-F238E27FC236}">
                  <a16:creationId xmlns:a16="http://schemas.microsoft.com/office/drawing/2014/main" id="{3EF6A942-0C42-3823-F4EF-B43E5F851C32}"/>
                </a:ext>
              </a:extLst>
            </p:cNvPr>
            <p:cNvSpPr/>
            <p:nvPr/>
          </p:nvSpPr>
          <p:spPr>
            <a:xfrm rot="5400000">
              <a:off x="6616174" y="4661900"/>
              <a:ext cx="226276" cy="226276"/>
            </a:xfrm>
            <a:prstGeom prst="ellipse">
              <a:avLst/>
            </a:prstGeom>
            <a:pattFill prst="dkVert">
              <a:fgClr>
                <a:srgbClr val="AD5E00"/>
              </a:fgClr>
              <a:bgClr>
                <a:schemeClr val="accent6">
                  <a:lumMod val="60000"/>
                  <a:lumOff val="40000"/>
                </a:schemeClr>
              </a:bgClr>
            </a:patt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33" name="直接连接符 132">
              <a:extLst>
                <a:ext uri="{FF2B5EF4-FFF2-40B4-BE49-F238E27FC236}">
                  <a16:creationId xmlns:a16="http://schemas.microsoft.com/office/drawing/2014/main" id="{378A1B08-1916-7F64-78B7-9CDA820C3E6E}"/>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ABF7E889-E43C-7FFF-456F-DBB7F604B2F9}"/>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5" name="矩形 134">
              <a:extLst>
                <a:ext uri="{FF2B5EF4-FFF2-40B4-BE49-F238E27FC236}">
                  <a16:creationId xmlns:a16="http://schemas.microsoft.com/office/drawing/2014/main" id="{C55D5C2F-D802-CBD4-54F7-C5789FA5F493}"/>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6" name="任意多边形 14">
              <a:extLst>
                <a:ext uri="{FF2B5EF4-FFF2-40B4-BE49-F238E27FC236}">
                  <a16:creationId xmlns:a16="http://schemas.microsoft.com/office/drawing/2014/main" id="{0ACC5828-C21B-7CD8-972A-5CF5BBE6B8BD}"/>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solidFill>
              </a:endParaRPr>
            </a:p>
          </p:txBody>
        </p:sp>
        <p:sp>
          <p:nvSpPr>
            <p:cNvPr id="137" name="椭圆 136">
              <a:extLst>
                <a:ext uri="{FF2B5EF4-FFF2-40B4-BE49-F238E27FC236}">
                  <a16:creationId xmlns:a16="http://schemas.microsoft.com/office/drawing/2014/main" id="{5E6CFD9A-6D4E-6B24-0B11-BFFE3ECEAE1A}"/>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38" name="文本框 137">
              <a:extLst>
                <a:ext uri="{FF2B5EF4-FFF2-40B4-BE49-F238E27FC236}">
                  <a16:creationId xmlns:a16="http://schemas.microsoft.com/office/drawing/2014/main" id="{07D22135-CC7B-2B2B-30FB-85F6180EE857}"/>
                </a:ext>
              </a:extLst>
            </p:cNvPr>
            <p:cNvSpPr txBox="1"/>
            <p:nvPr/>
          </p:nvSpPr>
          <p:spPr>
            <a:xfrm>
              <a:off x="8730225" y="3531104"/>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P2</a:t>
              </a:r>
              <a:endParaRPr lang="zh-CN" altLang="en-US" sz="1600" b="1" dirty="0">
                <a:latin typeface="Calibri" panose="020F0502020204030204" pitchFamily="34" charset="0"/>
                <a:cs typeface="Calibri" panose="020F0502020204030204" pitchFamily="34" charset="0"/>
              </a:endParaRPr>
            </a:p>
          </p:txBody>
        </p:sp>
        <p:sp>
          <p:nvSpPr>
            <p:cNvPr id="139" name="文本框 138">
              <a:extLst>
                <a:ext uri="{FF2B5EF4-FFF2-40B4-BE49-F238E27FC236}">
                  <a16:creationId xmlns:a16="http://schemas.microsoft.com/office/drawing/2014/main" id="{B9E8B1AE-CE19-A8C5-C05F-EE836F663353}"/>
                </a:ext>
              </a:extLst>
            </p:cNvPr>
            <p:cNvSpPr txBox="1"/>
            <p:nvPr/>
          </p:nvSpPr>
          <p:spPr>
            <a:xfrm>
              <a:off x="6423520" y="4953098"/>
              <a:ext cx="809507"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P6</a:t>
              </a:r>
              <a:endParaRPr lang="zh-CN" altLang="en-US" sz="1600" b="1" dirty="0">
                <a:latin typeface="Calibri" panose="020F0502020204030204" pitchFamily="34" charset="0"/>
                <a:cs typeface="Calibri" panose="020F0502020204030204" pitchFamily="34" charset="0"/>
              </a:endParaRPr>
            </a:p>
          </p:txBody>
        </p:sp>
        <p:sp>
          <p:nvSpPr>
            <p:cNvPr id="140" name="矩形 139">
              <a:extLst>
                <a:ext uri="{FF2B5EF4-FFF2-40B4-BE49-F238E27FC236}">
                  <a16:creationId xmlns:a16="http://schemas.microsoft.com/office/drawing/2014/main" id="{FBD94265-AC26-EBCF-87A7-4C7D8D5EC12C}"/>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2" name="任意多边形 81">
              <a:extLst>
                <a:ext uri="{FF2B5EF4-FFF2-40B4-BE49-F238E27FC236}">
                  <a16:creationId xmlns:a16="http://schemas.microsoft.com/office/drawing/2014/main" id="{C6F1659E-85B9-D934-FD6B-592C8E900939}"/>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endParaRPr>
            </a:p>
          </p:txBody>
        </p:sp>
        <p:cxnSp>
          <p:nvCxnSpPr>
            <p:cNvPr id="143" name="直接连接符 142">
              <a:extLst>
                <a:ext uri="{FF2B5EF4-FFF2-40B4-BE49-F238E27FC236}">
                  <a16:creationId xmlns:a16="http://schemas.microsoft.com/office/drawing/2014/main" id="{428ED3B8-DC2B-0BC5-04E2-3674E20992A3}"/>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4" name="矩形 143">
              <a:extLst>
                <a:ext uri="{FF2B5EF4-FFF2-40B4-BE49-F238E27FC236}">
                  <a16:creationId xmlns:a16="http://schemas.microsoft.com/office/drawing/2014/main" id="{0470BD7B-824A-602D-411E-55144920339D}"/>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45" name="直接连接符 144">
              <a:extLst>
                <a:ext uri="{FF2B5EF4-FFF2-40B4-BE49-F238E27FC236}">
                  <a16:creationId xmlns:a16="http://schemas.microsoft.com/office/drawing/2014/main" id="{E53AF29C-4D70-60E6-641D-8B50D8C85CBB}"/>
                </a:ext>
              </a:extLst>
            </p:cNvPr>
            <p:cNvCxnSpPr>
              <a:cxnSpLocks/>
              <a:endCxn id="146"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6" name="矩形 145">
              <a:extLst>
                <a:ext uri="{FF2B5EF4-FFF2-40B4-BE49-F238E27FC236}">
                  <a16:creationId xmlns:a16="http://schemas.microsoft.com/office/drawing/2014/main" id="{D614398B-B795-9620-6D9C-AD1C7282AE72}"/>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7" name="任意多边形 81">
              <a:extLst>
                <a:ext uri="{FF2B5EF4-FFF2-40B4-BE49-F238E27FC236}">
                  <a16:creationId xmlns:a16="http://schemas.microsoft.com/office/drawing/2014/main" id="{5EEBCFC1-072D-60CC-4A54-A15C8F133A2A}"/>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8" name="椭圆 147">
              <a:extLst>
                <a:ext uri="{FF2B5EF4-FFF2-40B4-BE49-F238E27FC236}">
                  <a16:creationId xmlns:a16="http://schemas.microsoft.com/office/drawing/2014/main" id="{05E1E317-C094-5C5C-5F8B-BEC3461185ED}"/>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49" name="任意多边形 83">
              <a:extLst>
                <a:ext uri="{FF2B5EF4-FFF2-40B4-BE49-F238E27FC236}">
                  <a16:creationId xmlns:a16="http://schemas.microsoft.com/office/drawing/2014/main" id="{4A339780-534F-9A5C-6461-19D8AD736D6B}"/>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tx1"/>
                </a:solidFill>
              </a:endParaRPr>
            </a:p>
          </p:txBody>
        </p:sp>
        <p:sp>
          <p:nvSpPr>
            <p:cNvPr id="150" name="任意多边形 83">
              <a:extLst>
                <a:ext uri="{FF2B5EF4-FFF2-40B4-BE49-F238E27FC236}">
                  <a16:creationId xmlns:a16="http://schemas.microsoft.com/office/drawing/2014/main" id="{5AF292F4-1CC7-27CA-9E63-968C0897BD54}"/>
                </a:ext>
              </a:extLst>
            </p:cNvPr>
            <p:cNvSpPr/>
            <p:nvPr/>
          </p:nvSpPr>
          <p:spPr>
            <a:xfrm>
              <a:off x="5414518" y="4447648"/>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noFill/>
            <a:ln w="38100">
              <a:solidFill>
                <a:srgbClr val="6C7E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endParaRPr>
            </a:p>
          </p:txBody>
        </p:sp>
        <p:sp>
          <p:nvSpPr>
            <p:cNvPr id="151" name="椭圆 150">
              <a:extLst>
                <a:ext uri="{FF2B5EF4-FFF2-40B4-BE49-F238E27FC236}">
                  <a16:creationId xmlns:a16="http://schemas.microsoft.com/office/drawing/2014/main" id="{5E4B9785-719E-3CBE-A7AB-7879C9A59B7C}"/>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2" name="椭圆 151">
              <a:extLst>
                <a:ext uri="{FF2B5EF4-FFF2-40B4-BE49-F238E27FC236}">
                  <a16:creationId xmlns:a16="http://schemas.microsoft.com/office/drawing/2014/main" id="{B7F13613-E816-4FE5-3619-248CEC25A786}"/>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3" name="任意多边形 12">
              <a:extLst>
                <a:ext uri="{FF2B5EF4-FFF2-40B4-BE49-F238E27FC236}">
                  <a16:creationId xmlns:a16="http://schemas.microsoft.com/office/drawing/2014/main" id="{69B71B6D-BF42-FE23-0F71-211FC128881F}"/>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p>
          </p:txBody>
        </p:sp>
        <p:cxnSp>
          <p:nvCxnSpPr>
            <p:cNvPr id="154" name="直接箭头连接符 153">
              <a:extLst>
                <a:ext uri="{FF2B5EF4-FFF2-40B4-BE49-F238E27FC236}">
                  <a16:creationId xmlns:a16="http://schemas.microsoft.com/office/drawing/2014/main" id="{FAD79022-69B6-5A34-203A-25AE753E5F72}"/>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grpSp>
          <p:nvGrpSpPr>
            <p:cNvPr id="155" name="组合 154">
              <a:extLst>
                <a:ext uri="{FF2B5EF4-FFF2-40B4-BE49-F238E27FC236}">
                  <a16:creationId xmlns:a16="http://schemas.microsoft.com/office/drawing/2014/main" id="{1E4B85A1-F007-9862-BB19-5E3075B47EC3}"/>
                </a:ext>
              </a:extLst>
            </p:cNvPr>
            <p:cNvGrpSpPr/>
            <p:nvPr/>
          </p:nvGrpSpPr>
          <p:grpSpPr>
            <a:xfrm>
              <a:off x="5351818" y="3989740"/>
              <a:ext cx="812962" cy="2069545"/>
              <a:chOff x="5351818" y="3989740"/>
              <a:chExt cx="812962" cy="2069545"/>
            </a:xfrm>
          </p:grpSpPr>
          <p:sp>
            <p:nvSpPr>
              <p:cNvPr id="156" name="文本框 155">
                <a:extLst>
                  <a:ext uri="{FF2B5EF4-FFF2-40B4-BE49-F238E27FC236}">
                    <a16:creationId xmlns:a16="http://schemas.microsoft.com/office/drawing/2014/main" id="{1B537710-0E6D-27E5-9C09-3DAD149C5DDD}"/>
                  </a:ext>
                </a:extLst>
              </p:cNvPr>
              <p:cNvSpPr txBox="1"/>
              <p:nvPr/>
            </p:nvSpPr>
            <p:spPr>
              <a:xfrm>
                <a:off x="5355272" y="4514043"/>
                <a:ext cx="809508"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P8</a:t>
                </a:r>
                <a:endParaRPr lang="zh-CN" altLang="en-US" sz="1600" b="1" dirty="0">
                  <a:latin typeface="Calibri" panose="020F0502020204030204" pitchFamily="34" charset="0"/>
                  <a:cs typeface="Calibri" panose="020F0502020204030204" pitchFamily="34" charset="0"/>
                </a:endParaRPr>
              </a:p>
            </p:txBody>
          </p:sp>
          <p:sp>
            <p:nvSpPr>
              <p:cNvPr id="157" name="文本框 156">
                <a:extLst>
                  <a:ext uri="{FF2B5EF4-FFF2-40B4-BE49-F238E27FC236}">
                    <a16:creationId xmlns:a16="http://schemas.microsoft.com/office/drawing/2014/main" id="{02A5188F-0348-82C7-F7BF-1FA8369506CF}"/>
                  </a:ext>
                </a:extLst>
              </p:cNvPr>
              <p:cNvSpPr txBox="1"/>
              <p:nvPr/>
            </p:nvSpPr>
            <p:spPr>
              <a:xfrm>
                <a:off x="5351818" y="5418857"/>
                <a:ext cx="809508" cy="640428"/>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P9</a:t>
                </a:r>
                <a:endParaRPr lang="zh-CN" altLang="en-US" sz="1600" b="1" dirty="0">
                  <a:latin typeface="Calibri" panose="020F0502020204030204" pitchFamily="34" charset="0"/>
                  <a:cs typeface="Calibri" panose="020F0502020204030204" pitchFamily="34" charset="0"/>
                </a:endParaRPr>
              </a:p>
            </p:txBody>
          </p:sp>
          <p:sp>
            <p:nvSpPr>
              <p:cNvPr id="158" name="文本框 157">
                <a:extLst>
                  <a:ext uri="{FF2B5EF4-FFF2-40B4-BE49-F238E27FC236}">
                    <a16:creationId xmlns:a16="http://schemas.microsoft.com/office/drawing/2014/main" id="{855ECD6F-B3A1-3C8D-DCC2-40F26E8980D4}"/>
                  </a:ext>
                </a:extLst>
              </p:cNvPr>
              <p:cNvSpPr txBox="1"/>
              <p:nvPr/>
            </p:nvSpPr>
            <p:spPr>
              <a:xfrm>
                <a:off x="5355272" y="3989740"/>
                <a:ext cx="809508" cy="640429"/>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P7</a:t>
                </a:r>
                <a:endParaRPr lang="zh-CN" altLang="en-US" sz="1600" b="1" dirty="0">
                  <a:latin typeface="Calibri" panose="020F0502020204030204" pitchFamily="34" charset="0"/>
                  <a:cs typeface="Calibri" panose="020F0502020204030204" pitchFamily="34" charset="0"/>
                </a:endParaRPr>
              </a:p>
            </p:txBody>
          </p:sp>
        </p:grpSp>
      </p:grpSp>
      <p:grpSp>
        <p:nvGrpSpPr>
          <p:cNvPr id="167" name="组合 166">
            <a:extLst>
              <a:ext uri="{FF2B5EF4-FFF2-40B4-BE49-F238E27FC236}">
                <a16:creationId xmlns:a16="http://schemas.microsoft.com/office/drawing/2014/main" id="{1B251BDC-9193-BD3D-232C-645276CB8002}"/>
              </a:ext>
            </a:extLst>
          </p:cNvPr>
          <p:cNvGrpSpPr/>
          <p:nvPr/>
        </p:nvGrpSpPr>
        <p:grpSpPr>
          <a:xfrm>
            <a:off x="4921872" y="3344281"/>
            <a:ext cx="474157" cy="419813"/>
            <a:chOff x="6293749" y="2631097"/>
            <a:chExt cx="938694" cy="460870"/>
          </a:xfrm>
        </p:grpSpPr>
        <p:sp>
          <p:nvSpPr>
            <p:cNvPr id="160" name="矩形 159">
              <a:extLst>
                <a:ext uri="{FF2B5EF4-FFF2-40B4-BE49-F238E27FC236}">
                  <a16:creationId xmlns:a16="http://schemas.microsoft.com/office/drawing/2014/main" id="{D6F00A35-A4CA-F932-530D-BE8D3DD8B9E5}"/>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62" name="直接连接符 161">
              <a:extLst>
                <a:ext uri="{FF2B5EF4-FFF2-40B4-BE49-F238E27FC236}">
                  <a16:creationId xmlns:a16="http://schemas.microsoft.com/office/drawing/2014/main" id="{08F251EF-249F-9791-6ED2-AFD05E4F8A95}"/>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1" name="组合 170">
            <a:extLst>
              <a:ext uri="{FF2B5EF4-FFF2-40B4-BE49-F238E27FC236}">
                <a16:creationId xmlns:a16="http://schemas.microsoft.com/office/drawing/2014/main" id="{B14D3F87-3C31-0287-D76A-EDE18DC5B9DA}"/>
              </a:ext>
            </a:extLst>
          </p:cNvPr>
          <p:cNvGrpSpPr/>
          <p:nvPr/>
        </p:nvGrpSpPr>
        <p:grpSpPr>
          <a:xfrm>
            <a:off x="4155993" y="3344281"/>
            <a:ext cx="474157" cy="419813"/>
            <a:chOff x="6293749" y="2631097"/>
            <a:chExt cx="938694" cy="460870"/>
          </a:xfrm>
        </p:grpSpPr>
        <p:sp>
          <p:nvSpPr>
            <p:cNvPr id="172" name="矩形 171">
              <a:extLst>
                <a:ext uri="{FF2B5EF4-FFF2-40B4-BE49-F238E27FC236}">
                  <a16:creationId xmlns:a16="http://schemas.microsoft.com/office/drawing/2014/main" id="{99ACAE5E-61AF-4B45-5F28-856EF30A2B72}"/>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73" name="直接连接符 172">
              <a:extLst>
                <a:ext uri="{FF2B5EF4-FFF2-40B4-BE49-F238E27FC236}">
                  <a16:creationId xmlns:a16="http://schemas.microsoft.com/office/drawing/2014/main" id="{2B0704FA-BC6E-6610-0D2F-7C9ED328AB0D}"/>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4" name="组合 173">
            <a:extLst>
              <a:ext uri="{FF2B5EF4-FFF2-40B4-BE49-F238E27FC236}">
                <a16:creationId xmlns:a16="http://schemas.microsoft.com/office/drawing/2014/main" id="{76C14A0C-DD4B-799A-2AB3-133D97E4BE30}"/>
              </a:ext>
            </a:extLst>
          </p:cNvPr>
          <p:cNvGrpSpPr/>
          <p:nvPr/>
        </p:nvGrpSpPr>
        <p:grpSpPr>
          <a:xfrm>
            <a:off x="4921872" y="4119341"/>
            <a:ext cx="474157" cy="419813"/>
            <a:chOff x="6293749" y="2631097"/>
            <a:chExt cx="938694" cy="460870"/>
          </a:xfrm>
        </p:grpSpPr>
        <p:sp>
          <p:nvSpPr>
            <p:cNvPr id="175" name="矩形 174">
              <a:extLst>
                <a:ext uri="{FF2B5EF4-FFF2-40B4-BE49-F238E27FC236}">
                  <a16:creationId xmlns:a16="http://schemas.microsoft.com/office/drawing/2014/main" id="{FE28BCF6-EA12-EEEC-57DB-4B3FC501E47E}"/>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76" name="直接连接符 175">
              <a:extLst>
                <a:ext uri="{FF2B5EF4-FFF2-40B4-BE49-F238E27FC236}">
                  <a16:creationId xmlns:a16="http://schemas.microsoft.com/office/drawing/2014/main" id="{658BAACB-3E50-22BC-FA62-D376D29F448B}"/>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7" name="组合 176">
            <a:extLst>
              <a:ext uri="{FF2B5EF4-FFF2-40B4-BE49-F238E27FC236}">
                <a16:creationId xmlns:a16="http://schemas.microsoft.com/office/drawing/2014/main" id="{474A522C-F249-8AE4-A7B4-63216742621A}"/>
              </a:ext>
            </a:extLst>
          </p:cNvPr>
          <p:cNvGrpSpPr/>
          <p:nvPr/>
        </p:nvGrpSpPr>
        <p:grpSpPr>
          <a:xfrm>
            <a:off x="5687752" y="3752350"/>
            <a:ext cx="474157" cy="419813"/>
            <a:chOff x="6293749" y="2631097"/>
            <a:chExt cx="938694" cy="460870"/>
          </a:xfrm>
        </p:grpSpPr>
        <p:sp>
          <p:nvSpPr>
            <p:cNvPr id="178" name="矩形 177">
              <a:extLst>
                <a:ext uri="{FF2B5EF4-FFF2-40B4-BE49-F238E27FC236}">
                  <a16:creationId xmlns:a16="http://schemas.microsoft.com/office/drawing/2014/main" id="{9BB8572D-F4C7-FEE4-A0BD-7DC377234C70}"/>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79" name="直接连接符 178">
              <a:extLst>
                <a:ext uri="{FF2B5EF4-FFF2-40B4-BE49-F238E27FC236}">
                  <a16:creationId xmlns:a16="http://schemas.microsoft.com/office/drawing/2014/main" id="{04F2507D-AB73-429E-BBA7-4DD4B4E9CCC4}"/>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0" name="组合 179">
            <a:extLst>
              <a:ext uri="{FF2B5EF4-FFF2-40B4-BE49-F238E27FC236}">
                <a16:creationId xmlns:a16="http://schemas.microsoft.com/office/drawing/2014/main" id="{00100115-1FB9-5E14-687F-0873B305DDBF}"/>
              </a:ext>
            </a:extLst>
          </p:cNvPr>
          <p:cNvGrpSpPr/>
          <p:nvPr/>
        </p:nvGrpSpPr>
        <p:grpSpPr>
          <a:xfrm>
            <a:off x="4155993" y="4119341"/>
            <a:ext cx="474157" cy="419813"/>
            <a:chOff x="6293749" y="2631097"/>
            <a:chExt cx="938694" cy="460870"/>
          </a:xfrm>
        </p:grpSpPr>
        <p:sp>
          <p:nvSpPr>
            <p:cNvPr id="181" name="矩形 180">
              <a:extLst>
                <a:ext uri="{FF2B5EF4-FFF2-40B4-BE49-F238E27FC236}">
                  <a16:creationId xmlns:a16="http://schemas.microsoft.com/office/drawing/2014/main" id="{8535BAC7-8FE3-3BED-0A7F-6554D9D66CED}"/>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82" name="直接连接符 181">
              <a:extLst>
                <a:ext uri="{FF2B5EF4-FFF2-40B4-BE49-F238E27FC236}">
                  <a16:creationId xmlns:a16="http://schemas.microsoft.com/office/drawing/2014/main" id="{12D8BADD-842F-E707-E009-97693C88311E}"/>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4" name="组合 183">
            <a:extLst>
              <a:ext uri="{FF2B5EF4-FFF2-40B4-BE49-F238E27FC236}">
                <a16:creationId xmlns:a16="http://schemas.microsoft.com/office/drawing/2014/main" id="{582499D4-B5CF-DB01-F04D-807141F059BD}"/>
              </a:ext>
            </a:extLst>
          </p:cNvPr>
          <p:cNvGrpSpPr/>
          <p:nvPr/>
        </p:nvGrpSpPr>
        <p:grpSpPr>
          <a:xfrm>
            <a:off x="9075501" y="2752709"/>
            <a:ext cx="474157" cy="419813"/>
            <a:chOff x="6293749" y="2631097"/>
            <a:chExt cx="938694" cy="460870"/>
          </a:xfrm>
        </p:grpSpPr>
        <p:sp>
          <p:nvSpPr>
            <p:cNvPr id="185" name="矩形 184">
              <a:extLst>
                <a:ext uri="{FF2B5EF4-FFF2-40B4-BE49-F238E27FC236}">
                  <a16:creationId xmlns:a16="http://schemas.microsoft.com/office/drawing/2014/main" id="{4AACBC21-EC79-0419-06CB-EE5F2BC718EA}"/>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86" name="直接连接符 185">
              <a:extLst>
                <a:ext uri="{FF2B5EF4-FFF2-40B4-BE49-F238E27FC236}">
                  <a16:creationId xmlns:a16="http://schemas.microsoft.com/office/drawing/2014/main" id="{9A4DC9D7-7C9A-FA45-8BB9-391B646663BA}"/>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7" name="组合 186">
            <a:extLst>
              <a:ext uri="{FF2B5EF4-FFF2-40B4-BE49-F238E27FC236}">
                <a16:creationId xmlns:a16="http://schemas.microsoft.com/office/drawing/2014/main" id="{D582F464-67EF-040F-B14C-522934399EFA}"/>
              </a:ext>
            </a:extLst>
          </p:cNvPr>
          <p:cNvGrpSpPr/>
          <p:nvPr/>
        </p:nvGrpSpPr>
        <p:grpSpPr>
          <a:xfrm>
            <a:off x="9075501" y="3527769"/>
            <a:ext cx="474157" cy="419813"/>
            <a:chOff x="6293749" y="2631097"/>
            <a:chExt cx="938694" cy="460870"/>
          </a:xfrm>
        </p:grpSpPr>
        <p:sp>
          <p:nvSpPr>
            <p:cNvPr id="188" name="矩形 187">
              <a:extLst>
                <a:ext uri="{FF2B5EF4-FFF2-40B4-BE49-F238E27FC236}">
                  <a16:creationId xmlns:a16="http://schemas.microsoft.com/office/drawing/2014/main" id="{31DA2233-D733-E04F-89A3-79A49E23A622}"/>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89" name="直接连接符 188">
              <a:extLst>
                <a:ext uri="{FF2B5EF4-FFF2-40B4-BE49-F238E27FC236}">
                  <a16:creationId xmlns:a16="http://schemas.microsoft.com/office/drawing/2014/main" id="{C79A1473-97C3-217C-8FB7-F612D81E407D}"/>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0" name="组合 189">
            <a:extLst>
              <a:ext uri="{FF2B5EF4-FFF2-40B4-BE49-F238E27FC236}">
                <a16:creationId xmlns:a16="http://schemas.microsoft.com/office/drawing/2014/main" id="{0F4E7BB7-B85C-424C-9D3A-DB0BDC363437}"/>
              </a:ext>
            </a:extLst>
          </p:cNvPr>
          <p:cNvGrpSpPr/>
          <p:nvPr/>
        </p:nvGrpSpPr>
        <p:grpSpPr>
          <a:xfrm>
            <a:off x="9068469" y="4303950"/>
            <a:ext cx="474157" cy="419813"/>
            <a:chOff x="6293749" y="2631097"/>
            <a:chExt cx="938694" cy="460870"/>
          </a:xfrm>
        </p:grpSpPr>
        <p:sp>
          <p:nvSpPr>
            <p:cNvPr id="191" name="矩形 190">
              <a:extLst>
                <a:ext uri="{FF2B5EF4-FFF2-40B4-BE49-F238E27FC236}">
                  <a16:creationId xmlns:a16="http://schemas.microsoft.com/office/drawing/2014/main" id="{CAA00244-8053-19D9-5357-7F3F13459D04}"/>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92" name="直接连接符 191">
              <a:extLst>
                <a:ext uri="{FF2B5EF4-FFF2-40B4-BE49-F238E27FC236}">
                  <a16:creationId xmlns:a16="http://schemas.microsoft.com/office/drawing/2014/main" id="{9DAF6417-7F2C-86CA-3E78-D849516B21FC}"/>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3" name="组合 192">
            <a:extLst>
              <a:ext uri="{FF2B5EF4-FFF2-40B4-BE49-F238E27FC236}">
                <a16:creationId xmlns:a16="http://schemas.microsoft.com/office/drawing/2014/main" id="{6214C723-0F44-FB2D-0A97-2725B157A2C5}"/>
              </a:ext>
            </a:extLst>
          </p:cNvPr>
          <p:cNvGrpSpPr/>
          <p:nvPr/>
        </p:nvGrpSpPr>
        <p:grpSpPr>
          <a:xfrm>
            <a:off x="9068469" y="5079010"/>
            <a:ext cx="474157" cy="419813"/>
            <a:chOff x="6293749" y="2631097"/>
            <a:chExt cx="938694" cy="460870"/>
          </a:xfrm>
        </p:grpSpPr>
        <p:sp>
          <p:nvSpPr>
            <p:cNvPr id="194" name="矩形 193">
              <a:extLst>
                <a:ext uri="{FF2B5EF4-FFF2-40B4-BE49-F238E27FC236}">
                  <a16:creationId xmlns:a16="http://schemas.microsoft.com/office/drawing/2014/main" id="{F991E813-8BE7-EB84-8D51-D057D143FA6D}"/>
                </a:ext>
              </a:extLst>
            </p:cNvPr>
            <p:cNvSpPr/>
            <p:nvPr/>
          </p:nvSpPr>
          <p:spPr>
            <a:xfrm>
              <a:off x="6293749" y="2653074"/>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cxnSp>
          <p:nvCxnSpPr>
            <p:cNvPr id="195" name="直接连接符 194">
              <a:extLst>
                <a:ext uri="{FF2B5EF4-FFF2-40B4-BE49-F238E27FC236}">
                  <a16:creationId xmlns:a16="http://schemas.microsoft.com/office/drawing/2014/main" id="{638D76F7-4410-9AC6-2F5E-3560F94003B1}"/>
                </a:ext>
              </a:extLst>
            </p:cNvPr>
            <p:cNvCxnSpPr>
              <a:cxnSpLocks/>
            </p:cNvCxnSpPr>
            <p:nvPr/>
          </p:nvCxnSpPr>
          <p:spPr>
            <a:xfrm>
              <a:off x="6293749" y="2631097"/>
              <a:ext cx="0" cy="460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7" name="文本框 196">
            <a:extLst>
              <a:ext uri="{FF2B5EF4-FFF2-40B4-BE49-F238E27FC236}">
                <a16:creationId xmlns:a16="http://schemas.microsoft.com/office/drawing/2014/main" id="{2BBED783-13C9-01C3-4CCB-4F74F3F72EF8}"/>
              </a:ext>
            </a:extLst>
          </p:cNvPr>
          <p:cNvSpPr txBox="1"/>
          <p:nvPr/>
        </p:nvSpPr>
        <p:spPr>
          <a:xfrm>
            <a:off x="4821728" y="2946049"/>
            <a:ext cx="835015" cy="400110"/>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IQ-P2</a:t>
            </a:r>
            <a:endParaRPr lang="zh-CN" altLang="en-US" sz="2000" b="1" dirty="0">
              <a:latin typeface="Calibri" panose="020F0502020204030204" pitchFamily="34" charset="0"/>
              <a:cs typeface="Calibri" panose="020F0502020204030204" pitchFamily="34" charset="0"/>
            </a:endParaRPr>
          </a:p>
        </p:txBody>
      </p:sp>
      <p:sp>
        <p:nvSpPr>
          <p:cNvPr id="198" name="文本框 197">
            <a:extLst>
              <a:ext uri="{FF2B5EF4-FFF2-40B4-BE49-F238E27FC236}">
                <a16:creationId xmlns:a16="http://schemas.microsoft.com/office/drawing/2014/main" id="{32151151-D6F0-CBD0-B2D0-35ADFBE038DD}"/>
              </a:ext>
            </a:extLst>
          </p:cNvPr>
          <p:cNvSpPr txBox="1"/>
          <p:nvPr/>
        </p:nvSpPr>
        <p:spPr>
          <a:xfrm>
            <a:off x="3986713" y="2946049"/>
            <a:ext cx="835015" cy="400110"/>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IQ-P6</a:t>
            </a:r>
            <a:endParaRPr lang="zh-CN" altLang="en-US" sz="2000" b="1" dirty="0">
              <a:latin typeface="Calibri" panose="020F0502020204030204" pitchFamily="34" charset="0"/>
              <a:cs typeface="Calibri" panose="020F0502020204030204" pitchFamily="34" charset="0"/>
            </a:endParaRPr>
          </a:p>
        </p:txBody>
      </p:sp>
      <p:sp>
        <p:nvSpPr>
          <p:cNvPr id="199" name="文本框 198">
            <a:extLst>
              <a:ext uri="{FF2B5EF4-FFF2-40B4-BE49-F238E27FC236}">
                <a16:creationId xmlns:a16="http://schemas.microsoft.com/office/drawing/2014/main" id="{5B106E55-97B9-5115-4832-BA684D92FB7B}"/>
              </a:ext>
            </a:extLst>
          </p:cNvPr>
          <p:cNvSpPr txBox="1"/>
          <p:nvPr/>
        </p:nvSpPr>
        <p:spPr>
          <a:xfrm>
            <a:off x="8895071" y="3833942"/>
            <a:ext cx="835015" cy="400110"/>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IQ-P2</a:t>
            </a:r>
            <a:endParaRPr lang="zh-CN" altLang="en-US" sz="2000" b="1" dirty="0">
              <a:latin typeface="Calibri" panose="020F0502020204030204" pitchFamily="34" charset="0"/>
              <a:cs typeface="Calibri" panose="020F0502020204030204" pitchFamily="34" charset="0"/>
            </a:endParaRPr>
          </a:p>
        </p:txBody>
      </p:sp>
      <p:sp>
        <p:nvSpPr>
          <p:cNvPr id="200" name="文本框 199">
            <a:extLst>
              <a:ext uri="{FF2B5EF4-FFF2-40B4-BE49-F238E27FC236}">
                <a16:creationId xmlns:a16="http://schemas.microsoft.com/office/drawing/2014/main" id="{8E1AA4C2-ABFD-F521-AD7B-04BCBF093CBE}"/>
              </a:ext>
            </a:extLst>
          </p:cNvPr>
          <p:cNvSpPr txBox="1"/>
          <p:nvPr/>
        </p:nvSpPr>
        <p:spPr>
          <a:xfrm>
            <a:off x="8895071" y="4653244"/>
            <a:ext cx="835015" cy="400110"/>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IQ-P5</a:t>
            </a:r>
            <a:endParaRPr lang="zh-CN" altLang="en-US" sz="2000" b="1" dirty="0">
              <a:latin typeface="Calibri" panose="020F0502020204030204" pitchFamily="34" charset="0"/>
              <a:cs typeface="Calibri" panose="020F0502020204030204" pitchFamily="34" charset="0"/>
            </a:endParaRPr>
          </a:p>
        </p:txBody>
      </p:sp>
      <p:sp>
        <p:nvSpPr>
          <p:cNvPr id="201" name="文本框 200">
            <a:extLst>
              <a:ext uri="{FF2B5EF4-FFF2-40B4-BE49-F238E27FC236}">
                <a16:creationId xmlns:a16="http://schemas.microsoft.com/office/drawing/2014/main" id="{85E4A933-8FAB-C1EA-E606-CDFC91419191}"/>
              </a:ext>
            </a:extLst>
          </p:cNvPr>
          <p:cNvSpPr txBox="1"/>
          <p:nvPr/>
        </p:nvSpPr>
        <p:spPr>
          <a:xfrm>
            <a:off x="8895071" y="5428620"/>
            <a:ext cx="896043" cy="707886"/>
          </a:xfrm>
          <a:prstGeom prst="rect">
            <a:avLst/>
          </a:prstGeom>
          <a:noFill/>
        </p:spPr>
        <p:txBody>
          <a:bodyPr wrap="square" rtlCol="0">
            <a:spAutoFit/>
          </a:bodyPr>
          <a:lstStyle/>
          <a:p>
            <a:pPr algn="ctr"/>
            <a:r>
              <a:rPr lang="en-US" altLang="zh-CN" sz="2000" b="1" dirty="0">
                <a:latin typeface="Calibri" panose="020F0502020204030204" pitchFamily="34" charset="0"/>
                <a:cs typeface="Calibri" panose="020F0502020204030204" pitchFamily="34" charset="0"/>
              </a:rPr>
              <a:t>IQ-P2&amp;p5</a:t>
            </a:r>
            <a:endParaRPr lang="zh-CN" altLang="en-US" sz="2000" b="1" dirty="0">
              <a:latin typeface="Calibri" panose="020F0502020204030204" pitchFamily="34" charset="0"/>
              <a:cs typeface="Calibri" panose="020F0502020204030204" pitchFamily="34" charset="0"/>
            </a:endParaRPr>
          </a:p>
        </p:txBody>
      </p:sp>
      <p:sp>
        <p:nvSpPr>
          <p:cNvPr id="202" name="文本框 201">
            <a:extLst>
              <a:ext uri="{FF2B5EF4-FFF2-40B4-BE49-F238E27FC236}">
                <a16:creationId xmlns:a16="http://schemas.microsoft.com/office/drawing/2014/main" id="{A29B1CEA-BCAB-BD59-821D-022D340A9FB9}"/>
              </a:ext>
            </a:extLst>
          </p:cNvPr>
          <p:cNvSpPr txBox="1"/>
          <p:nvPr/>
        </p:nvSpPr>
        <p:spPr>
          <a:xfrm>
            <a:off x="8895071" y="3089284"/>
            <a:ext cx="835015" cy="400110"/>
          </a:xfrm>
          <a:prstGeom prst="rect">
            <a:avLst/>
          </a:prstGeom>
          <a:noFill/>
        </p:spPr>
        <p:txBody>
          <a:bodyPr wrap="square" rtlCol="0">
            <a:spAutoFit/>
          </a:bodyPr>
          <a:lstStyle/>
          <a:p>
            <a:pPr algn="ctr"/>
            <a:r>
              <a:rPr lang="en-US" altLang="zh-CN" sz="2000" b="1" dirty="0">
                <a:latin typeface="Calibri" panose="020F0502020204030204" pitchFamily="34" charset="0"/>
                <a:cs typeface="Calibri" panose="020F0502020204030204" pitchFamily="34" charset="0"/>
              </a:rPr>
              <a:t>OQ</a:t>
            </a:r>
            <a:endParaRPr lang="zh-CN" alt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8352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灯片编号占位符 2"/>
          <p:cNvSpPr>
            <a:spLocks noGrp="1"/>
          </p:cNvSpPr>
          <p:nvPr>
            <p:ph type="sldNum" sz="quarter" idx="12"/>
          </p:nvPr>
        </p:nvSpPr>
        <p:spPr/>
        <p:txBody>
          <a:bodyPr/>
          <a:lstStyle/>
          <a:p>
            <a:fld id="{49AE70B2-8BF9-45C0-BB95-33D1B9D3A854}" type="slidenum">
              <a:rPr lang="zh-CN" altLang="en-US" smtClean="0"/>
              <a:t>112</a:t>
            </a:fld>
            <a:endParaRPr lang="zh-CN" altLang="en-US" dirty="0"/>
          </a:p>
        </p:txBody>
      </p:sp>
      <p:sp>
        <p:nvSpPr>
          <p:cNvPr id="1048682" name="文本框 3"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4424770" y="3728566"/>
            <a:ext cx="2860932" cy="46166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algn="ctr" defTabSz="514350" fontAlgn="base">
              <a:spcBef>
                <a:spcPct val="0"/>
              </a:spcBef>
              <a:spcAft>
                <a:spcPct val="0"/>
              </a:spcAft>
              <a:tabLst>
                <a:tab pos="2149475" algn="l"/>
              </a:tabLst>
            </a:pPr>
            <a:r>
              <a:rPr lang="en-US" altLang="zh-CN" sz="2400" dirty="0">
                <a:solidFill>
                  <a:srgbClr val="4C1750"/>
                </a:solidFill>
                <a:latin typeface="Arial"/>
                <a:ea typeface="微软雅黑"/>
                <a:sym typeface="Calibri" panose="020F0502020204030204" pitchFamily="34" charset="0"/>
              </a:rPr>
              <a:t>Any questions?</a:t>
            </a:r>
            <a:endParaRPr kumimoji="0" lang="en-US" altLang="zh-CN" sz="2400" b="0" i="0" u="none" strike="noStrike" kern="1200" cap="none" spc="0" normalizeH="0" baseline="0" noProof="0" dirty="0">
              <a:ln>
                <a:noFill/>
              </a:ln>
              <a:solidFill>
                <a:srgbClr val="4C1750"/>
              </a:solidFill>
              <a:effectLst/>
              <a:uLnTx/>
              <a:uFillTx/>
              <a:latin typeface="Arial"/>
              <a:ea typeface="微软雅黑"/>
              <a:sym typeface="Calibri" panose="020F0502020204030204" pitchFamily="34" charset="0"/>
            </a:endParaRPr>
          </a:p>
        </p:txBody>
      </p:sp>
      <p:sp>
        <p:nvSpPr>
          <p:cNvPr id="1048683" name="文本框 4"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3936171" y="2638088"/>
            <a:ext cx="3838131" cy="1200329"/>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72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Thanks!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12</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10259965"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DCN traffic pattern</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内容占位符 5">
            <a:extLst>
              <a:ext uri="{FF2B5EF4-FFF2-40B4-BE49-F238E27FC236}">
                <a16:creationId xmlns:a16="http://schemas.microsoft.com/office/drawing/2014/main" id="{8F9C48A3-8478-49D8-B5A7-74D7E396FFAE}"/>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7" name="文本框 16">
            <a:extLst>
              <a:ext uri="{FF2B5EF4-FFF2-40B4-BE49-F238E27FC236}">
                <a16:creationId xmlns:a16="http://schemas.microsoft.com/office/drawing/2014/main" id="{54A4DB3F-D315-4A3E-87E8-E17B16391CC4}"/>
              </a:ext>
            </a:extLst>
          </p:cNvPr>
          <p:cNvSpPr txBox="1"/>
          <p:nvPr/>
        </p:nvSpPr>
        <p:spPr>
          <a:xfrm>
            <a:off x="861689" y="1744924"/>
            <a:ext cx="4326190" cy="1938992"/>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err="1">
                <a:latin typeface="Calibri" panose="020F0502020204030204" pitchFamily="34" charset="0"/>
                <a:ea typeface="Calibri" panose="020F0502020204030204" pitchFamily="34" charset="0"/>
                <a:cs typeface="Calibri" panose="020F0502020204030204" pitchFamily="34" charset="0"/>
              </a:rPr>
              <a:t>Bursty</a:t>
            </a:r>
            <a:r>
              <a:rPr lang="en-US" altLang="zh-CN" sz="2400" dirty="0">
                <a:latin typeface="Calibri" panose="020F0502020204030204" pitchFamily="34" charset="0"/>
                <a:ea typeface="Calibri" panose="020F0502020204030204" pitchFamily="34" charset="0"/>
                <a:cs typeface="Calibri" panose="020F0502020204030204" pitchFamily="34" charset="0"/>
              </a:rPr>
              <a:t> on-off traffic</a:t>
            </a:r>
          </a:p>
          <a:p>
            <a:pPr marL="342900" indent="-342900">
              <a:buFont typeface="Arial" panose="020B0604020202020204" pitchFamily="34" charset="0"/>
              <a:buChar char="•"/>
            </a:pPr>
            <a:r>
              <a:rPr lang="en-US" altLang="zh-CN" sz="2400" dirty="0" err="1">
                <a:latin typeface="Calibri" panose="020F0502020204030204" pitchFamily="34" charset="0"/>
                <a:ea typeface="Calibri" panose="020F0502020204030204" pitchFamily="34" charset="0"/>
                <a:cs typeface="Calibri" panose="020F0502020204030204" pitchFamily="34" charset="0"/>
              </a:rPr>
              <a:t>Incast</a:t>
            </a:r>
            <a:r>
              <a:rPr lang="en-US" altLang="zh-CN" sz="2400" dirty="0">
                <a:latin typeface="Calibri" panose="020F0502020204030204" pitchFamily="34" charset="0"/>
                <a:ea typeface="Calibri" panose="020F0502020204030204" pitchFamily="34" charset="0"/>
                <a:cs typeface="Calibri" panose="020F0502020204030204" pitchFamily="34" charset="0"/>
              </a:rPr>
              <a:t> (many-to-one)</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All-to-all</a:t>
            </a:r>
          </a:p>
          <a:p>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endParaRPr lang="zh-CN" altLang="en-US" sz="2400" b="1" dirty="0">
              <a:latin typeface="Calibri" panose="020F0502020204030204" pitchFamily="34" charset="0"/>
              <a:cs typeface="Calibri" panose="020F0502020204030204" pitchFamily="34" charset="0"/>
            </a:endParaRPr>
          </a:p>
        </p:txBody>
      </p:sp>
      <p:grpSp>
        <p:nvGrpSpPr>
          <p:cNvPr id="19" name="组合 18">
            <a:extLst>
              <a:ext uri="{FF2B5EF4-FFF2-40B4-BE49-F238E27FC236}">
                <a16:creationId xmlns:a16="http://schemas.microsoft.com/office/drawing/2014/main" id="{70032101-5B48-4B3F-AF0D-B2CE5F35FF70}"/>
              </a:ext>
            </a:extLst>
          </p:cNvPr>
          <p:cNvGrpSpPr/>
          <p:nvPr/>
        </p:nvGrpSpPr>
        <p:grpSpPr>
          <a:xfrm>
            <a:off x="6009190" y="2554574"/>
            <a:ext cx="4212007" cy="1743005"/>
            <a:chOff x="1505115" y="1536844"/>
            <a:chExt cx="9655118" cy="4147856"/>
          </a:xfrm>
        </p:grpSpPr>
        <p:pic>
          <p:nvPicPr>
            <p:cNvPr id="20" name="内容占位符 5">
              <a:extLst>
                <a:ext uri="{FF2B5EF4-FFF2-40B4-BE49-F238E27FC236}">
                  <a16:creationId xmlns:a16="http://schemas.microsoft.com/office/drawing/2014/main" id="{56D3438E-CAEA-4A17-9B30-06EDF7791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678086" y="2880364"/>
              <a:ext cx="1270000" cy="1270000"/>
            </a:xfrm>
            <a:prstGeom prst="rect">
              <a:avLst/>
            </a:prstGeom>
          </p:spPr>
        </p:pic>
        <p:pic>
          <p:nvPicPr>
            <p:cNvPr id="21" name="图片 20">
              <a:extLst>
                <a:ext uri="{FF2B5EF4-FFF2-40B4-BE49-F238E27FC236}">
                  <a16:creationId xmlns:a16="http://schemas.microsoft.com/office/drawing/2014/main" id="{56B8FA5A-820D-4BC3-8436-00C172B81B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4"/>
            <a:stretch/>
          </p:blipFill>
          <p:spPr>
            <a:xfrm>
              <a:off x="4160667" y="2753761"/>
              <a:ext cx="1479738" cy="1523205"/>
            </a:xfrm>
            <a:prstGeom prst="rect">
              <a:avLst/>
            </a:prstGeom>
          </p:spPr>
        </p:pic>
        <p:pic>
          <p:nvPicPr>
            <p:cNvPr id="22" name="图片 21">
              <a:extLst>
                <a:ext uri="{FF2B5EF4-FFF2-40B4-BE49-F238E27FC236}">
                  <a16:creationId xmlns:a16="http://schemas.microsoft.com/office/drawing/2014/main" id="{DEDF435F-4171-410A-BCA2-471E93CD1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49" y="1536844"/>
              <a:ext cx="1191039" cy="1191039"/>
            </a:xfrm>
            <a:prstGeom prst="rect">
              <a:avLst/>
            </a:prstGeom>
          </p:spPr>
        </p:pic>
        <p:pic>
          <p:nvPicPr>
            <p:cNvPr id="23" name="图片 22">
              <a:extLst>
                <a:ext uri="{FF2B5EF4-FFF2-40B4-BE49-F238E27FC236}">
                  <a16:creationId xmlns:a16="http://schemas.microsoft.com/office/drawing/2014/main" id="{F8D0FC2D-E86C-4F8C-B4A5-3EB6652BC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50" y="2963711"/>
              <a:ext cx="1191039" cy="1191039"/>
            </a:xfrm>
            <a:prstGeom prst="rect">
              <a:avLst/>
            </a:prstGeom>
          </p:spPr>
        </p:pic>
        <p:pic>
          <p:nvPicPr>
            <p:cNvPr id="24" name="图片 23">
              <a:extLst>
                <a:ext uri="{FF2B5EF4-FFF2-40B4-BE49-F238E27FC236}">
                  <a16:creationId xmlns:a16="http://schemas.microsoft.com/office/drawing/2014/main" id="{34ABE6F3-B193-41A5-A876-B0DB9F3656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9549" y="4406142"/>
              <a:ext cx="1191039" cy="1191039"/>
            </a:xfrm>
            <a:prstGeom prst="rect">
              <a:avLst/>
            </a:prstGeom>
          </p:spPr>
        </p:pic>
        <p:cxnSp>
          <p:nvCxnSpPr>
            <p:cNvPr id="25" name="直接连接符 24">
              <a:extLst>
                <a:ext uri="{FF2B5EF4-FFF2-40B4-BE49-F238E27FC236}">
                  <a16:creationId xmlns:a16="http://schemas.microsoft.com/office/drawing/2014/main" id="{4E705BB7-F9FA-4D06-80CB-2B003C2485F8}"/>
                </a:ext>
              </a:extLst>
            </p:cNvPr>
            <p:cNvCxnSpPr>
              <a:stCxn id="21" idx="3"/>
              <a:endCxn id="22" idx="1"/>
            </p:cNvCxnSpPr>
            <p:nvPr/>
          </p:nvCxnSpPr>
          <p:spPr>
            <a:xfrm flipV="1">
              <a:off x="5640405" y="2132364"/>
              <a:ext cx="2069144" cy="138300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35B6F00-433B-4CCB-9708-DB2BB8C75D4B}"/>
                </a:ext>
              </a:extLst>
            </p:cNvPr>
            <p:cNvCxnSpPr>
              <a:stCxn id="21" idx="3"/>
              <a:endCxn id="23" idx="1"/>
            </p:cNvCxnSpPr>
            <p:nvPr/>
          </p:nvCxnSpPr>
          <p:spPr>
            <a:xfrm>
              <a:off x="5640405" y="3515364"/>
              <a:ext cx="2069145" cy="43867"/>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76F937E-8A72-4083-BCC2-76493F856E5A}"/>
                </a:ext>
              </a:extLst>
            </p:cNvPr>
            <p:cNvCxnSpPr>
              <a:stCxn id="21" idx="3"/>
              <a:endCxn id="24" idx="1"/>
            </p:cNvCxnSpPr>
            <p:nvPr/>
          </p:nvCxnSpPr>
          <p:spPr>
            <a:xfrm>
              <a:off x="5640405" y="3515364"/>
              <a:ext cx="2069144" cy="1486298"/>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C728790-9E44-4477-9BE6-4B93D1773F5F}"/>
                </a:ext>
              </a:extLst>
            </p:cNvPr>
            <p:cNvCxnSpPr>
              <a:stCxn id="20" idx="3"/>
              <a:endCxn id="21" idx="1"/>
            </p:cNvCxnSpPr>
            <p:nvPr/>
          </p:nvCxnSpPr>
          <p:spPr>
            <a:xfrm>
              <a:off x="2948086" y="3515364"/>
              <a:ext cx="1212581"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C015273C-9DC7-4F5E-8E21-C6978D5D29C4}"/>
                </a:ext>
              </a:extLst>
            </p:cNvPr>
            <p:cNvCxnSpPr>
              <a:cxnSpLocks/>
            </p:cNvCxnSpPr>
            <p:nvPr/>
          </p:nvCxnSpPr>
          <p:spPr>
            <a:xfrm flipH="1">
              <a:off x="6200655" y="2623669"/>
              <a:ext cx="456160" cy="366084"/>
            </a:xfrm>
            <a:prstGeom prst="straightConnector1">
              <a:avLst/>
            </a:prstGeom>
            <a:ln w="44450">
              <a:solidFill>
                <a:srgbClr val="1296DB"/>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4D80FEEF-BF22-4F63-A799-6F914D2B45FE}"/>
                </a:ext>
              </a:extLst>
            </p:cNvPr>
            <p:cNvSpPr/>
            <p:nvPr/>
          </p:nvSpPr>
          <p:spPr>
            <a:xfrm rot="3089177">
              <a:off x="6589580" y="2129094"/>
              <a:ext cx="450000" cy="449447"/>
            </a:xfrm>
            <a:prstGeom prst="rect">
              <a:avLst/>
            </a:prstGeom>
            <a:solidFill>
              <a:srgbClr val="12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342865FB-9D8F-4DF8-B382-7F2A5AD32B94}"/>
                </a:ext>
              </a:extLst>
            </p:cNvPr>
            <p:cNvSpPr/>
            <p:nvPr/>
          </p:nvSpPr>
          <p:spPr>
            <a:xfrm rot="2354858">
              <a:off x="6609930" y="4517463"/>
              <a:ext cx="450000" cy="449447"/>
            </a:xfrm>
            <a:prstGeom prst="rect">
              <a:avLst/>
            </a:prstGeom>
            <a:solidFill>
              <a:srgbClr val="12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FB666C63-AD04-4522-BFA8-623D2BF32F63}"/>
                </a:ext>
              </a:extLst>
            </p:cNvPr>
            <p:cNvSpPr/>
            <p:nvPr/>
          </p:nvSpPr>
          <p:spPr>
            <a:xfrm rot="5400000">
              <a:off x="6887675" y="3031036"/>
              <a:ext cx="450000" cy="449447"/>
            </a:xfrm>
            <a:prstGeom prst="rect">
              <a:avLst/>
            </a:prstGeom>
            <a:solidFill>
              <a:srgbClr val="129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a:extLst>
                <a:ext uri="{FF2B5EF4-FFF2-40B4-BE49-F238E27FC236}">
                  <a16:creationId xmlns:a16="http://schemas.microsoft.com/office/drawing/2014/main" id="{01D7F00F-277A-46BC-887B-40761366D7E5}"/>
                </a:ext>
              </a:extLst>
            </p:cNvPr>
            <p:cNvCxnSpPr>
              <a:cxnSpLocks/>
            </p:cNvCxnSpPr>
            <p:nvPr/>
          </p:nvCxnSpPr>
          <p:spPr>
            <a:xfrm flipH="1" flipV="1">
              <a:off x="6200655" y="4090090"/>
              <a:ext cx="493487" cy="378948"/>
            </a:xfrm>
            <a:prstGeom prst="straightConnector1">
              <a:avLst/>
            </a:prstGeom>
            <a:ln w="44450">
              <a:solidFill>
                <a:srgbClr val="1296DB"/>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B45A9AAF-5DB8-4BBF-806C-18C9E58E7077}"/>
                </a:ext>
              </a:extLst>
            </p:cNvPr>
            <p:cNvCxnSpPr>
              <a:cxnSpLocks/>
            </p:cNvCxnSpPr>
            <p:nvPr/>
          </p:nvCxnSpPr>
          <p:spPr>
            <a:xfrm flipH="1">
              <a:off x="6247118" y="3392121"/>
              <a:ext cx="578109" cy="2475"/>
            </a:xfrm>
            <a:prstGeom prst="straightConnector1">
              <a:avLst/>
            </a:prstGeom>
            <a:ln w="44450">
              <a:solidFill>
                <a:srgbClr val="1296DB"/>
              </a:solidFill>
              <a:tailEnd type="triangle"/>
            </a:ln>
          </p:spPr>
          <p:style>
            <a:lnRef idx="1">
              <a:schemeClr val="accent1"/>
            </a:lnRef>
            <a:fillRef idx="0">
              <a:schemeClr val="accent1"/>
            </a:fillRef>
            <a:effectRef idx="0">
              <a:schemeClr val="accent1"/>
            </a:effectRef>
            <a:fontRef idx="minor">
              <a:schemeClr val="tx1"/>
            </a:fontRef>
          </p:style>
        </p:cxnSp>
        <p:sp>
          <p:nvSpPr>
            <p:cNvPr id="35" name="爆炸形 1 52">
              <a:extLst>
                <a:ext uri="{FF2B5EF4-FFF2-40B4-BE49-F238E27FC236}">
                  <a16:creationId xmlns:a16="http://schemas.microsoft.com/office/drawing/2014/main" id="{9BE73072-754A-4F62-801C-20392A894C24}"/>
                </a:ext>
              </a:extLst>
            </p:cNvPr>
            <p:cNvSpPr/>
            <p:nvPr/>
          </p:nvSpPr>
          <p:spPr>
            <a:xfrm>
              <a:off x="5561118" y="3255759"/>
              <a:ext cx="565067" cy="57040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31B48D27-5C4D-470E-A43F-CA55A70C435A}"/>
                </a:ext>
              </a:extLst>
            </p:cNvPr>
            <p:cNvSpPr txBox="1"/>
            <p:nvPr/>
          </p:nvSpPr>
          <p:spPr>
            <a:xfrm>
              <a:off x="1505115" y="4295741"/>
              <a:ext cx="2069144" cy="878905"/>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Client</a:t>
              </a:r>
              <a:endParaRPr lang="zh-CN" altLang="en-US" dirty="0">
                <a:latin typeface="Calibri" panose="020F0502020204030204" pitchFamily="34" charset="0"/>
                <a:cs typeface="Calibri" panose="020F0502020204030204" pitchFamily="34" charset="0"/>
              </a:endParaRPr>
            </a:p>
          </p:txBody>
        </p:sp>
        <p:sp>
          <p:nvSpPr>
            <p:cNvPr id="37" name="文本框 36">
              <a:extLst>
                <a:ext uri="{FF2B5EF4-FFF2-40B4-BE49-F238E27FC236}">
                  <a16:creationId xmlns:a16="http://schemas.microsoft.com/office/drawing/2014/main" id="{A0B3FC37-8DB5-4AD8-A253-E68CB568BB6F}"/>
                </a:ext>
              </a:extLst>
            </p:cNvPr>
            <p:cNvSpPr txBox="1"/>
            <p:nvPr/>
          </p:nvSpPr>
          <p:spPr>
            <a:xfrm>
              <a:off x="3937648" y="4257018"/>
              <a:ext cx="2199121" cy="952148"/>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Switch</a:t>
              </a:r>
              <a:endParaRPr lang="zh-CN" altLang="en-US" sz="2000" dirty="0">
                <a:latin typeface="Calibri" panose="020F0502020204030204" pitchFamily="34" charset="0"/>
                <a:cs typeface="Calibri" panose="020F0502020204030204" pitchFamily="34" charset="0"/>
              </a:endParaRPr>
            </a:p>
          </p:txBody>
        </p:sp>
        <p:sp>
          <p:nvSpPr>
            <p:cNvPr id="38" name="文本框 37">
              <a:extLst>
                <a:ext uri="{FF2B5EF4-FFF2-40B4-BE49-F238E27FC236}">
                  <a16:creationId xmlns:a16="http://schemas.microsoft.com/office/drawing/2014/main" id="{E0BF8D48-7B98-4915-8988-2C1776E3991A}"/>
                </a:ext>
              </a:extLst>
            </p:cNvPr>
            <p:cNvSpPr txBox="1"/>
            <p:nvPr/>
          </p:nvSpPr>
          <p:spPr>
            <a:xfrm>
              <a:off x="9091089" y="1870754"/>
              <a:ext cx="2069144" cy="952148"/>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Server</a:t>
              </a:r>
              <a:endParaRPr lang="zh-CN" altLang="en-US" sz="2000" dirty="0">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AC64399F-E1D0-4EFF-9106-934F419EC2B3}"/>
                </a:ext>
              </a:extLst>
            </p:cNvPr>
            <p:cNvSpPr txBox="1"/>
            <p:nvPr/>
          </p:nvSpPr>
          <p:spPr>
            <a:xfrm>
              <a:off x="9105161" y="3301653"/>
              <a:ext cx="2055072" cy="952148"/>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Server</a:t>
              </a:r>
              <a:endParaRPr lang="zh-CN" altLang="en-US" sz="2000" dirty="0">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4B45CC95-BC18-4DF3-9E7E-2EE30A866811}"/>
                </a:ext>
              </a:extLst>
            </p:cNvPr>
            <p:cNvSpPr txBox="1"/>
            <p:nvPr/>
          </p:nvSpPr>
          <p:spPr>
            <a:xfrm>
              <a:off x="9064776" y="4732552"/>
              <a:ext cx="2095457" cy="952148"/>
            </a:xfrm>
            <a:prstGeom prst="rect">
              <a:avLst/>
            </a:prstGeom>
            <a:noFill/>
          </p:spPr>
          <p:txBody>
            <a:bodyPr wrap="square" rtlCol="0">
              <a:spAutoFit/>
            </a:bodyPr>
            <a:lstStyle/>
            <a:p>
              <a:r>
                <a:rPr lang="en-US" altLang="zh-CN" sz="2000" dirty="0">
                  <a:latin typeface="Calibri" panose="020F0502020204030204" pitchFamily="34" charset="0"/>
                  <a:cs typeface="Calibri" panose="020F0502020204030204" pitchFamily="34" charset="0"/>
                </a:rPr>
                <a:t>Server</a:t>
              </a:r>
              <a:endParaRPr lang="zh-CN" altLang="en-US" sz="2000" dirty="0">
                <a:latin typeface="Calibri" panose="020F0502020204030204" pitchFamily="34" charset="0"/>
                <a:cs typeface="Calibri" panose="020F0502020204030204" pitchFamily="34" charset="0"/>
              </a:endParaRPr>
            </a:p>
          </p:txBody>
        </p:sp>
      </p:grpSp>
      <p:sp>
        <p:nvSpPr>
          <p:cNvPr id="3" name="文本框 2">
            <a:extLst>
              <a:ext uri="{FF2B5EF4-FFF2-40B4-BE49-F238E27FC236}">
                <a16:creationId xmlns:a16="http://schemas.microsoft.com/office/drawing/2014/main" id="{8E5AEAC2-9947-4D31-B176-77A4405C84D4}"/>
              </a:ext>
            </a:extLst>
          </p:cNvPr>
          <p:cNvSpPr txBox="1"/>
          <p:nvPr/>
        </p:nvSpPr>
        <p:spPr>
          <a:xfrm>
            <a:off x="961867" y="3426077"/>
            <a:ext cx="5317518" cy="1200329"/>
          </a:xfrm>
          <a:prstGeom prst="rect">
            <a:avLst/>
          </a:prstGeom>
          <a:noFill/>
        </p:spPr>
        <p:txBody>
          <a:bodyPr wrap="square" rtlCol="0">
            <a:spAutoFit/>
          </a:bodyPr>
          <a:lstStyle/>
          <a:p>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When congestion occurs (which is unavoidable and common), queuing delay dominate FCT of flows</a:t>
            </a:r>
            <a:endParaRPr lang="zh-CN" alt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974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13</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383225" y="532784"/>
            <a:ext cx="803776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Congestion management</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 name="文本框 4"/>
          <p:cNvSpPr txBox="1"/>
          <p:nvPr/>
        </p:nvSpPr>
        <p:spPr>
          <a:xfrm>
            <a:off x="1152395" y="1551807"/>
            <a:ext cx="10666576" cy="954107"/>
          </a:xfrm>
          <a:prstGeom prst="rect">
            <a:avLst/>
          </a:prstGeom>
          <a:noFill/>
        </p:spPr>
        <p:txBody>
          <a:bodyPr wrap="square" rtlCol="0">
            <a:spAutoFit/>
          </a:bodyPr>
          <a:lstStyle/>
          <a:p>
            <a:pPr marL="571500" indent="-571500">
              <a:buFont typeface="Arial" panose="020B0604020202020204" pitchFamily="34" charset="0"/>
              <a:buChar char="•"/>
            </a:pPr>
            <a:r>
              <a:rPr lang="en-US" altLang="zh-CN" sz="2800" dirty="0">
                <a:latin typeface="Calibri" panose="020F0502020204030204" pitchFamily="34" charset="0"/>
                <a:ea typeface="Calibri" panose="020F0502020204030204" pitchFamily="34" charset="0"/>
                <a:cs typeface="Calibri" panose="020F0502020204030204" pitchFamily="34" charset="0"/>
              </a:rPr>
              <a:t>handle congestion to avoid collapse and provide good performance.</a:t>
            </a:r>
          </a:p>
          <a:p>
            <a:pPr marL="571500" indent="-571500">
              <a:buFont typeface="Arial" panose="020B0604020202020204" pitchFamily="34" charset="0"/>
              <a:buChar char="•"/>
            </a:pPr>
            <a:r>
              <a:rPr lang="en-US" altLang="zh-CN" sz="2800" dirty="0">
                <a:latin typeface="Calibri" panose="020F0502020204030204" pitchFamily="34" charset="0"/>
                <a:ea typeface="Calibri" panose="020F0502020204030204" pitchFamily="34" charset="0"/>
                <a:cs typeface="Calibri" panose="020F0502020204030204" pitchFamily="34" charset="0"/>
              </a:rPr>
              <a:t>Including </a:t>
            </a:r>
            <a:r>
              <a:rPr lang="en-US" altLang="zh-CN" sz="2800" b="1" dirty="0">
                <a:latin typeface="Calibri" panose="020F0502020204030204" pitchFamily="34" charset="0"/>
                <a:ea typeface="Calibri" panose="020F0502020204030204" pitchFamily="34" charset="0"/>
                <a:cs typeface="Calibri" panose="020F0502020204030204" pitchFamily="34" charset="0"/>
              </a:rPr>
              <a:t>congestion control</a:t>
            </a:r>
            <a:r>
              <a:rPr lang="en-US" altLang="zh-CN" sz="2800" dirty="0">
                <a:latin typeface="Calibri" panose="020F0502020204030204" pitchFamily="34" charset="0"/>
                <a:ea typeface="Calibri" panose="020F0502020204030204" pitchFamily="34" charset="0"/>
                <a:cs typeface="Calibri" panose="020F0502020204030204" pitchFamily="34" charset="0"/>
              </a:rPr>
              <a:t> and </a:t>
            </a:r>
            <a:r>
              <a:rPr lang="en-US" altLang="zh-CN" sz="2800" b="1" dirty="0">
                <a:latin typeface="Calibri" panose="020F0502020204030204" pitchFamily="34" charset="0"/>
                <a:ea typeface="Calibri" panose="020F0502020204030204" pitchFamily="34" charset="0"/>
                <a:cs typeface="Calibri" panose="020F0502020204030204" pitchFamily="34" charset="0"/>
              </a:rPr>
              <a:t>flow control</a:t>
            </a:r>
            <a:r>
              <a:rPr lang="en-US" altLang="zh-CN" sz="2800" dirty="0">
                <a:latin typeface="Calibri" panose="020F0502020204030204" pitchFamily="34" charset="0"/>
                <a:ea typeface="Calibri" panose="020F0502020204030204" pitchFamily="34" charset="0"/>
                <a:cs typeface="Calibri" panose="020F0502020204030204" pitchFamily="34" charset="0"/>
              </a:rPr>
              <a:t>.</a:t>
            </a:r>
          </a:p>
        </p:txBody>
      </p:sp>
      <p:sp>
        <p:nvSpPr>
          <p:cNvPr id="7" name="内容占位符 5">
            <a:extLst>
              <a:ext uri="{FF2B5EF4-FFF2-40B4-BE49-F238E27FC236}">
                <a16:creationId xmlns:a16="http://schemas.microsoft.com/office/drawing/2014/main" id="{90319D3B-46BE-42BF-8660-44E3155FC77A}"/>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2" name="文本框 11">
            <a:extLst>
              <a:ext uri="{FF2B5EF4-FFF2-40B4-BE49-F238E27FC236}">
                <a16:creationId xmlns:a16="http://schemas.microsoft.com/office/drawing/2014/main" id="{99B3F793-4D0E-4FE4-A761-ADB83DEA040B}"/>
              </a:ext>
            </a:extLst>
          </p:cNvPr>
          <p:cNvSpPr txBox="1"/>
          <p:nvPr/>
        </p:nvSpPr>
        <p:spPr>
          <a:xfrm>
            <a:off x="7017563" y="5270772"/>
            <a:ext cx="4801408" cy="1077218"/>
          </a:xfrm>
          <a:prstGeom prst="rect">
            <a:avLst/>
          </a:prstGeom>
          <a:noFill/>
        </p:spPr>
        <p:txBody>
          <a:bodyPr wrap="square">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when the receiver has no ability to receive…</a:t>
            </a:r>
            <a:endParaRPr lang="en-US" altLang="zh-CN" sz="2000" b="1" dirty="0">
              <a:latin typeface="Calibri" panose="020F0502020204030204" pitchFamily="34" charset="0"/>
              <a:ea typeface="Calibri" panose="020F0502020204030204" pitchFamily="34" charset="0"/>
              <a:cs typeface="Calibri" panose="020F0502020204030204" pitchFamily="34" charset="0"/>
            </a:endParaRPr>
          </a:p>
          <a:p>
            <a:pPr algn="ct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flow control</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FF0000"/>
                </a:solidFill>
                <a:latin typeface="Calibri" panose="020F0502020204030204" pitchFamily="34" charset="0"/>
                <a:ea typeface="Calibri" panose="020F0502020204030204" pitchFamily="34" charset="0"/>
                <a:cs typeface="Calibri" panose="020F0502020204030204" pitchFamily="34" charset="0"/>
              </a:rPr>
              <a:t>: solving the congestion on per-hop/</a:t>
            </a:r>
            <a:r>
              <a:rPr lang="en-US" altLang="zh-CN"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endhost</a:t>
            </a:r>
            <a:r>
              <a:rPr lang="en-US" altLang="zh-CN" sz="2000" dirty="0">
                <a:solidFill>
                  <a:srgbClr val="FF0000"/>
                </a:solidFill>
                <a:latin typeface="Calibri" panose="020F0502020204030204" pitchFamily="34" charset="0"/>
                <a:ea typeface="Calibri" panose="020F0502020204030204" pitchFamily="34" charset="0"/>
                <a:cs typeface="Calibri" panose="020F0502020204030204" pitchFamily="34" charset="0"/>
              </a:rPr>
              <a:t> receiver entity</a:t>
            </a:r>
          </a:p>
        </p:txBody>
      </p:sp>
      <p:grpSp>
        <p:nvGrpSpPr>
          <p:cNvPr id="13" name="组合 12">
            <a:extLst>
              <a:ext uri="{FF2B5EF4-FFF2-40B4-BE49-F238E27FC236}">
                <a16:creationId xmlns:a16="http://schemas.microsoft.com/office/drawing/2014/main" id="{7F4E7F1E-DA02-45B2-8455-9403C9F519B9}"/>
              </a:ext>
            </a:extLst>
          </p:cNvPr>
          <p:cNvGrpSpPr/>
          <p:nvPr/>
        </p:nvGrpSpPr>
        <p:grpSpPr>
          <a:xfrm>
            <a:off x="1152395" y="2780305"/>
            <a:ext cx="4850602" cy="3504975"/>
            <a:chOff x="315554" y="2860530"/>
            <a:chExt cx="4850602" cy="3504975"/>
          </a:xfrm>
        </p:grpSpPr>
        <p:pic>
          <p:nvPicPr>
            <p:cNvPr id="6" name="图片 5">
              <a:extLst>
                <a:ext uri="{FF2B5EF4-FFF2-40B4-BE49-F238E27FC236}">
                  <a16:creationId xmlns:a16="http://schemas.microsoft.com/office/drawing/2014/main" id="{7FBD975C-87A5-4A6F-AB35-CEC84FE4A82B}"/>
                </a:ext>
              </a:extLst>
            </p:cNvPr>
            <p:cNvPicPr>
              <a:picLocks noChangeAspect="1"/>
            </p:cNvPicPr>
            <p:nvPr/>
          </p:nvPicPr>
          <p:blipFill>
            <a:blip r:embed="rId3"/>
            <a:stretch>
              <a:fillRect/>
            </a:stretch>
          </p:blipFill>
          <p:spPr>
            <a:xfrm>
              <a:off x="1766895" y="2860530"/>
              <a:ext cx="3399261" cy="2266174"/>
            </a:xfrm>
            <a:prstGeom prst="rect">
              <a:avLst/>
            </a:prstGeom>
          </p:spPr>
        </p:pic>
        <p:sp>
          <p:nvSpPr>
            <p:cNvPr id="9" name="文本框 8">
              <a:extLst>
                <a:ext uri="{FF2B5EF4-FFF2-40B4-BE49-F238E27FC236}">
                  <a16:creationId xmlns:a16="http://schemas.microsoft.com/office/drawing/2014/main" id="{C6F69190-962B-4277-A40D-E4AB2B078432}"/>
                </a:ext>
              </a:extLst>
            </p:cNvPr>
            <p:cNvSpPr txBox="1"/>
            <p:nvPr/>
          </p:nvSpPr>
          <p:spPr>
            <a:xfrm>
              <a:off x="315554" y="5288287"/>
              <a:ext cx="4691186" cy="1077218"/>
            </a:xfrm>
            <a:prstGeom prst="rect">
              <a:avLst/>
            </a:prstGeom>
            <a:noFill/>
          </p:spPr>
          <p:txBody>
            <a:bodyPr wrap="square">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when too many senders sending too fast…</a:t>
              </a:r>
              <a:endParaRPr lang="en-US" altLang="zh-CN" sz="2000" b="1" dirty="0">
                <a:latin typeface="Calibri" panose="020F0502020204030204" pitchFamily="34" charset="0"/>
                <a:ea typeface="Calibri" panose="020F0502020204030204" pitchFamily="34" charset="0"/>
                <a:cs typeface="Calibri" panose="020F0502020204030204" pitchFamily="34" charset="0"/>
              </a:endParaRPr>
            </a:p>
            <a:p>
              <a:pPr algn="ct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congestion control</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FF0000"/>
                  </a:solidFill>
                  <a:latin typeface="Calibri" panose="020F0502020204030204" pitchFamily="34" charset="0"/>
                  <a:ea typeface="Calibri" panose="020F0502020204030204" pitchFamily="34" charset="0"/>
                  <a:cs typeface="Calibri" panose="020F0502020204030204" pitchFamily="34" charset="0"/>
                </a:rPr>
                <a:t>: solving the congestion in-network</a:t>
              </a:r>
            </a:p>
          </p:txBody>
        </p:sp>
      </p:grpSp>
      <p:pic>
        <p:nvPicPr>
          <p:cNvPr id="8" name="图片 7">
            <a:extLst>
              <a:ext uri="{FF2B5EF4-FFF2-40B4-BE49-F238E27FC236}">
                <a16:creationId xmlns:a16="http://schemas.microsoft.com/office/drawing/2014/main" id="{AB8FC3EA-B898-4474-AAF9-B6AA92792ADF}"/>
              </a:ext>
            </a:extLst>
          </p:cNvPr>
          <p:cNvPicPr>
            <a:picLocks noChangeAspect="1"/>
          </p:cNvPicPr>
          <p:nvPr/>
        </p:nvPicPr>
        <p:blipFill>
          <a:blip r:embed="rId4"/>
          <a:stretch>
            <a:fillRect/>
          </a:stretch>
        </p:blipFill>
        <p:spPr>
          <a:xfrm>
            <a:off x="8881413" y="2597757"/>
            <a:ext cx="1073707" cy="2448722"/>
          </a:xfrm>
          <a:prstGeom prst="rect">
            <a:avLst/>
          </a:prstGeom>
        </p:spPr>
      </p:pic>
      <p:sp>
        <p:nvSpPr>
          <p:cNvPr id="14" name="文本框 13">
            <a:extLst>
              <a:ext uri="{FF2B5EF4-FFF2-40B4-BE49-F238E27FC236}">
                <a16:creationId xmlns:a16="http://schemas.microsoft.com/office/drawing/2014/main" id="{75CAC4C6-C70E-4880-B57E-29FAE93BFEF1}"/>
              </a:ext>
            </a:extLst>
          </p:cNvPr>
          <p:cNvSpPr txBox="1"/>
          <p:nvPr/>
        </p:nvSpPr>
        <p:spPr>
          <a:xfrm>
            <a:off x="344196" y="3360453"/>
            <a:ext cx="1590153" cy="1200329"/>
          </a:xfrm>
          <a:prstGeom prst="rect">
            <a:avLst/>
          </a:prstGeom>
          <a:noFill/>
        </p:spPr>
        <p:txBody>
          <a:bodyPr wrap="square">
            <a:spAutoFit/>
          </a:bodyPr>
          <a:lstStyle/>
          <a:p>
            <a:r>
              <a:rPr lang="en-US" altLang="zh-CN"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Google Map</a:t>
            </a:r>
            <a:r>
              <a:rPr lang="zh-CN" altLang="en-US"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altLang="zh-CN"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altLang="zh-CN" sz="1800" dirty="0">
                <a:solidFill>
                  <a:schemeClr val="accent4">
                    <a:lumMod val="75000"/>
                  </a:schemeClr>
                </a:solidFill>
                <a:latin typeface="Calibri" panose="020F0502020204030204" pitchFamily="34" charset="0"/>
                <a:cs typeface="Calibri" panose="020F0502020204030204" pitchFamily="34" charset="0"/>
              </a:rPr>
              <a:t>Which route</a:t>
            </a:r>
            <a:r>
              <a:rPr lang="en-US" altLang="zh-CN" dirty="0">
                <a:solidFill>
                  <a:schemeClr val="accent4">
                    <a:lumMod val="75000"/>
                  </a:schemeClr>
                </a:solidFill>
                <a:latin typeface="Calibri" panose="020F0502020204030204" pitchFamily="34" charset="0"/>
                <a:cs typeface="Calibri" panose="020F0502020204030204" pitchFamily="34" charset="0"/>
              </a:rPr>
              <a:t>?</a:t>
            </a:r>
            <a:endParaRPr lang="en-US" altLang="zh-CN" sz="1800" dirty="0">
              <a:solidFill>
                <a:schemeClr val="accent4">
                  <a:lumMod val="75000"/>
                </a:schemeClr>
              </a:solidFill>
              <a:latin typeface="Calibri" panose="020F0502020204030204" pitchFamily="34" charset="0"/>
              <a:cs typeface="Calibri" panose="020F0502020204030204" pitchFamily="34" charset="0"/>
            </a:endParaRPr>
          </a:p>
          <a:p>
            <a:r>
              <a:rPr lang="en-US" altLang="zh-CN" dirty="0">
                <a:solidFill>
                  <a:schemeClr val="accent4">
                    <a:lumMod val="75000"/>
                  </a:schemeClr>
                </a:solidFill>
                <a:latin typeface="Calibri" panose="020F0502020204030204" pitchFamily="34" charset="0"/>
                <a:cs typeface="Calibri" panose="020F0502020204030204" pitchFamily="34" charset="0"/>
              </a:rPr>
              <a:t>Or should not go out today?</a:t>
            </a:r>
            <a:endParaRPr lang="zh-CN" altLang="en-US" sz="1800" dirty="0">
              <a:solidFill>
                <a:schemeClr val="accent4">
                  <a:lumMod val="75000"/>
                </a:schemeClr>
              </a:solidFill>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1D6C49F4-5606-4CC9-8622-ACC19ACC7BB7}"/>
              </a:ext>
            </a:extLst>
          </p:cNvPr>
          <p:cNvSpPr txBox="1"/>
          <p:nvPr/>
        </p:nvSpPr>
        <p:spPr>
          <a:xfrm>
            <a:off x="6830834" y="3297642"/>
            <a:ext cx="1590153" cy="923330"/>
          </a:xfrm>
          <a:prstGeom prst="rect">
            <a:avLst/>
          </a:prstGeom>
          <a:noFill/>
        </p:spPr>
        <p:txBody>
          <a:bodyPr wrap="square">
            <a:spAutoFit/>
          </a:bodyPr>
          <a:lstStyle/>
          <a:p>
            <a:r>
              <a:rPr lang="en-US" altLang="zh-CN"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Traffic light</a:t>
            </a:r>
            <a:r>
              <a:rPr lang="zh-CN" altLang="en-US"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altLang="zh-CN" sz="18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altLang="zh-CN" sz="1800" dirty="0">
                <a:solidFill>
                  <a:schemeClr val="accent4">
                    <a:lumMod val="75000"/>
                  </a:schemeClr>
                </a:solidFill>
                <a:latin typeface="Calibri" panose="020F0502020204030204" pitchFamily="34" charset="0"/>
                <a:cs typeface="Calibri" panose="020F0502020204030204" pitchFamily="34" charset="0"/>
              </a:rPr>
              <a:t>When to stop?</a:t>
            </a:r>
          </a:p>
          <a:p>
            <a:r>
              <a:rPr lang="en-US" altLang="zh-CN" dirty="0">
                <a:solidFill>
                  <a:schemeClr val="accent4">
                    <a:lumMod val="75000"/>
                  </a:schemeClr>
                </a:solidFill>
                <a:latin typeface="Calibri" panose="020F0502020204030204" pitchFamily="34" charset="0"/>
                <a:cs typeface="Calibri" panose="020F0502020204030204" pitchFamily="34" charset="0"/>
              </a:rPr>
              <a:t>When to move?</a:t>
            </a:r>
            <a:endParaRPr lang="zh-CN" altLang="en-US" sz="1800" dirty="0">
              <a:solidFill>
                <a:schemeClr val="accent4">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0454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14</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90" y="628477"/>
            <a:ext cx="3767460"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Challenges</a:t>
            </a:r>
          </a:p>
        </p:txBody>
      </p:sp>
      <p:sp>
        <p:nvSpPr>
          <p:cNvPr id="5" name="文本框 4"/>
          <p:cNvSpPr txBox="1"/>
          <p:nvPr/>
        </p:nvSpPr>
        <p:spPr>
          <a:xfrm>
            <a:off x="1152394" y="1551807"/>
            <a:ext cx="9826562" cy="1077218"/>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latin typeface="Calibri" panose="020F0502020204030204" pitchFamily="34" charset="0"/>
                <a:ea typeface="Calibri" panose="020F0502020204030204" pitchFamily="34" charset="0"/>
                <a:cs typeface="Calibri" panose="020F0502020204030204" pitchFamily="34" charset="0"/>
              </a:rPr>
              <a:t>Achieving low latency for </a:t>
            </a:r>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small flows </a:t>
            </a:r>
            <a:r>
              <a:rPr lang="en-US" altLang="zh-CN" sz="3200" b="1" dirty="0">
                <a:latin typeface="Calibri" panose="020F0502020204030204" pitchFamily="34" charset="0"/>
                <a:ea typeface="Calibri" panose="020F0502020204030204" pitchFamily="34" charset="0"/>
                <a:cs typeface="Calibri" panose="020F0502020204030204" pitchFamily="34" charset="0"/>
              </a:rPr>
              <a:t>and </a:t>
            </a:r>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tail network latency </a:t>
            </a:r>
            <a:r>
              <a:rPr lang="en-US" altLang="zh-CN" sz="3200" b="1" dirty="0">
                <a:latin typeface="Calibri" panose="020F0502020204030204" pitchFamily="34" charset="0"/>
                <a:ea typeface="Calibri" panose="020F0502020204030204" pitchFamily="34" charset="0"/>
                <a:cs typeface="Calibri" panose="020F0502020204030204" pitchFamily="34" charset="0"/>
              </a:rPr>
              <a:t>is not easy</a:t>
            </a:r>
          </a:p>
        </p:txBody>
      </p:sp>
      <p:sp>
        <p:nvSpPr>
          <p:cNvPr id="8" name="内容占位符 5">
            <a:extLst>
              <a:ext uri="{FF2B5EF4-FFF2-40B4-BE49-F238E27FC236}">
                <a16:creationId xmlns:a16="http://schemas.microsoft.com/office/drawing/2014/main" id="{8F9C48A3-8478-49D8-B5A7-74D7E396FFAE}"/>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3" name="文本框 12">
            <a:extLst>
              <a:ext uri="{FF2B5EF4-FFF2-40B4-BE49-F238E27FC236}">
                <a16:creationId xmlns:a16="http://schemas.microsoft.com/office/drawing/2014/main" id="{253D3C05-CF89-4435-A114-50E44D7302FB}"/>
              </a:ext>
            </a:extLst>
          </p:cNvPr>
          <p:cNvSpPr txBox="1"/>
          <p:nvPr/>
        </p:nvSpPr>
        <p:spPr>
          <a:xfrm>
            <a:off x="6425383" y="2350538"/>
            <a:ext cx="4461824" cy="3897862"/>
          </a:xfrm>
          <a:prstGeom prst="rect">
            <a:avLst/>
          </a:prstGeom>
          <a:noFill/>
        </p:spPr>
        <p:txBody>
          <a:bodyPr wrap="square" rtlCol="0">
            <a:spAutoFit/>
          </a:bodyPr>
          <a:lstStyle/>
          <a:p>
            <a:endParaRPr lang="zh-CN" altLang="en-US" dirty="0"/>
          </a:p>
        </p:txBody>
      </p:sp>
      <p:grpSp>
        <p:nvGrpSpPr>
          <p:cNvPr id="23" name="组合 22">
            <a:extLst>
              <a:ext uri="{FF2B5EF4-FFF2-40B4-BE49-F238E27FC236}">
                <a16:creationId xmlns:a16="http://schemas.microsoft.com/office/drawing/2014/main" id="{829FAD29-45F7-48B0-B8B0-EDBFBC4E3942}"/>
              </a:ext>
            </a:extLst>
          </p:cNvPr>
          <p:cNvGrpSpPr/>
          <p:nvPr/>
        </p:nvGrpSpPr>
        <p:grpSpPr>
          <a:xfrm>
            <a:off x="202612" y="2961270"/>
            <a:ext cx="7218575" cy="2291284"/>
            <a:chOff x="432909" y="3302449"/>
            <a:chExt cx="7218575" cy="2291284"/>
          </a:xfrm>
        </p:grpSpPr>
        <p:grpSp>
          <p:nvGrpSpPr>
            <p:cNvPr id="11" name="组合 10">
              <a:extLst>
                <a:ext uri="{FF2B5EF4-FFF2-40B4-BE49-F238E27FC236}">
                  <a16:creationId xmlns:a16="http://schemas.microsoft.com/office/drawing/2014/main" id="{DA7A6E54-F9FD-43DC-B0F7-3A6CCECDD567}"/>
                </a:ext>
              </a:extLst>
            </p:cNvPr>
            <p:cNvGrpSpPr/>
            <p:nvPr/>
          </p:nvGrpSpPr>
          <p:grpSpPr>
            <a:xfrm>
              <a:off x="432909" y="3348730"/>
              <a:ext cx="3918074" cy="2163630"/>
              <a:chOff x="432909" y="3348730"/>
              <a:chExt cx="3918074" cy="2163630"/>
            </a:xfrm>
          </p:grpSpPr>
          <p:sp>
            <p:nvSpPr>
              <p:cNvPr id="3" name="文本框 2">
                <a:extLst>
                  <a:ext uri="{FF2B5EF4-FFF2-40B4-BE49-F238E27FC236}">
                    <a16:creationId xmlns:a16="http://schemas.microsoft.com/office/drawing/2014/main" id="{5407B481-BF22-4936-A61C-1550B781EDDA}"/>
                  </a:ext>
                </a:extLst>
              </p:cNvPr>
              <p:cNvSpPr txBox="1"/>
              <p:nvPr/>
            </p:nvSpPr>
            <p:spPr>
              <a:xfrm>
                <a:off x="764708" y="3348730"/>
                <a:ext cx="3254477" cy="707886"/>
              </a:xfrm>
              <a:prstGeom prst="rect">
                <a:avLst/>
              </a:prstGeom>
              <a:noFill/>
            </p:spPr>
            <p:txBody>
              <a:bodyPr wrap="square" rtlCol="0">
                <a:spAutoFit/>
              </a:bodyPr>
              <a:lstStyle/>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Low latency for small flows</a:t>
                </a:r>
              </a:p>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Small queue occupancy</a:t>
                </a:r>
                <a:endParaRPr lang="zh-CN" altLang="en-US" sz="2000"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305FE8DE-CDD1-48FD-AEE1-53206B4E0F91}"/>
                  </a:ext>
                </a:extLst>
              </p:cNvPr>
              <p:cNvSpPr txBox="1"/>
              <p:nvPr/>
            </p:nvSpPr>
            <p:spPr>
              <a:xfrm>
                <a:off x="432909" y="4804474"/>
                <a:ext cx="3918074" cy="707886"/>
              </a:xfrm>
              <a:prstGeom prst="rect">
                <a:avLst/>
              </a:prstGeom>
              <a:noFill/>
            </p:spPr>
            <p:txBody>
              <a:bodyPr wrap="square" rtlCol="0">
                <a:spAutoFit/>
              </a:bodyPr>
              <a:lstStyle/>
              <a:p>
                <a:pPr algn="ctr"/>
                <a:r>
                  <a:rPr lang="en-US" altLang="zh-CN" sz="2000" dirty="0">
                    <a:latin typeface="Calibri" panose="020F0502020204030204" pitchFamily="34" charset="0"/>
                    <a:cs typeface="Calibri" panose="020F0502020204030204" pitchFamily="34" charset="0"/>
                  </a:rPr>
                  <a:t>High bandwidth for large flows</a:t>
                </a:r>
              </a:p>
              <a:p>
                <a:pPr algn="ctr"/>
                <a:r>
                  <a:rPr lang="en-US" altLang="zh-CN" sz="2000" dirty="0">
                    <a:latin typeface="Calibri" panose="020F0502020204030204" pitchFamily="34" charset="0"/>
                    <a:ea typeface="Calibri" panose="020F0502020204030204" pitchFamily="34" charset="0"/>
                    <a:cs typeface="Calibri" panose="020F0502020204030204" pitchFamily="34" charset="0"/>
                  </a:rPr>
                  <a:t>Queue cannot be too small</a:t>
                </a:r>
              </a:p>
            </p:txBody>
          </p:sp>
        </p:grpSp>
        <p:pic>
          <p:nvPicPr>
            <p:cNvPr id="2059" name="Picture 11" descr="The World's Most Controversial High-Wire Walker Has A Plan To Take Over  Entertainment">
              <a:extLst>
                <a:ext uri="{FF2B5EF4-FFF2-40B4-BE49-F238E27FC236}">
                  <a16:creationId xmlns:a16="http://schemas.microsoft.com/office/drawing/2014/main" id="{B96B47FA-C8CE-4421-8DC4-68BCD4EBB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776" y="3302449"/>
              <a:ext cx="3455708" cy="2291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组合 16">
            <a:extLst>
              <a:ext uri="{FF2B5EF4-FFF2-40B4-BE49-F238E27FC236}">
                <a16:creationId xmlns:a16="http://schemas.microsoft.com/office/drawing/2014/main" id="{85A9BBC4-6AE8-4A27-815C-BA04E6FCB968}"/>
              </a:ext>
            </a:extLst>
          </p:cNvPr>
          <p:cNvGrpSpPr/>
          <p:nvPr/>
        </p:nvGrpSpPr>
        <p:grpSpPr>
          <a:xfrm>
            <a:off x="7994975" y="2961270"/>
            <a:ext cx="3461817" cy="2466608"/>
            <a:chOff x="4059860" y="3841545"/>
            <a:chExt cx="3461817" cy="2466608"/>
          </a:xfrm>
        </p:grpSpPr>
        <p:pic>
          <p:nvPicPr>
            <p:cNvPr id="12" name="图片 11">
              <a:extLst>
                <a:ext uri="{FF2B5EF4-FFF2-40B4-BE49-F238E27FC236}">
                  <a16:creationId xmlns:a16="http://schemas.microsoft.com/office/drawing/2014/main" id="{1F492E8D-52E0-4898-AD65-E45D0EABF845}"/>
                </a:ext>
              </a:extLst>
            </p:cNvPr>
            <p:cNvPicPr>
              <a:picLocks noChangeAspect="1"/>
            </p:cNvPicPr>
            <p:nvPr/>
          </p:nvPicPr>
          <p:blipFill>
            <a:blip r:embed="rId4"/>
            <a:stretch>
              <a:fillRect/>
            </a:stretch>
          </p:blipFill>
          <p:spPr>
            <a:xfrm>
              <a:off x="4059860" y="3930172"/>
              <a:ext cx="3205224" cy="2377981"/>
            </a:xfrm>
            <a:prstGeom prst="rect">
              <a:avLst/>
            </a:prstGeom>
          </p:spPr>
        </p:pic>
        <p:sp>
          <p:nvSpPr>
            <p:cNvPr id="15" name="矩形 14">
              <a:extLst>
                <a:ext uri="{FF2B5EF4-FFF2-40B4-BE49-F238E27FC236}">
                  <a16:creationId xmlns:a16="http://schemas.microsoft.com/office/drawing/2014/main" id="{8DDE846C-6171-4F21-B062-94CEA7C56EE5}"/>
                </a:ext>
              </a:extLst>
            </p:cNvPr>
            <p:cNvSpPr/>
            <p:nvPr/>
          </p:nvSpPr>
          <p:spPr>
            <a:xfrm>
              <a:off x="6096000" y="3841545"/>
              <a:ext cx="1425677" cy="2387978"/>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3412D079-6119-48C8-99B1-F389171C7373}"/>
              </a:ext>
            </a:extLst>
          </p:cNvPr>
          <p:cNvSpPr txBox="1"/>
          <p:nvPr/>
        </p:nvSpPr>
        <p:spPr>
          <a:xfrm>
            <a:off x="7648542" y="5913789"/>
            <a:ext cx="2831691" cy="307777"/>
          </a:xfrm>
          <a:prstGeom prst="rect">
            <a:avLst/>
          </a:prstGeom>
          <a:noFill/>
        </p:spPr>
        <p:txBody>
          <a:bodyPr wrap="square" rtlCol="0">
            <a:spAutoFit/>
          </a:bodyPr>
          <a:lstStyle/>
          <a:p>
            <a:r>
              <a:rPr lang="zh-CN" altLang="en-US" sz="1400" dirty="0">
                <a:latin typeface="Calibri" panose="020F0502020204030204" pitchFamily="34" charset="0"/>
                <a:cs typeface="Calibri" panose="020F0502020204030204" pitchFamily="34" charset="0"/>
              </a:rPr>
              <a:t>*</a:t>
            </a:r>
            <a:r>
              <a:rPr lang="en-US" altLang="zh-CN" sz="1400" dirty="0">
                <a:latin typeface="Calibri" panose="020F0502020204030204" pitchFamily="34" charset="0"/>
                <a:ea typeface="Calibri" panose="020F0502020204030204" pitchFamily="34" charset="0"/>
                <a:cs typeface="Calibri" panose="020F0502020204030204" pitchFamily="34" charset="0"/>
              </a:rPr>
              <a:t>pics from Paydebt</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20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15</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3984288" y="2047990"/>
            <a:ext cx="3088983" cy="720000"/>
            <a:chOff x="1217841" y="4298193"/>
            <a:chExt cx="4469631"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217841" y="4298193"/>
              <a:ext cx="419440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6485638" y="956890"/>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0EC12052-2819-4933-8691-22B4F47C4F42}"/>
              </a:ext>
            </a:extLst>
          </p:cNvPr>
          <p:cNvGrpSpPr/>
          <p:nvPr/>
        </p:nvGrpSpPr>
        <p:grpSpPr>
          <a:xfrm>
            <a:off x="7116426" y="512166"/>
            <a:ext cx="3679373" cy="3002799"/>
            <a:chOff x="7547924" y="2362199"/>
            <a:chExt cx="3679373" cy="3002799"/>
          </a:xfrm>
        </p:grpSpPr>
        <p:sp>
          <p:nvSpPr>
            <p:cNvPr id="45" name="矩形: 圆角 44">
              <a:hlinkClick r:id="rId7" action="ppaction://hlinksldjump"/>
              <a:extLst>
                <a:ext uri="{FF2B5EF4-FFF2-40B4-BE49-F238E27FC236}">
                  <a16:creationId xmlns:a16="http://schemas.microsoft.com/office/drawing/2014/main" id="{0C8011E6-BF20-4778-B6C7-E3C621521B07}"/>
                </a:ext>
              </a:extLst>
            </p:cNvPr>
            <p:cNvSpPr/>
            <p:nvPr/>
          </p:nvSpPr>
          <p:spPr>
            <a:xfrm>
              <a:off x="7689330" y="4363415"/>
              <a:ext cx="3435767" cy="73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矩形: 圆角 43">
              <a:hlinkClick r:id="rId8" action="ppaction://hlinksldjump"/>
              <a:extLst>
                <a:ext uri="{FF2B5EF4-FFF2-40B4-BE49-F238E27FC236}">
                  <a16:creationId xmlns:a16="http://schemas.microsoft.com/office/drawing/2014/main" id="{480054C4-ECED-4B41-93BB-D54DFD79739F}"/>
                </a:ext>
              </a:extLst>
            </p:cNvPr>
            <p:cNvSpPr/>
            <p:nvPr/>
          </p:nvSpPr>
          <p:spPr>
            <a:xfrm>
              <a:off x="7698441" y="3477154"/>
              <a:ext cx="3435767" cy="73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矩形: 圆角 41">
              <a:hlinkClick r:id="rId8" action="ppaction://hlinksldjump"/>
              <a:extLst>
                <a:ext uri="{FF2B5EF4-FFF2-40B4-BE49-F238E27FC236}">
                  <a16:creationId xmlns:a16="http://schemas.microsoft.com/office/drawing/2014/main" id="{E7847E38-418A-4A79-8F19-66BCE7A01B1E}"/>
                </a:ext>
              </a:extLst>
            </p:cNvPr>
            <p:cNvSpPr/>
            <p:nvPr/>
          </p:nvSpPr>
          <p:spPr>
            <a:xfrm>
              <a:off x="7698441" y="2605666"/>
              <a:ext cx="3435767" cy="73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CE8B5FD1-4B7A-40BA-ABDF-E4587BF89F83}"/>
                </a:ext>
              </a:extLst>
            </p:cNvPr>
            <p:cNvSpPr/>
            <p:nvPr/>
          </p:nvSpPr>
          <p:spPr>
            <a:xfrm>
              <a:off x="7590871" y="2362199"/>
              <a:ext cx="3636426" cy="3002799"/>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hlinkClick r:id="rId9" action="ppaction://hlinksldjump"/>
              <a:extLst>
                <a:ext uri="{FF2B5EF4-FFF2-40B4-BE49-F238E27FC236}">
                  <a16:creationId xmlns:a16="http://schemas.microsoft.com/office/drawing/2014/main" id="{520A145C-5B4D-4108-9725-AEDE55E6E1F0}"/>
                </a:ext>
              </a:extLst>
            </p:cNvPr>
            <p:cNvSpPr txBox="1"/>
            <p:nvPr/>
          </p:nvSpPr>
          <p:spPr>
            <a:xfrm>
              <a:off x="7587131" y="2630088"/>
              <a:ext cx="3640166" cy="584775"/>
            </a:xfrm>
            <a:prstGeom prst="rect">
              <a:avLst/>
            </a:prstGeom>
            <a:noFill/>
          </p:spPr>
          <p:txBody>
            <a:bodyPr wrap="square">
              <a:spAutoFit/>
            </a:bodyPr>
            <a:lstStyle/>
            <a:p>
              <a:pPr algn="ctr"/>
              <a:r>
                <a:rPr lang="en-US" altLang="zh-CN" sz="3200" b="1" dirty="0">
                  <a:solidFill>
                    <a:srgbClr val="925700"/>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36" name="文本框 35">
              <a:hlinkClick r:id="rId10" action="ppaction://hlinksldjump"/>
              <a:extLst>
                <a:ext uri="{FF2B5EF4-FFF2-40B4-BE49-F238E27FC236}">
                  <a16:creationId xmlns:a16="http://schemas.microsoft.com/office/drawing/2014/main" id="{8C3CAF4D-9677-418C-9826-F2A3ABA9FE12}"/>
                </a:ext>
              </a:extLst>
            </p:cNvPr>
            <p:cNvSpPr txBox="1"/>
            <p:nvPr/>
          </p:nvSpPr>
          <p:spPr>
            <a:xfrm>
              <a:off x="7565599" y="3512296"/>
              <a:ext cx="3640166" cy="584775"/>
            </a:xfrm>
            <a:prstGeom prst="rect">
              <a:avLst/>
            </a:prstGeom>
            <a:noFill/>
          </p:spPr>
          <p:txBody>
            <a:bodyPr wrap="square">
              <a:spAutoFit/>
            </a:bodyPr>
            <a:lstStyle/>
            <a:p>
              <a:pPr algn="ctr"/>
              <a:r>
                <a:rPr lang="en-US" altLang="zh-CN" sz="3200" b="1" dirty="0">
                  <a:solidFill>
                    <a:srgbClr val="925700"/>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37" name="文本框 36">
              <a:hlinkClick r:id="rId7" action="ppaction://hlinksldjump"/>
              <a:extLst>
                <a:ext uri="{FF2B5EF4-FFF2-40B4-BE49-F238E27FC236}">
                  <a16:creationId xmlns:a16="http://schemas.microsoft.com/office/drawing/2014/main" id="{59E29BA7-10CF-4CFE-A4E4-F4295DDB267A}"/>
                </a:ext>
              </a:extLst>
            </p:cNvPr>
            <p:cNvSpPr txBox="1"/>
            <p:nvPr/>
          </p:nvSpPr>
          <p:spPr>
            <a:xfrm>
              <a:off x="7547924" y="4359362"/>
              <a:ext cx="3640166" cy="584775"/>
            </a:xfrm>
            <a:prstGeom prst="rect">
              <a:avLst/>
            </a:prstGeom>
            <a:noFill/>
          </p:spPr>
          <p:txBody>
            <a:bodyPr wrap="square">
              <a:spAutoFit/>
            </a:bodyPr>
            <a:lstStyle/>
            <a:p>
              <a:pPr algn="ctr"/>
              <a:r>
                <a:rPr lang="en-US" altLang="zh-CN" sz="3200" b="1" dirty="0">
                  <a:solidFill>
                    <a:srgbClr val="925700"/>
                  </a:solidFill>
                  <a:latin typeface="Calibri" panose="020F0502020204030204" pitchFamily="34" charset="0"/>
                  <a:ea typeface="Calibri" panose="020F0502020204030204" pitchFamily="34" charset="0"/>
                  <a:cs typeface="Calibri" panose="020F0502020204030204" pitchFamily="34" charset="0"/>
                </a:rPr>
                <a:t>Intermediate</a:t>
              </a:r>
              <a:r>
                <a:rPr lang="en-US" altLang="zh-CN" sz="1800" b="1" dirty="0">
                  <a:solidFill>
                    <a:srgbClr val="925700"/>
                  </a:solidFill>
                  <a:latin typeface="Calibri" panose="020F0502020204030204" pitchFamily="34" charset="0"/>
                  <a:ea typeface="Calibri" panose="020F0502020204030204" pitchFamily="34" charset="0"/>
                  <a:cs typeface="Calibri" panose="020F0502020204030204" pitchFamily="34" charset="0"/>
                </a:rPr>
                <a:t> </a:t>
              </a:r>
              <a:r>
                <a:rPr lang="en-US" altLang="zh-CN" sz="3200" b="1" dirty="0">
                  <a:solidFill>
                    <a:srgbClr val="925700"/>
                  </a:solidFill>
                  <a:latin typeface="Calibri" panose="020F0502020204030204" pitchFamily="34" charset="0"/>
                  <a:ea typeface="Calibri" panose="020F0502020204030204" pitchFamily="34" charset="0"/>
                  <a:cs typeface="Calibri" panose="020F0502020204030204" pitchFamily="34" charset="0"/>
                </a:rPr>
                <a:t>zone</a:t>
              </a:r>
            </a:p>
          </p:txBody>
        </p:sp>
      </p:grpSp>
    </p:spTree>
    <p:extLst>
      <p:ext uri="{BB962C8B-B14F-4D97-AF65-F5344CB8AC3E}">
        <p14:creationId xmlns:p14="http://schemas.microsoft.com/office/powerpoint/2010/main" val="205186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a:extLst>
              <a:ext uri="{FF2B5EF4-FFF2-40B4-BE49-F238E27FC236}">
                <a16:creationId xmlns:a16="http://schemas.microsoft.com/office/drawing/2014/main" id="{C3C7DCC6-7C89-4694-9F21-547FF99B72CA}"/>
              </a:ext>
            </a:extLst>
          </p:cNvPr>
          <p:cNvSpPr/>
          <p:nvPr/>
        </p:nvSpPr>
        <p:spPr>
          <a:xfrm>
            <a:off x="6461779" y="3280522"/>
            <a:ext cx="1581007" cy="866312"/>
          </a:xfrm>
          <a:prstGeom prst="roundRect">
            <a:avLst/>
          </a:prstGeom>
          <a:solidFill>
            <a:srgbClr val="FFD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2"/>
          </p:nvPr>
        </p:nvSpPr>
        <p:spPr/>
        <p:txBody>
          <a:bodyPr/>
          <a:lstStyle/>
          <a:p>
            <a:fld id="{49AE70B2-8BF9-45C0-BB95-33D1B9D3A854}" type="slidenum">
              <a:rPr lang="zh-CN" altLang="en-US" smtClean="0"/>
              <a:t>16</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9450711"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Overview of state-of-the-art CM</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 name="椭圆 2">
            <a:extLst>
              <a:ext uri="{FF2B5EF4-FFF2-40B4-BE49-F238E27FC236}">
                <a16:creationId xmlns:a16="http://schemas.microsoft.com/office/drawing/2014/main" id="{5F23B4F6-B5F1-471F-A245-77E4E0C0B655}"/>
              </a:ext>
            </a:extLst>
          </p:cNvPr>
          <p:cNvSpPr/>
          <p:nvPr/>
        </p:nvSpPr>
        <p:spPr>
          <a:xfrm>
            <a:off x="2481035" y="1828799"/>
            <a:ext cx="3868686" cy="3870000"/>
          </a:xfrm>
          <a:prstGeom prst="ellipse">
            <a:avLst/>
          </a:prstGeom>
          <a:noFill/>
          <a:ln w="76200">
            <a:solidFill>
              <a:srgbClr val="80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381AAEC8-BE1B-49B7-A01D-D56EED3B3329}"/>
              </a:ext>
            </a:extLst>
          </p:cNvPr>
          <p:cNvSpPr/>
          <p:nvPr/>
        </p:nvSpPr>
        <p:spPr>
          <a:xfrm>
            <a:off x="5737450" y="2299871"/>
            <a:ext cx="2664000" cy="2664000"/>
          </a:xfrm>
          <a:prstGeom prst="ellipse">
            <a:avLst/>
          </a:prstGeom>
          <a:noFill/>
          <a:ln w="762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F1FD298-4E26-4FB2-8679-4570CED3E628}"/>
              </a:ext>
            </a:extLst>
          </p:cNvPr>
          <p:cNvSpPr txBox="1"/>
          <p:nvPr/>
        </p:nvSpPr>
        <p:spPr>
          <a:xfrm>
            <a:off x="2902328" y="2358898"/>
            <a:ext cx="3234505" cy="523220"/>
          </a:xfrm>
          <a:prstGeom prst="rect">
            <a:avLst/>
          </a:prstGeom>
          <a:noFill/>
        </p:spPr>
        <p:txBody>
          <a:bodyPr wrap="square" rtlCol="0">
            <a:spAutoFit/>
          </a:bodyPr>
          <a:lstStyle/>
          <a:p>
            <a:r>
              <a:rPr lang="en-US" altLang="zh-CN" sz="2800" b="1" dirty="0">
                <a:latin typeface="Calibri" panose="020F0502020204030204" pitchFamily="34" charset="0"/>
                <a:ea typeface="Calibri" panose="020F0502020204030204" pitchFamily="34" charset="0"/>
                <a:cs typeface="Calibri" panose="020F0502020204030204" pitchFamily="34" charset="0"/>
              </a:rPr>
              <a:t>Congestion Control</a:t>
            </a:r>
            <a:endParaRPr lang="zh-CN" altLang="en-US" sz="2800" b="1" dirty="0">
              <a:latin typeface="Calibri" panose="020F0502020204030204" pitchFamily="34" charset="0"/>
              <a:cs typeface="Calibri" panose="020F0502020204030204" pitchFamily="34" charset="0"/>
            </a:endParaRPr>
          </a:p>
        </p:txBody>
      </p:sp>
      <p:grpSp>
        <p:nvGrpSpPr>
          <p:cNvPr id="11" name="组合 10">
            <a:extLst>
              <a:ext uri="{FF2B5EF4-FFF2-40B4-BE49-F238E27FC236}">
                <a16:creationId xmlns:a16="http://schemas.microsoft.com/office/drawing/2014/main" id="{79E9C1BE-A6C8-4603-B396-4A5029067E8E}"/>
              </a:ext>
            </a:extLst>
          </p:cNvPr>
          <p:cNvGrpSpPr/>
          <p:nvPr/>
        </p:nvGrpSpPr>
        <p:grpSpPr>
          <a:xfrm>
            <a:off x="2963509" y="2912063"/>
            <a:ext cx="2919658" cy="1234772"/>
            <a:chOff x="2963509" y="2912063"/>
            <a:chExt cx="2919658" cy="1234772"/>
          </a:xfrm>
        </p:grpSpPr>
        <p:sp>
          <p:nvSpPr>
            <p:cNvPr id="5" name="矩形: 圆角 4">
              <a:extLst>
                <a:ext uri="{FF2B5EF4-FFF2-40B4-BE49-F238E27FC236}">
                  <a16:creationId xmlns:a16="http://schemas.microsoft.com/office/drawing/2014/main" id="{600B54FD-DF32-4582-A5FC-CF4DBDF025A1}"/>
                </a:ext>
              </a:extLst>
            </p:cNvPr>
            <p:cNvSpPr/>
            <p:nvPr/>
          </p:nvSpPr>
          <p:spPr>
            <a:xfrm>
              <a:off x="2963509" y="2912063"/>
              <a:ext cx="2773941" cy="1234771"/>
            </a:xfrm>
            <a:prstGeom prst="roundRect">
              <a:avLst/>
            </a:prstGeom>
            <a:solidFill>
              <a:srgbClr val="C8A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2B32E29-3267-4B7D-8D35-C1153742A3B7}"/>
                </a:ext>
              </a:extLst>
            </p:cNvPr>
            <p:cNvSpPr txBox="1"/>
            <p:nvPr/>
          </p:nvSpPr>
          <p:spPr>
            <a:xfrm>
              <a:off x="3011743" y="2946506"/>
              <a:ext cx="2871424" cy="1200329"/>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DCTCP, DCQCN, TIMELY, HPCC, Swift, </a:t>
              </a:r>
              <a:r>
                <a:rPr lang="en-US" altLang="zh-CN" sz="2400" dirty="0" err="1">
                  <a:latin typeface="Calibri" panose="020F0502020204030204" pitchFamily="34" charset="0"/>
                  <a:ea typeface="Calibri" panose="020F0502020204030204" pitchFamily="34" charset="0"/>
                  <a:cs typeface="Calibri" panose="020F0502020204030204" pitchFamily="34" charset="0"/>
                </a:rPr>
                <a:t>PowerTCP</a:t>
              </a:r>
              <a:r>
                <a:rPr lang="en-US" altLang="zh-CN" sz="2400" dirty="0">
                  <a:latin typeface="Calibri" panose="020F0502020204030204" pitchFamily="34" charset="0"/>
                  <a:ea typeface="Calibri" panose="020F0502020204030204" pitchFamily="34" charset="0"/>
                  <a:cs typeface="Calibri" panose="020F0502020204030204" pitchFamily="34" charset="0"/>
                </a:rPr>
                <a:t>, On-Ramp,</a:t>
              </a:r>
              <a:endParaRPr lang="zh-CN" altLang="en-US" sz="2400" dirty="0">
                <a:latin typeface="Calibri" panose="020F0502020204030204" pitchFamily="34" charset="0"/>
                <a:cs typeface="Calibri" panose="020F0502020204030204" pitchFamily="34" charset="0"/>
              </a:endParaRPr>
            </a:p>
          </p:txBody>
        </p:sp>
      </p:grpSp>
      <p:grpSp>
        <p:nvGrpSpPr>
          <p:cNvPr id="18" name="组合 17">
            <a:extLst>
              <a:ext uri="{FF2B5EF4-FFF2-40B4-BE49-F238E27FC236}">
                <a16:creationId xmlns:a16="http://schemas.microsoft.com/office/drawing/2014/main" id="{BDD891C1-7460-46C9-A57F-A5250317D8F9}"/>
              </a:ext>
            </a:extLst>
          </p:cNvPr>
          <p:cNvGrpSpPr/>
          <p:nvPr/>
        </p:nvGrpSpPr>
        <p:grpSpPr>
          <a:xfrm>
            <a:off x="2963509" y="4254916"/>
            <a:ext cx="2919658" cy="830997"/>
            <a:chOff x="2963509" y="4254916"/>
            <a:chExt cx="2919658" cy="830997"/>
          </a:xfrm>
        </p:grpSpPr>
        <p:sp>
          <p:nvSpPr>
            <p:cNvPr id="15" name="矩形: 圆角 14">
              <a:extLst>
                <a:ext uri="{FF2B5EF4-FFF2-40B4-BE49-F238E27FC236}">
                  <a16:creationId xmlns:a16="http://schemas.microsoft.com/office/drawing/2014/main" id="{EA5F2772-D592-4AE4-BFD6-9445C147675B}"/>
                </a:ext>
              </a:extLst>
            </p:cNvPr>
            <p:cNvSpPr/>
            <p:nvPr/>
          </p:nvSpPr>
          <p:spPr>
            <a:xfrm>
              <a:off x="2963509" y="4254917"/>
              <a:ext cx="2773941" cy="80207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B58B45D-F44E-4D7A-A37C-03BC85139909}"/>
                </a:ext>
              </a:extLst>
            </p:cNvPr>
            <p:cNvSpPr txBox="1"/>
            <p:nvPr/>
          </p:nvSpPr>
          <p:spPr>
            <a:xfrm>
              <a:off x="3011743" y="4254916"/>
              <a:ext cx="2871424" cy="830997"/>
            </a:xfrm>
            <a:prstGeom prst="rect">
              <a:avLst/>
            </a:prstGeom>
            <a:noFill/>
          </p:spPr>
          <p:txBody>
            <a:bodyPr wrap="square" rtlCol="0">
              <a:spAutoFit/>
            </a:bodyPr>
            <a:lstStyle/>
            <a:p>
              <a:r>
                <a:rPr lang="en-US" altLang="zh-CN" sz="2400" dirty="0" err="1">
                  <a:latin typeface="Calibri" panose="020F0502020204030204" pitchFamily="34" charset="0"/>
                  <a:ea typeface="Calibri" panose="020F0502020204030204" pitchFamily="34" charset="0"/>
                  <a:cs typeface="Calibri" panose="020F0502020204030204" pitchFamily="34" charset="0"/>
                </a:rPr>
                <a:t>ExpressPass</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err="1">
                  <a:latin typeface="Calibri" panose="020F0502020204030204" pitchFamily="34" charset="0"/>
                  <a:ea typeface="Calibri" panose="020F0502020204030204" pitchFamily="34" charset="0"/>
                  <a:cs typeface="Calibri" panose="020F0502020204030204" pitchFamily="34" charset="0"/>
                </a:rPr>
                <a:t>pHost</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err="1">
                  <a:latin typeface="Calibri" panose="020F0502020204030204" pitchFamily="34" charset="0"/>
                  <a:ea typeface="Calibri" panose="020F0502020204030204" pitchFamily="34" charset="0"/>
                  <a:cs typeface="Calibri" panose="020F0502020204030204" pitchFamily="34" charset="0"/>
                </a:rPr>
                <a:t>Homa</a:t>
              </a:r>
              <a:r>
                <a:rPr lang="en-US" altLang="zh-CN" sz="2400" dirty="0">
                  <a:latin typeface="Calibri" panose="020F0502020204030204" pitchFamily="34" charset="0"/>
                  <a:ea typeface="Calibri" panose="020F0502020204030204" pitchFamily="34" charset="0"/>
                  <a:cs typeface="Calibri" panose="020F0502020204030204" pitchFamily="34" charset="0"/>
                </a:rPr>
                <a:t>, NDP, Aeolus…</a:t>
              </a:r>
              <a:endParaRPr lang="zh-CN" altLang="en-US" sz="2400" dirty="0">
                <a:latin typeface="Calibri" panose="020F0502020204030204" pitchFamily="34" charset="0"/>
                <a:cs typeface="Calibri" panose="020F0502020204030204" pitchFamily="34" charset="0"/>
              </a:endParaRPr>
            </a:p>
          </p:txBody>
        </p:sp>
      </p:grpSp>
      <p:sp>
        <p:nvSpPr>
          <p:cNvPr id="12" name="文本框 11">
            <a:extLst>
              <a:ext uri="{FF2B5EF4-FFF2-40B4-BE49-F238E27FC236}">
                <a16:creationId xmlns:a16="http://schemas.microsoft.com/office/drawing/2014/main" id="{AAAAC9A1-D9CD-42BC-ABF4-1C9851D4BED8}"/>
              </a:ext>
            </a:extLst>
          </p:cNvPr>
          <p:cNvSpPr txBox="1"/>
          <p:nvPr/>
        </p:nvSpPr>
        <p:spPr>
          <a:xfrm>
            <a:off x="6185067" y="2692717"/>
            <a:ext cx="2600324" cy="523220"/>
          </a:xfrm>
          <a:prstGeom prst="rect">
            <a:avLst/>
          </a:prstGeom>
          <a:noFill/>
        </p:spPr>
        <p:txBody>
          <a:bodyPr wrap="square" rtlCol="0">
            <a:spAutoFit/>
          </a:bodyPr>
          <a:lstStyle/>
          <a:p>
            <a:r>
              <a:rPr lang="en-US" altLang="zh-CN" sz="2800" b="1" dirty="0">
                <a:latin typeface="Calibri" panose="020F0502020204030204" pitchFamily="34" charset="0"/>
                <a:ea typeface="Calibri" panose="020F0502020204030204" pitchFamily="34" charset="0"/>
                <a:cs typeface="Calibri" panose="020F0502020204030204" pitchFamily="34" charset="0"/>
              </a:rPr>
              <a:t>Flow Control</a:t>
            </a:r>
            <a:endParaRPr lang="zh-CN" altLang="en-US" sz="2800" b="1"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3E5BCF20-0B7D-4B4D-84A1-1C44E84E5B76}"/>
              </a:ext>
            </a:extLst>
          </p:cNvPr>
          <p:cNvSpPr txBox="1"/>
          <p:nvPr/>
        </p:nvSpPr>
        <p:spPr>
          <a:xfrm>
            <a:off x="6477294" y="3315837"/>
            <a:ext cx="2038960" cy="830997"/>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PFC, CBFC, BFC…</a:t>
            </a:r>
          </a:p>
        </p:txBody>
      </p:sp>
      <p:sp>
        <p:nvSpPr>
          <p:cNvPr id="14" name="文本框 13">
            <a:extLst>
              <a:ext uri="{FF2B5EF4-FFF2-40B4-BE49-F238E27FC236}">
                <a16:creationId xmlns:a16="http://schemas.microsoft.com/office/drawing/2014/main" id="{92E6B5C3-48AA-4A77-A1F1-C2008A8FFED8}"/>
              </a:ext>
            </a:extLst>
          </p:cNvPr>
          <p:cNvSpPr txBox="1"/>
          <p:nvPr/>
        </p:nvSpPr>
        <p:spPr>
          <a:xfrm>
            <a:off x="5737450" y="3573124"/>
            <a:ext cx="717099" cy="461665"/>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TCD</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1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17</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864011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Congestion Control</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9" name="文本框 8">
            <a:extLst>
              <a:ext uri="{FF2B5EF4-FFF2-40B4-BE49-F238E27FC236}">
                <a16:creationId xmlns:a16="http://schemas.microsoft.com/office/drawing/2014/main" id="{B2B32E29-3267-4B7D-8D35-C1153742A3B7}"/>
              </a:ext>
            </a:extLst>
          </p:cNvPr>
          <p:cNvSpPr txBox="1"/>
          <p:nvPr/>
        </p:nvSpPr>
        <p:spPr>
          <a:xfrm>
            <a:off x="2499315" y="3301348"/>
            <a:ext cx="2710553" cy="2246769"/>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DCTCP, DCQCN, TIMELY, HPCC, Swift, </a:t>
            </a:r>
            <a:r>
              <a:rPr lang="en-US" altLang="zh-CN" sz="2000" dirty="0" err="1">
                <a:latin typeface="Calibri" panose="020F0502020204030204" pitchFamily="34" charset="0"/>
                <a:ea typeface="Calibri" panose="020F0502020204030204" pitchFamily="34" charset="0"/>
                <a:cs typeface="Calibri" panose="020F0502020204030204" pitchFamily="34" charset="0"/>
              </a:rPr>
              <a:t>PowerTCP</a:t>
            </a:r>
            <a:r>
              <a:rPr lang="en-US" altLang="zh-CN" sz="2000" dirty="0">
                <a:latin typeface="Calibri" panose="020F0502020204030204" pitchFamily="34" charset="0"/>
                <a:ea typeface="Calibri" panose="020F0502020204030204" pitchFamily="34" charset="0"/>
                <a:cs typeface="Calibri" panose="020F0502020204030204" pitchFamily="34" charset="0"/>
              </a:rPr>
              <a:t>, On-Ramp, …</a:t>
            </a:r>
          </a:p>
          <a:p>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Tx/>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React to congestion signals.</a:t>
            </a:r>
          </a:p>
          <a:p>
            <a:r>
              <a:rPr lang="en-US" altLang="zh-CN" sz="2000" dirty="0">
                <a:latin typeface="Calibri" panose="020F0502020204030204" pitchFamily="34" charset="0"/>
                <a:ea typeface="Calibri" panose="020F0502020204030204" pitchFamily="34" charset="0"/>
                <a:cs typeface="Calibri" panose="020F0502020204030204" pitchFamily="34" charset="0"/>
              </a:rPr>
              <a:t> </a:t>
            </a:r>
            <a:endParaRPr lang="zh-CN" altLang="en-US" sz="2000"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EB58B45D-F44E-4D7A-A37C-03BC85139909}"/>
              </a:ext>
            </a:extLst>
          </p:cNvPr>
          <p:cNvSpPr txBox="1"/>
          <p:nvPr/>
        </p:nvSpPr>
        <p:spPr>
          <a:xfrm>
            <a:off x="6554581" y="3323431"/>
            <a:ext cx="2947220" cy="2246769"/>
          </a:xfrm>
          <a:prstGeom prst="rect">
            <a:avLst/>
          </a:prstGeom>
          <a:noFill/>
        </p:spPr>
        <p:txBody>
          <a:bodyPr wrap="square" rtlCol="0">
            <a:spAutoFit/>
          </a:bodyPr>
          <a:lstStyle/>
          <a:p>
            <a:r>
              <a:rPr lang="en-US" altLang="zh-CN" sz="2000" dirty="0" err="1">
                <a:latin typeface="Calibri" panose="020F0502020204030204" pitchFamily="34" charset="0"/>
                <a:ea typeface="Calibri" panose="020F0502020204030204" pitchFamily="34" charset="0"/>
                <a:cs typeface="Calibri" panose="020F0502020204030204" pitchFamily="34" charset="0"/>
              </a:rPr>
              <a:t>ExpressPass</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000" dirty="0" err="1">
                <a:latin typeface="Calibri" panose="020F0502020204030204" pitchFamily="34" charset="0"/>
                <a:ea typeface="Calibri" panose="020F0502020204030204" pitchFamily="34" charset="0"/>
                <a:cs typeface="Calibri" panose="020F0502020204030204" pitchFamily="34" charset="0"/>
              </a:rPr>
              <a:t>pHost</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000" dirty="0" err="1">
                <a:latin typeface="Calibri" panose="020F0502020204030204" pitchFamily="34" charset="0"/>
                <a:ea typeface="Calibri" panose="020F0502020204030204" pitchFamily="34" charset="0"/>
                <a:cs typeface="Calibri" panose="020F0502020204030204" pitchFamily="34" charset="0"/>
              </a:rPr>
              <a:t>Homa</a:t>
            </a:r>
            <a:r>
              <a:rPr lang="en-US" altLang="zh-CN" sz="2000" dirty="0">
                <a:latin typeface="Calibri" panose="020F0502020204030204" pitchFamily="34" charset="0"/>
                <a:ea typeface="Calibri" panose="020F0502020204030204" pitchFamily="34" charset="0"/>
                <a:cs typeface="Calibri" panose="020F0502020204030204" pitchFamily="34" charset="0"/>
              </a:rPr>
              <a:t>, </a:t>
            </a:r>
          </a:p>
          <a:p>
            <a:r>
              <a:rPr lang="en-US" altLang="zh-CN" sz="2000" dirty="0">
                <a:latin typeface="Calibri" panose="020F0502020204030204" pitchFamily="34" charset="0"/>
                <a:ea typeface="Calibri" panose="020F0502020204030204" pitchFamily="34" charset="0"/>
                <a:cs typeface="Calibri" panose="020F0502020204030204" pitchFamily="34" charset="0"/>
              </a:rPr>
              <a:t>NDP, Aeolus, …</a:t>
            </a:r>
          </a:p>
          <a:p>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marL="342900" indent="-342900">
              <a:buFontTx/>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Use credits to schedule the transmission of packets.</a:t>
            </a:r>
          </a:p>
          <a:p>
            <a:pPr marL="342900" indent="-342900">
              <a:buFontTx/>
              <a:buChar char="-"/>
            </a:pPr>
            <a:endParaRPr lang="zh-CN" altLang="en-US" sz="2000" dirty="0">
              <a:latin typeface="Calibri" panose="020F0502020204030204" pitchFamily="34" charset="0"/>
              <a:cs typeface="Calibri" panose="020F0502020204030204" pitchFamily="34" charset="0"/>
            </a:endParaRPr>
          </a:p>
        </p:txBody>
      </p:sp>
      <p:sp>
        <p:nvSpPr>
          <p:cNvPr id="5" name="矩形: 圆角 4">
            <a:extLst>
              <a:ext uri="{FF2B5EF4-FFF2-40B4-BE49-F238E27FC236}">
                <a16:creationId xmlns:a16="http://schemas.microsoft.com/office/drawing/2014/main" id="{758485FE-CD4F-4CC9-9140-D14493A94015}"/>
              </a:ext>
            </a:extLst>
          </p:cNvPr>
          <p:cNvSpPr/>
          <p:nvPr/>
        </p:nvSpPr>
        <p:spPr>
          <a:xfrm>
            <a:off x="2064773" y="2303270"/>
            <a:ext cx="3490145" cy="3392130"/>
          </a:xfrm>
          <a:prstGeom prst="roundRect">
            <a:avLst/>
          </a:prstGeom>
          <a:noFill/>
          <a:ln w="38100">
            <a:solidFill>
              <a:srgbClr val="80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E2B8EF05-CC37-4217-A90E-1D69679DB115}"/>
              </a:ext>
            </a:extLst>
          </p:cNvPr>
          <p:cNvSpPr txBox="1"/>
          <p:nvPr/>
        </p:nvSpPr>
        <p:spPr>
          <a:xfrm>
            <a:off x="2262648" y="2401461"/>
            <a:ext cx="2947220" cy="830997"/>
          </a:xfrm>
          <a:prstGeom prst="rect">
            <a:avLst/>
          </a:prstGeom>
          <a:noFill/>
        </p:spPr>
        <p:txBody>
          <a:bodyPr wrap="square" rtlCol="0">
            <a:spAutoFit/>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Reactive </a:t>
            </a:r>
          </a:p>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Congestion Control</a:t>
            </a:r>
            <a:endParaRPr lang="zh-CN" altLang="en-US" sz="2400" b="1" dirty="0">
              <a:latin typeface="Calibri" panose="020F0502020204030204" pitchFamily="34" charset="0"/>
              <a:cs typeface="Calibri" panose="020F0502020204030204" pitchFamily="34" charset="0"/>
            </a:endParaRPr>
          </a:p>
        </p:txBody>
      </p:sp>
      <p:sp>
        <p:nvSpPr>
          <p:cNvPr id="16" name="矩形: 圆角 15">
            <a:extLst>
              <a:ext uri="{FF2B5EF4-FFF2-40B4-BE49-F238E27FC236}">
                <a16:creationId xmlns:a16="http://schemas.microsoft.com/office/drawing/2014/main" id="{DE26CC77-C5EC-4E3C-ACC6-788CFFFF1CBA}"/>
              </a:ext>
            </a:extLst>
          </p:cNvPr>
          <p:cNvSpPr/>
          <p:nvPr/>
        </p:nvSpPr>
        <p:spPr>
          <a:xfrm>
            <a:off x="6214293" y="2303270"/>
            <a:ext cx="3627797" cy="3392130"/>
          </a:xfrm>
          <a:prstGeom prst="roundRect">
            <a:avLst/>
          </a:prstGeom>
          <a:noFill/>
          <a:ln w="38100">
            <a:solidFill>
              <a:srgbClr val="80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44A12117-6C45-4161-ADAA-118725DBCF70}"/>
              </a:ext>
            </a:extLst>
          </p:cNvPr>
          <p:cNvSpPr txBox="1"/>
          <p:nvPr/>
        </p:nvSpPr>
        <p:spPr>
          <a:xfrm>
            <a:off x="6485755" y="2482538"/>
            <a:ext cx="2947220" cy="830997"/>
          </a:xfrm>
          <a:prstGeom prst="rect">
            <a:avLst/>
          </a:prstGeom>
          <a:noFill/>
        </p:spPr>
        <p:txBody>
          <a:bodyPr wrap="square" rtlCol="0">
            <a:spAutoFit/>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Proactive </a:t>
            </a:r>
          </a:p>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Congestion Control</a:t>
            </a:r>
            <a:endParaRPr lang="zh-CN"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7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18</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8" y="628477"/>
            <a:ext cx="9973325"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Reactive Congestion Control </a:t>
            </a: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(RCC)</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15" name="文本框 14">
            <a:extLst>
              <a:ext uri="{FF2B5EF4-FFF2-40B4-BE49-F238E27FC236}">
                <a16:creationId xmlns:a16="http://schemas.microsoft.com/office/drawing/2014/main" id="{1E505150-0836-4A75-ABBA-BD2D037B4471}"/>
              </a:ext>
            </a:extLst>
          </p:cNvPr>
          <p:cNvSpPr txBox="1"/>
          <p:nvPr/>
        </p:nvSpPr>
        <p:spPr>
          <a:xfrm>
            <a:off x="820692" y="1712453"/>
            <a:ext cx="7790698" cy="830997"/>
          </a:xfrm>
          <a:prstGeom prst="rect">
            <a:avLst/>
          </a:prstGeom>
          <a:noFill/>
        </p:spPr>
        <p:txBody>
          <a:bodyPr wrap="square">
            <a:spAutoFit/>
          </a:bodyPr>
          <a:lstStyle/>
          <a:p>
            <a:pPr marL="800100" lvl="1" indent="-34290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React to congestion signals </a:t>
            </a:r>
            <a:r>
              <a:rPr lang="en-US" altLang="zh-CN" sz="2400" dirty="0">
                <a:solidFill>
                  <a:srgbClr val="FF0000"/>
                </a:solidFill>
                <a:latin typeface="Calibri" panose="020F0502020204030204" pitchFamily="34" charset="0"/>
                <a:cs typeface="Calibri" panose="020F0502020204030204" pitchFamily="34" charset="0"/>
              </a:rPr>
              <a:t>AFTER</a:t>
            </a:r>
            <a:r>
              <a:rPr lang="en-US" altLang="zh-CN" sz="2400" dirty="0">
                <a:latin typeface="Calibri" panose="020F0502020204030204" pitchFamily="34" charset="0"/>
                <a:cs typeface="Calibri" panose="020F0502020204030204" pitchFamily="34" charset="0"/>
              </a:rPr>
              <a:t> congestion occurs.</a:t>
            </a:r>
          </a:p>
          <a:p>
            <a:pPr marL="800100" lvl="1" indent="-34290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At least several RTTs are needed to converge.</a:t>
            </a:r>
            <a:endParaRPr lang="zh-CN" altLang="en-US" sz="2400" dirty="0">
              <a:latin typeface="Calibri" panose="020F0502020204030204" pitchFamily="34" charset="0"/>
              <a:cs typeface="Calibri" panose="020F0502020204030204" pitchFamily="34" charset="0"/>
            </a:endParaRPr>
          </a:p>
        </p:txBody>
      </p:sp>
      <p:grpSp>
        <p:nvGrpSpPr>
          <p:cNvPr id="16" name="组合 15">
            <a:extLst>
              <a:ext uri="{FF2B5EF4-FFF2-40B4-BE49-F238E27FC236}">
                <a16:creationId xmlns:a16="http://schemas.microsoft.com/office/drawing/2014/main" id="{49933B35-7293-4D4F-BF24-7E96EA97CA8A}"/>
              </a:ext>
            </a:extLst>
          </p:cNvPr>
          <p:cNvGrpSpPr/>
          <p:nvPr/>
        </p:nvGrpSpPr>
        <p:grpSpPr>
          <a:xfrm>
            <a:off x="3530406" y="3288877"/>
            <a:ext cx="5131187" cy="2430886"/>
            <a:chOff x="755374" y="2440278"/>
            <a:chExt cx="5131187" cy="2430886"/>
          </a:xfrm>
        </p:grpSpPr>
        <p:pic>
          <p:nvPicPr>
            <p:cNvPr id="17" name="图片 16">
              <a:extLst>
                <a:ext uri="{FF2B5EF4-FFF2-40B4-BE49-F238E27FC236}">
                  <a16:creationId xmlns:a16="http://schemas.microsoft.com/office/drawing/2014/main" id="{947CBC3A-5A56-4669-9022-589CB1467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142" y="2980017"/>
              <a:ext cx="1125710" cy="1125710"/>
            </a:xfrm>
            <a:prstGeom prst="rect">
              <a:avLst/>
            </a:prstGeom>
          </p:spPr>
        </p:pic>
        <p:pic>
          <p:nvPicPr>
            <p:cNvPr id="18" name="图片 17">
              <a:extLst>
                <a:ext uri="{FF2B5EF4-FFF2-40B4-BE49-F238E27FC236}">
                  <a16:creationId xmlns:a16="http://schemas.microsoft.com/office/drawing/2014/main" id="{B710B2DF-57F7-4991-8F40-4D35490A95FC}"/>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755374" y="2945230"/>
              <a:ext cx="914400" cy="1195284"/>
            </a:xfrm>
            <a:prstGeom prst="rect">
              <a:avLst/>
            </a:prstGeom>
          </p:spPr>
        </p:pic>
        <p:cxnSp>
          <p:nvCxnSpPr>
            <p:cNvPr id="19" name="直接连接符 18">
              <a:extLst>
                <a:ext uri="{FF2B5EF4-FFF2-40B4-BE49-F238E27FC236}">
                  <a16:creationId xmlns:a16="http://schemas.microsoft.com/office/drawing/2014/main" id="{41C7756F-BE69-438C-81EB-C59152026C78}"/>
                </a:ext>
              </a:extLst>
            </p:cNvPr>
            <p:cNvCxnSpPr>
              <a:stCxn id="18" idx="3"/>
              <a:endCxn id="17" idx="1"/>
            </p:cNvCxnSpPr>
            <p:nvPr/>
          </p:nvCxnSpPr>
          <p:spPr>
            <a:xfrm>
              <a:off x="1669774" y="3542872"/>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45CE5547-4A65-42AF-BE5D-216CCE17396E}"/>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4632220" y="2980017"/>
              <a:ext cx="914400" cy="1195284"/>
            </a:xfrm>
            <a:prstGeom prst="rect">
              <a:avLst/>
            </a:prstGeom>
          </p:spPr>
        </p:pic>
        <p:cxnSp>
          <p:nvCxnSpPr>
            <p:cNvPr id="21" name="直接连接符 20">
              <a:extLst>
                <a:ext uri="{FF2B5EF4-FFF2-40B4-BE49-F238E27FC236}">
                  <a16:creationId xmlns:a16="http://schemas.microsoft.com/office/drawing/2014/main" id="{4CC14B52-1BE2-4398-B2F4-B778899BCBFC}"/>
                </a:ext>
              </a:extLst>
            </p:cNvPr>
            <p:cNvCxnSpPr/>
            <p:nvPr/>
          </p:nvCxnSpPr>
          <p:spPr>
            <a:xfrm>
              <a:off x="3713852" y="3530848"/>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784F2681-C5E7-426F-8394-782A042ADE92}"/>
                </a:ext>
              </a:extLst>
            </p:cNvPr>
            <p:cNvGrpSpPr/>
            <p:nvPr/>
          </p:nvGrpSpPr>
          <p:grpSpPr>
            <a:xfrm>
              <a:off x="1902600" y="2850664"/>
              <a:ext cx="718584" cy="369332"/>
              <a:chOff x="1886778" y="2733086"/>
              <a:chExt cx="718584" cy="369332"/>
            </a:xfrm>
          </p:grpSpPr>
          <p:sp>
            <p:nvSpPr>
              <p:cNvPr id="32" name="矩形 31">
                <a:extLst>
                  <a:ext uri="{FF2B5EF4-FFF2-40B4-BE49-F238E27FC236}">
                    <a16:creationId xmlns:a16="http://schemas.microsoft.com/office/drawing/2014/main" id="{A8EFD5D3-9351-4762-8792-F4519DC8916F}"/>
                  </a:ext>
                </a:extLst>
              </p:cNvPr>
              <p:cNvSpPr/>
              <p:nvPr/>
            </p:nvSpPr>
            <p:spPr>
              <a:xfrm>
                <a:off x="1886778" y="2784365"/>
                <a:ext cx="659951" cy="318053"/>
              </a:xfrm>
              <a:prstGeom prst="rect">
                <a:avLst/>
              </a:prstGeom>
              <a:no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C1F6810-B151-4B3D-93F9-BCC3C187B145}"/>
                  </a:ext>
                </a:extLst>
              </p:cNvPr>
              <p:cNvSpPr txBox="1"/>
              <p:nvPr/>
            </p:nvSpPr>
            <p:spPr>
              <a:xfrm>
                <a:off x="1925187" y="2733086"/>
                <a:ext cx="680175" cy="369332"/>
              </a:xfrm>
              <a:prstGeom prst="rect">
                <a:avLst/>
              </a:prstGeom>
              <a:noFill/>
            </p:spPr>
            <p:txBody>
              <a:bodyPr wrap="square" rtlCol="0">
                <a:spAutoFit/>
              </a:bodyPr>
              <a:lstStyle/>
              <a:p>
                <a:r>
                  <a:rPr lang="en-US" altLang="zh-CN" b="1" dirty="0">
                    <a:solidFill>
                      <a:srgbClr val="767171"/>
                    </a:solidFill>
                    <a:latin typeface="Calibri" panose="020F0502020204030204" pitchFamily="34" charset="0"/>
                    <a:cs typeface="Calibri" panose="020F0502020204030204" pitchFamily="34" charset="0"/>
                  </a:rPr>
                  <a:t>data</a:t>
                </a:r>
                <a:endParaRPr lang="zh-CN" altLang="en-US" b="1" dirty="0">
                  <a:solidFill>
                    <a:srgbClr val="767171"/>
                  </a:solidFill>
                  <a:latin typeface="Calibri" panose="020F0502020204030204" pitchFamily="34" charset="0"/>
                  <a:cs typeface="Calibri" panose="020F0502020204030204" pitchFamily="34" charset="0"/>
                </a:endParaRPr>
              </a:p>
            </p:txBody>
          </p:sp>
        </p:grpSp>
        <p:sp>
          <p:nvSpPr>
            <p:cNvPr id="23" name="文本框 22">
              <a:extLst>
                <a:ext uri="{FF2B5EF4-FFF2-40B4-BE49-F238E27FC236}">
                  <a16:creationId xmlns:a16="http://schemas.microsoft.com/office/drawing/2014/main" id="{AB1624B6-22D4-421A-A07E-F043BF5CB13D}"/>
                </a:ext>
              </a:extLst>
            </p:cNvPr>
            <p:cNvSpPr txBox="1"/>
            <p:nvPr/>
          </p:nvSpPr>
          <p:spPr>
            <a:xfrm>
              <a:off x="2570179" y="4128491"/>
              <a:ext cx="2359095" cy="707886"/>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ECN</a:t>
              </a:r>
              <a:r>
                <a:rPr lang="en-US" altLang="zh-CN" sz="2000" dirty="0">
                  <a:latin typeface="Calibri" panose="020F0502020204030204" pitchFamily="34" charset="0"/>
                  <a:cs typeface="Calibri" panose="020F0502020204030204" pitchFamily="34" charset="0"/>
                </a:rPr>
                <a:t> (DCTCP, DCQCN)</a:t>
              </a:r>
            </a:p>
            <a:p>
              <a:r>
                <a:rPr lang="en-US" altLang="zh-CN" sz="2000" b="1" dirty="0">
                  <a:latin typeface="Calibri" panose="020F0502020204030204" pitchFamily="34" charset="0"/>
                  <a:cs typeface="Calibri" panose="020F0502020204030204" pitchFamily="34" charset="0"/>
                </a:rPr>
                <a:t>INT</a:t>
              </a:r>
              <a:r>
                <a:rPr lang="en-US" altLang="zh-CN" sz="2000" dirty="0">
                  <a:latin typeface="Calibri" panose="020F0502020204030204" pitchFamily="34" charset="0"/>
                  <a:cs typeface="Calibri" panose="020F0502020204030204" pitchFamily="34" charset="0"/>
                </a:rPr>
                <a:t> (HPCC)</a:t>
              </a:r>
              <a:endParaRPr lang="zh-CN" altLang="en-US" sz="2000"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ED4D1A72-9E23-4CF1-B925-5594C9962697}"/>
                </a:ext>
              </a:extLst>
            </p:cNvPr>
            <p:cNvSpPr txBox="1"/>
            <p:nvPr/>
          </p:nvSpPr>
          <p:spPr>
            <a:xfrm>
              <a:off x="838200" y="4163278"/>
              <a:ext cx="1840985" cy="707886"/>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RTT</a:t>
              </a:r>
              <a:r>
                <a:rPr lang="en-US" altLang="zh-CN" sz="2000" dirty="0">
                  <a:latin typeface="Calibri" panose="020F0502020204030204" pitchFamily="34" charset="0"/>
                  <a:cs typeface="Calibri" panose="020F0502020204030204" pitchFamily="34" charset="0"/>
                </a:rPr>
                <a:t> </a:t>
              </a:r>
            </a:p>
            <a:p>
              <a:r>
                <a:rPr lang="en-US" altLang="zh-CN" sz="2000" dirty="0">
                  <a:latin typeface="Calibri" panose="020F0502020204030204" pitchFamily="34" charset="0"/>
                  <a:cs typeface="Calibri" panose="020F0502020204030204" pitchFamily="34" charset="0"/>
                </a:rPr>
                <a:t>(TIMELY, Swift)</a:t>
              </a:r>
            </a:p>
          </p:txBody>
        </p:sp>
        <p:cxnSp>
          <p:nvCxnSpPr>
            <p:cNvPr id="25" name="直接箭头连接符 24">
              <a:extLst>
                <a:ext uri="{FF2B5EF4-FFF2-40B4-BE49-F238E27FC236}">
                  <a16:creationId xmlns:a16="http://schemas.microsoft.com/office/drawing/2014/main" id="{93B00DFE-72C1-43AE-BDAB-76E0B0245436}"/>
                </a:ext>
              </a:extLst>
            </p:cNvPr>
            <p:cNvCxnSpPr/>
            <p:nvPr/>
          </p:nvCxnSpPr>
          <p:spPr>
            <a:xfrm>
              <a:off x="1951327" y="3378977"/>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CF67E9C2-DBEE-4562-8BCF-2E7EFC7FDBBA}"/>
                </a:ext>
              </a:extLst>
            </p:cNvPr>
            <p:cNvCxnSpPr/>
            <p:nvPr/>
          </p:nvCxnSpPr>
          <p:spPr>
            <a:xfrm>
              <a:off x="3846018" y="3369241"/>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E429BA43-C0CA-4B73-A082-B40BE7761B17}"/>
                </a:ext>
              </a:extLst>
            </p:cNvPr>
            <p:cNvSpPr txBox="1"/>
            <p:nvPr/>
          </p:nvSpPr>
          <p:spPr>
            <a:xfrm>
              <a:off x="779581" y="2440278"/>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Sender</a:t>
              </a:r>
              <a:endParaRPr lang="zh-CN" altLang="en-US" sz="2800" dirty="0">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5438937C-789F-4F47-B121-9479900ABB10}"/>
                </a:ext>
              </a:extLst>
            </p:cNvPr>
            <p:cNvSpPr txBox="1"/>
            <p:nvPr/>
          </p:nvSpPr>
          <p:spPr>
            <a:xfrm>
              <a:off x="4500053" y="2518352"/>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Receiver</a:t>
              </a:r>
              <a:endParaRPr lang="zh-CN" altLang="en-US" sz="2800" dirty="0">
                <a:latin typeface="Calibri" panose="020F0502020204030204" pitchFamily="34" charset="0"/>
                <a:cs typeface="Calibri" panose="020F0502020204030204" pitchFamily="34" charset="0"/>
              </a:endParaRPr>
            </a:p>
          </p:txBody>
        </p:sp>
        <p:cxnSp>
          <p:nvCxnSpPr>
            <p:cNvPr id="29" name="直接箭头连接符 28">
              <a:extLst>
                <a:ext uri="{FF2B5EF4-FFF2-40B4-BE49-F238E27FC236}">
                  <a16:creationId xmlns:a16="http://schemas.microsoft.com/office/drawing/2014/main" id="{106AB669-6626-4BC0-9360-8810AC3C81B3}"/>
                </a:ext>
              </a:extLst>
            </p:cNvPr>
            <p:cNvCxnSpPr/>
            <p:nvPr/>
          </p:nvCxnSpPr>
          <p:spPr>
            <a:xfrm flipH="1">
              <a:off x="3802606" y="3681329"/>
              <a:ext cx="697447" cy="0"/>
            </a:xfrm>
            <a:prstGeom prst="straightConnector1">
              <a:avLst/>
            </a:prstGeom>
            <a:ln w="44450">
              <a:solidFill>
                <a:srgbClr val="EC7728"/>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1BA737A3-AA41-4D72-94AE-5F18B850819A}"/>
                </a:ext>
              </a:extLst>
            </p:cNvPr>
            <p:cNvSpPr/>
            <p:nvPr/>
          </p:nvSpPr>
          <p:spPr>
            <a:xfrm>
              <a:off x="3813744" y="3810438"/>
              <a:ext cx="659951" cy="318053"/>
            </a:xfrm>
            <a:prstGeom prst="rect">
              <a:avLst/>
            </a:prstGeom>
            <a:noFill/>
            <a:ln w="38100">
              <a:solidFill>
                <a:srgbClr val="EC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99733E23-4569-4B31-A685-0F068292A889}"/>
                </a:ext>
              </a:extLst>
            </p:cNvPr>
            <p:cNvSpPr txBox="1"/>
            <p:nvPr/>
          </p:nvSpPr>
          <p:spPr>
            <a:xfrm>
              <a:off x="3854225" y="3779929"/>
              <a:ext cx="680175" cy="369332"/>
            </a:xfrm>
            <a:prstGeom prst="rect">
              <a:avLst/>
            </a:prstGeom>
            <a:noFill/>
          </p:spPr>
          <p:txBody>
            <a:bodyPr wrap="square" rtlCol="0">
              <a:spAutoFit/>
            </a:bodyPr>
            <a:lstStyle/>
            <a:p>
              <a:r>
                <a:rPr lang="en-US" altLang="zh-CN" b="1" dirty="0">
                  <a:solidFill>
                    <a:srgbClr val="EC7728"/>
                  </a:solidFill>
                  <a:latin typeface="Calibri" panose="020F0502020204030204" pitchFamily="34" charset="0"/>
                  <a:cs typeface="Calibri" panose="020F0502020204030204" pitchFamily="34" charset="0"/>
                </a:rPr>
                <a:t>ACK</a:t>
              </a:r>
              <a:endParaRPr lang="zh-CN" altLang="en-US" b="1" dirty="0">
                <a:solidFill>
                  <a:srgbClr val="EC7728"/>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674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19</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5150803"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ECN-based RCC</a:t>
            </a: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8" name="内容占位符 2">
            <a:extLst>
              <a:ext uri="{FF2B5EF4-FFF2-40B4-BE49-F238E27FC236}">
                <a16:creationId xmlns:a16="http://schemas.microsoft.com/office/drawing/2014/main" id="{6D9C0E9F-5070-46D3-A882-3888C59BBBDF}"/>
              </a:ext>
            </a:extLst>
          </p:cNvPr>
          <p:cNvSpPr txBox="1">
            <a:spLocks/>
          </p:cNvSpPr>
          <p:nvPr/>
        </p:nvSpPr>
        <p:spPr bwMode="auto">
          <a:xfrm>
            <a:off x="7749969" y="3138844"/>
            <a:ext cx="4069002" cy="15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hangingPunct="0">
              <a:spcBef>
                <a:spcPct val="20000"/>
              </a:spcBef>
              <a:spcAft>
                <a:spcPct val="0"/>
              </a:spcAft>
              <a:buClr>
                <a:schemeClr val="accent1"/>
              </a:buClr>
              <a:buSzPct val="70000"/>
              <a:buFont typeface="Wingdings" panose="05000000000000000000" pitchFamily="2" charset="2"/>
              <a:buChar char="n"/>
              <a:defRPr kumimoji="1"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anose="05000000000000000000" pitchFamily="2" charset="2"/>
              <a:buChar char="¡"/>
              <a:defRPr kumimoji="1">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anose="05000000000000000000" pitchFamily="2" charset="2"/>
              <a:buChar char="n"/>
              <a:defRPr kumimoji="1" sz="16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9pPr>
          </a:lstStyle>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ECN based</a:t>
            </a:r>
          </a:p>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e.g., DCTCP, DCQCN</a:t>
            </a:r>
            <a:endParaRPr lang="zh-CN" altLang="en-US" kern="0" dirty="0">
              <a:latin typeface="Calibri" panose="020F0502020204030204" pitchFamily="34" charset="0"/>
              <a:cs typeface="Calibri" panose="020F0502020204030204" pitchFamily="34" charset="0"/>
            </a:endParaRPr>
          </a:p>
        </p:txBody>
      </p:sp>
      <p:grpSp>
        <p:nvGrpSpPr>
          <p:cNvPr id="40" name="组合 39">
            <a:extLst>
              <a:ext uri="{FF2B5EF4-FFF2-40B4-BE49-F238E27FC236}">
                <a16:creationId xmlns:a16="http://schemas.microsoft.com/office/drawing/2014/main" id="{8D4F9E05-102B-4CB7-8AE5-86FBD797BDC8}"/>
              </a:ext>
            </a:extLst>
          </p:cNvPr>
          <p:cNvGrpSpPr/>
          <p:nvPr/>
        </p:nvGrpSpPr>
        <p:grpSpPr>
          <a:xfrm>
            <a:off x="1306020" y="2853082"/>
            <a:ext cx="6272024" cy="1704735"/>
            <a:chOff x="729175" y="2880000"/>
            <a:chExt cx="6470825" cy="1557758"/>
          </a:xfrm>
        </p:grpSpPr>
        <p:pic>
          <p:nvPicPr>
            <p:cNvPr id="41" name="Picture 2" descr="Image result for dcqcn">
              <a:extLst>
                <a:ext uri="{FF2B5EF4-FFF2-40B4-BE49-F238E27FC236}">
                  <a16:creationId xmlns:a16="http://schemas.microsoft.com/office/drawing/2014/main" id="{E7F62B35-6A68-4F59-8835-2693EDDAE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1" t="5467" r="3110" b="22461"/>
            <a:stretch/>
          </p:blipFill>
          <p:spPr bwMode="auto">
            <a:xfrm>
              <a:off x="729175" y="2880000"/>
              <a:ext cx="6470825" cy="1557758"/>
            </a:xfrm>
            <a:prstGeom prst="rect">
              <a:avLst/>
            </a:prstGeom>
            <a:noFill/>
            <a:extLst>
              <a:ext uri="{909E8E84-426E-40DD-AFC4-6F175D3DCCD1}">
                <a14:hiddenFill xmlns:a14="http://schemas.microsoft.com/office/drawing/2010/main">
                  <a:solidFill>
                    <a:srgbClr val="FFFFFF"/>
                  </a:solidFill>
                </a14:hiddenFill>
              </a:ext>
            </a:extLst>
          </p:spPr>
        </p:pic>
        <p:sp>
          <p:nvSpPr>
            <p:cNvPr id="42" name="椭圆 41">
              <a:extLst>
                <a:ext uri="{FF2B5EF4-FFF2-40B4-BE49-F238E27FC236}">
                  <a16:creationId xmlns:a16="http://schemas.microsoft.com/office/drawing/2014/main" id="{0C0FDA1C-3374-4CB1-A02D-E676323B0DCC}"/>
                </a:ext>
              </a:extLst>
            </p:cNvPr>
            <p:cNvSpPr/>
            <p:nvPr/>
          </p:nvSpPr>
          <p:spPr>
            <a:xfrm>
              <a:off x="1114425" y="2899050"/>
              <a:ext cx="900000" cy="90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3" name="椭圆 42">
              <a:extLst>
                <a:ext uri="{FF2B5EF4-FFF2-40B4-BE49-F238E27FC236}">
                  <a16:creationId xmlns:a16="http://schemas.microsoft.com/office/drawing/2014/main" id="{F96C1EA0-D086-42E8-93C9-6D661D485A02}"/>
                </a:ext>
              </a:extLst>
            </p:cNvPr>
            <p:cNvSpPr/>
            <p:nvPr/>
          </p:nvSpPr>
          <p:spPr>
            <a:xfrm>
              <a:off x="3305175" y="2899050"/>
              <a:ext cx="900000" cy="90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1" name="文本框 10">
            <a:extLst>
              <a:ext uri="{FF2B5EF4-FFF2-40B4-BE49-F238E27FC236}">
                <a16:creationId xmlns:a16="http://schemas.microsoft.com/office/drawing/2014/main" id="{26E5D55D-ABFC-4A32-9F7A-A90E1A64A5F3}"/>
              </a:ext>
            </a:extLst>
          </p:cNvPr>
          <p:cNvSpPr txBox="1"/>
          <p:nvPr/>
        </p:nvSpPr>
        <p:spPr>
          <a:xfrm>
            <a:off x="2534339" y="6075634"/>
            <a:ext cx="7934632"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*Congestion Control for Large-Scale RDMA Deployments. </a:t>
            </a:r>
            <a:r>
              <a:rPr lang="en-US" altLang="zh-CN" sz="1400" dirty="0" err="1">
                <a:latin typeface="Calibri" panose="020F0502020204030204" pitchFamily="34" charset="0"/>
                <a:ea typeface="Calibri" panose="020F0502020204030204" pitchFamily="34" charset="0"/>
                <a:cs typeface="Calibri" panose="020F0502020204030204" pitchFamily="34" charset="0"/>
              </a:rPr>
              <a:t>Yibo</a:t>
            </a:r>
            <a:r>
              <a:rPr lang="en-US" altLang="zh-CN" sz="1400" dirty="0">
                <a:latin typeface="Calibri" panose="020F0502020204030204" pitchFamily="34" charset="0"/>
                <a:ea typeface="Calibri" panose="020F0502020204030204" pitchFamily="34" charset="0"/>
                <a:cs typeface="Calibri" panose="020F0502020204030204" pitchFamily="34" charset="0"/>
              </a:rPr>
              <a:t> Zhu. SIGCOMM. 2015.</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050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grpSp>
        <p:nvGrpSpPr>
          <p:cNvPr id="9" name="组合 8">
            <a:extLst>
              <a:ext uri="{FF2B5EF4-FFF2-40B4-BE49-F238E27FC236}">
                <a16:creationId xmlns:a16="http://schemas.microsoft.com/office/drawing/2014/main" id="{36B7E585-1D0A-47FD-835C-DD9C204227AF}"/>
              </a:ext>
            </a:extLst>
          </p:cNvPr>
          <p:cNvGrpSpPr/>
          <p:nvPr/>
        </p:nvGrpSpPr>
        <p:grpSpPr>
          <a:xfrm>
            <a:off x="7590871" y="2341529"/>
            <a:ext cx="4136122" cy="3023470"/>
            <a:chOff x="8097476" y="2067900"/>
            <a:chExt cx="4136122" cy="3023470"/>
          </a:xfrm>
        </p:grpSpPr>
        <p:sp>
          <p:nvSpPr>
            <p:cNvPr id="48" name="矩形: 圆角 47">
              <a:hlinkClick r:id="rId3" action="ppaction://hlinksldjump"/>
              <a:extLst>
                <a:ext uri="{FF2B5EF4-FFF2-40B4-BE49-F238E27FC236}">
                  <a16:creationId xmlns:a16="http://schemas.microsoft.com/office/drawing/2014/main" id="{FCF1F6D8-B86F-4437-9356-2BF17E624BC4}"/>
                </a:ext>
              </a:extLst>
            </p:cNvPr>
            <p:cNvSpPr/>
            <p:nvPr/>
          </p:nvSpPr>
          <p:spPr>
            <a:xfrm>
              <a:off x="8274745" y="3338610"/>
              <a:ext cx="3829794" cy="720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51" name="矩形: 圆角 50">
              <a:hlinkClick r:id="rId3" action="ppaction://hlinksldjump"/>
              <a:extLst>
                <a:ext uri="{FF2B5EF4-FFF2-40B4-BE49-F238E27FC236}">
                  <a16:creationId xmlns:a16="http://schemas.microsoft.com/office/drawing/2014/main" id="{4C13B1D4-EC7F-4126-8DE7-85494D5A5EA3}"/>
                </a:ext>
              </a:extLst>
            </p:cNvPr>
            <p:cNvSpPr/>
            <p:nvPr/>
          </p:nvSpPr>
          <p:spPr>
            <a:xfrm>
              <a:off x="8274746" y="4218715"/>
              <a:ext cx="3872122" cy="720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Remote Flow Control</a:t>
              </a:r>
            </a:p>
          </p:txBody>
        </p:sp>
        <p:sp>
          <p:nvSpPr>
            <p:cNvPr id="35" name="矩形: 圆角 34">
              <a:hlinkClick r:id="rId3" action="ppaction://hlinksldjump"/>
              <a:extLst>
                <a:ext uri="{FF2B5EF4-FFF2-40B4-BE49-F238E27FC236}">
                  <a16:creationId xmlns:a16="http://schemas.microsoft.com/office/drawing/2014/main" id="{DCF6978C-7E38-44A0-A131-FD2920C56CDA}"/>
                </a:ext>
              </a:extLst>
            </p:cNvPr>
            <p:cNvSpPr/>
            <p:nvPr/>
          </p:nvSpPr>
          <p:spPr>
            <a:xfrm>
              <a:off x="8274746" y="2246497"/>
              <a:ext cx="3829793" cy="93200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4" name="矩形 3">
              <a:extLst>
                <a:ext uri="{FF2B5EF4-FFF2-40B4-BE49-F238E27FC236}">
                  <a16:creationId xmlns:a16="http://schemas.microsoft.com/office/drawing/2014/main" id="{CE8B5FD1-4B7A-40BA-ABDF-E4587BF89F83}"/>
                </a:ext>
              </a:extLst>
            </p:cNvPr>
            <p:cNvSpPr/>
            <p:nvPr/>
          </p:nvSpPr>
          <p:spPr>
            <a:xfrm>
              <a:off x="8097476" y="2067900"/>
              <a:ext cx="4136122" cy="3023470"/>
            </a:xfrm>
            <a:prstGeom prst="rect">
              <a:avLst/>
            </a:prstGeom>
            <a:no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4"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5"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8" name="矩形: 圆角 27">
              <a:hlinkClick r:id="rId6"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7"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6926332" y="3514965"/>
            <a:ext cx="529599" cy="427603"/>
          </a:xfrm>
          <a:prstGeom prst="rightArrow">
            <a:avLst/>
          </a:prstGeom>
          <a:solidFill>
            <a:srgbClr val="A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5127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20</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636778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RTT or INT based RCC</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pic>
        <p:nvPicPr>
          <p:cNvPr id="34" name="图片 33">
            <a:extLst>
              <a:ext uri="{FF2B5EF4-FFF2-40B4-BE49-F238E27FC236}">
                <a16:creationId xmlns:a16="http://schemas.microsoft.com/office/drawing/2014/main" id="{69958364-5DB4-42BE-A88B-90B0492646E7}"/>
              </a:ext>
            </a:extLst>
          </p:cNvPr>
          <p:cNvPicPr>
            <a:picLocks noChangeAspect="1"/>
          </p:cNvPicPr>
          <p:nvPr/>
        </p:nvPicPr>
        <p:blipFill>
          <a:blip r:embed="rId3"/>
          <a:stretch>
            <a:fillRect/>
          </a:stretch>
        </p:blipFill>
        <p:spPr>
          <a:xfrm>
            <a:off x="6913736" y="4625087"/>
            <a:ext cx="3639217" cy="1239636"/>
          </a:xfrm>
          <a:prstGeom prst="rect">
            <a:avLst/>
          </a:prstGeom>
        </p:spPr>
      </p:pic>
      <p:sp>
        <p:nvSpPr>
          <p:cNvPr id="36" name="文本框 35">
            <a:extLst>
              <a:ext uri="{FF2B5EF4-FFF2-40B4-BE49-F238E27FC236}">
                <a16:creationId xmlns:a16="http://schemas.microsoft.com/office/drawing/2014/main" id="{A3F6BD43-54CB-4871-A5BC-9F70F916F01D}"/>
              </a:ext>
            </a:extLst>
          </p:cNvPr>
          <p:cNvSpPr txBox="1"/>
          <p:nvPr/>
        </p:nvSpPr>
        <p:spPr>
          <a:xfrm>
            <a:off x="7963142" y="5864723"/>
            <a:ext cx="1987104"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HPCC)</a:t>
            </a:r>
            <a:endParaRPr lang="zh-CN" altLang="en-US" dirty="0">
              <a:latin typeface="Calibri" panose="020F0502020204030204" pitchFamily="34" charset="0"/>
              <a:cs typeface="Calibri" panose="020F0502020204030204" pitchFamily="34" charset="0"/>
            </a:endParaRPr>
          </a:p>
        </p:txBody>
      </p:sp>
      <p:sp>
        <p:nvSpPr>
          <p:cNvPr id="37" name="文本框 36">
            <a:extLst>
              <a:ext uri="{FF2B5EF4-FFF2-40B4-BE49-F238E27FC236}">
                <a16:creationId xmlns:a16="http://schemas.microsoft.com/office/drawing/2014/main" id="{F87A2736-82D3-4328-A261-49CAD87C8ECB}"/>
              </a:ext>
            </a:extLst>
          </p:cNvPr>
          <p:cNvSpPr txBox="1"/>
          <p:nvPr/>
        </p:nvSpPr>
        <p:spPr>
          <a:xfrm>
            <a:off x="2559037" y="4017731"/>
            <a:ext cx="2070113"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Swift)</a:t>
            </a:r>
            <a:endParaRPr lang="zh-CN" altLang="en-US" dirty="0">
              <a:latin typeface="Calibri" panose="020F0502020204030204" pitchFamily="34" charset="0"/>
              <a:cs typeface="Calibri" panose="020F0502020204030204" pitchFamily="34" charset="0"/>
            </a:endParaRPr>
          </a:p>
        </p:txBody>
      </p:sp>
      <p:sp>
        <p:nvSpPr>
          <p:cNvPr id="38" name="内容占位符 2">
            <a:extLst>
              <a:ext uri="{FF2B5EF4-FFF2-40B4-BE49-F238E27FC236}">
                <a16:creationId xmlns:a16="http://schemas.microsoft.com/office/drawing/2014/main" id="{6D9C0E9F-5070-46D3-A882-3888C59BBBDF}"/>
              </a:ext>
            </a:extLst>
          </p:cNvPr>
          <p:cNvSpPr txBox="1">
            <a:spLocks/>
          </p:cNvSpPr>
          <p:nvPr/>
        </p:nvSpPr>
        <p:spPr bwMode="auto">
          <a:xfrm>
            <a:off x="6835569" y="2520660"/>
            <a:ext cx="4069002" cy="15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hangingPunct="0">
              <a:spcBef>
                <a:spcPct val="20000"/>
              </a:spcBef>
              <a:spcAft>
                <a:spcPct val="0"/>
              </a:spcAft>
              <a:buClr>
                <a:schemeClr val="accent1"/>
              </a:buClr>
              <a:buSzPct val="70000"/>
              <a:buFont typeface="Wingdings" panose="05000000000000000000" pitchFamily="2" charset="2"/>
              <a:buChar char="n"/>
              <a:defRPr kumimoji="1"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anose="05000000000000000000" pitchFamily="2" charset="2"/>
              <a:buChar char="¡"/>
              <a:defRPr kumimoji="1">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anose="05000000000000000000" pitchFamily="2" charset="2"/>
              <a:buChar char="n"/>
              <a:defRPr kumimoji="1" sz="16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9pPr>
          </a:lstStyle>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delay based</a:t>
            </a:r>
          </a:p>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e.g., Swift, TIMELY</a:t>
            </a:r>
            <a:endParaRPr lang="zh-CN" altLang="en-US" kern="0" dirty="0">
              <a:latin typeface="Calibri" panose="020F0502020204030204" pitchFamily="34" charset="0"/>
              <a:cs typeface="Calibri" panose="020F0502020204030204" pitchFamily="34" charset="0"/>
            </a:endParaRPr>
          </a:p>
        </p:txBody>
      </p:sp>
      <p:sp>
        <p:nvSpPr>
          <p:cNvPr id="39" name="内容占位符 2">
            <a:extLst>
              <a:ext uri="{FF2B5EF4-FFF2-40B4-BE49-F238E27FC236}">
                <a16:creationId xmlns:a16="http://schemas.microsoft.com/office/drawing/2014/main" id="{B0AFEABA-0F6C-49B3-A668-362E8B25A61F}"/>
              </a:ext>
            </a:extLst>
          </p:cNvPr>
          <p:cNvSpPr txBox="1">
            <a:spLocks/>
          </p:cNvSpPr>
          <p:nvPr/>
        </p:nvSpPr>
        <p:spPr bwMode="auto">
          <a:xfrm>
            <a:off x="3243764" y="4812339"/>
            <a:ext cx="4069002" cy="12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hangingPunct="0">
              <a:spcBef>
                <a:spcPct val="20000"/>
              </a:spcBef>
              <a:spcAft>
                <a:spcPct val="0"/>
              </a:spcAft>
              <a:buClr>
                <a:schemeClr val="accent1"/>
              </a:buClr>
              <a:buSzPct val="70000"/>
              <a:buFont typeface="Wingdings" panose="05000000000000000000" pitchFamily="2" charset="2"/>
              <a:buChar char="n"/>
              <a:defRPr kumimoji="1"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anose="05000000000000000000" pitchFamily="2" charset="2"/>
              <a:buChar char="n"/>
              <a:defRPr kumimoji="1"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anose="05000000000000000000" pitchFamily="2" charset="2"/>
              <a:buChar char="¡"/>
              <a:defRPr kumimoji="1">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anose="05000000000000000000" pitchFamily="2" charset="2"/>
              <a:buChar char="n"/>
              <a:defRPr kumimoji="1" sz="16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9pPr>
          </a:lstStyle>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INT based</a:t>
            </a:r>
          </a:p>
          <a:p>
            <a:pPr>
              <a:buClrTx/>
            </a:pPr>
            <a:r>
              <a:rPr lang="en-US" altLang="zh-CN" kern="0" dirty="0">
                <a:latin typeface="Calibri" panose="020F0502020204030204" pitchFamily="34" charset="0"/>
                <a:ea typeface="Calibri" panose="020F0502020204030204" pitchFamily="34" charset="0"/>
                <a:cs typeface="Calibri" panose="020F0502020204030204" pitchFamily="34" charset="0"/>
              </a:rPr>
              <a:t>e.g., HPCC, </a:t>
            </a:r>
            <a:r>
              <a:rPr lang="en-US" altLang="zh-CN" kern="0" dirty="0" err="1">
                <a:latin typeface="Calibri" panose="020F0502020204030204" pitchFamily="34" charset="0"/>
                <a:ea typeface="Calibri" panose="020F0502020204030204" pitchFamily="34" charset="0"/>
                <a:cs typeface="Calibri" panose="020F0502020204030204" pitchFamily="34" charset="0"/>
              </a:rPr>
              <a:t>PowerTCP</a:t>
            </a:r>
            <a:endParaRPr lang="zh-CN" altLang="en-US" kern="0" dirty="0">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DA4D30D4-8C99-4C82-A072-13F3741479B1}"/>
              </a:ext>
            </a:extLst>
          </p:cNvPr>
          <p:cNvPicPr>
            <a:picLocks noChangeAspect="1"/>
          </p:cNvPicPr>
          <p:nvPr/>
        </p:nvPicPr>
        <p:blipFill>
          <a:blip r:embed="rId4"/>
          <a:stretch>
            <a:fillRect/>
          </a:stretch>
        </p:blipFill>
        <p:spPr>
          <a:xfrm>
            <a:off x="1154419" y="2328290"/>
            <a:ext cx="4941581" cy="1508411"/>
          </a:xfrm>
          <a:prstGeom prst="rect">
            <a:avLst/>
          </a:prstGeom>
        </p:spPr>
      </p:pic>
      <p:sp>
        <p:nvSpPr>
          <p:cNvPr id="12" name="文本框 11">
            <a:extLst>
              <a:ext uri="{FF2B5EF4-FFF2-40B4-BE49-F238E27FC236}">
                <a16:creationId xmlns:a16="http://schemas.microsoft.com/office/drawing/2014/main" id="{C3B1D397-DAA5-4AC0-A55E-5609A55D30E5}"/>
              </a:ext>
            </a:extLst>
          </p:cNvPr>
          <p:cNvSpPr txBox="1"/>
          <p:nvPr/>
        </p:nvSpPr>
        <p:spPr>
          <a:xfrm>
            <a:off x="262469" y="5303198"/>
            <a:ext cx="3119047" cy="1200329"/>
          </a:xfrm>
          <a:prstGeom prst="rect">
            <a:avLst/>
          </a:prstGeom>
          <a:noFill/>
        </p:spPr>
        <p:txBody>
          <a:bodyPr wrap="square">
            <a:spAutoFit/>
          </a:bodyPr>
          <a:lstStyle/>
          <a:p>
            <a:r>
              <a:rPr lang="en-US" altLang="zh-CN" sz="1200" dirty="0">
                <a:latin typeface="Calibri" panose="020F0502020204030204" pitchFamily="34" charset="0"/>
                <a:ea typeface="Calibri" panose="020F0502020204030204" pitchFamily="34" charset="0"/>
                <a:cs typeface="Calibri" panose="020F0502020204030204" pitchFamily="34" charset="0"/>
              </a:rPr>
              <a:t>*TIMELY: RTT-based Congestion Control for the Datacenter. Radhika Mittal. SIGCOMM. 2015.</a:t>
            </a:r>
          </a:p>
          <a:p>
            <a:r>
              <a:rPr lang="en-US" altLang="zh-CN" sz="1200" dirty="0">
                <a:latin typeface="Calibri" panose="020F0502020204030204" pitchFamily="34" charset="0"/>
                <a:cs typeface="Calibri" panose="020F0502020204030204" pitchFamily="34" charset="0"/>
              </a:rPr>
              <a:t>Swift: Delay is Simple and Effective for Congestion Control in the Datacenter. Gautam Kumar. </a:t>
            </a:r>
            <a:r>
              <a:rPr lang="en-US" altLang="zh-CN" sz="1200" dirty="0">
                <a:latin typeface="Calibri" panose="020F0502020204030204" pitchFamily="34" charset="0"/>
                <a:ea typeface="Calibri" panose="020F0502020204030204" pitchFamily="34" charset="0"/>
                <a:cs typeface="Calibri" panose="020F0502020204030204" pitchFamily="34" charset="0"/>
              </a:rPr>
              <a:t>SIGCOMM. 2020.</a:t>
            </a:r>
          </a:p>
          <a:p>
            <a:endParaRPr lang="zh-CN" altLang="en-US" sz="1200"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62059C11-FE73-466B-94DE-F152AA6549BF}"/>
              </a:ext>
            </a:extLst>
          </p:cNvPr>
          <p:cNvSpPr txBox="1"/>
          <p:nvPr/>
        </p:nvSpPr>
        <p:spPr>
          <a:xfrm>
            <a:off x="3381516" y="6112864"/>
            <a:ext cx="6096000" cy="276999"/>
          </a:xfrm>
          <a:prstGeom prst="rect">
            <a:avLst/>
          </a:prstGeom>
          <a:noFill/>
        </p:spPr>
        <p:txBody>
          <a:bodyPr wrap="square">
            <a:spAutoFit/>
          </a:bodyPr>
          <a:lstStyle/>
          <a:p>
            <a:r>
              <a:rPr lang="en-US" altLang="zh-CN" sz="1200" dirty="0">
                <a:latin typeface="Calibri" panose="020F0502020204030204" pitchFamily="34" charset="0"/>
                <a:cs typeface="Calibri" panose="020F0502020204030204" pitchFamily="34" charset="0"/>
              </a:rPr>
              <a:t>*HPCC: high precision congestion control. </a:t>
            </a:r>
            <a:r>
              <a:rPr lang="en-US" altLang="zh-CN" sz="1200" dirty="0" err="1">
                <a:latin typeface="Calibri" panose="020F0502020204030204" pitchFamily="34" charset="0"/>
                <a:cs typeface="Calibri" panose="020F0502020204030204" pitchFamily="34" charset="0"/>
              </a:rPr>
              <a:t>Yuliang</a:t>
            </a:r>
            <a:r>
              <a:rPr lang="en-US" altLang="zh-CN" sz="1200" dirty="0">
                <a:latin typeface="Calibri" panose="020F0502020204030204" pitchFamily="34" charset="0"/>
                <a:cs typeface="Calibri" panose="020F0502020204030204" pitchFamily="34" charset="0"/>
              </a:rPr>
              <a:t> Li. SIGCOMM. 2019.</a:t>
            </a:r>
            <a:endParaRPr lang="zh-CN"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29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21</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589080" y="628947"/>
            <a:ext cx="10098585"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Proactive Congestion Control </a:t>
            </a: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(PCC)</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13" name="文本框 12">
            <a:extLst>
              <a:ext uri="{FF2B5EF4-FFF2-40B4-BE49-F238E27FC236}">
                <a16:creationId xmlns:a16="http://schemas.microsoft.com/office/drawing/2014/main" id="{43FEDC08-BCF3-415E-BE27-0D0231D99DA5}"/>
              </a:ext>
            </a:extLst>
          </p:cNvPr>
          <p:cNvSpPr txBox="1"/>
          <p:nvPr/>
        </p:nvSpPr>
        <p:spPr>
          <a:xfrm>
            <a:off x="450209" y="1714019"/>
            <a:ext cx="9825976" cy="1200329"/>
          </a:xfrm>
          <a:prstGeom prst="rect">
            <a:avLst/>
          </a:prstGeom>
          <a:noFill/>
        </p:spPr>
        <p:txBody>
          <a:bodyPr wrap="square">
            <a:spAutoFit/>
          </a:bodyPr>
          <a:lstStyle/>
          <a:p>
            <a:pPr marL="800100" lvl="1" indent="-34290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Schedule network transfer </a:t>
            </a:r>
            <a:r>
              <a:rPr lang="en-US" altLang="zh-CN" sz="2400" dirty="0">
                <a:solidFill>
                  <a:srgbClr val="FF0000"/>
                </a:solidFill>
                <a:latin typeface="Calibri" panose="020F0502020204030204" pitchFamily="34" charset="0"/>
                <a:cs typeface="Calibri" panose="020F0502020204030204" pitchFamily="34" charset="0"/>
              </a:rPr>
              <a:t>BEFORE</a:t>
            </a:r>
            <a:r>
              <a:rPr lang="en-US" altLang="zh-CN" sz="2400" dirty="0">
                <a:latin typeface="Calibri" panose="020F0502020204030204" pitchFamily="34" charset="0"/>
                <a:cs typeface="Calibri" panose="020F0502020204030204" pitchFamily="34" charset="0"/>
              </a:rPr>
              <a:t> sending.</a:t>
            </a:r>
          </a:p>
          <a:p>
            <a:pPr marL="800100" lvl="1" indent="-34290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Usually transmit a portion of unscheduled packets before bandwidth allocation, which also induces bursts.</a:t>
            </a:r>
            <a:endParaRPr lang="zh-CN" altLang="en-US" sz="2400" dirty="0">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id="{DE474590-7925-4E72-BB31-41A151E1534B}"/>
              </a:ext>
            </a:extLst>
          </p:cNvPr>
          <p:cNvGrpSpPr/>
          <p:nvPr/>
        </p:nvGrpSpPr>
        <p:grpSpPr>
          <a:xfrm>
            <a:off x="2500465" y="3396441"/>
            <a:ext cx="6548423" cy="2446675"/>
            <a:chOff x="3433777" y="3429000"/>
            <a:chExt cx="6548423" cy="2446675"/>
          </a:xfrm>
        </p:grpSpPr>
        <p:pic>
          <p:nvPicPr>
            <p:cNvPr id="14" name="图片 13">
              <a:extLst>
                <a:ext uri="{FF2B5EF4-FFF2-40B4-BE49-F238E27FC236}">
                  <a16:creationId xmlns:a16="http://schemas.microsoft.com/office/drawing/2014/main" id="{7E67B722-FD95-49EB-8C27-F8695D3EC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545" y="3968739"/>
              <a:ext cx="1125710" cy="1125710"/>
            </a:xfrm>
            <a:prstGeom prst="rect">
              <a:avLst/>
            </a:prstGeom>
          </p:spPr>
        </p:pic>
        <p:pic>
          <p:nvPicPr>
            <p:cNvPr id="15" name="图片 14">
              <a:extLst>
                <a:ext uri="{FF2B5EF4-FFF2-40B4-BE49-F238E27FC236}">
                  <a16:creationId xmlns:a16="http://schemas.microsoft.com/office/drawing/2014/main" id="{FDC3EC51-218E-4C92-B15D-D6BF717A5B79}"/>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3433777" y="3933952"/>
              <a:ext cx="914400" cy="1195284"/>
            </a:xfrm>
            <a:prstGeom prst="rect">
              <a:avLst/>
            </a:prstGeom>
          </p:spPr>
        </p:pic>
        <p:cxnSp>
          <p:nvCxnSpPr>
            <p:cNvPr id="16" name="直接连接符 15">
              <a:extLst>
                <a:ext uri="{FF2B5EF4-FFF2-40B4-BE49-F238E27FC236}">
                  <a16:creationId xmlns:a16="http://schemas.microsoft.com/office/drawing/2014/main" id="{07F49F58-E417-4AC6-8078-6ADC782CA235}"/>
                </a:ext>
              </a:extLst>
            </p:cNvPr>
            <p:cNvCxnSpPr>
              <a:stCxn id="15" idx="3"/>
              <a:endCxn id="14" idx="1"/>
            </p:cNvCxnSpPr>
            <p:nvPr/>
          </p:nvCxnSpPr>
          <p:spPr>
            <a:xfrm>
              <a:off x="4348177" y="4531594"/>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D25579B5-E159-4407-ACA0-CD9D16DD5AAC}"/>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7310623" y="3968739"/>
              <a:ext cx="914400" cy="1195284"/>
            </a:xfrm>
            <a:prstGeom prst="rect">
              <a:avLst/>
            </a:prstGeom>
          </p:spPr>
        </p:pic>
        <p:cxnSp>
          <p:nvCxnSpPr>
            <p:cNvPr id="18" name="直接连接符 17">
              <a:extLst>
                <a:ext uri="{FF2B5EF4-FFF2-40B4-BE49-F238E27FC236}">
                  <a16:creationId xmlns:a16="http://schemas.microsoft.com/office/drawing/2014/main" id="{27C124E7-90A3-429A-BEFD-52C80BFA58B5}"/>
                </a:ext>
              </a:extLst>
            </p:cNvPr>
            <p:cNvCxnSpPr/>
            <p:nvPr/>
          </p:nvCxnSpPr>
          <p:spPr>
            <a:xfrm>
              <a:off x="6392255" y="4519570"/>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36B25141-A69F-4BD7-BE09-1BFBF4A1ABF9}"/>
                </a:ext>
              </a:extLst>
            </p:cNvPr>
            <p:cNvGrpSpPr/>
            <p:nvPr/>
          </p:nvGrpSpPr>
          <p:grpSpPr>
            <a:xfrm>
              <a:off x="4485200" y="4803192"/>
              <a:ext cx="714548" cy="369332"/>
              <a:chOff x="1886778" y="2741587"/>
              <a:chExt cx="714548" cy="369332"/>
            </a:xfrm>
          </p:grpSpPr>
          <p:sp>
            <p:nvSpPr>
              <p:cNvPr id="20" name="矩形 19">
                <a:extLst>
                  <a:ext uri="{FF2B5EF4-FFF2-40B4-BE49-F238E27FC236}">
                    <a16:creationId xmlns:a16="http://schemas.microsoft.com/office/drawing/2014/main" id="{BDEB845D-B89D-4EA7-BD89-4834E546AB63}"/>
                  </a:ext>
                </a:extLst>
              </p:cNvPr>
              <p:cNvSpPr/>
              <p:nvPr/>
            </p:nvSpPr>
            <p:spPr>
              <a:xfrm>
                <a:off x="1886778" y="2784365"/>
                <a:ext cx="659951" cy="318053"/>
              </a:xfrm>
              <a:prstGeom prst="rect">
                <a:avLst/>
              </a:prstGeom>
              <a:no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8A6E4A5C-1317-4682-A245-F20A3D88A0A7}"/>
                  </a:ext>
                </a:extLst>
              </p:cNvPr>
              <p:cNvSpPr txBox="1"/>
              <p:nvPr/>
            </p:nvSpPr>
            <p:spPr>
              <a:xfrm>
                <a:off x="1921151" y="2741587"/>
                <a:ext cx="680175" cy="369332"/>
              </a:xfrm>
              <a:prstGeom prst="rect">
                <a:avLst/>
              </a:prstGeom>
              <a:noFill/>
            </p:spPr>
            <p:txBody>
              <a:bodyPr wrap="square" rtlCol="0">
                <a:spAutoFit/>
              </a:bodyPr>
              <a:lstStyle/>
              <a:p>
                <a:r>
                  <a:rPr lang="en-US" altLang="zh-CN" b="1" dirty="0">
                    <a:solidFill>
                      <a:srgbClr val="767171"/>
                    </a:solidFill>
                    <a:latin typeface="Calibri" panose="020F0502020204030204" pitchFamily="34" charset="0"/>
                    <a:cs typeface="Calibri" panose="020F0502020204030204" pitchFamily="34" charset="0"/>
                  </a:rPr>
                  <a:t> </a:t>
                </a:r>
                <a:r>
                  <a:rPr lang="en-US" altLang="zh-CN" b="1" dirty="0" err="1">
                    <a:solidFill>
                      <a:srgbClr val="767171"/>
                    </a:solidFill>
                    <a:latin typeface="Calibri" panose="020F0502020204030204" pitchFamily="34" charset="0"/>
                    <a:cs typeface="Calibri" panose="020F0502020204030204" pitchFamily="34" charset="0"/>
                  </a:rPr>
                  <a:t>Sch</a:t>
                </a:r>
                <a:endParaRPr lang="zh-CN" altLang="en-US" b="1" dirty="0">
                  <a:solidFill>
                    <a:srgbClr val="767171"/>
                  </a:solidFill>
                  <a:latin typeface="Calibri" panose="020F0502020204030204" pitchFamily="34" charset="0"/>
                  <a:cs typeface="Calibri" panose="020F0502020204030204" pitchFamily="34" charset="0"/>
                </a:endParaRPr>
              </a:p>
            </p:txBody>
          </p:sp>
        </p:grpSp>
        <p:sp>
          <p:nvSpPr>
            <p:cNvPr id="22" name="文本框 21">
              <a:extLst>
                <a:ext uri="{FF2B5EF4-FFF2-40B4-BE49-F238E27FC236}">
                  <a16:creationId xmlns:a16="http://schemas.microsoft.com/office/drawing/2014/main" id="{BB3722D9-83D2-409D-821B-997B64F5A729}"/>
                </a:ext>
              </a:extLst>
            </p:cNvPr>
            <p:cNvSpPr txBox="1"/>
            <p:nvPr/>
          </p:nvSpPr>
          <p:spPr>
            <a:xfrm>
              <a:off x="6829732" y="5167789"/>
              <a:ext cx="3152468" cy="707886"/>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Token allocation </a:t>
              </a:r>
            </a:p>
            <a:p>
              <a:r>
                <a:rPr lang="en-US" altLang="zh-CN" sz="2000" dirty="0">
                  <a:latin typeface="Calibri" panose="020F0502020204030204" pitchFamily="34" charset="0"/>
                  <a:cs typeface="Calibri" panose="020F0502020204030204" pitchFamily="34" charset="0"/>
                </a:rPr>
                <a:t>(</a:t>
              </a:r>
              <a:r>
                <a:rPr lang="en-US" altLang="zh-CN" sz="2000" dirty="0" err="1">
                  <a:latin typeface="Calibri" panose="020F0502020204030204" pitchFamily="34" charset="0"/>
                  <a:cs typeface="Calibri" panose="020F0502020204030204" pitchFamily="34" charset="0"/>
                </a:rPr>
                <a:t>Homa</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ExpressPass</a:t>
              </a:r>
              <a:r>
                <a:rPr lang="en-US" altLang="zh-CN" sz="2000" dirty="0">
                  <a:latin typeface="Calibri" panose="020F0502020204030204" pitchFamily="34" charset="0"/>
                  <a:cs typeface="Calibri" panose="020F0502020204030204" pitchFamily="34" charset="0"/>
                </a:rPr>
                <a:t>, NDP)</a:t>
              </a:r>
              <a:endParaRPr lang="zh-CN" altLang="en-US" sz="2000" dirty="0">
                <a:latin typeface="Calibri" panose="020F0502020204030204" pitchFamily="34" charset="0"/>
                <a:cs typeface="Calibri" panose="020F0502020204030204" pitchFamily="34" charset="0"/>
              </a:endParaRPr>
            </a:p>
          </p:txBody>
        </p:sp>
        <p:cxnSp>
          <p:nvCxnSpPr>
            <p:cNvPr id="23" name="直接箭头连接符 22">
              <a:extLst>
                <a:ext uri="{FF2B5EF4-FFF2-40B4-BE49-F238E27FC236}">
                  <a16:creationId xmlns:a16="http://schemas.microsoft.com/office/drawing/2014/main" id="{D4D743F7-78EE-4464-8F73-52A99C1A7211}"/>
                </a:ext>
              </a:extLst>
            </p:cNvPr>
            <p:cNvCxnSpPr/>
            <p:nvPr/>
          </p:nvCxnSpPr>
          <p:spPr>
            <a:xfrm>
              <a:off x="4504149" y="4693193"/>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29467961-3FFA-4575-900F-3939DD1770D1}"/>
                </a:ext>
              </a:extLst>
            </p:cNvPr>
            <p:cNvCxnSpPr/>
            <p:nvPr/>
          </p:nvCxnSpPr>
          <p:spPr>
            <a:xfrm>
              <a:off x="6522994" y="4693193"/>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CCE2176-E79E-45D4-BD94-0BF7E1239400}"/>
                </a:ext>
              </a:extLst>
            </p:cNvPr>
            <p:cNvSpPr txBox="1"/>
            <p:nvPr/>
          </p:nvSpPr>
          <p:spPr>
            <a:xfrm>
              <a:off x="3457984" y="3429000"/>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Sender</a:t>
              </a:r>
              <a:endParaRPr lang="zh-CN" altLang="en-US" sz="2800" dirty="0">
                <a:latin typeface="Calibri" panose="020F0502020204030204" pitchFamily="34" charset="0"/>
                <a:cs typeface="Calibri" panose="020F0502020204030204" pitchFamily="34" charset="0"/>
              </a:endParaRPr>
            </a:p>
          </p:txBody>
        </p:sp>
        <p:sp>
          <p:nvSpPr>
            <p:cNvPr id="26" name="文本框 25">
              <a:extLst>
                <a:ext uri="{FF2B5EF4-FFF2-40B4-BE49-F238E27FC236}">
                  <a16:creationId xmlns:a16="http://schemas.microsoft.com/office/drawing/2014/main" id="{FFC7EA86-DC4A-4908-B4E3-CB6ACA23B9E6}"/>
                </a:ext>
              </a:extLst>
            </p:cNvPr>
            <p:cNvSpPr txBox="1"/>
            <p:nvPr/>
          </p:nvSpPr>
          <p:spPr>
            <a:xfrm>
              <a:off x="7178456" y="3507074"/>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Receiver</a:t>
              </a:r>
              <a:endParaRPr lang="zh-CN" altLang="en-US" sz="2800" dirty="0">
                <a:latin typeface="Calibri" panose="020F0502020204030204" pitchFamily="34" charset="0"/>
                <a:cs typeface="Calibri" panose="020F0502020204030204" pitchFamily="34" charset="0"/>
              </a:endParaRPr>
            </a:p>
          </p:txBody>
        </p:sp>
        <p:cxnSp>
          <p:nvCxnSpPr>
            <p:cNvPr id="27" name="直接箭头连接符 26">
              <a:extLst>
                <a:ext uri="{FF2B5EF4-FFF2-40B4-BE49-F238E27FC236}">
                  <a16:creationId xmlns:a16="http://schemas.microsoft.com/office/drawing/2014/main" id="{8B080172-86A0-4059-A6A6-D2FA7A6B18EB}"/>
                </a:ext>
              </a:extLst>
            </p:cNvPr>
            <p:cNvCxnSpPr/>
            <p:nvPr/>
          </p:nvCxnSpPr>
          <p:spPr>
            <a:xfrm flipH="1">
              <a:off x="6473398" y="4345947"/>
              <a:ext cx="697447" cy="0"/>
            </a:xfrm>
            <a:prstGeom prst="straightConnector1">
              <a:avLst/>
            </a:prstGeom>
            <a:ln w="44450">
              <a:solidFill>
                <a:srgbClr val="EC7728"/>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5CD12B1B-45C3-4C9F-BB9A-EDE2BCAB978F}"/>
                </a:ext>
              </a:extLst>
            </p:cNvPr>
            <p:cNvGrpSpPr/>
            <p:nvPr/>
          </p:nvGrpSpPr>
          <p:grpSpPr>
            <a:xfrm>
              <a:off x="6461015" y="3849520"/>
              <a:ext cx="777995" cy="369332"/>
              <a:chOff x="6773405" y="4568981"/>
              <a:chExt cx="777995" cy="369332"/>
            </a:xfrm>
          </p:grpSpPr>
          <p:sp>
            <p:nvSpPr>
              <p:cNvPr id="29" name="矩形 28">
                <a:extLst>
                  <a:ext uri="{FF2B5EF4-FFF2-40B4-BE49-F238E27FC236}">
                    <a16:creationId xmlns:a16="http://schemas.microsoft.com/office/drawing/2014/main" id="{1AED405C-DCB2-4115-8A5B-1E9B18DB8407}"/>
                  </a:ext>
                </a:extLst>
              </p:cNvPr>
              <p:cNvSpPr/>
              <p:nvPr/>
            </p:nvSpPr>
            <p:spPr>
              <a:xfrm>
                <a:off x="6812187" y="4608237"/>
                <a:ext cx="659951" cy="318053"/>
              </a:xfrm>
              <a:prstGeom prst="rect">
                <a:avLst/>
              </a:prstGeom>
              <a:noFill/>
              <a:ln w="38100">
                <a:solidFill>
                  <a:srgbClr val="EC7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9E619E4D-174A-43D4-BC61-71536EECCE8D}"/>
                  </a:ext>
                </a:extLst>
              </p:cNvPr>
              <p:cNvSpPr txBox="1"/>
              <p:nvPr/>
            </p:nvSpPr>
            <p:spPr>
              <a:xfrm>
                <a:off x="6773405" y="4568981"/>
                <a:ext cx="777995" cy="369332"/>
              </a:xfrm>
              <a:prstGeom prst="rect">
                <a:avLst/>
              </a:prstGeom>
              <a:noFill/>
            </p:spPr>
            <p:txBody>
              <a:bodyPr wrap="square" rtlCol="0">
                <a:spAutoFit/>
              </a:bodyPr>
              <a:lstStyle/>
              <a:p>
                <a:r>
                  <a:rPr lang="en-US" altLang="zh-CN" b="1" dirty="0">
                    <a:solidFill>
                      <a:srgbClr val="EC7728"/>
                    </a:solidFill>
                    <a:latin typeface="Calibri" panose="020F0502020204030204" pitchFamily="34" charset="0"/>
                    <a:cs typeface="Calibri" panose="020F0502020204030204" pitchFamily="34" charset="0"/>
                  </a:rPr>
                  <a:t>Token</a:t>
                </a:r>
                <a:endParaRPr lang="zh-CN" altLang="en-US" b="1" dirty="0">
                  <a:solidFill>
                    <a:srgbClr val="EC7728"/>
                  </a:solidFill>
                  <a:latin typeface="Calibri" panose="020F0502020204030204" pitchFamily="34" charset="0"/>
                  <a:cs typeface="Calibri" panose="020F0502020204030204" pitchFamily="34" charset="0"/>
                </a:endParaRPr>
              </a:p>
            </p:txBody>
          </p:sp>
        </p:grpSp>
        <p:grpSp>
          <p:nvGrpSpPr>
            <p:cNvPr id="31" name="组合 30">
              <a:extLst>
                <a:ext uri="{FF2B5EF4-FFF2-40B4-BE49-F238E27FC236}">
                  <a16:creationId xmlns:a16="http://schemas.microsoft.com/office/drawing/2014/main" id="{40D457F3-83FE-44CB-8E88-D85432771CF1}"/>
                </a:ext>
              </a:extLst>
            </p:cNvPr>
            <p:cNvGrpSpPr/>
            <p:nvPr/>
          </p:nvGrpSpPr>
          <p:grpSpPr>
            <a:xfrm>
              <a:off x="4375428" y="4029335"/>
              <a:ext cx="891117" cy="369332"/>
              <a:chOff x="1790412" y="2750548"/>
              <a:chExt cx="891117" cy="369332"/>
            </a:xfrm>
          </p:grpSpPr>
          <p:sp>
            <p:nvSpPr>
              <p:cNvPr id="32" name="矩形 31">
                <a:extLst>
                  <a:ext uri="{FF2B5EF4-FFF2-40B4-BE49-F238E27FC236}">
                    <a16:creationId xmlns:a16="http://schemas.microsoft.com/office/drawing/2014/main" id="{6AD6F33B-CB66-4EA1-8DAB-B1FE6BBF3288}"/>
                  </a:ext>
                </a:extLst>
              </p:cNvPr>
              <p:cNvSpPr/>
              <p:nvPr/>
            </p:nvSpPr>
            <p:spPr>
              <a:xfrm>
                <a:off x="1886778" y="2784365"/>
                <a:ext cx="659951" cy="318053"/>
              </a:xfrm>
              <a:prstGeom prst="rect">
                <a:avLst/>
              </a:prstGeom>
              <a:no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BC25FA73-1255-4031-B89D-31D912A323D2}"/>
                  </a:ext>
                </a:extLst>
              </p:cNvPr>
              <p:cNvSpPr txBox="1"/>
              <p:nvPr/>
            </p:nvSpPr>
            <p:spPr>
              <a:xfrm>
                <a:off x="1790412" y="2750548"/>
                <a:ext cx="891117" cy="369332"/>
              </a:xfrm>
              <a:prstGeom prst="rect">
                <a:avLst/>
              </a:prstGeom>
              <a:noFill/>
            </p:spPr>
            <p:txBody>
              <a:bodyPr wrap="square" rtlCol="0">
                <a:spAutoFit/>
              </a:bodyPr>
              <a:lstStyle/>
              <a:p>
                <a:r>
                  <a:rPr lang="en-US" altLang="zh-CN" b="1" dirty="0">
                    <a:solidFill>
                      <a:srgbClr val="767171"/>
                    </a:solidFill>
                    <a:latin typeface="Calibri" panose="020F0502020204030204" pitchFamily="34" charset="0"/>
                    <a:cs typeface="Calibri" panose="020F0502020204030204" pitchFamily="34" charset="0"/>
                  </a:rPr>
                  <a:t> </a:t>
                </a:r>
                <a:r>
                  <a:rPr lang="en-US" altLang="zh-CN" b="1" dirty="0" err="1">
                    <a:solidFill>
                      <a:srgbClr val="767171"/>
                    </a:solidFill>
                    <a:latin typeface="Calibri" panose="020F0502020204030204" pitchFamily="34" charset="0"/>
                    <a:cs typeface="Calibri" panose="020F0502020204030204" pitchFamily="34" charset="0"/>
                  </a:rPr>
                  <a:t>Unsch</a:t>
                </a:r>
                <a:endParaRPr lang="zh-CN" altLang="en-US" b="1" dirty="0">
                  <a:solidFill>
                    <a:srgbClr val="767171"/>
                  </a:solidFill>
                  <a:latin typeface="Calibri" panose="020F0502020204030204" pitchFamily="34" charset="0"/>
                  <a:cs typeface="Calibri" panose="020F0502020204030204" pitchFamily="34" charset="0"/>
                </a:endParaRPr>
              </a:p>
            </p:txBody>
          </p:sp>
        </p:grpSp>
      </p:grpSp>
      <p:sp>
        <p:nvSpPr>
          <p:cNvPr id="9" name="文本框 8">
            <a:extLst>
              <a:ext uri="{FF2B5EF4-FFF2-40B4-BE49-F238E27FC236}">
                <a16:creationId xmlns:a16="http://schemas.microsoft.com/office/drawing/2014/main" id="{22A2DF0B-610B-4A9E-A800-9EF9D192FD78}"/>
              </a:ext>
            </a:extLst>
          </p:cNvPr>
          <p:cNvSpPr txBox="1"/>
          <p:nvPr/>
        </p:nvSpPr>
        <p:spPr>
          <a:xfrm>
            <a:off x="8112542" y="3518095"/>
            <a:ext cx="3391199" cy="1323439"/>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NOTE:</a:t>
            </a:r>
            <a:r>
              <a:rPr lang="en-US" altLang="zh-CN" sz="2000" dirty="0">
                <a:latin typeface="Calibri" panose="020F0502020204030204" pitchFamily="34" charset="0"/>
                <a:ea typeface="Calibri" panose="020F0502020204030204" pitchFamily="34" charset="0"/>
                <a:cs typeface="Calibri" panose="020F0502020204030204" pitchFamily="34" charset="0"/>
              </a:rPr>
              <a:t> We could use </a:t>
            </a:r>
            <a:r>
              <a:rPr lang="en-US" altLang="zh-CN" sz="2000" b="1" dirty="0">
                <a:latin typeface="Calibri" panose="020F0502020204030204" pitchFamily="34" charset="0"/>
                <a:ea typeface="Calibri" panose="020F0502020204030204" pitchFamily="34" charset="0"/>
                <a:cs typeface="Calibri" panose="020F0502020204030204" pitchFamily="34" charset="0"/>
              </a:rPr>
              <a:t>Token-based CC </a:t>
            </a:r>
            <a:r>
              <a:rPr lang="en-US" altLang="zh-CN" sz="2000" dirty="0">
                <a:latin typeface="Calibri" panose="020F0502020204030204" pitchFamily="34" charset="0"/>
                <a:ea typeface="Calibri" panose="020F0502020204030204" pitchFamily="34" charset="0"/>
                <a:cs typeface="Calibri" panose="020F0502020204030204" pitchFamily="34" charset="0"/>
              </a:rPr>
              <a:t>and </a:t>
            </a:r>
            <a:r>
              <a:rPr lang="en-US" altLang="zh-CN" sz="2000" b="1" dirty="0">
                <a:latin typeface="Calibri" panose="020F0502020204030204" pitchFamily="34" charset="0"/>
                <a:ea typeface="Calibri" panose="020F0502020204030204" pitchFamily="34" charset="0"/>
                <a:cs typeface="Calibri" panose="020F0502020204030204" pitchFamily="34" charset="0"/>
              </a:rPr>
              <a:t>Proactive CC </a:t>
            </a:r>
            <a:r>
              <a:rPr lang="en-US" altLang="zh-CN" sz="2000" dirty="0">
                <a:latin typeface="Calibri" panose="020F0502020204030204" pitchFamily="34" charset="0"/>
                <a:ea typeface="Calibri" panose="020F0502020204030204" pitchFamily="34" charset="0"/>
                <a:cs typeface="Calibri" panose="020F0502020204030204" pitchFamily="34" charset="0"/>
              </a:rPr>
              <a:t>alternately in our following slides.</a:t>
            </a:r>
            <a:endParaRPr lang="zh-CN" altLang="en-US" sz="2000" dirty="0">
              <a:latin typeface="Calibri" panose="020F0502020204030204" pitchFamily="34" charset="0"/>
              <a:cs typeface="Calibri" panose="020F0502020204030204" pitchFamily="34" charset="0"/>
            </a:endParaRPr>
          </a:p>
        </p:txBody>
      </p:sp>
      <p:sp>
        <p:nvSpPr>
          <p:cNvPr id="10" name="矩形: 圆角 9">
            <a:extLst>
              <a:ext uri="{FF2B5EF4-FFF2-40B4-BE49-F238E27FC236}">
                <a16:creationId xmlns:a16="http://schemas.microsoft.com/office/drawing/2014/main" id="{170275F7-B65F-4349-BA5F-B3A9510DB8AC}"/>
              </a:ext>
            </a:extLst>
          </p:cNvPr>
          <p:cNvSpPr/>
          <p:nvPr/>
        </p:nvSpPr>
        <p:spPr>
          <a:xfrm>
            <a:off x="8112542" y="3452193"/>
            <a:ext cx="3066734" cy="1444154"/>
          </a:xfrm>
          <a:prstGeom prst="roundRect">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512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22</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393059" y="667664"/>
            <a:ext cx="725975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Pure PCC: </a:t>
            </a:r>
            <a:r>
              <a:rPr lang="en-US" altLang="zh-CN" sz="5400" b="1" dirty="0" err="1">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ExpressPass</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7" name="内容占位符 2">
            <a:extLst>
              <a:ext uri="{FF2B5EF4-FFF2-40B4-BE49-F238E27FC236}">
                <a16:creationId xmlns:a16="http://schemas.microsoft.com/office/drawing/2014/main" id="{70E4EC73-C1F1-416B-9C68-E788E3CE678D}"/>
              </a:ext>
            </a:extLst>
          </p:cNvPr>
          <p:cNvSpPr txBox="1">
            <a:spLocks/>
          </p:cNvSpPr>
          <p:nvPr/>
        </p:nvSpPr>
        <p:spPr>
          <a:xfrm>
            <a:off x="1449032" y="1799417"/>
            <a:ext cx="4770353" cy="2609190"/>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ltLang="zh-CN" sz="2400" dirty="0">
              <a:ea typeface="Calibri" panose="020F0502020204030204" pitchFamily="34" charset="0"/>
            </a:endParaRP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Promise 1: </a:t>
            </a:r>
            <a:r>
              <a:rPr lang="en-US" altLang="zh-CN" sz="2400" kern="0" spc="0" dirty="0">
                <a:solidFill>
                  <a:srgbClr val="FF0000"/>
                </a:solidFill>
                <a:ea typeface="Calibri" panose="020F0502020204030204" pitchFamily="34" charset="0"/>
              </a:rPr>
              <a:t>near-zero queue</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Promise 2: </a:t>
            </a:r>
            <a:r>
              <a:rPr lang="en-US" altLang="zh-CN" sz="2400" kern="0" spc="0" dirty="0">
                <a:solidFill>
                  <a:srgbClr val="FF0000"/>
                </a:solidFill>
                <a:ea typeface="Calibri" panose="020F0502020204030204" pitchFamily="34" charset="0"/>
              </a:rPr>
              <a:t>zero packet loss</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Promise 3: </a:t>
            </a:r>
            <a:r>
              <a:rPr lang="en-US" altLang="zh-CN" sz="2400" kern="0" spc="0" dirty="0">
                <a:solidFill>
                  <a:srgbClr val="FF0000"/>
                </a:solidFill>
                <a:ea typeface="Calibri" panose="020F0502020204030204" pitchFamily="34" charset="0"/>
              </a:rPr>
              <a:t>fast convergence</a:t>
            </a:r>
          </a:p>
          <a:p>
            <a:pPr lvl="1"/>
            <a:endParaRPr lang="en-US" altLang="zh-CN" sz="2400" dirty="0">
              <a:ea typeface="Calibri" panose="020F0502020204030204" pitchFamily="34" charset="0"/>
            </a:endParaRPr>
          </a:p>
          <a:p>
            <a:pPr lvl="1"/>
            <a:endParaRPr lang="zh-CN" altLang="en-US" sz="2400" dirty="0"/>
          </a:p>
        </p:txBody>
      </p:sp>
      <p:pic>
        <p:nvPicPr>
          <p:cNvPr id="38" name="图片 37">
            <a:extLst>
              <a:ext uri="{FF2B5EF4-FFF2-40B4-BE49-F238E27FC236}">
                <a16:creationId xmlns:a16="http://schemas.microsoft.com/office/drawing/2014/main" id="{BB375F17-73D2-4B61-B35C-AC0E3E88D032}"/>
              </a:ext>
            </a:extLst>
          </p:cNvPr>
          <p:cNvPicPr>
            <a:picLocks noChangeAspect="1"/>
          </p:cNvPicPr>
          <p:nvPr/>
        </p:nvPicPr>
        <p:blipFill>
          <a:blip r:embed="rId3"/>
          <a:stretch>
            <a:fillRect/>
          </a:stretch>
        </p:blipFill>
        <p:spPr>
          <a:xfrm>
            <a:off x="5860486" y="2383536"/>
            <a:ext cx="5010301" cy="2705562"/>
          </a:xfrm>
          <a:prstGeom prst="rect">
            <a:avLst/>
          </a:prstGeom>
        </p:spPr>
      </p:pic>
      <p:sp>
        <p:nvSpPr>
          <p:cNvPr id="39" name="文本框 38">
            <a:extLst>
              <a:ext uri="{FF2B5EF4-FFF2-40B4-BE49-F238E27FC236}">
                <a16:creationId xmlns:a16="http://schemas.microsoft.com/office/drawing/2014/main" id="{71198384-B22A-4F8F-BE45-2E98B5EA80FD}"/>
              </a:ext>
            </a:extLst>
          </p:cNvPr>
          <p:cNvSpPr txBox="1"/>
          <p:nvPr/>
        </p:nvSpPr>
        <p:spPr>
          <a:xfrm>
            <a:off x="7503056" y="5245801"/>
            <a:ext cx="259228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a:t>
            </a:r>
            <a:r>
              <a:rPr lang="en-US" altLang="zh-CN" dirty="0" err="1">
                <a:latin typeface="Calibri" panose="020F0502020204030204" pitchFamily="34" charset="0"/>
                <a:ea typeface="Calibri" panose="020F0502020204030204" pitchFamily="34" charset="0"/>
                <a:cs typeface="Calibri" panose="020F0502020204030204" pitchFamily="34" charset="0"/>
              </a:rPr>
              <a:t>ExpressPass</a:t>
            </a:r>
            <a:r>
              <a:rPr lang="en-US"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51A8EECC-D264-4173-AA85-84BB3B2374DF}"/>
              </a:ext>
            </a:extLst>
          </p:cNvPr>
          <p:cNvSpPr txBox="1"/>
          <p:nvPr/>
        </p:nvSpPr>
        <p:spPr>
          <a:xfrm>
            <a:off x="2428568" y="6002599"/>
            <a:ext cx="6459794" cy="276999"/>
          </a:xfrm>
          <a:prstGeom prst="rect">
            <a:avLst/>
          </a:prstGeom>
          <a:noFill/>
        </p:spPr>
        <p:txBody>
          <a:bodyPr wrap="square">
            <a:spAutoFit/>
          </a:bodyPr>
          <a:lstStyle/>
          <a:p>
            <a:r>
              <a:rPr lang="en-US" altLang="zh-CN" sz="1200" dirty="0">
                <a:latin typeface="Calibri" panose="020F0502020204030204" pitchFamily="34" charset="0"/>
                <a:cs typeface="Calibri" panose="020F0502020204030204" pitchFamily="34" charset="0"/>
              </a:rPr>
              <a:t>*</a:t>
            </a:r>
            <a:r>
              <a:rPr lang="zh-CN" altLang="en-US" sz="1200" dirty="0">
                <a:latin typeface="Calibri" panose="020F0502020204030204" pitchFamily="34" charset="0"/>
                <a:cs typeface="Calibri" panose="020F0502020204030204" pitchFamily="34" charset="0"/>
              </a:rPr>
              <a:t>Credit-Scheduled Delay-Bounded Congestion Control for Datacenters. Inho Cho. SIGCOMM. 2017.</a:t>
            </a:r>
          </a:p>
        </p:txBody>
      </p:sp>
    </p:spTree>
    <p:extLst>
      <p:ext uri="{BB962C8B-B14F-4D97-AF65-F5344CB8AC3E}">
        <p14:creationId xmlns:p14="http://schemas.microsoft.com/office/powerpoint/2010/main" val="4124651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23</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9339387"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W</a:t>
            </a:r>
            <a:r>
              <a:rPr kumimoji="0" lang="en-US" altLang="zh-CN" sz="5400" b="1" i="0" u="none" strike="noStrike" kern="1200" cap="none" spc="0" normalizeH="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aste of the first-RTT hurts</a:t>
            </a:r>
            <a:endParaRPr kumimoji="0" lang="en-US" altLang="zh-CN"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9" name="内容占位符 6">
            <a:extLst>
              <a:ext uri="{FF2B5EF4-FFF2-40B4-BE49-F238E27FC236}">
                <a16:creationId xmlns:a16="http://schemas.microsoft.com/office/drawing/2014/main" id="{C7E26D4D-FDD4-411E-A5A6-C7BF15B08474}"/>
              </a:ext>
            </a:extLst>
          </p:cNvPr>
          <p:cNvSpPr txBox="1">
            <a:spLocks/>
          </p:cNvSpPr>
          <p:nvPr/>
        </p:nvSpPr>
        <p:spPr>
          <a:xfrm>
            <a:off x="707865" y="4757602"/>
            <a:ext cx="5537718" cy="1195717"/>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b="1" kern="0" spc="0" dirty="0">
                <a:solidFill>
                  <a:srgbClr val="FF0000"/>
                </a:solidFill>
              </a:rPr>
              <a:t>Most flows (w/o congestion) could have been finished within the first RTT!</a:t>
            </a:r>
            <a:endParaRPr lang="zh-CN" altLang="en-US" b="1" kern="0" spc="0" dirty="0">
              <a:solidFill>
                <a:srgbClr val="FF0000"/>
              </a:solidFill>
            </a:endParaRPr>
          </a:p>
        </p:txBody>
      </p:sp>
      <p:pic>
        <p:nvPicPr>
          <p:cNvPr id="10" name="图片 9">
            <a:extLst>
              <a:ext uri="{FF2B5EF4-FFF2-40B4-BE49-F238E27FC236}">
                <a16:creationId xmlns:a16="http://schemas.microsoft.com/office/drawing/2014/main" id="{7D59E729-4830-4F2A-9189-EA604D3966E0}"/>
              </a:ext>
            </a:extLst>
          </p:cNvPr>
          <p:cNvPicPr>
            <a:picLocks noChangeAspect="1"/>
          </p:cNvPicPr>
          <p:nvPr/>
        </p:nvPicPr>
        <p:blipFill>
          <a:blip r:embed="rId3"/>
          <a:stretch>
            <a:fillRect/>
          </a:stretch>
        </p:blipFill>
        <p:spPr>
          <a:xfrm>
            <a:off x="857449" y="1972230"/>
            <a:ext cx="5238551" cy="2291829"/>
          </a:xfrm>
          <a:prstGeom prst="rect">
            <a:avLst/>
          </a:prstGeom>
        </p:spPr>
      </p:pic>
      <p:sp>
        <p:nvSpPr>
          <p:cNvPr id="11" name="文本框 10">
            <a:extLst>
              <a:ext uri="{FF2B5EF4-FFF2-40B4-BE49-F238E27FC236}">
                <a16:creationId xmlns:a16="http://schemas.microsoft.com/office/drawing/2014/main" id="{DB31FC3F-009E-4693-9A3E-28A726CE1145}"/>
              </a:ext>
            </a:extLst>
          </p:cNvPr>
          <p:cNvSpPr txBox="1"/>
          <p:nvPr/>
        </p:nvSpPr>
        <p:spPr>
          <a:xfrm>
            <a:off x="2580250" y="4388270"/>
            <a:ext cx="2167596"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Aeolus)</a:t>
            </a:r>
            <a:endParaRPr lang="zh-CN" altLang="en-US" dirty="0">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id="{B6801BEE-14B0-4EF4-891C-F22E07EDBDD3}"/>
              </a:ext>
            </a:extLst>
          </p:cNvPr>
          <p:cNvGrpSpPr/>
          <p:nvPr/>
        </p:nvGrpSpPr>
        <p:grpSpPr>
          <a:xfrm>
            <a:off x="6526632" y="2103015"/>
            <a:ext cx="4604081" cy="2654587"/>
            <a:chOff x="6516800" y="2298449"/>
            <a:chExt cx="4604081" cy="2654587"/>
          </a:xfrm>
        </p:grpSpPr>
        <p:pic>
          <p:nvPicPr>
            <p:cNvPr id="5" name="图片 4">
              <a:extLst>
                <a:ext uri="{FF2B5EF4-FFF2-40B4-BE49-F238E27FC236}">
                  <a16:creationId xmlns:a16="http://schemas.microsoft.com/office/drawing/2014/main" id="{C29C3844-A6A3-4E8F-A2D6-3F93764393E0}"/>
                </a:ext>
              </a:extLst>
            </p:cNvPr>
            <p:cNvPicPr>
              <a:picLocks noChangeAspect="1"/>
            </p:cNvPicPr>
            <p:nvPr/>
          </p:nvPicPr>
          <p:blipFill>
            <a:blip r:embed="rId4"/>
            <a:stretch>
              <a:fillRect/>
            </a:stretch>
          </p:blipFill>
          <p:spPr>
            <a:xfrm>
              <a:off x="6516800" y="2298449"/>
              <a:ext cx="4126661" cy="2089821"/>
            </a:xfrm>
            <a:prstGeom prst="rect">
              <a:avLst/>
            </a:prstGeom>
          </p:spPr>
        </p:pic>
        <p:sp>
          <p:nvSpPr>
            <p:cNvPr id="12" name="文本框 11">
              <a:extLst>
                <a:ext uri="{FF2B5EF4-FFF2-40B4-BE49-F238E27FC236}">
                  <a16:creationId xmlns:a16="http://schemas.microsoft.com/office/drawing/2014/main" id="{4BCF10A7-3C7F-49ED-A89A-DA0073C45505}"/>
                </a:ext>
              </a:extLst>
            </p:cNvPr>
            <p:cNvSpPr txBox="1"/>
            <p:nvPr/>
          </p:nvSpPr>
          <p:spPr>
            <a:xfrm>
              <a:off x="6746066" y="4583704"/>
              <a:ext cx="4374815"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TCC, Memcached, 100 Gbps)</a:t>
              </a:r>
              <a:endParaRPr lang="zh-CN" alt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2714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24</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90" y="628477"/>
            <a:ext cx="2441950"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err="1">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Homa</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7" name="内容占位符 2">
            <a:extLst>
              <a:ext uri="{FF2B5EF4-FFF2-40B4-BE49-F238E27FC236}">
                <a16:creationId xmlns:a16="http://schemas.microsoft.com/office/drawing/2014/main" id="{70E4EC73-C1F1-416B-9C68-E788E3CE678D}"/>
              </a:ext>
            </a:extLst>
          </p:cNvPr>
          <p:cNvSpPr txBox="1">
            <a:spLocks/>
          </p:cNvSpPr>
          <p:nvPr/>
        </p:nvSpPr>
        <p:spPr>
          <a:xfrm>
            <a:off x="1202405" y="1687293"/>
            <a:ext cx="4596509" cy="2932709"/>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zh-CN" sz="2400" kern="0" spc="0" dirty="0">
              <a:ea typeface="Calibri" panose="020F0502020204030204" pitchFamily="34" charset="0"/>
            </a:endParaRP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Scheduled: </a:t>
            </a:r>
            <a:r>
              <a:rPr lang="en-US" altLang="zh-CN" sz="2400" kern="0" spc="0" dirty="0">
                <a:solidFill>
                  <a:srgbClr val="FF0000"/>
                </a:solidFill>
                <a:ea typeface="Calibri" panose="020F0502020204030204" pitchFamily="34" charset="0"/>
              </a:rPr>
              <a:t>adaptive priority</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Unscheduled: priority thresholds</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Unscheduled: </a:t>
            </a:r>
            <a:r>
              <a:rPr lang="en-US" altLang="zh-CN" sz="2400" kern="0" spc="0" dirty="0">
                <a:solidFill>
                  <a:srgbClr val="FF0000"/>
                </a:solidFill>
                <a:ea typeface="Calibri" panose="020F0502020204030204" pitchFamily="34" charset="0"/>
              </a:rPr>
              <a:t>higher priorities</a:t>
            </a:r>
          </a:p>
          <a:p>
            <a:pPr lvl="1"/>
            <a:endParaRPr lang="en-US" altLang="zh-CN" sz="2400" kern="0" spc="0" dirty="0">
              <a:ea typeface="Calibri" panose="020F0502020204030204" pitchFamily="34" charset="0"/>
            </a:endParaRPr>
          </a:p>
          <a:p>
            <a:pPr lvl="1"/>
            <a:endParaRPr lang="zh-CN" altLang="en-US" sz="2400" kern="0" spc="0" dirty="0"/>
          </a:p>
        </p:txBody>
      </p:sp>
      <p:sp>
        <p:nvSpPr>
          <p:cNvPr id="39" name="文本框 38">
            <a:extLst>
              <a:ext uri="{FF2B5EF4-FFF2-40B4-BE49-F238E27FC236}">
                <a16:creationId xmlns:a16="http://schemas.microsoft.com/office/drawing/2014/main" id="{71198384-B22A-4F8F-BE45-2E98B5EA80FD}"/>
              </a:ext>
            </a:extLst>
          </p:cNvPr>
          <p:cNvSpPr txBox="1"/>
          <p:nvPr/>
        </p:nvSpPr>
        <p:spPr>
          <a:xfrm>
            <a:off x="7822827" y="5561328"/>
            <a:ext cx="259228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a:t>
            </a:r>
            <a:r>
              <a:rPr lang="en-US" altLang="zh-CN" dirty="0" err="1">
                <a:latin typeface="Calibri" panose="020F0502020204030204" pitchFamily="34" charset="0"/>
                <a:ea typeface="Calibri" panose="020F0502020204030204" pitchFamily="34" charset="0"/>
                <a:cs typeface="Calibri" panose="020F0502020204030204" pitchFamily="34" charset="0"/>
              </a:rPr>
              <a:t>Homa</a:t>
            </a:r>
            <a:r>
              <a:rPr lang="en-US" altLang="zh-CN" dirty="0">
                <a:latin typeface="Calibri" panose="020F0502020204030204" pitchFamily="34" charset="0"/>
                <a:ea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E4D0C7B3-E4E4-465E-8105-A467520DCCF8}"/>
              </a:ext>
            </a:extLst>
          </p:cNvPr>
          <p:cNvPicPr>
            <a:picLocks noChangeAspect="1"/>
          </p:cNvPicPr>
          <p:nvPr/>
        </p:nvPicPr>
        <p:blipFill>
          <a:blip r:embed="rId3"/>
          <a:stretch>
            <a:fillRect/>
          </a:stretch>
        </p:blipFill>
        <p:spPr>
          <a:xfrm>
            <a:off x="6940602" y="1847189"/>
            <a:ext cx="3301741" cy="3342147"/>
          </a:xfrm>
          <a:prstGeom prst="rect">
            <a:avLst/>
          </a:prstGeom>
        </p:spPr>
      </p:pic>
      <p:sp>
        <p:nvSpPr>
          <p:cNvPr id="10" name="文本框 9">
            <a:extLst>
              <a:ext uri="{FF2B5EF4-FFF2-40B4-BE49-F238E27FC236}">
                <a16:creationId xmlns:a16="http://schemas.microsoft.com/office/drawing/2014/main" id="{9F563402-405C-46BF-87B4-8A949C88517D}"/>
              </a:ext>
            </a:extLst>
          </p:cNvPr>
          <p:cNvSpPr txBox="1"/>
          <p:nvPr/>
        </p:nvSpPr>
        <p:spPr>
          <a:xfrm>
            <a:off x="3149231" y="5877529"/>
            <a:ext cx="4945457" cy="523220"/>
          </a:xfrm>
          <a:prstGeom prst="rect">
            <a:avLst/>
          </a:prstGeom>
          <a:noFill/>
        </p:spPr>
        <p:txBody>
          <a:bodyPr wrap="square">
            <a:spAutoFit/>
          </a:bodyPr>
          <a:lstStyle/>
          <a:p>
            <a:pPr algn="l"/>
            <a:r>
              <a:rPr lang="en-US" altLang="zh-CN" sz="1400" dirty="0">
                <a:latin typeface="Calibri" panose="020F0502020204030204" pitchFamily="34" charset="0"/>
                <a:cs typeface="Calibri" panose="020F0502020204030204" pitchFamily="34" charset="0"/>
              </a:rPr>
              <a:t>*</a:t>
            </a:r>
            <a:r>
              <a:rPr lang="en-US" altLang="zh-CN" sz="1400" dirty="0" err="1">
                <a:latin typeface="Calibri" panose="020F0502020204030204" pitchFamily="34" charset="0"/>
                <a:cs typeface="Calibri" panose="020F0502020204030204" pitchFamily="34" charset="0"/>
              </a:rPr>
              <a:t>Homa</a:t>
            </a:r>
            <a:r>
              <a:rPr lang="en-US" altLang="zh-CN" sz="1400" dirty="0">
                <a:latin typeface="Calibri" panose="020F0502020204030204" pitchFamily="34" charset="0"/>
                <a:cs typeface="Calibri" panose="020F0502020204030204" pitchFamily="34" charset="0"/>
              </a:rPr>
              <a:t>: a receiver-driven low-latency transport protocol using network priorities. Behnam </a:t>
            </a:r>
            <a:r>
              <a:rPr lang="en-US" altLang="zh-CN" sz="1400" dirty="0" err="1">
                <a:latin typeface="Calibri" panose="020F0502020204030204" pitchFamily="34" charset="0"/>
                <a:cs typeface="Calibri" panose="020F0502020204030204" pitchFamily="34" charset="0"/>
              </a:rPr>
              <a:t>Montazeri</a:t>
            </a:r>
            <a:r>
              <a:rPr lang="en-US" altLang="zh-CN" sz="1400" dirty="0">
                <a:latin typeface="Calibri" panose="020F0502020204030204" pitchFamily="34" charset="0"/>
                <a:cs typeface="Calibri" panose="020F0502020204030204" pitchFamily="34" charset="0"/>
              </a:rPr>
              <a:t>. SIGCOMM. 2018.</a:t>
            </a:r>
          </a:p>
        </p:txBody>
      </p:sp>
    </p:spTree>
    <p:extLst>
      <p:ext uri="{BB962C8B-B14F-4D97-AF65-F5344CB8AC3E}">
        <p14:creationId xmlns:p14="http://schemas.microsoft.com/office/powerpoint/2010/main" val="3414098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25</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5150803"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NDP</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7" name="内容占位符 2">
            <a:extLst>
              <a:ext uri="{FF2B5EF4-FFF2-40B4-BE49-F238E27FC236}">
                <a16:creationId xmlns:a16="http://schemas.microsoft.com/office/drawing/2014/main" id="{70E4EC73-C1F1-416B-9C68-E788E3CE678D}"/>
              </a:ext>
            </a:extLst>
          </p:cNvPr>
          <p:cNvSpPr txBox="1">
            <a:spLocks/>
          </p:cNvSpPr>
          <p:nvPr/>
        </p:nvSpPr>
        <p:spPr>
          <a:xfrm>
            <a:off x="907645" y="1922801"/>
            <a:ext cx="4539633" cy="2932709"/>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zh-CN" sz="2400" kern="0" spc="0" dirty="0">
              <a:ea typeface="Calibri" panose="020F0502020204030204" pitchFamily="34" charset="0"/>
            </a:endParaRP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rgbClr val="FF0000"/>
                </a:solidFill>
              </a:rPr>
              <a:t>Packet trimming </a:t>
            </a:r>
            <a:r>
              <a:rPr lang="zh-CN" altLang="en-US" sz="2400" kern="0" spc="0" dirty="0">
                <a:solidFill>
                  <a:schemeClr val="tx1"/>
                </a:solidFill>
                <a:ea typeface="Calibri" panose="020F0502020204030204" pitchFamily="34" charset="0"/>
              </a:rPr>
              <a:t>→ </a:t>
            </a:r>
            <a:r>
              <a:rPr lang="en-US" altLang="zh-CN" sz="2400" kern="0" spc="0" dirty="0">
                <a:solidFill>
                  <a:schemeClr val="tx1"/>
                </a:solidFill>
              </a:rPr>
              <a:t>deterministic packet loss </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Receiver-driven packets pulling</a:t>
            </a:r>
          </a:p>
          <a:p>
            <a:pPr lvl="1"/>
            <a:endParaRPr lang="en-US" altLang="zh-CN" sz="2400" kern="0" spc="0" dirty="0">
              <a:ea typeface="Calibri" panose="020F0502020204030204" pitchFamily="34" charset="0"/>
            </a:endParaRPr>
          </a:p>
          <a:p>
            <a:pPr lvl="1"/>
            <a:endParaRPr lang="zh-CN" altLang="en-US" sz="2400" kern="0" spc="0" dirty="0"/>
          </a:p>
        </p:txBody>
      </p:sp>
      <p:pic>
        <p:nvPicPr>
          <p:cNvPr id="10" name="图片 9">
            <a:extLst>
              <a:ext uri="{FF2B5EF4-FFF2-40B4-BE49-F238E27FC236}">
                <a16:creationId xmlns:a16="http://schemas.microsoft.com/office/drawing/2014/main" id="{B27447C6-9BF3-425C-B07C-9DADD24A5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243" y="2926164"/>
            <a:ext cx="1125710" cy="1125710"/>
          </a:xfrm>
          <a:prstGeom prst="rect">
            <a:avLst/>
          </a:prstGeom>
        </p:spPr>
      </p:pic>
      <p:pic>
        <p:nvPicPr>
          <p:cNvPr id="11" name="图片 10">
            <a:extLst>
              <a:ext uri="{FF2B5EF4-FFF2-40B4-BE49-F238E27FC236}">
                <a16:creationId xmlns:a16="http://schemas.microsoft.com/office/drawing/2014/main" id="{1D09E132-34A6-4010-B94A-FEBB0C9504BC}"/>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5271475" y="2891377"/>
            <a:ext cx="914400" cy="1195284"/>
          </a:xfrm>
          <a:prstGeom prst="rect">
            <a:avLst/>
          </a:prstGeom>
        </p:spPr>
      </p:pic>
      <p:pic>
        <p:nvPicPr>
          <p:cNvPr id="13" name="图片 12">
            <a:extLst>
              <a:ext uri="{FF2B5EF4-FFF2-40B4-BE49-F238E27FC236}">
                <a16:creationId xmlns:a16="http://schemas.microsoft.com/office/drawing/2014/main" id="{3100A91F-414C-420F-953A-6CE98519CEBD}"/>
              </a:ext>
            </a:extLst>
          </p:cNvPr>
          <p:cNvPicPr>
            <a:picLocks noChangeAspect="1"/>
          </p:cNvPicPr>
          <p:nvPr/>
        </p:nvPicPr>
        <p:blipFill rotWithShape="1">
          <a:blip r:embed="rId4">
            <a:extLst>
              <a:ext uri="{28A0092B-C50C-407E-A947-70E740481C1C}">
                <a14:useLocalDpi xmlns:a14="http://schemas.microsoft.com/office/drawing/2010/main" val="0"/>
              </a:ext>
            </a:extLst>
          </a:blip>
          <a:srcRect l="11641" r="11858"/>
          <a:stretch/>
        </p:blipFill>
        <p:spPr>
          <a:xfrm>
            <a:off x="9148321" y="2926164"/>
            <a:ext cx="914400" cy="1195284"/>
          </a:xfrm>
          <a:prstGeom prst="rect">
            <a:avLst/>
          </a:prstGeom>
        </p:spPr>
      </p:pic>
      <p:cxnSp>
        <p:nvCxnSpPr>
          <p:cNvPr id="14" name="直接连接符 13">
            <a:extLst>
              <a:ext uri="{FF2B5EF4-FFF2-40B4-BE49-F238E27FC236}">
                <a16:creationId xmlns:a16="http://schemas.microsoft.com/office/drawing/2014/main" id="{D74FC3E6-3805-402E-A702-AF5359D07FF9}"/>
              </a:ext>
            </a:extLst>
          </p:cNvPr>
          <p:cNvCxnSpPr/>
          <p:nvPr/>
        </p:nvCxnSpPr>
        <p:spPr>
          <a:xfrm>
            <a:off x="8229953" y="3476995"/>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38672816-E392-4A3A-8046-920E23F47DDE}"/>
              </a:ext>
            </a:extLst>
          </p:cNvPr>
          <p:cNvCxnSpPr/>
          <p:nvPr/>
        </p:nvCxnSpPr>
        <p:spPr>
          <a:xfrm>
            <a:off x="6341847" y="3650618"/>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C0FBDEEC-9AAE-4FC1-B1D0-2AD3EA1E1A71}"/>
              </a:ext>
            </a:extLst>
          </p:cNvPr>
          <p:cNvCxnSpPr/>
          <p:nvPr/>
        </p:nvCxnSpPr>
        <p:spPr>
          <a:xfrm>
            <a:off x="8360692" y="3650618"/>
            <a:ext cx="654035" cy="9736"/>
          </a:xfrm>
          <a:prstGeom prst="straightConnector1">
            <a:avLst/>
          </a:prstGeom>
          <a:ln w="44450">
            <a:solidFill>
              <a:srgbClr val="76717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2AA7787-FFD4-494A-B7A4-0783B1BCA31D}"/>
              </a:ext>
            </a:extLst>
          </p:cNvPr>
          <p:cNvSpPr txBox="1"/>
          <p:nvPr/>
        </p:nvSpPr>
        <p:spPr>
          <a:xfrm>
            <a:off x="5295682" y="2386425"/>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Sender</a:t>
            </a:r>
            <a:endParaRPr lang="zh-CN" altLang="en-US" sz="2800"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3972F2B2-73A0-479B-8648-C0A6608BC1AA}"/>
              </a:ext>
            </a:extLst>
          </p:cNvPr>
          <p:cNvSpPr txBox="1"/>
          <p:nvPr/>
        </p:nvSpPr>
        <p:spPr>
          <a:xfrm>
            <a:off x="9016154" y="2464499"/>
            <a:ext cx="1386508" cy="461665"/>
          </a:xfrm>
          <a:prstGeom prst="rect">
            <a:avLst/>
          </a:prstGeom>
          <a:noFill/>
        </p:spPr>
        <p:txBody>
          <a:bodyPr wrap="square" rtlCol="0">
            <a:spAutoFit/>
          </a:bodyPr>
          <a:lstStyle/>
          <a:p>
            <a:r>
              <a:rPr lang="en-US" altLang="zh-CN" sz="2400" dirty="0">
                <a:latin typeface="Calibri" panose="020F0502020204030204" pitchFamily="34" charset="0"/>
                <a:cs typeface="Calibri" panose="020F0502020204030204" pitchFamily="34" charset="0"/>
              </a:rPr>
              <a:t>Receiver</a:t>
            </a:r>
            <a:endParaRPr lang="zh-CN" altLang="en-US" sz="2800" dirty="0">
              <a:latin typeface="Calibri" panose="020F0502020204030204" pitchFamily="34" charset="0"/>
              <a:cs typeface="Calibri" panose="020F0502020204030204" pitchFamily="34" charset="0"/>
            </a:endParaRPr>
          </a:p>
        </p:txBody>
      </p:sp>
      <p:cxnSp>
        <p:nvCxnSpPr>
          <p:cNvPr id="21" name="直接箭头连接符 20">
            <a:extLst>
              <a:ext uri="{FF2B5EF4-FFF2-40B4-BE49-F238E27FC236}">
                <a16:creationId xmlns:a16="http://schemas.microsoft.com/office/drawing/2014/main" id="{B372F129-BD87-45CC-A088-D1D9C1538F4E}"/>
              </a:ext>
            </a:extLst>
          </p:cNvPr>
          <p:cNvCxnSpPr/>
          <p:nvPr/>
        </p:nvCxnSpPr>
        <p:spPr>
          <a:xfrm flipH="1">
            <a:off x="8311096" y="3303372"/>
            <a:ext cx="697447" cy="0"/>
          </a:xfrm>
          <a:prstGeom prst="straightConnector1">
            <a:avLst/>
          </a:prstGeom>
          <a:ln w="44450">
            <a:solidFill>
              <a:srgbClr val="34A47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4C12169C-3B26-4EE7-AC47-7579F3B8A9A9}"/>
              </a:ext>
            </a:extLst>
          </p:cNvPr>
          <p:cNvGrpSpPr/>
          <p:nvPr/>
        </p:nvGrpSpPr>
        <p:grpSpPr>
          <a:xfrm>
            <a:off x="8337495" y="2820561"/>
            <a:ext cx="829346" cy="369332"/>
            <a:chOff x="6812187" y="4582597"/>
            <a:chExt cx="829346" cy="369332"/>
          </a:xfrm>
        </p:grpSpPr>
        <p:sp>
          <p:nvSpPr>
            <p:cNvPr id="26" name="矩形 25">
              <a:extLst>
                <a:ext uri="{FF2B5EF4-FFF2-40B4-BE49-F238E27FC236}">
                  <a16:creationId xmlns:a16="http://schemas.microsoft.com/office/drawing/2014/main" id="{A1A92D48-EA90-46C3-90B3-C6238EE28732}"/>
                </a:ext>
              </a:extLst>
            </p:cNvPr>
            <p:cNvSpPr/>
            <p:nvPr/>
          </p:nvSpPr>
          <p:spPr>
            <a:xfrm>
              <a:off x="6812187" y="4608237"/>
              <a:ext cx="659951" cy="318053"/>
            </a:xfrm>
            <a:prstGeom prst="rect">
              <a:avLst/>
            </a:prstGeom>
            <a:noFill/>
            <a:ln w="38100">
              <a:solidFill>
                <a:srgbClr val="34A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75000"/>
                  </a:schemeClr>
                </a:solidFill>
              </a:endParaRPr>
            </a:p>
          </p:txBody>
        </p:sp>
        <p:sp>
          <p:nvSpPr>
            <p:cNvPr id="27" name="文本框 26">
              <a:extLst>
                <a:ext uri="{FF2B5EF4-FFF2-40B4-BE49-F238E27FC236}">
                  <a16:creationId xmlns:a16="http://schemas.microsoft.com/office/drawing/2014/main" id="{A5494408-8055-4DF0-887C-16A07FB80D42}"/>
                </a:ext>
              </a:extLst>
            </p:cNvPr>
            <p:cNvSpPr txBox="1"/>
            <p:nvPr/>
          </p:nvSpPr>
          <p:spPr>
            <a:xfrm>
              <a:off x="6863538" y="4582597"/>
              <a:ext cx="777995" cy="369332"/>
            </a:xfrm>
            <a:prstGeom prst="rect">
              <a:avLst/>
            </a:prstGeom>
            <a:noFill/>
          </p:spPr>
          <p:txBody>
            <a:bodyPr wrap="square" rtlCol="0">
              <a:spAutoFit/>
            </a:bodyPr>
            <a:lstStyle/>
            <a:p>
              <a:r>
                <a:rPr lang="en-US" altLang="zh-CN" b="1" dirty="0">
                  <a:solidFill>
                    <a:schemeClr val="accent3">
                      <a:lumMod val="75000"/>
                    </a:schemeClr>
                  </a:solidFill>
                  <a:latin typeface="Calibri" panose="020F0502020204030204" pitchFamily="34" charset="0"/>
                  <a:cs typeface="Calibri" panose="020F0502020204030204" pitchFamily="34" charset="0"/>
                </a:rPr>
                <a:t>Pull</a:t>
              </a:r>
              <a:endParaRPr lang="zh-CN" altLang="en-US" b="1" dirty="0">
                <a:solidFill>
                  <a:schemeClr val="accent3">
                    <a:lumMod val="75000"/>
                  </a:schemeClr>
                </a:solidFill>
                <a:latin typeface="Calibri" panose="020F0502020204030204" pitchFamily="34" charset="0"/>
                <a:cs typeface="Calibri" panose="020F0502020204030204" pitchFamily="34" charset="0"/>
              </a:endParaRPr>
            </a:p>
          </p:txBody>
        </p:sp>
      </p:grpSp>
      <p:grpSp>
        <p:nvGrpSpPr>
          <p:cNvPr id="3" name="组合 2">
            <a:extLst>
              <a:ext uri="{FF2B5EF4-FFF2-40B4-BE49-F238E27FC236}">
                <a16:creationId xmlns:a16="http://schemas.microsoft.com/office/drawing/2014/main" id="{6496C7A2-6740-46E2-A963-514F871C3918}"/>
              </a:ext>
            </a:extLst>
          </p:cNvPr>
          <p:cNvGrpSpPr/>
          <p:nvPr/>
        </p:nvGrpSpPr>
        <p:grpSpPr>
          <a:xfrm>
            <a:off x="6185875" y="3038477"/>
            <a:ext cx="918368" cy="450542"/>
            <a:chOff x="6185875" y="3038477"/>
            <a:chExt cx="918368" cy="450542"/>
          </a:xfrm>
        </p:grpSpPr>
        <p:cxnSp>
          <p:nvCxnSpPr>
            <p:cNvPr id="12" name="直接连接符 11">
              <a:extLst>
                <a:ext uri="{FF2B5EF4-FFF2-40B4-BE49-F238E27FC236}">
                  <a16:creationId xmlns:a16="http://schemas.microsoft.com/office/drawing/2014/main" id="{93E1EC52-DC35-40EB-A97E-DF4E657D3F9E}"/>
                </a:ext>
              </a:extLst>
            </p:cNvPr>
            <p:cNvCxnSpPr>
              <a:stCxn id="11" idx="3"/>
              <a:endCxn id="10" idx="1"/>
            </p:cNvCxnSpPr>
            <p:nvPr/>
          </p:nvCxnSpPr>
          <p:spPr>
            <a:xfrm>
              <a:off x="6185875" y="3489019"/>
              <a:ext cx="918368"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615AEE31-CFEF-4F1A-AD36-867C5C564667}"/>
                </a:ext>
              </a:extLst>
            </p:cNvPr>
            <p:cNvSpPr/>
            <p:nvPr/>
          </p:nvSpPr>
          <p:spPr>
            <a:xfrm>
              <a:off x="6875638" y="3038477"/>
              <a:ext cx="94011" cy="296826"/>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6651DFE7-7FFA-44AE-8A51-4F260724A812}"/>
              </a:ext>
            </a:extLst>
          </p:cNvPr>
          <p:cNvGrpSpPr/>
          <p:nvPr/>
        </p:nvGrpSpPr>
        <p:grpSpPr>
          <a:xfrm>
            <a:off x="6777961" y="4161643"/>
            <a:ext cx="1218896" cy="431763"/>
            <a:chOff x="6186494" y="2967249"/>
            <a:chExt cx="782949" cy="431763"/>
          </a:xfrm>
        </p:grpSpPr>
        <p:sp>
          <p:nvSpPr>
            <p:cNvPr id="34" name="矩形 33">
              <a:extLst>
                <a:ext uri="{FF2B5EF4-FFF2-40B4-BE49-F238E27FC236}">
                  <a16:creationId xmlns:a16="http://schemas.microsoft.com/office/drawing/2014/main" id="{1A8233DE-0F99-4EE4-9B06-A6AB5E3911AE}"/>
                </a:ext>
              </a:extLst>
            </p:cNvPr>
            <p:cNvSpPr/>
            <p:nvPr/>
          </p:nvSpPr>
          <p:spPr>
            <a:xfrm>
              <a:off x="6309492" y="3020577"/>
              <a:ext cx="659951" cy="3180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5791D116-8C0D-4F23-BD54-87CE619CE512}"/>
                </a:ext>
              </a:extLst>
            </p:cNvPr>
            <p:cNvSpPr/>
            <p:nvPr/>
          </p:nvSpPr>
          <p:spPr>
            <a:xfrm>
              <a:off x="6186494" y="2967249"/>
              <a:ext cx="245992" cy="43176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a:extLst>
              <a:ext uri="{FF2B5EF4-FFF2-40B4-BE49-F238E27FC236}">
                <a16:creationId xmlns:a16="http://schemas.microsoft.com/office/drawing/2014/main" id="{89861276-2E82-4682-962B-AA7397417B18}"/>
              </a:ext>
            </a:extLst>
          </p:cNvPr>
          <p:cNvCxnSpPr/>
          <p:nvPr/>
        </p:nvCxnSpPr>
        <p:spPr>
          <a:xfrm>
            <a:off x="7734298" y="4051874"/>
            <a:ext cx="0" cy="704276"/>
          </a:xfrm>
          <a:prstGeom prst="line">
            <a:avLst/>
          </a:prstGeom>
          <a:ln w="254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D35E3840-CE2C-4E07-AB5C-D6CFF62CFEAE}"/>
              </a:ext>
            </a:extLst>
          </p:cNvPr>
          <p:cNvSpPr/>
          <p:nvPr/>
        </p:nvSpPr>
        <p:spPr>
          <a:xfrm>
            <a:off x="7748470" y="4212357"/>
            <a:ext cx="234215" cy="320667"/>
          </a:xfrm>
          <a:prstGeom prst="rect">
            <a:avLst/>
          </a:prstGeom>
          <a:pattFill prst="wdDnDiag">
            <a:fgClr>
              <a:srgbClr val="EE8E00"/>
            </a:fgClr>
            <a:bgClr>
              <a:schemeClr val="bg1">
                <a:lumMod val="50000"/>
              </a:schemeClr>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6AAC164F-8043-404F-8994-1A46DDA67153}"/>
              </a:ext>
            </a:extLst>
          </p:cNvPr>
          <p:cNvSpPr/>
          <p:nvPr/>
        </p:nvSpPr>
        <p:spPr>
          <a:xfrm>
            <a:off x="7371953" y="4644153"/>
            <a:ext cx="94011" cy="296826"/>
          </a:xfrm>
          <a:prstGeom prst="rect">
            <a:avLst/>
          </a:prstGeom>
          <a:solidFill>
            <a:schemeClr val="accent4">
              <a:lumMod val="75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乘号 34">
            <a:extLst>
              <a:ext uri="{FF2B5EF4-FFF2-40B4-BE49-F238E27FC236}">
                <a16:creationId xmlns:a16="http://schemas.microsoft.com/office/drawing/2014/main" id="{15CA135A-58AF-44A8-9202-B596E2DCE891}"/>
              </a:ext>
            </a:extLst>
          </p:cNvPr>
          <p:cNvSpPr/>
          <p:nvPr/>
        </p:nvSpPr>
        <p:spPr>
          <a:xfrm>
            <a:off x="7186424" y="4967912"/>
            <a:ext cx="336212" cy="318053"/>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B81C2583-3CB8-41C4-BDA2-87AC3AC33BD4}"/>
              </a:ext>
            </a:extLst>
          </p:cNvPr>
          <p:cNvSpPr/>
          <p:nvPr/>
        </p:nvSpPr>
        <p:spPr>
          <a:xfrm>
            <a:off x="6575276" y="3038477"/>
            <a:ext cx="270944" cy="296826"/>
          </a:xfrm>
          <a:prstGeom prst="rect">
            <a:avLst/>
          </a:prstGeom>
          <a:solidFill>
            <a:srgbClr val="767171"/>
          </a:solid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90B9DA74-9062-4060-924D-99B56E1E6FCF}"/>
              </a:ext>
            </a:extLst>
          </p:cNvPr>
          <p:cNvSpPr/>
          <p:nvPr/>
        </p:nvSpPr>
        <p:spPr>
          <a:xfrm>
            <a:off x="7066162" y="4644153"/>
            <a:ext cx="270944" cy="296826"/>
          </a:xfrm>
          <a:prstGeom prst="rect">
            <a:avLst/>
          </a:prstGeom>
          <a:solidFill>
            <a:srgbClr val="767171"/>
          </a:solid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4065B67-A32C-4EFF-A9A6-EA73AF8BCC24}"/>
              </a:ext>
            </a:extLst>
          </p:cNvPr>
          <p:cNvSpPr txBox="1"/>
          <p:nvPr/>
        </p:nvSpPr>
        <p:spPr>
          <a:xfrm>
            <a:off x="7500811" y="4916633"/>
            <a:ext cx="1192337" cy="646331"/>
          </a:xfrm>
          <a:prstGeom prst="rect">
            <a:avLst/>
          </a:prstGeom>
          <a:noFill/>
        </p:spPr>
        <p:txBody>
          <a:bodyPr wrap="square" rtlCol="0">
            <a:spAutoFit/>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Payload trimming</a:t>
            </a:r>
            <a:endParaRPr lang="zh-CN" altLang="en-US" b="1" dirty="0">
              <a:latin typeface="Calibri" panose="020F0502020204030204" pitchFamily="34" charset="0"/>
              <a:cs typeface="Calibri" panose="020F0502020204030204" pitchFamily="34" charset="0"/>
            </a:endParaRPr>
          </a:p>
        </p:txBody>
      </p:sp>
      <p:sp>
        <p:nvSpPr>
          <p:cNvPr id="46" name="文本框 45">
            <a:extLst>
              <a:ext uri="{FF2B5EF4-FFF2-40B4-BE49-F238E27FC236}">
                <a16:creationId xmlns:a16="http://schemas.microsoft.com/office/drawing/2014/main" id="{C683FD0A-CF3C-4CB7-A964-9A1A5EC03910}"/>
              </a:ext>
            </a:extLst>
          </p:cNvPr>
          <p:cNvSpPr txBox="1"/>
          <p:nvPr/>
        </p:nvSpPr>
        <p:spPr>
          <a:xfrm>
            <a:off x="6188476" y="2743788"/>
            <a:ext cx="810007" cy="307777"/>
          </a:xfrm>
          <a:prstGeom prst="rect">
            <a:avLst/>
          </a:prstGeom>
          <a:noFill/>
        </p:spPr>
        <p:txBody>
          <a:bodyPr wrap="square" rtlCol="0">
            <a:spAutoFit/>
          </a:bodyPr>
          <a:lstStyle/>
          <a:p>
            <a:r>
              <a:rPr lang="en-US" altLang="zh-CN" sz="14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Payload</a:t>
            </a:r>
            <a:endParaRPr lang="zh-CN" altLang="en-US" sz="1400" b="1" dirty="0">
              <a:solidFill>
                <a:schemeClr val="bg1">
                  <a:lumMod val="50000"/>
                </a:schemeClr>
              </a:solidFill>
              <a:latin typeface="Calibri" panose="020F0502020204030204" pitchFamily="34" charset="0"/>
              <a:cs typeface="Calibri" panose="020F0502020204030204" pitchFamily="34" charset="0"/>
            </a:endParaRPr>
          </a:p>
        </p:txBody>
      </p:sp>
      <p:sp>
        <p:nvSpPr>
          <p:cNvPr id="47" name="文本框 46">
            <a:extLst>
              <a:ext uri="{FF2B5EF4-FFF2-40B4-BE49-F238E27FC236}">
                <a16:creationId xmlns:a16="http://schemas.microsoft.com/office/drawing/2014/main" id="{A692B197-89A1-4982-A1C9-5A92F6E0129A}"/>
              </a:ext>
            </a:extLst>
          </p:cNvPr>
          <p:cNvSpPr txBox="1"/>
          <p:nvPr/>
        </p:nvSpPr>
        <p:spPr>
          <a:xfrm>
            <a:off x="6815784" y="2743788"/>
            <a:ext cx="810007" cy="307777"/>
          </a:xfrm>
          <a:prstGeom prst="rect">
            <a:avLst/>
          </a:prstGeom>
          <a:noFill/>
        </p:spPr>
        <p:txBody>
          <a:bodyPr wrap="square" rtlCol="0">
            <a:spAutoFit/>
          </a:bodyPr>
          <a:lstStyle/>
          <a:p>
            <a:r>
              <a:rPr lang="en-US" altLang="zh-CN" sz="1400" b="1" dirty="0">
                <a:solidFill>
                  <a:srgbClr val="EE8E00"/>
                </a:solidFill>
                <a:latin typeface="Calibri" panose="020F0502020204030204" pitchFamily="34" charset="0"/>
                <a:ea typeface="Calibri" panose="020F0502020204030204" pitchFamily="34" charset="0"/>
                <a:cs typeface="Calibri" panose="020F0502020204030204" pitchFamily="34" charset="0"/>
              </a:rPr>
              <a:t>Header</a:t>
            </a:r>
            <a:endParaRPr lang="zh-CN" altLang="en-US" sz="1400" b="1" dirty="0">
              <a:solidFill>
                <a:srgbClr val="EE8E00"/>
              </a:solidFill>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9E1578D1-ABDF-400B-9EE3-5412463BE53A}"/>
              </a:ext>
            </a:extLst>
          </p:cNvPr>
          <p:cNvSpPr txBox="1"/>
          <p:nvPr/>
        </p:nvSpPr>
        <p:spPr>
          <a:xfrm>
            <a:off x="2965742" y="5881803"/>
            <a:ext cx="6093500" cy="523220"/>
          </a:xfrm>
          <a:prstGeom prst="rect">
            <a:avLst/>
          </a:prstGeom>
          <a:noFill/>
        </p:spPr>
        <p:txBody>
          <a:bodyPr wrap="square">
            <a:spAutoFit/>
          </a:bodyPr>
          <a:lstStyle/>
          <a:p>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Re-architecting datacenter networks and stacks for low latency and high performance</a:t>
            </a:r>
            <a:r>
              <a:rPr lang="en-US" altLang="zh-CN" sz="1400" dirty="0">
                <a:latin typeface="Calibri" panose="020F0502020204030204" pitchFamily="34" charset="0"/>
                <a:ea typeface="Calibri" panose="020F0502020204030204" pitchFamily="34" charset="0"/>
                <a:cs typeface="Calibri" panose="020F0502020204030204" pitchFamily="34" charset="0"/>
              </a:rPr>
              <a:t>. Mark Handley. SIGCOMM. 2017.</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5E-6 -1.11111E-6 L -0.01732 -1.11111E-6 C -0.02513 -1.11111E-6 -0.03463 0.02199 -0.03463 0.04005 L -0.03463 0.08033 " pathEditMode="relative" rAng="0" ptsTypes="AAAA">
                                      <p:cBhvr>
                                        <p:cTn id="6" dur="2000" fill="hold"/>
                                        <p:tgtEl>
                                          <p:spTgt spid="45"/>
                                        </p:tgtEl>
                                        <p:attrNameLst>
                                          <p:attrName>ppt_x</p:attrName>
                                          <p:attrName>ppt_y</p:attrName>
                                        </p:attrNameLst>
                                      </p:cBhvr>
                                      <p:rCtr x="-1732" y="4005"/>
                                    </p:animMotion>
                                  </p:childTnLst>
                                </p:cTn>
                              </p:par>
                              <p:par>
                                <p:cTn id="7" presetID="50" presetClass="path" presetSubtype="0" accel="50000" decel="50000" fill="hold" grpId="0" nodeType="withEffect">
                                  <p:stCondLst>
                                    <p:cond delay="0"/>
                                  </p:stCondLst>
                                  <p:childTnLst>
                                    <p:animMotion origin="layout" path="M -3.54167E-6 -1.11111E-6 L 0.01289 -1.11111E-6 C 0.01875 -1.11111E-6 0.02592 -0.01759 0.02592 -0.03148 L 0.02592 -0.06296 " pathEditMode="relative" rAng="0" ptsTypes="AAAA">
                                      <p:cBhvr>
                                        <p:cTn id="8" dur="2000" fill="hold"/>
                                        <p:tgtEl>
                                          <p:spTgt spid="42"/>
                                        </p:tgtEl>
                                        <p:attrNameLst>
                                          <p:attrName>ppt_x</p:attrName>
                                          <p:attrName>ppt_y</p:attrName>
                                        </p:attrNameLst>
                                      </p:cBhvr>
                                      <p:rCtr x="1289" y="-3148"/>
                                    </p:animMotion>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5" grpId="0" animBg="1"/>
      <p:bldP spid="45"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26</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5150803"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Aeolus</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7" name="内容占位符 2">
            <a:extLst>
              <a:ext uri="{FF2B5EF4-FFF2-40B4-BE49-F238E27FC236}">
                <a16:creationId xmlns:a16="http://schemas.microsoft.com/office/drawing/2014/main" id="{70E4EC73-C1F1-416B-9C68-E788E3CE678D}"/>
              </a:ext>
            </a:extLst>
          </p:cNvPr>
          <p:cNvSpPr txBox="1">
            <a:spLocks/>
          </p:cNvSpPr>
          <p:nvPr/>
        </p:nvSpPr>
        <p:spPr>
          <a:xfrm>
            <a:off x="861689" y="1763632"/>
            <a:ext cx="4344955" cy="2932709"/>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zh-CN" sz="2400" kern="0" spc="0" dirty="0">
              <a:ea typeface="Calibri" panose="020F0502020204030204" pitchFamily="34" charset="0"/>
            </a:endParaRP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A patch to PCC</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chemeClr val="tx1"/>
                </a:solidFill>
                <a:ea typeface="Calibri" panose="020F0502020204030204" pitchFamily="34" charset="0"/>
              </a:rPr>
              <a:t>Send unscheduled packets at the first RTT aggressively</a:t>
            </a: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2400" kern="0" spc="0" dirty="0">
                <a:solidFill>
                  <a:srgbClr val="FF0000"/>
                </a:solidFill>
                <a:ea typeface="Calibri" panose="020F0502020204030204" pitchFamily="34" charset="0"/>
              </a:rPr>
              <a:t>selectively drop unscheduled</a:t>
            </a:r>
            <a:endParaRPr lang="zh-CN" altLang="en-US" sz="2400" kern="0" spc="0" dirty="0"/>
          </a:p>
        </p:txBody>
      </p:sp>
      <p:sp>
        <p:nvSpPr>
          <p:cNvPr id="39" name="文本框 38">
            <a:extLst>
              <a:ext uri="{FF2B5EF4-FFF2-40B4-BE49-F238E27FC236}">
                <a16:creationId xmlns:a16="http://schemas.microsoft.com/office/drawing/2014/main" id="{71198384-B22A-4F8F-BE45-2E98B5EA80FD}"/>
              </a:ext>
            </a:extLst>
          </p:cNvPr>
          <p:cNvSpPr txBox="1"/>
          <p:nvPr/>
        </p:nvSpPr>
        <p:spPr>
          <a:xfrm>
            <a:off x="7146552" y="5101894"/>
            <a:ext cx="259228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Aeolus)</a:t>
            </a:r>
            <a:endParaRPr lang="zh-CN" altLang="en-US"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7E61118F-5B73-480A-B0B4-478011968610}"/>
              </a:ext>
            </a:extLst>
          </p:cNvPr>
          <p:cNvPicPr>
            <a:picLocks noChangeAspect="1"/>
          </p:cNvPicPr>
          <p:nvPr/>
        </p:nvPicPr>
        <p:blipFill>
          <a:blip r:embed="rId3"/>
          <a:stretch>
            <a:fillRect/>
          </a:stretch>
        </p:blipFill>
        <p:spPr>
          <a:xfrm>
            <a:off x="5427359" y="2451226"/>
            <a:ext cx="5041612" cy="2486019"/>
          </a:xfrm>
          <a:prstGeom prst="rect">
            <a:avLst/>
          </a:prstGeom>
        </p:spPr>
      </p:pic>
      <p:sp>
        <p:nvSpPr>
          <p:cNvPr id="10" name="文本框 9">
            <a:extLst>
              <a:ext uri="{FF2B5EF4-FFF2-40B4-BE49-F238E27FC236}">
                <a16:creationId xmlns:a16="http://schemas.microsoft.com/office/drawing/2014/main" id="{796879D3-7AB4-42FC-A47F-696F233BEEC9}"/>
              </a:ext>
            </a:extLst>
          </p:cNvPr>
          <p:cNvSpPr txBox="1"/>
          <p:nvPr/>
        </p:nvSpPr>
        <p:spPr>
          <a:xfrm>
            <a:off x="3916883" y="5836664"/>
            <a:ext cx="3818042" cy="523220"/>
          </a:xfrm>
          <a:prstGeom prst="rect">
            <a:avLst/>
          </a:prstGeom>
          <a:noFill/>
        </p:spPr>
        <p:txBody>
          <a:bodyPr wrap="square">
            <a:spAutoFit/>
          </a:bodyPr>
          <a:lstStyle/>
          <a:p>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Aeolus: A Building Block for Proactive Transport in Datacenters. Shuihai Hu. SIGCOMM. 2020.</a:t>
            </a:r>
          </a:p>
        </p:txBody>
      </p:sp>
    </p:spTree>
    <p:extLst>
      <p:ext uri="{BB962C8B-B14F-4D97-AF65-F5344CB8AC3E}">
        <p14:creationId xmlns:p14="http://schemas.microsoft.com/office/powerpoint/2010/main" val="2488090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27</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1006348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Aggressive injection may not help</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37" name="内容占位符 2">
            <a:extLst>
              <a:ext uri="{FF2B5EF4-FFF2-40B4-BE49-F238E27FC236}">
                <a16:creationId xmlns:a16="http://schemas.microsoft.com/office/drawing/2014/main" id="{70E4EC73-C1F1-416B-9C68-E788E3CE678D}"/>
              </a:ext>
            </a:extLst>
          </p:cNvPr>
          <p:cNvSpPr txBox="1">
            <a:spLocks/>
          </p:cNvSpPr>
          <p:nvPr/>
        </p:nvSpPr>
        <p:spPr>
          <a:xfrm>
            <a:off x="619894" y="5407882"/>
            <a:ext cx="10531036" cy="828073"/>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kern="0" spc="0" dirty="0">
                <a:solidFill>
                  <a:srgbClr val="FF0000"/>
                </a:solidFill>
              </a:rPr>
              <a:t>To send unscheduled, or not to be, that is the question.</a:t>
            </a:r>
          </a:p>
          <a:p>
            <a:pPr marL="457200" lvl="1" indent="0">
              <a:buNone/>
            </a:pPr>
            <a:endParaRPr lang="zh-CN" altLang="en-US" sz="3200" kern="0" spc="0" dirty="0"/>
          </a:p>
        </p:txBody>
      </p:sp>
      <p:sp>
        <p:nvSpPr>
          <p:cNvPr id="39" name="文本框 38">
            <a:extLst>
              <a:ext uri="{FF2B5EF4-FFF2-40B4-BE49-F238E27FC236}">
                <a16:creationId xmlns:a16="http://schemas.microsoft.com/office/drawing/2014/main" id="{71198384-B22A-4F8F-BE45-2E98B5EA80FD}"/>
              </a:ext>
            </a:extLst>
          </p:cNvPr>
          <p:cNvSpPr txBox="1"/>
          <p:nvPr/>
        </p:nvSpPr>
        <p:spPr>
          <a:xfrm>
            <a:off x="9629031" y="4327989"/>
            <a:ext cx="2592288" cy="369332"/>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(Pic. from Paydebt)</a:t>
            </a:r>
            <a:endParaRPr lang="zh-CN" altLang="en-US" dirty="0">
              <a:latin typeface="Calibri" panose="020F0502020204030204" pitchFamily="34" charset="0"/>
              <a:cs typeface="Calibri" panose="020F0502020204030204" pitchFamily="34" charset="0"/>
            </a:endParaRPr>
          </a:p>
        </p:txBody>
      </p:sp>
      <p:pic>
        <p:nvPicPr>
          <p:cNvPr id="10" name="图片 9">
            <a:extLst>
              <a:ext uri="{FF2B5EF4-FFF2-40B4-BE49-F238E27FC236}">
                <a16:creationId xmlns:a16="http://schemas.microsoft.com/office/drawing/2014/main" id="{0FF1DA61-1F63-48A4-B0FA-8D6B916D6ADD}"/>
              </a:ext>
            </a:extLst>
          </p:cNvPr>
          <p:cNvPicPr>
            <a:picLocks noChangeAspect="1"/>
          </p:cNvPicPr>
          <p:nvPr/>
        </p:nvPicPr>
        <p:blipFill>
          <a:blip r:embed="rId3"/>
          <a:stretch>
            <a:fillRect/>
          </a:stretch>
        </p:blipFill>
        <p:spPr>
          <a:xfrm>
            <a:off x="1118656" y="1869753"/>
            <a:ext cx="8357852" cy="3327221"/>
          </a:xfrm>
          <a:prstGeom prst="rect">
            <a:avLst/>
          </a:prstGeom>
        </p:spPr>
      </p:pic>
    </p:spTree>
    <p:extLst>
      <p:ext uri="{BB962C8B-B14F-4D97-AF65-F5344CB8AC3E}">
        <p14:creationId xmlns:p14="http://schemas.microsoft.com/office/powerpoint/2010/main" val="62258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28</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220422" y="588295"/>
            <a:ext cx="10818715"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Can FC address 1st RTT dilemma?</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dirty="0"/>
              <a:t>Related works</a:t>
            </a:r>
            <a:endParaRPr lang="zh-CN" altLang="en-US" dirty="0"/>
          </a:p>
        </p:txBody>
      </p:sp>
      <p:sp>
        <p:nvSpPr>
          <p:cNvPr id="8" name="内容占位符 2">
            <a:extLst>
              <a:ext uri="{FF2B5EF4-FFF2-40B4-BE49-F238E27FC236}">
                <a16:creationId xmlns:a16="http://schemas.microsoft.com/office/drawing/2014/main" id="{E237559C-7A3E-4A4B-893B-E000E3590B24}"/>
              </a:ext>
            </a:extLst>
          </p:cNvPr>
          <p:cNvSpPr txBox="1">
            <a:spLocks/>
          </p:cNvSpPr>
          <p:nvPr/>
        </p:nvSpPr>
        <p:spPr>
          <a:xfrm>
            <a:off x="861689" y="1090142"/>
            <a:ext cx="8993511" cy="3578741"/>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zh-CN" sz="3200" kern="0" spc="0" dirty="0">
              <a:ea typeface="Calibri" panose="020F0502020204030204" pitchFamily="34" charset="0"/>
            </a:endParaRPr>
          </a:p>
          <a:p>
            <a:pPr marL="342900" lvl="1" indent="-342900" eaLnBrk="0" fontAlgn="base" hangingPunct="0">
              <a:spcBef>
                <a:spcPct val="20000"/>
              </a:spcBef>
              <a:spcAft>
                <a:spcPct val="0"/>
              </a:spcAft>
              <a:buSzPct val="70000"/>
              <a:buFont typeface="Wingdings" panose="05000000000000000000" pitchFamily="2" charset="2"/>
              <a:buChar char="l"/>
            </a:pPr>
            <a:r>
              <a:rPr lang="en-US" altLang="zh-CN" sz="3200" kern="0" spc="0" dirty="0">
                <a:solidFill>
                  <a:schemeClr val="tx1"/>
                </a:solidFill>
                <a:ea typeface="Calibri" panose="020F0502020204030204" pitchFamily="34" charset="0"/>
              </a:rPr>
              <a:t>FC can ensure that buffer does not overflow</a:t>
            </a:r>
          </a:p>
          <a:p>
            <a:pPr marL="800100" lvl="2" indent="-342900" eaLnBrk="0" fontAlgn="base" hangingPunct="0">
              <a:spcBef>
                <a:spcPct val="20000"/>
              </a:spcBef>
              <a:spcAft>
                <a:spcPct val="0"/>
              </a:spcAft>
              <a:buSzPct val="70000"/>
              <a:buFont typeface="Wingdings" panose="05000000000000000000" pitchFamily="2" charset="2"/>
              <a:buChar char="l"/>
            </a:pPr>
            <a:r>
              <a:rPr lang="zh-CN" altLang="en-US" sz="3600" b="1" kern="0" spc="0" dirty="0">
                <a:solidFill>
                  <a:srgbClr val="FF0000"/>
                </a:solidFill>
                <a:ea typeface="Calibri" panose="020F0502020204030204" pitchFamily="34" charset="0"/>
              </a:rPr>
              <a:t>≠</a:t>
            </a:r>
            <a:r>
              <a:rPr lang="zh-CN" altLang="en-US" sz="2800" kern="0" spc="0" dirty="0">
                <a:solidFill>
                  <a:schemeClr val="tx1"/>
                </a:solidFill>
                <a:ea typeface="Calibri" panose="020F0502020204030204" pitchFamily="34" charset="0"/>
              </a:rPr>
              <a:t> </a:t>
            </a:r>
            <a:r>
              <a:rPr lang="en-US" altLang="zh-CN" sz="2800" b="1" kern="0" spc="0" dirty="0">
                <a:solidFill>
                  <a:srgbClr val="FF0000"/>
                </a:solidFill>
                <a:ea typeface="Calibri" panose="020F0502020204030204" pitchFamily="34" charset="0"/>
              </a:rPr>
              <a:t>a good application level performance (e.g., FCT)</a:t>
            </a:r>
          </a:p>
          <a:p>
            <a:pPr marL="800100" lvl="2" indent="-342900" eaLnBrk="0" fontAlgn="base" hangingPunct="0">
              <a:spcBef>
                <a:spcPct val="20000"/>
              </a:spcBef>
              <a:spcAft>
                <a:spcPct val="0"/>
              </a:spcAft>
              <a:buSzPct val="70000"/>
              <a:buFont typeface="Wingdings" panose="05000000000000000000" pitchFamily="2" charset="2"/>
              <a:buChar char="l"/>
            </a:pPr>
            <a:endParaRPr lang="en-US" altLang="zh-CN" sz="2800" kern="0" spc="0" dirty="0">
              <a:ea typeface="Calibri" panose="020F0502020204030204" pitchFamily="34" charset="0"/>
            </a:endParaRPr>
          </a:p>
          <a:p>
            <a:pPr lvl="1"/>
            <a:endParaRPr lang="zh-CN" altLang="en-US" sz="3200" kern="0" spc="0" dirty="0"/>
          </a:p>
        </p:txBody>
      </p:sp>
      <p:sp>
        <p:nvSpPr>
          <p:cNvPr id="15" name="文本框 14">
            <a:extLst>
              <a:ext uri="{FF2B5EF4-FFF2-40B4-BE49-F238E27FC236}">
                <a16:creationId xmlns:a16="http://schemas.microsoft.com/office/drawing/2014/main" id="{5324F6F9-DD12-47DF-A2AC-8D0B8D31DDD7}"/>
              </a:ext>
            </a:extLst>
          </p:cNvPr>
          <p:cNvSpPr txBox="1"/>
          <p:nvPr/>
        </p:nvSpPr>
        <p:spPr>
          <a:xfrm>
            <a:off x="773348" y="3346520"/>
            <a:ext cx="5258755" cy="2850011"/>
          </a:xfrm>
          <a:prstGeom prst="rect">
            <a:avLst/>
          </a:prstGeom>
          <a:noFill/>
        </p:spPr>
        <p:txBody>
          <a:bodyPr wrap="square">
            <a:spAutoFit/>
          </a:bodyPr>
          <a:lstStyle/>
          <a:p>
            <a:pPr marL="342900" lvl="1" indent="-342900" eaLnBrk="0" fontAlgn="base" hangingPunct="0">
              <a:spcBef>
                <a:spcPct val="20000"/>
              </a:spcBef>
              <a:spcAft>
                <a:spcPct val="0"/>
              </a:spcAft>
              <a:buSzPct val="70000"/>
              <a:buFont typeface="Wingdings" panose="05000000000000000000" pitchFamily="2" charset="2"/>
              <a:buChar char="l"/>
            </a:pPr>
            <a:r>
              <a:rPr lang="en-US" altLang="zh-CN" sz="3200" kern="0" dirty="0">
                <a:latin typeface="Calibri" panose="020F0502020204030204" pitchFamily="34" charset="0"/>
                <a:ea typeface="Calibri" panose="020F0502020204030204" pitchFamily="34" charset="0"/>
                <a:cs typeface="Calibri" panose="020F0502020204030204" pitchFamily="34" charset="0"/>
              </a:rPr>
              <a:t>Side effects are:</a:t>
            </a:r>
          </a:p>
          <a:p>
            <a:pPr marL="800100" lvl="2" indent="-342900" eaLnBrk="0" fontAlgn="base" hangingPunct="0">
              <a:spcBef>
                <a:spcPct val="20000"/>
              </a:spcBef>
              <a:spcAft>
                <a:spcPct val="0"/>
              </a:spcAft>
              <a:buSzPct val="70000"/>
              <a:buFont typeface="Wingdings" panose="05000000000000000000" pitchFamily="2" charset="2"/>
              <a:buChar char="l"/>
            </a:pPr>
            <a:r>
              <a:rPr lang="en-US" altLang="zh-CN" sz="3200" kern="0" dirty="0">
                <a:latin typeface="Calibri" panose="020F0502020204030204" pitchFamily="34" charset="0"/>
                <a:ea typeface="Calibri" panose="020F0502020204030204" pitchFamily="34" charset="0"/>
                <a:cs typeface="Calibri" panose="020F0502020204030204" pitchFamily="34" charset="0"/>
              </a:rPr>
              <a:t>Congestion spreading</a:t>
            </a:r>
          </a:p>
          <a:p>
            <a:pPr marL="800100" lvl="2" indent="-342900" eaLnBrk="0" fontAlgn="base" hangingPunct="0">
              <a:spcBef>
                <a:spcPct val="20000"/>
              </a:spcBef>
              <a:spcAft>
                <a:spcPct val="0"/>
              </a:spcAft>
              <a:buSzPct val="70000"/>
              <a:buFont typeface="Wingdings" panose="05000000000000000000" pitchFamily="2" charset="2"/>
              <a:buChar char="l"/>
            </a:pPr>
            <a:r>
              <a:rPr lang="en-US" altLang="zh-CN" sz="3200" kern="0" dirty="0">
                <a:latin typeface="Calibri" panose="020F0502020204030204" pitchFamily="34" charset="0"/>
                <a:ea typeface="Calibri" panose="020F0502020204030204" pitchFamily="34" charset="0"/>
                <a:cs typeface="Calibri" panose="020F0502020204030204" pitchFamily="34" charset="0"/>
              </a:rPr>
              <a:t>HOL-blocking -&gt; victim flow problem</a:t>
            </a:r>
          </a:p>
          <a:p>
            <a:pPr marL="800100" lvl="2" indent="-342900" eaLnBrk="0" fontAlgn="base" hangingPunct="0">
              <a:spcBef>
                <a:spcPct val="20000"/>
              </a:spcBef>
              <a:spcAft>
                <a:spcPct val="0"/>
              </a:spcAft>
              <a:buSzPct val="70000"/>
              <a:buFont typeface="Wingdings" panose="05000000000000000000" pitchFamily="2" charset="2"/>
              <a:buChar char="l"/>
            </a:pPr>
            <a:r>
              <a:rPr lang="en-US" altLang="zh-CN" sz="3200" kern="0" dirty="0">
                <a:latin typeface="Calibri" panose="020F0502020204030204" pitchFamily="34" charset="0"/>
                <a:ea typeface="Calibri" panose="020F0502020204030204" pitchFamily="34" charset="0"/>
                <a:cs typeface="Calibri" panose="020F0502020204030204" pitchFamily="34" charset="0"/>
              </a:rPr>
              <a:t>…</a:t>
            </a:r>
          </a:p>
        </p:txBody>
      </p:sp>
      <p:pic>
        <p:nvPicPr>
          <p:cNvPr id="7" name="图片 6">
            <a:extLst>
              <a:ext uri="{FF2B5EF4-FFF2-40B4-BE49-F238E27FC236}">
                <a16:creationId xmlns:a16="http://schemas.microsoft.com/office/drawing/2014/main" id="{50D4C80D-8550-4D40-9E85-F932E95D192E}"/>
              </a:ext>
            </a:extLst>
          </p:cNvPr>
          <p:cNvPicPr>
            <a:picLocks noChangeAspect="1"/>
          </p:cNvPicPr>
          <p:nvPr/>
        </p:nvPicPr>
        <p:blipFill>
          <a:blip r:embed="rId3"/>
          <a:stretch>
            <a:fillRect/>
          </a:stretch>
        </p:blipFill>
        <p:spPr>
          <a:xfrm>
            <a:off x="5785788" y="4229628"/>
            <a:ext cx="2600325" cy="1724329"/>
          </a:xfrm>
          <a:prstGeom prst="rect">
            <a:avLst/>
          </a:prstGeom>
        </p:spPr>
      </p:pic>
      <p:pic>
        <p:nvPicPr>
          <p:cNvPr id="1026" name="Picture 2" descr="一刀切管理 的图像结果">
            <a:extLst>
              <a:ext uri="{FF2B5EF4-FFF2-40B4-BE49-F238E27FC236}">
                <a16:creationId xmlns:a16="http://schemas.microsoft.com/office/drawing/2014/main" id="{ED76B23C-8CE9-4D72-89A2-6B8B42E7B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304" y="4189120"/>
            <a:ext cx="2879355" cy="171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29</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6529711"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algn="ct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PFC</a:t>
            </a:r>
            <a:r>
              <a:rPr lang="zh-CN" altLang="en-US"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(FC in Ethernet)</a:t>
            </a:r>
          </a:p>
          <a:p>
            <a:pPr marL="0" marR="0" lvl="0" indent="0" algn="ctr" defTabSz="514350" rtl="0" eaLnBrk="1" fontAlgn="base" latinLnBrk="0" hangingPunct="1">
              <a:lnSpc>
                <a:spcPct val="100000"/>
              </a:lnSpc>
              <a:spcBef>
                <a:spcPct val="0"/>
              </a:spcBef>
              <a:spcAft>
                <a:spcPct val="0"/>
              </a:spcAft>
              <a:buClrTx/>
              <a:buSzTx/>
              <a:buFontTx/>
              <a:buNone/>
              <a:tabLst>
                <a:tab pos="2149475" algn="l"/>
              </a:tabLst>
            </a:pP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grpSp>
        <p:nvGrpSpPr>
          <p:cNvPr id="25" name="组合 24">
            <a:extLst>
              <a:ext uri="{FF2B5EF4-FFF2-40B4-BE49-F238E27FC236}">
                <a16:creationId xmlns:a16="http://schemas.microsoft.com/office/drawing/2014/main" id="{58E5F904-5936-487C-A1BA-853A2B498625}"/>
              </a:ext>
            </a:extLst>
          </p:cNvPr>
          <p:cNvGrpSpPr/>
          <p:nvPr/>
        </p:nvGrpSpPr>
        <p:grpSpPr>
          <a:xfrm>
            <a:off x="1070889" y="3907172"/>
            <a:ext cx="8541188" cy="2322351"/>
            <a:chOff x="1070889" y="3907172"/>
            <a:chExt cx="8541188" cy="2322351"/>
          </a:xfrm>
        </p:grpSpPr>
        <p:pic>
          <p:nvPicPr>
            <p:cNvPr id="22" name="图片 21">
              <a:extLst>
                <a:ext uri="{FF2B5EF4-FFF2-40B4-BE49-F238E27FC236}">
                  <a16:creationId xmlns:a16="http://schemas.microsoft.com/office/drawing/2014/main" id="{BB58665A-AFA5-4BD5-8172-18F23D3AA415}"/>
                </a:ext>
              </a:extLst>
            </p:cNvPr>
            <p:cNvPicPr>
              <a:picLocks noChangeAspect="1"/>
            </p:cNvPicPr>
            <p:nvPr/>
          </p:nvPicPr>
          <p:blipFill>
            <a:blip r:embed="rId3"/>
            <a:stretch>
              <a:fillRect/>
            </a:stretch>
          </p:blipFill>
          <p:spPr>
            <a:xfrm>
              <a:off x="6912077" y="4997079"/>
              <a:ext cx="2700000" cy="1232444"/>
            </a:xfrm>
            <a:prstGeom prst="rect">
              <a:avLst/>
            </a:prstGeom>
          </p:spPr>
        </p:pic>
        <p:sp>
          <p:nvSpPr>
            <p:cNvPr id="24" name="文本框 23">
              <a:extLst>
                <a:ext uri="{FF2B5EF4-FFF2-40B4-BE49-F238E27FC236}">
                  <a16:creationId xmlns:a16="http://schemas.microsoft.com/office/drawing/2014/main" id="{789569C8-5996-4641-8B35-3AF41BE9DEAF}"/>
                </a:ext>
              </a:extLst>
            </p:cNvPr>
            <p:cNvSpPr txBox="1"/>
            <p:nvPr/>
          </p:nvSpPr>
          <p:spPr>
            <a:xfrm>
              <a:off x="1070889" y="3907172"/>
              <a:ext cx="5139813"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HOL-blocking, congestion spreading and deadlock.</a:t>
              </a:r>
            </a:p>
          </p:txBody>
        </p:sp>
      </p:gr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7229474" y="3949699"/>
            <a:ext cx="3016203" cy="2622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p"/>
            </a:pP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grpSp>
        <p:nvGrpSpPr>
          <p:cNvPr id="34" name="组合 33">
            <a:extLst>
              <a:ext uri="{FF2B5EF4-FFF2-40B4-BE49-F238E27FC236}">
                <a16:creationId xmlns:a16="http://schemas.microsoft.com/office/drawing/2014/main" id="{ACBB21F7-1848-495A-A030-DCE4BDA2E561}"/>
              </a:ext>
            </a:extLst>
          </p:cNvPr>
          <p:cNvGrpSpPr/>
          <p:nvPr/>
        </p:nvGrpSpPr>
        <p:grpSpPr>
          <a:xfrm>
            <a:off x="1070889" y="2199078"/>
            <a:ext cx="10050222" cy="2529034"/>
            <a:chOff x="1070889" y="2199078"/>
            <a:chExt cx="10050222" cy="2529034"/>
          </a:xfrm>
        </p:grpSpPr>
        <p:pic>
          <p:nvPicPr>
            <p:cNvPr id="20" name="图片 19">
              <a:extLst>
                <a:ext uri="{FF2B5EF4-FFF2-40B4-BE49-F238E27FC236}">
                  <a16:creationId xmlns:a16="http://schemas.microsoft.com/office/drawing/2014/main" id="{23C1F8BA-1943-49CD-A035-0249B49A5A7E}"/>
                </a:ext>
              </a:extLst>
            </p:cNvPr>
            <p:cNvPicPr>
              <a:picLocks noChangeAspect="1"/>
            </p:cNvPicPr>
            <p:nvPr/>
          </p:nvPicPr>
          <p:blipFill>
            <a:blip r:embed="rId4"/>
            <a:stretch>
              <a:fillRect/>
            </a:stretch>
          </p:blipFill>
          <p:spPr>
            <a:xfrm>
              <a:off x="6371306" y="2619692"/>
              <a:ext cx="4749805" cy="1702979"/>
            </a:xfrm>
            <a:prstGeom prst="rect">
              <a:avLst/>
            </a:prstGeom>
          </p:spPr>
        </p:pic>
        <p:sp>
          <p:nvSpPr>
            <p:cNvPr id="27" name="文本框 26">
              <a:extLst>
                <a:ext uri="{FF2B5EF4-FFF2-40B4-BE49-F238E27FC236}">
                  <a16:creationId xmlns:a16="http://schemas.microsoft.com/office/drawing/2014/main" id="{C3003E9C-BBF1-4328-99F2-6AFE9A885579}"/>
                </a:ext>
              </a:extLst>
            </p:cNvPr>
            <p:cNvSpPr txBox="1"/>
            <p:nvPr/>
          </p:nvSpPr>
          <p:spPr>
            <a:xfrm>
              <a:off x="1070889" y="2199078"/>
              <a:ext cx="4749805" cy="1569660"/>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Pause an upstream port </a:t>
              </a:r>
              <a:r>
                <a:rPr lang="en-US" altLang="zh-CN" sz="2400" dirty="0">
                  <a:latin typeface="Calibri" panose="020F0502020204030204" pitchFamily="34" charset="0"/>
                  <a:ea typeface="Calibri" panose="020F0502020204030204" pitchFamily="34" charset="0"/>
                  <a:cs typeface="Calibri" panose="020F0502020204030204" pitchFamily="34" charset="0"/>
                </a:rPr>
                <a:t>if the ingress queue length exceeds a threshold.</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Operates at a per-port granularity.</a:t>
              </a:r>
            </a:p>
          </p:txBody>
        </p:sp>
        <p:sp>
          <p:nvSpPr>
            <p:cNvPr id="33" name="文本框 32">
              <a:extLst>
                <a:ext uri="{FF2B5EF4-FFF2-40B4-BE49-F238E27FC236}">
                  <a16:creationId xmlns:a16="http://schemas.microsoft.com/office/drawing/2014/main" id="{31782DBE-D263-477B-957C-970C5FBA349B}"/>
                </a:ext>
              </a:extLst>
            </p:cNvPr>
            <p:cNvSpPr txBox="1"/>
            <p:nvPr/>
          </p:nvSpPr>
          <p:spPr>
            <a:xfrm>
              <a:off x="7229474" y="4358780"/>
              <a:ext cx="3361994" cy="369332"/>
            </a:xfrm>
            <a:prstGeom prst="rect">
              <a:avLst/>
            </a:prstGeom>
            <a:noFill/>
          </p:spPr>
          <p:txBody>
            <a:bodyPr wrap="square">
              <a:spAutoFit/>
            </a:bodyPr>
            <a:lstStyle/>
            <a:p>
              <a:pPr algn="ctr"/>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from TCD, sigcomm21)</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grpSp>
      <p:sp>
        <p:nvSpPr>
          <p:cNvPr id="16" name="文本框 15">
            <a:extLst>
              <a:ext uri="{FF2B5EF4-FFF2-40B4-BE49-F238E27FC236}">
                <a16:creationId xmlns:a16="http://schemas.microsoft.com/office/drawing/2014/main" id="{1BB13489-E519-423D-8DEB-BD9BEC9D97D4}"/>
              </a:ext>
            </a:extLst>
          </p:cNvPr>
          <p:cNvSpPr txBox="1"/>
          <p:nvPr/>
        </p:nvSpPr>
        <p:spPr>
          <a:xfrm>
            <a:off x="711125" y="5814973"/>
            <a:ext cx="4250619" cy="523220"/>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*IEEE 802.1 </a:t>
            </a:r>
            <a:r>
              <a:rPr lang="en-US" altLang="zh-CN" sz="1400" dirty="0" err="1">
                <a:latin typeface="Calibri" panose="020F0502020204030204" pitchFamily="34" charset="0"/>
                <a:ea typeface="Calibri" panose="020F0502020204030204" pitchFamily="34" charset="0"/>
                <a:cs typeface="Calibri" panose="020F0502020204030204" pitchFamily="34" charset="0"/>
              </a:rPr>
              <a:t>Qbb</a:t>
            </a:r>
            <a:r>
              <a:rPr lang="en-US" altLang="zh-CN" sz="1400" dirty="0">
                <a:latin typeface="Calibri" panose="020F0502020204030204" pitchFamily="34" charset="0"/>
                <a:ea typeface="Calibri" panose="020F0502020204030204" pitchFamily="34" charset="0"/>
                <a:cs typeface="Calibri" panose="020F0502020204030204" pitchFamily="34" charset="0"/>
              </a:rPr>
              <a:t> - Priority-based Flow Control. http://www.ieee802.org/1/ pages/802.1bb.html.</a:t>
            </a:r>
            <a:r>
              <a:rPr lang="zh-CN" altLang="en-US" sz="1400" dirty="0">
                <a:latin typeface="Calibri" panose="020F0502020204030204" pitchFamily="34" charset="0"/>
                <a:ea typeface="Calibri" panose="020F0502020204030204" pitchFamily="34" charset="0"/>
                <a:cs typeface="Calibri" panose="020F0502020204030204" pitchFamily="34" charset="0"/>
              </a:rPr>
              <a:t> </a:t>
            </a:r>
            <a:r>
              <a:rPr lang="en-US" altLang="zh-CN" sz="1400" dirty="0">
                <a:latin typeface="Calibri" panose="020F0502020204030204" pitchFamily="34" charset="0"/>
                <a:ea typeface="Calibri" panose="020F0502020204030204" pitchFamily="34" charset="0"/>
                <a:cs typeface="Calibri" panose="020F0502020204030204" pitchFamily="34" charset="0"/>
              </a:rPr>
              <a:t>2010.</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88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grpSp>
        <p:nvGrpSpPr>
          <p:cNvPr id="4" name="组合 3">
            <a:extLst>
              <a:ext uri="{FF2B5EF4-FFF2-40B4-BE49-F238E27FC236}">
                <a16:creationId xmlns:a16="http://schemas.microsoft.com/office/drawing/2014/main" id="{9E1E08AD-96F6-4BFC-A919-D2B017D771CC}"/>
              </a:ext>
            </a:extLst>
          </p:cNvPr>
          <p:cNvGrpSpPr/>
          <p:nvPr/>
        </p:nvGrpSpPr>
        <p:grpSpPr>
          <a:xfrm>
            <a:off x="151200" y="810000"/>
            <a:ext cx="6920922" cy="4515372"/>
            <a:chOff x="0" y="921919"/>
            <a:chExt cx="6920922" cy="4515372"/>
          </a:xfrm>
        </p:grpSpPr>
        <p:sp>
          <p:nvSpPr>
            <p:cNvPr id="18" name="椭圆 17">
              <a:extLst>
                <a:ext uri="{FF2B5EF4-FFF2-40B4-BE49-F238E27FC236}">
                  <a16:creationId xmlns:a16="http://schemas.microsoft.com/office/drawing/2014/main" id="{D57BF838-8A7D-448E-B673-6C2AB5E335D0}"/>
                </a:ext>
              </a:extLst>
            </p:cNvPr>
            <p:cNvSpPr/>
            <p:nvPr/>
          </p:nvSpPr>
          <p:spPr>
            <a:xfrm>
              <a:off x="312658" y="1628901"/>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0" y="1010937"/>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654454" y="2077470"/>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012285" y="921919"/>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101554" y="1376522"/>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042447" y="2159217"/>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004477" y="2159217"/>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121495" y="3449837"/>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003034" y="3479993"/>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268473" y="441747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224896" y="4717291"/>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grpSp>
      <p:pic>
        <p:nvPicPr>
          <p:cNvPr id="30" name="Picture 2" descr="Optical Connections - OFC 2018: Study compares 400G optical transceivers  for next-gen datacenter networks">
            <a:extLst>
              <a:ext uri="{FF2B5EF4-FFF2-40B4-BE49-F238E27FC236}">
                <a16:creationId xmlns:a16="http://schemas.microsoft.com/office/drawing/2014/main" id="{5E8833DB-A406-4823-BBBB-76C19F2A28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1609" y="2236212"/>
            <a:ext cx="3401769" cy="226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07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30</a:t>
            </a:fld>
            <a:endParaRPr lang="zh-CN" altLang="en-US" dirty="0"/>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956187" y="1747615"/>
            <a:ext cx="4766187" cy="3362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r>
              <a:rPr lang="en-US" altLang="zh-CN" sz="2400" dirty="0">
                <a:latin typeface="Calibri" panose="020F0502020204030204" pitchFamily="34" charset="0"/>
                <a:ea typeface="Calibri" panose="020F0502020204030204" pitchFamily="34" charset="0"/>
                <a:cs typeface="Calibri" panose="020F0502020204030204" pitchFamily="34" charset="0"/>
              </a:rPr>
              <a:t>The downstream switch sends a Flow Control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Credit Limit </a:t>
            </a:r>
            <a:r>
              <a:rPr lang="en-US" altLang="zh-CN" sz="2400" dirty="0">
                <a:latin typeface="Calibri" panose="020F0502020204030204" pitchFamily="34" charset="0"/>
                <a:ea typeface="Calibri" panose="020F0502020204030204" pitchFamily="34" charset="0"/>
                <a:cs typeface="Calibri" panose="020F0502020204030204" pitchFamily="34" charset="0"/>
              </a:rPr>
              <a:t>(FCCL) message to the upstream switch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periodically</a:t>
            </a:r>
            <a:r>
              <a:rPr lang="en-US" altLang="zh-CN" sz="2400" dirty="0">
                <a:latin typeface="Calibri" panose="020F0502020204030204" pitchFamily="34" charset="0"/>
                <a:ea typeface="Calibri" panose="020F0502020204030204" pitchFamily="34" charset="0"/>
                <a:cs typeface="Calibri" panose="020F0502020204030204" pitchFamily="34" charset="0"/>
              </a:rPr>
              <a:t>.</a:t>
            </a:r>
          </a:p>
          <a:p>
            <a:r>
              <a:rPr lang="en-US" altLang="zh-CN" sz="2400" dirty="0">
                <a:latin typeface="Calibri" panose="020F0502020204030204" pitchFamily="34" charset="0"/>
                <a:ea typeface="Calibri" panose="020F0502020204030204" pitchFamily="34" charset="0"/>
                <a:cs typeface="Calibri" panose="020F0502020204030204" pitchFamily="34" charset="0"/>
              </a:rPr>
              <a:t>The upstream switch uses FCCL to calculate the number of credits.</a:t>
            </a:r>
          </a:p>
        </p:txBody>
      </p:sp>
      <p:pic>
        <p:nvPicPr>
          <p:cNvPr id="8" name="图片 7">
            <a:extLst>
              <a:ext uri="{FF2B5EF4-FFF2-40B4-BE49-F238E27FC236}">
                <a16:creationId xmlns:a16="http://schemas.microsoft.com/office/drawing/2014/main" id="{C4ADC796-5930-4F1C-8AB1-3E3E3588A632}"/>
              </a:ext>
            </a:extLst>
          </p:cNvPr>
          <p:cNvPicPr>
            <a:picLocks noChangeAspect="1"/>
          </p:cNvPicPr>
          <p:nvPr/>
        </p:nvPicPr>
        <p:blipFill>
          <a:blip r:embed="rId3"/>
          <a:stretch>
            <a:fillRect/>
          </a:stretch>
        </p:blipFill>
        <p:spPr>
          <a:xfrm>
            <a:off x="5722374" y="2609452"/>
            <a:ext cx="5673941" cy="2007061"/>
          </a:xfrm>
          <a:prstGeom prst="rect">
            <a:avLst/>
          </a:prstGeom>
        </p:spPr>
      </p:pic>
      <p:sp>
        <p:nvSpPr>
          <p:cNvPr id="11" name="文本框 10">
            <a:extLst>
              <a:ext uri="{FF2B5EF4-FFF2-40B4-BE49-F238E27FC236}">
                <a16:creationId xmlns:a16="http://schemas.microsoft.com/office/drawing/2014/main" id="{8DEFF87A-FFD4-4A78-AF34-78D26FA7D35F}"/>
              </a:ext>
            </a:extLst>
          </p:cNvPr>
          <p:cNvSpPr txBox="1"/>
          <p:nvPr/>
        </p:nvSpPr>
        <p:spPr>
          <a:xfrm>
            <a:off x="6810146" y="4898883"/>
            <a:ext cx="3503893" cy="369332"/>
          </a:xfrm>
          <a:prstGeom prst="rect">
            <a:avLst/>
          </a:prstGeom>
          <a:noFill/>
        </p:spPr>
        <p:txBody>
          <a:bodyPr wrap="square" rtlCol="0">
            <a:spAutoFit/>
          </a:bodyPr>
          <a:lstStyle/>
          <a:p>
            <a:pPr algn="ctr"/>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from TCD, sigcomm21)</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
        <p:nvSpPr>
          <p:cNvPr id="14" name="文本框 13">
            <a:extLst>
              <a:ext uri="{FF2B5EF4-FFF2-40B4-BE49-F238E27FC236}">
                <a16:creationId xmlns:a16="http://schemas.microsoft.com/office/drawing/2014/main" id="{9EC3079F-A2FB-4260-8214-9CE83616DEA4}"/>
              </a:ext>
            </a:extLst>
          </p:cNvPr>
          <p:cNvSpPr txBox="1"/>
          <p:nvPr/>
        </p:nvSpPr>
        <p:spPr>
          <a:xfrm>
            <a:off x="880739" y="4565988"/>
            <a:ext cx="6096000"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Still could not avoid HOL blocking.</a:t>
            </a:r>
          </a:p>
        </p:txBody>
      </p:sp>
      <p:sp>
        <p:nvSpPr>
          <p:cNvPr id="15"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EACF4517-3A66-45F7-ADA0-658100DB5617}"/>
              </a:ext>
            </a:extLst>
          </p:cNvPr>
          <p:cNvSpPr txBox="1">
            <a:spLocks noChangeArrowheads="1"/>
          </p:cNvSpPr>
          <p:nvPr/>
        </p:nvSpPr>
        <p:spPr bwMode="auto">
          <a:xfrm>
            <a:off x="137789" y="712622"/>
            <a:ext cx="7186936"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algn="ct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CBFC (FC in </a:t>
            </a:r>
            <a:r>
              <a:rPr lang="en-US" altLang="zh-CN" sz="5400" b="1" dirty="0" err="1">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Infiniband</a:t>
            </a: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p>
          <a:p>
            <a:pPr marL="0" marR="0" lvl="0" indent="0" algn="ctr" defTabSz="514350" rtl="0" eaLnBrk="1" fontAlgn="base" latinLnBrk="0" hangingPunct="1">
              <a:lnSpc>
                <a:spcPct val="100000"/>
              </a:lnSpc>
              <a:spcBef>
                <a:spcPct val="0"/>
              </a:spcBef>
              <a:spcAft>
                <a:spcPct val="0"/>
              </a:spcAft>
              <a:buClrTx/>
              <a:buSzTx/>
              <a:buFontTx/>
              <a:buNone/>
              <a:tabLst>
                <a:tab pos="2149475" algn="l"/>
              </a:tabLst>
            </a:pP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文本框 11">
            <a:extLst>
              <a:ext uri="{FF2B5EF4-FFF2-40B4-BE49-F238E27FC236}">
                <a16:creationId xmlns:a16="http://schemas.microsoft.com/office/drawing/2014/main" id="{DC050877-9716-4210-868C-530317E7CDA8}"/>
              </a:ext>
            </a:extLst>
          </p:cNvPr>
          <p:cNvSpPr txBox="1"/>
          <p:nvPr/>
        </p:nvSpPr>
        <p:spPr>
          <a:xfrm>
            <a:off x="588364" y="5705856"/>
            <a:ext cx="7086599" cy="523220"/>
          </a:xfrm>
          <a:prstGeom prst="rect">
            <a:avLst/>
          </a:prstGeom>
          <a:noFill/>
        </p:spPr>
        <p:txBody>
          <a:bodyPr wrap="square">
            <a:spAutoFit/>
          </a:bodyPr>
          <a:lstStyle/>
          <a:p>
            <a:r>
              <a:rPr lang="zh-CN" altLang="en-US" sz="1400" dirty="0">
                <a:latin typeface="Calibri" panose="020F0502020204030204" pitchFamily="34" charset="0"/>
                <a:ea typeface="Calibri" panose="020F0502020204030204" pitchFamily="34" charset="0"/>
                <a:cs typeface="Calibri" panose="020F0502020204030204" pitchFamily="34" charset="0"/>
              </a:rPr>
              <a:t>*</a:t>
            </a:r>
            <a:r>
              <a:rPr lang="en-US" altLang="zh-CN" sz="1400" dirty="0" err="1">
                <a:latin typeface="Calibri" panose="020F0502020204030204" pitchFamily="34" charset="0"/>
                <a:ea typeface="Calibri" panose="020F0502020204030204" pitchFamily="34" charset="0"/>
                <a:cs typeface="Calibri" panose="020F0502020204030204" pitchFamily="34" charset="0"/>
              </a:rPr>
              <a:t>InfiniBandTM</a:t>
            </a:r>
            <a:r>
              <a:rPr lang="en-US" altLang="zh-CN" sz="1400" dirty="0">
                <a:latin typeface="Calibri" panose="020F0502020204030204" pitchFamily="34" charset="0"/>
                <a:ea typeface="Calibri" panose="020F0502020204030204" pitchFamily="34" charset="0"/>
                <a:cs typeface="Calibri" panose="020F0502020204030204" pitchFamily="34" charset="0"/>
              </a:rPr>
              <a:t> Architecture Specification Volume 1 Release 1.4.</a:t>
            </a:r>
            <a:r>
              <a:rPr lang="zh-CN" altLang="en-US" sz="1400" dirty="0">
                <a:latin typeface="Calibri" panose="020F0502020204030204" pitchFamily="34" charset="0"/>
                <a:ea typeface="Calibri" panose="020F0502020204030204" pitchFamily="34" charset="0"/>
                <a:cs typeface="Calibri" panose="020F0502020204030204" pitchFamily="34" charset="0"/>
              </a:rPr>
              <a:t> </a:t>
            </a:r>
            <a:r>
              <a:rPr lang="en-US" altLang="zh-CN" sz="14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https://cw.infinibandta.org/document/dl/8567</a:t>
            </a:r>
            <a:r>
              <a:rPr lang="en-US" altLang="zh-CN" sz="1400" dirty="0">
                <a:latin typeface="Calibri" panose="020F0502020204030204" pitchFamily="34" charset="0"/>
                <a:ea typeface="Calibri" panose="020F0502020204030204" pitchFamily="34" charset="0"/>
                <a:cs typeface="Calibri" panose="020F0502020204030204" pitchFamily="34" charset="0"/>
              </a:rPr>
              <a:t>. InfiniBand Trade Association. 2020. </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952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31</a:t>
            </a:fld>
            <a:endParaRPr lang="zh-CN" altLang="en-US" dirty="0"/>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956187" y="1593434"/>
            <a:ext cx="100166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zh-CN" sz="2800" dirty="0">
                <a:latin typeface="Calibri" panose="020F0502020204030204" pitchFamily="34" charset="0"/>
                <a:ea typeface="Calibri" panose="020F0502020204030204" pitchFamily="34" charset="0"/>
                <a:cs typeface="Calibri" panose="020F0502020204030204" pitchFamily="34" charset="0"/>
              </a:rPr>
              <a:t>Flows are assigned to 32-128 queues per port according to &lt;flow-ids, hash&gt;.</a:t>
            </a:r>
          </a:p>
          <a:p>
            <a:pPr lvl="1"/>
            <a:r>
              <a:rPr lang="en-US" altLang="zh-CN" sz="2800" dirty="0">
                <a:latin typeface="Calibri" panose="020F0502020204030204" pitchFamily="34" charset="0"/>
                <a:ea typeface="Calibri" panose="020F0502020204030204" pitchFamily="34" charset="0"/>
                <a:cs typeface="Calibri" panose="020F0502020204030204" pitchFamily="34" charset="0"/>
              </a:rPr>
              <a:t>A flow is assigned to an empty queue if possible and could </a:t>
            </a:r>
            <a:r>
              <a:rPr lang="en-US" altLang="zh-CN" sz="2800" dirty="0">
                <a:solidFill>
                  <a:srgbClr val="FF0000"/>
                </a:solidFill>
                <a:latin typeface="Calibri" panose="020F0502020204030204" pitchFamily="34" charset="0"/>
                <a:ea typeface="Calibri" panose="020F0502020204030204" pitchFamily="34" charset="0"/>
                <a:cs typeface="Calibri" panose="020F0502020204030204" pitchFamily="34" charset="0"/>
              </a:rPr>
              <a:t>share with other flows </a:t>
            </a:r>
            <a:r>
              <a:rPr lang="en-US" altLang="zh-CN" sz="2800" dirty="0">
                <a:latin typeface="Calibri" panose="020F0502020204030204" pitchFamily="34" charset="0"/>
                <a:ea typeface="Calibri" panose="020F0502020204030204" pitchFamily="34" charset="0"/>
                <a:cs typeface="Calibri" panose="020F0502020204030204" pitchFamily="34" charset="0"/>
              </a:rPr>
              <a:t>when all queues are occupied.</a:t>
            </a:r>
          </a:p>
          <a:p>
            <a:pPr lvl="1"/>
            <a:r>
              <a:rPr lang="en-US" altLang="zh-C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HOL blocking still occurs when different flows share the same queue.</a:t>
            </a:r>
          </a:p>
          <a:p>
            <a:endParaRPr lang="zh-CN" alt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1EB2E548-BDA7-47F0-8F2D-8815BD570208}"/>
              </a:ext>
            </a:extLst>
          </p:cNvPr>
          <p:cNvPicPr>
            <a:picLocks noChangeAspect="1"/>
          </p:cNvPicPr>
          <p:nvPr/>
        </p:nvPicPr>
        <p:blipFill>
          <a:blip r:embed="rId3"/>
          <a:stretch>
            <a:fillRect/>
          </a:stretch>
        </p:blipFill>
        <p:spPr>
          <a:xfrm>
            <a:off x="3446082" y="4070555"/>
            <a:ext cx="4966460" cy="1874217"/>
          </a:xfrm>
          <a:prstGeom prst="rect">
            <a:avLst/>
          </a:prstGeom>
        </p:spPr>
      </p:pic>
      <p:sp>
        <p:nvSpPr>
          <p:cNvPr id="10"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76A0C227-4087-4FC8-A17B-0A980BE9FE8D}"/>
              </a:ext>
            </a:extLst>
          </p:cNvPr>
          <p:cNvSpPr txBox="1">
            <a:spLocks noChangeArrowheads="1"/>
          </p:cNvSpPr>
          <p:nvPr/>
        </p:nvSpPr>
        <p:spPr bwMode="auto">
          <a:xfrm>
            <a:off x="861690" y="628477"/>
            <a:ext cx="280543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algn="ct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BFC</a:t>
            </a:r>
          </a:p>
        </p:txBody>
      </p:sp>
      <p:sp>
        <p:nvSpPr>
          <p:cNvPr id="8" name="文本框 7">
            <a:extLst>
              <a:ext uri="{FF2B5EF4-FFF2-40B4-BE49-F238E27FC236}">
                <a16:creationId xmlns:a16="http://schemas.microsoft.com/office/drawing/2014/main" id="{07A76ECE-3C46-4258-9CCD-E585B331C6B9}"/>
              </a:ext>
            </a:extLst>
          </p:cNvPr>
          <p:cNvSpPr txBox="1"/>
          <p:nvPr/>
        </p:nvSpPr>
        <p:spPr>
          <a:xfrm>
            <a:off x="3667126" y="6139086"/>
            <a:ext cx="6093500"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Backpressure Flow Control. Prateesh Goyal. NSDI. 2022.</a:t>
            </a:r>
          </a:p>
        </p:txBody>
      </p:sp>
    </p:spTree>
    <p:extLst>
      <p:ext uri="{BB962C8B-B14F-4D97-AF65-F5344CB8AC3E}">
        <p14:creationId xmlns:p14="http://schemas.microsoft.com/office/powerpoint/2010/main" val="35960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32</a:t>
            </a:fld>
            <a:endParaRPr lang="zh-CN" altLang="en-US" dirty="0"/>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956187" y="1593434"/>
            <a:ext cx="87085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zh-CN" sz="3200" b="1" dirty="0">
                <a:latin typeface="Calibri" panose="020F0502020204030204" pitchFamily="34" charset="0"/>
                <a:ea typeface="Calibri" panose="020F0502020204030204" pitchFamily="34" charset="0"/>
                <a:cs typeface="Calibri" panose="020F0502020204030204" pitchFamily="34" charset="0"/>
              </a:rPr>
              <a:t>Current CC and FC are incompatible</a:t>
            </a:r>
          </a:p>
          <a:p>
            <a:pPr lvl="2"/>
            <a:r>
              <a:rPr lang="en-US" altLang="zh-CN" sz="2800" dirty="0">
                <a:latin typeface="Calibri" panose="020F0502020204030204" pitchFamily="34" charset="0"/>
                <a:ea typeface="Calibri" panose="020F0502020204030204" pitchFamily="34" charset="0"/>
                <a:cs typeface="Calibri" panose="020F0502020204030204" pitchFamily="34" charset="0"/>
              </a:rPr>
              <a:t>The on-off control of FC could influence the congestion detection of CC</a:t>
            </a:r>
          </a:p>
          <a:p>
            <a:pPr lvl="2"/>
            <a:r>
              <a:rPr lang="en-US" altLang="zh-CN" sz="2800" dirty="0">
                <a:latin typeface="Calibri" panose="020F0502020204030204" pitchFamily="34" charset="0"/>
                <a:ea typeface="Calibri" panose="020F0502020204030204" pitchFamily="34" charset="0"/>
                <a:cs typeface="Calibri" panose="020F0502020204030204" pitchFamily="34" charset="0"/>
              </a:rPr>
              <a:t>Introduce a third state “undetermined” to avoid sending rate reduction by CC on senders</a:t>
            </a:r>
            <a:endParaRPr lang="zh-CN" alt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0"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76A0C227-4087-4FC8-A17B-0A980BE9FE8D}"/>
              </a:ext>
            </a:extLst>
          </p:cNvPr>
          <p:cNvSpPr txBox="1">
            <a:spLocks noChangeArrowheads="1"/>
          </p:cNvSpPr>
          <p:nvPr/>
        </p:nvSpPr>
        <p:spPr bwMode="auto">
          <a:xfrm>
            <a:off x="1193800" y="628477"/>
            <a:ext cx="7289800"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algn="ct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Intermediate zone - TCD</a:t>
            </a:r>
          </a:p>
          <a:p>
            <a:pPr lvl="0" algn="ctr" defTabSz="514350" fontAlgn="base">
              <a:spcBef>
                <a:spcPct val="0"/>
              </a:spcBef>
              <a:spcAft>
                <a:spcPct val="0"/>
              </a:spcAft>
              <a:tabLst>
                <a:tab pos="2149475" algn="l"/>
              </a:tabLst>
            </a:pPr>
            <a:endParaRPr lang="en-US" altLang="zh-CN" sz="5400" b="1" dirty="0">
              <a:solidFill>
                <a:srgbClr val="4C175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4" name="图片 3">
            <a:extLst>
              <a:ext uri="{FF2B5EF4-FFF2-40B4-BE49-F238E27FC236}">
                <a16:creationId xmlns:a16="http://schemas.microsoft.com/office/drawing/2014/main" id="{ECD458AA-E7DE-4EC6-94C7-816F53772F32}"/>
              </a:ext>
            </a:extLst>
          </p:cNvPr>
          <p:cNvPicPr>
            <a:picLocks noChangeAspect="1"/>
          </p:cNvPicPr>
          <p:nvPr/>
        </p:nvPicPr>
        <p:blipFill>
          <a:blip r:embed="rId3"/>
          <a:stretch>
            <a:fillRect/>
          </a:stretch>
        </p:blipFill>
        <p:spPr>
          <a:xfrm>
            <a:off x="1892299" y="3865805"/>
            <a:ext cx="5880471" cy="2363718"/>
          </a:xfrm>
          <a:prstGeom prst="rect">
            <a:avLst/>
          </a:prstGeom>
        </p:spPr>
      </p:pic>
      <p:sp>
        <p:nvSpPr>
          <p:cNvPr id="5" name="文本框 4">
            <a:extLst>
              <a:ext uri="{FF2B5EF4-FFF2-40B4-BE49-F238E27FC236}">
                <a16:creationId xmlns:a16="http://schemas.microsoft.com/office/drawing/2014/main" id="{B625B3C7-F201-4213-8DF5-7FE929D24E9E}"/>
              </a:ext>
            </a:extLst>
          </p:cNvPr>
          <p:cNvSpPr txBox="1"/>
          <p:nvPr/>
        </p:nvSpPr>
        <p:spPr>
          <a:xfrm>
            <a:off x="8483600" y="4355166"/>
            <a:ext cx="2946400" cy="1384995"/>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Does not address HOL blocking caused by FC itself</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A265FD0D-FA0A-414B-9627-C499245F0FD3}"/>
              </a:ext>
            </a:extLst>
          </p:cNvPr>
          <p:cNvSpPr txBox="1"/>
          <p:nvPr/>
        </p:nvSpPr>
        <p:spPr>
          <a:xfrm>
            <a:off x="6617950" y="6129715"/>
            <a:ext cx="6093500" cy="307777"/>
          </a:xfrm>
          <a:prstGeom prst="rect">
            <a:avLst/>
          </a:prstGeom>
          <a:noFill/>
        </p:spPr>
        <p:txBody>
          <a:bodyPr wrap="square">
            <a:spAutoFit/>
          </a:bodyPr>
          <a:lstStyle/>
          <a:p>
            <a:r>
              <a:rPr lang="en-US" altLang="zh-CN" sz="1400" dirty="0">
                <a:latin typeface="Calibri" panose="020F0502020204030204" pitchFamily="34" charset="0"/>
                <a:cs typeface="Calibri" panose="020F0502020204030204" pitchFamily="34" charset="0"/>
              </a:rPr>
              <a:t>*Congestion Detection in Lossless Network. </a:t>
            </a:r>
            <a:r>
              <a:rPr lang="en-US" altLang="zh-CN" sz="1400" dirty="0" err="1">
                <a:latin typeface="Calibri" panose="020F0502020204030204" pitchFamily="34" charset="0"/>
                <a:cs typeface="Calibri" panose="020F0502020204030204" pitchFamily="34" charset="0"/>
              </a:rPr>
              <a:t>Yiran</a:t>
            </a:r>
            <a:r>
              <a:rPr lang="en-US" altLang="zh-CN" sz="1400" dirty="0">
                <a:latin typeface="Calibri" panose="020F0502020204030204" pitchFamily="34" charset="0"/>
                <a:cs typeface="Calibri" panose="020F0502020204030204" pitchFamily="34" charset="0"/>
              </a:rPr>
              <a:t> Zhang. SIGCOMM. 2021.</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78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33</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rgbClr val="925700"/>
                  </a:solidFill>
                  <a:latin typeface="Calibri" panose="020F0502020204030204" pitchFamily="34" charset="0"/>
                  <a:ea typeface="Calibri" panose="020F0502020204030204" pitchFamily="34" charset="0"/>
                  <a:cs typeface="Calibri" panose="020F0502020204030204" pitchFamily="34" charset="0"/>
                </a:rPr>
                <a:t>Our Thoughts</a:t>
              </a:r>
              <a:endPar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7168842" y="2178063"/>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0EC12052-2819-4933-8691-22B4F47C4F42}"/>
              </a:ext>
            </a:extLst>
          </p:cNvPr>
          <p:cNvGrpSpPr/>
          <p:nvPr/>
        </p:nvGrpSpPr>
        <p:grpSpPr>
          <a:xfrm>
            <a:off x="7794012" y="1721707"/>
            <a:ext cx="3661698" cy="2092566"/>
            <a:chOff x="7565599" y="2362200"/>
            <a:chExt cx="3661698" cy="2092566"/>
          </a:xfrm>
        </p:grpSpPr>
        <p:sp>
          <p:nvSpPr>
            <p:cNvPr id="44" name="矩形: 圆角 43">
              <a:hlinkClick r:id="rId7" action="ppaction://hlinksldjump"/>
              <a:extLst>
                <a:ext uri="{FF2B5EF4-FFF2-40B4-BE49-F238E27FC236}">
                  <a16:creationId xmlns:a16="http://schemas.microsoft.com/office/drawing/2014/main" id="{480054C4-ECED-4B41-93BB-D54DFD79739F}"/>
                </a:ext>
              </a:extLst>
            </p:cNvPr>
            <p:cNvSpPr/>
            <p:nvPr/>
          </p:nvSpPr>
          <p:spPr>
            <a:xfrm>
              <a:off x="7698441" y="3477154"/>
              <a:ext cx="3435767" cy="73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矩形: 圆角 41">
              <a:hlinkClick r:id="rId7" action="ppaction://hlinksldjump"/>
              <a:extLst>
                <a:ext uri="{FF2B5EF4-FFF2-40B4-BE49-F238E27FC236}">
                  <a16:creationId xmlns:a16="http://schemas.microsoft.com/office/drawing/2014/main" id="{E7847E38-418A-4A79-8F19-66BCE7A01B1E}"/>
                </a:ext>
              </a:extLst>
            </p:cNvPr>
            <p:cNvSpPr/>
            <p:nvPr/>
          </p:nvSpPr>
          <p:spPr>
            <a:xfrm>
              <a:off x="7698441" y="2605666"/>
              <a:ext cx="3435767" cy="7329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CE8B5FD1-4B7A-40BA-ABDF-E4587BF89F83}"/>
                </a:ext>
              </a:extLst>
            </p:cNvPr>
            <p:cNvSpPr/>
            <p:nvPr/>
          </p:nvSpPr>
          <p:spPr>
            <a:xfrm>
              <a:off x="7590871" y="2362200"/>
              <a:ext cx="3636426" cy="2092566"/>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hlinkClick r:id="rId8" action="ppaction://hlinksldjump"/>
              <a:extLst>
                <a:ext uri="{FF2B5EF4-FFF2-40B4-BE49-F238E27FC236}">
                  <a16:creationId xmlns:a16="http://schemas.microsoft.com/office/drawing/2014/main" id="{520A145C-5B4D-4108-9725-AEDE55E6E1F0}"/>
                </a:ext>
              </a:extLst>
            </p:cNvPr>
            <p:cNvSpPr txBox="1"/>
            <p:nvPr/>
          </p:nvSpPr>
          <p:spPr>
            <a:xfrm>
              <a:off x="7565599" y="2741305"/>
              <a:ext cx="3640166" cy="461665"/>
            </a:xfrm>
            <a:prstGeom prst="rect">
              <a:avLst/>
            </a:prstGeom>
            <a:noFill/>
          </p:spPr>
          <p:txBody>
            <a:bodyPr wrap="square">
              <a:spAutoFit/>
            </a:bodyP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Trends in DC</a:t>
              </a:r>
            </a:p>
          </p:txBody>
        </p:sp>
        <p:sp>
          <p:nvSpPr>
            <p:cNvPr id="36" name="文本框 35">
              <a:hlinkClick r:id="rId9" action="ppaction://hlinksldjump"/>
              <a:extLst>
                <a:ext uri="{FF2B5EF4-FFF2-40B4-BE49-F238E27FC236}">
                  <a16:creationId xmlns:a16="http://schemas.microsoft.com/office/drawing/2014/main" id="{8C3CAF4D-9677-418C-9826-F2A3ABA9FE12}"/>
                </a:ext>
              </a:extLst>
            </p:cNvPr>
            <p:cNvSpPr txBox="1"/>
            <p:nvPr/>
          </p:nvSpPr>
          <p:spPr>
            <a:xfrm>
              <a:off x="7565599" y="3597151"/>
              <a:ext cx="3640166" cy="461665"/>
            </a:xfrm>
            <a:prstGeom prst="rect">
              <a:avLst/>
            </a:prstGeom>
            <a:noFill/>
          </p:spPr>
          <p:txBody>
            <a:bodyPr wrap="square">
              <a:spAutoFit/>
            </a:bodyP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Our vision</a:t>
              </a:r>
            </a:p>
          </p:txBody>
        </p:sp>
      </p:grpSp>
    </p:spTree>
    <p:extLst>
      <p:ext uri="{BB962C8B-B14F-4D97-AF65-F5344CB8AC3E}">
        <p14:creationId xmlns:p14="http://schemas.microsoft.com/office/powerpoint/2010/main" val="38318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34</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8447203"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Several trends in</a:t>
            </a:r>
            <a:r>
              <a:rPr kumimoji="0" lang="en-US" altLang="zh-CN" sz="5400" b="1" i="0" u="none" strike="noStrike" kern="1200" cap="none" spc="0" normalizeH="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datacenter</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marR="0" lvl="0" indent="0" algn="ctr" defTabSz="514350" rtl="0" eaLnBrk="1" fontAlgn="base" latinLnBrk="0" hangingPunct="1">
              <a:lnSpc>
                <a:spcPct val="100000"/>
              </a:lnSpc>
              <a:spcBef>
                <a:spcPct val="0"/>
              </a:spcBef>
              <a:spcAft>
                <a:spcPct val="0"/>
              </a:spcAft>
              <a:buClrTx/>
              <a:buSzTx/>
              <a:buFontTx/>
              <a:buNone/>
              <a:tabLst>
                <a:tab pos="2149475" algn="l"/>
              </a:tabLst>
            </a:pP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838200" y="15442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Calibri" panose="020F0502020204030204" pitchFamily="34" charset="0"/>
                <a:cs typeface="Calibri" panose="020F0502020204030204" pitchFamily="34" charset="0"/>
              </a:rPr>
              <a:t>BDP is now 10-100x higher (due to link speed) </a:t>
            </a:r>
          </a:p>
          <a:p>
            <a:pPr lvl="1"/>
            <a:r>
              <a:rPr lang="en-US" altLang="zh-CN" dirty="0">
                <a:latin typeface="Calibri" panose="020F0502020204030204" pitchFamily="34" charset="0"/>
                <a:cs typeface="Calibri" panose="020F0502020204030204" pitchFamily="34" charset="0"/>
              </a:rPr>
              <a:t> More flows could finish transmitting within </a:t>
            </a:r>
            <a:r>
              <a:rPr lang="en-US" altLang="zh-CN" dirty="0">
                <a:solidFill>
                  <a:srgbClr val="FF0000"/>
                </a:solidFill>
                <a:latin typeface="Calibri" panose="020F0502020204030204" pitchFamily="34" charset="0"/>
                <a:cs typeface="Calibri" panose="020F0502020204030204" pitchFamily="34" charset="0"/>
              </a:rPr>
              <a:t>the first BDP</a:t>
            </a:r>
            <a:r>
              <a:rPr lang="en-US" altLang="zh-CN" dirty="0">
                <a:latin typeface="Calibri" panose="020F0502020204030204" pitchFamily="34" charset="0"/>
                <a:cs typeface="Calibri" panose="020F0502020204030204" pitchFamily="34" charset="0"/>
              </a:rPr>
              <a:t> (before CC even steps in).</a:t>
            </a:r>
          </a:p>
        </p:txBody>
      </p:sp>
      <p:pic>
        <p:nvPicPr>
          <p:cNvPr id="15" name="图片 14">
            <a:extLst>
              <a:ext uri="{FF2B5EF4-FFF2-40B4-BE49-F238E27FC236}">
                <a16:creationId xmlns:a16="http://schemas.microsoft.com/office/drawing/2014/main" id="{BD239D73-998B-44A1-8E6C-00DC64A54F89}"/>
              </a:ext>
            </a:extLst>
          </p:cNvPr>
          <p:cNvPicPr>
            <a:picLocks noChangeAspect="1"/>
          </p:cNvPicPr>
          <p:nvPr/>
        </p:nvPicPr>
        <p:blipFill>
          <a:blip r:embed="rId3"/>
          <a:stretch>
            <a:fillRect/>
          </a:stretch>
        </p:blipFill>
        <p:spPr>
          <a:xfrm>
            <a:off x="1668145" y="3092475"/>
            <a:ext cx="3717234" cy="2052508"/>
          </a:xfrm>
          <a:prstGeom prst="rect">
            <a:avLst/>
          </a:prstGeom>
        </p:spPr>
      </p:pic>
      <p:sp>
        <p:nvSpPr>
          <p:cNvPr id="17" name="文本框 16">
            <a:extLst>
              <a:ext uri="{FF2B5EF4-FFF2-40B4-BE49-F238E27FC236}">
                <a16:creationId xmlns:a16="http://schemas.microsoft.com/office/drawing/2014/main" id="{63971792-D9AF-45D4-883E-9702A646F615}"/>
              </a:ext>
            </a:extLst>
          </p:cNvPr>
          <p:cNvSpPr txBox="1"/>
          <p:nvPr/>
        </p:nvSpPr>
        <p:spPr>
          <a:xfrm>
            <a:off x="1788734" y="5359111"/>
            <a:ext cx="3503893" cy="369332"/>
          </a:xfrm>
          <a:prstGeom prst="rect">
            <a:avLst/>
          </a:prstGeom>
          <a:noFill/>
        </p:spPr>
        <p:txBody>
          <a:bodyPr wrap="square" rtlCol="0">
            <a:spAutoFit/>
          </a:bodyPr>
          <a:lstStyle/>
          <a:p>
            <a:pPr algn="ctr"/>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from FS community)</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pic>
        <p:nvPicPr>
          <p:cNvPr id="21" name="图片 20">
            <a:extLst>
              <a:ext uri="{FF2B5EF4-FFF2-40B4-BE49-F238E27FC236}">
                <a16:creationId xmlns:a16="http://schemas.microsoft.com/office/drawing/2014/main" id="{6CF8BF85-5FB9-447A-99FD-D3B11A30B1D2}"/>
              </a:ext>
            </a:extLst>
          </p:cNvPr>
          <p:cNvPicPr>
            <a:picLocks noChangeAspect="1"/>
          </p:cNvPicPr>
          <p:nvPr/>
        </p:nvPicPr>
        <p:blipFill>
          <a:blip r:embed="rId4"/>
          <a:stretch>
            <a:fillRect/>
          </a:stretch>
        </p:blipFill>
        <p:spPr>
          <a:xfrm>
            <a:off x="6095999" y="3092474"/>
            <a:ext cx="4696919" cy="2054869"/>
          </a:xfrm>
          <a:prstGeom prst="rect">
            <a:avLst/>
          </a:prstGeom>
        </p:spPr>
      </p:pic>
      <p:sp>
        <p:nvSpPr>
          <p:cNvPr id="22" name="文本框 21">
            <a:extLst>
              <a:ext uri="{FF2B5EF4-FFF2-40B4-BE49-F238E27FC236}">
                <a16:creationId xmlns:a16="http://schemas.microsoft.com/office/drawing/2014/main" id="{8B33A6BF-DBA9-453E-8B7B-DC130461FAA7}"/>
              </a:ext>
            </a:extLst>
          </p:cNvPr>
          <p:cNvSpPr txBox="1"/>
          <p:nvPr/>
        </p:nvSpPr>
        <p:spPr>
          <a:xfrm>
            <a:off x="6692511" y="5238303"/>
            <a:ext cx="3503893" cy="369332"/>
          </a:xfrm>
          <a:prstGeom prst="rect">
            <a:avLst/>
          </a:prstGeom>
          <a:noFill/>
        </p:spPr>
        <p:txBody>
          <a:bodyPr wrap="square" rtlCol="0">
            <a:spAutoFit/>
          </a:bodyPr>
          <a:lstStyle/>
          <a:p>
            <a:pPr algn="ctr"/>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from Aeolus)</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4114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35</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8447203"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Several trends in</a:t>
            </a:r>
            <a:r>
              <a:rPr kumimoji="0" lang="en-US" altLang="zh-CN" sz="5400" b="1" i="0" u="none" strike="noStrike" kern="1200" cap="none" spc="0" normalizeH="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datacenter</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marR="0" lvl="0" indent="0" algn="ctr" defTabSz="514350" rtl="0" eaLnBrk="1" fontAlgn="base" latinLnBrk="0" hangingPunct="1">
              <a:lnSpc>
                <a:spcPct val="100000"/>
              </a:lnSpc>
              <a:spcBef>
                <a:spcPct val="0"/>
              </a:spcBef>
              <a:spcAft>
                <a:spcPct val="0"/>
              </a:spcAft>
              <a:buClrTx/>
              <a:buSzTx/>
              <a:buFontTx/>
              <a:buNone/>
              <a:tabLst>
                <a:tab pos="2149475" algn="l"/>
              </a:tabLst>
            </a:pP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838200" y="15442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Calibri" panose="020F0502020204030204" pitchFamily="34" charset="0"/>
                <a:cs typeface="Calibri" panose="020F0502020204030204" pitchFamily="34" charset="0"/>
              </a:rPr>
              <a:t>Datacenter is now hyperscale (up to 2,600,000 servers) </a:t>
            </a:r>
          </a:p>
          <a:p>
            <a:pPr lvl="1"/>
            <a:r>
              <a:rPr lang="en-US" altLang="zh-CN" dirty="0" err="1">
                <a:latin typeface="Calibri" panose="020F0502020204030204" pitchFamily="34" charset="0"/>
                <a:cs typeface="Calibri" panose="020F0502020204030204" pitchFamily="34" charset="0"/>
              </a:rPr>
              <a:t>Incast</a:t>
            </a:r>
            <a:r>
              <a:rPr lang="en-US" altLang="zh-CN" dirty="0">
                <a:latin typeface="Calibri" panose="020F0502020204030204" pitchFamily="34" charset="0"/>
                <a:cs typeface="Calibri" panose="020F0502020204030204" pitchFamily="34" charset="0"/>
              </a:rPr>
              <a:t> scale can be 10-100x.</a:t>
            </a:r>
            <a:endParaRPr lang="zh-CN" altLang="en-US" dirty="0">
              <a:latin typeface="Calibri" panose="020F0502020204030204" pitchFamily="34" charset="0"/>
              <a:cs typeface="Calibri" panose="020F0502020204030204" pitchFamily="34" charset="0"/>
            </a:endParaRPr>
          </a:p>
        </p:txBody>
      </p:sp>
      <p:pic>
        <p:nvPicPr>
          <p:cNvPr id="3076" name="Picture 4" descr="Hyperscale Computing Solutions | Server Technology">
            <a:extLst>
              <a:ext uri="{FF2B5EF4-FFF2-40B4-BE49-F238E27FC236}">
                <a16:creationId xmlns:a16="http://schemas.microsoft.com/office/drawing/2014/main" id="{A3BED8BA-98F8-4594-9CF9-0F31A04A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931" y="2934056"/>
            <a:ext cx="3326275" cy="1862714"/>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8E9672DE-A5A3-411D-9ED6-A6FAB3F1CA79}"/>
              </a:ext>
            </a:extLst>
          </p:cNvPr>
          <p:cNvSpPr txBox="1"/>
          <p:nvPr/>
        </p:nvSpPr>
        <p:spPr>
          <a:xfrm>
            <a:off x="3989469" y="4944396"/>
            <a:ext cx="2191641" cy="369332"/>
          </a:xfrm>
          <a:prstGeom prst="rect">
            <a:avLst/>
          </a:prstGeom>
          <a:noFill/>
        </p:spPr>
        <p:txBody>
          <a:bodyPr wrap="square">
            <a:spAutoFit/>
          </a:bodyPr>
          <a:lstStyle/>
          <a:p>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from </a:t>
            </a:r>
            <a:r>
              <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rPr>
              <a:t>servertech</a:t>
            </a:r>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80110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36</a:t>
            </a:fld>
            <a:endParaRPr lang="zh-CN" altLang="en-US" dirty="0"/>
          </a:p>
        </p:txBody>
      </p:sp>
      <p:sp>
        <p:nvSpPr>
          <p:cNvPr id="7" name="内容占位符 5">
            <a:extLst>
              <a:ext uri="{FF2B5EF4-FFF2-40B4-BE49-F238E27FC236}">
                <a16:creationId xmlns:a16="http://schemas.microsoft.com/office/drawing/2014/main" id="{8F0F00F5-BC46-4B3E-A01D-8F980BD14025}"/>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Related works</a:t>
            </a:r>
            <a:endParaRPr lang="zh-CN" altLang="en-US" dirty="0"/>
          </a:p>
        </p:txBody>
      </p:sp>
      <p:sp>
        <p:nvSpPr>
          <p:cNvPr id="13" name="内容占位符 2">
            <a:extLst>
              <a:ext uri="{FF2B5EF4-FFF2-40B4-BE49-F238E27FC236}">
                <a16:creationId xmlns:a16="http://schemas.microsoft.com/office/drawing/2014/main" id="{EFCA0527-27B0-4863-BF0F-95B384FFF929}"/>
              </a:ext>
            </a:extLst>
          </p:cNvPr>
          <p:cNvSpPr txBox="1">
            <a:spLocks/>
          </p:cNvSpPr>
          <p:nvPr/>
        </p:nvSpPr>
        <p:spPr>
          <a:xfrm>
            <a:off x="838200" y="15442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Calibri" panose="020F0502020204030204" pitchFamily="34" charset="0"/>
                <a:cs typeface="Calibri" panose="020F0502020204030204" pitchFamily="34" charset="0"/>
              </a:rPr>
              <a:t>Switches’ relative buffering capacity is decreasing</a:t>
            </a:r>
          </a:p>
          <a:p>
            <a:endParaRPr lang="zh-CN" altLang="en-US" dirty="0">
              <a:latin typeface="Calibri" panose="020F0502020204030204" pitchFamily="34" charset="0"/>
              <a:cs typeface="Calibri" panose="020F0502020204030204" pitchFamily="34" charset="0"/>
            </a:endParaRPr>
          </a:p>
        </p:txBody>
      </p:sp>
      <p:pic>
        <p:nvPicPr>
          <p:cNvPr id="10" name="图片 9">
            <a:extLst>
              <a:ext uri="{FF2B5EF4-FFF2-40B4-BE49-F238E27FC236}">
                <a16:creationId xmlns:a16="http://schemas.microsoft.com/office/drawing/2014/main" id="{AF7C5DCE-1AD1-495B-BB32-66E08C414A64}"/>
              </a:ext>
            </a:extLst>
          </p:cNvPr>
          <p:cNvPicPr>
            <a:picLocks noChangeAspect="1"/>
          </p:cNvPicPr>
          <p:nvPr/>
        </p:nvPicPr>
        <p:blipFill>
          <a:blip r:embed="rId3"/>
          <a:stretch>
            <a:fillRect/>
          </a:stretch>
        </p:blipFill>
        <p:spPr>
          <a:xfrm>
            <a:off x="3044651" y="2441311"/>
            <a:ext cx="5616478" cy="2802401"/>
          </a:xfrm>
          <a:prstGeom prst="rect">
            <a:avLst/>
          </a:prstGeom>
        </p:spPr>
      </p:pic>
      <p:sp>
        <p:nvSpPr>
          <p:cNvPr id="11"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327468A2-46B4-446C-9DF9-916E6606B85F}"/>
              </a:ext>
            </a:extLst>
          </p:cNvPr>
          <p:cNvSpPr txBox="1">
            <a:spLocks noChangeArrowheads="1"/>
          </p:cNvSpPr>
          <p:nvPr/>
        </p:nvSpPr>
        <p:spPr bwMode="auto">
          <a:xfrm>
            <a:off x="861689" y="628477"/>
            <a:ext cx="8447203" cy="1754326"/>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Several trends in</a:t>
            </a:r>
            <a:r>
              <a:rPr kumimoji="0" lang="en-US" altLang="zh-CN" sz="5400" b="1" i="0" u="none" strike="noStrike" kern="1200" cap="none" spc="0" normalizeH="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datacenter</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marR="0" lvl="0" indent="0" algn="ctr" defTabSz="514350" rtl="0" eaLnBrk="1" fontAlgn="base" latinLnBrk="0" hangingPunct="1">
              <a:lnSpc>
                <a:spcPct val="100000"/>
              </a:lnSpc>
              <a:spcBef>
                <a:spcPct val="0"/>
              </a:spcBef>
              <a:spcAft>
                <a:spcPct val="0"/>
              </a:spcAft>
              <a:buClrTx/>
              <a:buSzTx/>
              <a:buFontTx/>
              <a:buNone/>
              <a:tabLst>
                <a:tab pos="2149475" algn="l"/>
              </a:tabLst>
            </a:pP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文本框 11">
            <a:extLst>
              <a:ext uri="{FF2B5EF4-FFF2-40B4-BE49-F238E27FC236}">
                <a16:creationId xmlns:a16="http://schemas.microsoft.com/office/drawing/2014/main" id="{4485CB12-6EAD-4B73-B25E-FB499A60D85F}"/>
              </a:ext>
            </a:extLst>
          </p:cNvPr>
          <p:cNvSpPr txBox="1"/>
          <p:nvPr/>
        </p:nvSpPr>
        <p:spPr>
          <a:xfrm>
            <a:off x="4394204" y="5313728"/>
            <a:ext cx="3070898" cy="369332"/>
          </a:xfrm>
          <a:prstGeom prst="rect">
            <a:avLst/>
          </a:prstGeom>
          <a:noFill/>
        </p:spPr>
        <p:txBody>
          <a:bodyPr wrap="square">
            <a:spAutoFit/>
          </a:bodyPr>
          <a:lstStyle/>
          <a:p>
            <a:r>
              <a:rPr lang="en-US" altLang="zh-CN" dirty="0">
                <a:solidFill>
                  <a:prstClr val="black"/>
                </a:solidFill>
                <a:latin typeface="Calibri" panose="020F0502020204030204" pitchFamily="34" charset="0"/>
                <a:ea typeface="等线" panose="02010600030101010101" pitchFamily="2" charset="-122"/>
                <a:cs typeface="Calibri" panose="020F0502020204030204" pitchFamily="34" charset="0"/>
              </a:rPr>
              <a:t>(Pic. extended from BFC)</a:t>
            </a:r>
            <a:endParaRPr lang="zh-CN" altLang="en-US" dirty="0">
              <a:solidFill>
                <a:prstClr val="black"/>
              </a:solidFill>
              <a:latin typeface="Calibri" panose="020F0502020204030204" pitchFamily="34" charset="0"/>
              <a:ea typeface="等线" panose="02010600030101010101" pitchFamily="2" charset="-122"/>
              <a:cs typeface="Calibri" panose="020F0502020204030204" pitchFamily="34" charset="0"/>
            </a:endParaRPr>
          </a:p>
        </p:txBody>
      </p:sp>
      <p:sp>
        <p:nvSpPr>
          <p:cNvPr id="3" name="文本框 2">
            <a:extLst>
              <a:ext uri="{FF2B5EF4-FFF2-40B4-BE49-F238E27FC236}">
                <a16:creationId xmlns:a16="http://schemas.microsoft.com/office/drawing/2014/main" id="{B0DD60D6-450F-4256-BFCF-C07BD564D075}"/>
              </a:ext>
            </a:extLst>
          </p:cNvPr>
          <p:cNvSpPr txBox="1"/>
          <p:nvPr/>
        </p:nvSpPr>
        <p:spPr>
          <a:xfrm>
            <a:off x="3242425" y="5533412"/>
            <a:ext cx="5220929" cy="646331"/>
          </a:xfrm>
          <a:prstGeom prst="rect">
            <a:avLst/>
          </a:prstGeom>
          <a:noFill/>
        </p:spPr>
        <p:txBody>
          <a:bodyPr wrap="square" rtlCol="0">
            <a:spAutoFit/>
          </a:bodyPr>
          <a:lstStyle/>
          <a:p>
            <a:r>
              <a:rPr lang="en-US" altLang="zh-C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CC Alone is not effective!</a:t>
            </a:r>
            <a:endParaRPr lang="zh-CN"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735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55565C-06D3-4889-A579-10925536072F}"/>
              </a:ext>
            </a:extLst>
          </p:cNvPr>
          <p:cNvSpPr>
            <a:spLocks noGrp="1"/>
          </p:cNvSpPr>
          <p:nvPr>
            <p:ph type="sldNum" sz="quarter" idx="12"/>
          </p:nvPr>
        </p:nvSpPr>
        <p:spPr/>
        <p:txBody>
          <a:bodyPr/>
          <a:lstStyle/>
          <a:p>
            <a:fld id="{49AE70B2-8BF9-45C0-BB95-33D1B9D3A854}" type="slidenum">
              <a:rPr lang="zh-CN" altLang="en-US" smtClean="0"/>
              <a:t>37</a:t>
            </a:fld>
            <a:endParaRPr lang="zh-CN" altLang="en-US" dirty="0"/>
          </a:p>
        </p:txBody>
      </p:sp>
      <p:sp>
        <p:nvSpPr>
          <p:cNvPr id="6" name="内容占位符 5">
            <a:extLst>
              <a:ext uri="{FF2B5EF4-FFF2-40B4-BE49-F238E27FC236}">
                <a16:creationId xmlns:a16="http://schemas.microsoft.com/office/drawing/2014/main" id="{059A5770-877A-4490-8B03-643B5160FD1B}"/>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Our vision</a:t>
            </a:r>
            <a:endParaRPr lang="zh-CN" altLang="en-US" dirty="0"/>
          </a:p>
        </p:txBody>
      </p:sp>
      <p:sp>
        <p:nvSpPr>
          <p:cNvPr id="7"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A8CE768D-A853-492E-A563-0B0B432C4E83}"/>
              </a:ext>
            </a:extLst>
          </p:cNvPr>
          <p:cNvSpPr txBox="1">
            <a:spLocks noChangeArrowheads="1"/>
          </p:cNvSpPr>
          <p:nvPr/>
        </p:nvSpPr>
        <p:spPr bwMode="auto">
          <a:xfrm>
            <a:off x="861690" y="628477"/>
            <a:ext cx="83872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Revisiting existing solutions</a:t>
            </a:r>
          </a:p>
        </p:txBody>
      </p:sp>
      <p:grpSp>
        <p:nvGrpSpPr>
          <p:cNvPr id="3" name="组合 2">
            <a:extLst>
              <a:ext uri="{FF2B5EF4-FFF2-40B4-BE49-F238E27FC236}">
                <a16:creationId xmlns:a16="http://schemas.microsoft.com/office/drawing/2014/main" id="{010359BA-012D-405E-B4C3-264AB44054F4}"/>
              </a:ext>
            </a:extLst>
          </p:cNvPr>
          <p:cNvGrpSpPr/>
          <p:nvPr/>
        </p:nvGrpSpPr>
        <p:grpSpPr>
          <a:xfrm>
            <a:off x="305516" y="1626656"/>
            <a:ext cx="6739325" cy="4071073"/>
            <a:chOff x="305516" y="1626656"/>
            <a:chExt cx="6739325" cy="4071073"/>
          </a:xfrm>
        </p:grpSpPr>
        <p:sp>
          <p:nvSpPr>
            <p:cNvPr id="8" name="文本框 7">
              <a:extLst>
                <a:ext uri="{FF2B5EF4-FFF2-40B4-BE49-F238E27FC236}">
                  <a16:creationId xmlns:a16="http://schemas.microsoft.com/office/drawing/2014/main" id="{ECC8D47B-692E-4852-B0F7-42F51C6D0B7B}"/>
                </a:ext>
              </a:extLst>
            </p:cNvPr>
            <p:cNvSpPr txBox="1"/>
            <p:nvPr/>
          </p:nvSpPr>
          <p:spPr>
            <a:xfrm>
              <a:off x="305516" y="1626656"/>
              <a:ext cx="3386805" cy="1077218"/>
            </a:xfrm>
            <a:prstGeom prst="rect">
              <a:avLst/>
            </a:prstGeom>
            <a:noFill/>
          </p:spPr>
          <p:txBody>
            <a:bodyPr wrap="square" rtlCol="0">
              <a:spAutoFit/>
            </a:bodyPr>
            <a:lstStyle/>
            <a:p>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Strong CC </a:t>
              </a:r>
              <a:r>
                <a:rPr lang="en-US" altLang="zh-CN" sz="3200" b="1" dirty="0">
                  <a:latin typeface="Calibri" panose="020F0502020204030204" pitchFamily="34" charset="0"/>
                  <a:ea typeface="Calibri" panose="020F0502020204030204" pitchFamily="34" charset="0"/>
                  <a:cs typeface="Calibri" panose="020F0502020204030204" pitchFamily="34" charset="0"/>
                </a:rPr>
                <a:t>to handle congestion</a:t>
              </a:r>
            </a:p>
          </p:txBody>
        </p:sp>
        <p:sp>
          <p:nvSpPr>
            <p:cNvPr id="21" name="椭圆 20">
              <a:extLst>
                <a:ext uri="{FF2B5EF4-FFF2-40B4-BE49-F238E27FC236}">
                  <a16:creationId xmlns:a16="http://schemas.microsoft.com/office/drawing/2014/main" id="{3D9C336C-E850-4C27-9AD8-B23ABE66AF96}"/>
                </a:ext>
              </a:extLst>
            </p:cNvPr>
            <p:cNvSpPr/>
            <p:nvPr/>
          </p:nvSpPr>
          <p:spPr>
            <a:xfrm>
              <a:off x="3176155" y="1827729"/>
              <a:ext cx="3868686" cy="3870000"/>
            </a:xfrm>
            <a:prstGeom prst="ellipse">
              <a:avLst/>
            </a:prstGeom>
            <a:noFill/>
            <a:ln w="76200">
              <a:solidFill>
                <a:srgbClr val="80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61E5D3D4-269F-4383-9BB3-E7CDFA0049A1}"/>
                </a:ext>
              </a:extLst>
            </p:cNvPr>
            <p:cNvSpPr txBox="1"/>
            <p:nvPr/>
          </p:nvSpPr>
          <p:spPr>
            <a:xfrm>
              <a:off x="3597448" y="2357828"/>
              <a:ext cx="3234505" cy="523220"/>
            </a:xfrm>
            <a:prstGeom prst="rect">
              <a:avLst/>
            </a:prstGeom>
            <a:noFill/>
          </p:spPr>
          <p:txBody>
            <a:bodyPr wrap="square" rtlCol="0">
              <a:spAutoFit/>
            </a:bodyPr>
            <a:lstStyle/>
            <a:p>
              <a:r>
                <a:rPr lang="en-US" altLang="zh-CN" sz="2800" b="1" dirty="0">
                  <a:latin typeface="Calibri" panose="020F0502020204030204" pitchFamily="34" charset="0"/>
                  <a:ea typeface="Calibri" panose="020F0502020204030204" pitchFamily="34" charset="0"/>
                  <a:cs typeface="Calibri" panose="020F0502020204030204" pitchFamily="34" charset="0"/>
                </a:rPr>
                <a:t>Congestion Control</a:t>
              </a:r>
              <a:endParaRPr lang="zh-CN" altLang="en-US" sz="2800" b="1" dirty="0">
                <a:latin typeface="Calibri" panose="020F0502020204030204" pitchFamily="34" charset="0"/>
                <a:cs typeface="Calibri" panose="020F0502020204030204" pitchFamily="34" charset="0"/>
              </a:endParaRPr>
            </a:p>
          </p:txBody>
        </p:sp>
        <p:grpSp>
          <p:nvGrpSpPr>
            <p:cNvPr id="25" name="组合 24">
              <a:extLst>
                <a:ext uri="{FF2B5EF4-FFF2-40B4-BE49-F238E27FC236}">
                  <a16:creationId xmlns:a16="http://schemas.microsoft.com/office/drawing/2014/main" id="{51FD50E2-CB8A-4651-8A03-54724A39B471}"/>
                </a:ext>
              </a:extLst>
            </p:cNvPr>
            <p:cNvGrpSpPr/>
            <p:nvPr/>
          </p:nvGrpSpPr>
          <p:grpSpPr>
            <a:xfrm>
              <a:off x="3658629" y="2910993"/>
              <a:ext cx="2919658" cy="1234772"/>
              <a:chOff x="2963509" y="2912063"/>
              <a:chExt cx="2919658" cy="1234772"/>
            </a:xfrm>
          </p:grpSpPr>
          <p:sp>
            <p:nvSpPr>
              <p:cNvPr id="26" name="矩形: 圆角 25">
                <a:extLst>
                  <a:ext uri="{FF2B5EF4-FFF2-40B4-BE49-F238E27FC236}">
                    <a16:creationId xmlns:a16="http://schemas.microsoft.com/office/drawing/2014/main" id="{F640DE4F-A472-4FC1-8B65-E1897EAD46F3}"/>
                  </a:ext>
                </a:extLst>
              </p:cNvPr>
              <p:cNvSpPr/>
              <p:nvPr/>
            </p:nvSpPr>
            <p:spPr>
              <a:xfrm>
                <a:off x="2963509" y="2912063"/>
                <a:ext cx="2773941" cy="1234771"/>
              </a:xfrm>
              <a:prstGeom prst="roundRect">
                <a:avLst/>
              </a:prstGeom>
              <a:solidFill>
                <a:srgbClr val="C8A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87203A6D-11DA-4C35-8784-84B9FAD0202B}"/>
                  </a:ext>
                </a:extLst>
              </p:cNvPr>
              <p:cNvSpPr txBox="1"/>
              <p:nvPr/>
            </p:nvSpPr>
            <p:spPr>
              <a:xfrm>
                <a:off x="3011743" y="2946506"/>
                <a:ext cx="2871424" cy="1200329"/>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DCTCP, DCQCN, TIMELY, HPCC, Swift, </a:t>
                </a:r>
                <a:r>
                  <a:rPr lang="en-US" altLang="zh-CN" sz="2400" dirty="0" err="1">
                    <a:latin typeface="Calibri" panose="020F0502020204030204" pitchFamily="34" charset="0"/>
                    <a:ea typeface="Calibri" panose="020F0502020204030204" pitchFamily="34" charset="0"/>
                    <a:cs typeface="Calibri" panose="020F0502020204030204" pitchFamily="34" charset="0"/>
                  </a:rPr>
                  <a:t>PowerTCP</a:t>
                </a:r>
                <a:r>
                  <a:rPr lang="en-US" altLang="zh-CN" sz="2400" dirty="0">
                    <a:latin typeface="Calibri" panose="020F0502020204030204" pitchFamily="34" charset="0"/>
                    <a:ea typeface="Calibri" panose="020F0502020204030204" pitchFamily="34" charset="0"/>
                    <a:cs typeface="Calibri" panose="020F0502020204030204" pitchFamily="34" charset="0"/>
                  </a:rPr>
                  <a:t>, On-Ramp,</a:t>
                </a:r>
                <a:endParaRPr lang="zh-CN" altLang="en-US" sz="2400" dirty="0">
                  <a:latin typeface="Calibri" panose="020F0502020204030204" pitchFamily="34" charset="0"/>
                  <a:cs typeface="Calibri" panose="020F0502020204030204" pitchFamily="34" charset="0"/>
                </a:endParaRPr>
              </a:p>
            </p:txBody>
          </p:sp>
        </p:grpSp>
        <p:grpSp>
          <p:nvGrpSpPr>
            <p:cNvPr id="28" name="组合 27">
              <a:extLst>
                <a:ext uri="{FF2B5EF4-FFF2-40B4-BE49-F238E27FC236}">
                  <a16:creationId xmlns:a16="http://schemas.microsoft.com/office/drawing/2014/main" id="{30EACB6A-824E-4778-859B-DC52BFA2CBBF}"/>
                </a:ext>
              </a:extLst>
            </p:cNvPr>
            <p:cNvGrpSpPr/>
            <p:nvPr/>
          </p:nvGrpSpPr>
          <p:grpSpPr>
            <a:xfrm>
              <a:off x="3658629" y="4253846"/>
              <a:ext cx="2919658" cy="830997"/>
              <a:chOff x="2963509" y="4254916"/>
              <a:chExt cx="2919658" cy="830997"/>
            </a:xfrm>
          </p:grpSpPr>
          <p:sp>
            <p:nvSpPr>
              <p:cNvPr id="29" name="矩形: 圆角 28">
                <a:extLst>
                  <a:ext uri="{FF2B5EF4-FFF2-40B4-BE49-F238E27FC236}">
                    <a16:creationId xmlns:a16="http://schemas.microsoft.com/office/drawing/2014/main" id="{F44447C2-0F79-4381-88A2-4B9D04911FF5}"/>
                  </a:ext>
                </a:extLst>
              </p:cNvPr>
              <p:cNvSpPr/>
              <p:nvPr/>
            </p:nvSpPr>
            <p:spPr>
              <a:xfrm>
                <a:off x="2963509" y="4254917"/>
                <a:ext cx="2773941" cy="80207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EBDC4159-944D-40EE-9638-CB8133DC96E1}"/>
                  </a:ext>
                </a:extLst>
              </p:cNvPr>
              <p:cNvSpPr txBox="1"/>
              <p:nvPr/>
            </p:nvSpPr>
            <p:spPr>
              <a:xfrm>
                <a:off x="3011743" y="4254916"/>
                <a:ext cx="2871424" cy="830997"/>
              </a:xfrm>
              <a:prstGeom prst="rect">
                <a:avLst/>
              </a:prstGeom>
              <a:noFill/>
            </p:spPr>
            <p:txBody>
              <a:bodyPr wrap="square" rtlCol="0">
                <a:spAutoFit/>
              </a:bodyPr>
              <a:lstStyle/>
              <a:p>
                <a:r>
                  <a:rPr lang="en-US" altLang="zh-CN" sz="2400" dirty="0" err="1">
                    <a:latin typeface="Calibri" panose="020F0502020204030204" pitchFamily="34" charset="0"/>
                    <a:ea typeface="Calibri" panose="020F0502020204030204" pitchFamily="34" charset="0"/>
                    <a:cs typeface="Calibri" panose="020F0502020204030204" pitchFamily="34" charset="0"/>
                  </a:rPr>
                  <a:t>ExpressPass</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err="1">
                    <a:latin typeface="Calibri" panose="020F0502020204030204" pitchFamily="34" charset="0"/>
                    <a:ea typeface="Calibri" panose="020F0502020204030204" pitchFamily="34" charset="0"/>
                    <a:cs typeface="Calibri" panose="020F0502020204030204" pitchFamily="34" charset="0"/>
                  </a:rPr>
                  <a:t>pHost</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err="1">
                    <a:latin typeface="Calibri" panose="020F0502020204030204" pitchFamily="34" charset="0"/>
                    <a:ea typeface="Calibri" panose="020F0502020204030204" pitchFamily="34" charset="0"/>
                    <a:cs typeface="Calibri" panose="020F0502020204030204" pitchFamily="34" charset="0"/>
                  </a:rPr>
                  <a:t>Homa</a:t>
                </a:r>
                <a:r>
                  <a:rPr lang="en-US" altLang="zh-CN" sz="2400" dirty="0">
                    <a:latin typeface="Calibri" panose="020F0502020204030204" pitchFamily="34" charset="0"/>
                    <a:ea typeface="Calibri" panose="020F0502020204030204" pitchFamily="34" charset="0"/>
                    <a:cs typeface="Calibri" panose="020F0502020204030204" pitchFamily="34" charset="0"/>
                  </a:rPr>
                  <a:t>, NDP, Aeolus…</a:t>
                </a:r>
                <a:endParaRPr lang="zh-CN" altLang="en-US" sz="2400" dirty="0">
                  <a:latin typeface="Calibri" panose="020F0502020204030204" pitchFamily="34" charset="0"/>
                  <a:cs typeface="Calibri" panose="020F0502020204030204" pitchFamily="34" charset="0"/>
                </a:endParaRPr>
              </a:p>
            </p:txBody>
          </p:sp>
        </p:grpSp>
      </p:grpSp>
      <p:grpSp>
        <p:nvGrpSpPr>
          <p:cNvPr id="4" name="组合 3">
            <a:extLst>
              <a:ext uri="{FF2B5EF4-FFF2-40B4-BE49-F238E27FC236}">
                <a16:creationId xmlns:a16="http://schemas.microsoft.com/office/drawing/2014/main" id="{7287386D-24B3-4270-8FDD-2323E880A82C}"/>
              </a:ext>
            </a:extLst>
          </p:cNvPr>
          <p:cNvGrpSpPr/>
          <p:nvPr/>
        </p:nvGrpSpPr>
        <p:grpSpPr>
          <a:xfrm>
            <a:off x="6432570" y="2298801"/>
            <a:ext cx="4760530" cy="3815298"/>
            <a:chOff x="6432570" y="2298801"/>
            <a:chExt cx="4760530" cy="3815298"/>
          </a:xfrm>
        </p:grpSpPr>
        <p:sp>
          <p:nvSpPr>
            <p:cNvPr id="17" name="文本框 16">
              <a:extLst>
                <a:ext uri="{FF2B5EF4-FFF2-40B4-BE49-F238E27FC236}">
                  <a16:creationId xmlns:a16="http://schemas.microsoft.com/office/drawing/2014/main" id="{A33AFCEC-6CEF-496A-B120-6EDB409CBC53}"/>
                </a:ext>
              </a:extLst>
            </p:cNvPr>
            <p:cNvSpPr txBox="1"/>
            <p:nvPr/>
          </p:nvSpPr>
          <p:spPr>
            <a:xfrm>
              <a:off x="7044841" y="5036881"/>
              <a:ext cx="4148259" cy="1077218"/>
            </a:xfrm>
            <a:prstGeom prst="rect">
              <a:avLst/>
            </a:prstGeom>
            <a:noFill/>
          </p:spPr>
          <p:txBody>
            <a:bodyPr wrap="square">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Relatively </a:t>
              </a:r>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“weak” FC </a:t>
              </a:r>
              <a:r>
                <a:rPr lang="en-US" altLang="zh-CN" sz="3200" b="1" dirty="0">
                  <a:latin typeface="Calibri" panose="020F0502020204030204" pitchFamily="34" charset="0"/>
                  <a:ea typeface="Calibri" panose="020F0502020204030204" pitchFamily="34" charset="0"/>
                  <a:cs typeface="Calibri" panose="020F0502020204030204" pitchFamily="34" charset="0"/>
                </a:rPr>
                <a:t>to avoid buffer overflow</a:t>
              </a:r>
              <a:endParaRPr lang="zh-CN" altLang="en-US" sz="3200" b="1" dirty="0">
                <a:latin typeface="Calibri" panose="020F0502020204030204" pitchFamily="34" charset="0"/>
                <a:cs typeface="Calibri" panose="020F0502020204030204" pitchFamily="34" charset="0"/>
              </a:endParaRPr>
            </a:p>
          </p:txBody>
        </p:sp>
        <p:sp>
          <p:nvSpPr>
            <p:cNvPr id="18" name="矩形: 圆角 17">
              <a:extLst>
                <a:ext uri="{FF2B5EF4-FFF2-40B4-BE49-F238E27FC236}">
                  <a16:creationId xmlns:a16="http://schemas.microsoft.com/office/drawing/2014/main" id="{2F1BEF06-047A-44AF-868B-A86B4603E22D}"/>
                </a:ext>
              </a:extLst>
            </p:cNvPr>
            <p:cNvSpPr/>
            <p:nvPr/>
          </p:nvSpPr>
          <p:spPr>
            <a:xfrm>
              <a:off x="7156899" y="3279452"/>
              <a:ext cx="1581007" cy="866312"/>
            </a:xfrm>
            <a:prstGeom prst="roundRect">
              <a:avLst/>
            </a:prstGeom>
            <a:solidFill>
              <a:srgbClr val="FFD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1C26B5C1-E871-4F15-8E08-358EAB178BDD}"/>
                </a:ext>
              </a:extLst>
            </p:cNvPr>
            <p:cNvSpPr/>
            <p:nvPr/>
          </p:nvSpPr>
          <p:spPr>
            <a:xfrm>
              <a:off x="6432570" y="2298801"/>
              <a:ext cx="2664000" cy="2664000"/>
            </a:xfrm>
            <a:prstGeom prst="ellipse">
              <a:avLst/>
            </a:prstGeom>
            <a:noFill/>
            <a:ln w="762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7603485B-3C48-4AE1-B2F6-D7E90470D0FF}"/>
                </a:ext>
              </a:extLst>
            </p:cNvPr>
            <p:cNvSpPr txBox="1"/>
            <p:nvPr/>
          </p:nvSpPr>
          <p:spPr>
            <a:xfrm>
              <a:off x="6880187" y="2691647"/>
              <a:ext cx="2600324" cy="523220"/>
            </a:xfrm>
            <a:prstGeom prst="rect">
              <a:avLst/>
            </a:prstGeom>
            <a:noFill/>
          </p:spPr>
          <p:txBody>
            <a:bodyPr wrap="square" rtlCol="0">
              <a:spAutoFit/>
            </a:bodyPr>
            <a:lstStyle/>
            <a:p>
              <a:r>
                <a:rPr lang="en-US" altLang="zh-CN" sz="2800" b="1" dirty="0">
                  <a:latin typeface="Calibri" panose="020F0502020204030204" pitchFamily="34" charset="0"/>
                  <a:ea typeface="Calibri" panose="020F0502020204030204" pitchFamily="34" charset="0"/>
                  <a:cs typeface="Calibri" panose="020F0502020204030204" pitchFamily="34" charset="0"/>
                </a:rPr>
                <a:t>Flow Control</a:t>
              </a:r>
              <a:endParaRPr lang="zh-CN" altLang="en-US" sz="2800" b="1" dirty="0">
                <a:latin typeface="Calibri" panose="020F0502020204030204" pitchFamily="34" charset="0"/>
                <a:cs typeface="Calibri" panose="020F0502020204030204" pitchFamily="34" charset="0"/>
              </a:endParaRPr>
            </a:p>
          </p:txBody>
        </p:sp>
        <p:sp>
          <p:nvSpPr>
            <p:cNvPr id="32" name="文本框 31">
              <a:extLst>
                <a:ext uri="{FF2B5EF4-FFF2-40B4-BE49-F238E27FC236}">
                  <a16:creationId xmlns:a16="http://schemas.microsoft.com/office/drawing/2014/main" id="{4DBE95C5-9EB1-4069-91B1-B455E3CC9882}"/>
                </a:ext>
              </a:extLst>
            </p:cNvPr>
            <p:cNvSpPr txBox="1"/>
            <p:nvPr/>
          </p:nvSpPr>
          <p:spPr>
            <a:xfrm>
              <a:off x="7172414" y="3314767"/>
              <a:ext cx="2038960" cy="830997"/>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PFC, CBFC, BFC…</a:t>
              </a:r>
            </a:p>
          </p:txBody>
        </p:sp>
        <p:sp>
          <p:nvSpPr>
            <p:cNvPr id="33" name="文本框 32">
              <a:extLst>
                <a:ext uri="{FF2B5EF4-FFF2-40B4-BE49-F238E27FC236}">
                  <a16:creationId xmlns:a16="http://schemas.microsoft.com/office/drawing/2014/main" id="{FE3131D0-2956-4430-A83F-637617492F82}"/>
                </a:ext>
              </a:extLst>
            </p:cNvPr>
            <p:cNvSpPr txBox="1"/>
            <p:nvPr/>
          </p:nvSpPr>
          <p:spPr>
            <a:xfrm>
              <a:off x="6432570" y="3572054"/>
              <a:ext cx="717099" cy="461665"/>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TCD</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85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38</a:t>
            </a:fld>
            <a:endParaRPr lang="zh-CN" altLang="en-US" dirty="0"/>
          </a:p>
        </p:txBody>
      </p:sp>
      <p:sp>
        <p:nvSpPr>
          <p:cNvPr id="4" name="标题 3"/>
          <p:cNvSpPr>
            <a:spLocks noGrp="1"/>
          </p:cNvSpPr>
          <p:nvPr>
            <p:ph type="title"/>
          </p:nvPr>
        </p:nvSpPr>
        <p:spPr/>
        <p:txBody>
          <a:bodyPr/>
          <a:lstStyle/>
          <a:p>
            <a:r>
              <a:rPr lang="en-US" altLang="zh-CN" dirty="0"/>
              <a:t>Times have changed</a:t>
            </a:r>
            <a:endParaRPr lang="zh-CN" altLang="en-US" dirty="0"/>
          </a:p>
        </p:txBody>
      </p:sp>
      <p:pic>
        <p:nvPicPr>
          <p:cNvPr id="6" name="图片 5"/>
          <p:cNvPicPr>
            <a:picLocks noChangeAspect="1"/>
          </p:cNvPicPr>
          <p:nvPr/>
        </p:nvPicPr>
        <p:blipFill>
          <a:blip r:embed="rId2"/>
          <a:stretch>
            <a:fillRect/>
          </a:stretch>
        </p:blipFill>
        <p:spPr>
          <a:xfrm>
            <a:off x="2553195" y="1946995"/>
            <a:ext cx="7353892" cy="4136564"/>
          </a:xfrm>
          <a:prstGeom prst="rect">
            <a:avLst/>
          </a:prstGeom>
        </p:spPr>
      </p:pic>
      <p:sp>
        <p:nvSpPr>
          <p:cNvPr id="7" name="内容占位符 5">
            <a:extLst>
              <a:ext uri="{FF2B5EF4-FFF2-40B4-BE49-F238E27FC236}">
                <a16:creationId xmlns:a16="http://schemas.microsoft.com/office/drawing/2014/main" id="{B26EFBD0-6E69-4B57-A159-4CD292F1F5D1}"/>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Our vision</a:t>
            </a:r>
            <a:endParaRPr lang="zh-CN" altLang="en-US" dirty="0"/>
          </a:p>
        </p:txBody>
      </p:sp>
      <p:pic>
        <p:nvPicPr>
          <p:cNvPr id="3" name="图片 2">
            <a:extLst>
              <a:ext uri="{FF2B5EF4-FFF2-40B4-BE49-F238E27FC236}">
                <a16:creationId xmlns:a16="http://schemas.microsoft.com/office/drawing/2014/main" id="{08FF3D74-7CB3-48C7-B015-C86EA69E8C8E}"/>
              </a:ext>
            </a:extLst>
          </p:cNvPr>
          <p:cNvPicPr>
            <a:picLocks noChangeAspect="1"/>
          </p:cNvPicPr>
          <p:nvPr/>
        </p:nvPicPr>
        <p:blipFill>
          <a:blip r:embed="rId3"/>
          <a:stretch>
            <a:fillRect/>
          </a:stretch>
        </p:blipFill>
        <p:spPr>
          <a:xfrm>
            <a:off x="4629150" y="4180114"/>
            <a:ext cx="972859" cy="194015"/>
          </a:xfrm>
          <a:prstGeom prst="rect">
            <a:avLst/>
          </a:prstGeom>
        </p:spPr>
      </p:pic>
    </p:spTree>
    <p:extLst>
      <p:ext uri="{BB962C8B-B14F-4D97-AF65-F5344CB8AC3E}">
        <p14:creationId xmlns:p14="http://schemas.microsoft.com/office/powerpoint/2010/main" val="1321052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906A996-287A-4548-BD4D-E41E97047A58}"/>
              </a:ext>
            </a:extLst>
          </p:cNvPr>
          <p:cNvSpPr>
            <a:spLocks noGrp="1"/>
          </p:cNvSpPr>
          <p:nvPr>
            <p:ph type="sldNum" sz="quarter" idx="12"/>
          </p:nvPr>
        </p:nvSpPr>
        <p:spPr/>
        <p:txBody>
          <a:bodyPr/>
          <a:lstStyle/>
          <a:p>
            <a:fld id="{49AE70B2-8BF9-45C0-BB95-33D1B9D3A854}" type="slidenum">
              <a:rPr lang="zh-CN" altLang="en-US" smtClean="0"/>
              <a:t>39</a:t>
            </a:fld>
            <a:endParaRPr lang="zh-CN" altLang="en-US" dirty="0"/>
          </a:p>
        </p:txBody>
      </p:sp>
      <p:sp>
        <p:nvSpPr>
          <p:cNvPr id="3" name="内容占位符 2">
            <a:extLst>
              <a:ext uri="{FF2B5EF4-FFF2-40B4-BE49-F238E27FC236}">
                <a16:creationId xmlns:a16="http://schemas.microsoft.com/office/drawing/2014/main" id="{EBFECA89-F173-4DCC-B6EA-6811E32DAD5B}"/>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7E44CAD-99F5-40E2-9842-2923A8D1897A}"/>
              </a:ext>
            </a:extLst>
          </p:cNvPr>
          <p:cNvSpPr>
            <a:spLocks noGrp="1"/>
          </p:cNvSpPr>
          <p:nvPr>
            <p:ph type="title"/>
          </p:nvPr>
        </p:nvSpPr>
        <p:spPr/>
        <p:txBody>
          <a:bodyPr/>
          <a:lstStyle/>
          <a:p>
            <a:r>
              <a:rPr lang="en-US" altLang="zh-CN" dirty="0"/>
              <a:t>Role diff between CC &amp; FC</a:t>
            </a:r>
            <a:endParaRPr lang="zh-CN" altLang="en-US" dirty="0"/>
          </a:p>
        </p:txBody>
      </p:sp>
      <p:pic>
        <p:nvPicPr>
          <p:cNvPr id="1026" name="Picture 2">
            <a:extLst>
              <a:ext uri="{FF2B5EF4-FFF2-40B4-BE49-F238E27FC236}">
                <a16:creationId xmlns:a16="http://schemas.microsoft.com/office/drawing/2014/main" id="{4859B1F0-234E-4F20-9773-1265BE56E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 y="2369898"/>
            <a:ext cx="5925914" cy="321810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a:extLst>
              <a:ext uri="{FF2B5EF4-FFF2-40B4-BE49-F238E27FC236}">
                <a16:creationId xmlns:a16="http://schemas.microsoft.com/office/drawing/2014/main" id="{41B0EEEB-634F-4C66-8F06-4E3C4D4B945B}"/>
              </a:ext>
            </a:extLst>
          </p:cNvPr>
          <p:cNvCxnSpPr>
            <a:cxnSpLocks/>
          </p:cNvCxnSpPr>
          <p:nvPr/>
        </p:nvCxnSpPr>
        <p:spPr>
          <a:xfrm>
            <a:off x="477520" y="4399280"/>
            <a:ext cx="8290560" cy="0"/>
          </a:xfrm>
          <a:prstGeom prst="line">
            <a:avLst/>
          </a:prstGeom>
          <a:ln w="38100">
            <a:solidFill>
              <a:srgbClr val="804C93"/>
            </a:solidFill>
          </a:ln>
        </p:spPr>
        <p:style>
          <a:lnRef idx="1">
            <a:schemeClr val="dk1"/>
          </a:lnRef>
          <a:fillRef idx="0">
            <a:schemeClr val="dk1"/>
          </a:fillRef>
          <a:effectRef idx="0">
            <a:schemeClr val="dk1"/>
          </a:effectRef>
          <a:fontRef idx="minor">
            <a:schemeClr val="tx1"/>
          </a:fontRef>
        </p:style>
      </p:cxnSp>
      <p:sp>
        <p:nvSpPr>
          <p:cNvPr id="8" name="文本框 7">
            <a:extLst>
              <a:ext uri="{FF2B5EF4-FFF2-40B4-BE49-F238E27FC236}">
                <a16:creationId xmlns:a16="http://schemas.microsoft.com/office/drawing/2014/main" id="{7B4BEE69-4DBE-44B4-A96C-D0BC4BD85A84}"/>
              </a:ext>
            </a:extLst>
          </p:cNvPr>
          <p:cNvSpPr txBox="1"/>
          <p:nvPr/>
        </p:nvSpPr>
        <p:spPr>
          <a:xfrm>
            <a:off x="6715760" y="2299650"/>
            <a:ext cx="5103211" cy="1077218"/>
          </a:xfrm>
          <a:prstGeom prst="rect">
            <a:avLst/>
          </a:prstGeom>
          <a:noFill/>
        </p:spPr>
        <p:txBody>
          <a:bodyPr wrap="square" rtlCol="0">
            <a:spAutoFit/>
          </a:bodyPr>
          <a:lstStyle/>
          <a:p>
            <a:r>
              <a:rPr lang="en-US" altLang="zh-C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Flow Control</a:t>
            </a:r>
            <a:r>
              <a:rPr lang="zh-CN" alt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altLang="zh-C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Already injected packets</a:t>
            </a:r>
            <a:endParaRPr lang="zh-CN" altLang="en-US" sz="3200" b="1" dirty="0">
              <a:solidFill>
                <a:schemeClr val="accent6">
                  <a:lumMod val="75000"/>
                </a:schemeClr>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D069295A-6375-4990-BCA0-949303DA2920}"/>
              </a:ext>
            </a:extLst>
          </p:cNvPr>
          <p:cNvSpPr txBox="1"/>
          <p:nvPr/>
        </p:nvSpPr>
        <p:spPr>
          <a:xfrm>
            <a:off x="9267365" y="3860671"/>
            <a:ext cx="2200831" cy="1077218"/>
          </a:xfrm>
          <a:prstGeom prst="rect">
            <a:avLst/>
          </a:prstGeom>
          <a:noFill/>
        </p:spPr>
        <p:txBody>
          <a:bodyPr wrap="square" rtlCol="0">
            <a:spAutoFit/>
          </a:bodyPr>
          <a:lstStyle/>
          <a:p>
            <a:r>
              <a:rPr lang="en-US" altLang="zh-CN" sz="3200" b="1" i="1" dirty="0">
                <a:latin typeface="Calibri" panose="020F0502020204030204" pitchFamily="34" charset="0"/>
                <a:ea typeface="Calibri" panose="020F0502020204030204" pitchFamily="34" charset="0"/>
                <a:cs typeface="Calibri" panose="020F0502020204030204" pitchFamily="34" charset="0"/>
              </a:rPr>
              <a:t>CC&amp;FC Boundary</a:t>
            </a:r>
            <a:endParaRPr lang="zh-CN" altLang="en-US" sz="3200" b="1" i="1"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CDA1D1BA-F71B-4376-9918-6136D95F22C7}"/>
              </a:ext>
            </a:extLst>
          </p:cNvPr>
          <p:cNvSpPr txBox="1"/>
          <p:nvPr/>
        </p:nvSpPr>
        <p:spPr>
          <a:xfrm>
            <a:off x="6715761" y="5033588"/>
            <a:ext cx="5103210" cy="1077218"/>
          </a:xfrm>
          <a:prstGeom prst="rect">
            <a:avLst/>
          </a:prstGeom>
          <a:noFill/>
        </p:spPr>
        <p:txBody>
          <a:bodyPr wrap="square" rtlCol="0">
            <a:spAutoFit/>
          </a:bodyPr>
          <a:lstStyle/>
          <a:p>
            <a:r>
              <a:rPr lang="en-US" altLang="zh-C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Congestion Control</a:t>
            </a:r>
            <a:r>
              <a:rPr lang="zh-CN" altLang="en-US"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altLang="zh-C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Not yet  injected packets</a:t>
            </a:r>
            <a:endParaRPr lang="zh-CN" altLang="en-US" sz="32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09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29998" y="613813"/>
            <a:ext cx="10204579"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DC Apps demand ultra-low latency </a:t>
            </a:r>
            <a:endParaRPr lang="en-US" altLang="zh-CN" sz="5400" b="1" dirty="0">
              <a:solidFill>
                <a:srgbClr val="4C175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3" name="组合 2">
            <a:extLst>
              <a:ext uri="{FF2B5EF4-FFF2-40B4-BE49-F238E27FC236}">
                <a16:creationId xmlns:a16="http://schemas.microsoft.com/office/drawing/2014/main" id="{3918DDD0-6DCC-4386-A93C-FB7737539A83}"/>
              </a:ext>
            </a:extLst>
          </p:cNvPr>
          <p:cNvGrpSpPr/>
          <p:nvPr/>
        </p:nvGrpSpPr>
        <p:grpSpPr>
          <a:xfrm>
            <a:off x="2100263" y="2115286"/>
            <a:ext cx="8045804" cy="2844347"/>
            <a:chOff x="1700980" y="3601768"/>
            <a:chExt cx="8045804" cy="2844347"/>
          </a:xfrm>
        </p:grpSpPr>
        <p:pic>
          <p:nvPicPr>
            <p:cNvPr id="2050" name="Picture 2" descr="Memcached Tutorial - Javatpoint">
              <a:extLst>
                <a:ext uri="{FF2B5EF4-FFF2-40B4-BE49-F238E27FC236}">
                  <a16:creationId xmlns:a16="http://schemas.microsoft.com/office/drawing/2014/main" id="{F2F558C7-755B-484D-A9CF-650040A84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980" y="3601768"/>
              <a:ext cx="1739080" cy="173908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3429E72F-0871-4710-84BF-6CF15262F9BA}"/>
                </a:ext>
              </a:extLst>
            </p:cNvPr>
            <p:cNvPicPr>
              <a:picLocks noChangeAspect="1"/>
            </p:cNvPicPr>
            <p:nvPr/>
          </p:nvPicPr>
          <p:blipFill>
            <a:blip r:embed="rId4"/>
            <a:stretch>
              <a:fillRect/>
            </a:stretch>
          </p:blipFill>
          <p:spPr>
            <a:xfrm>
              <a:off x="3779312" y="3817339"/>
              <a:ext cx="2259305" cy="1201758"/>
            </a:xfrm>
            <a:prstGeom prst="rect">
              <a:avLst/>
            </a:prstGeom>
          </p:spPr>
        </p:pic>
        <p:pic>
          <p:nvPicPr>
            <p:cNvPr id="9" name="图形 8">
              <a:extLst>
                <a:ext uri="{FF2B5EF4-FFF2-40B4-BE49-F238E27FC236}">
                  <a16:creationId xmlns:a16="http://schemas.microsoft.com/office/drawing/2014/main" id="{9305E1E4-0A10-4625-BB66-6E8B89CAF3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4676" y="3779326"/>
              <a:ext cx="2256398" cy="1162547"/>
            </a:xfrm>
            <a:prstGeom prst="rect">
              <a:avLst/>
            </a:prstGeom>
          </p:spPr>
        </p:pic>
        <p:pic>
          <p:nvPicPr>
            <p:cNvPr id="2052" name="Picture 4" descr="Ceph Storage | Thomas-Krenn.AG">
              <a:extLst>
                <a:ext uri="{FF2B5EF4-FFF2-40B4-BE49-F238E27FC236}">
                  <a16:creationId xmlns:a16="http://schemas.microsoft.com/office/drawing/2014/main" id="{7A523A35-51F5-480B-B158-690D643A6D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3004" y="5312194"/>
              <a:ext cx="2600326" cy="1001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Apache HBase? | AWS">
              <a:extLst>
                <a:ext uri="{FF2B5EF4-FFF2-40B4-BE49-F238E27FC236}">
                  <a16:creationId xmlns:a16="http://schemas.microsoft.com/office/drawing/2014/main" id="{0AED0073-4C17-4959-89CF-2631278949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5999" y="5283568"/>
              <a:ext cx="1600785" cy="116254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内容占位符 5">
            <a:extLst>
              <a:ext uri="{FF2B5EF4-FFF2-40B4-BE49-F238E27FC236}">
                <a16:creationId xmlns:a16="http://schemas.microsoft.com/office/drawing/2014/main" id="{4DA6BBDB-A300-49F4-BA88-04AA2E737967}"/>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pic>
        <p:nvPicPr>
          <p:cNvPr id="11" name="图片 10">
            <a:extLst>
              <a:ext uri="{FF2B5EF4-FFF2-40B4-BE49-F238E27FC236}">
                <a16:creationId xmlns:a16="http://schemas.microsoft.com/office/drawing/2014/main" id="{1803B4D1-257A-4E4F-9AB7-3B4D30F1A302}"/>
              </a:ext>
            </a:extLst>
          </p:cNvPr>
          <p:cNvPicPr>
            <a:picLocks noChangeAspect="1"/>
          </p:cNvPicPr>
          <p:nvPr/>
        </p:nvPicPr>
        <p:blipFill>
          <a:blip r:embed="rId9"/>
          <a:stretch>
            <a:fillRect/>
          </a:stretch>
        </p:blipFill>
        <p:spPr>
          <a:xfrm>
            <a:off x="2956110" y="3744842"/>
            <a:ext cx="2638425" cy="1628775"/>
          </a:xfrm>
          <a:prstGeom prst="rect">
            <a:avLst/>
          </a:prstGeom>
        </p:spPr>
      </p:pic>
      <p:pic>
        <p:nvPicPr>
          <p:cNvPr id="12" name="图片 11">
            <a:extLst>
              <a:ext uri="{FF2B5EF4-FFF2-40B4-BE49-F238E27FC236}">
                <a16:creationId xmlns:a16="http://schemas.microsoft.com/office/drawing/2014/main" id="{E106D14A-6E39-49FF-9BC0-A378DA2E98ED}"/>
              </a:ext>
            </a:extLst>
          </p:cNvPr>
          <p:cNvPicPr>
            <a:picLocks noChangeAspect="1"/>
          </p:cNvPicPr>
          <p:nvPr/>
        </p:nvPicPr>
        <p:blipFill>
          <a:blip r:embed="rId10"/>
          <a:stretch>
            <a:fillRect/>
          </a:stretch>
        </p:blipFill>
        <p:spPr>
          <a:xfrm>
            <a:off x="1182071" y="3825712"/>
            <a:ext cx="1346115" cy="1209799"/>
          </a:xfrm>
          <a:prstGeom prst="rect">
            <a:avLst/>
          </a:prstGeom>
        </p:spPr>
      </p:pic>
    </p:spTree>
    <p:extLst>
      <p:ext uri="{BB962C8B-B14F-4D97-AF65-F5344CB8AC3E}">
        <p14:creationId xmlns:p14="http://schemas.microsoft.com/office/powerpoint/2010/main" val="2066452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455565C-06D3-4889-A579-10925536072F}"/>
              </a:ext>
            </a:extLst>
          </p:cNvPr>
          <p:cNvSpPr>
            <a:spLocks noGrp="1"/>
          </p:cNvSpPr>
          <p:nvPr>
            <p:ph type="sldNum" sz="quarter" idx="12"/>
          </p:nvPr>
        </p:nvSpPr>
        <p:spPr/>
        <p:txBody>
          <a:bodyPr/>
          <a:lstStyle/>
          <a:p>
            <a:fld id="{49AE70B2-8BF9-45C0-BB95-33D1B9D3A854}" type="slidenum">
              <a:rPr lang="zh-CN" altLang="en-US" smtClean="0"/>
              <a:t>40</a:t>
            </a:fld>
            <a:endParaRPr lang="zh-CN" altLang="en-US" dirty="0"/>
          </a:p>
        </p:txBody>
      </p:sp>
      <p:sp>
        <p:nvSpPr>
          <p:cNvPr id="6" name="内容占位符 5">
            <a:extLst>
              <a:ext uri="{FF2B5EF4-FFF2-40B4-BE49-F238E27FC236}">
                <a16:creationId xmlns:a16="http://schemas.microsoft.com/office/drawing/2014/main" id="{059A5770-877A-4490-8B03-643B5160FD1B}"/>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dirty="0"/>
              <a:t>Our vision</a:t>
            </a:r>
            <a:endParaRPr lang="zh-CN" altLang="en-US" dirty="0"/>
          </a:p>
        </p:txBody>
      </p:sp>
      <p:sp>
        <p:nvSpPr>
          <p:cNvPr id="7"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A8CE768D-A853-492E-A563-0B0B432C4E83}"/>
              </a:ext>
            </a:extLst>
          </p:cNvPr>
          <p:cNvSpPr txBox="1">
            <a:spLocks noChangeArrowheads="1"/>
          </p:cNvSpPr>
          <p:nvPr/>
        </p:nvSpPr>
        <p:spPr bwMode="auto">
          <a:xfrm>
            <a:off x="861690" y="628477"/>
            <a:ext cx="358249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Our vision</a:t>
            </a:r>
          </a:p>
        </p:txBody>
      </p:sp>
      <p:sp>
        <p:nvSpPr>
          <p:cNvPr id="8" name="文本框 7">
            <a:extLst>
              <a:ext uri="{FF2B5EF4-FFF2-40B4-BE49-F238E27FC236}">
                <a16:creationId xmlns:a16="http://schemas.microsoft.com/office/drawing/2014/main" id="{CBB60AF0-E4A1-452F-A883-AD9AB21E9AFE}"/>
              </a:ext>
            </a:extLst>
          </p:cNvPr>
          <p:cNvSpPr txBox="1"/>
          <p:nvPr/>
        </p:nvSpPr>
        <p:spPr>
          <a:xfrm>
            <a:off x="6799961" y="5137974"/>
            <a:ext cx="5392039" cy="1077218"/>
          </a:xfrm>
          <a:prstGeom prst="rect">
            <a:avLst/>
          </a:prstGeom>
          <a:noFill/>
        </p:spPr>
        <p:txBody>
          <a:bodyPr wrap="square">
            <a:spAutoFit/>
          </a:bodyPr>
          <a:lstStyle/>
          <a:p>
            <a:r>
              <a:rPr lang="en-US" altLang="zh-CN" sz="3200" b="1" dirty="0">
                <a:latin typeface="Calibri" panose="020F0502020204030204" pitchFamily="34" charset="0"/>
                <a:ea typeface="Calibri" panose="020F0502020204030204" pitchFamily="34" charset="0"/>
                <a:cs typeface="Calibri" panose="020F0502020204030204" pitchFamily="34" charset="0"/>
              </a:rPr>
              <a:t>Relatively </a:t>
            </a:r>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“weak” CC</a:t>
            </a:r>
            <a:r>
              <a:rPr lang="en-US" altLang="zh-CN" sz="3200" b="1" dirty="0">
                <a:latin typeface="Calibri" panose="020F0502020204030204" pitchFamily="34" charset="0"/>
                <a:ea typeface="Calibri" panose="020F0502020204030204" pitchFamily="34" charset="0"/>
                <a:cs typeface="Calibri" panose="020F0502020204030204" pitchFamily="34" charset="0"/>
              </a:rPr>
              <a:t> to handle persistent congestion</a:t>
            </a:r>
            <a:endParaRPr lang="zh-CN" altLang="en-US" sz="3200" b="1" dirty="0">
              <a:latin typeface="Calibri" panose="020F0502020204030204" pitchFamily="34" charset="0"/>
              <a:cs typeface="Calibri" panose="020F0502020204030204" pitchFamily="34" charset="0"/>
            </a:endParaRPr>
          </a:p>
        </p:txBody>
      </p:sp>
      <p:grpSp>
        <p:nvGrpSpPr>
          <p:cNvPr id="9" name="组合 8">
            <a:extLst>
              <a:ext uri="{FF2B5EF4-FFF2-40B4-BE49-F238E27FC236}">
                <a16:creationId xmlns:a16="http://schemas.microsoft.com/office/drawing/2014/main" id="{55F4E425-A1CF-4549-A980-7053991B7200}"/>
              </a:ext>
            </a:extLst>
          </p:cNvPr>
          <p:cNvGrpSpPr/>
          <p:nvPr/>
        </p:nvGrpSpPr>
        <p:grpSpPr>
          <a:xfrm>
            <a:off x="453239" y="1723410"/>
            <a:ext cx="7759642" cy="3458992"/>
            <a:chOff x="453239" y="1723410"/>
            <a:chExt cx="7759642" cy="3458992"/>
          </a:xfrm>
        </p:grpSpPr>
        <p:sp>
          <p:nvSpPr>
            <p:cNvPr id="5" name="文本框 4">
              <a:extLst>
                <a:ext uri="{FF2B5EF4-FFF2-40B4-BE49-F238E27FC236}">
                  <a16:creationId xmlns:a16="http://schemas.microsoft.com/office/drawing/2014/main" id="{7AE8B0DF-E440-4380-8874-3CC0CFF60F37}"/>
                </a:ext>
              </a:extLst>
            </p:cNvPr>
            <p:cNvSpPr txBox="1"/>
            <p:nvPr/>
          </p:nvSpPr>
          <p:spPr>
            <a:xfrm>
              <a:off x="453239" y="1723410"/>
              <a:ext cx="4954503" cy="1077218"/>
            </a:xfrm>
            <a:prstGeom prst="rect">
              <a:avLst/>
            </a:prstGeom>
            <a:noFill/>
          </p:spPr>
          <p:txBody>
            <a:bodyPr wrap="square">
              <a:spAutoFit/>
            </a:bodyPr>
            <a:lstStyle/>
            <a:p>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Strong</a:t>
              </a:r>
              <a:r>
                <a:rPr lang="en-US" altLang="zh-CN" sz="3200" b="1" dirty="0">
                  <a:latin typeface="Calibri" panose="020F0502020204030204" pitchFamily="34" charset="0"/>
                  <a:ea typeface="Calibri" panose="020F0502020204030204" pitchFamily="34" charset="0"/>
                  <a:cs typeface="Calibri" panose="020F0502020204030204" pitchFamily="34" charset="0"/>
                </a:rPr>
                <a:t> </a:t>
              </a:r>
              <a:r>
                <a:rPr lang="en-US" altLang="zh-C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FC</a:t>
              </a:r>
              <a:r>
                <a:rPr lang="en-US" altLang="zh-CN" sz="3200" b="1" dirty="0">
                  <a:latin typeface="Calibri" panose="020F0502020204030204" pitchFamily="34" charset="0"/>
                  <a:ea typeface="Calibri" panose="020F0502020204030204" pitchFamily="34" charset="0"/>
                  <a:cs typeface="Calibri" panose="020F0502020204030204" pitchFamily="34" charset="0"/>
                </a:rPr>
                <a:t> to handle transient congestion</a:t>
              </a:r>
              <a:endParaRPr lang="zh-CN" altLang="en-US" sz="3200" b="1" dirty="0">
                <a:latin typeface="Calibri" panose="020F0502020204030204" pitchFamily="34" charset="0"/>
                <a:cs typeface="Calibri" panose="020F0502020204030204" pitchFamily="34" charset="0"/>
              </a:endParaRPr>
            </a:p>
          </p:txBody>
        </p:sp>
        <p:pic>
          <p:nvPicPr>
            <p:cNvPr id="4" name="图片 3">
              <a:extLst>
                <a:ext uri="{FF2B5EF4-FFF2-40B4-BE49-F238E27FC236}">
                  <a16:creationId xmlns:a16="http://schemas.microsoft.com/office/drawing/2014/main" id="{FF69E7C0-A80B-4B77-ABC8-E292B75A2A04}"/>
                </a:ext>
              </a:extLst>
            </p:cNvPr>
            <p:cNvPicPr>
              <a:picLocks noChangeAspect="1"/>
            </p:cNvPicPr>
            <p:nvPr/>
          </p:nvPicPr>
          <p:blipFill>
            <a:blip r:embed="rId3"/>
            <a:stretch>
              <a:fillRect/>
            </a:stretch>
          </p:blipFill>
          <p:spPr>
            <a:xfrm>
              <a:off x="2782529" y="2817834"/>
              <a:ext cx="5430352" cy="2364568"/>
            </a:xfrm>
            <a:prstGeom prst="rect">
              <a:avLst/>
            </a:prstGeom>
          </p:spPr>
        </p:pic>
      </p:grpSp>
      <p:sp>
        <p:nvSpPr>
          <p:cNvPr id="10" name="文本框 9">
            <a:extLst>
              <a:ext uri="{FF2B5EF4-FFF2-40B4-BE49-F238E27FC236}">
                <a16:creationId xmlns:a16="http://schemas.microsoft.com/office/drawing/2014/main" id="{63FAAB13-004F-46E2-B24E-6B51FE46977A}"/>
              </a:ext>
            </a:extLst>
          </p:cNvPr>
          <p:cNvSpPr txBox="1"/>
          <p:nvPr/>
        </p:nvSpPr>
        <p:spPr>
          <a:xfrm>
            <a:off x="453239" y="2880188"/>
            <a:ext cx="2329290"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Low latency</a:t>
            </a:r>
          </a:p>
          <a:p>
            <a:pPr marL="285750" indent="-285750">
              <a:buFont typeface="Arial" panose="020B0604020202020204" pitchFamily="34" charset="0"/>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High throughput</a:t>
            </a:r>
            <a:endParaRPr lang="zh-CN" altLang="en-US" sz="2000"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ADD3EF34-5741-4867-90E5-D17D688B4E1A}"/>
              </a:ext>
            </a:extLst>
          </p:cNvPr>
          <p:cNvSpPr txBox="1"/>
          <p:nvPr/>
        </p:nvSpPr>
        <p:spPr>
          <a:xfrm>
            <a:off x="8667907" y="4305746"/>
            <a:ext cx="2329290"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Convergence</a:t>
            </a:r>
          </a:p>
          <a:p>
            <a:pPr marL="285750" indent="-285750">
              <a:buFont typeface="Arial" panose="020B0604020202020204" pitchFamily="34" charset="0"/>
              <a:buChar char="•"/>
            </a:pPr>
            <a:r>
              <a:rPr lang="en-US" altLang="zh-CN" sz="2000" dirty="0">
                <a:latin typeface="Calibri" panose="020F0502020204030204" pitchFamily="34" charset="0"/>
                <a:ea typeface="Calibri" panose="020F0502020204030204" pitchFamily="34" charset="0"/>
                <a:cs typeface="Calibri" panose="020F0502020204030204" pitchFamily="34" charset="0"/>
              </a:rPr>
              <a:t>Fairness</a:t>
            </a:r>
          </a:p>
        </p:txBody>
      </p:sp>
      <p:pic>
        <p:nvPicPr>
          <p:cNvPr id="7170" name="Picture 2" descr="New bike lanes - City of Melbourne">
            <a:extLst>
              <a:ext uri="{FF2B5EF4-FFF2-40B4-BE49-F238E27FC236}">
                <a16:creationId xmlns:a16="http://schemas.microsoft.com/office/drawing/2014/main" id="{900D315D-DD86-4693-BDF0-1AC3A7481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645" y="77231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91BBD890-869D-4C2A-925A-18749FBADCAE}"/>
              </a:ext>
            </a:extLst>
          </p:cNvPr>
          <p:cNvSpPr txBox="1"/>
          <p:nvPr/>
        </p:nvSpPr>
        <p:spPr>
          <a:xfrm>
            <a:off x="7810500" y="1090142"/>
            <a:ext cx="3822700" cy="1200329"/>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Control different traffic (e.g., congested/non-congested) separately</a:t>
            </a:r>
            <a:endParaRPr lang="zh-CN"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65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41</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3</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6926332" y="3514965"/>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a:solidFill>
                <a:srgbClr val="925700"/>
              </a:solidFill>
              <a:latin typeface="Calibri" panose="020F0502020204030204" pitchFamily="34" charset="0"/>
              <a:cs typeface="Calibri" panose="020F0502020204030204" pitchFamily="34" charset="0"/>
            </a:endParaRPr>
          </a:p>
        </p:txBody>
      </p:sp>
      <p:grpSp>
        <p:nvGrpSpPr>
          <p:cNvPr id="40" name="组合 39">
            <a:extLst>
              <a:ext uri="{FF2B5EF4-FFF2-40B4-BE49-F238E27FC236}">
                <a16:creationId xmlns:a16="http://schemas.microsoft.com/office/drawing/2014/main" id="{E013725F-5E57-40BB-99F3-F2B9FE0D250A}"/>
              </a:ext>
            </a:extLst>
          </p:cNvPr>
          <p:cNvGrpSpPr/>
          <p:nvPr/>
        </p:nvGrpSpPr>
        <p:grpSpPr>
          <a:xfrm>
            <a:off x="7590871" y="2341529"/>
            <a:ext cx="4136122" cy="3023470"/>
            <a:chOff x="8097476" y="2067900"/>
            <a:chExt cx="4136122" cy="3023470"/>
          </a:xfrm>
        </p:grpSpPr>
        <p:sp>
          <p:nvSpPr>
            <p:cNvPr id="41" name="矩形: 圆角 40">
              <a:hlinkClick r:id="rId7" action="ppaction://hlinksldjump"/>
              <a:extLst>
                <a:ext uri="{FF2B5EF4-FFF2-40B4-BE49-F238E27FC236}">
                  <a16:creationId xmlns:a16="http://schemas.microsoft.com/office/drawing/2014/main" id="{C82D6DED-36B3-4DC2-B0FF-5C895C4747CA}"/>
                </a:ext>
              </a:extLst>
            </p:cNvPr>
            <p:cNvSpPr/>
            <p:nvPr/>
          </p:nvSpPr>
          <p:spPr>
            <a:xfrm>
              <a:off x="8274746" y="3338610"/>
              <a:ext cx="3820478"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42" name="矩形: 圆角 41">
              <a:hlinkClick r:id="rId8" action="ppaction://hlinksldjump"/>
              <a:extLst>
                <a:ext uri="{FF2B5EF4-FFF2-40B4-BE49-F238E27FC236}">
                  <a16:creationId xmlns:a16="http://schemas.microsoft.com/office/drawing/2014/main" id="{CE69BFF7-9DD5-404E-B2A7-7D9910E2B29A}"/>
                </a:ext>
              </a:extLst>
            </p:cNvPr>
            <p:cNvSpPr/>
            <p:nvPr/>
          </p:nvSpPr>
          <p:spPr>
            <a:xfrm>
              <a:off x="8274745" y="4218715"/>
              <a:ext cx="3820479"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Remote Flow Control</a:t>
              </a:r>
            </a:p>
          </p:txBody>
        </p:sp>
        <p:sp>
          <p:nvSpPr>
            <p:cNvPr id="43" name="矩形: 圆角 42">
              <a:hlinkClick r:id="rId9" action="ppaction://hlinksldjump"/>
              <a:extLst>
                <a:ext uri="{FF2B5EF4-FFF2-40B4-BE49-F238E27FC236}">
                  <a16:creationId xmlns:a16="http://schemas.microsoft.com/office/drawing/2014/main" id="{0BCF6B9B-D7F5-49F8-84FB-3DE109170505}"/>
                </a:ext>
              </a:extLst>
            </p:cNvPr>
            <p:cNvSpPr/>
            <p:nvPr/>
          </p:nvSpPr>
          <p:spPr>
            <a:xfrm>
              <a:off x="8274745" y="2246497"/>
              <a:ext cx="3741013" cy="932008"/>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44" name="矩形 43">
              <a:extLst>
                <a:ext uri="{FF2B5EF4-FFF2-40B4-BE49-F238E27FC236}">
                  <a16:creationId xmlns:a16="http://schemas.microsoft.com/office/drawing/2014/main" id="{01C2BA7A-B334-4120-81E3-54EB72386041}"/>
                </a:ext>
              </a:extLst>
            </p:cNvPr>
            <p:cNvSpPr/>
            <p:nvPr/>
          </p:nvSpPr>
          <p:spPr>
            <a:xfrm>
              <a:off x="8097476" y="2067900"/>
              <a:ext cx="4136122" cy="3023470"/>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05BE3A67-2761-4C5E-BDAD-ACE77AFF11A3}"/>
              </a:ext>
            </a:extLst>
          </p:cNvPr>
          <p:cNvGrpSpPr/>
          <p:nvPr/>
        </p:nvGrpSpPr>
        <p:grpSpPr>
          <a:xfrm>
            <a:off x="7963295" y="527833"/>
            <a:ext cx="2505676" cy="1555833"/>
            <a:chOff x="7963295" y="527833"/>
            <a:chExt cx="2505676" cy="1555833"/>
          </a:xfrm>
        </p:grpSpPr>
        <p:pic>
          <p:nvPicPr>
            <p:cNvPr id="39" name="Picture 2" descr="2,960 First Steps Illustrations &amp; Clip Art - iStock">
              <a:extLst>
                <a:ext uri="{FF2B5EF4-FFF2-40B4-BE49-F238E27FC236}">
                  <a16:creationId xmlns:a16="http://schemas.microsoft.com/office/drawing/2014/main" id="{62E583A1-18E5-4A9B-943D-F48AE0D4A2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3295" y="680488"/>
              <a:ext cx="2505676" cy="1403178"/>
            </a:xfrm>
            <a:prstGeom prst="rect">
              <a:avLst/>
            </a:prstGeom>
            <a:noFill/>
            <a:extLst>
              <a:ext uri="{909E8E84-426E-40DD-AFC4-6F175D3DCCD1}">
                <a14:hiddenFill xmlns:a14="http://schemas.microsoft.com/office/drawing/2010/main">
                  <a:solidFill>
                    <a:srgbClr val="FFFFFF"/>
                  </a:solidFill>
                </a14:hiddenFill>
              </a:ext>
            </a:extLst>
          </p:spPr>
        </p:pic>
        <p:sp>
          <p:nvSpPr>
            <p:cNvPr id="45" name="矩形 44">
              <a:extLst>
                <a:ext uri="{FF2B5EF4-FFF2-40B4-BE49-F238E27FC236}">
                  <a16:creationId xmlns:a16="http://schemas.microsoft.com/office/drawing/2014/main" id="{23213657-A1CD-421D-A167-62FC8A595FD8}"/>
                </a:ext>
              </a:extLst>
            </p:cNvPr>
            <p:cNvSpPr/>
            <p:nvPr/>
          </p:nvSpPr>
          <p:spPr>
            <a:xfrm>
              <a:off x="7963295" y="527833"/>
              <a:ext cx="1383504" cy="65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8788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42</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3"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3</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28" name="矩形: 圆角 27">
              <a:hlinkClick r:id="rId4"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rgbClr val="925700"/>
                  </a:solidFill>
                  <a:latin typeface="Calibri" panose="020F0502020204030204" pitchFamily="34" charset="0"/>
                  <a:ea typeface="Calibri" panose="020F0502020204030204" pitchFamily="34" charset="0"/>
                  <a:cs typeface="Calibri" panose="020F0502020204030204" pitchFamily="34" charset="0"/>
                </a:rPr>
                <a:t>Our Work</a:t>
              </a:r>
              <a:endPar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5"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grpSp>
        <p:nvGrpSpPr>
          <p:cNvPr id="9" name="组合 8">
            <a:extLst>
              <a:ext uri="{FF2B5EF4-FFF2-40B4-BE49-F238E27FC236}">
                <a16:creationId xmlns:a16="http://schemas.microsoft.com/office/drawing/2014/main" id="{36B7E585-1D0A-47FD-835C-DD9C204227AF}"/>
              </a:ext>
            </a:extLst>
          </p:cNvPr>
          <p:cNvGrpSpPr/>
          <p:nvPr/>
        </p:nvGrpSpPr>
        <p:grpSpPr>
          <a:xfrm>
            <a:off x="7590871" y="2341529"/>
            <a:ext cx="4136122" cy="3023470"/>
            <a:chOff x="8097476" y="2067900"/>
            <a:chExt cx="4136122" cy="3023470"/>
          </a:xfrm>
        </p:grpSpPr>
        <p:sp>
          <p:nvSpPr>
            <p:cNvPr id="48" name="矩形: 圆角 47">
              <a:hlinkClick r:id="rId6" action="ppaction://hlinksldjump"/>
              <a:extLst>
                <a:ext uri="{FF2B5EF4-FFF2-40B4-BE49-F238E27FC236}">
                  <a16:creationId xmlns:a16="http://schemas.microsoft.com/office/drawing/2014/main" id="{FCF1F6D8-B86F-4437-9356-2BF17E624BC4}"/>
                </a:ext>
              </a:extLst>
            </p:cNvPr>
            <p:cNvSpPr/>
            <p:nvPr/>
          </p:nvSpPr>
          <p:spPr>
            <a:xfrm>
              <a:off x="8274746" y="3338610"/>
              <a:ext cx="3820478"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51" name="矩形: 圆角 50">
              <a:hlinkClick r:id="rId7" action="ppaction://hlinksldjump"/>
              <a:extLst>
                <a:ext uri="{FF2B5EF4-FFF2-40B4-BE49-F238E27FC236}">
                  <a16:creationId xmlns:a16="http://schemas.microsoft.com/office/drawing/2014/main" id="{4C13B1D4-EC7F-4126-8DE7-85494D5A5EA3}"/>
                </a:ext>
              </a:extLst>
            </p:cNvPr>
            <p:cNvSpPr/>
            <p:nvPr/>
          </p:nvSpPr>
          <p:spPr>
            <a:xfrm>
              <a:off x="8274745" y="4218715"/>
              <a:ext cx="3820479"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Remote Flow Control</a:t>
              </a:r>
            </a:p>
          </p:txBody>
        </p:sp>
        <p:sp>
          <p:nvSpPr>
            <p:cNvPr id="35" name="矩形: 圆角 34">
              <a:hlinkClick r:id="rId8" action="ppaction://hlinksldjump"/>
              <a:extLst>
                <a:ext uri="{FF2B5EF4-FFF2-40B4-BE49-F238E27FC236}">
                  <a16:creationId xmlns:a16="http://schemas.microsoft.com/office/drawing/2014/main" id="{DCF6978C-7E38-44A0-A131-FD2920C56CDA}"/>
                </a:ext>
              </a:extLst>
            </p:cNvPr>
            <p:cNvSpPr/>
            <p:nvPr/>
          </p:nvSpPr>
          <p:spPr>
            <a:xfrm>
              <a:off x="8274745" y="2246497"/>
              <a:ext cx="3741013" cy="932008"/>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4" name="矩形 3">
              <a:extLst>
                <a:ext uri="{FF2B5EF4-FFF2-40B4-BE49-F238E27FC236}">
                  <a16:creationId xmlns:a16="http://schemas.microsoft.com/office/drawing/2014/main" id="{CE8B5FD1-4B7A-40BA-ABDF-E4587BF89F83}"/>
                </a:ext>
              </a:extLst>
            </p:cNvPr>
            <p:cNvSpPr/>
            <p:nvPr/>
          </p:nvSpPr>
          <p:spPr>
            <a:xfrm>
              <a:off x="8097476" y="2067900"/>
              <a:ext cx="4136122" cy="3023470"/>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箭头: 右 10">
            <a:extLst>
              <a:ext uri="{FF2B5EF4-FFF2-40B4-BE49-F238E27FC236}">
                <a16:creationId xmlns:a16="http://schemas.microsoft.com/office/drawing/2014/main" id="{05CA9BD5-145D-4414-BBDB-BE417D71D7C3}"/>
              </a:ext>
            </a:extLst>
          </p:cNvPr>
          <p:cNvSpPr/>
          <p:nvPr/>
        </p:nvSpPr>
        <p:spPr>
          <a:xfrm>
            <a:off x="6926332" y="3514965"/>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a:solidFill>
                <a:srgbClr val="925700"/>
              </a:solidFill>
              <a:latin typeface="Calibri" panose="020F0502020204030204" pitchFamily="34" charset="0"/>
              <a:cs typeface="Calibri" panose="020F0502020204030204" pitchFamily="34" charset="0"/>
            </a:endParaRPr>
          </a:p>
        </p:txBody>
      </p:sp>
      <p:grpSp>
        <p:nvGrpSpPr>
          <p:cNvPr id="12" name="组合 11">
            <a:extLst>
              <a:ext uri="{FF2B5EF4-FFF2-40B4-BE49-F238E27FC236}">
                <a16:creationId xmlns:a16="http://schemas.microsoft.com/office/drawing/2014/main" id="{8C268CCD-38BD-4FCC-AA8D-6188CE975AC9}"/>
              </a:ext>
            </a:extLst>
          </p:cNvPr>
          <p:cNvGrpSpPr/>
          <p:nvPr/>
        </p:nvGrpSpPr>
        <p:grpSpPr>
          <a:xfrm>
            <a:off x="7963295" y="527833"/>
            <a:ext cx="2505676" cy="1555833"/>
            <a:chOff x="7963295" y="527833"/>
            <a:chExt cx="2505676" cy="1555833"/>
          </a:xfrm>
        </p:grpSpPr>
        <p:pic>
          <p:nvPicPr>
            <p:cNvPr id="36" name="Picture 2" descr="2,960 First Steps Illustrations &amp; Clip Art - iStock">
              <a:extLst>
                <a:ext uri="{FF2B5EF4-FFF2-40B4-BE49-F238E27FC236}">
                  <a16:creationId xmlns:a16="http://schemas.microsoft.com/office/drawing/2014/main" id="{19F6DBE7-569A-4C99-8061-3DC5ED174F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3295" y="680488"/>
              <a:ext cx="2505676" cy="1403178"/>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56C82CC8-8613-499F-81BC-B9A861F1C774}"/>
                </a:ext>
              </a:extLst>
            </p:cNvPr>
            <p:cNvSpPr/>
            <p:nvPr/>
          </p:nvSpPr>
          <p:spPr>
            <a:xfrm>
              <a:off x="7963295" y="527833"/>
              <a:ext cx="1383504" cy="65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19905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43</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DCQCN+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p:txBody>
          <a:bodyPr>
            <a:normAutofit/>
          </a:bodyPr>
          <a:lstStyle/>
          <a:p>
            <a:r>
              <a:rPr lang="en-US" altLang="zh-CN" dirty="0"/>
              <a:t>Motivation</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DCQCN cannot suppress an </a:t>
            </a:r>
            <a:r>
              <a:rPr lang="en-US" altLang="zh-CN" sz="2000" dirty="0" err="1">
                <a:latin typeface="Calibri" panose="020F0502020204030204" pitchFamily="34" charset="0"/>
                <a:ea typeface="Calibri" panose="020F0502020204030204" pitchFamily="34" charset="0"/>
                <a:cs typeface="Calibri" panose="020F0502020204030204" pitchFamily="34" charset="0"/>
              </a:rPr>
              <a:t>incast</a:t>
            </a:r>
            <a:r>
              <a:rPr lang="en-US" altLang="zh-CN" sz="2000" dirty="0">
                <a:latin typeface="Calibri" panose="020F0502020204030204" pitchFamily="34" charset="0"/>
                <a:ea typeface="Calibri" panose="020F0502020204030204" pitchFamily="34" charset="0"/>
                <a:cs typeface="Calibri" panose="020F0502020204030204" pitchFamily="34" charset="0"/>
              </a:rPr>
              <a:t> congestion when its number of flows exceeds hundreds.</a:t>
            </a:r>
          </a:p>
          <a:p>
            <a:r>
              <a:rPr lang="en-US" altLang="zh-CN" dirty="0">
                <a:ea typeface="Calibri" panose="020F0502020204030204" pitchFamily="34" charset="0"/>
              </a:rPr>
              <a:t>DCQCN+ Design</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Congestion scale detection</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Dynamic parameters</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New increase patterns</a:t>
            </a:r>
          </a:p>
          <a:p>
            <a:r>
              <a:rPr lang="en-US" altLang="zh-CN" dirty="0">
                <a:ea typeface="Calibri" panose="020F0502020204030204" pitchFamily="34" charset="0"/>
              </a:rPr>
              <a:t>Performance</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At least 10x larger scale with 20x smaller queue length</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&gt;90% throughput improvement</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r>
              <a:rPr lang="en-US" altLang="zh-CN" sz="2400" dirty="0">
                <a:latin typeface="Calibri" panose="020F0502020204030204" pitchFamily="34" charset="0"/>
                <a:ea typeface="Calibri" panose="020F0502020204030204" pitchFamily="34" charset="0"/>
                <a:cs typeface="Calibri" panose="020F0502020204030204" pitchFamily="34" charset="0"/>
              </a:rPr>
              <a:t>Adopted in RDMA adapters &amp; ICNP’18</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B2687186-8C57-4CC0-9547-2632ABD79955}"/>
              </a:ext>
            </a:extLst>
          </p:cNvPr>
          <p:cNvSpPr txBox="1"/>
          <p:nvPr/>
        </p:nvSpPr>
        <p:spPr>
          <a:xfrm>
            <a:off x="4629149" y="6031947"/>
            <a:ext cx="7298691" cy="307777"/>
          </a:xfrm>
          <a:prstGeom prst="rect">
            <a:avLst/>
          </a:prstGeom>
          <a:noFill/>
        </p:spPr>
        <p:txBody>
          <a:bodyPr wrap="square">
            <a:spAutoFit/>
          </a:bodyPr>
          <a:lstStyle/>
          <a:p>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DCQCN+: Taming Large-Scale Incast Congestion in RDMA over Ethernet Networks. ICNP. 2018.</a:t>
            </a:r>
          </a:p>
        </p:txBody>
      </p:sp>
      <p:pic>
        <p:nvPicPr>
          <p:cNvPr id="8" name="图片 7">
            <a:extLst>
              <a:ext uri="{FF2B5EF4-FFF2-40B4-BE49-F238E27FC236}">
                <a16:creationId xmlns:a16="http://schemas.microsoft.com/office/drawing/2014/main" id="{FDF85F79-8A30-4B35-9957-751393937462}"/>
              </a:ext>
            </a:extLst>
          </p:cNvPr>
          <p:cNvPicPr>
            <a:picLocks noChangeAspect="1"/>
          </p:cNvPicPr>
          <p:nvPr/>
        </p:nvPicPr>
        <p:blipFill>
          <a:blip r:embed="rId2"/>
          <a:stretch>
            <a:fillRect/>
          </a:stretch>
        </p:blipFill>
        <p:spPr>
          <a:xfrm>
            <a:off x="8092440" y="2487422"/>
            <a:ext cx="3279100" cy="1883155"/>
          </a:xfrm>
          <a:prstGeom prst="rect">
            <a:avLst/>
          </a:prstGeom>
        </p:spPr>
      </p:pic>
      <p:pic>
        <p:nvPicPr>
          <p:cNvPr id="10" name="图片 9">
            <a:extLst>
              <a:ext uri="{FF2B5EF4-FFF2-40B4-BE49-F238E27FC236}">
                <a16:creationId xmlns:a16="http://schemas.microsoft.com/office/drawing/2014/main" id="{4B1C7FB4-6EB7-4DD2-B0A1-9A608011EFFA}"/>
              </a:ext>
            </a:extLst>
          </p:cNvPr>
          <p:cNvPicPr>
            <a:picLocks noChangeAspect="1"/>
          </p:cNvPicPr>
          <p:nvPr/>
        </p:nvPicPr>
        <p:blipFill>
          <a:blip r:embed="rId3"/>
          <a:stretch>
            <a:fillRect/>
          </a:stretch>
        </p:blipFill>
        <p:spPr>
          <a:xfrm>
            <a:off x="7229475" y="4466096"/>
            <a:ext cx="4792912" cy="1458712"/>
          </a:xfrm>
          <a:prstGeom prst="rect">
            <a:avLst/>
          </a:prstGeom>
        </p:spPr>
      </p:pic>
    </p:spTree>
    <p:extLst>
      <p:ext uri="{BB962C8B-B14F-4D97-AF65-F5344CB8AC3E}">
        <p14:creationId xmlns:p14="http://schemas.microsoft.com/office/powerpoint/2010/main" val="3117908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44</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TOP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p:txBody>
          <a:bodyPr>
            <a:normAutofit fontScale="92500" lnSpcReduction="20000"/>
          </a:bodyPr>
          <a:lstStyle/>
          <a:p>
            <a:r>
              <a:rPr lang="en-US" altLang="zh-CN" dirty="0"/>
              <a:t>Motivation</a:t>
            </a:r>
          </a:p>
          <a:p>
            <a:pPr lvl="1"/>
            <a:r>
              <a:rPr lang="en-US" altLang="zh-CN" sz="2000" dirty="0" err="1">
                <a:latin typeface="Calibri" panose="020F0502020204030204" pitchFamily="34" charset="0"/>
                <a:ea typeface="Calibri" panose="020F0502020204030204" pitchFamily="34" charset="0"/>
                <a:cs typeface="Calibri" panose="020F0502020204030204" pitchFamily="34" charset="0"/>
              </a:rPr>
              <a:t>Qos</a:t>
            </a:r>
            <a:r>
              <a:rPr lang="en-US" altLang="zh-CN" sz="2000" dirty="0">
                <a:latin typeface="Calibri" panose="020F0502020204030204" pitchFamily="34" charset="0"/>
                <a:ea typeface="Calibri" panose="020F0502020204030204" pitchFamily="34" charset="0"/>
                <a:cs typeface="Calibri" panose="020F0502020204030204" pitchFamily="34" charset="0"/>
              </a:rPr>
              <a:t>-support is missing in proactive CC field.</a:t>
            </a:r>
          </a:p>
          <a:p>
            <a:endParaRPr lang="en-US" altLang="zh-CN" dirty="0">
              <a:ea typeface="Calibri" panose="020F0502020204030204" pitchFamily="34" charset="0"/>
            </a:endParaRPr>
          </a:p>
          <a:p>
            <a:r>
              <a:rPr lang="en-US" altLang="zh-CN" dirty="0">
                <a:ea typeface="Calibri" panose="020F0502020204030204" pitchFamily="34" charset="0"/>
              </a:rPr>
              <a:t>TOP Design</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In-network prioritization on tokens</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Bounded queue</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Credit feedback control</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altLang="zh-CN" dirty="0">
                <a:ea typeface="Calibri" panose="020F0502020204030204" pitchFamily="34" charset="0"/>
              </a:rPr>
              <a:t>Performance</a:t>
            </a:r>
          </a:p>
          <a:p>
            <a:pPr lvl="1"/>
            <a:r>
              <a:rPr lang="en-US" altLang="zh-CN" sz="2000" dirty="0">
                <a:latin typeface="Calibri" panose="020F0502020204030204" pitchFamily="34" charset="0"/>
                <a:ea typeface="Calibri" panose="020F0502020204030204" pitchFamily="34" charset="0"/>
                <a:cs typeface="Calibri" panose="020F0502020204030204" pitchFamily="34" charset="0"/>
              </a:rPr>
              <a:t>Reduce the average FCT and tail latency by 80-90%, especially for small flows.</a:t>
            </a:r>
          </a:p>
          <a:p>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r>
              <a:rPr lang="en-US" altLang="zh-CN" dirty="0">
                <a:ea typeface="Calibri" panose="020F0502020204030204" pitchFamily="34" charset="0"/>
              </a:rPr>
              <a:t>TPDS’20</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pic>
        <p:nvPicPr>
          <p:cNvPr id="75" name="图片 74">
            <a:extLst>
              <a:ext uri="{FF2B5EF4-FFF2-40B4-BE49-F238E27FC236}">
                <a16:creationId xmlns:a16="http://schemas.microsoft.com/office/drawing/2014/main" id="{B9EE9F76-718E-4955-A8E7-858F838162B0}"/>
              </a:ext>
            </a:extLst>
          </p:cNvPr>
          <p:cNvPicPr>
            <a:picLocks noChangeAspect="1"/>
          </p:cNvPicPr>
          <p:nvPr/>
        </p:nvPicPr>
        <p:blipFill>
          <a:blip r:embed="rId2"/>
          <a:stretch>
            <a:fillRect/>
          </a:stretch>
        </p:blipFill>
        <p:spPr>
          <a:xfrm>
            <a:off x="6339821" y="2335650"/>
            <a:ext cx="4817233" cy="2186699"/>
          </a:xfrm>
          <a:prstGeom prst="rect">
            <a:avLst/>
          </a:prstGeom>
        </p:spPr>
      </p:pic>
      <p:sp>
        <p:nvSpPr>
          <p:cNvPr id="76" name="文本框 75">
            <a:extLst>
              <a:ext uri="{FF2B5EF4-FFF2-40B4-BE49-F238E27FC236}">
                <a16:creationId xmlns:a16="http://schemas.microsoft.com/office/drawing/2014/main" id="{842F81E6-13BB-40E6-BD34-DF9FBFEFC1C8}"/>
              </a:ext>
            </a:extLst>
          </p:cNvPr>
          <p:cNvSpPr txBox="1"/>
          <p:nvPr/>
        </p:nvSpPr>
        <p:spPr>
          <a:xfrm>
            <a:off x="5187951" y="6031947"/>
            <a:ext cx="6811010"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*Exploring Token-oriented In-network Prioritization in Datacenter Networks. TPDS. 2020.</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31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45</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err="1"/>
              <a:t>ToCC</a:t>
            </a:r>
            <a:r>
              <a:rPr lang="en-US" altLang="zh-CN" dirty="0"/>
              <a:t>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p:txBody>
          <a:bodyPr>
            <a:normAutofit fontScale="55000" lnSpcReduction="20000"/>
          </a:bodyPr>
          <a:lstStyle/>
          <a:p>
            <a:r>
              <a:rPr lang="en-US" altLang="zh-CN" sz="4200" dirty="0"/>
              <a:t>Motivation</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There lacks of systematic exploration of the TCC (token-based congestion control) design space</a:t>
            </a:r>
            <a:endParaRPr lang="en-US" altLang="zh-CN" sz="3800" dirty="0">
              <a:ea typeface="Calibri" panose="020F0502020204030204" pitchFamily="34" charset="0"/>
            </a:endParaRPr>
          </a:p>
          <a:p>
            <a:endParaRPr lang="en-US" altLang="zh-CN" dirty="0">
              <a:ea typeface="Calibri" panose="020F0502020204030204" pitchFamily="34" charset="0"/>
            </a:endParaRPr>
          </a:p>
          <a:p>
            <a:r>
              <a:rPr lang="en-US" altLang="zh-CN" sz="4400" dirty="0"/>
              <a:t>Contributions</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A framework of TCC </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Devise a protocol </a:t>
            </a:r>
            <a:r>
              <a:rPr lang="en-US" altLang="zh-CN" sz="3800" dirty="0" err="1">
                <a:latin typeface="Calibri" panose="020F0502020204030204" pitchFamily="34" charset="0"/>
                <a:ea typeface="Calibri" panose="020F0502020204030204" pitchFamily="34" charset="0"/>
                <a:cs typeface="Calibri" panose="020F0502020204030204" pitchFamily="34" charset="0"/>
              </a:rPr>
              <a:t>ToCC</a:t>
            </a:r>
            <a:r>
              <a:rPr lang="en-US" altLang="zh-CN" sz="3800" dirty="0">
                <a:latin typeface="Calibri" panose="020F0502020204030204" pitchFamily="34" charset="0"/>
                <a:ea typeface="Calibri" panose="020F0502020204030204" pitchFamily="34" charset="0"/>
                <a:cs typeface="Calibri" panose="020F0502020204030204" pitchFamily="34" charset="0"/>
              </a:rPr>
              <a:t> upon the framework</a:t>
            </a:r>
          </a:p>
          <a:p>
            <a:pPr lvl="1"/>
            <a:r>
              <a:rPr lang="en-US" altLang="zh-CN" sz="3800" dirty="0">
                <a:solidFill>
                  <a:srgbClr val="000000"/>
                </a:solidFill>
                <a:latin typeface="Calibri" panose="020F0502020204030204" pitchFamily="34" charset="0"/>
                <a:ea typeface="Calibri" panose="020F0502020204030204" pitchFamily="34" charset="0"/>
                <a:cs typeface="Calibri" panose="020F0502020204030204" pitchFamily="34" charset="0"/>
              </a:rPr>
              <a:t>Implement </a:t>
            </a:r>
            <a:r>
              <a:rPr lang="en-US" altLang="zh-CN" sz="3800" dirty="0" err="1">
                <a:solidFill>
                  <a:srgbClr val="000000"/>
                </a:solidFill>
                <a:latin typeface="Calibri" panose="020F0502020204030204" pitchFamily="34" charset="0"/>
                <a:ea typeface="Calibri" panose="020F0502020204030204" pitchFamily="34" charset="0"/>
                <a:cs typeface="Calibri" panose="020F0502020204030204" pitchFamily="34" charset="0"/>
              </a:rPr>
              <a:t>ToCC</a:t>
            </a:r>
            <a:r>
              <a:rPr lang="en-US" altLang="zh-CN" sz="3800" dirty="0">
                <a:solidFill>
                  <a:srgbClr val="000000"/>
                </a:solidFill>
                <a:latin typeface="Calibri" panose="020F0502020204030204" pitchFamily="34" charset="0"/>
                <a:ea typeface="Calibri" panose="020F0502020204030204" pitchFamily="34" charset="0"/>
                <a:cs typeface="Calibri" panose="020F0502020204030204" pitchFamily="34" charset="0"/>
              </a:rPr>
              <a:t> in NP-based NICs</a:t>
            </a:r>
            <a:endParaRPr lang="en-US" altLang="zh-CN" sz="3800"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altLang="zh-CN" sz="4400" dirty="0"/>
              <a:t>Performance</a:t>
            </a:r>
            <a:endParaRPr lang="en-US" altLang="zh-CN" sz="3700" dirty="0"/>
          </a:p>
          <a:p>
            <a:pPr lvl="1"/>
            <a:r>
              <a:rPr lang="en-US" altLang="zh-CN" sz="3800" dirty="0">
                <a:ea typeface="Calibri" panose="020F0502020204030204" pitchFamily="34" charset="0"/>
              </a:rPr>
              <a:t>F</a:t>
            </a:r>
            <a:r>
              <a:rPr lang="en-US" altLang="zh-CN" sz="3800" dirty="0">
                <a:latin typeface="Calibri" panose="020F0502020204030204" pitchFamily="34" charset="0"/>
                <a:ea typeface="Calibri" panose="020F0502020204030204" pitchFamily="34" charset="0"/>
                <a:cs typeface="Calibri" panose="020F0502020204030204" pitchFamily="34" charset="0"/>
              </a:rPr>
              <a:t>lexible for higher bandwidth links</a:t>
            </a:r>
          </a:p>
          <a:p>
            <a:pPr lvl="1"/>
            <a:r>
              <a:rPr lang="en-US" altLang="zh-CN" sz="3800" dirty="0">
                <a:ea typeface="Calibri" panose="020F0502020204030204" pitchFamily="34" charset="0"/>
              </a:rPr>
              <a:t>R</a:t>
            </a:r>
            <a:r>
              <a:rPr lang="en-US" altLang="zh-CN" sz="3800" dirty="0">
                <a:latin typeface="Calibri" panose="020F0502020204030204" pitchFamily="34" charset="0"/>
                <a:ea typeface="Calibri" panose="020F0502020204030204" pitchFamily="34" charset="0"/>
                <a:cs typeface="Calibri" panose="020F0502020204030204" pitchFamily="34" charset="0"/>
              </a:rPr>
              <a:t>obust for </a:t>
            </a:r>
            <a:r>
              <a:rPr lang="en-US" altLang="zh-CN" sz="3800" dirty="0" err="1">
                <a:latin typeface="Calibri" panose="020F0502020204030204" pitchFamily="34" charset="0"/>
                <a:ea typeface="Calibri" panose="020F0502020204030204" pitchFamily="34" charset="0"/>
                <a:cs typeface="Calibri" panose="020F0502020204030204" pitchFamily="34" charset="0"/>
              </a:rPr>
              <a:t>incast</a:t>
            </a:r>
            <a:r>
              <a:rPr lang="en-US" altLang="zh-CN" sz="3800" dirty="0">
                <a:latin typeface="Calibri" panose="020F0502020204030204" pitchFamily="34" charset="0"/>
                <a:ea typeface="Calibri" panose="020F0502020204030204" pitchFamily="34" charset="0"/>
                <a:cs typeface="Calibri" panose="020F0502020204030204" pitchFamily="34" charset="0"/>
              </a:rPr>
              <a:t> scenarios</a:t>
            </a:r>
          </a:p>
          <a:p>
            <a:pPr lvl="1"/>
            <a:r>
              <a:rPr lang="en-US" altLang="zh-CN" sz="3800" dirty="0">
                <a:ea typeface="Calibri" panose="020F0502020204030204" pitchFamily="34" charset="0"/>
              </a:rPr>
              <a:t>B</a:t>
            </a:r>
            <a:r>
              <a:rPr lang="en-US" altLang="zh-CN" sz="3800" dirty="0">
                <a:latin typeface="Calibri" panose="020F0502020204030204" pitchFamily="34" charset="0"/>
                <a:ea typeface="Calibri" panose="020F0502020204030204" pitchFamily="34" charset="0"/>
                <a:cs typeface="Calibri" panose="020F0502020204030204" pitchFamily="34" charset="0"/>
              </a:rPr>
              <a:t>enefits small flows by achieving a small queue length as well as benefiting large flows by obtaining stable high throughput</a:t>
            </a:r>
          </a:p>
          <a:p>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0647A715-A878-44B1-AD62-B3F9E7D2BB6B}"/>
              </a:ext>
            </a:extLst>
          </p:cNvPr>
          <p:cNvPicPr>
            <a:picLocks noChangeAspect="1"/>
          </p:cNvPicPr>
          <p:nvPr/>
        </p:nvPicPr>
        <p:blipFill>
          <a:blip r:embed="rId2"/>
          <a:stretch>
            <a:fillRect/>
          </a:stretch>
        </p:blipFill>
        <p:spPr>
          <a:xfrm>
            <a:off x="5324385" y="2218477"/>
            <a:ext cx="6253215" cy="1210523"/>
          </a:xfrm>
          <a:prstGeom prst="rect">
            <a:avLst/>
          </a:prstGeom>
        </p:spPr>
      </p:pic>
      <p:sp>
        <p:nvSpPr>
          <p:cNvPr id="7" name="文本框 6">
            <a:extLst>
              <a:ext uri="{FF2B5EF4-FFF2-40B4-BE49-F238E27FC236}">
                <a16:creationId xmlns:a16="http://schemas.microsoft.com/office/drawing/2014/main" id="{A2C438C9-CFDC-40A2-939F-83AD42EE12F4}"/>
              </a:ext>
            </a:extLst>
          </p:cNvPr>
          <p:cNvSpPr txBox="1"/>
          <p:nvPr/>
        </p:nvSpPr>
        <p:spPr>
          <a:xfrm>
            <a:off x="7229475" y="6092687"/>
            <a:ext cx="4769486" cy="307777"/>
          </a:xfrm>
          <a:prstGeom prst="rect">
            <a:avLst/>
          </a:prstGeom>
          <a:noFill/>
        </p:spPr>
        <p:txBody>
          <a:bodyPr wrap="square">
            <a:spAutoFit/>
          </a:bodyPr>
          <a:lstStyle/>
          <a:p>
            <a:pPr algn="r"/>
            <a:r>
              <a:rPr lang="en-US" altLang="zh-CN" sz="1400" dirty="0">
                <a:latin typeface="Calibri" panose="020F0502020204030204" pitchFamily="34" charset="0"/>
                <a:ea typeface="Calibri" panose="020F0502020204030204" pitchFamily="34" charset="0"/>
                <a:cs typeface="Calibri" panose="020F0502020204030204" pitchFamily="34" charset="0"/>
              </a:rPr>
              <a:t>*An Anatomy of Token-based Congestion Control.. TON. 2025.</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371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46</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err="1"/>
              <a:t>Paydebt</a:t>
            </a:r>
            <a:r>
              <a:rPr lang="en-US" altLang="zh-CN" dirty="0"/>
              <a:t>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p:txBody>
          <a:bodyPr>
            <a:normAutofit fontScale="55000" lnSpcReduction="20000"/>
          </a:bodyPr>
          <a:lstStyle/>
          <a:p>
            <a:r>
              <a:rPr lang="en-US" altLang="zh-CN" sz="4200" dirty="0"/>
              <a:t>Motivation</a:t>
            </a:r>
          </a:p>
          <a:p>
            <a:pPr lvl="1"/>
            <a:r>
              <a:rPr lang="en-US" altLang="zh-CN" sz="4000" dirty="0"/>
              <a:t>E</a:t>
            </a:r>
            <a:r>
              <a:rPr lang="en-US" altLang="zh-CN" sz="4000" dirty="0">
                <a:latin typeface="Calibri" panose="020F0502020204030204" pitchFamily="34" charset="0"/>
                <a:cs typeface="Calibri" panose="020F0502020204030204" pitchFamily="34" charset="0"/>
              </a:rPr>
              <a:t>xisting TCC struggles with the transmission of the first RTT</a:t>
            </a:r>
            <a:endParaRPr lang="en-US" altLang="zh-CN" dirty="0">
              <a:ea typeface="Calibri" panose="020F0502020204030204" pitchFamily="34" charset="0"/>
            </a:endParaRPr>
          </a:p>
          <a:p>
            <a:endParaRPr lang="en-US" altLang="zh-CN" sz="4400" dirty="0"/>
          </a:p>
          <a:p>
            <a:r>
              <a:rPr lang="en-US" altLang="zh-CN" sz="4400" dirty="0" err="1"/>
              <a:t>Paydebt</a:t>
            </a:r>
            <a:r>
              <a:rPr lang="en-US" altLang="zh-CN" sz="4400" dirty="0"/>
              <a:t> Design</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Debt mechanism to </a:t>
            </a:r>
            <a:r>
              <a:rPr lang="en-US" altLang="zh-CN" sz="3800" dirty="0">
                <a:solidFill>
                  <a:srgbClr val="FF0000"/>
                </a:solidFill>
                <a:latin typeface="Calibri" panose="020F0502020204030204" pitchFamily="34" charset="0"/>
                <a:ea typeface="Calibri" panose="020F0502020204030204" pitchFamily="34" charset="0"/>
                <a:cs typeface="Calibri" panose="020F0502020204030204" pitchFamily="34" charset="0"/>
              </a:rPr>
              <a:t>paying back </a:t>
            </a:r>
            <a:r>
              <a:rPr lang="en-US" altLang="zh-CN" sz="3800" dirty="0">
                <a:latin typeface="Calibri" panose="020F0502020204030204" pitchFamily="34" charset="0"/>
                <a:ea typeface="Calibri" panose="020F0502020204030204" pitchFamily="34" charset="0"/>
                <a:cs typeface="Calibri" panose="020F0502020204030204" pitchFamily="34" charset="0"/>
              </a:rPr>
              <a:t>the unallocated bandwidth</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A suitable congestion control algorithm for TCC</a:t>
            </a:r>
          </a:p>
          <a:p>
            <a:pPr marL="457200" lvl="1" indent="0">
              <a:buNone/>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altLang="zh-CN" sz="4400" dirty="0"/>
              <a:t>Performance</a:t>
            </a:r>
            <a:endParaRPr lang="en-US" altLang="zh-CN" sz="3700" dirty="0"/>
          </a:p>
          <a:p>
            <a:pPr lvl="1"/>
            <a:r>
              <a:rPr lang="en-US" altLang="zh-CN" sz="3800" dirty="0">
                <a:ea typeface="Calibri" panose="020F0502020204030204" pitchFamily="34" charset="0"/>
              </a:rPr>
              <a:t>Reduce the FCTs of small flows by 50.2% - 85.4%</a:t>
            </a:r>
          </a:p>
          <a:p>
            <a:pPr lvl="1"/>
            <a:r>
              <a:rPr lang="en-US" altLang="zh-CN" sz="3800" dirty="0">
                <a:ea typeface="Calibri" panose="020F0502020204030204" pitchFamily="34" charset="0"/>
              </a:rPr>
              <a:t>Reduce the FCTs of all flows by 13.0% - 38.1%</a:t>
            </a:r>
            <a:endParaRPr lang="en-US" altLang="zh-CN" sz="3800" dirty="0">
              <a:latin typeface="Calibri" panose="020F0502020204030204" pitchFamily="34" charset="0"/>
              <a:ea typeface="Calibri" panose="020F0502020204030204" pitchFamily="34" charset="0"/>
              <a:cs typeface="Calibri" panose="020F0502020204030204" pitchFamily="34" charset="0"/>
            </a:endParaRPr>
          </a:p>
          <a:p>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r>
              <a:rPr lang="en-US" altLang="zh-CN" sz="4200" dirty="0"/>
              <a:t>TPDS’22</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组合 5">
            <a:extLst>
              <a:ext uri="{FF2B5EF4-FFF2-40B4-BE49-F238E27FC236}">
                <a16:creationId xmlns:a16="http://schemas.microsoft.com/office/drawing/2014/main" id="{CDF537CE-F8E4-4496-86A8-A8E3606DE6F7}"/>
              </a:ext>
            </a:extLst>
          </p:cNvPr>
          <p:cNvGrpSpPr/>
          <p:nvPr/>
        </p:nvGrpSpPr>
        <p:grpSpPr>
          <a:xfrm>
            <a:off x="7863928" y="2339254"/>
            <a:ext cx="3743021" cy="1924997"/>
            <a:chOff x="6407150" y="2430715"/>
            <a:chExt cx="4104377" cy="1968801"/>
          </a:xfrm>
        </p:grpSpPr>
        <p:grpSp>
          <p:nvGrpSpPr>
            <p:cNvPr id="7" name="组合 6">
              <a:extLst>
                <a:ext uri="{FF2B5EF4-FFF2-40B4-BE49-F238E27FC236}">
                  <a16:creationId xmlns:a16="http://schemas.microsoft.com/office/drawing/2014/main" id="{16F466EB-6B01-4937-BFB8-AEAFC6F8ECFD}"/>
                </a:ext>
              </a:extLst>
            </p:cNvPr>
            <p:cNvGrpSpPr/>
            <p:nvPr/>
          </p:nvGrpSpPr>
          <p:grpSpPr>
            <a:xfrm>
              <a:off x="6407150" y="2430715"/>
              <a:ext cx="4021505" cy="920480"/>
              <a:chOff x="3238089" y="3800594"/>
              <a:chExt cx="4021505" cy="920480"/>
            </a:xfrm>
          </p:grpSpPr>
          <p:sp>
            <p:nvSpPr>
              <p:cNvPr id="8" name="椭圆 7">
                <a:extLst>
                  <a:ext uri="{FF2B5EF4-FFF2-40B4-BE49-F238E27FC236}">
                    <a16:creationId xmlns:a16="http://schemas.microsoft.com/office/drawing/2014/main" id="{7CF9E5D4-B101-47CA-B44B-F491396C6F7D}"/>
                  </a:ext>
                </a:extLst>
              </p:cNvPr>
              <p:cNvSpPr/>
              <p:nvPr/>
            </p:nvSpPr>
            <p:spPr>
              <a:xfrm>
                <a:off x="3238089" y="3800594"/>
                <a:ext cx="986887" cy="920480"/>
              </a:xfrm>
              <a:prstGeom prst="ellipse">
                <a:avLst/>
              </a:prstGeom>
              <a:solidFill>
                <a:srgbClr val="96C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C5332F45-3AEA-4EE9-833B-571E4BF672CA}"/>
                  </a:ext>
                </a:extLst>
              </p:cNvPr>
              <p:cNvSpPr txBox="1"/>
              <p:nvPr/>
            </p:nvSpPr>
            <p:spPr>
              <a:xfrm>
                <a:off x="3262670" y="4038126"/>
                <a:ext cx="1022555" cy="472170"/>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token</a:t>
                </a:r>
                <a:endParaRPr lang="zh-CN" altLang="en-US" sz="2400" dirty="0">
                  <a:latin typeface="Calibri" panose="020F0502020204030204" pitchFamily="34" charset="0"/>
                  <a:cs typeface="Calibri" panose="020F0502020204030204" pitchFamily="34" charset="0"/>
                </a:endParaRPr>
              </a:p>
            </p:txBody>
          </p:sp>
          <p:sp>
            <p:nvSpPr>
              <p:cNvPr id="11" name="箭头: 右 10">
                <a:extLst>
                  <a:ext uri="{FF2B5EF4-FFF2-40B4-BE49-F238E27FC236}">
                    <a16:creationId xmlns:a16="http://schemas.microsoft.com/office/drawing/2014/main" id="{75679AD2-E615-4D30-9D4E-6784431FFAFB}"/>
                  </a:ext>
                </a:extLst>
              </p:cNvPr>
              <p:cNvSpPr/>
              <p:nvPr/>
            </p:nvSpPr>
            <p:spPr>
              <a:xfrm>
                <a:off x="4629150" y="4106130"/>
                <a:ext cx="1111045" cy="3937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B2194A1-FD15-4943-BFBE-38F196133892}"/>
                  </a:ext>
                </a:extLst>
              </p:cNvPr>
              <p:cNvSpPr/>
              <p:nvPr/>
            </p:nvSpPr>
            <p:spPr>
              <a:xfrm>
                <a:off x="6116483" y="3852961"/>
                <a:ext cx="868461" cy="810022"/>
              </a:xfrm>
              <a:prstGeom prst="rect">
                <a:avLst/>
              </a:prstGeom>
              <a:solidFill>
                <a:srgbClr val="96C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7928D476-B0EE-483A-B2CA-6878A63F4252}"/>
                  </a:ext>
                </a:extLst>
              </p:cNvPr>
              <p:cNvSpPr txBox="1"/>
              <p:nvPr/>
            </p:nvSpPr>
            <p:spPr>
              <a:xfrm>
                <a:off x="6237040" y="4027659"/>
                <a:ext cx="1022554" cy="472170"/>
              </a:xfrm>
              <a:prstGeom prst="rect">
                <a:avLst/>
              </a:prstGeom>
              <a:noFill/>
            </p:spPr>
            <p:txBody>
              <a:bodyPr wrap="square">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sch</a:t>
                </a:r>
                <a:endParaRPr lang="zh-CN" altLang="en-US" sz="2400" dirty="0">
                  <a:latin typeface="Calibri" panose="020F0502020204030204" pitchFamily="34" charset="0"/>
                  <a:cs typeface="Calibri" panose="020F0502020204030204" pitchFamily="34" charset="0"/>
                </a:endParaRPr>
              </a:p>
            </p:txBody>
          </p:sp>
        </p:grpSp>
        <p:grpSp>
          <p:nvGrpSpPr>
            <p:cNvPr id="14" name="组合 13">
              <a:extLst>
                <a:ext uri="{FF2B5EF4-FFF2-40B4-BE49-F238E27FC236}">
                  <a16:creationId xmlns:a16="http://schemas.microsoft.com/office/drawing/2014/main" id="{D0914C9A-31E3-4348-BEC3-EA5A3AD5480C}"/>
                </a:ext>
              </a:extLst>
            </p:cNvPr>
            <p:cNvGrpSpPr/>
            <p:nvPr/>
          </p:nvGrpSpPr>
          <p:grpSpPr>
            <a:xfrm>
              <a:off x="6407150" y="3479036"/>
              <a:ext cx="4104377" cy="920480"/>
              <a:chOff x="3262670" y="4832495"/>
              <a:chExt cx="4104377" cy="920480"/>
            </a:xfrm>
          </p:grpSpPr>
          <p:sp>
            <p:nvSpPr>
              <p:cNvPr id="15" name="椭圆 14">
                <a:extLst>
                  <a:ext uri="{FF2B5EF4-FFF2-40B4-BE49-F238E27FC236}">
                    <a16:creationId xmlns:a16="http://schemas.microsoft.com/office/drawing/2014/main" id="{1E3263BA-3777-4893-B12B-94E74E339088}"/>
                  </a:ext>
                </a:extLst>
              </p:cNvPr>
              <p:cNvSpPr/>
              <p:nvPr/>
            </p:nvSpPr>
            <p:spPr>
              <a:xfrm>
                <a:off x="3262670" y="4832495"/>
                <a:ext cx="986887" cy="92048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Calibri" panose="020F0502020204030204" pitchFamily="34" charset="0"/>
                  <a:cs typeface="Calibri" panose="020F0502020204030204" pitchFamily="34" charset="0"/>
                </a:endParaRPr>
              </a:p>
            </p:txBody>
          </p:sp>
          <p:sp>
            <p:nvSpPr>
              <p:cNvPr id="16" name="文本框 15">
                <a:extLst>
                  <a:ext uri="{FF2B5EF4-FFF2-40B4-BE49-F238E27FC236}">
                    <a16:creationId xmlns:a16="http://schemas.microsoft.com/office/drawing/2014/main" id="{ADE64E0D-6EBC-4F55-8E59-74049486A46D}"/>
                  </a:ext>
                </a:extLst>
              </p:cNvPr>
              <p:cNvSpPr txBox="1"/>
              <p:nvPr/>
            </p:nvSpPr>
            <p:spPr>
              <a:xfrm>
                <a:off x="3273998" y="5055272"/>
                <a:ext cx="973394" cy="472170"/>
              </a:xfrm>
              <a:prstGeom prst="rect">
                <a:avLst/>
              </a:prstGeom>
              <a:noFill/>
            </p:spPr>
            <p:txBody>
              <a:bodyPr wrap="square">
                <a:spAutoFit/>
              </a:bodyPr>
              <a:lstStyle/>
              <a:p>
                <a:pPr algn="ct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debt</a:t>
                </a:r>
                <a:endParaRPr lang="zh-CN" altLang="en-US" sz="2400" dirty="0">
                  <a:solidFill>
                    <a:schemeClr val="tx1"/>
                  </a:solidFill>
                  <a:latin typeface="Calibri" panose="020F0502020204030204" pitchFamily="34" charset="0"/>
                  <a:cs typeface="Calibri" panose="020F0502020204030204" pitchFamily="34" charset="0"/>
                </a:endParaRPr>
              </a:p>
            </p:txBody>
          </p:sp>
          <p:sp>
            <p:nvSpPr>
              <p:cNvPr id="17" name="矩形 16">
                <a:extLst>
                  <a:ext uri="{FF2B5EF4-FFF2-40B4-BE49-F238E27FC236}">
                    <a16:creationId xmlns:a16="http://schemas.microsoft.com/office/drawing/2014/main" id="{354DD497-7B37-4A12-8B76-172410129C82}"/>
                  </a:ext>
                </a:extLst>
              </p:cNvPr>
              <p:cNvSpPr/>
              <p:nvPr/>
            </p:nvSpPr>
            <p:spPr>
              <a:xfrm>
                <a:off x="6149621" y="4931777"/>
                <a:ext cx="868461" cy="810022"/>
              </a:xfrm>
              <a:prstGeom prst="rect">
                <a:avLst/>
              </a:prstGeom>
              <a:solidFill>
                <a:srgbClr val="A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3D433A7-616A-413A-9928-692DDBD2CE93}"/>
                  </a:ext>
                </a:extLst>
              </p:cNvPr>
              <p:cNvSpPr txBox="1"/>
              <p:nvPr/>
            </p:nvSpPr>
            <p:spPr>
              <a:xfrm>
                <a:off x="6091618" y="5074424"/>
                <a:ext cx="1275429" cy="472170"/>
              </a:xfrm>
              <a:prstGeom prst="rect">
                <a:avLst/>
              </a:prstGeom>
              <a:noFill/>
            </p:spPr>
            <p:txBody>
              <a:bodyPr wrap="square">
                <a:spAutoFit/>
              </a:bodyPr>
              <a:lstStyle/>
              <a:p>
                <a:r>
                  <a:rPr lang="en-US" altLang="zh-CN" sz="2400" dirty="0" err="1">
                    <a:latin typeface="Calibri" panose="020F0502020204030204" pitchFamily="34" charset="0"/>
                    <a:ea typeface="Calibri" panose="020F0502020204030204" pitchFamily="34" charset="0"/>
                    <a:cs typeface="Calibri" panose="020F0502020204030204" pitchFamily="34" charset="0"/>
                  </a:rPr>
                  <a:t>unsch</a:t>
                </a:r>
                <a:endParaRPr lang="zh-CN" altLang="en-US" sz="2400" dirty="0">
                  <a:latin typeface="Calibri" panose="020F0502020204030204" pitchFamily="34" charset="0"/>
                  <a:cs typeface="Calibri" panose="020F0502020204030204" pitchFamily="34" charset="0"/>
                </a:endParaRPr>
              </a:p>
            </p:txBody>
          </p:sp>
          <p:sp>
            <p:nvSpPr>
              <p:cNvPr id="19" name="箭头: 右 18">
                <a:extLst>
                  <a:ext uri="{FF2B5EF4-FFF2-40B4-BE49-F238E27FC236}">
                    <a16:creationId xmlns:a16="http://schemas.microsoft.com/office/drawing/2014/main" id="{E7753C16-6FFF-487C-BF29-2C342F7A2E1A}"/>
                  </a:ext>
                </a:extLst>
              </p:cNvPr>
              <p:cNvSpPr/>
              <p:nvPr/>
            </p:nvSpPr>
            <p:spPr>
              <a:xfrm rot="10800000">
                <a:off x="4641389" y="5089845"/>
                <a:ext cx="1111045" cy="3937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1" name="图片 20">
            <a:extLst>
              <a:ext uri="{FF2B5EF4-FFF2-40B4-BE49-F238E27FC236}">
                <a16:creationId xmlns:a16="http://schemas.microsoft.com/office/drawing/2014/main" id="{CFDD7156-AB5A-4643-B587-5427978BEC58}"/>
              </a:ext>
            </a:extLst>
          </p:cNvPr>
          <p:cNvPicPr>
            <a:picLocks noChangeAspect="1"/>
          </p:cNvPicPr>
          <p:nvPr/>
        </p:nvPicPr>
        <p:blipFill>
          <a:blip r:embed="rId2"/>
          <a:stretch>
            <a:fillRect/>
          </a:stretch>
        </p:blipFill>
        <p:spPr>
          <a:xfrm>
            <a:off x="6545205" y="4609722"/>
            <a:ext cx="5555355" cy="1656860"/>
          </a:xfrm>
          <a:prstGeom prst="rect">
            <a:avLst/>
          </a:prstGeom>
        </p:spPr>
      </p:pic>
      <p:sp>
        <p:nvSpPr>
          <p:cNvPr id="22" name="文本框 21">
            <a:extLst>
              <a:ext uri="{FF2B5EF4-FFF2-40B4-BE49-F238E27FC236}">
                <a16:creationId xmlns:a16="http://schemas.microsoft.com/office/drawing/2014/main" id="{4FCC2749-8296-4EDA-8796-F9483591D0C0}"/>
              </a:ext>
            </a:extLst>
          </p:cNvPr>
          <p:cNvSpPr txBox="1"/>
          <p:nvPr/>
        </p:nvSpPr>
        <p:spPr>
          <a:xfrm>
            <a:off x="288360" y="6062387"/>
            <a:ext cx="6722040"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dirty="0" err="1">
                <a:latin typeface="Calibri" panose="020F0502020204030204" pitchFamily="34" charset="0"/>
                <a:ea typeface="Calibri" panose="020F0502020204030204" pitchFamily="34" charset="0"/>
                <a:cs typeface="Calibri" panose="020F0502020204030204" pitchFamily="34" charset="0"/>
              </a:rPr>
              <a:t>PayDebt</a:t>
            </a:r>
            <a:r>
              <a:rPr lang="en-US" altLang="zh-CN" sz="1400" dirty="0">
                <a:latin typeface="Calibri" panose="020F0502020204030204" pitchFamily="34" charset="0"/>
                <a:ea typeface="Calibri" panose="020F0502020204030204" pitchFamily="34" charset="0"/>
                <a:cs typeface="Calibri" panose="020F0502020204030204" pitchFamily="34" charset="0"/>
              </a:rPr>
              <a:t>: Reduce Buffer Occupancy Under </a:t>
            </a:r>
            <a:r>
              <a:rPr lang="en-US" altLang="zh-CN" sz="1400" dirty="0" err="1">
                <a:latin typeface="Calibri" panose="020F0502020204030204" pitchFamily="34" charset="0"/>
                <a:ea typeface="Calibri" panose="020F0502020204030204" pitchFamily="34" charset="0"/>
                <a:cs typeface="Calibri" panose="020F0502020204030204" pitchFamily="34" charset="0"/>
              </a:rPr>
              <a:t>Bursty</a:t>
            </a:r>
            <a:r>
              <a:rPr lang="en-US" altLang="zh-CN" sz="1400" dirty="0">
                <a:latin typeface="Calibri" panose="020F0502020204030204" pitchFamily="34" charset="0"/>
                <a:ea typeface="Calibri" panose="020F0502020204030204" pitchFamily="34" charset="0"/>
                <a:cs typeface="Calibri" panose="020F0502020204030204" pitchFamily="34" charset="0"/>
              </a:rPr>
              <a:t> Traffic on Large Clusters. TPDS. 2022.</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310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E446F8F-D015-4627-8DC3-EEAA40698636}"/>
              </a:ext>
            </a:extLst>
          </p:cNvPr>
          <p:cNvSpPr>
            <a:spLocks noGrp="1"/>
          </p:cNvSpPr>
          <p:nvPr>
            <p:ph type="sldNum" sz="quarter" idx="12"/>
          </p:nvPr>
        </p:nvSpPr>
        <p:spPr/>
        <p:txBody>
          <a:bodyPr/>
          <a:lstStyle/>
          <a:p>
            <a:fld id="{49AE70B2-8BF9-45C0-BB95-33D1B9D3A854}" type="slidenum">
              <a:rPr lang="zh-CN" altLang="en-US" smtClean="0"/>
              <a:t>47</a:t>
            </a:fld>
            <a:endParaRPr lang="zh-CN" altLang="en-US" dirty="0"/>
          </a:p>
        </p:txBody>
      </p:sp>
      <p:sp>
        <p:nvSpPr>
          <p:cNvPr id="3" name="内容占位符 2">
            <a:extLst>
              <a:ext uri="{FF2B5EF4-FFF2-40B4-BE49-F238E27FC236}">
                <a16:creationId xmlns:a16="http://schemas.microsoft.com/office/drawing/2014/main" id="{3661D8C1-49D0-43FC-95E4-816CEE83AB07}"/>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23C34FDE-5BFA-458F-81F6-A40E4A6E54BB}"/>
              </a:ext>
            </a:extLst>
          </p:cNvPr>
          <p:cNvSpPr>
            <a:spLocks noGrp="1"/>
          </p:cNvSpPr>
          <p:nvPr>
            <p:ph type="title"/>
          </p:nvPr>
        </p:nvSpPr>
        <p:spPr/>
        <p:txBody>
          <a:bodyPr/>
          <a:lstStyle/>
          <a:p>
            <a:r>
              <a:rPr lang="en-US" altLang="zh-CN" sz="4800" dirty="0" err="1"/>
              <a:t>PrioPlus’s</a:t>
            </a:r>
            <a:r>
              <a:rPr lang="en-US" altLang="zh-CN" sz="4800" dirty="0"/>
              <a:t> Key Concept:</a:t>
            </a:r>
            <a:r>
              <a:rPr lang="zh-CN" altLang="en-US" sz="4800" dirty="0"/>
              <a:t> </a:t>
            </a:r>
            <a:r>
              <a:rPr lang="en-US" altLang="zh-CN" sz="4800" dirty="0"/>
              <a:t>Delay Channel</a:t>
            </a:r>
            <a:endParaRPr lang="zh-CN" altLang="en-US" sz="4800" dirty="0"/>
          </a:p>
        </p:txBody>
      </p:sp>
      <p:sp>
        <p:nvSpPr>
          <p:cNvPr id="6" name="矩形 5">
            <a:extLst>
              <a:ext uri="{FF2B5EF4-FFF2-40B4-BE49-F238E27FC236}">
                <a16:creationId xmlns:a16="http://schemas.microsoft.com/office/drawing/2014/main" id="{F08AD514-AA47-4BCA-A014-F9555855C0B9}"/>
              </a:ext>
            </a:extLst>
          </p:cNvPr>
          <p:cNvSpPr/>
          <p:nvPr/>
        </p:nvSpPr>
        <p:spPr>
          <a:xfrm>
            <a:off x="608400" y="1669470"/>
            <a:ext cx="10647940"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PrioPlus assigns specific delay ranges, termed as channels, to each priority. </a:t>
            </a:r>
          </a:p>
        </p:txBody>
      </p:sp>
      <p:grpSp>
        <p:nvGrpSpPr>
          <p:cNvPr id="7" name="组合 6">
            <a:extLst>
              <a:ext uri="{FF2B5EF4-FFF2-40B4-BE49-F238E27FC236}">
                <a16:creationId xmlns:a16="http://schemas.microsoft.com/office/drawing/2014/main" id="{0AE1285C-D053-49FD-BE96-F66CD4F7FF6C}"/>
              </a:ext>
            </a:extLst>
          </p:cNvPr>
          <p:cNvGrpSpPr/>
          <p:nvPr/>
        </p:nvGrpSpPr>
        <p:grpSpPr>
          <a:xfrm>
            <a:off x="2882170" y="2773954"/>
            <a:ext cx="5886661" cy="2872786"/>
            <a:chOff x="2881783" y="2634089"/>
            <a:chExt cx="5886661" cy="2872786"/>
          </a:xfrm>
        </p:grpSpPr>
        <p:sp>
          <p:nvSpPr>
            <p:cNvPr id="8" name="Rectangle 12">
              <a:extLst>
                <a:ext uri="{FF2B5EF4-FFF2-40B4-BE49-F238E27FC236}">
                  <a16:creationId xmlns:a16="http://schemas.microsoft.com/office/drawing/2014/main" id="{8F031A5D-ADE7-4C62-BDFC-34EB464B01E0}"/>
                </a:ext>
              </a:extLst>
            </p:cNvPr>
            <p:cNvSpPr>
              <a:spLocks noChangeArrowheads="1"/>
            </p:cNvSpPr>
            <p:nvPr/>
          </p:nvSpPr>
          <p:spPr bwMode="auto">
            <a:xfrm>
              <a:off x="3658399" y="4701838"/>
              <a:ext cx="5056279" cy="789657"/>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9" name="Rectangle 15">
              <a:extLst>
                <a:ext uri="{FF2B5EF4-FFF2-40B4-BE49-F238E27FC236}">
                  <a16:creationId xmlns:a16="http://schemas.microsoft.com/office/drawing/2014/main" id="{DB010CDB-B693-45B7-8F67-102821BE07EA}"/>
                </a:ext>
              </a:extLst>
            </p:cNvPr>
            <p:cNvSpPr>
              <a:spLocks noChangeArrowheads="1"/>
            </p:cNvSpPr>
            <p:nvPr/>
          </p:nvSpPr>
          <p:spPr bwMode="auto">
            <a:xfrm>
              <a:off x="3658399" y="2824589"/>
              <a:ext cx="5056279" cy="690241"/>
            </a:xfrm>
            <a:prstGeom prst="rect">
              <a:avLst/>
            </a:prstGeom>
            <a:solidFill>
              <a:srgbClr val="FFC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Rectangle 12">
              <a:extLst>
                <a:ext uri="{FF2B5EF4-FFF2-40B4-BE49-F238E27FC236}">
                  <a16:creationId xmlns:a16="http://schemas.microsoft.com/office/drawing/2014/main" id="{227EE267-A93F-4BE1-8436-308F2BB451A3}"/>
                </a:ext>
              </a:extLst>
            </p:cNvPr>
            <p:cNvSpPr>
              <a:spLocks noChangeArrowheads="1"/>
            </p:cNvSpPr>
            <p:nvPr/>
          </p:nvSpPr>
          <p:spPr bwMode="auto">
            <a:xfrm>
              <a:off x="3658399" y="3508418"/>
              <a:ext cx="5056279" cy="1232015"/>
            </a:xfrm>
            <a:prstGeom prst="rect">
              <a:avLst/>
            </a:prstGeom>
            <a:solidFill>
              <a:srgbClr val="BBDE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cxnSp>
          <p:nvCxnSpPr>
            <p:cNvPr id="11" name="直接箭头连接符 10">
              <a:extLst>
                <a:ext uri="{FF2B5EF4-FFF2-40B4-BE49-F238E27FC236}">
                  <a16:creationId xmlns:a16="http://schemas.microsoft.com/office/drawing/2014/main" id="{7C1DF7EB-1715-43FA-93E4-47DA8F3CE8D4}"/>
                </a:ext>
              </a:extLst>
            </p:cNvPr>
            <p:cNvCxnSpPr>
              <a:cxnSpLocks/>
            </p:cNvCxnSpPr>
            <p:nvPr/>
          </p:nvCxnSpPr>
          <p:spPr>
            <a:xfrm flipV="1">
              <a:off x="3658399" y="2634089"/>
              <a:ext cx="0" cy="287278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744EC41A-D7F9-45BF-9C27-1590BD88EEBB}"/>
                </a:ext>
              </a:extLst>
            </p:cNvPr>
            <p:cNvCxnSpPr>
              <a:cxnSpLocks/>
            </p:cNvCxnSpPr>
            <p:nvPr/>
          </p:nvCxnSpPr>
          <p:spPr>
            <a:xfrm>
              <a:off x="3658399" y="5506875"/>
              <a:ext cx="5110045"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4">
              <a:extLst>
                <a:ext uri="{FF2B5EF4-FFF2-40B4-BE49-F238E27FC236}">
                  <a16:creationId xmlns:a16="http://schemas.microsoft.com/office/drawing/2014/main" id="{2E50DD12-F0EF-4620-A213-7EEED8D0F706}"/>
                </a:ext>
              </a:extLst>
            </p:cNvPr>
            <p:cNvSpPr>
              <a:spLocks noChangeArrowheads="1"/>
            </p:cNvSpPr>
            <p:nvPr/>
          </p:nvSpPr>
          <p:spPr bwMode="auto">
            <a:xfrm>
              <a:off x="2881783" y="2692400"/>
              <a:ext cx="635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400" b="0" i="0" u="none" strike="noStrike" cap="none" normalizeH="0" baseline="0" dirty="0">
                  <a:ln>
                    <a:noFill/>
                  </a:ln>
                  <a:solidFill>
                    <a:srgbClr val="000000"/>
                  </a:solidFill>
                  <a:effectLst/>
                  <a:latin typeface="Calibri" panose="020F0502020204030204" pitchFamily="34" charset="0"/>
                </a:rPr>
                <a:t>Delay</a:t>
              </a:r>
              <a:endParaRPr kumimoji="0" lang="zh-CN" altLang="zh-CN" sz="3200" b="0" i="0" u="none" strike="noStrike" cap="none" normalizeH="0" baseline="0" dirty="0">
                <a:ln>
                  <a:noFill/>
                </a:ln>
                <a:solidFill>
                  <a:schemeClr val="tx1"/>
                </a:solidFill>
                <a:effectLst/>
                <a:latin typeface="Arial" panose="020B0604020202020204" pitchFamily="34" charset="0"/>
              </a:endParaRPr>
            </a:p>
          </p:txBody>
        </p:sp>
        <p:cxnSp>
          <p:nvCxnSpPr>
            <p:cNvPr id="14" name="直接连接符 13">
              <a:extLst>
                <a:ext uri="{FF2B5EF4-FFF2-40B4-BE49-F238E27FC236}">
                  <a16:creationId xmlns:a16="http://schemas.microsoft.com/office/drawing/2014/main" id="{3E8B978B-3465-4379-A1FE-499598CDE492}"/>
                </a:ext>
              </a:extLst>
            </p:cNvPr>
            <p:cNvCxnSpPr/>
            <p:nvPr/>
          </p:nvCxnSpPr>
          <p:spPr>
            <a:xfrm>
              <a:off x="3658399" y="3506156"/>
              <a:ext cx="511004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352F15F6-4574-49C2-B90B-632457FBAC87}"/>
                </a:ext>
              </a:extLst>
            </p:cNvPr>
            <p:cNvCxnSpPr/>
            <p:nvPr/>
          </p:nvCxnSpPr>
          <p:spPr>
            <a:xfrm>
              <a:off x="3658399" y="4738169"/>
              <a:ext cx="511004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4">
              <a:extLst>
                <a:ext uri="{FF2B5EF4-FFF2-40B4-BE49-F238E27FC236}">
                  <a16:creationId xmlns:a16="http://schemas.microsoft.com/office/drawing/2014/main" id="{078B7E23-B35A-4A55-B143-7C769982B859}"/>
                </a:ext>
              </a:extLst>
            </p:cNvPr>
            <p:cNvSpPr>
              <a:spLocks noChangeArrowheads="1"/>
            </p:cNvSpPr>
            <p:nvPr/>
          </p:nvSpPr>
          <p:spPr bwMode="auto">
            <a:xfrm>
              <a:off x="4000851" y="3995032"/>
              <a:ext cx="4465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panose="020F0502020204030204" pitchFamily="34" charset="0"/>
                </a:rPr>
                <a:t>Delay channel of </a:t>
              </a:r>
              <a:r>
                <a:rPr lang="en-US" altLang="zh-CN" sz="2400" dirty="0">
                  <a:solidFill>
                    <a:srgbClr val="000000"/>
                  </a:solidFill>
                  <a:latin typeface="Calibri" panose="020F0502020204030204" pitchFamily="34" charset="0"/>
                </a:rPr>
                <a:t>this</a:t>
              </a:r>
              <a:r>
                <a:rPr lang="zh-CN" altLang="en-US" sz="2400" dirty="0">
                  <a:solidFill>
                    <a:srgbClr val="000000"/>
                  </a:solidFill>
                  <a:latin typeface="Calibri" panose="020F0502020204030204" pitchFamily="34" charset="0"/>
                </a:rPr>
                <a:t> </a:t>
              </a:r>
              <a:r>
                <a:rPr lang="en-US" altLang="zh-CN" sz="2400" dirty="0">
                  <a:solidFill>
                    <a:srgbClr val="000000"/>
                  </a:solidFill>
                  <a:latin typeface="Calibri" panose="020F0502020204030204" pitchFamily="34" charset="0"/>
                </a:rPr>
                <a:t>priority</a:t>
              </a:r>
              <a:endParaRPr kumimoji="0" lang="zh-CN" altLang="zh-CN" sz="3200" b="0" i="0" u="none" strike="noStrike" cap="none" normalizeH="0" baseline="0" dirty="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177EE273-E32E-4C3A-AF44-DE3CEB6DBE0A}"/>
                </a:ext>
              </a:extLst>
            </p:cNvPr>
            <p:cNvSpPr>
              <a:spLocks noChangeArrowheads="1"/>
            </p:cNvSpPr>
            <p:nvPr/>
          </p:nvSpPr>
          <p:spPr bwMode="auto">
            <a:xfrm>
              <a:off x="4000852" y="3008872"/>
              <a:ext cx="4465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panose="020F0502020204030204" pitchFamily="34" charset="0"/>
                </a:rPr>
                <a:t>Delay channel of </a:t>
              </a:r>
              <a:r>
                <a:rPr lang="en-US" altLang="zh-CN" sz="2400" dirty="0">
                  <a:solidFill>
                    <a:srgbClr val="000000"/>
                  </a:solidFill>
                  <a:latin typeface="Calibri" panose="020F0502020204030204" pitchFamily="34" charset="0"/>
                </a:rPr>
                <a:t>the higher</a:t>
              </a:r>
              <a:r>
                <a:rPr lang="zh-CN" altLang="en-US" sz="2400" dirty="0">
                  <a:solidFill>
                    <a:srgbClr val="000000"/>
                  </a:solidFill>
                  <a:latin typeface="Calibri" panose="020F0502020204030204" pitchFamily="34" charset="0"/>
                </a:rPr>
                <a:t> </a:t>
              </a:r>
              <a:r>
                <a:rPr lang="en-US" altLang="zh-CN" sz="2400" dirty="0">
                  <a:solidFill>
                    <a:srgbClr val="000000"/>
                  </a:solidFill>
                  <a:latin typeface="Calibri" panose="020F0502020204030204" pitchFamily="34" charset="0"/>
                </a:rPr>
                <a:t>priority</a:t>
              </a:r>
              <a:endParaRPr kumimoji="0" lang="zh-CN" altLang="zh-CN" sz="32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ED964A9E-74E5-4F0C-B479-4E15A93076E2}"/>
                </a:ext>
              </a:extLst>
            </p:cNvPr>
            <p:cNvSpPr>
              <a:spLocks noChangeArrowheads="1"/>
            </p:cNvSpPr>
            <p:nvPr/>
          </p:nvSpPr>
          <p:spPr bwMode="auto">
            <a:xfrm>
              <a:off x="4000852" y="4978988"/>
              <a:ext cx="4465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panose="020F0502020204030204" pitchFamily="34" charset="0"/>
                </a:rPr>
                <a:t>Delay channel of </a:t>
              </a:r>
              <a:r>
                <a:rPr lang="en-US" altLang="zh-CN" sz="2400" dirty="0">
                  <a:solidFill>
                    <a:srgbClr val="000000"/>
                  </a:solidFill>
                  <a:latin typeface="Calibri" panose="020F0502020204030204" pitchFamily="34" charset="0"/>
                </a:rPr>
                <a:t>the lower</a:t>
              </a:r>
              <a:r>
                <a:rPr lang="zh-CN" altLang="en-US" sz="2400" dirty="0">
                  <a:solidFill>
                    <a:srgbClr val="000000"/>
                  </a:solidFill>
                  <a:latin typeface="Calibri" panose="020F0502020204030204" pitchFamily="34" charset="0"/>
                </a:rPr>
                <a:t> </a:t>
              </a:r>
              <a:r>
                <a:rPr lang="en-US" altLang="zh-CN" sz="2400" dirty="0">
                  <a:solidFill>
                    <a:srgbClr val="000000"/>
                  </a:solidFill>
                  <a:latin typeface="Calibri" panose="020F0502020204030204" pitchFamily="34" charset="0"/>
                </a:rPr>
                <a:t>priority</a:t>
              </a:r>
              <a:endParaRPr kumimoji="0" lang="zh-CN" altLang="zh-CN" sz="3200" b="0" i="0" u="none" strike="noStrike" cap="none" normalizeH="0" baseline="0" dirty="0">
                <a:ln>
                  <a:noFill/>
                </a:ln>
                <a:solidFill>
                  <a:schemeClr val="tx1"/>
                </a:solidFill>
                <a:effectLst/>
                <a:latin typeface="Arial" panose="020B0604020202020204" pitchFamily="34" charset="0"/>
              </a:endParaRPr>
            </a:p>
          </p:txBody>
        </p:sp>
      </p:grpSp>
      <p:grpSp>
        <p:nvGrpSpPr>
          <p:cNvPr id="19" name="组合 18">
            <a:extLst>
              <a:ext uri="{FF2B5EF4-FFF2-40B4-BE49-F238E27FC236}">
                <a16:creationId xmlns:a16="http://schemas.microsoft.com/office/drawing/2014/main" id="{5F92A9A1-4BBE-4138-9FDA-525910B49586}"/>
              </a:ext>
            </a:extLst>
          </p:cNvPr>
          <p:cNvGrpSpPr/>
          <p:nvPr/>
        </p:nvGrpSpPr>
        <p:grpSpPr>
          <a:xfrm>
            <a:off x="9026826" y="3060035"/>
            <a:ext cx="566209" cy="2569008"/>
            <a:chOff x="9026439" y="2920170"/>
            <a:chExt cx="566209" cy="2569008"/>
          </a:xfrm>
        </p:grpSpPr>
        <p:grpSp>
          <p:nvGrpSpPr>
            <p:cNvPr id="20" name="组合 19">
              <a:extLst>
                <a:ext uri="{FF2B5EF4-FFF2-40B4-BE49-F238E27FC236}">
                  <a16:creationId xmlns:a16="http://schemas.microsoft.com/office/drawing/2014/main" id="{7AB8ED7F-7B99-4C3C-8E7D-25949B160F8F}"/>
                </a:ext>
              </a:extLst>
            </p:cNvPr>
            <p:cNvGrpSpPr/>
            <p:nvPr/>
          </p:nvGrpSpPr>
          <p:grpSpPr>
            <a:xfrm>
              <a:off x="9057130" y="4960011"/>
              <a:ext cx="535518" cy="529167"/>
              <a:chOff x="12090400" y="3687233"/>
              <a:chExt cx="535518" cy="529167"/>
            </a:xfrm>
          </p:grpSpPr>
          <p:sp>
            <p:nvSpPr>
              <p:cNvPr id="31" name="椭圆 30">
                <a:extLst>
                  <a:ext uri="{FF2B5EF4-FFF2-40B4-BE49-F238E27FC236}">
                    <a16:creationId xmlns:a16="http://schemas.microsoft.com/office/drawing/2014/main" id="{65ED6CB4-76A1-438E-8AFB-1691C25EBAA4}"/>
                  </a:ext>
                </a:extLst>
              </p:cNvPr>
              <p:cNvSpPr/>
              <p:nvPr/>
            </p:nvSpPr>
            <p:spPr>
              <a:xfrm>
                <a:off x="12090400" y="3687233"/>
                <a:ext cx="503767" cy="50376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39DCE7B1-2C1F-4C42-BE01-73377F051867}"/>
                  </a:ext>
                </a:extLst>
              </p:cNvPr>
              <p:cNvSpPr/>
              <p:nvPr/>
            </p:nvSpPr>
            <p:spPr>
              <a:xfrm>
                <a:off x="12090400" y="4053735"/>
                <a:ext cx="535518" cy="16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8F0A8379-9A6D-461D-B594-32414C07AB87}"/>
                  </a:ext>
                </a:extLst>
              </p:cNvPr>
              <p:cNvSpPr/>
              <p:nvPr/>
            </p:nvSpPr>
            <p:spPr>
              <a:xfrm>
                <a:off x="12295716" y="3960601"/>
                <a:ext cx="93134" cy="9313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B265B450-07D4-477E-9380-BBC62B7027AE}"/>
                  </a:ext>
                </a:extLst>
              </p:cNvPr>
              <p:cNvCxnSpPr>
                <a:stCxn id="33" idx="7"/>
              </p:cNvCxnSpPr>
              <p:nvPr/>
            </p:nvCxnSpPr>
            <p:spPr>
              <a:xfrm flipV="1">
                <a:off x="12375211" y="3871383"/>
                <a:ext cx="143303" cy="10285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3BE16DAD-7FFE-495C-8C90-9827BD5E4808}"/>
                </a:ext>
              </a:extLst>
            </p:cNvPr>
            <p:cNvGrpSpPr/>
            <p:nvPr/>
          </p:nvGrpSpPr>
          <p:grpSpPr>
            <a:xfrm>
              <a:off x="9026439" y="4002419"/>
              <a:ext cx="535518" cy="529167"/>
              <a:chOff x="12090400" y="3687233"/>
              <a:chExt cx="535518" cy="529167"/>
            </a:xfrm>
          </p:grpSpPr>
          <p:sp>
            <p:nvSpPr>
              <p:cNvPr id="27" name="椭圆 26">
                <a:extLst>
                  <a:ext uri="{FF2B5EF4-FFF2-40B4-BE49-F238E27FC236}">
                    <a16:creationId xmlns:a16="http://schemas.microsoft.com/office/drawing/2014/main" id="{9025076D-72B9-4C80-8067-4D140DF34B1C}"/>
                  </a:ext>
                </a:extLst>
              </p:cNvPr>
              <p:cNvSpPr/>
              <p:nvPr/>
            </p:nvSpPr>
            <p:spPr>
              <a:xfrm>
                <a:off x="12090400" y="3687233"/>
                <a:ext cx="503767" cy="503767"/>
              </a:xfrm>
              <a:prstGeom prst="ellipse">
                <a:avLst/>
              </a:prstGeom>
              <a:noFill/>
              <a:ln w="38100">
                <a:solidFill>
                  <a:srgbClr val="FF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1AB019F5-4BFC-40A0-B38E-8499785F020F}"/>
                  </a:ext>
                </a:extLst>
              </p:cNvPr>
              <p:cNvSpPr/>
              <p:nvPr/>
            </p:nvSpPr>
            <p:spPr>
              <a:xfrm>
                <a:off x="12090400" y="4053735"/>
                <a:ext cx="535518" cy="16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7F559C8-9132-48D9-8070-BC673F14E37F}"/>
                  </a:ext>
                </a:extLst>
              </p:cNvPr>
              <p:cNvSpPr/>
              <p:nvPr/>
            </p:nvSpPr>
            <p:spPr>
              <a:xfrm>
                <a:off x="12295716" y="3960601"/>
                <a:ext cx="93134" cy="93134"/>
              </a:xfrm>
              <a:prstGeom prst="ellipse">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4D6996A6-B68B-4C2C-AD35-FF5CBD1BBD45}"/>
                  </a:ext>
                </a:extLst>
              </p:cNvPr>
              <p:cNvCxnSpPr>
                <a:cxnSpLocks/>
              </p:cNvCxnSpPr>
              <p:nvPr/>
            </p:nvCxnSpPr>
            <p:spPr>
              <a:xfrm flipV="1">
                <a:off x="12345283" y="3767171"/>
                <a:ext cx="0" cy="207069"/>
              </a:xfrm>
              <a:prstGeom prst="line">
                <a:avLst/>
              </a:prstGeom>
              <a:ln w="19050">
                <a:solidFill>
                  <a:srgbClr val="FFD600"/>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73A864F6-3353-4B0B-B94C-18FDFBE5E692}"/>
                </a:ext>
              </a:extLst>
            </p:cNvPr>
            <p:cNvGrpSpPr/>
            <p:nvPr/>
          </p:nvGrpSpPr>
          <p:grpSpPr>
            <a:xfrm>
              <a:off x="9026439" y="2920170"/>
              <a:ext cx="535518" cy="529167"/>
              <a:chOff x="12090400" y="3687233"/>
              <a:chExt cx="535518" cy="529167"/>
            </a:xfrm>
          </p:grpSpPr>
          <p:sp>
            <p:nvSpPr>
              <p:cNvPr id="23" name="椭圆 22">
                <a:extLst>
                  <a:ext uri="{FF2B5EF4-FFF2-40B4-BE49-F238E27FC236}">
                    <a16:creationId xmlns:a16="http://schemas.microsoft.com/office/drawing/2014/main" id="{F0E56141-4FD0-4989-9BBD-06BFD1F3B0E4}"/>
                  </a:ext>
                </a:extLst>
              </p:cNvPr>
              <p:cNvSpPr/>
              <p:nvPr/>
            </p:nvSpPr>
            <p:spPr>
              <a:xfrm>
                <a:off x="12090400" y="3687233"/>
                <a:ext cx="503767" cy="503767"/>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1DB9A905-0F14-465C-B804-1863C4CF00D6}"/>
                  </a:ext>
                </a:extLst>
              </p:cNvPr>
              <p:cNvSpPr/>
              <p:nvPr/>
            </p:nvSpPr>
            <p:spPr>
              <a:xfrm>
                <a:off x="12090400" y="4053735"/>
                <a:ext cx="535518" cy="16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684ADEBA-CAA2-4527-BF5D-B3F6B7B1CE1F}"/>
                  </a:ext>
                </a:extLst>
              </p:cNvPr>
              <p:cNvSpPr/>
              <p:nvPr/>
            </p:nvSpPr>
            <p:spPr>
              <a:xfrm>
                <a:off x="12310390" y="3960601"/>
                <a:ext cx="93134" cy="9313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a:extLst>
                  <a:ext uri="{FF2B5EF4-FFF2-40B4-BE49-F238E27FC236}">
                    <a16:creationId xmlns:a16="http://schemas.microsoft.com/office/drawing/2014/main" id="{3E16246E-812D-47A4-A4F2-F75968A94658}"/>
                  </a:ext>
                </a:extLst>
              </p:cNvPr>
              <p:cNvCxnSpPr>
                <a:cxnSpLocks/>
              </p:cNvCxnSpPr>
              <p:nvPr/>
            </p:nvCxnSpPr>
            <p:spPr>
              <a:xfrm flipH="1">
                <a:off x="12159135" y="4007168"/>
                <a:ext cx="16695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5" name="文本框 34">
            <a:extLst>
              <a:ext uri="{FF2B5EF4-FFF2-40B4-BE49-F238E27FC236}">
                <a16:creationId xmlns:a16="http://schemas.microsoft.com/office/drawing/2014/main" id="{1AA8533D-21DE-4873-8330-FE8ED52D80D1}"/>
              </a:ext>
            </a:extLst>
          </p:cNvPr>
          <p:cNvSpPr txBox="1"/>
          <p:nvPr/>
        </p:nvSpPr>
        <p:spPr>
          <a:xfrm>
            <a:off x="288359" y="6062387"/>
            <a:ext cx="8426703"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b="0" i="0" dirty="0">
                <a:solidFill>
                  <a:srgbClr val="000000"/>
                </a:solidFill>
                <a:effectLst/>
                <a:latin typeface="Lucida Grande"/>
              </a:rPr>
              <a:t>Enabling Virtual Priority in Data Center Congestion Control</a:t>
            </a:r>
            <a:r>
              <a:rPr lang="en-US" altLang="zh-CN" sz="1400" dirty="0">
                <a:latin typeface="Calibri" panose="020F0502020204030204" pitchFamily="34" charset="0"/>
                <a:ea typeface="Calibri" panose="020F0502020204030204" pitchFamily="34" charset="0"/>
                <a:cs typeface="Calibri" panose="020F0502020204030204" pitchFamily="34" charset="0"/>
              </a:rPr>
              <a:t>. </a:t>
            </a:r>
            <a:r>
              <a:rPr lang="en-US" altLang="zh-CN" sz="1400" dirty="0" err="1">
                <a:latin typeface="Calibri" panose="020F0502020204030204" pitchFamily="34" charset="0"/>
                <a:ea typeface="Calibri" panose="020F0502020204030204" pitchFamily="34" charset="0"/>
                <a:cs typeface="Calibri" panose="020F0502020204030204" pitchFamily="34" charset="0"/>
              </a:rPr>
              <a:t>Eurosys</a:t>
            </a:r>
            <a:r>
              <a:rPr lang="en-US" altLang="zh-CN" sz="1400" dirty="0">
                <a:latin typeface="Calibri" panose="020F0502020204030204" pitchFamily="34" charset="0"/>
                <a:ea typeface="Calibri" panose="020F0502020204030204" pitchFamily="34" charset="0"/>
                <a:cs typeface="Calibri" panose="020F0502020204030204" pitchFamily="34" charset="0"/>
              </a:rPr>
              <a:t>. 2025 (</a:t>
            </a:r>
            <a:r>
              <a:rPr lang="en-US" altLang="zh-CN" sz="1400" dirty="0">
                <a:solidFill>
                  <a:srgbClr val="FF0000"/>
                </a:solidFill>
                <a:latin typeface="Calibri" panose="020F0502020204030204" pitchFamily="34" charset="0"/>
                <a:ea typeface="Calibri" panose="020F0502020204030204" pitchFamily="34" charset="0"/>
                <a:cs typeface="Calibri" panose="020F0502020204030204" pitchFamily="34" charset="0"/>
              </a:rPr>
              <a:t>best student paper</a:t>
            </a: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38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48</a:t>
            </a:fld>
            <a:endParaRPr lang="zh-CN" altLang="en-US" dirty="0"/>
          </a:p>
        </p:txBody>
      </p:sp>
      <p:sp>
        <p:nvSpPr>
          <p:cNvPr id="3" name="内容占位符 2"/>
          <p:cNvSpPr>
            <a:spLocks noGrp="1"/>
          </p:cNvSpPr>
          <p:nvPr>
            <p:ph sz="quarter" idx="13"/>
          </p:nvPr>
        </p:nvSpPr>
        <p:spPr/>
        <p:txBody>
          <a:bodyPr>
            <a:normAutofit fontScale="70000" lnSpcReduction="20000"/>
          </a:bodyPr>
          <a:lstStyle/>
          <a:p>
            <a:endParaRPr lang="zh-CN" altLang="en-US"/>
          </a:p>
        </p:txBody>
      </p:sp>
      <p:sp>
        <p:nvSpPr>
          <p:cNvPr id="4" name="标题 3"/>
          <p:cNvSpPr>
            <a:spLocks noGrp="1"/>
          </p:cNvSpPr>
          <p:nvPr>
            <p:ph type="title"/>
          </p:nvPr>
        </p:nvSpPr>
        <p:spPr/>
        <p:txBody>
          <a:bodyPr/>
          <a:lstStyle/>
          <a:p>
            <a:r>
              <a:rPr lang="en-US" altLang="zh-CN" dirty="0"/>
              <a:t>(Re)D</a:t>
            </a:r>
            <a:r>
              <a:rPr lang="en-US" altLang="zh-CN" b="0" dirty="0"/>
              <a:t>iscovery of the New World</a:t>
            </a:r>
            <a:endParaRPr lang="zh-CN" altLang="en-US" dirty="0"/>
          </a:p>
        </p:txBody>
      </p:sp>
      <p:pic>
        <p:nvPicPr>
          <p:cNvPr id="6" name="图片 5"/>
          <p:cNvPicPr>
            <a:picLocks noChangeAspect="1"/>
          </p:cNvPicPr>
          <p:nvPr/>
        </p:nvPicPr>
        <p:blipFill>
          <a:blip r:embed="rId2"/>
          <a:stretch>
            <a:fillRect/>
          </a:stretch>
        </p:blipFill>
        <p:spPr>
          <a:xfrm>
            <a:off x="2853871" y="1592548"/>
            <a:ext cx="6014358" cy="4549751"/>
          </a:xfrm>
          <a:prstGeom prst="rect">
            <a:avLst/>
          </a:prstGeom>
        </p:spPr>
      </p:pic>
    </p:spTree>
    <p:extLst>
      <p:ext uri="{BB962C8B-B14F-4D97-AF65-F5344CB8AC3E}">
        <p14:creationId xmlns:p14="http://schemas.microsoft.com/office/powerpoint/2010/main" val="30408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49</a:t>
            </a:fld>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3</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rgbClr val="925700"/>
                  </a:solidFill>
                  <a:latin typeface="Calibri" panose="020F0502020204030204" pitchFamily="34" charset="0"/>
                  <a:ea typeface="Calibri" panose="020F0502020204030204" pitchFamily="34" charset="0"/>
                  <a:cs typeface="Calibri" panose="020F0502020204030204" pitchFamily="34" charset="0"/>
                </a:rPr>
                <a:t>Our Work</a:t>
              </a:r>
              <a:endPar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6926332" y="3514965"/>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a:solidFill>
                <a:srgbClr val="925700"/>
              </a:solidFill>
              <a:latin typeface="Calibri" panose="020F0502020204030204" pitchFamily="34" charset="0"/>
              <a:cs typeface="Calibri" panose="020F0502020204030204" pitchFamily="34" charset="0"/>
            </a:endParaRPr>
          </a:p>
        </p:txBody>
      </p:sp>
      <p:grpSp>
        <p:nvGrpSpPr>
          <p:cNvPr id="12" name="组合 11">
            <a:extLst>
              <a:ext uri="{FF2B5EF4-FFF2-40B4-BE49-F238E27FC236}">
                <a16:creationId xmlns:a16="http://schemas.microsoft.com/office/drawing/2014/main" id="{8C268CCD-38BD-4FCC-AA8D-6188CE975AC9}"/>
              </a:ext>
            </a:extLst>
          </p:cNvPr>
          <p:cNvGrpSpPr/>
          <p:nvPr/>
        </p:nvGrpSpPr>
        <p:grpSpPr>
          <a:xfrm>
            <a:off x="7963295" y="527833"/>
            <a:ext cx="2505676" cy="1555833"/>
            <a:chOff x="7963295" y="527833"/>
            <a:chExt cx="2505676" cy="1555833"/>
          </a:xfrm>
        </p:grpSpPr>
        <p:pic>
          <p:nvPicPr>
            <p:cNvPr id="36" name="Picture 2" descr="2,960 First Steps Illustrations &amp; Clip Art - iStock">
              <a:extLst>
                <a:ext uri="{FF2B5EF4-FFF2-40B4-BE49-F238E27FC236}">
                  <a16:creationId xmlns:a16="http://schemas.microsoft.com/office/drawing/2014/main" id="{19F6DBE7-569A-4C99-8061-3DC5ED174F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3295" y="680488"/>
              <a:ext cx="2505676" cy="1403178"/>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56C82CC8-8613-499F-81BC-B9A861F1C774}"/>
                </a:ext>
              </a:extLst>
            </p:cNvPr>
            <p:cNvSpPr/>
            <p:nvPr/>
          </p:nvSpPr>
          <p:spPr>
            <a:xfrm>
              <a:off x="7963295" y="527833"/>
              <a:ext cx="1383504" cy="65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DC1D64D4-F76A-4965-BFDE-DE5B98216D2F}"/>
              </a:ext>
            </a:extLst>
          </p:cNvPr>
          <p:cNvGrpSpPr/>
          <p:nvPr/>
        </p:nvGrpSpPr>
        <p:grpSpPr>
          <a:xfrm>
            <a:off x="7590871" y="2341529"/>
            <a:ext cx="4136122" cy="3023470"/>
            <a:chOff x="8097476" y="2067900"/>
            <a:chExt cx="4136122" cy="3023470"/>
          </a:xfrm>
        </p:grpSpPr>
        <p:sp>
          <p:nvSpPr>
            <p:cNvPr id="40" name="矩形: 圆角 39">
              <a:hlinkClick r:id="rId8" action="ppaction://hlinksldjump"/>
              <a:extLst>
                <a:ext uri="{FF2B5EF4-FFF2-40B4-BE49-F238E27FC236}">
                  <a16:creationId xmlns:a16="http://schemas.microsoft.com/office/drawing/2014/main" id="{93AE6F8B-C4F8-4C0A-BA0B-D39DD5BA6EBD}"/>
                </a:ext>
              </a:extLst>
            </p:cNvPr>
            <p:cNvSpPr/>
            <p:nvPr/>
          </p:nvSpPr>
          <p:spPr>
            <a:xfrm>
              <a:off x="8274746" y="3338610"/>
              <a:ext cx="3820478"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41" name="矩形: 圆角 40">
              <a:hlinkClick r:id="rId9" action="ppaction://hlinksldjump"/>
              <a:extLst>
                <a:ext uri="{FF2B5EF4-FFF2-40B4-BE49-F238E27FC236}">
                  <a16:creationId xmlns:a16="http://schemas.microsoft.com/office/drawing/2014/main" id="{FB3551E9-2CD0-412C-9DE9-E386BF15EA19}"/>
                </a:ext>
              </a:extLst>
            </p:cNvPr>
            <p:cNvSpPr/>
            <p:nvPr/>
          </p:nvSpPr>
          <p:spPr>
            <a:xfrm>
              <a:off x="8274745" y="4218715"/>
              <a:ext cx="3820479"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Remote Flow Control</a:t>
              </a:r>
            </a:p>
          </p:txBody>
        </p:sp>
        <p:sp>
          <p:nvSpPr>
            <p:cNvPr id="42" name="矩形: 圆角 41">
              <a:hlinkClick r:id="rId10" action="ppaction://hlinksldjump"/>
              <a:extLst>
                <a:ext uri="{FF2B5EF4-FFF2-40B4-BE49-F238E27FC236}">
                  <a16:creationId xmlns:a16="http://schemas.microsoft.com/office/drawing/2014/main" id="{AECC737A-FFAA-48CD-9293-11D66B33767D}"/>
                </a:ext>
              </a:extLst>
            </p:cNvPr>
            <p:cNvSpPr/>
            <p:nvPr/>
          </p:nvSpPr>
          <p:spPr>
            <a:xfrm>
              <a:off x="8274745" y="2246497"/>
              <a:ext cx="3741013" cy="932008"/>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43" name="矩形 42">
              <a:extLst>
                <a:ext uri="{FF2B5EF4-FFF2-40B4-BE49-F238E27FC236}">
                  <a16:creationId xmlns:a16="http://schemas.microsoft.com/office/drawing/2014/main" id="{E5A40329-7820-404B-BBAB-ADE6F062CAD2}"/>
                </a:ext>
              </a:extLst>
            </p:cNvPr>
            <p:cNvSpPr/>
            <p:nvPr/>
          </p:nvSpPr>
          <p:spPr>
            <a:xfrm>
              <a:off x="8097476" y="2067900"/>
              <a:ext cx="4136122" cy="3023470"/>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内容占位符 5">
            <a:extLst>
              <a:ext uri="{FF2B5EF4-FFF2-40B4-BE49-F238E27FC236}">
                <a16:creationId xmlns:a16="http://schemas.microsoft.com/office/drawing/2014/main" id="{61BB61E6-8243-499B-A3EF-96C6F733793D}"/>
              </a:ext>
            </a:extLst>
          </p:cNvPr>
          <p:cNvSpPr>
            <a:spLocks noGrp="1"/>
          </p:cNvSpPr>
          <p:nvPr>
            <p:ph sz="quarter" idx="13"/>
          </p:nvPr>
        </p:nvSpPr>
        <p:spPr>
          <a:xfrm>
            <a:off x="5413655" y="6442780"/>
            <a:ext cx="1361338" cy="393700"/>
          </a:xfrm>
        </p:spPr>
        <p:txBody>
          <a:bodyPr>
            <a:normAutofit fontScale="70000" lnSpcReduction="20000"/>
          </a:bodyPr>
          <a:lstStyle/>
          <a:p>
            <a:r>
              <a:rPr lang="en-US" altLang="zh-CN" dirty="0"/>
              <a:t>Our work</a:t>
            </a:r>
            <a:endParaRPr lang="zh-CN" altLang="en-US" dirty="0"/>
          </a:p>
        </p:txBody>
      </p:sp>
    </p:spTree>
    <p:extLst>
      <p:ext uri="{BB962C8B-B14F-4D97-AF65-F5344CB8AC3E}">
        <p14:creationId xmlns:p14="http://schemas.microsoft.com/office/powerpoint/2010/main" val="1962315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5</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90" y="628477"/>
            <a:ext cx="4339575"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Latency costs!</a:t>
            </a:r>
          </a:p>
        </p:txBody>
      </p:sp>
      <p:sp>
        <p:nvSpPr>
          <p:cNvPr id="8" name="内容占位符 5">
            <a:extLst>
              <a:ext uri="{FF2B5EF4-FFF2-40B4-BE49-F238E27FC236}">
                <a16:creationId xmlns:a16="http://schemas.microsoft.com/office/drawing/2014/main" id="{8F9C48A3-8478-49D8-B5A7-74D7E396FFAE}"/>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3" name="文本框 12">
            <a:extLst>
              <a:ext uri="{FF2B5EF4-FFF2-40B4-BE49-F238E27FC236}">
                <a16:creationId xmlns:a16="http://schemas.microsoft.com/office/drawing/2014/main" id="{253D3C05-CF89-4435-A114-50E44D7302FB}"/>
              </a:ext>
            </a:extLst>
          </p:cNvPr>
          <p:cNvSpPr txBox="1"/>
          <p:nvPr/>
        </p:nvSpPr>
        <p:spPr>
          <a:xfrm>
            <a:off x="6546184" y="1652447"/>
            <a:ext cx="4461824" cy="3897862"/>
          </a:xfrm>
          <a:prstGeom prst="rect">
            <a:avLst/>
          </a:prstGeom>
          <a:noFill/>
        </p:spPr>
        <p:txBody>
          <a:bodyPr wrap="square" rtlCol="0">
            <a:spAutoFit/>
          </a:bodyPr>
          <a:lstStyle/>
          <a:p>
            <a:endParaRPr lang="zh-CN" altLang="en-US" dirty="0"/>
          </a:p>
        </p:txBody>
      </p:sp>
      <p:grpSp>
        <p:nvGrpSpPr>
          <p:cNvPr id="10" name="组合 9">
            <a:extLst>
              <a:ext uri="{FF2B5EF4-FFF2-40B4-BE49-F238E27FC236}">
                <a16:creationId xmlns:a16="http://schemas.microsoft.com/office/drawing/2014/main" id="{A2CC21C3-4F19-44DA-8DDB-5E4ABD342DBF}"/>
              </a:ext>
            </a:extLst>
          </p:cNvPr>
          <p:cNvGrpSpPr/>
          <p:nvPr/>
        </p:nvGrpSpPr>
        <p:grpSpPr>
          <a:xfrm>
            <a:off x="982491" y="2691435"/>
            <a:ext cx="3421626" cy="2554545"/>
            <a:chOff x="861690" y="3121467"/>
            <a:chExt cx="3421626" cy="2554545"/>
          </a:xfrm>
        </p:grpSpPr>
        <p:sp>
          <p:nvSpPr>
            <p:cNvPr id="6" name="文本框 5">
              <a:extLst>
                <a:ext uri="{FF2B5EF4-FFF2-40B4-BE49-F238E27FC236}">
                  <a16:creationId xmlns:a16="http://schemas.microsoft.com/office/drawing/2014/main" id="{7734A44A-EEE7-4451-8B44-6329791B2DFC}"/>
                </a:ext>
              </a:extLst>
            </p:cNvPr>
            <p:cNvSpPr txBox="1"/>
            <p:nvPr/>
          </p:nvSpPr>
          <p:spPr>
            <a:xfrm>
              <a:off x="861690" y="3121467"/>
              <a:ext cx="3421626" cy="2554545"/>
            </a:xfrm>
            <a:prstGeom prst="rect">
              <a:avLst/>
            </a:prstGeom>
            <a:noFill/>
          </p:spPr>
          <p:txBody>
            <a:bodyPr wrap="square" rtlCol="0">
              <a:spAutoFit/>
            </a:bodyPr>
            <a:lstStyle/>
            <a:p>
              <a:r>
                <a:rPr lang="en-US" altLang="zh-CN" sz="3200" dirty="0">
                  <a:solidFill>
                    <a:srgbClr val="2157A7"/>
                  </a:solidFill>
                  <a:latin typeface="Calibri" panose="020F0502020204030204" pitchFamily="34" charset="0"/>
                  <a:ea typeface="Calibri" panose="020F0502020204030204" pitchFamily="34" charset="0"/>
                  <a:cs typeface="Calibri" panose="020F0502020204030204" pitchFamily="34" charset="0"/>
                </a:rPr>
                <a:t>Amazon every 100ms of latency </a:t>
              </a:r>
            </a:p>
            <a:p>
              <a:endParaRPr lang="en-US" altLang="zh-CN" sz="3200" dirty="0">
                <a:solidFill>
                  <a:srgbClr val="2157A7"/>
                </a:solidFill>
                <a:latin typeface="Calibri" panose="020F0502020204030204" pitchFamily="34" charset="0"/>
                <a:ea typeface="Calibri" panose="020F0502020204030204" pitchFamily="34" charset="0"/>
                <a:cs typeface="Calibri" panose="020F0502020204030204" pitchFamily="34" charset="0"/>
              </a:endParaRPr>
            </a:p>
            <a:p>
              <a:endParaRPr lang="en-US" altLang="zh-CN" sz="3200" dirty="0">
                <a:solidFill>
                  <a:srgbClr val="2157A7"/>
                </a:solidFill>
                <a:latin typeface="Calibri" panose="020F0502020204030204" pitchFamily="34" charset="0"/>
                <a:ea typeface="Calibri" panose="020F0502020204030204" pitchFamily="34" charset="0"/>
                <a:cs typeface="Calibri" panose="020F0502020204030204" pitchFamily="34" charset="0"/>
              </a:endParaRPr>
            </a:p>
            <a:p>
              <a:r>
                <a:rPr lang="en-US" altLang="zh-CN" sz="3200" dirty="0">
                  <a:solidFill>
                    <a:srgbClr val="2157A7"/>
                  </a:solidFill>
                  <a:latin typeface="Calibri" panose="020F0502020204030204" pitchFamily="34" charset="0"/>
                  <a:ea typeface="Calibri" panose="020F0502020204030204" pitchFamily="34" charset="0"/>
                  <a:cs typeface="Calibri" panose="020F0502020204030204" pitchFamily="34" charset="0"/>
                </a:rPr>
                <a:t>Cost 1% in sales</a:t>
              </a:r>
              <a:endParaRPr lang="zh-CN" altLang="en-US" sz="3200" dirty="0">
                <a:solidFill>
                  <a:srgbClr val="2157A7"/>
                </a:solidFill>
                <a:latin typeface="Calibri" panose="020F0502020204030204" pitchFamily="34" charset="0"/>
                <a:cs typeface="Calibri" panose="020F0502020204030204" pitchFamily="34" charset="0"/>
              </a:endParaRPr>
            </a:p>
          </p:txBody>
        </p:sp>
        <p:sp>
          <p:nvSpPr>
            <p:cNvPr id="7" name="箭头: 下 6">
              <a:extLst>
                <a:ext uri="{FF2B5EF4-FFF2-40B4-BE49-F238E27FC236}">
                  <a16:creationId xmlns:a16="http://schemas.microsoft.com/office/drawing/2014/main" id="{6F44ECCB-81E2-4CDC-951C-A6754AD59064}"/>
                </a:ext>
              </a:extLst>
            </p:cNvPr>
            <p:cNvSpPr/>
            <p:nvPr/>
          </p:nvSpPr>
          <p:spPr>
            <a:xfrm>
              <a:off x="2158538" y="4281609"/>
              <a:ext cx="532962" cy="806648"/>
            </a:xfrm>
            <a:prstGeom prst="downArrow">
              <a:avLst/>
            </a:prstGeom>
            <a:solidFill>
              <a:srgbClr val="367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04" name="Picture 456">
            <a:extLst>
              <a:ext uri="{FF2B5EF4-FFF2-40B4-BE49-F238E27FC236}">
                <a16:creationId xmlns:a16="http://schemas.microsoft.com/office/drawing/2014/main" id="{C083FC01-6E5A-4D93-8EC8-8E642205E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07" y="3688164"/>
            <a:ext cx="1043740" cy="1043740"/>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D0C7A74F-7B0D-4C3E-A13A-5C6A20CF9ED2}"/>
              </a:ext>
            </a:extLst>
          </p:cNvPr>
          <p:cNvSpPr txBox="1"/>
          <p:nvPr/>
        </p:nvSpPr>
        <p:spPr>
          <a:xfrm>
            <a:off x="982491" y="2138597"/>
            <a:ext cx="3244645" cy="646331"/>
          </a:xfrm>
          <a:prstGeom prst="rect">
            <a:avLst/>
          </a:prstGeom>
          <a:noFill/>
        </p:spPr>
        <p:txBody>
          <a:bodyPr wrap="square">
            <a:spAutoFit/>
          </a:bodyPr>
          <a:lstStyle/>
          <a:p>
            <a:r>
              <a:rPr lang="en-US" altLang="zh-CN" sz="3600" b="1" dirty="0">
                <a:latin typeface="Calibri" panose="020F0502020204030204" pitchFamily="34" charset="0"/>
                <a:ea typeface="Calibri" panose="020F0502020204030204" pitchFamily="34" charset="0"/>
                <a:cs typeface="Calibri" panose="020F0502020204030204" pitchFamily="34" charset="0"/>
              </a:rPr>
              <a:t>The 100ms Rule</a:t>
            </a:r>
            <a:endParaRPr lang="zh-CN" altLang="en-US" sz="3600" b="1" dirty="0">
              <a:latin typeface="Calibri" panose="020F0502020204030204" pitchFamily="34" charset="0"/>
              <a:cs typeface="Calibri" panose="020F0502020204030204" pitchFamily="34" charset="0"/>
            </a:endParaRPr>
          </a:p>
        </p:txBody>
      </p:sp>
      <p:sp>
        <p:nvSpPr>
          <p:cNvPr id="29" name="文本框 28">
            <a:extLst>
              <a:ext uri="{FF2B5EF4-FFF2-40B4-BE49-F238E27FC236}">
                <a16:creationId xmlns:a16="http://schemas.microsoft.com/office/drawing/2014/main" id="{D9B51BA3-1B9A-4B60-AB8D-7FA6D0929645}"/>
              </a:ext>
            </a:extLst>
          </p:cNvPr>
          <p:cNvSpPr txBox="1"/>
          <p:nvPr/>
        </p:nvSpPr>
        <p:spPr>
          <a:xfrm>
            <a:off x="3048379" y="6036457"/>
            <a:ext cx="6096000" cy="338554"/>
          </a:xfrm>
          <a:prstGeom prst="rect">
            <a:avLst/>
          </a:prstGeom>
          <a:noFill/>
        </p:spPr>
        <p:txBody>
          <a:bodyPr wrap="square">
            <a:spAutoFit/>
          </a:bodyPr>
          <a:lstStyle/>
          <a:p>
            <a:r>
              <a:rPr lang="zh-CN" altLang="en-US" sz="1600" dirty="0">
                <a:latin typeface="Calibri" panose="020F0502020204030204" pitchFamily="34" charset="0"/>
                <a:ea typeface="Calibri" panose="020F0502020204030204" pitchFamily="34" charset="0"/>
                <a:cs typeface="Calibri" panose="020F0502020204030204" pitchFamily="34" charset="0"/>
              </a:rPr>
              <a:t>*</a:t>
            </a:r>
            <a:r>
              <a:rPr lang="en-US" altLang="zh-CN" sz="1600" dirty="0">
                <a:latin typeface="Calibri" panose="020F0502020204030204" pitchFamily="34" charset="0"/>
                <a:ea typeface="Calibri" panose="020F0502020204030204" pitchFamily="34" charset="0"/>
                <a:cs typeface="Calibri" panose="020F0502020204030204" pitchFamily="34" charset="0"/>
              </a:rPr>
              <a:t>data from https://akfpartners.com/growth-blog/what-is-latency</a:t>
            </a:r>
            <a:endParaRPr lang="zh-CN" altLang="en-US" sz="1600" dirty="0">
              <a:latin typeface="Calibri" panose="020F0502020204030204" pitchFamily="34" charset="0"/>
              <a:cs typeface="Calibri" panose="020F0502020204030204" pitchFamily="34" charset="0"/>
            </a:endParaRPr>
          </a:p>
        </p:txBody>
      </p:sp>
      <p:grpSp>
        <p:nvGrpSpPr>
          <p:cNvPr id="30" name="组合 29">
            <a:extLst>
              <a:ext uri="{FF2B5EF4-FFF2-40B4-BE49-F238E27FC236}">
                <a16:creationId xmlns:a16="http://schemas.microsoft.com/office/drawing/2014/main" id="{5C40B95E-4D18-4DCF-A3AA-505F0A121366}"/>
              </a:ext>
            </a:extLst>
          </p:cNvPr>
          <p:cNvGrpSpPr/>
          <p:nvPr/>
        </p:nvGrpSpPr>
        <p:grpSpPr>
          <a:xfrm>
            <a:off x="6952494" y="3238838"/>
            <a:ext cx="3421626" cy="2554545"/>
            <a:chOff x="861690" y="3121467"/>
            <a:chExt cx="3421626" cy="2554545"/>
          </a:xfrm>
        </p:grpSpPr>
        <p:sp>
          <p:nvSpPr>
            <p:cNvPr id="31" name="文本框 30">
              <a:extLst>
                <a:ext uri="{FF2B5EF4-FFF2-40B4-BE49-F238E27FC236}">
                  <a16:creationId xmlns:a16="http://schemas.microsoft.com/office/drawing/2014/main" id="{DC55D1DE-DED0-4413-939C-4831B49838D7}"/>
                </a:ext>
              </a:extLst>
            </p:cNvPr>
            <p:cNvSpPr txBox="1"/>
            <p:nvPr/>
          </p:nvSpPr>
          <p:spPr>
            <a:xfrm>
              <a:off x="861690" y="3121467"/>
              <a:ext cx="3421626" cy="2554545"/>
            </a:xfrm>
            <a:prstGeom prst="rect">
              <a:avLst/>
            </a:prstGeom>
            <a:noFill/>
          </p:spPr>
          <p:txBody>
            <a:bodyPr wrap="square" rtlCol="0">
              <a:spAutoFit/>
            </a:bodyPr>
            <a:lstStyle/>
            <a:p>
              <a:r>
                <a:rPr lang="en-US" altLang="zh-CN" sz="3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Google every 500ms of latency </a:t>
              </a:r>
            </a:p>
            <a:p>
              <a:endParaRPr lang="en-US" altLang="zh-CN" sz="3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en-US" altLang="zh-CN" sz="3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altLang="zh-CN" sz="32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Traffic drop 20%</a:t>
              </a:r>
              <a:endParaRPr lang="zh-CN" altLang="en-US" sz="3200" dirty="0">
                <a:solidFill>
                  <a:schemeClr val="accent4">
                    <a:lumMod val="75000"/>
                  </a:schemeClr>
                </a:solidFill>
                <a:latin typeface="Calibri" panose="020F0502020204030204" pitchFamily="34" charset="0"/>
                <a:cs typeface="Calibri" panose="020F0502020204030204" pitchFamily="34" charset="0"/>
              </a:endParaRPr>
            </a:p>
          </p:txBody>
        </p:sp>
        <p:sp>
          <p:nvSpPr>
            <p:cNvPr id="32" name="箭头: 下 31">
              <a:extLst>
                <a:ext uri="{FF2B5EF4-FFF2-40B4-BE49-F238E27FC236}">
                  <a16:creationId xmlns:a16="http://schemas.microsoft.com/office/drawing/2014/main" id="{15D84627-76BD-41BE-8150-90030B7DBC0F}"/>
                </a:ext>
              </a:extLst>
            </p:cNvPr>
            <p:cNvSpPr/>
            <p:nvPr/>
          </p:nvSpPr>
          <p:spPr>
            <a:xfrm>
              <a:off x="2158538" y="4281609"/>
              <a:ext cx="532962" cy="806648"/>
            </a:xfrm>
            <a:prstGeom prst="downArrow">
              <a:avLst/>
            </a:prstGeom>
            <a:solidFill>
              <a:srgbClr val="E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06" name="Picture 458" descr="Google">
            <a:extLst>
              <a:ext uri="{FF2B5EF4-FFF2-40B4-BE49-F238E27FC236}">
                <a16:creationId xmlns:a16="http://schemas.microsoft.com/office/drawing/2014/main" id="{3C81AB22-E675-45CF-B55C-EE2E20BF8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7820" y="4516110"/>
            <a:ext cx="17526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
          <a:stretch>
            <a:fillRect/>
          </a:stretch>
        </p:blipFill>
        <p:spPr>
          <a:xfrm>
            <a:off x="6303772" y="292652"/>
            <a:ext cx="3704524" cy="2605515"/>
          </a:xfrm>
          <a:prstGeom prst="rect">
            <a:avLst/>
          </a:prstGeom>
        </p:spPr>
      </p:pic>
    </p:spTree>
    <p:extLst>
      <p:ext uri="{BB962C8B-B14F-4D97-AF65-F5344CB8AC3E}">
        <p14:creationId xmlns:p14="http://schemas.microsoft.com/office/powerpoint/2010/main" val="1599580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50</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571543" y="535626"/>
            <a:ext cx="7068122"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rtlCol="0" anchor="ctr" anchorCtr="0">
            <a:spAutoFit/>
          </a:bodyPr>
          <a:lstStyle>
            <a:lvl1pPr algn="ctr" defTabSz="514350" fontAlgn="base">
              <a:lnSpc>
                <a:spcPct val="100000"/>
              </a:lnSpc>
              <a:spcBef>
                <a:spcPct val="0"/>
              </a:spcBef>
              <a:spcAft>
                <a:spcPct val="0"/>
              </a:spcAft>
              <a:buNone/>
              <a:tabLst>
                <a:tab pos="2149475" algn="l"/>
              </a:tabLst>
              <a:defRPr sz="5400" b="1" u="none" strike="noStrike" cap="none" spc="300" normalizeH="0" baseline="0">
                <a:solidFill>
                  <a:srgbClr val="4C1750"/>
                </a:solidFill>
                <a:latin typeface="Calibri" panose="020F0502020204030204" pitchFamily="34" charset="0"/>
                <a:ea typeface="微软雅黑" panose="020B0503020204020204" pitchFamily="34" charset="-122"/>
                <a:cs typeface="Calibri" panose="020F0502020204030204" pitchFamily="34" charset="0"/>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l"/>
            <a:r>
              <a:rPr lang="en-US" altLang="zh-CN" kern="0" spc="0" dirty="0">
                <a:sym typeface="Calibri" panose="020F0502020204030204" pitchFamily="34" charset="0"/>
              </a:rPr>
              <a:t>P-PFC Overview</a:t>
            </a:r>
          </a:p>
        </p:txBody>
      </p:sp>
      <p:sp>
        <p:nvSpPr>
          <p:cNvPr id="7" name="内容占位符 5"/>
          <p:cNvSpPr>
            <a:spLocks noGrp="1"/>
          </p:cNvSpPr>
          <p:nvPr>
            <p:ph sz="quarter" idx="13"/>
          </p:nvPr>
        </p:nvSpPr>
        <p:spPr>
          <a:xfrm>
            <a:off x="5413655" y="6442780"/>
            <a:ext cx="1361338" cy="393700"/>
          </a:xfrm>
        </p:spPr>
        <p:txBody>
          <a:bodyPr>
            <a:normAutofit fontScale="70000" lnSpcReduction="20000"/>
          </a:bodyPr>
          <a:lstStyle/>
          <a:p>
            <a:r>
              <a:rPr lang="en-US" altLang="zh-CN" dirty="0"/>
              <a:t>Our work</a:t>
            </a:r>
            <a:endParaRPr lang="zh-CN" altLang="en-US" dirty="0"/>
          </a:p>
        </p:txBody>
      </p:sp>
      <p:sp>
        <p:nvSpPr>
          <p:cNvPr id="11" name="内容占位符 4">
            <a:extLst>
              <a:ext uri="{FF2B5EF4-FFF2-40B4-BE49-F238E27FC236}">
                <a16:creationId xmlns:a16="http://schemas.microsoft.com/office/drawing/2014/main" id="{FE2C1DA1-1833-4708-B4E5-4847F606BB76}"/>
              </a:ext>
            </a:extLst>
          </p:cNvPr>
          <p:cNvSpPr>
            <a:spLocks noGrp="1"/>
          </p:cNvSpPr>
          <p:nvPr>
            <p:ph idx="1"/>
          </p:nvPr>
        </p:nvSpPr>
        <p:spPr>
          <a:xfrm>
            <a:off x="608400" y="1490400"/>
            <a:ext cx="7701210" cy="4759200"/>
          </a:xfrm>
        </p:spPr>
        <p:txBody>
          <a:bodyPr>
            <a:normAutofit fontScale="47500" lnSpcReduction="20000"/>
          </a:bodyPr>
          <a:lstStyle/>
          <a:p>
            <a:r>
              <a:rPr lang="en-US" altLang="zh-CN" sz="5100" dirty="0"/>
              <a:t>Motivation</a:t>
            </a:r>
            <a:endParaRPr lang="en-US" altLang="zh-CN" sz="4200" dirty="0"/>
          </a:p>
          <a:p>
            <a:pPr lvl="1"/>
            <a:r>
              <a:rPr lang="en-US" altLang="zh-CN" sz="4200" dirty="0">
                <a:ea typeface="Calibri" panose="020F0502020204030204" pitchFamily="34" charset="0"/>
              </a:rPr>
              <a:t>In PFC, An upstream port may receive PFC PAUSE continuously during the congestion phase, leading to cascading PFC pauses in upstream switches</a:t>
            </a:r>
          </a:p>
          <a:p>
            <a:pPr marL="0" indent="0">
              <a:buNone/>
            </a:pPr>
            <a:endParaRPr lang="en-US" altLang="zh-CN" sz="4400" dirty="0"/>
          </a:p>
          <a:p>
            <a:r>
              <a:rPr lang="en-US" altLang="zh-CN" sz="5100" dirty="0"/>
              <a:t>P-PFC Design</a:t>
            </a:r>
          </a:p>
          <a:p>
            <a:pPr lvl="1"/>
            <a:r>
              <a:rPr lang="en-US" altLang="zh-CN" sz="4200" dirty="0">
                <a:solidFill>
                  <a:srgbClr val="FF0000"/>
                </a:solidFill>
              </a:rPr>
              <a:t>Predict</a:t>
            </a:r>
            <a:r>
              <a:rPr lang="en-US" altLang="zh-CN" sz="4200" dirty="0"/>
              <a:t> the occurrence of congestion, pausing the upstream before the queue length build up.</a:t>
            </a:r>
          </a:p>
          <a:p>
            <a:pPr marL="457200" lvl="1" indent="0">
              <a:buNone/>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altLang="zh-CN" sz="5100" dirty="0"/>
              <a:t>Performance</a:t>
            </a:r>
          </a:p>
          <a:p>
            <a:pPr lvl="1"/>
            <a:r>
              <a:rPr lang="en-US" altLang="zh-CN" sz="4200" dirty="0">
                <a:ea typeface="Calibri" panose="020F0502020204030204" pitchFamily="34" charset="0"/>
              </a:rPr>
              <a:t>Reduce the maximum queue length and tail latency by 4x and 2x under high and low pressure, respectively.</a:t>
            </a:r>
          </a:p>
          <a:p>
            <a:endParaRPr lang="en-US" altLang="zh-CN" sz="4600" dirty="0"/>
          </a:p>
          <a:p>
            <a:r>
              <a:rPr lang="en-US" altLang="zh-CN" sz="5100" dirty="0"/>
              <a:t>TPDS’20</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1534E727-4187-4459-93AB-8B98D11EFD46}"/>
              </a:ext>
            </a:extLst>
          </p:cNvPr>
          <p:cNvSpPr txBox="1"/>
          <p:nvPr/>
        </p:nvSpPr>
        <p:spPr>
          <a:xfrm>
            <a:off x="608400" y="6038413"/>
            <a:ext cx="7214800" cy="307777"/>
          </a:xfrm>
          <a:prstGeom prst="rect">
            <a:avLst/>
          </a:prstGeom>
          <a:noFill/>
        </p:spPr>
        <p:txBody>
          <a:bodyPr wrap="square">
            <a:spAutoFit/>
          </a:bodyPr>
          <a:lstStyle/>
          <a:p>
            <a:r>
              <a:rPr lang="en-US" altLang="zh-CN" sz="1400" dirty="0">
                <a:solidFill>
                  <a:srgbClr val="000000"/>
                </a:solidFill>
                <a:latin typeface="Calibri" panose="020F0502020204030204" pitchFamily="34" charset="0"/>
                <a:ea typeface="Calibri" panose="020F0502020204030204" pitchFamily="34" charset="0"/>
                <a:cs typeface="Calibri" panose="020F0502020204030204" pitchFamily="34" charset="0"/>
              </a:rPr>
              <a:t>*P-PFC: Reducing Tail Latency with Predictive PFC in Lossless Data Center Networks. TPDS. 2020</a:t>
            </a:r>
            <a:endParaRPr lang="zh-CN" altLang="en-US" sz="1400" dirty="0">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EB5839A9-D592-41EB-9359-8C6DE691A2E3}"/>
              </a:ext>
            </a:extLst>
          </p:cNvPr>
          <p:cNvPicPr>
            <a:picLocks noChangeAspect="1"/>
          </p:cNvPicPr>
          <p:nvPr/>
        </p:nvPicPr>
        <p:blipFill>
          <a:blip r:embed="rId3"/>
          <a:stretch>
            <a:fillRect/>
          </a:stretch>
        </p:blipFill>
        <p:spPr>
          <a:xfrm>
            <a:off x="8089965" y="759779"/>
            <a:ext cx="3447006" cy="2455355"/>
          </a:xfrm>
          <a:prstGeom prst="rect">
            <a:avLst/>
          </a:prstGeom>
        </p:spPr>
      </p:pic>
      <p:pic>
        <p:nvPicPr>
          <p:cNvPr id="16" name="图片 15">
            <a:extLst>
              <a:ext uri="{FF2B5EF4-FFF2-40B4-BE49-F238E27FC236}">
                <a16:creationId xmlns:a16="http://schemas.microsoft.com/office/drawing/2014/main" id="{3000C385-615C-4DA7-8F16-C97DCF3814DB}"/>
              </a:ext>
            </a:extLst>
          </p:cNvPr>
          <p:cNvPicPr>
            <a:picLocks noChangeAspect="1"/>
          </p:cNvPicPr>
          <p:nvPr/>
        </p:nvPicPr>
        <p:blipFill>
          <a:blip r:embed="rId4"/>
          <a:stretch>
            <a:fillRect/>
          </a:stretch>
        </p:blipFill>
        <p:spPr>
          <a:xfrm>
            <a:off x="8855832" y="3429000"/>
            <a:ext cx="2032955" cy="2821011"/>
          </a:xfrm>
          <a:prstGeom prst="rect">
            <a:avLst/>
          </a:prstGeom>
        </p:spPr>
      </p:pic>
    </p:spTree>
    <p:extLst>
      <p:ext uri="{BB962C8B-B14F-4D97-AF65-F5344CB8AC3E}">
        <p14:creationId xmlns:p14="http://schemas.microsoft.com/office/powerpoint/2010/main" val="4134019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51</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Floodgate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a:xfrm>
            <a:off x="608400" y="1490400"/>
            <a:ext cx="8261280" cy="4759200"/>
          </a:xfrm>
        </p:spPr>
        <p:txBody>
          <a:bodyPr>
            <a:normAutofit fontScale="47500" lnSpcReduction="20000"/>
          </a:bodyPr>
          <a:lstStyle/>
          <a:p>
            <a:r>
              <a:rPr lang="en-US" altLang="zh-CN" sz="4200" dirty="0"/>
              <a:t>Motivation</a:t>
            </a:r>
          </a:p>
          <a:p>
            <a:pPr lvl="1"/>
            <a:r>
              <a:rPr lang="en-US" altLang="zh-CN" sz="4000" dirty="0" err="1"/>
              <a:t>Incasts</a:t>
            </a:r>
            <a:r>
              <a:rPr lang="en-US" altLang="zh-CN" sz="4000" dirty="0"/>
              <a:t> hurt flows’ performance, at the same time unavoidable.</a:t>
            </a:r>
          </a:p>
          <a:p>
            <a:endParaRPr lang="en-US" altLang="zh-CN" sz="4400" dirty="0"/>
          </a:p>
          <a:p>
            <a:r>
              <a:rPr lang="en-US" altLang="zh-CN" sz="4400" dirty="0"/>
              <a:t>Floodgate Design</a:t>
            </a:r>
          </a:p>
          <a:p>
            <a:pPr lvl="1"/>
            <a:r>
              <a:rPr lang="en-US" altLang="zh-CN" sz="4000" dirty="0"/>
              <a:t>A per-hop flow control that is compatible with state-of-the-art CC</a:t>
            </a:r>
          </a:p>
          <a:p>
            <a:pPr lvl="1"/>
            <a:r>
              <a:rPr lang="en-US" altLang="zh-CN" sz="3800" dirty="0">
                <a:latin typeface="Calibri" panose="020F0502020204030204" pitchFamily="34" charset="0"/>
                <a:ea typeface="Calibri" panose="020F0502020204030204" pitchFamily="34" charset="0"/>
                <a:cs typeface="Calibri" panose="020F0502020204030204" pitchFamily="34" charset="0"/>
              </a:rPr>
              <a:t>A sending window to </a:t>
            </a:r>
            <a:r>
              <a:rPr lang="en-US" altLang="zh-CN" sz="3800" dirty="0">
                <a:solidFill>
                  <a:srgbClr val="FF0000"/>
                </a:solidFill>
                <a:latin typeface="Calibri" panose="020F0502020204030204" pitchFamily="34" charset="0"/>
                <a:ea typeface="Calibri" panose="020F0502020204030204" pitchFamily="34" charset="0"/>
                <a:cs typeface="Calibri" panose="020F0502020204030204" pitchFamily="34" charset="0"/>
              </a:rPr>
              <a:t>identify and control the transmission of </a:t>
            </a:r>
            <a:r>
              <a:rPr lang="en-US" altLang="zh-CN" sz="3800" dirty="0" err="1">
                <a:solidFill>
                  <a:srgbClr val="FF0000"/>
                </a:solidFill>
                <a:latin typeface="Calibri" panose="020F0502020204030204" pitchFamily="34" charset="0"/>
                <a:ea typeface="Calibri" panose="020F0502020204030204" pitchFamily="34" charset="0"/>
                <a:cs typeface="Calibri" panose="020F0502020204030204" pitchFamily="34" charset="0"/>
              </a:rPr>
              <a:t>incast</a:t>
            </a:r>
            <a:r>
              <a:rPr lang="en-US" altLang="zh-CN" sz="3800" dirty="0">
                <a:solidFill>
                  <a:srgbClr val="FF0000"/>
                </a:solidFill>
                <a:latin typeface="Calibri" panose="020F0502020204030204" pitchFamily="34" charset="0"/>
                <a:ea typeface="Calibri" panose="020F0502020204030204" pitchFamily="34" charset="0"/>
                <a:cs typeface="Calibri" panose="020F0502020204030204" pitchFamily="34" charset="0"/>
              </a:rPr>
              <a:t> flows</a:t>
            </a:r>
          </a:p>
          <a:p>
            <a:pPr lvl="1"/>
            <a:r>
              <a:rPr lang="en-US" altLang="zh-CN" sz="3800" dirty="0">
                <a:ea typeface="Calibri" panose="020F0502020204030204" pitchFamily="34" charset="0"/>
              </a:rPr>
              <a:t>Leverage VOQ to </a:t>
            </a:r>
            <a:r>
              <a:rPr lang="en-US" altLang="zh-CN" sz="3800" dirty="0">
                <a:solidFill>
                  <a:srgbClr val="FF0000"/>
                </a:solidFill>
                <a:ea typeface="Calibri" panose="020F0502020204030204" pitchFamily="34" charset="0"/>
              </a:rPr>
              <a:t>isolate</a:t>
            </a:r>
            <a:r>
              <a:rPr lang="en-US" altLang="zh-CN" sz="3800" dirty="0">
                <a:ea typeface="Calibri" panose="020F0502020204030204" pitchFamily="34" charset="0"/>
              </a:rPr>
              <a:t> </a:t>
            </a:r>
            <a:r>
              <a:rPr lang="en-US" altLang="zh-CN" sz="3800" dirty="0" err="1">
                <a:ea typeface="Calibri" panose="020F0502020204030204" pitchFamily="34" charset="0"/>
              </a:rPr>
              <a:t>incast</a:t>
            </a:r>
            <a:r>
              <a:rPr lang="en-US" altLang="zh-CN" sz="3800" dirty="0">
                <a:ea typeface="Calibri" panose="020F0502020204030204" pitchFamily="34" charset="0"/>
              </a:rPr>
              <a:t> flows</a:t>
            </a:r>
            <a:endParaRPr lang="en-US" altLang="zh-CN" sz="3800"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altLang="zh-CN" sz="4400" dirty="0"/>
              <a:t>Performance</a:t>
            </a:r>
            <a:endParaRPr lang="en-US" altLang="zh-CN" sz="3700" dirty="0"/>
          </a:p>
          <a:p>
            <a:pPr lvl="1"/>
            <a:r>
              <a:rPr lang="en-US" altLang="zh-CN" sz="3800" dirty="0">
                <a:ea typeface="Calibri" panose="020F0502020204030204" pitchFamily="34" charset="0"/>
              </a:rPr>
              <a:t>Reduce the average FCTs (10.1% ~ 98.1%), as well as the 99th-tail latency (1.1 </a:t>
            </a:r>
            <a:r>
              <a:rPr lang="zh-CN" altLang="en-US" sz="3800" dirty="0">
                <a:ea typeface="Calibri" panose="020F0502020204030204" pitchFamily="34" charset="0"/>
              </a:rPr>
              <a:t>～ </a:t>
            </a:r>
            <a:r>
              <a:rPr lang="en-US" altLang="zh-CN" sz="3800" dirty="0">
                <a:ea typeface="Calibri" panose="020F0502020204030204" pitchFamily="34" charset="0"/>
              </a:rPr>
              <a:t>207x) under </a:t>
            </a:r>
            <a:r>
              <a:rPr lang="en-US" altLang="zh-CN" sz="3800" dirty="0" err="1">
                <a:ea typeface="Calibri" panose="020F0502020204030204" pitchFamily="34" charset="0"/>
              </a:rPr>
              <a:t>incast</a:t>
            </a:r>
            <a:r>
              <a:rPr lang="en-US" altLang="zh-CN" sz="3800" dirty="0">
                <a:ea typeface="Calibri" panose="020F0502020204030204" pitchFamily="34" charset="0"/>
              </a:rPr>
              <a:t> mixed with </a:t>
            </a:r>
            <a:r>
              <a:rPr lang="en-US" altLang="zh-CN" sz="3800" dirty="0" err="1">
                <a:ea typeface="Calibri" panose="020F0502020204030204" pitchFamily="34" charset="0"/>
              </a:rPr>
              <a:t>Possion</a:t>
            </a:r>
            <a:r>
              <a:rPr lang="en-US" altLang="zh-CN" sz="3800" dirty="0">
                <a:ea typeface="Calibri" panose="020F0502020204030204" pitchFamily="34" charset="0"/>
              </a:rPr>
              <a:t> arrival flows scenarios.</a:t>
            </a:r>
          </a:p>
          <a:p>
            <a:pPr lvl="1"/>
            <a:r>
              <a:rPr lang="en-US" altLang="zh-CN" sz="3800" dirty="0">
                <a:ea typeface="Calibri" panose="020F0502020204030204" pitchFamily="34" charset="0"/>
              </a:rPr>
              <a:t> Reduce the maximum buffer occupancy by a factor of 6.6x.</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endParaRPr lang="en-US" altLang="zh-CN" sz="4200" dirty="0"/>
          </a:p>
          <a:p>
            <a:r>
              <a:rPr lang="en-US" altLang="zh-CN" sz="4200" dirty="0"/>
              <a:t>CoNEXT’21</a:t>
            </a:r>
          </a:p>
          <a:p>
            <a:pPr lvl="1"/>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dirty="0">
              <a:ea typeface="Calibri" panose="020F0502020204030204" pitchFamily="34" charset="0"/>
            </a:endParaRPr>
          </a:p>
          <a:p>
            <a:pPr lvl="1"/>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
        <p:nvSpPr>
          <p:cNvPr id="23" name="文本框 22">
            <a:extLst>
              <a:ext uri="{FF2B5EF4-FFF2-40B4-BE49-F238E27FC236}">
                <a16:creationId xmlns:a16="http://schemas.microsoft.com/office/drawing/2014/main" id="{779FF6CA-2135-4A57-9293-26ADC24FEEC9}"/>
              </a:ext>
            </a:extLst>
          </p:cNvPr>
          <p:cNvSpPr txBox="1"/>
          <p:nvPr/>
        </p:nvSpPr>
        <p:spPr>
          <a:xfrm>
            <a:off x="7094614" y="6015496"/>
            <a:ext cx="5042638"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*Floodgate: Taming </a:t>
            </a:r>
            <a:r>
              <a:rPr lang="en-US" altLang="zh-CN" sz="1400" dirty="0" err="1">
                <a:latin typeface="Calibri" panose="020F0502020204030204" pitchFamily="34" charset="0"/>
                <a:ea typeface="Calibri" panose="020F0502020204030204" pitchFamily="34" charset="0"/>
                <a:cs typeface="Calibri" panose="020F0502020204030204" pitchFamily="34" charset="0"/>
              </a:rPr>
              <a:t>Incast</a:t>
            </a:r>
            <a:r>
              <a:rPr lang="en-US" altLang="zh-CN" sz="1400" dirty="0">
                <a:latin typeface="Calibri" panose="020F0502020204030204" pitchFamily="34" charset="0"/>
                <a:ea typeface="Calibri" panose="020F0502020204030204" pitchFamily="34" charset="0"/>
                <a:cs typeface="Calibri" panose="020F0502020204030204" pitchFamily="34" charset="0"/>
              </a:rPr>
              <a:t> in Datacenter Networks. </a:t>
            </a:r>
            <a:r>
              <a:rPr lang="en-US" altLang="zh-CN" sz="1400" dirty="0" err="1">
                <a:latin typeface="Calibri" panose="020F0502020204030204" pitchFamily="34" charset="0"/>
                <a:ea typeface="Calibri" panose="020F0502020204030204" pitchFamily="34" charset="0"/>
                <a:cs typeface="Calibri" panose="020F0502020204030204" pitchFamily="34" charset="0"/>
              </a:rPr>
              <a:t>CoNEXT</a:t>
            </a:r>
            <a:r>
              <a:rPr lang="en-US" altLang="zh-CN" sz="1400" dirty="0">
                <a:latin typeface="Calibri" panose="020F0502020204030204" pitchFamily="34" charset="0"/>
                <a:ea typeface="Calibri" panose="020F0502020204030204" pitchFamily="34" charset="0"/>
                <a:cs typeface="Calibri" panose="020F0502020204030204" pitchFamily="34" charset="0"/>
              </a:rPr>
              <a:t>. 2021.</a:t>
            </a:r>
            <a:endParaRPr lang="zh-CN" altLang="en-US" sz="1400"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82613680-A9C3-40E5-9522-662307425346}"/>
              </a:ext>
            </a:extLst>
          </p:cNvPr>
          <p:cNvPicPr>
            <a:picLocks noChangeAspect="1"/>
          </p:cNvPicPr>
          <p:nvPr/>
        </p:nvPicPr>
        <p:blipFill>
          <a:blip r:embed="rId2"/>
          <a:stretch>
            <a:fillRect/>
          </a:stretch>
        </p:blipFill>
        <p:spPr>
          <a:xfrm>
            <a:off x="8303630" y="3383358"/>
            <a:ext cx="3515341" cy="1955432"/>
          </a:xfrm>
          <a:prstGeom prst="rect">
            <a:avLst/>
          </a:prstGeom>
        </p:spPr>
      </p:pic>
      <p:pic>
        <p:nvPicPr>
          <p:cNvPr id="72" name="图片 71">
            <a:extLst>
              <a:ext uri="{FF2B5EF4-FFF2-40B4-BE49-F238E27FC236}">
                <a16:creationId xmlns:a16="http://schemas.microsoft.com/office/drawing/2014/main" id="{1CF6A8C6-11A8-45AA-A936-643F5368FE2E}"/>
              </a:ext>
            </a:extLst>
          </p:cNvPr>
          <p:cNvPicPr>
            <a:picLocks noChangeAspect="1"/>
          </p:cNvPicPr>
          <p:nvPr/>
        </p:nvPicPr>
        <p:blipFill>
          <a:blip r:embed="rId3"/>
          <a:stretch>
            <a:fillRect/>
          </a:stretch>
        </p:blipFill>
        <p:spPr>
          <a:xfrm>
            <a:off x="7580295" y="960304"/>
            <a:ext cx="3077352" cy="1806334"/>
          </a:xfrm>
          <a:prstGeom prst="rect">
            <a:avLst/>
          </a:prstGeom>
        </p:spPr>
      </p:pic>
      <p:pic>
        <p:nvPicPr>
          <p:cNvPr id="73" name="图片 72">
            <a:extLst>
              <a:ext uri="{FF2B5EF4-FFF2-40B4-BE49-F238E27FC236}">
                <a16:creationId xmlns:a16="http://schemas.microsoft.com/office/drawing/2014/main" id="{38895E49-C956-41B2-AE66-18F1420C2883}"/>
              </a:ext>
            </a:extLst>
          </p:cNvPr>
          <p:cNvPicPr>
            <a:picLocks noChangeAspect="1"/>
          </p:cNvPicPr>
          <p:nvPr/>
        </p:nvPicPr>
        <p:blipFill>
          <a:blip r:embed="rId4"/>
          <a:stretch>
            <a:fillRect/>
          </a:stretch>
        </p:blipFill>
        <p:spPr>
          <a:xfrm>
            <a:off x="10657647" y="1744333"/>
            <a:ext cx="1479605" cy="567182"/>
          </a:xfrm>
          <a:prstGeom prst="rect">
            <a:avLst/>
          </a:prstGeom>
        </p:spPr>
      </p:pic>
    </p:spTree>
    <p:extLst>
      <p:ext uri="{BB962C8B-B14F-4D97-AF65-F5344CB8AC3E}">
        <p14:creationId xmlns:p14="http://schemas.microsoft.com/office/powerpoint/2010/main" val="32861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52</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Pyrrha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a:xfrm>
            <a:off x="608400" y="1490400"/>
            <a:ext cx="7632630" cy="4759200"/>
          </a:xfrm>
        </p:spPr>
        <p:txBody>
          <a:bodyPr>
            <a:normAutofit fontScale="92500" lnSpcReduction="20000"/>
          </a:bodyPr>
          <a:lstStyle/>
          <a:p>
            <a:r>
              <a:rPr lang="en-US" altLang="zh-CN" sz="2400" dirty="0"/>
              <a:t>Motivation</a:t>
            </a:r>
            <a:endParaRPr lang="en-US" altLang="zh-CN" sz="1800" dirty="0"/>
          </a:p>
          <a:p>
            <a:pPr lvl="1"/>
            <a:r>
              <a:rPr lang="en-US" altLang="zh-CN" sz="1900" dirty="0"/>
              <a:t>There are different types of congestion in networks (e.g., </a:t>
            </a:r>
            <a:r>
              <a:rPr lang="en-US" altLang="zh-CN" sz="1900" dirty="0" err="1"/>
              <a:t>incast</a:t>
            </a:r>
            <a:r>
              <a:rPr lang="en-US" altLang="zh-CN" sz="1900" dirty="0"/>
              <a:t>, load imbalance)</a:t>
            </a:r>
          </a:p>
          <a:p>
            <a:pPr lvl="1"/>
            <a:r>
              <a:rPr lang="en-US" altLang="zh-CN" sz="1900" dirty="0"/>
              <a:t>Transient congestion can not be avoided, instead, the negative effects of it should be eliminated.</a:t>
            </a:r>
          </a:p>
          <a:p>
            <a:r>
              <a:rPr lang="en-US" altLang="zh-CN" sz="2400" dirty="0"/>
              <a:t>Pyrrha Design</a:t>
            </a:r>
          </a:p>
          <a:p>
            <a:pPr lvl="1"/>
            <a:r>
              <a:rPr lang="en-US" altLang="zh-CN" sz="1900" dirty="0"/>
              <a:t>A </a:t>
            </a:r>
            <a:r>
              <a:rPr lang="en-US" altLang="zh-CN" sz="1900" dirty="0">
                <a:solidFill>
                  <a:srgbClr val="FF0000"/>
                </a:solidFill>
              </a:rPr>
              <a:t>congestion-root based </a:t>
            </a:r>
            <a:r>
              <a:rPr lang="en-US" altLang="zh-CN" sz="1900" dirty="0"/>
              <a:t>flow control that is compatible with state-of-the-art CC</a:t>
            </a:r>
          </a:p>
          <a:p>
            <a:pPr marL="457200" lvl="1" indent="0">
              <a:buNone/>
            </a:pPr>
            <a:endParaRPr lang="en-US" altLang="zh-CN" sz="900" dirty="0">
              <a:latin typeface="Calibri" panose="020F0502020204030204" pitchFamily="34" charset="0"/>
              <a:ea typeface="Calibri" panose="020F0502020204030204" pitchFamily="34" charset="0"/>
              <a:cs typeface="Calibri" panose="020F0502020204030204" pitchFamily="34" charset="0"/>
            </a:endParaRPr>
          </a:p>
          <a:p>
            <a:r>
              <a:rPr lang="en-US" altLang="zh-CN" sz="2400" dirty="0"/>
              <a:t>Performance</a:t>
            </a:r>
          </a:p>
          <a:p>
            <a:pPr lvl="1"/>
            <a:r>
              <a:rPr lang="en-US" altLang="zh-CN" sz="1900" dirty="0"/>
              <a:t>The average FCT of uncongested flows is reduced by 42.8%-98.2%, and 99th-tail latency can be 1.6×-215× lower, without compromising the performance of congested flows</a:t>
            </a:r>
          </a:p>
          <a:p>
            <a:pPr lvl="1"/>
            <a:r>
              <a:rPr lang="en-US" altLang="zh-CN" sz="1900" dirty="0"/>
              <a:t>Reduce the maximum buffer occupancy by up to 1.8×-6.2×</a:t>
            </a:r>
          </a:p>
          <a:p>
            <a:pPr marL="457200" lvl="1" indent="0">
              <a:buNone/>
            </a:pPr>
            <a:endParaRPr lang="en-US" altLang="zh-CN" sz="1800" dirty="0"/>
          </a:p>
          <a:p>
            <a:r>
              <a:rPr lang="en-US" altLang="zh-CN" sz="2400" dirty="0"/>
              <a:t>NSDI’25</a:t>
            </a:r>
            <a:endParaRPr lang="en-US" altLang="zh-CN" sz="9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0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000" dirty="0">
              <a:ea typeface="Calibri" panose="020F0502020204030204" pitchFamily="34" charset="0"/>
            </a:endParaRPr>
          </a:p>
          <a:p>
            <a:pPr lvl="1"/>
            <a:endParaRPr lang="en-US" altLang="zh-CN" sz="1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50DE8C16-3BBC-4DA5-9339-200B9B66654B}"/>
              </a:ext>
            </a:extLst>
          </p:cNvPr>
          <p:cNvPicPr>
            <a:picLocks noChangeAspect="1"/>
          </p:cNvPicPr>
          <p:nvPr/>
        </p:nvPicPr>
        <p:blipFill>
          <a:blip r:embed="rId2"/>
          <a:stretch>
            <a:fillRect/>
          </a:stretch>
        </p:blipFill>
        <p:spPr>
          <a:xfrm>
            <a:off x="8036523" y="2641465"/>
            <a:ext cx="4155477" cy="2494947"/>
          </a:xfrm>
          <a:prstGeom prst="rect">
            <a:avLst/>
          </a:prstGeom>
        </p:spPr>
      </p:pic>
      <p:sp>
        <p:nvSpPr>
          <p:cNvPr id="7" name="文本框 6">
            <a:extLst>
              <a:ext uri="{FF2B5EF4-FFF2-40B4-BE49-F238E27FC236}">
                <a16:creationId xmlns:a16="http://schemas.microsoft.com/office/drawing/2014/main" id="{0641E71D-ED24-449B-8B31-1433E067807D}"/>
              </a:ext>
            </a:extLst>
          </p:cNvPr>
          <p:cNvSpPr txBox="1"/>
          <p:nvPr/>
        </p:nvSpPr>
        <p:spPr>
          <a:xfrm>
            <a:off x="4013163" y="6040454"/>
            <a:ext cx="8046720"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 Pyrrha: Congestion-Root-Based Flow Control to Eliminate Head-of-Line Blocking in Datacenter. NSDI. 2025.</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3395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53</a:t>
            </a:fld>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3</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Our Work</a:t>
              </a: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1" name="箭头: 右 10">
            <a:extLst>
              <a:ext uri="{FF2B5EF4-FFF2-40B4-BE49-F238E27FC236}">
                <a16:creationId xmlns:a16="http://schemas.microsoft.com/office/drawing/2014/main" id="{05CA9BD5-145D-4414-BBDB-BE417D71D7C3}"/>
              </a:ext>
            </a:extLst>
          </p:cNvPr>
          <p:cNvSpPr/>
          <p:nvPr/>
        </p:nvSpPr>
        <p:spPr>
          <a:xfrm>
            <a:off x="6926332" y="3514965"/>
            <a:ext cx="529599" cy="427603"/>
          </a:xfrm>
          <a:prstGeom prst="rightArrow">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a:solidFill>
                <a:srgbClr val="925700"/>
              </a:solidFill>
              <a:latin typeface="Calibri" panose="020F0502020204030204" pitchFamily="34" charset="0"/>
              <a:cs typeface="Calibri" panose="020F0502020204030204" pitchFamily="34" charset="0"/>
            </a:endParaRPr>
          </a:p>
        </p:txBody>
      </p:sp>
      <p:grpSp>
        <p:nvGrpSpPr>
          <p:cNvPr id="12" name="组合 11">
            <a:extLst>
              <a:ext uri="{FF2B5EF4-FFF2-40B4-BE49-F238E27FC236}">
                <a16:creationId xmlns:a16="http://schemas.microsoft.com/office/drawing/2014/main" id="{8C268CCD-38BD-4FCC-AA8D-6188CE975AC9}"/>
              </a:ext>
            </a:extLst>
          </p:cNvPr>
          <p:cNvGrpSpPr/>
          <p:nvPr/>
        </p:nvGrpSpPr>
        <p:grpSpPr>
          <a:xfrm>
            <a:off x="7963295" y="527833"/>
            <a:ext cx="2505676" cy="1555833"/>
            <a:chOff x="7963295" y="527833"/>
            <a:chExt cx="2505676" cy="1555833"/>
          </a:xfrm>
        </p:grpSpPr>
        <p:pic>
          <p:nvPicPr>
            <p:cNvPr id="36" name="Picture 2" descr="2,960 First Steps Illustrations &amp; Clip Art - iStock">
              <a:extLst>
                <a:ext uri="{FF2B5EF4-FFF2-40B4-BE49-F238E27FC236}">
                  <a16:creationId xmlns:a16="http://schemas.microsoft.com/office/drawing/2014/main" id="{19F6DBE7-569A-4C99-8061-3DC5ED174F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3295" y="680488"/>
              <a:ext cx="2505676" cy="1403178"/>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56C82CC8-8613-499F-81BC-B9A861F1C774}"/>
                </a:ext>
              </a:extLst>
            </p:cNvPr>
            <p:cNvSpPr/>
            <p:nvPr/>
          </p:nvSpPr>
          <p:spPr>
            <a:xfrm>
              <a:off x="7963295" y="527833"/>
              <a:ext cx="1383504" cy="65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13503F9-D7C7-4DF0-BC55-E13913CF7923}"/>
              </a:ext>
            </a:extLst>
          </p:cNvPr>
          <p:cNvGrpSpPr/>
          <p:nvPr/>
        </p:nvGrpSpPr>
        <p:grpSpPr>
          <a:xfrm>
            <a:off x="7590871" y="2341529"/>
            <a:ext cx="4136122" cy="3023470"/>
            <a:chOff x="8097476" y="2067900"/>
            <a:chExt cx="4136122" cy="3023470"/>
          </a:xfrm>
        </p:grpSpPr>
        <p:sp>
          <p:nvSpPr>
            <p:cNvPr id="41" name="矩形: 圆角 40">
              <a:hlinkClick r:id="rId8" action="ppaction://hlinksldjump"/>
              <a:extLst>
                <a:ext uri="{FF2B5EF4-FFF2-40B4-BE49-F238E27FC236}">
                  <a16:creationId xmlns:a16="http://schemas.microsoft.com/office/drawing/2014/main" id="{B373B35B-CC56-4096-91FD-8B658A9F24D0}"/>
                </a:ext>
              </a:extLst>
            </p:cNvPr>
            <p:cNvSpPr/>
            <p:nvPr/>
          </p:nvSpPr>
          <p:spPr>
            <a:xfrm>
              <a:off x="8274746" y="3338610"/>
              <a:ext cx="3820478"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Flow Control</a:t>
              </a:r>
            </a:p>
          </p:txBody>
        </p:sp>
        <p:sp>
          <p:nvSpPr>
            <p:cNvPr id="42" name="矩形: 圆角 41">
              <a:hlinkClick r:id="rId9" action="ppaction://hlinksldjump"/>
              <a:extLst>
                <a:ext uri="{FF2B5EF4-FFF2-40B4-BE49-F238E27FC236}">
                  <a16:creationId xmlns:a16="http://schemas.microsoft.com/office/drawing/2014/main" id="{D56F250D-5FD7-4D91-B546-273F00F2954C}"/>
                </a:ext>
              </a:extLst>
            </p:cNvPr>
            <p:cNvSpPr/>
            <p:nvPr/>
          </p:nvSpPr>
          <p:spPr>
            <a:xfrm>
              <a:off x="8274745" y="4218715"/>
              <a:ext cx="3820479" cy="720000"/>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Remote Flow Control</a:t>
              </a:r>
            </a:p>
          </p:txBody>
        </p:sp>
        <p:sp>
          <p:nvSpPr>
            <p:cNvPr id="43" name="矩形: 圆角 42">
              <a:hlinkClick r:id="rId10" action="ppaction://hlinksldjump"/>
              <a:extLst>
                <a:ext uri="{FF2B5EF4-FFF2-40B4-BE49-F238E27FC236}">
                  <a16:creationId xmlns:a16="http://schemas.microsoft.com/office/drawing/2014/main" id="{F7A577F5-0EC1-4999-AD15-EF2607B37A43}"/>
                </a:ext>
              </a:extLst>
            </p:cNvPr>
            <p:cNvSpPr/>
            <p:nvPr/>
          </p:nvSpPr>
          <p:spPr>
            <a:xfrm>
              <a:off x="8274745" y="2246497"/>
              <a:ext cx="3741013" cy="932008"/>
            </a:xfrm>
            <a:prstGeom prst="roundRect">
              <a:avLst/>
            </a:prstGeom>
            <a:solidFill>
              <a:srgbClr val="FF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925700"/>
                  </a:solidFill>
                  <a:latin typeface="Calibri" panose="020F0502020204030204" pitchFamily="34" charset="0"/>
                  <a:ea typeface="Calibri" panose="020F0502020204030204" pitchFamily="34" charset="0"/>
                  <a:cs typeface="Calibri" panose="020F0502020204030204" pitchFamily="34" charset="0"/>
                </a:rPr>
                <a:t>Congestion Control</a:t>
              </a:r>
            </a:p>
          </p:txBody>
        </p:sp>
        <p:sp>
          <p:nvSpPr>
            <p:cNvPr id="44" name="矩形 43">
              <a:extLst>
                <a:ext uri="{FF2B5EF4-FFF2-40B4-BE49-F238E27FC236}">
                  <a16:creationId xmlns:a16="http://schemas.microsoft.com/office/drawing/2014/main" id="{4174B9CA-C5CF-4AAE-8FE8-57D11C2AC1C7}"/>
                </a:ext>
              </a:extLst>
            </p:cNvPr>
            <p:cNvSpPr/>
            <p:nvPr/>
          </p:nvSpPr>
          <p:spPr>
            <a:xfrm>
              <a:off x="8097476" y="2067900"/>
              <a:ext cx="4136122" cy="3023470"/>
            </a:xfrm>
            <a:prstGeom prst="rect">
              <a:avLst/>
            </a:prstGeom>
            <a:noFill/>
            <a:ln w="38100">
              <a:solidFill>
                <a:srgbClr val="925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内容占位符 5">
            <a:extLst>
              <a:ext uri="{FF2B5EF4-FFF2-40B4-BE49-F238E27FC236}">
                <a16:creationId xmlns:a16="http://schemas.microsoft.com/office/drawing/2014/main" id="{B5E0F7EF-11AE-4BC7-901A-00C1D194CACB}"/>
              </a:ext>
            </a:extLst>
          </p:cNvPr>
          <p:cNvSpPr>
            <a:spLocks noGrp="1"/>
          </p:cNvSpPr>
          <p:nvPr>
            <p:ph sz="quarter" idx="13"/>
          </p:nvPr>
        </p:nvSpPr>
        <p:spPr>
          <a:xfrm>
            <a:off x="5413655" y="6442780"/>
            <a:ext cx="1361338" cy="393700"/>
          </a:xfrm>
        </p:spPr>
        <p:txBody>
          <a:bodyPr>
            <a:normAutofit fontScale="70000" lnSpcReduction="20000"/>
          </a:bodyPr>
          <a:lstStyle/>
          <a:p>
            <a:r>
              <a:rPr lang="en-US" altLang="zh-CN" dirty="0"/>
              <a:t>Our work</a:t>
            </a:r>
            <a:endParaRPr lang="zh-CN" altLang="en-US" dirty="0"/>
          </a:p>
        </p:txBody>
      </p:sp>
    </p:spTree>
    <p:extLst>
      <p:ext uri="{BB962C8B-B14F-4D97-AF65-F5344CB8AC3E}">
        <p14:creationId xmlns:p14="http://schemas.microsoft.com/office/powerpoint/2010/main" val="293790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F9F36D4B-AA45-46B3-B9A0-A0FCF33E17EE}"/>
              </a:ext>
            </a:extLst>
          </p:cNvPr>
          <p:cNvPicPr>
            <a:picLocks noChangeAspect="1"/>
          </p:cNvPicPr>
          <p:nvPr/>
        </p:nvPicPr>
        <p:blipFill>
          <a:blip r:embed="rId2"/>
          <a:stretch>
            <a:fillRect/>
          </a:stretch>
        </p:blipFill>
        <p:spPr>
          <a:xfrm>
            <a:off x="6894641" y="3368594"/>
            <a:ext cx="5266667" cy="2400000"/>
          </a:xfrm>
          <a:prstGeom prst="rect">
            <a:avLst/>
          </a:prstGeom>
        </p:spPr>
      </p:pic>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54</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SWING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a:xfrm>
            <a:off x="608400" y="1442204"/>
            <a:ext cx="9860571" cy="4759200"/>
          </a:xfrm>
        </p:spPr>
        <p:txBody>
          <a:bodyPr>
            <a:noAutofit/>
          </a:bodyPr>
          <a:lstStyle/>
          <a:p>
            <a:r>
              <a:rPr lang="en-US" altLang="zh-CN" sz="2000" dirty="0"/>
              <a:t>Motivation</a:t>
            </a:r>
          </a:p>
          <a:p>
            <a:pPr lvl="1"/>
            <a:r>
              <a:rPr lang="en-US" altLang="zh-CN" sz="1600" dirty="0"/>
              <a:t>2022 </a:t>
            </a:r>
            <a:r>
              <a:rPr lang="zh-CN" altLang="en-US" sz="1600" dirty="0"/>
              <a:t>年 </a:t>
            </a:r>
            <a:r>
              <a:rPr lang="en-US" altLang="zh-CN" sz="1600" dirty="0"/>
              <a:t>2 </a:t>
            </a:r>
            <a:r>
              <a:rPr lang="zh-CN" altLang="en-US" sz="1600" dirty="0"/>
              <a:t>月，</a:t>
            </a:r>
            <a:r>
              <a:rPr lang="en-US" altLang="zh-CN" sz="1600" dirty="0"/>
              <a:t>China initiated </a:t>
            </a:r>
            <a:r>
              <a:rPr lang="zh-CN" altLang="en-US" sz="1600" b="1" dirty="0"/>
              <a:t>东数西算工程 </a:t>
            </a:r>
            <a:r>
              <a:rPr lang="en-US" altLang="zh-CN" sz="1600" b="1" dirty="0"/>
              <a:t>(East Data, West Compute)</a:t>
            </a:r>
          </a:p>
          <a:p>
            <a:pPr lvl="1"/>
            <a:r>
              <a:rPr lang="en-US" altLang="zh-CN" sz="1600" dirty="0"/>
              <a:t>Long distance links bring</a:t>
            </a:r>
          </a:p>
          <a:p>
            <a:pPr lvl="2"/>
            <a:r>
              <a:rPr lang="en-US" altLang="zh-CN" sz="1600" kern="0" dirty="0">
                <a:latin typeface="Calibri" panose="020F0502020204030204" pitchFamily="34" charset="0"/>
                <a:ea typeface="Calibri" panose="020F0502020204030204" pitchFamily="34" charset="0"/>
                <a:cs typeface="Calibri" panose="020F0502020204030204" pitchFamily="34" charset="0"/>
              </a:rPr>
              <a:t>Large RTT delays the network signals (</a:t>
            </a:r>
            <a:r>
              <a:rPr lang="en-US" altLang="zh-CN" sz="1600" i="1" kern="0" dirty="0">
                <a:latin typeface="Calibri" panose="020F0502020204030204" pitchFamily="34" charset="0"/>
                <a:ea typeface="Calibri" panose="020F0502020204030204" pitchFamily="34" charset="0"/>
                <a:cs typeface="Calibri" panose="020F0502020204030204" pitchFamily="34" charset="0"/>
              </a:rPr>
              <a:t>e.g.</a:t>
            </a:r>
            <a:r>
              <a:rPr lang="en-US" altLang="zh-CN" sz="1600" kern="0" dirty="0">
                <a:latin typeface="Calibri" panose="020F0502020204030204" pitchFamily="34" charset="0"/>
                <a:ea typeface="Calibri" panose="020F0502020204030204" pitchFamily="34" charset="0"/>
                <a:cs typeface="Calibri" panose="020F0502020204030204" pitchFamily="34" charset="0"/>
              </a:rPr>
              <a:t>, congestion signal, packet loss)</a:t>
            </a:r>
            <a:endParaRPr lang="en-US" altLang="zh-CN" sz="1600" b="1" dirty="0"/>
          </a:p>
          <a:p>
            <a:pPr lvl="2"/>
            <a:r>
              <a:rPr lang="en-US" altLang="zh-CN" sz="1600" b="1" dirty="0"/>
              <a:t>Large BDP requires deep buffer on DCI switch and increases queueing delay</a:t>
            </a:r>
            <a:endParaRPr lang="en-US" altLang="zh-CN" sz="1600" dirty="0"/>
          </a:p>
          <a:p>
            <a:r>
              <a:rPr lang="en-US" altLang="zh-CN" sz="2000" dirty="0"/>
              <a:t>SWING Design</a:t>
            </a:r>
          </a:p>
          <a:p>
            <a:pPr lvl="1"/>
            <a:r>
              <a:rPr lang="en-US" altLang="zh-CN" sz="1600" dirty="0">
                <a:solidFill>
                  <a:srgbClr val="FF0000"/>
                </a:solidFill>
              </a:rPr>
              <a:t>Decouple packets buffer and FC signal trigger </a:t>
            </a:r>
          </a:p>
          <a:p>
            <a:pPr lvl="2"/>
            <a:r>
              <a:rPr lang="en-US" altLang="zh-CN" sz="1600" dirty="0"/>
              <a:t>A shallow buffer for intra-DC to trigger FC signal</a:t>
            </a:r>
          </a:p>
          <a:p>
            <a:pPr lvl="2"/>
            <a:r>
              <a:rPr lang="en-US" altLang="zh-CN" sz="1600" dirty="0"/>
              <a:t>A deep buffer for inter-DC to accommodate in-flight packets</a:t>
            </a:r>
          </a:p>
          <a:p>
            <a:pPr lvl="1"/>
            <a:r>
              <a:rPr lang="en-US" altLang="zh-CN" sz="1600" dirty="0"/>
              <a:t>Decouple the inter-DC and intra-DC management</a:t>
            </a:r>
          </a:p>
          <a:p>
            <a:pPr lvl="1"/>
            <a:r>
              <a:rPr lang="en-US" altLang="zh-CN" sz="1600" dirty="0"/>
              <a:t>FC signal can be triggered fast</a:t>
            </a: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r>
              <a:rPr lang="en-US" altLang="zh-CN" sz="2000" dirty="0"/>
              <a:t>Performance</a:t>
            </a:r>
          </a:p>
          <a:p>
            <a:pPr lvl="1"/>
            <a:r>
              <a:rPr lang="en-US" altLang="zh-CN" sz="1600" dirty="0"/>
              <a:t>Reduce the average FCT for inter-datacenter traffic by 14% - 66%</a:t>
            </a:r>
          </a:p>
          <a:p>
            <a:r>
              <a:rPr lang="en-US" altLang="zh-CN" sz="2000" dirty="0"/>
              <a:t>TPDS’23</a:t>
            </a:r>
          </a:p>
          <a:p>
            <a:pPr lvl="1"/>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600" dirty="0">
              <a:ea typeface="Calibri" panose="020F0502020204030204" pitchFamily="34" charset="0"/>
            </a:endParaRPr>
          </a:p>
          <a:p>
            <a:pPr lvl="1"/>
            <a:endParaRPr lang="en-US" altLang="zh-CN" sz="1600" dirty="0">
              <a:latin typeface="Calibri" panose="020F0502020204030204" pitchFamily="34" charset="0"/>
              <a:ea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B61B3A5D-8B54-4F92-8D90-C8AEE00D872E}"/>
              </a:ext>
            </a:extLst>
          </p:cNvPr>
          <p:cNvSpPr txBox="1"/>
          <p:nvPr/>
        </p:nvSpPr>
        <p:spPr>
          <a:xfrm>
            <a:off x="6550518" y="6087380"/>
            <a:ext cx="5610790"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SWING: Providing Long-Range Lossless RDMA via PFC-Relay</a:t>
            </a:r>
            <a:r>
              <a:rPr lang="en-US" altLang="zh-CN" sz="1400" dirty="0">
                <a:latin typeface="Calibri" panose="020F0502020204030204" pitchFamily="34" charset="0"/>
                <a:cs typeface="Calibri" panose="020F0502020204030204" pitchFamily="34" charset="0"/>
              </a:rPr>
              <a:t>. </a:t>
            </a:r>
            <a:r>
              <a:rPr lang="zh-CN" altLang="en-US" sz="1400" dirty="0">
                <a:latin typeface="Calibri" panose="020F0502020204030204" pitchFamily="34" charset="0"/>
                <a:cs typeface="Calibri" panose="020F0502020204030204" pitchFamily="34" charset="0"/>
              </a:rPr>
              <a:t>TPDS. </a:t>
            </a:r>
            <a:r>
              <a:rPr lang="en-US" altLang="zh-CN" sz="1400" dirty="0">
                <a:latin typeface="Calibri" panose="020F0502020204030204" pitchFamily="34" charset="0"/>
                <a:ea typeface="Calibri" panose="020F0502020204030204" pitchFamily="34" charset="0"/>
                <a:cs typeface="Calibri" panose="020F0502020204030204" pitchFamily="34" charset="0"/>
              </a:rPr>
              <a:t>2023.</a:t>
            </a:r>
            <a:endParaRPr lang="zh-CN" altLang="en-US" sz="1400" dirty="0">
              <a:latin typeface="Calibri" panose="020F0502020204030204" pitchFamily="34" charset="0"/>
              <a:cs typeface="Calibri" panose="020F0502020204030204" pitchFamily="34" charset="0"/>
            </a:endParaRPr>
          </a:p>
        </p:txBody>
      </p:sp>
      <p:pic>
        <p:nvPicPr>
          <p:cNvPr id="31" name="图片 30">
            <a:extLst>
              <a:ext uri="{FF2B5EF4-FFF2-40B4-BE49-F238E27FC236}">
                <a16:creationId xmlns:a16="http://schemas.microsoft.com/office/drawing/2014/main" id="{B88C83D9-C923-46F0-8F15-E643F67D8E86}"/>
              </a:ext>
            </a:extLst>
          </p:cNvPr>
          <p:cNvPicPr>
            <a:picLocks noChangeAspect="1"/>
          </p:cNvPicPr>
          <p:nvPr/>
        </p:nvPicPr>
        <p:blipFill>
          <a:blip r:embed="rId3"/>
          <a:stretch>
            <a:fillRect/>
          </a:stretch>
        </p:blipFill>
        <p:spPr>
          <a:xfrm>
            <a:off x="7331806" y="700455"/>
            <a:ext cx="3574330" cy="2539935"/>
          </a:xfrm>
          <a:prstGeom prst="rect">
            <a:avLst/>
          </a:prstGeom>
        </p:spPr>
      </p:pic>
    </p:spTree>
    <p:extLst>
      <p:ext uri="{BB962C8B-B14F-4D97-AF65-F5344CB8AC3E}">
        <p14:creationId xmlns:p14="http://schemas.microsoft.com/office/powerpoint/2010/main" val="1647316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B882E4-A2A9-4303-8F3B-C049ABEA60BE}"/>
              </a:ext>
            </a:extLst>
          </p:cNvPr>
          <p:cNvSpPr>
            <a:spLocks noGrp="1"/>
          </p:cNvSpPr>
          <p:nvPr>
            <p:ph type="sldNum" sz="quarter" idx="12"/>
          </p:nvPr>
        </p:nvSpPr>
        <p:spPr/>
        <p:txBody>
          <a:bodyPr/>
          <a:lstStyle/>
          <a:p>
            <a:fld id="{49AE70B2-8BF9-45C0-BB95-33D1B9D3A854}" type="slidenum">
              <a:rPr lang="zh-CN" altLang="en-US" smtClean="0"/>
              <a:t>55</a:t>
            </a:fld>
            <a:endParaRPr lang="zh-CN" altLang="en-US" dirty="0"/>
          </a:p>
        </p:txBody>
      </p:sp>
      <p:sp>
        <p:nvSpPr>
          <p:cNvPr id="3" name="内容占位符 2">
            <a:extLst>
              <a:ext uri="{FF2B5EF4-FFF2-40B4-BE49-F238E27FC236}">
                <a16:creationId xmlns:a16="http://schemas.microsoft.com/office/drawing/2014/main" id="{50938814-A079-497F-BD0B-F86CFC872873}"/>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90BF22B6-BA55-451F-8218-9F8467F7AD2C}"/>
              </a:ext>
            </a:extLst>
          </p:cNvPr>
          <p:cNvSpPr>
            <a:spLocks noGrp="1"/>
          </p:cNvSpPr>
          <p:nvPr>
            <p:ph type="title"/>
          </p:nvPr>
        </p:nvSpPr>
        <p:spPr/>
        <p:txBody>
          <a:bodyPr/>
          <a:lstStyle/>
          <a:p>
            <a:r>
              <a:rPr lang="en-US" altLang="zh-CN" dirty="0"/>
              <a:t>Bifrost Overview</a:t>
            </a:r>
            <a:endParaRPr lang="zh-CN" altLang="en-US" dirty="0"/>
          </a:p>
        </p:txBody>
      </p:sp>
      <p:sp>
        <p:nvSpPr>
          <p:cNvPr id="5" name="内容占位符 4">
            <a:extLst>
              <a:ext uri="{FF2B5EF4-FFF2-40B4-BE49-F238E27FC236}">
                <a16:creationId xmlns:a16="http://schemas.microsoft.com/office/drawing/2014/main" id="{877748C1-99EA-40C0-A201-3129A6ACAAE2}"/>
              </a:ext>
            </a:extLst>
          </p:cNvPr>
          <p:cNvSpPr>
            <a:spLocks noGrp="1"/>
          </p:cNvSpPr>
          <p:nvPr>
            <p:ph idx="1"/>
          </p:nvPr>
        </p:nvSpPr>
        <p:spPr>
          <a:xfrm>
            <a:off x="608401" y="1442204"/>
            <a:ext cx="5746680" cy="4759200"/>
          </a:xfrm>
        </p:spPr>
        <p:txBody>
          <a:bodyPr>
            <a:noAutofit/>
          </a:bodyPr>
          <a:lstStyle/>
          <a:p>
            <a:r>
              <a:rPr lang="en-US" altLang="zh-CN" sz="2400" dirty="0"/>
              <a:t>PFC is myopic</a:t>
            </a:r>
          </a:p>
          <a:p>
            <a:pPr lvl="1"/>
            <a:r>
              <a:rPr lang="en-US" altLang="zh-CN" sz="1800" dirty="0"/>
              <a:t>PFC does not know how many packets are in-flight</a:t>
            </a:r>
          </a:p>
          <a:p>
            <a:pPr lvl="1"/>
            <a:r>
              <a:rPr lang="en-US" altLang="zh-CN" sz="1800" dirty="0"/>
              <a:t>PFC merely focuses on queue length to make control decisions</a:t>
            </a:r>
          </a:p>
          <a:p>
            <a:r>
              <a:rPr lang="en-US" altLang="zh-CN" sz="2400" dirty="0" err="1"/>
              <a:t>Biofrost</a:t>
            </a:r>
            <a:r>
              <a:rPr lang="en-US" altLang="zh-CN" sz="2400" dirty="0"/>
              <a:t> Design</a:t>
            </a:r>
          </a:p>
          <a:p>
            <a:pPr lvl="1"/>
            <a:r>
              <a:rPr lang="en-US" altLang="zh-CN" sz="1800" dirty="0"/>
              <a:t>Insights: If the downstream records what  frames have been sent, it knows exactly how many packets are in-flight</a:t>
            </a:r>
          </a:p>
          <a:p>
            <a:r>
              <a:rPr lang="en-US" altLang="zh-CN" dirty="0"/>
              <a:t>Performance</a:t>
            </a:r>
          </a:p>
          <a:p>
            <a:pPr lvl="1"/>
            <a:r>
              <a:rPr lang="en-US" altLang="zh-CN" sz="1800" dirty="0"/>
              <a:t>Improve the performance of small flows</a:t>
            </a:r>
          </a:p>
          <a:p>
            <a:r>
              <a:rPr lang="en-US" altLang="zh-CN" sz="2400" dirty="0"/>
              <a:t>ICNP’23</a:t>
            </a:r>
          </a:p>
          <a:p>
            <a:pPr lvl="1"/>
            <a:endParaRPr lang="en-US" altLang="zh-CN" sz="18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8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8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CN" sz="1800" dirty="0">
              <a:ea typeface="Calibri" panose="020F0502020204030204" pitchFamily="34" charset="0"/>
            </a:endParaRPr>
          </a:p>
          <a:p>
            <a:pPr lvl="1"/>
            <a:endParaRPr lang="en-US" altLang="zh-CN"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5E8160AA-5ECB-46E5-B5BE-E632A22B4B6F}"/>
              </a:ext>
            </a:extLst>
          </p:cNvPr>
          <p:cNvPicPr>
            <a:picLocks noChangeAspect="1"/>
          </p:cNvPicPr>
          <p:nvPr/>
        </p:nvPicPr>
        <p:blipFill>
          <a:blip r:embed="rId3"/>
          <a:stretch>
            <a:fillRect/>
          </a:stretch>
        </p:blipFill>
        <p:spPr>
          <a:xfrm>
            <a:off x="6599081" y="2155198"/>
            <a:ext cx="5504133" cy="1666606"/>
          </a:xfrm>
          <a:prstGeom prst="rect">
            <a:avLst/>
          </a:prstGeom>
        </p:spPr>
      </p:pic>
      <p:pic>
        <p:nvPicPr>
          <p:cNvPr id="78" name="图片 77">
            <a:extLst>
              <a:ext uri="{FF2B5EF4-FFF2-40B4-BE49-F238E27FC236}">
                <a16:creationId xmlns:a16="http://schemas.microsoft.com/office/drawing/2014/main" id="{3D220640-18FF-436F-9FF2-3BCB37E704E3}"/>
              </a:ext>
            </a:extLst>
          </p:cNvPr>
          <p:cNvPicPr>
            <a:picLocks noChangeAspect="1"/>
          </p:cNvPicPr>
          <p:nvPr/>
        </p:nvPicPr>
        <p:blipFill>
          <a:blip r:embed="rId4"/>
          <a:stretch>
            <a:fillRect/>
          </a:stretch>
        </p:blipFill>
        <p:spPr>
          <a:xfrm>
            <a:off x="6618971" y="3821804"/>
            <a:ext cx="5200000" cy="2276190"/>
          </a:xfrm>
          <a:prstGeom prst="rect">
            <a:avLst/>
          </a:prstGeom>
        </p:spPr>
      </p:pic>
      <p:sp>
        <p:nvSpPr>
          <p:cNvPr id="8" name="文本框 7">
            <a:extLst>
              <a:ext uri="{FF2B5EF4-FFF2-40B4-BE49-F238E27FC236}">
                <a16:creationId xmlns:a16="http://schemas.microsoft.com/office/drawing/2014/main" id="{98035E2C-AFB3-43BF-86E0-FF2AC0E1D04C}"/>
              </a:ext>
            </a:extLst>
          </p:cNvPr>
          <p:cNvSpPr txBox="1"/>
          <p:nvPr/>
        </p:nvSpPr>
        <p:spPr>
          <a:xfrm>
            <a:off x="6355081" y="6110033"/>
            <a:ext cx="5573029" cy="307777"/>
          </a:xfrm>
          <a:prstGeom prst="rect">
            <a:avLst/>
          </a:prstGeom>
          <a:noFill/>
        </p:spPr>
        <p:txBody>
          <a:bodyPr wrap="square">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en-US" altLang="zh-CN" sz="1400" dirty="0">
                <a:latin typeface="Calibri" panose="020F0502020204030204" pitchFamily="34" charset="0"/>
                <a:cs typeface="Calibri" panose="020F0502020204030204" pitchFamily="34" charset="0"/>
              </a:rPr>
              <a:t>Bifrost: Extending </a:t>
            </a:r>
            <a:r>
              <a:rPr lang="en-US" altLang="zh-CN" sz="1400" dirty="0" err="1">
                <a:latin typeface="Calibri" panose="020F0502020204030204" pitchFamily="34" charset="0"/>
                <a:cs typeface="Calibri" panose="020F0502020204030204" pitchFamily="34" charset="0"/>
              </a:rPr>
              <a:t>RoCE</a:t>
            </a:r>
            <a:r>
              <a:rPr lang="en-US" altLang="zh-CN" sz="1400" dirty="0">
                <a:latin typeface="Calibri" panose="020F0502020204030204" pitchFamily="34" charset="0"/>
                <a:cs typeface="Calibri" panose="020F0502020204030204" pitchFamily="34" charset="0"/>
              </a:rPr>
              <a:t> for Long Distance Inter-DC Links</a:t>
            </a:r>
            <a:r>
              <a:rPr lang="en-US" altLang="zh-CN" sz="1400" dirty="0">
                <a:latin typeface="Calibri" panose="020F0502020204030204" pitchFamily="34" charset="0"/>
                <a:ea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ICNP/TON</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ea typeface="Calibri" panose="020F0502020204030204" pitchFamily="34" charset="0"/>
                <a:cs typeface="Calibri" panose="020F0502020204030204" pitchFamily="34" charset="0"/>
              </a:rPr>
              <a:t>2023.</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4563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665710E-9BE7-4A5C-8426-5793E7087BFD}"/>
              </a:ext>
            </a:extLst>
          </p:cNvPr>
          <p:cNvSpPr>
            <a:spLocks noGrp="1"/>
          </p:cNvSpPr>
          <p:nvPr>
            <p:ph type="sldNum" sz="quarter" idx="12"/>
          </p:nvPr>
        </p:nvSpPr>
        <p:spPr/>
        <p:txBody>
          <a:bodyPr/>
          <a:lstStyle/>
          <a:p>
            <a:fld id="{49AE70B2-8BF9-45C0-BB95-33D1B9D3A854}" type="slidenum">
              <a:rPr lang="zh-CN" altLang="en-US" smtClean="0"/>
              <a:t>56</a:t>
            </a:fld>
            <a:endParaRPr lang="zh-CN" altLang="en-US" dirty="0"/>
          </a:p>
        </p:txBody>
      </p:sp>
      <p:sp>
        <p:nvSpPr>
          <p:cNvPr id="3" name="内容占位符 2">
            <a:extLst>
              <a:ext uri="{FF2B5EF4-FFF2-40B4-BE49-F238E27FC236}">
                <a16:creationId xmlns:a16="http://schemas.microsoft.com/office/drawing/2014/main" id="{2E81FE2F-EA99-40F2-A37C-6B772058BF51}"/>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0A42C1EB-EFC9-4E29-BF21-80BDC3D46800}"/>
              </a:ext>
            </a:extLst>
          </p:cNvPr>
          <p:cNvSpPr>
            <a:spLocks noGrp="1"/>
          </p:cNvSpPr>
          <p:nvPr>
            <p:ph type="title"/>
          </p:nvPr>
        </p:nvSpPr>
        <p:spPr/>
        <p:txBody>
          <a:bodyPr/>
          <a:lstStyle/>
          <a:p>
            <a:r>
              <a:rPr lang="en-US" altLang="zh-CN" dirty="0" err="1"/>
              <a:t>BifrostX</a:t>
            </a:r>
            <a:r>
              <a:rPr lang="en-US" altLang="zh-CN" dirty="0"/>
              <a:t> Overview</a:t>
            </a:r>
            <a:endParaRPr lang="zh-CN" altLang="en-US" dirty="0"/>
          </a:p>
        </p:txBody>
      </p:sp>
      <p:sp>
        <p:nvSpPr>
          <p:cNvPr id="5" name="内容占位符 4">
            <a:extLst>
              <a:ext uri="{FF2B5EF4-FFF2-40B4-BE49-F238E27FC236}">
                <a16:creationId xmlns:a16="http://schemas.microsoft.com/office/drawing/2014/main" id="{1897FD95-6DE2-4536-BF23-A8D04B75ED47}"/>
              </a:ext>
            </a:extLst>
          </p:cNvPr>
          <p:cNvSpPr>
            <a:spLocks noGrp="1"/>
          </p:cNvSpPr>
          <p:nvPr>
            <p:ph idx="1"/>
          </p:nvPr>
        </p:nvSpPr>
        <p:spPr>
          <a:xfrm>
            <a:off x="608400" y="1490400"/>
            <a:ext cx="10969200" cy="1862400"/>
          </a:xfrm>
        </p:spPr>
        <p:txBody>
          <a:bodyPr/>
          <a:lstStyle/>
          <a:p>
            <a:pPr marL="285750" indent="-285750">
              <a:buFont typeface="Arial" panose="020B0604020202020204" pitchFamily="34" charset="0"/>
              <a:buChar char="•"/>
            </a:pPr>
            <a:r>
              <a:rPr lang="en-US" altLang="zh-CN" dirty="0">
                <a:solidFill>
                  <a:schemeClr val="tx1"/>
                </a:solidFill>
              </a:rPr>
              <a:t>Multiple priorities</a:t>
            </a:r>
            <a:endParaRPr lang="en-CN" altLang="zh-CN" dirty="0">
              <a:solidFill>
                <a:schemeClr val="tx1"/>
              </a:solidFill>
            </a:endParaRPr>
          </a:p>
        </p:txBody>
      </p:sp>
      <p:pic>
        <p:nvPicPr>
          <p:cNvPr id="6" name="Content Placeholder 6">
            <a:extLst>
              <a:ext uri="{FF2B5EF4-FFF2-40B4-BE49-F238E27FC236}">
                <a16:creationId xmlns:a16="http://schemas.microsoft.com/office/drawing/2014/main" id="{24852935-3C5A-494E-A89C-4F2C23E1C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708" y="2743186"/>
            <a:ext cx="6440626" cy="1862400"/>
          </a:xfrm>
          <a:prstGeom prst="rect">
            <a:avLst/>
          </a:prstGeom>
        </p:spPr>
      </p:pic>
      <p:sp>
        <p:nvSpPr>
          <p:cNvPr id="7" name="Content Placeholder 2">
            <a:extLst>
              <a:ext uri="{FF2B5EF4-FFF2-40B4-BE49-F238E27FC236}">
                <a16:creationId xmlns:a16="http://schemas.microsoft.com/office/drawing/2014/main" id="{03430095-D92F-4663-AA05-892879A103D9}"/>
              </a:ext>
            </a:extLst>
          </p:cNvPr>
          <p:cNvSpPr txBox="1">
            <a:spLocks/>
          </p:cNvSpPr>
          <p:nvPr/>
        </p:nvSpPr>
        <p:spPr>
          <a:xfrm>
            <a:off x="492760" y="5013760"/>
            <a:ext cx="7886700" cy="940000"/>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600"/>
              </a:spcBef>
              <a:spcAft>
                <a:spcPts val="1200"/>
              </a:spcAft>
              <a:buFont typeface="Arial" panose="020B0704020202020204" pitchFamily="34" charset="0"/>
              <a:buChar char="•"/>
              <a:defRPr sz="2800" kern="1200" baseline="0">
                <a:solidFill>
                  <a:schemeClr val="tx1"/>
                </a:solidFill>
                <a:latin typeface="Times New Roman" panose="02020603050405020304" pitchFamily="18" charset="0"/>
                <a:ea typeface="Microsoft YaHei" panose="020B0503020204020204" pitchFamily="34" charset="-122"/>
                <a:cs typeface="+mn-cs"/>
              </a:defRPr>
            </a:lvl1pPr>
            <a:lvl2pPr marL="685800" indent="-228600" algn="l" defTabSz="914400" rtl="0" eaLnBrk="1" latinLnBrk="0" hangingPunct="1">
              <a:lnSpc>
                <a:spcPct val="100000"/>
              </a:lnSpc>
              <a:spcBef>
                <a:spcPts val="600"/>
              </a:spcBef>
              <a:spcAft>
                <a:spcPts val="600"/>
              </a:spcAft>
              <a:buFont typeface="Arial" panose="020B0704020202020204" pitchFamily="34" charset="0"/>
              <a:buChar char="•"/>
              <a:defRPr sz="2400" kern="1200" baseline="0">
                <a:solidFill>
                  <a:schemeClr val="tx1"/>
                </a:solidFill>
                <a:latin typeface="Times New Roman" panose="02020603050405020304" pitchFamily="18" charset="0"/>
                <a:ea typeface="Microsoft YaHei" panose="020B0503020204020204" pitchFamily="34" charset="-122"/>
                <a:cs typeface="+mn-cs"/>
              </a:defRPr>
            </a:lvl2pPr>
            <a:lvl3pPr marL="1143000" indent="-228600" algn="l" defTabSz="914400" rtl="0" eaLnBrk="1" latinLnBrk="0" hangingPunct="1">
              <a:lnSpc>
                <a:spcPct val="100000"/>
              </a:lnSpc>
              <a:spcBef>
                <a:spcPts val="600"/>
              </a:spcBef>
              <a:buFont typeface="Arial" panose="020B0704020202020204" pitchFamily="34" charset="0"/>
              <a:buChar char="•"/>
              <a:defRPr sz="2000" kern="1200" baseline="0">
                <a:solidFill>
                  <a:schemeClr val="tx1"/>
                </a:solidFill>
                <a:latin typeface="Times New Roman" panose="02020603050405020304" pitchFamily="18" charset="0"/>
                <a:ea typeface="Microsoft YaHei" panose="020B0503020204020204" pitchFamily="34" charset="-122"/>
                <a:cs typeface="+mn-cs"/>
              </a:defRPr>
            </a:lvl3pPr>
            <a:lvl4pPr marL="1600200" indent="-228600" algn="l" defTabSz="914400" rtl="0" eaLnBrk="1" latinLnBrk="0" hangingPunct="1">
              <a:lnSpc>
                <a:spcPct val="100000"/>
              </a:lnSpc>
              <a:spcBef>
                <a:spcPts val="600"/>
              </a:spcBef>
              <a:buFont typeface="Arial" panose="020B0704020202020204" pitchFamily="34" charset="0"/>
              <a:buChar char="•"/>
              <a:defRPr sz="1800" kern="1200" baseline="0">
                <a:solidFill>
                  <a:schemeClr val="tx1"/>
                </a:solidFill>
                <a:latin typeface="Times New Roman" panose="02020603050405020304" pitchFamily="18" charset="0"/>
                <a:ea typeface="Microsoft YaHei" panose="020B0503020204020204" pitchFamily="34" charset="-122"/>
                <a:cs typeface="+mn-cs"/>
              </a:defRPr>
            </a:lvl4pPr>
            <a:lvl5pPr marL="2057400" indent="-228600" algn="l" defTabSz="914400" rtl="0" eaLnBrk="1" latinLnBrk="0" hangingPunct="1">
              <a:lnSpc>
                <a:spcPct val="100000"/>
              </a:lnSpc>
              <a:spcBef>
                <a:spcPts val="600"/>
              </a:spcBef>
              <a:buFont typeface="Arial" panose="020B0704020202020204" pitchFamily="34" charset="0"/>
              <a:buChar char="•"/>
              <a:defRPr sz="1800" kern="1200" baseline="0">
                <a:solidFill>
                  <a:schemeClr val="tx1"/>
                </a:solidFill>
                <a:latin typeface="Times New Roman" panose="02020603050405020304" pitchFamily="18"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171450" indent="-171450" defTabSz="685800">
              <a:spcBef>
                <a:spcPts val="450"/>
              </a:spcBef>
              <a:spcAft>
                <a:spcPts val="900"/>
              </a:spcAft>
            </a:pPr>
            <a:r>
              <a:rPr lang="en-US" altLang="zh-CN" sz="2000" dirty="0"/>
              <a:t>TON accepted</a:t>
            </a:r>
          </a:p>
        </p:txBody>
      </p:sp>
      <mc:AlternateContent xmlns:mc="http://schemas.openxmlformats.org/markup-compatibility/2006" xmlns:a14="http://schemas.microsoft.com/office/drawing/2010/main">
        <mc:Choice Requires="a14">
          <p:sp>
            <p:nvSpPr>
              <p:cNvPr id="8" name="Rounded Rectangle 8">
                <a:extLst>
                  <a:ext uri="{FF2B5EF4-FFF2-40B4-BE49-F238E27FC236}">
                    <a16:creationId xmlns:a16="http://schemas.microsoft.com/office/drawing/2014/main" id="{A8ED2D34-4B6B-4974-97F6-A89664AA656D}"/>
                  </a:ext>
                </a:extLst>
              </p:cNvPr>
              <p:cNvSpPr/>
              <p:nvPr/>
            </p:nvSpPr>
            <p:spPr>
              <a:xfrm>
                <a:off x="6489376" y="5013760"/>
                <a:ext cx="2443397" cy="460947"/>
              </a:xfrm>
              <a:prstGeom prst="roundRect">
                <a:avLst>
                  <a:gd name="adj" fmla="val 34058"/>
                </a:avLst>
              </a:prstGeom>
              <a:solidFill>
                <a:srgbClr val="007F1F"/>
              </a:solidFill>
              <a:ln w="2540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85800"/>
                <a14:m>
                  <m:oMath xmlns:m="http://schemas.openxmlformats.org/officeDocument/2006/math">
                    <m:r>
                      <a:rPr lang="en-CN" sz="1500" i="1">
                        <a:solidFill>
                          <a:prstClr val="white"/>
                        </a:solidFill>
                        <a:latin typeface="Cambria Math" panose="02040503050406030204" pitchFamily="18" charset="0"/>
                        <a:ea typeface="Microsoft YaHei" panose="020B0503020204020204" pitchFamily="34" charset="-122"/>
                      </a:rPr>
                      <m:t>𝑃</m:t>
                    </m:r>
                  </m:oMath>
                </a14:m>
                <a:r>
                  <a:rPr lang="zh-CN" altLang="en-US" sz="1500" dirty="0">
                    <a:solidFill>
                      <a:prstClr val="white"/>
                    </a:solidFill>
                    <a:latin typeface="Microsoft YaHei" panose="020B0503020204020204" pitchFamily="34" charset="-122"/>
                    <a:ea typeface="Microsoft YaHei" panose="020B0503020204020204" pitchFamily="34" charset="-122"/>
                  </a:rPr>
                  <a:t> 个优先级对应的令牌</a:t>
                </a:r>
                <a:endParaRPr lang="en-CN" sz="1500" dirty="0">
                  <a:solidFill>
                    <a:prstClr val="white"/>
                  </a:solidFill>
                  <a:latin typeface="Microsoft YaHei" panose="020B0503020204020204" pitchFamily="34" charset="-122"/>
                  <a:ea typeface="Microsoft YaHei" panose="020B0503020204020204" pitchFamily="34" charset="-122"/>
                </a:endParaRPr>
              </a:p>
            </p:txBody>
          </p:sp>
        </mc:Choice>
        <mc:Fallback xmlns="">
          <p:sp>
            <p:nvSpPr>
              <p:cNvPr id="8" name="Rounded Rectangle 8">
                <a:extLst>
                  <a:ext uri="{FF2B5EF4-FFF2-40B4-BE49-F238E27FC236}">
                    <a16:creationId xmlns:a16="http://schemas.microsoft.com/office/drawing/2014/main" id="{A8ED2D34-4B6B-4974-97F6-A89664AA656D}"/>
                  </a:ext>
                </a:extLst>
              </p:cNvPr>
              <p:cNvSpPr>
                <a:spLocks noRot="1" noChangeAspect="1" noMove="1" noResize="1" noEditPoints="1" noAdjustHandles="1" noChangeArrowheads="1" noChangeShapeType="1" noTextEdit="1"/>
              </p:cNvSpPr>
              <p:nvPr/>
            </p:nvSpPr>
            <p:spPr>
              <a:xfrm>
                <a:off x="6489376" y="5013760"/>
                <a:ext cx="2443397" cy="460947"/>
              </a:xfrm>
              <a:prstGeom prst="roundRect">
                <a:avLst>
                  <a:gd name="adj" fmla="val 34058"/>
                </a:avLst>
              </a:prstGeom>
              <a:blipFill>
                <a:blip r:embed="rId4"/>
                <a:stretch>
                  <a:fillRect/>
                </a:stretch>
              </a:blipFill>
              <a:ln w="25400">
                <a:solidFill>
                  <a:schemeClr val="tx1"/>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Rounded Rectangle 10">
                <a:extLst>
                  <a:ext uri="{FF2B5EF4-FFF2-40B4-BE49-F238E27FC236}">
                    <a16:creationId xmlns:a16="http://schemas.microsoft.com/office/drawing/2014/main" id="{69CE4D5E-7802-4FB6-A4B2-7B7C01EE01E2}"/>
                  </a:ext>
                </a:extLst>
              </p:cNvPr>
              <p:cNvSpPr/>
              <p:nvPr/>
            </p:nvSpPr>
            <p:spPr>
              <a:xfrm>
                <a:off x="9134203" y="5013759"/>
                <a:ext cx="2443397" cy="460947"/>
              </a:xfrm>
              <a:prstGeom prst="roundRect">
                <a:avLst>
                  <a:gd name="adj" fmla="val 34058"/>
                </a:avLst>
              </a:prstGeom>
              <a:solidFill>
                <a:srgbClr val="E39B3C"/>
              </a:solidFill>
              <a:ln w="25400">
                <a:solidFill>
                  <a:schemeClr val="tx1"/>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defTabSz="685800"/>
                <a14:m>
                  <m:oMath xmlns:m="http://schemas.openxmlformats.org/officeDocument/2006/math">
                    <m:r>
                      <a:rPr lang="en-US" altLang="zh-CN" sz="1500" i="1">
                        <a:solidFill>
                          <a:prstClr val="white"/>
                        </a:solidFill>
                        <a:latin typeface="Cambria Math" panose="02040503050406030204" pitchFamily="18" charset="0"/>
                        <a:ea typeface="Microsoft YaHei" panose="020B0503020204020204" pitchFamily="34" charset="-122"/>
                      </a:rPr>
                      <m:t>1</m:t>
                    </m:r>
                  </m:oMath>
                </a14:m>
                <a:r>
                  <a:rPr lang="zh-CN" altLang="en-US" sz="1500" dirty="0">
                    <a:solidFill>
                      <a:prstClr val="white"/>
                    </a:solidFill>
                    <a:latin typeface="Microsoft YaHei" panose="020B0503020204020204" pitchFamily="34" charset="-122"/>
                    <a:ea typeface="Microsoft YaHei" panose="020B0503020204020204" pitchFamily="34" charset="-122"/>
                  </a:rPr>
                  <a:t> 个总令牌</a:t>
                </a:r>
                <a:endParaRPr lang="en-CN" sz="1500" dirty="0">
                  <a:solidFill>
                    <a:prstClr val="white"/>
                  </a:solidFill>
                  <a:latin typeface="Microsoft YaHei" panose="020B0503020204020204" pitchFamily="34" charset="-122"/>
                  <a:ea typeface="Microsoft YaHei" panose="020B0503020204020204" pitchFamily="34" charset="-122"/>
                </a:endParaRPr>
              </a:p>
            </p:txBody>
          </p:sp>
        </mc:Choice>
        <mc:Fallback xmlns="">
          <p:sp>
            <p:nvSpPr>
              <p:cNvPr id="9" name="Rounded Rectangle 10">
                <a:extLst>
                  <a:ext uri="{FF2B5EF4-FFF2-40B4-BE49-F238E27FC236}">
                    <a16:creationId xmlns:a16="http://schemas.microsoft.com/office/drawing/2014/main" id="{69CE4D5E-7802-4FB6-A4B2-7B7C01EE01E2}"/>
                  </a:ext>
                </a:extLst>
              </p:cNvPr>
              <p:cNvSpPr>
                <a:spLocks noRot="1" noChangeAspect="1" noMove="1" noResize="1" noEditPoints="1" noAdjustHandles="1" noChangeArrowheads="1" noChangeShapeType="1" noTextEdit="1"/>
              </p:cNvSpPr>
              <p:nvPr/>
            </p:nvSpPr>
            <p:spPr>
              <a:xfrm>
                <a:off x="9134203" y="5013759"/>
                <a:ext cx="2443397" cy="460947"/>
              </a:xfrm>
              <a:prstGeom prst="roundRect">
                <a:avLst>
                  <a:gd name="adj" fmla="val 34058"/>
                </a:avLst>
              </a:prstGeom>
              <a:blipFill>
                <a:blip r:embed="rId5"/>
                <a:stretch>
                  <a:fillRect/>
                </a:stretch>
              </a:blipFill>
              <a:ln w="25400">
                <a:solidFill>
                  <a:schemeClr val="tx1"/>
                </a:solidFill>
                <a:prstDash val="solid"/>
              </a:ln>
            </p:spPr>
            <p:txBody>
              <a:bodyPr/>
              <a:lstStyle/>
              <a:p>
                <a:r>
                  <a:rPr lang="zh-CN" altLang="en-US">
                    <a:noFill/>
                  </a:rPr>
                  <a:t> </a:t>
                </a:r>
              </a:p>
            </p:txBody>
          </p:sp>
        </mc:Fallback>
      </mc:AlternateContent>
    </p:spTree>
    <p:extLst>
      <p:ext uri="{BB962C8B-B14F-4D97-AF65-F5344CB8AC3E}">
        <p14:creationId xmlns:p14="http://schemas.microsoft.com/office/powerpoint/2010/main" val="353381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57</a:t>
            </a:fld>
            <a:endParaRPr lang="zh-CN" altLang="en-US" dirty="0"/>
          </a:p>
        </p:txBody>
      </p:sp>
      <p:sp>
        <p:nvSpPr>
          <p:cNvPr id="6" name="内容占位符 5"/>
          <p:cNvSpPr>
            <a:spLocks noGrp="1"/>
          </p:cNvSpPr>
          <p:nvPr>
            <p:ph sz="quarter" idx="13"/>
          </p:nvPr>
        </p:nvSpPr>
        <p:spPr/>
        <p:txBody>
          <a:bodyPr>
            <a:normAutofit fontScale="70000" lnSpcReduction="20000"/>
          </a:bodyPr>
          <a:lstStyle/>
          <a:p>
            <a:endParaRPr lang="zh-CN" altLang="en-US" dirty="0"/>
          </a:p>
        </p:txBody>
      </p:sp>
      <p:sp>
        <p:nvSpPr>
          <p:cNvPr id="18" name="椭圆 17">
            <a:extLst>
              <a:ext uri="{FF2B5EF4-FFF2-40B4-BE49-F238E27FC236}">
                <a16:creationId xmlns:a16="http://schemas.microsoft.com/office/drawing/2014/main" id="{D57BF838-8A7D-448E-B673-6C2AB5E335D0}"/>
              </a:ext>
            </a:extLst>
          </p:cNvPr>
          <p:cNvSpPr/>
          <p:nvPr/>
        </p:nvSpPr>
        <p:spPr>
          <a:xfrm>
            <a:off x="465007" y="1517674"/>
            <a:ext cx="3240000" cy="3240000"/>
          </a:xfrm>
          <a:prstGeom prst="ellipse">
            <a:avLst/>
          </a:prstGeom>
          <a:noFill/>
          <a:ln w="444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C1750"/>
              </a:solidFill>
            </a:endParaRPr>
          </a:p>
        </p:txBody>
      </p:sp>
      <p:sp>
        <p:nvSpPr>
          <p:cNvPr id="19" name="矩形 18">
            <a:extLst>
              <a:ext uri="{FF2B5EF4-FFF2-40B4-BE49-F238E27FC236}">
                <a16:creationId xmlns:a16="http://schemas.microsoft.com/office/drawing/2014/main" id="{678904AD-C815-4D66-8CFC-D6D17715E4F3}"/>
              </a:ext>
            </a:extLst>
          </p:cNvPr>
          <p:cNvSpPr/>
          <p:nvPr/>
        </p:nvSpPr>
        <p:spPr>
          <a:xfrm>
            <a:off x="152349" y="899710"/>
            <a:ext cx="1992768" cy="4340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50EFA09-0F75-4D63-9CA3-11ADAC449F43}"/>
              </a:ext>
            </a:extLst>
          </p:cNvPr>
          <p:cNvGrpSpPr/>
          <p:nvPr/>
        </p:nvGrpSpPr>
        <p:grpSpPr>
          <a:xfrm>
            <a:off x="806803" y="1966243"/>
            <a:ext cx="2570442" cy="2340000"/>
            <a:chOff x="377279" y="2142969"/>
            <a:chExt cx="2570442" cy="2340000"/>
          </a:xfrm>
        </p:grpSpPr>
        <p:sp>
          <p:nvSpPr>
            <p:cNvPr id="8" name="椭圆 7">
              <a:extLst>
                <a:ext uri="{FF2B5EF4-FFF2-40B4-BE49-F238E27FC236}">
                  <a16:creationId xmlns:a16="http://schemas.microsoft.com/office/drawing/2014/main" id="{5925F3F6-300F-4529-AC1C-0EAF030E5D32}"/>
                </a:ext>
              </a:extLst>
            </p:cNvPr>
            <p:cNvSpPr/>
            <p:nvPr/>
          </p:nvSpPr>
          <p:spPr>
            <a:xfrm>
              <a:off x="454816" y="2142969"/>
              <a:ext cx="2340000" cy="2340000"/>
            </a:xfrm>
            <a:prstGeom prst="ellipse">
              <a:avLst/>
            </a:prstGeom>
            <a:solidFill>
              <a:srgbClr val="A0C0F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1750"/>
                </a:solidFill>
              </a:endParaRPr>
            </a:p>
          </p:txBody>
        </p:sp>
        <p:sp>
          <p:nvSpPr>
            <p:cNvPr id="38"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5340B283-AC76-4995-BAD8-33028794BBAF}"/>
                </a:ext>
              </a:extLst>
            </p:cNvPr>
            <p:cNvSpPr txBox="1">
              <a:spLocks noChangeArrowheads="1"/>
            </p:cNvSpPr>
            <p:nvPr/>
          </p:nvSpPr>
          <p:spPr bwMode="auto">
            <a:xfrm>
              <a:off x="377279" y="2768361"/>
              <a:ext cx="257044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lang="en-US" altLang="zh-CN" sz="5400" b="1" dirty="0">
                  <a:solidFill>
                    <a:srgbClr val="16468D"/>
                  </a:solidFill>
                  <a:latin typeface="Calibri" panose="020F0502020204030204" pitchFamily="34" charset="0"/>
                  <a:cs typeface="Calibri" panose="020F0502020204030204" pitchFamily="34" charset="0"/>
                  <a:sym typeface="Calibri" panose="020F0502020204030204" pitchFamily="34" charset="0"/>
                </a:rPr>
                <a:t>Outline</a:t>
              </a:r>
            </a:p>
          </p:txBody>
        </p:sp>
      </p:grpSp>
      <p:grpSp>
        <p:nvGrpSpPr>
          <p:cNvPr id="7" name="组合 6">
            <a:extLst>
              <a:ext uri="{FF2B5EF4-FFF2-40B4-BE49-F238E27FC236}">
                <a16:creationId xmlns:a16="http://schemas.microsoft.com/office/drawing/2014/main" id="{6A202653-4475-44A8-9EAF-116F3D292F28}"/>
              </a:ext>
            </a:extLst>
          </p:cNvPr>
          <p:cNvGrpSpPr/>
          <p:nvPr/>
        </p:nvGrpSpPr>
        <p:grpSpPr>
          <a:xfrm>
            <a:off x="3164634" y="810692"/>
            <a:ext cx="3213434" cy="720000"/>
            <a:chOff x="1467496" y="4298193"/>
            <a:chExt cx="4219976" cy="720000"/>
          </a:xfrm>
        </p:grpSpPr>
        <p:sp>
          <p:nvSpPr>
            <p:cNvPr id="3" name="矩形: 圆角 2">
              <a:hlinkClick r:id="rId3" action="ppaction://hlinksldjump"/>
              <a:extLst>
                <a:ext uri="{FF2B5EF4-FFF2-40B4-BE49-F238E27FC236}">
                  <a16:creationId xmlns:a16="http://schemas.microsoft.com/office/drawing/2014/main" id="{C9DEB368-08C7-4D0E-8ECF-F15D28EE7437}"/>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Background</a:t>
              </a:r>
            </a:p>
          </p:txBody>
        </p:sp>
        <p:sp>
          <p:nvSpPr>
            <p:cNvPr id="5" name="椭圆 4">
              <a:extLst>
                <a:ext uri="{FF2B5EF4-FFF2-40B4-BE49-F238E27FC236}">
                  <a16:creationId xmlns:a16="http://schemas.microsoft.com/office/drawing/2014/main" id="{E3BEC514-89FB-4EC9-9107-5778E0F599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sp>
        <p:nvSpPr>
          <p:cNvPr id="10" name="椭圆 9">
            <a:extLst>
              <a:ext uri="{FF2B5EF4-FFF2-40B4-BE49-F238E27FC236}">
                <a16:creationId xmlns:a16="http://schemas.microsoft.com/office/drawing/2014/main" id="{E03E7ABC-B9D5-417E-95AB-FFF2180AA8EF}"/>
              </a:ext>
            </a:extLst>
          </p:cNvPr>
          <p:cNvSpPr/>
          <p:nvPr/>
        </p:nvSpPr>
        <p:spPr>
          <a:xfrm>
            <a:off x="2253903" y="1265295"/>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14" name="椭圆 13">
            <a:extLst>
              <a:ext uri="{FF2B5EF4-FFF2-40B4-BE49-F238E27FC236}">
                <a16:creationId xmlns:a16="http://schemas.microsoft.com/office/drawing/2014/main" id="{D41DE2DB-B2EC-46E9-AD14-1AF577ED25D7}"/>
              </a:ext>
            </a:extLst>
          </p:cNvPr>
          <p:cNvSpPr/>
          <p:nvPr/>
        </p:nvSpPr>
        <p:spPr>
          <a:xfrm>
            <a:off x="3194796" y="204799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2</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1" name="组合 20">
            <a:extLst>
              <a:ext uri="{FF2B5EF4-FFF2-40B4-BE49-F238E27FC236}">
                <a16:creationId xmlns:a16="http://schemas.microsoft.com/office/drawing/2014/main" id="{6E57855D-76C2-4E71-878B-AE9E18B63B83}"/>
              </a:ext>
            </a:extLst>
          </p:cNvPr>
          <p:cNvGrpSpPr/>
          <p:nvPr/>
        </p:nvGrpSpPr>
        <p:grpSpPr>
          <a:xfrm>
            <a:off x="4156826" y="2047990"/>
            <a:ext cx="2916445" cy="720000"/>
            <a:chOff x="1467496" y="4298193"/>
            <a:chExt cx="4219976" cy="720000"/>
          </a:xfrm>
          <a:solidFill>
            <a:srgbClr val="FFC979"/>
          </a:solidFill>
        </p:grpSpPr>
        <p:sp>
          <p:nvSpPr>
            <p:cNvPr id="24" name="椭圆 23">
              <a:extLst>
                <a:ext uri="{FF2B5EF4-FFF2-40B4-BE49-F238E27FC236}">
                  <a16:creationId xmlns:a16="http://schemas.microsoft.com/office/drawing/2014/main" id="{3C535324-7133-4672-879D-6C1DB2F6CE36}"/>
                </a:ext>
              </a:extLst>
            </p:cNvPr>
            <p:cNvSpPr/>
            <p:nvPr/>
          </p:nvSpPr>
          <p:spPr>
            <a:xfrm>
              <a:off x="4967472" y="4298193"/>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chemeClr val="accent1">
                    <a:lumMod val="50000"/>
                  </a:schemeClr>
                </a:solidFill>
                <a:latin typeface="Calibri" panose="020F0502020204030204" pitchFamily="34" charset="0"/>
                <a:cs typeface="Calibri" panose="020F0502020204030204" pitchFamily="34" charset="0"/>
              </a:endParaRPr>
            </a:p>
          </p:txBody>
        </p:sp>
        <p:sp>
          <p:nvSpPr>
            <p:cNvPr id="23" name="矩形: 圆角 22">
              <a:hlinkClick r:id="rId4" action="ppaction://hlinksldjump"/>
              <a:extLst>
                <a:ext uri="{FF2B5EF4-FFF2-40B4-BE49-F238E27FC236}">
                  <a16:creationId xmlns:a16="http://schemas.microsoft.com/office/drawing/2014/main" id="{1859AEFA-D852-44C7-BC61-D7ADC57BE95B}"/>
                </a:ext>
              </a:extLst>
            </p:cNvPr>
            <p:cNvSpPr/>
            <p:nvPr/>
          </p:nvSpPr>
          <p:spPr>
            <a:xfrm>
              <a:off x="1467496" y="4298193"/>
              <a:ext cx="3929271"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Thoughts</a:t>
              </a:r>
            </a:p>
          </p:txBody>
        </p:sp>
      </p:grpSp>
      <p:sp>
        <p:nvSpPr>
          <p:cNvPr id="22" name="椭圆 21">
            <a:extLst>
              <a:ext uri="{FF2B5EF4-FFF2-40B4-BE49-F238E27FC236}">
                <a16:creationId xmlns:a16="http://schemas.microsoft.com/office/drawing/2014/main" id="{91C71663-DE44-4E50-9525-C773B52FC4A8}"/>
              </a:ext>
            </a:extLst>
          </p:cNvPr>
          <p:cNvSpPr/>
          <p:nvPr/>
        </p:nvSpPr>
        <p:spPr>
          <a:xfrm>
            <a:off x="3273844" y="3338610"/>
            <a:ext cx="720000"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3</a:t>
            </a: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9C23A361-6C19-42E0-8073-5341FE86DD13}"/>
              </a:ext>
            </a:extLst>
          </p:cNvPr>
          <p:cNvGrpSpPr/>
          <p:nvPr/>
        </p:nvGrpSpPr>
        <p:grpSpPr>
          <a:xfrm>
            <a:off x="4155383" y="3368766"/>
            <a:ext cx="2609410" cy="720000"/>
            <a:chOff x="1193768" y="4298193"/>
            <a:chExt cx="4493703" cy="720000"/>
          </a:xfrm>
          <a:solidFill>
            <a:srgbClr val="FFC979"/>
          </a:solidFill>
        </p:grpSpPr>
        <p:sp>
          <p:nvSpPr>
            <p:cNvPr id="29" name="椭圆 28">
              <a:extLst>
                <a:ext uri="{FF2B5EF4-FFF2-40B4-BE49-F238E27FC236}">
                  <a16:creationId xmlns:a16="http://schemas.microsoft.com/office/drawing/2014/main" id="{0606719C-1E5B-45CB-9CF3-D72A50571F37}"/>
                </a:ext>
              </a:extLst>
            </p:cNvPr>
            <p:cNvSpPr/>
            <p:nvPr/>
          </p:nvSpPr>
          <p:spPr>
            <a:xfrm>
              <a:off x="4967472" y="4298193"/>
              <a:ext cx="719999" cy="7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chemeClr val="accent1">
                    <a:lumMod val="50000"/>
                  </a:schemeClr>
                </a:solidFill>
                <a:latin typeface="Calibri" panose="020F0502020204030204" pitchFamily="34" charset="0"/>
                <a:cs typeface="Calibri" panose="020F0502020204030204" pitchFamily="34" charset="0"/>
              </a:endParaRPr>
            </a:p>
          </p:txBody>
        </p:sp>
        <p:sp>
          <p:nvSpPr>
            <p:cNvPr id="28" name="矩形: 圆角 27">
              <a:hlinkClick r:id="rId5" action="ppaction://hlinksldjump"/>
              <a:extLst>
                <a:ext uri="{FF2B5EF4-FFF2-40B4-BE49-F238E27FC236}">
                  <a16:creationId xmlns:a16="http://schemas.microsoft.com/office/drawing/2014/main" id="{35F69748-885A-4628-B7AD-7A6D546279F2}"/>
                </a:ext>
              </a:extLst>
            </p:cNvPr>
            <p:cNvSpPr/>
            <p:nvPr/>
          </p:nvSpPr>
          <p:spPr>
            <a:xfrm>
              <a:off x="1193768" y="4298193"/>
              <a:ext cx="4219974" cy="720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Our Work</a:t>
              </a:r>
              <a:endParaRPr lang="en-US" altLang="zh-CN" sz="3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椭圆 26">
            <a:extLst>
              <a:ext uri="{FF2B5EF4-FFF2-40B4-BE49-F238E27FC236}">
                <a16:creationId xmlns:a16="http://schemas.microsoft.com/office/drawing/2014/main" id="{B27029FC-8742-413E-8F3C-C32F5C93F29D}"/>
              </a:ext>
            </a:extLst>
          </p:cNvPr>
          <p:cNvSpPr/>
          <p:nvPr/>
        </p:nvSpPr>
        <p:spPr>
          <a:xfrm>
            <a:off x="2420822" y="4306243"/>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4</a:t>
            </a:r>
            <a:endParaRPr lang="zh-CN" altLang="en-US" sz="3400" b="1" dirty="0">
              <a:solidFill>
                <a:srgbClr val="925700"/>
              </a:solidFill>
              <a:latin typeface="Calibri" panose="020F0502020204030204" pitchFamily="34" charset="0"/>
              <a:cs typeface="Calibri" panose="020F0502020204030204" pitchFamily="34" charset="0"/>
            </a:endParaRPr>
          </a:p>
        </p:txBody>
      </p:sp>
      <p:grpSp>
        <p:nvGrpSpPr>
          <p:cNvPr id="31" name="组合 30">
            <a:extLst>
              <a:ext uri="{FF2B5EF4-FFF2-40B4-BE49-F238E27FC236}">
                <a16:creationId xmlns:a16="http://schemas.microsoft.com/office/drawing/2014/main" id="{ED780FF7-F1DB-4CD1-ABCA-DFD5183D296B}"/>
              </a:ext>
            </a:extLst>
          </p:cNvPr>
          <p:cNvGrpSpPr/>
          <p:nvPr/>
        </p:nvGrpSpPr>
        <p:grpSpPr>
          <a:xfrm>
            <a:off x="3377245" y="4606064"/>
            <a:ext cx="3240000" cy="720000"/>
            <a:chOff x="1467496" y="4298193"/>
            <a:chExt cx="4219976" cy="720000"/>
          </a:xfrm>
          <a:solidFill>
            <a:srgbClr val="FFC979"/>
          </a:solidFill>
        </p:grpSpPr>
        <p:sp>
          <p:nvSpPr>
            <p:cNvPr id="33" name="矩形: 圆角 32">
              <a:hlinkClick r:id="rId6" action="ppaction://hlinksldjump"/>
              <a:extLst>
                <a:ext uri="{FF2B5EF4-FFF2-40B4-BE49-F238E27FC236}">
                  <a16:creationId xmlns:a16="http://schemas.microsoft.com/office/drawing/2014/main" id="{D5ECA214-C65B-4CF4-9DCF-3BEFAB251628}"/>
                </a:ext>
              </a:extLst>
            </p:cNvPr>
            <p:cNvSpPr/>
            <p:nvPr/>
          </p:nvSpPr>
          <p:spPr>
            <a:xfrm>
              <a:off x="1467496" y="4298193"/>
              <a:ext cx="3929271" cy="720000"/>
            </a:xfrm>
            <a:prstGeom prst="roundRect">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dirty="0">
                  <a:solidFill>
                    <a:srgbClr val="925700"/>
                  </a:solidFill>
                  <a:latin typeface="Calibri" panose="020F0502020204030204" pitchFamily="34" charset="0"/>
                  <a:ea typeface="Calibri" panose="020F0502020204030204" pitchFamily="34" charset="0"/>
                  <a:cs typeface="Calibri" panose="020F0502020204030204" pitchFamily="34" charset="0"/>
                </a:rPr>
                <a:t>Future Work</a:t>
              </a:r>
            </a:p>
          </p:txBody>
        </p:sp>
        <p:sp>
          <p:nvSpPr>
            <p:cNvPr id="34" name="椭圆 33">
              <a:extLst>
                <a:ext uri="{FF2B5EF4-FFF2-40B4-BE49-F238E27FC236}">
                  <a16:creationId xmlns:a16="http://schemas.microsoft.com/office/drawing/2014/main" id="{F220CC14-E273-452E-9480-964296FD68A2}"/>
                </a:ext>
              </a:extLst>
            </p:cNvPr>
            <p:cNvSpPr/>
            <p:nvPr/>
          </p:nvSpPr>
          <p:spPr>
            <a:xfrm>
              <a:off x="4967472" y="4298193"/>
              <a:ext cx="720000" cy="720000"/>
            </a:xfrm>
            <a:prstGeom prst="ellipse">
              <a:avLst/>
            </a:prstGeom>
            <a:solidFill>
              <a:srgbClr val="FFC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00" b="1" dirty="0">
                <a:solidFill>
                  <a:srgbClr val="9257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7404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76DF04-5802-4C30-A951-11ADD080150B}"/>
              </a:ext>
            </a:extLst>
          </p:cNvPr>
          <p:cNvSpPr>
            <a:spLocks noGrp="1"/>
          </p:cNvSpPr>
          <p:nvPr>
            <p:ph type="sldNum" sz="quarter" idx="12"/>
          </p:nvPr>
        </p:nvSpPr>
        <p:spPr/>
        <p:txBody>
          <a:bodyPr/>
          <a:lstStyle/>
          <a:p>
            <a:fld id="{49AE70B2-8BF9-45C0-BB95-33D1B9D3A854}" type="slidenum">
              <a:rPr lang="zh-CN" altLang="en-US" smtClean="0"/>
              <a:t>58</a:t>
            </a:fld>
            <a:endParaRPr lang="zh-CN" altLang="en-US" dirty="0"/>
          </a:p>
        </p:txBody>
      </p:sp>
      <p:sp>
        <p:nvSpPr>
          <p:cNvPr id="3" name="内容占位符 2">
            <a:extLst>
              <a:ext uri="{FF2B5EF4-FFF2-40B4-BE49-F238E27FC236}">
                <a16:creationId xmlns:a16="http://schemas.microsoft.com/office/drawing/2014/main" id="{78096DC0-B68F-4689-AA79-6966B660AA1F}"/>
              </a:ext>
            </a:extLst>
          </p:cNvPr>
          <p:cNvSpPr>
            <a:spLocks noGrp="1"/>
          </p:cNvSpPr>
          <p:nvPr>
            <p:ph sz="quarter" idx="13"/>
          </p:nvPr>
        </p:nvSpPr>
        <p:spPr/>
        <p:txBody>
          <a:bodyPr>
            <a:normAutofit fontScale="70000" lnSpcReduction="20000"/>
          </a:bodyPr>
          <a:lstStyle/>
          <a:p>
            <a:endParaRPr lang="zh-CN" altLang="en-US"/>
          </a:p>
        </p:txBody>
      </p:sp>
      <p:sp>
        <p:nvSpPr>
          <p:cNvPr id="4" name="标题 3">
            <a:extLst>
              <a:ext uri="{FF2B5EF4-FFF2-40B4-BE49-F238E27FC236}">
                <a16:creationId xmlns:a16="http://schemas.microsoft.com/office/drawing/2014/main" id="{A94521B2-9B78-40C3-9669-CED5A6ECE7F9}"/>
              </a:ext>
            </a:extLst>
          </p:cNvPr>
          <p:cNvSpPr>
            <a:spLocks noGrp="1"/>
          </p:cNvSpPr>
          <p:nvPr>
            <p:ph type="title"/>
          </p:nvPr>
        </p:nvSpPr>
        <p:spPr>
          <a:xfrm>
            <a:off x="195493" y="321644"/>
            <a:ext cx="10969200" cy="705600"/>
          </a:xfrm>
        </p:spPr>
        <p:txBody>
          <a:bodyPr/>
          <a:lstStyle/>
          <a:p>
            <a:r>
              <a:rPr lang="en-US" altLang="zh-CN" dirty="0"/>
              <a:t>DCN in AI computing</a:t>
            </a:r>
            <a:endParaRPr lang="zh-CN" altLang="en-US" dirty="0"/>
          </a:p>
        </p:txBody>
      </p:sp>
      <p:pic>
        <p:nvPicPr>
          <p:cNvPr id="6" name="图片 5">
            <a:extLst>
              <a:ext uri="{FF2B5EF4-FFF2-40B4-BE49-F238E27FC236}">
                <a16:creationId xmlns:a16="http://schemas.microsoft.com/office/drawing/2014/main" id="{CEE265C8-9EB7-43A4-A8A4-8EEDCFF97FB5}"/>
              </a:ext>
            </a:extLst>
          </p:cNvPr>
          <p:cNvPicPr>
            <a:picLocks noChangeAspect="1"/>
          </p:cNvPicPr>
          <p:nvPr/>
        </p:nvPicPr>
        <p:blipFill>
          <a:blip r:embed="rId2"/>
          <a:stretch>
            <a:fillRect/>
          </a:stretch>
        </p:blipFill>
        <p:spPr>
          <a:xfrm>
            <a:off x="1037091" y="1454124"/>
            <a:ext cx="3484109" cy="1838046"/>
          </a:xfrm>
          <a:prstGeom prst="rect">
            <a:avLst/>
          </a:prstGeom>
        </p:spPr>
      </p:pic>
      <p:pic>
        <p:nvPicPr>
          <p:cNvPr id="7" name="图片 6">
            <a:extLst>
              <a:ext uri="{FF2B5EF4-FFF2-40B4-BE49-F238E27FC236}">
                <a16:creationId xmlns:a16="http://schemas.microsoft.com/office/drawing/2014/main" id="{4B0AD60C-0457-48E2-8147-2B71850D4E3F}"/>
              </a:ext>
            </a:extLst>
          </p:cNvPr>
          <p:cNvPicPr>
            <a:picLocks noChangeAspect="1"/>
          </p:cNvPicPr>
          <p:nvPr/>
        </p:nvPicPr>
        <p:blipFill>
          <a:blip r:embed="rId3"/>
          <a:stretch>
            <a:fillRect/>
          </a:stretch>
        </p:blipFill>
        <p:spPr>
          <a:xfrm>
            <a:off x="6042573" y="3823921"/>
            <a:ext cx="4308432" cy="1860276"/>
          </a:xfrm>
          <a:prstGeom prst="rect">
            <a:avLst/>
          </a:prstGeom>
        </p:spPr>
      </p:pic>
      <p:sp>
        <p:nvSpPr>
          <p:cNvPr id="9" name="文本框 8">
            <a:extLst>
              <a:ext uri="{FF2B5EF4-FFF2-40B4-BE49-F238E27FC236}">
                <a16:creationId xmlns:a16="http://schemas.microsoft.com/office/drawing/2014/main" id="{CB4B087F-9056-413D-A10B-C59BBF4E55F8}"/>
              </a:ext>
            </a:extLst>
          </p:cNvPr>
          <p:cNvSpPr txBox="1"/>
          <p:nvPr/>
        </p:nvSpPr>
        <p:spPr>
          <a:xfrm>
            <a:off x="7330813" y="5837584"/>
            <a:ext cx="1920240" cy="369332"/>
          </a:xfrm>
          <a:prstGeom prst="rect">
            <a:avLst/>
          </a:prstGeom>
          <a:noFill/>
        </p:spPr>
        <p:txBody>
          <a:bodyPr wrap="square">
            <a:spAutoFit/>
          </a:bodyPr>
          <a:lstStyle/>
          <a:p>
            <a:r>
              <a:rPr lang="en-US" altLang="zh-CN"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rPr>
              <a:t>Model Parallel</a:t>
            </a:r>
            <a:endParaRPr lang="zh-CN" altLang="en-US"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endParaRPr>
          </a:p>
        </p:txBody>
      </p:sp>
      <p:sp>
        <p:nvSpPr>
          <p:cNvPr id="11" name="文本框 10">
            <a:extLst>
              <a:ext uri="{FF2B5EF4-FFF2-40B4-BE49-F238E27FC236}">
                <a16:creationId xmlns:a16="http://schemas.microsoft.com/office/drawing/2014/main" id="{4D4E3294-2946-4ABD-9431-F2CDDD820D5B}"/>
              </a:ext>
            </a:extLst>
          </p:cNvPr>
          <p:cNvSpPr txBox="1"/>
          <p:nvPr/>
        </p:nvSpPr>
        <p:spPr>
          <a:xfrm>
            <a:off x="2235200" y="3296496"/>
            <a:ext cx="1706880" cy="369332"/>
          </a:xfrm>
          <a:prstGeom prst="rect">
            <a:avLst/>
          </a:prstGeom>
          <a:noFill/>
        </p:spPr>
        <p:txBody>
          <a:bodyPr wrap="square">
            <a:spAutoFit/>
          </a:bodyPr>
          <a:lstStyle/>
          <a:p>
            <a:r>
              <a:rPr lang="en-US" altLang="zh-CN"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rPr>
              <a:t>Data Parallel</a:t>
            </a:r>
            <a:endParaRPr lang="zh-CN" altLang="en-US"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endParaRPr>
          </a:p>
        </p:txBody>
      </p:sp>
      <p:pic>
        <p:nvPicPr>
          <p:cNvPr id="12" name="图片 11">
            <a:extLst>
              <a:ext uri="{FF2B5EF4-FFF2-40B4-BE49-F238E27FC236}">
                <a16:creationId xmlns:a16="http://schemas.microsoft.com/office/drawing/2014/main" id="{ED8C9E8C-F260-4CAB-91DC-D8B7DAFEFFA5}"/>
              </a:ext>
            </a:extLst>
          </p:cNvPr>
          <p:cNvPicPr>
            <a:picLocks noChangeAspect="1"/>
          </p:cNvPicPr>
          <p:nvPr/>
        </p:nvPicPr>
        <p:blipFill>
          <a:blip r:embed="rId4"/>
          <a:stretch>
            <a:fillRect/>
          </a:stretch>
        </p:blipFill>
        <p:spPr>
          <a:xfrm>
            <a:off x="611867" y="3695765"/>
            <a:ext cx="4953545" cy="2116589"/>
          </a:xfrm>
          <a:prstGeom prst="rect">
            <a:avLst/>
          </a:prstGeom>
        </p:spPr>
      </p:pic>
      <p:sp>
        <p:nvSpPr>
          <p:cNvPr id="14" name="文本框 13">
            <a:extLst>
              <a:ext uri="{FF2B5EF4-FFF2-40B4-BE49-F238E27FC236}">
                <a16:creationId xmlns:a16="http://schemas.microsoft.com/office/drawing/2014/main" id="{8BAFF158-E8F7-429D-8EFA-440792B225BF}"/>
              </a:ext>
            </a:extLst>
          </p:cNvPr>
          <p:cNvSpPr txBox="1"/>
          <p:nvPr/>
        </p:nvSpPr>
        <p:spPr>
          <a:xfrm>
            <a:off x="2235200" y="5884816"/>
            <a:ext cx="1991360" cy="369332"/>
          </a:xfrm>
          <a:prstGeom prst="rect">
            <a:avLst/>
          </a:prstGeom>
          <a:noFill/>
        </p:spPr>
        <p:txBody>
          <a:bodyPr wrap="square">
            <a:spAutoFit/>
          </a:bodyPr>
          <a:lstStyle/>
          <a:p>
            <a:r>
              <a:rPr lang="en-US" altLang="zh-CN"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rPr>
              <a:t>Pipeline Parallel</a:t>
            </a:r>
            <a:endParaRPr lang="zh-CN" altLang="en-US"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endParaRPr>
          </a:p>
        </p:txBody>
      </p:sp>
      <p:pic>
        <p:nvPicPr>
          <p:cNvPr id="15" name="图片 14">
            <a:extLst>
              <a:ext uri="{FF2B5EF4-FFF2-40B4-BE49-F238E27FC236}">
                <a16:creationId xmlns:a16="http://schemas.microsoft.com/office/drawing/2014/main" id="{9E68560B-9EA8-486D-B168-4B4EEF326B53}"/>
              </a:ext>
            </a:extLst>
          </p:cNvPr>
          <p:cNvPicPr>
            <a:picLocks noChangeAspect="1"/>
          </p:cNvPicPr>
          <p:nvPr/>
        </p:nvPicPr>
        <p:blipFill>
          <a:blip r:embed="rId5"/>
          <a:stretch>
            <a:fillRect/>
          </a:stretch>
        </p:blipFill>
        <p:spPr>
          <a:xfrm>
            <a:off x="6236353" y="203864"/>
            <a:ext cx="4488032" cy="3225136"/>
          </a:xfrm>
          <a:prstGeom prst="rect">
            <a:avLst/>
          </a:prstGeom>
        </p:spPr>
      </p:pic>
      <p:sp>
        <p:nvSpPr>
          <p:cNvPr id="16" name="文本框 15">
            <a:extLst>
              <a:ext uri="{FF2B5EF4-FFF2-40B4-BE49-F238E27FC236}">
                <a16:creationId xmlns:a16="http://schemas.microsoft.com/office/drawing/2014/main" id="{8E6A7360-703A-4665-8375-775AA4374E30}"/>
              </a:ext>
            </a:extLst>
          </p:cNvPr>
          <p:cNvSpPr txBox="1"/>
          <p:nvPr/>
        </p:nvSpPr>
        <p:spPr>
          <a:xfrm>
            <a:off x="7102214" y="3493873"/>
            <a:ext cx="3451485" cy="369332"/>
          </a:xfrm>
          <a:prstGeom prst="rect">
            <a:avLst/>
          </a:prstGeom>
          <a:noFill/>
        </p:spPr>
        <p:txBody>
          <a:bodyPr wrap="square">
            <a:spAutoFit/>
          </a:bodyPr>
          <a:lstStyle/>
          <a:p>
            <a:r>
              <a:rPr lang="en-US" altLang="zh-CN"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rPr>
              <a:t>Collective communication</a:t>
            </a:r>
            <a:endParaRPr lang="zh-CN" altLang="en-US" sz="1800" dirty="0">
              <a:solidFill>
                <a:srgbClr val="101E82"/>
              </a:solidFill>
              <a:latin typeface="微软雅黑" panose="020B0503020204020204" pitchFamily="34" charset="-122"/>
              <a:ea typeface="微软雅黑" panose="020B0503020204020204" pitchFamily="34" charset="-122"/>
              <a:cs typeface="JingDongLangZhengTi Regular" panose="02000500000000000000" charset="-122"/>
            </a:endParaRPr>
          </a:p>
        </p:txBody>
      </p:sp>
    </p:spTree>
    <p:extLst>
      <p:ext uri="{BB962C8B-B14F-4D97-AF65-F5344CB8AC3E}">
        <p14:creationId xmlns:p14="http://schemas.microsoft.com/office/powerpoint/2010/main" val="1510817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59</a:t>
            </a:fld>
            <a:endParaRPr lang="zh-CN" altLang="en-US" dirty="0"/>
          </a:p>
        </p:txBody>
      </p:sp>
      <p:sp>
        <p:nvSpPr>
          <p:cNvPr id="4" name="标题 3"/>
          <p:cNvSpPr>
            <a:spLocks noGrp="1"/>
          </p:cNvSpPr>
          <p:nvPr>
            <p:ph type="title"/>
          </p:nvPr>
        </p:nvSpPr>
        <p:spPr/>
        <p:txBody>
          <a:bodyPr/>
          <a:lstStyle/>
          <a:p>
            <a:r>
              <a:rPr lang="en-US" altLang="zh-CN" dirty="0"/>
              <a:t>Vertical: cross boundaries</a:t>
            </a:r>
            <a:endParaRPr lang="zh-CN" altLang="en-US" dirty="0"/>
          </a:p>
        </p:txBody>
      </p:sp>
      <p:sp>
        <p:nvSpPr>
          <p:cNvPr id="5" name="内容占位符 4"/>
          <p:cNvSpPr>
            <a:spLocks noGrp="1"/>
          </p:cNvSpPr>
          <p:nvPr>
            <p:ph idx="1"/>
          </p:nvPr>
        </p:nvSpPr>
        <p:spPr>
          <a:xfrm>
            <a:off x="689903" y="1858496"/>
            <a:ext cx="5403097" cy="3917464"/>
          </a:xfrm>
        </p:spPr>
        <p:txBody>
          <a:bodyPr>
            <a:noAutofit/>
          </a:bodyPr>
          <a:lstStyle/>
          <a:p>
            <a:pPr marL="0" indent="0">
              <a:buNone/>
            </a:pPr>
            <a:r>
              <a:rPr lang="en-US" altLang="zh-CN" sz="3600" dirty="0"/>
              <a:t>The destination of network…</a:t>
            </a:r>
          </a:p>
          <a:p>
            <a:pPr marL="0" indent="0">
              <a:buNone/>
            </a:pPr>
            <a:r>
              <a:rPr lang="en-US" altLang="zh-CN" sz="3600" dirty="0">
                <a:solidFill>
                  <a:srgbClr val="FF0000"/>
                </a:solidFill>
              </a:rPr>
              <a:t>IO</a:t>
            </a:r>
            <a:r>
              <a:rPr lang="zh-CN" altLang="en-US" sz="3600" dirty="0">
                <a:solidFill>
                  <a:srgbClr val="FF0000"/>
                </a:solidFill>
              </a:rPr>
              <a:t>，</a:t>
            </a:r>
            <a:endParaRPr lang="en-US" altLang="zh-CN" sz="3600" dirty="0">
              <a:solidFill>
                <a:srgbClr val="FF0000"/>
              </a:solidFill>
            </a:endParaRPr>
          </a:p>
          <a:p>
            <a:pPr marL="0" indent="0">
              <a:buNone/>
            </a:pPr>
            <a:r>
              <a:rPr lang="en-US" altLang="zh-CN" sz="3600" dirty="0">
                <a:solidFill>
                  <a:srgbClr val="FF0000"/>
                </a:solidFill>
              </a:rPr>
              <a:t>architecture</a:t>
            </a:r>
            <a:r>
              <a:rPr lang="zh-CN" altLang="en-US" sz="3600" dirty="0">
                <a:solidFill>
                  <a:srgbClr val="FF0000"/>
                </a:solidFill>
              </a:rPr>
              <a:t>，</a:t>
            </a:r>
            <a:endParaRPr lang="en-US" altLang="zh-CN" sz="3600" dirty="0">
              <a:solidFill>
                <a:srgbClr val="FF0000"/>
              </a:solidFill>
            </a:endParaRPr>
          </a:p>
          <a:p>
            <a:pPr marL="0" indent="0">
              <a:buNone/>
            </a:pPr>
            <a:r>
              <a:rPr lang="en-US" altLang="zh-CN" sz="3600" dirty="0">
                <a:solidFill>
                  <a:srgbClr val="FF0000"/>
                </a:solidFill>
              </a:rPr>
              <a:t>system…</a:t>
            </a:r>
          </a:p>
        </p:txBody>
      </p:sp>
      <p:pic>
        <p:nvPicPr>
          <p:cNvPr id="6" name="图片 5"/>
          <p:cNvPicPr>
            <a:picLocks noChangeAspect="1"/>
          </p:cNvPicPr>
          <p:nvPr/>
        </p:nvPicPr>
        <p:blipFill>
          <a:blip r:embed="rId2"/>
          <a:stretch>
            <a:fillRect/>
          </a:stretch>
        </p:blipFill>
        <p:spPr>
          <a:xfrm>
            <a:off x="6229212" y="1640095"/>
            <a:ext cx="4747759" cy="3636581"/>
          </a:xfrm>
          <a:prstGeom prst="rect">
            <a:avLst/>
          </a:prstGeom>
        </p:spPr>
      </p:pic>
      <p:sp>
        <p:nvSpPr>
          <p:cNvPr id="7" name="内容占位符 5">
            <a:extLst>
              <a:ext uri="{FF2B5EF4-FFF2-40B4-BE49-F238E27FC236}">
                <a16:creationId xmlns:a16="http://schemas.microsoft.com/office/drawing/2014/main" id="{C43542D9-8810-4FE6-935B-13FC57CCB3DE}"/>
              </a:ext>
            </a:extLst>
          </p:cNvPr>
          <p:cNvSpPr>
            <a:spLocks noGrp="1"/>
          </p:cNvSpPr>
          <p:nvPr>
            <p:ph sz="quarter" idx="13"/>
          </p:nvPr>
        </p:nvSpPr>
        <p:spPr>
          <a:xfrm>
            <a:off x="5413655" y="6442780"/>
            <a:ext cx="1557416" cy="393700"/>
          </a:xfrm>
        </p:spPr>
        <p:txBody>
          <a:bodyPr>
            <a:normAutofit/>
          </a:bodyPr>
          <a:lstStyle/>
          <a:p>
            <a:r>
              <a:rPr lang="en-US" altLang="zh-CN" sz="1600" dirty="0"/>
              <a:t>Future Work</a:t>
            </a:r>
            <a:endParaRPr lang="zh-CN" altLang="en-US" sz="1600" dirty="0"/>
          </a:p>
        </p:txBody>
      </p:sp>
    </p:spTree>
    <p:extLst>
      <p:ext uri="{BB962C8B-B14F-4D97-AF65-F5344CB8AC3E}">
        <p14:creationId xmlns:p14="http://schemas.microsoft.com/office/powerpoint/2010/main" val="419348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6</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861689" y="628477"/>
            <a:ext cx="8019263"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tab pos="2149475" algn="l"/>
              </a:tabLst>
            </a:pPr>
            <a:r>
              <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Average/tail</a:t>
            </a:r>
            <a:r>
              <a:rPr kumimoji="0" lang="en-US" altLang="zh-CN" sz="5400" b="1" i="0" u="none" strike="noStrike" kern="1200" cap="none" spc="0" normalizeH="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both matter</a:t>
            </a:r>
            <a:endParaRPr kumimoji="0" lang="en-US" altLang="zh-CN"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 name="文本框 4"/>
          <p:cNvSpPr txBox="1"/>
          <p:nvPr/>
        </p:nvSpPr>
        <p:spPr>
          <a:xfrm>
            <a:off x="1152394" y="1551807"/>
            <a:ext cx="10666576" cy="830997"/>
          </a:xfrm>
          <a:prstGeom prst="rect">
            <a:avLst/>
          </a:prstGeom>
          <a:noFill/>
        </p:spPr>
        <p:txBody>
          <a:bodyPr wrap="square" rtlCol="0">
            <a:spAutoFit/>
          </a:bodyPr>
          <a:lstStyle/>
          <a:p>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l"/>
            </a:pPr>
            <a:r>
              <a:rPr lang="en-US" altLang="zh-CN" sz="2400" dirty="0">
                <a:latin typeface="Calibri" panose="020F0502020204030204" pitchFamily="34" charset="0"/>
                <a:ea typeface="Calibri" panose="020F0502020204030204" pitchFamily="34" charset="0"/>
                <a:cs typeface="Calibri" panose="020F0502020204030204" pitchFamily="34" charset="0"/>
              </a:rPr>
              <a:t>Not only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average</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latency</a:t>
            </a:r>
            <a:r>
              <a:rPr lang="en-US" altLang="zh-CN" sz="2400" dirty="0">
                <a:latin typeface="Calibri" panose="020F0502020204030204" pitchFamily="34" charset="0"/>
                <a:ea typeface="Calibri" panose="020F0502020204030204" pitchFamily="34" charset="0"/>
                <a:cs typeface="Calibri" panose="020F0502020204030204" pitchFamily="34" charset="0"/>
              </a:rPr>
              <a:t>, but also (maybe more important)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tail</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solidFill>
                  <a:srgbClr val="FF0000"/>
                </a:solidFill>
                <a:latin typeface="Calibri" panose="020F0502020204030204" pitchFamily="34" charset="0"/>
                <a:ea typeface="Calibri" panose="020F0502020204030204" pitchFamily="34" charset="0"/>
                <a:cs typeface="Calibri" panose="020F0502020204030204" pitchFamily="34" charset="0"/>
              </a:rPr>
              <a:t>latency</a:t>
            </a:r>
          </a:p>
        </p:txBody>
      </p:sp>
      <p:sp>
        <p:nvSpPr>
          <p:cNvPr id="8" name="内容占位符 5">
            <a:extLst>
              <a:ext uri="{FF2B5EF4-FFF2-40B4-BE49-F238E27FC236}">
                <a16:creationId xmlns:a16="http://schemas.microsoft.com/office/drawing/2014/main" id="{8F9C48A3-8478-49D8-B5A7-74D7E396FFAE}"/>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13" name="文本框 12">
            <a:extLst>
              <a:ext uri="{FF2B5EF4-FFF2-40B4-BE49-F238E27FC236}">
                <a16:creationId xmlns:a16="http://schemas.microsoft.com/office/drawing/2014/main" id="{253D3C05-CF89-4435-A114-50E44D7302FB}"/>
              </a:ext>
            </a:extLst>
          </p:cNvPr>
          <p:cNvSpPr txBox="1"/>
          <p:nvPr/>
        </p:nvSpPr>
        <p:spPr>
          <a:xfrm>
            <a:off x="6497717" y="5187008"/>
            <a:ext cx="4113765" cy="830997"/>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Forward and backward propagation of Neural Network</a:t>
            </a:r>
            <a:endParaRPr lang="zh-CN" altLang="en-US" sz="2400" dirty="0">
              <a:latin typeface="Calibri" panose="020F0502020204030204" pitchFamily="34" charset="0"/>
              <a:cs typeface="Calibri" panose="020F0502020204030204" pitchFamily="34" charset="0"/>
            </a:endParaRPr>
          </a:p>
        </p:txBody>
      </p:sp>
      <p:pic>
        <p:nvPicPr>
          <p:cNvPr id="5122" name="Picture 2" descr="What is a Neural Network? | TIBCO Software">
            <a:extLst>
              <a:ext uri="{FF2B5EF4-FFF2-40B4-BE49-F238E27FC236}">
                <a16:creationId xmlns:a16="http://schemas.microsoft.com/office/drawing/2014/main" id="{81889830-A048-4045-998A-0FA806F80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070" y="2951196"/>
            <a:ext cx="4113765" cy="20829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g Data &amp; Hadoop: MapReduce Framework | EduPristine">
            <a:extLst>
              <a:ext uri="{FF2B5EF4-FFF2-40B4-BE49-F238E27FC236}">
                <a16:creationId xmlns:a16="http://schemas.microsoft.com/office/drawing/2014/main" id="{3D536173-4844-41E5-8DDD-704E6BF13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500" y="2951196"/>
            <a:ext cx="3954919" cy="197746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B936533-6B1A-4C1F-B126-6144AC4F2FC6}"/>
              </a:ext>
            </a:extLst>
          </p:cNvPr>
          <p:cNvSpPr txBox="1"/>
          <p:nvPr/>
        </p:nvSpPr>
        <p:spPr>
          <a:xfrm>
            <a:off x="1824293" y="5034115"/>
            <a:ext cx="3429000" cy="830997"/>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Map-reduce task in Hadoop/spark system</a:t>
            </a:r>
            <a:endParaRPr lang="zh-CN"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60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60</a:t>
            </a:fld>
            <a:endParaRPr lang="zh-CN" altLang="en-US" dirty="0"/>
          </a:p>
        </p:txBody>
      </p:sp>
      <p:sp>
        <p:nvSpPr>
          <p:cNvPr id="4" name="标题 3"/>
          <p:cNvSpPr>
            <a:spLocks noGrp="1"/>
          </p:cNvSpPr>
          <p:nvPr>
            <p:ph type="title"/>
          </p:nvPr>
        </p:nvSpPr>
        <p:spPr/>
        <p:txBody>
          <a:bodyPr/>
          <a:lstStyle/>
          <a:p>
            <a:r>
              <a:rPr lang="en-US" altLang="zh-CN" dirty="0"/>
              <a:t>Horizontal</a:t>
            </a:r>
            <a:r>
              <a:rPr lang="zh-CN" altLang="en-US" dirty="0"/>
              <a:t>：</a:t>
            </a:r>
            <a:r>
              <a:rPr lang="en-US" altLang="zh-CN" dirty="0"/>
              <a:t>scales</a:t>
            </a:r>
            <a:endParaRPr lang="zh-CN" altLang="en-US" dirty="0"/>
          </a:p>
        </p:txBody>
      </p:sp>
      <p:pic>
        <p:nvPicPr>
          <p:cNvPr id="4100" name="Picture 4" descr="原子结构 的图像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201" y="2356302"/>
            <a:ext cx="2216999" cy="23753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查看源图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23" y="2177143"/>
            <a:ext cx="4834012" cy="28406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分子结构 的图像结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330" y="2374281"/>
            <a:ext cx="2326613" cy="233939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D9B51BA3-1B9A-4B60-AB8D-7FA6D0929645}"/>
              </a:ext>
            </a:extLst>
          </p:cNvPr>
          <p:cNvSpPr txBox="1"/>
          <p:nvPr/>
        </p:nvSpPr>
        <p:spPr>
          <a:xfrm>
            <a:off x="5133299" y="5169127"/>
            <a:ext cx="2875321" cy="646331"/>
          </a:xfrm>
          <a:prstGeom prst="rect">
            <a:avLst/>
          </a:prstGeom>
          <a:noFill/>
        </p:spPr>
        <p:txBody>
          <a:bodyPr wrap="square">
            <a:spAutoFit/>
          </a:bodyPr>
          <a:lstStyle/>
          <a:p>
            <a:r>
              <a:rPr lang="en-US" altLang="zh-CN" sz="3600" dirty="0">
                <a:solidFill>
                  <a:srgbClr val="FF0000"/>
                </a:solidFill>
                <a:latin typeface="Calibri" panose="020F0502020204030204" pitchFamily="34" charset="0"/>
                <a:cs typeface="Calibri" panose="020F0502020204030204" pitchFamily="34" charset="0"/>
              </a:rPr>
              <a:t>Inter-nodes</a:t>
            </a:r>
            <a:endParaRPr lang="zh-CN" altLang="en-US" sz="3600" dirty="0">
              <a:solidFill>
                <a:srgbClr val="FF0000"/>
              </a:solidFill>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D9B51BA3-1B9A-4B60-AB8D-7FA6D0929645}"/>
              </a:ext>
            </a:extLst>
          </p:cNvPr>
          <p:cNvSpPr txBox="1"/>
          <p:nvPr/>
        </p:nvSpPr>
        <p:spPr>
          <a:xfrm>
            <a:off x="9492884" y="5127629"/>
            <a:ext cx="2649511" cy="646331"/>
          </a:xfrm>
          <a:prstGeom prst="rect">
            <a:avLst/>
          </a:prstGeom>
          <a:noFill/>
        </p:spPr>
        <p:txBody>
          <a:bodyPr wrap="square">
            <a:spAutoFit/>
          </a:bodyPr>
          <a:lstStyle/>
          <a:p>
            <a:r>
              <a:rPr lang="en-US" altLang="zh-CN" sz="3600" dirty="0">
                <a:solidFill>
                  <a:srgbClr val="FF0000"/>
                </a:solidFill>
                <a:latin typeface="Calibri" panose="020F0502020204030204" pitchFamily="34" charset="0"/>
                <a:cs typeface="Calibri" panose="020F0502020204030204" pitchFamily="34" charset="0"/>
              </a:rPr>
              <a:t>Intra-nodes</a:t>
            </a:r>
            <a:endParaRPr lang="zh-CN" altLang="en-US" sz="3600" dirty="0">
              <a:solidFill>
                <a:srgbClr val="FF0000"/>
              </a:solidFill>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D9B51BA3-1B9A-4B60-AB8D-7FA6D0929645}"/>
              </a:ext>
            </a:extLst>
          </p:cNvPr>
          <p:cNvSpPr txBox="1"/>
          <p:nvPr/>
        </p:nvSpPr>
        <p:spPr>
          <a:xfrm>
            <a:off x="1322145" y="5131505"/>
            <a:ext cx="2649511" cy="646331"/>
          </a:xfrm>
          <a:prstGeom prst="rect">
            <a:avLst/>
          </a:prstGeom>
          <a:noFill/>
        </p:spPr>
        <p:txBody>
          <a:bodyPr wrap="square">
            <a:spAutoFit/>
          </a:bodyPr>
          <a:lstStyle/>
          <a:p>
            <a:r>
              <a:rPr lang="en-US" altLang="zh-CN" sz="3600" dirty="0">
                <a:solidFill>
                  <a:srgbClr val="FF0000"/>
                </a:solidFill>
                <a:latin typeface="Calibri" panose="020F0502020204030204" pitchFamily="34" charset="0"/>
                <a:cs typeface="Calibri" panose="020F0502020204030204" pitchFamily="34" charset="0"/>
              </a:rPr>
              <a:t>Cross-dc</a:t>
            </a:r>
            <a:endParaRPr lang="zh-CN" altLang="en-US" sz="3600" dirty="0">
              <a:solidFill>
                <a:srgbClr val="FF0000"/>
              </a:solidFill>
              <a:latin typeface="Calibri" panose="020F0502020204030204" pitchFamily="34" charset="0"/>
              <a:cs typeface="Calibri" panose="020F0502020204030204" pitchFamily="34" charset="0"/>
            </a:endParaRPr>
          </a:p>
        </p:txBody>
      </p:sp>
      <p:sp>
        <p:nvSpPr>
          <p:cNvPr id="6" name="左箭头 5"/>
          <p:cNvSpPr/>
          <p:nvPr/>
        </p:nvSpPr>
        <p:spPr>
          <a:xfrm>
            <a:off x="4122057" y="3410857"/>
            <a:ext cx="682172" cy="551543"/>
          </a:xfrm>
          <a:prstGeom prst="leftArrow">
            <a:avLst/>
          </a:prstGeom>
          <a:gradFill flip="none" rotWithShape="1">
            <a:gsLst>
              <a:gs pos="0">
                <a:srgbClr val="6E3183"/>
              </a:gs>
              <a:gs pos="33000">
                <a:srgbClr val="6C3B8B">
                  <a:tint val="44500"/>
                  <a:satMod val="160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8128000" y="3396343"/>
            <a:ext cx="856343" cy="725714"/>
          </a:xfrm>
          <a:prstGeom prst="rightArrow">
            <a:avLst/>
          </a:prstGeom>
          <a:gradFill flip="none" rotWithShape="1">
            <a:gsLst>
              <a:gs pos="0">
                <a:srgbClr val="6E3183"/>
              </a:gs>
              <a:gs pos="33000">
                <a:srgbClr val="6C3B8B">
                  <a:tint val="44500"/>
                  <a:satMod val="160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内容占位符 5">
            <a:extLst>
              <a:ext uri="{FF2B5EF4-FFF2-40B4-BE49-F238E27FC236}">
                <a16:creationId xmlns:a16="http://schemas.microsoft.com/office/drawing/2014/main" id="{8104D366-4CCD-4831-9B1C-B07D917B50D9}"/>
              </a:ext>
            </a:extLst>
          </p:cNvPr>
          <p:cNvSpPr>
            <a:spLocks noGrp="1"/>
          </p:cNvSpPr>
          <p:nvPr>
            <p:ph sz="quarter" idx="13"/>
          </p:nvPr>
        </p:nvSpPr>
        <p:spPr>
          <a:xfrm>
            <a:off x="5413655" y="6442780"/>
            <a:ext cx="1557416" cy="393700"/>
          </a:xfrm>
        </p:spPr>
        <p:txBody>
          <a:bodyPr>
            <a:normAutofit/>
          </a:bodyPr>
          <a:lstStyle/>
          <a:p>
            <a:r>
              <a:rPr lang="en-US" altLang="zh-CN" sz="1600" dirty="0"/>
              <a:t>Future Work</a:t>
            </a:r>
            <a:endParaRPr lang="zh-CN" altLang="en-US" sz="1600" dirty="0"/>
          </a:p>
        </p:txBody>
      </p:sp>
    </p:spTree>
    <p:extLst>
      <p:ext uri="{BB962C8B-B14F-4D97-AF65-F5344CB8AC3E}">
        <p14:creationId xmlns:p14="http://schemas.microsoft.com/office/powerpoint/2010/main" val="3677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61</a:t>
            </a:fld>
            <a:endParaRPr lang="zh-CN" altLang="en-US" dirty="0"/>
          </a:p>
        </p:txBody>
      </p:sp>
      <p:grpSp>
        <p:nvGrpSpPr>
          <p:cNvPr id="14" name="组合 13">
            <a:extLst>
              <a:ext uri="{FF2B5EF4-FFF2-40B4-BE49-F238E27FC236}">
                <a16:creationId xmlns:a16="http://schemas.microsoft.com/office/drawing/2014/main" id="{B645FDF9-9B27-4AAA-8B57-D52386B72FCB}"/>
              </a:ext>
            </a:extLst>
          </p:cNvPr>
          <p:cNvGrpSpPr/>
          <p:nvPr/>
        </p:nvGrpSpPr>
        <p:grpSpPr>
          <a:xfrm>
            <a:off x="617885" y="2293459"/>
            <a:ext cx="2652466" cy="1387357"/>
            <a:chOff x="2410156" y="4327976"/>
            <a:chExt cx="2652466" cy="1387357"/>
          </a:xfrm>
        </p:grpSpPr>
        <p:sp>
          <p:nvSpPr>
            <p:cNvPr id="3" name="矩形: 圆角 2">
              <a:extLst>
                <a:ext uri="{FF2B5EF4-FFF2-40B4-BE49-F238E27FC236}">
                  <a16:creationId xmlns:a16="http://schemas.microsoft.com/office/drawing/2014/main" id="{0F40C5E5-E714-4791-98F9-1274AEF1E957}"/>
                </a:ext>
              </a:extLst>
            </p:cNvPr>
            <p:cNvSpPr/>
            <p:nvPr/>
          </p:nvSpPr>
          <p:spPr>
            <a:xfrm>
              <a:off x="2437504" y="4327976"/>
              <a:ext cx="2564803" cy="1387357"/>
            </a:xfrm>
            <a:prstGeom prst="roundRect">
              <a:avLst/>
            </a:prstGeom>
            <a:noFill/>
            <a:ln w="3810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2F7840ED-4FDB-4269-8ACF-855B68A64C06}"/>
                </a:ext>
              </a:extLst>
            </p:cNvPr>
            <p:cNvSpPr txBox="1"/>
            <p:nvPr/>
          </p:nvSpPr>
          <p:spPr>
            <a:xfrm>
              <a:off x="2410156" y="4661031"/>
              <a:ext cx="2652466" cy="646331"/>
            </a:xfrm>
            <a:prstGeom prst="rect">
              <a:avLst/>
            </a:prstGeom>
            <a:noFill/>
          </p:spPr>
          <p:txBody>
            <a:bodyPr wrap="square" rtlCol="0">
              <a:spAutoFit/>
            </a:bodyPr>
            <a:lstStyle/>
            <a:p>
              <a:pPr algn="ctr"/>
              <a:r>
                <a:rPr lang="en-US" altLang="zh-CN" sz="3600" b="1" dirty="0">
                  <a:solidFill>
                    <a:srgbClr val="2157A7"/>
                  </a:solidFill>
                  <a:latin typeface="Calibri" panose="020F0502020204030204" pitchFamily="34" charset="0"/>
                  <a:ea typeface="Calibri" panose="020F0502020204030204" pitchFamily="34" charset="0"/>
                  <a:cs typeface="Calibri" panose="020F0502020204030204" pitchFamily="34" charset="0"/>
                </a:rPr>
                <a:t>Future Work</a:t>
              </a:r>
            </a:p>
          </p:txBody>
        </p:sp>
      </p:grpSp>
      <p:grpSp>
        <p:nvGrpSpPr>
          <p:cNvPr id="15" name="组合 14">
            <a:extLst>
              <a:ext uri="{FF2B5EF4-FFF2-40B4-BE49-F238E27FC236}">
                <a16:creationId xmlns:a16="http://schemas.microsoft.com/office/drawing/2014/main" id="{EDAFDB9C-F1E3-497B-8199-51B89BDBF1F1}"/>
              </a:ext>
            </a:extLst>
          </p:cNvPr>
          <p:cNvGrpSpPr/>
          <p:nvPr/>
        </p:nvGrpSpPr>
        <p:grpSpPr>
          <a:xfrm>
            <a:off x="3492005" y="1050659"/>
            <a:ext cx="3445643" cy="984284"/>
            <a:chOff x="3511670" y="1719253"/>
            <a:chExt cx="3445643" cy="984284"/>
          </a:xfrm>
        </p:grpSpPr>
        <p:grpSp>
          <p:nvGrpSpPr>
            <p:cNvPr id="13" name="组合 12">
              <a:extLst>
                <a:ext uri="{FF2B5EF4-FFF2-40B4-BE49-F238E27FC236}">
                  <a16:creationId xmlns:a16="http://schemas.microsoft.com/office/drawing/2014/main" id="{42926390-2775-41CF-A232-A1D198C19DA6}"/>
                </a:ext>
              </a:extLst>
            </p:cNvPr>
            <p:cNvGrpSpPr/>
            <p:nvPr/>
          </p:nvGrpSpPr>
          <p:grpSpPr>
            <a:xfrm>
              <a:off x="4573876" y="1719253"/>
              <a:ext cx="2383437" cy="984284"/>
              <a:chOff x="5816807" y="3811977"/>
              <a:chExt cx="2383437" cy="984284"/>
            </a:xfrm>
          </p:grpSpPr>
          <p:sp>
            <p:nvSpPr>
              <p:cNvPr id="9" name="矩形: 圆角 8">
                <a:extLst>
                  <a:ext uri="{FF2B5EF4-FFF2-40B4-BE49-F238E27FC236}">
                    <a16:creationId xmlns:a16="http://schemas.microsoft.com/office/drawing/2014/main" id="{1E7CDF97-B005-45E0-8ED7-B8937CFE421E}"/>
                  </a:ext>
                </a:extLst>
              </p:cNvPr>
              <p:cNvSpPr/>
              <p:nvPr/>
            </p:nvSpPr>
            <p:spPr>
              <a:xfrm>
                <a:off x="5872081" y="3811977"/>
                <a:ext cx="2223934" cy="984284"/>
              </a:xfrm>
              <a:prstGeom prst="roundRect">
                <a:avLst/>
              </a:prstGeom>
              <a:noFill/>
              <a:ln w="38100">
                <a:solidFill>
                  <a:srgbClr val="EE8E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D1F637F6-8BAF-4DCA-9A8D-9CD9E16FD60D}"/>
                  </a:ext>
                </a:extLst>
              </p:cNvPr>
              <p:cNvSpPr txBox="1"/>
              <p:nvPr/>
            </p:nvSpPr>
            <p:spPr>
              <a:xfrm>
                <a:off x="5816807" y="3872582"/>
                <a:ext cx="2383437" cy="830997"/>
              </a:xfrm>
              <a:prstGeom prst="rect">
                <a:avLst/>
              </a:prstGeom>
              <a:noFill/>
            </p:spPr>
            <p:txBody>
              <a:bodyPr wrap="square" rtlCol="0">
                <a:spAutoFit/>
              </a:bodyPr>
              <a:lstStyle/>
              <a:p>
                <a:pPr algn="ctr"/>
                <a:r>
                  <a:rPr lang="en-US" altLang="zh-CN" sz="2400" b="1" dirty="0">
                    <a:solidFill>
                      <a:srgbClr val="B86E00"/>
                    </a:solidFill>
                    <a:latin typeface="Calibri" panose="020F0502020204030204" pitchFamily="34" charset="0"/>
                    <a:ea typeface="Calibri" panose="020F0502020204030204" pitchFamily="34" charset="0"/>
                    <a:cs typeface="Calibri" panose="020F0502020204030204" pitchFamily="34" charset="0"/>
                  </a:rPr>
                  <a:t>Long distance (e.g., inter-DC)</a:t>
                </a:r>
                <a:endParaRPr lang="zh-CN" altLang="en-US" sz="2400" b="1" dirty="0">
                  <a:solidFill>
                    <a:srgbClr val="B86E00"/>
                  </a:solidFill>
                  <a:latin typeface="Calibri" panose="020F0502020204030204" pitchFamily="34" charset="0"/>
                  <a:cs typeface="Calibri" panose="020F0502020204030204" pitchFamily="34" charset="0"/>
                </a:endParaRPr>
              </a:p>
            </p:txBody>
          </p:sp>
        </p:grpSp>
        <p:sp>
          <p:nvSpPr>
            <p:cNvPr id="77" name="箭头: 右 76">
              <a:extLst>
                <a:ext uri="{FF2B5EF4-FFF2-40B4-BE49-F238E27FC236}">
                  <a16:creationId xmlns:a16="http://schemas.microsoft.com/office/drawing/2014/main" id="{76ABCF7B-7E0B-4AD4-8507-546B3ED30781}"/>
                </a:ext>
              </a:extLst>
            </p:cNvPr>
            <p:cNvSpPr/>
            <p:nvPr/>
          </p:nvSpPr>
          <p:spPr>
            <a:xfrm>
              <a:off x="3511670" y="1985798"/>
              <a:ext cx="770730" cy="397714"/>
            </a:xfrm>
            <a:prstGeom prst="rightArrow">
              <a:avLst/>
            </a:prstGeom>
            <a:solidFill>
              <a:srgbClr val="E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578CD69E-6036-4233-93BD-066EFD3AED09}"/>
              </a:ext>
            </a:extLst>
          </p:cNvPr>
          <p:cNvGrpSpPr/>
          <p:nvPr/>
        </p:nvGrpSpPr>
        <p:grpSpPr>
          <a:xfrm>
            <a:off x="3513218" y="2626514"/>
            <a:ext cx="3645179" cy="1057942"/>
            <a:chOff x="3532883" y="3295108"/>
            <a:chExt cx="3645179" cy="1057942"/>
          </a:xfrm>
        </p:grpSpPr>
        <p:grpSp>
          <p:nvGrpSpPr>
            <p:cNvPr id="7" name="组合 6">
              <a:extLst>
                <a:ext uri="{FF2B5EF4-FFF2-40B4-BE49-F238E27FC236}">
                  <a16:creationId xmlns:a16="http://schemas.microsoft.com/office/drawing/2014/main" id="{41FBBEFA-925B-4EC4-A17C-3B7F7F63DAC5}"/>
                </a:ext>
              </a:extLst>
            </p:cNvPr>
            <p:cNvGrpSpPr/>
            <p:nvPr/>
          </p:nvGrpSpPr>
          <p:grpSpPr>
            <a:xfrm>
              <a:off x="4390690" y="3295108"/>
              <a:ext cx="2787372" cy="1057942"/>
              <a:chOff x="5819849" y="5162517"/>
              <a:chExt cx="2413979" cy="1057942"/>
            </a:xfrm>
          </p:grpSpPr>
          <p:sp>
            <p:nvSpPr>
              <p:cNvPr id="11" name="矩形: 圆角 10">
                <a:extLst>
                  <a:ext uri="{FF2B5EF4-FFF2-40B4-BE49-F238E27FC236}">
                    <a16:creationId xmlns:a16="http://schemas.microsoft.com/office/drawing/2014/main" id="{BD681921-EC9F-4B15-98DB-B215B47498A4}"/>
                  </a:ext>
                </a:extLst>
              </p:cNvPr>
              <p:cNvSpPr/>
              <p:nvPr/>
            </p:nvSpPr>
            <p:spPr>
              <a:xfrm>
                <a:off x="5965272" y="5162517"/>
                <a:ext cx="2125248" cy="1057942"/>
              </a:xfrm>
              <a:prstGeom prst="roundRect">
                <a:avLst/>
              </a:prstGeom>
              <a:noFill/>
              <a:ln w="38100">
                <a:solidFill>
                  <a:schemeClr val="accent3">
                    <a:lumMod val="75000"/>
                  </a:schemeClr>
                </a:solidFill>
                <a:prstDash val="solid"/>
                <a:extLst>
                  <a:ext uri="{C807C97D-BFC1-408E-A445-0C87EB9F89A2}">
                    <ask:lineSketchStyleProps xmlns:ask="http://schemas.microsoft.com/office/drawing/2018/sketchyshapes" sd="1219033472">
                      <a:custGeom>
                        <a:avLst/>
                        <a:gdLst>
                          <a:gd name="connsiteX0" fmla="*/ 0 w 2413979"/>
                          <a:gd name="connsiteY0" fmla="*/ 211243 h 1267435"/>
                          <a:gd name="connsiteX1" fmla="*/ 211243 w 2413979"/>
                          <a:gd name="connsiteY1" fmla="*/ 0 h 1267435"/>
                          <a:gd name="connsiteX2" fmla="*/ 914904 w 2413979"/>
                          <a:gd name="connsiteY2" fmla="*/ 0 h 1267435"/>
                          <a:gd name="connsiteX3" fmla="*/ 1558820 w 2413979"/>
                          <a:gd name="connsiteY3" fmla="*/ 0 h 1267435"/>
                          <a:gd name="connsiteX4" fmla="*/ 2202736 w 2413979"/>
                          <a:gd name="connsiteY4" fmla="*/ 0 h 1267435"/>
                          <a:gd name="connsiteX5" fmla="*/ 2413979 w 2413979"/>
                          <a:gd name="connsiteY5" fmla="*/ 211243 h 1267435"/>
                          <a:gd name="connsiteX6" fmla="*/ 2413979 w 2413979"/>
                          <a:gd name="connsiteY6" fmla="*/ 616819 h 1267435"/>
                          <a:gd name="connsiteX7" fmla="*/ 2413979 w 2413979"/>
                          <a:gd name="connsiteY7" fmla="*/ 1056192 h 1267435"/>
                          <a:gd name="connsiteX8" fmla="*/ 2202736 w 2413979"/>
                          <a:gd name="connsiteY8" fmla="*/ 1267435 h 1267435"/>
                          <a:gd name="connsiteX9" fmla="*/ 1578735 w 2413979"/>
                          <a:gd name="connsiteY9" fmla="*/ 1267435 h 1267435"/>
                          <a:gd name="connsiteX10" fmla="*/ 914904 w 2413979"/>
                          <a:gd name="connsiteY10" fmla="*/ 1267435 h 1267435"/>
                          <a:gd name="connsiteX11" fmla="*/ 211243 w 2413979"/>
                          <a:gd name="connsiteY11" fmla="*/ 1267435 h 1267435"/>
                          <a:gd name="connsiteX12" fmla="*/ 0 w 2413979"/>
                          <a:gd name="connsiteY12" fmla="*/ 1056192 h 1267435"/>
                          <a:gd name="connsiteX13" fmla="*/ 0 w 2413979"/>
                          <a:gd name="connsiteY13" fmla="*/ 633718 h 1267435"/>
                          <a:gd name="connsiteX14" fmla="*/ 0 w 2413979"/>
                          <a:gd name="connsiteY14" fmla="*/ 211243 h 12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979" h="1267435" extrusionOk="0">
                            <a:moveTo>
                              <a:pt x="0" y="211243"/>
                            </a:moveTo>
                            <a:cubicBezTo>
                              <a:pt x="-4291" y="91930"/>
                              <a:pt x="87538" y="2642"/>
                              <a:pt x="211243" y="0"/>
                            </a:cubicBezTo>
                            <a:cubicBezTo>
                              <a:pt x="448220" y="15203"/>
                              <a:pt x="635159" y="-14722"/>
                              <a:pt x="914904" y="0"/>
                            </a:cubicBezTo>
                            <a:cubicBezTo>
                              <a:pt x="1194649" y="14722"/>
                              <a:pt x="1325774" y="3885"/>
                              <a:pt x="1558820" y="0"/>
                            </a:cubicBezTo>
                            <a:cubicBezTo>
                              <a:pt x="1791866" y="-3885"/>
                              <a:pt x="1945922" y="16764"/>
                              <a:pt x="2202736" y="0"/>
                            </a:cubicBezTo>
                            <a:cubicBezTo>
                              <a:pt x="2311209" y="-26389"/>
                              <a:pt x="2419928" y="72563"/>
                              <a:pt x="2413979" y="211243"/>
                            </a:cubicBezTo>
                            <a:cubicBezTo>
                              <a:pt x="2400895" y="364645"/>
                              <a:pt x="2421587" y="453789"/>
                              <a:pt x="2413979" y="616819"/>
                            </a:cubicBezTo>
                            <a:cubicBezTo>
                              <a:pt x="2406371" y="779849"/>
                              <a:pt x="2397161" y="943499"/>
                              <a:pt x="2413979" y="1056192"/>
                            </a:cubicBezTo>
                            <a:cubicBezTo>
                              <a:pt x="2400549" y="1195074"/>
                              <a:pt x="2308590" y="1254895"/>
                              <a:pt x="2202736" y="1267435"/>
                            </a:cubicBezTo>
                            <a:cubicBezTo>
                              <a:pt x="1995846" y="1256548"/>
                              <a:pt x="1801476" y="1255939"/>
                              <a:pt x="1578735" y="1267435"/>
                            </a:cubicBezTo>
                            <a:cubicBezTo>
                              <a:pt x="1355994" y="1278931"/>
                              <a:pt x="1161214" y="1291607"/>
                              <a:pt x="914904" y="1267435"/>
                            </a:cubicBezTo>
                            <a:cubicBezTo>
                              <a:pt x="668594" y="1243263"/>
                              <a:pt x="378197" y="1252538"/>
                              <a:pt x="211243" y="1267435"/>
                            </a:cubicBezTo>
                            <a:cubicBezTo>
                              <a:pt x="111264" y="1287876"/>
                              <a:pt x="15325" y="1159440"/>
                              <a:pt x="0" y="1056192"/>
                            </a:cubicBezTo>
                            <a:cubicBezTo>
                              <a:pt x="-18771" y="910973"/>
                              <a:pt x="15301" y="774872"/>
                              <a:pt x="0" y="633718"/>
                            </a:cubicBezTo>
                            <a:cubicBezTo>
                              <a:pt x="-15301" y="492564"/>
                              <a:pt x="-16831" y="388313"/>
                              <a:pt x="0" y="2112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71FDA9A5-6296-454B-A03F-A9CCF95B5DAD}"/>
                  </a:ext>
                </a:extLst>
              </p:cNvPr>
              <p:cNvSpPr txBox="1"/>
              <p:nvPr/>
            </p:nvSpPr>
            <p:spPr>
              <a:xfrm>
                <a:off x="5819849" y="5485682"/>
                <a:ext cx="2413979" cy="461665"/>
              </a:xfrm>
              <a:prstGeom prst="rect">
                <a:avLst/>
              </a:prstGeom>
              <a:noFill/>
            </p:spPr>
            <p:txBody>
              <a:bodyPr wrap="square" rtlCol="0">
                <a:spAutoFit/>
              </a:bodyPr>
              <a:lstStyle/>
              <a:p>
                <a:pPr algn="ctr"/>
                <a:r>
                  <a:rPr lang="en-US" altLang="zh-CN" sz="2400" b="1"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App-oriented</a:t>
                </a:r>
                <a:endParaRPr lang="zh-CN" altLang="en-US" sz="2400" b="1" dirty="0">
                  <a:solidFill>
                    <a:schemeClr val="accent3">
                      <a:lumMod val="50000"/>
                    </a:schemeClr>
                  </a:solidFill>
                  <a:latin typeface="Calibri" panose="020F0502020204030204" pitchFamily="34" charset="0"/>
                  <a:cs typeface="Calibri" panose="020F0502020204030204" pitchFamily="34" charset="0"/>
                </a:endParaRPr>
              </a:p>
            </p:txBody>
          </p:sp>
        </p:grpSp>
        <p:sp>
          <p:nvSpPr>
            <p:cNvPr id="78" name="箭头: 右 77">
              <a:extLst>
                <a:ext uri="{FF2B5EF4-FFF2-40B4-BE49-F238E27FC236}">
                  <a16:creationId xmlns:a16="http://schemas.microsoft.com/office/drawing/2014/main" id="{A45873ED-D76E-4048-9CBA-907BFD98B695}"/>
                </a:ext>
              </a:extLst>
            </p:cNvPr>
            <p:cNvSpPr/>
            <p:nvPr/>
          </p:nvSpPr>
          <p:spPr>
            <a:xfrm>
              <a:off x="3532883" y="3662578"/>
              <a:ext cx="770730" cy="397714"/>
            </a:xfrm>
            <a:prstGeom prst="rightArrow">
              <a:avLst/>
            </a:prstGeom>
            <a:solidFill>
              <a:srgbClr val="34A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id="{4B42D946-38AA-468B-BAE5-62ABA6405DA4}"/>
              </a:ext>
            </a:extLst>
          </p:cNvPr>
          <p:cNvGrpSpPr/>
          <p:nvPr/>
        </p:nvGrpSpPr>
        <p:grpSpPr>
          <a:xfrm>
            <a:off x="3463277" y="4213380"/>
            <a:ext cx="3981943" cy="1145307"/>
            <a:chOff x="3482942" y="4881974"/>
            <a:chExt cx="3981943" cy="1145307"/>
          </a:xfrm>
        </p:grpSpPr>
        <p:grpSp>
          <p:nvGrpSpPr>
            <p:cNvPr id="16" name="组合 15">
              <a:extLst>
                <a:ext uri="{FF2B5EF4-FFF2-40B4-BE49-F238E27FC236}">
                  <a16:creationId xmlns:a16="http://schemas.microsoft.com/office/drawing/2014/main" id="{8A476E1D-E3C1-426A-82B1-C5CB47E25E66}"/>
                </a:ext>
              </a:extLst>
            </p:cNvPr>
            <p:cNvGrpSpPr/>
            <p:nvPr/>
          </p:nvGrpSpPr>
          <p:grpSpPr>
            <a:xfrm>
              <a:off x="4334661" y="4881974"/>
              <a:ext cx="3130224" cy="1145307"/>
              <a:chOff x="5634386" y="3713870"/>
              <a:chExt cx="3130224" cy="1145307"/>
            </a:xfrm>
          </p:grpSpPr>
          <p:sp>
            <p:nvSpPr>
              <p:cNvPr id="17" name="矩形: 圆角 16">
                <a:extLst>
                  <a:ext uri="{FF2B5EF4-FFF2-40B4-BE49-F238E27FC236}">
                    <a16:creationId xmlns:a16="http://schemas.microsoft.com/office/drawing/2014/main" id="{DDCD9B39-2821-4B18-AD93-7ACEB01531C6}"/>
                  </a:ext>
                </a:extLst>
              </p:cNvPr>
              <p:cNvSpPr/>
              <p:nvPr/>
            </p:nvSpPr>
            <p:spPr>
              <a:xfrm>
                <a:off x="5634386" y="3713870"/>
                <a:ext cx="2976431" cy="1145307"/>
              </a:xfrm>
              <a:prstGeom prst="roundRect">
                <a:avLst/>
              </a:prstGeom>
              <a:noFill/>
              <a:ln w="38100">
                <a:solidFill>
                  <a:srgbClr val="A879B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1C73AE2-338E-4922-9CC6-411584885D31}"/>
                  </a:ext>
                </a:extLst>
              </p:cNvPr>
              <p:cNvSpPr txBox="1"/>
              <p:nvPr/>
            </p:nvSpPr>
            <p:spPr>
              <a:xfrm>
                <a:off x="5634386" y="3881316"/>
                <a:ext cx="3130224" cy="830997"/>
              </a:xfrm>
              <a:prstGeom prst="rect">
                <a:avLst/>
              </a:prstGeom>
              <a:noFill/>
            </p:spPr>
            <p:txBody>
              <a:bodyPr wrap="square" rtlCol="0">
                <a:spAutoFit/>
              </a:bodyPr>
              <a:lstStyle/>
              <a:p>
                <a:pPr algn="ctr"/>
                <a:r>
                  <a:rPr lang="en-US" altLang="zh-CN" sz="2400" b="1" dirty="0">
                    <a:solidFill>
                      <a:srgbClr val="804C93"/>
                    </a:solidFill>
                    <a:latin typeface="Calibri" panose="020F0502020204030204" pitchFamily="34" charset="0"/>
                    <a:ea typeface="Calibri" panose="020F0502020204030204" pitchFamily="34" charset="0"/>
                    <a:cs typeface="Calibri" panose="020F0502020204030204" pitchFamily="34" charset="0"/>
                  </a:rPr>
                  <a:t>New architecture </a:t>
                </a:r>
              </a:p>
              <a:p>
                <a:pPr algn="ctr"/>
                <a:r>
                  <a:rPr lang="en-US" altLang="zh-CN" sz="2400" b="1" dirty="0">
                    <a:solidFill>
                      <a:srgbClr val="804C93"/>
                    </a:solidFill>
                    <a:latin typeface="Calibri" panose="020F0502020204030204" pitchFamily="34" charset="0"/>
                    <a:ea typeface="Calibri" panose="020F0502020204030204" pitchFamily="34" charset="0"/>
                    <a:cs typeface="Calibri" panose="020F0502020204030204" pitchFamily="34" charset="0"/>
                  </a:rPr>
                  <a:t>(e.g., Universal Bus)</a:t>
                </a:r>
                <a:endParaRPr lang="zh-CN" altLang="en-US" sz="2400" b="1" dirty="0">
                  <a:solidFill>
                    <a:srgbClr val="804C93"/>
                  </a:solidFill>
                  <a:latin typeface="Calibri" panose="020F0502020204030204" pitchFamily="34" charset="0"/>
                  <a:cs typeface="Calibri" panose="020F0502020204030204" pitchFamily="34" charset="0"/>
                </a:endParaRPr>
              </a:p>
            </p:txBody>
          </p:sp>
        </p:grpSp>
        <p:sp>
          <p:nvSpPr>
            <p:cNvPr id="79" name="箭头: 右 78">
              <a:extLst>
                <a:ext uri="{FF2B5EF4-FFF2-40B4-BE49-F238E27FC236}">
                  <a16:creationId xmlns:a16="http://schemas.microsoft.com/office/drawing/2014/main" id="{BD5CFCB4-23E3-4085-AD55-7A0D075FB807}"/>
                </a:ext>
              </a:extLst>
            </p:cNvPr>
            <p:cNvSpPr/>
            <p:nvPr/>
          </p:nvSpPr>
          <p:spPr>
            <a:xfrm>
              <a:off x="3482942" y="5339358"/>
              <a:ext cx="770730" cy="397714"/>
            </a:xfrm>
            <a:prstGeom prst="rightArrow">
              <a:avLst/>
            </a:prstGeom>
            <a:solidFill>
              <a:srgbClr val="A87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84A451F8-83B4-4BCD-BF37-19F7B1BF044C}"/>
              </a:ext>
            </a:extLst>
          </p:cNvPr>
          <p:cNvGrpSpPr/>
          <p:nvPr/>
        </p:nvGrpSpPr>
        <p:grpSpPr>
          <a:xfrm>
            <a:off x="7121060" y="1011598"/>
            <a:ext cx="2856524" cy="930663"/>
            <a:chOff x="7140725" y="1680192"/>
            <a:chExt cx="2856524" cy="930663"/>
          </a:xfrm>
        </p:grpSpPr>
        <p:grpSp>
          <p:nvGrpSpPr>
            <p:cNvPr id="35" name="组合 34">
              <a:extLst>
                <a:ext uri="{FF2B5EF4-FFF2-40B4-BE49-F238E27FC236}">
                  <a16:creationId xmlns:a16="http://schemas.microsoft.com/office/drawing/2014/main" id="{1C379981-CA6E-427A-BB01-D109CBF26EB0}"/>
                </a:ext>
              </a:extLst>
            </p:cNvPr>
            <p:cNvGrpSpPr/>
            <p:nvPr/>
          </p:nvGrpSpPr>
          <p:grpSpPr>
            <a:xfrm>
              <a:off x="8235971" y="1680192"/>
              <a:ext cx="1761278" cy="930663"/>
              <a:chOff x="8041484" y="1733879"/>
              <a:chExt cx="1761278" cy="930663"/>
            </a:xfrm>
          </p:grpSpPr>
          <p:sp>
            <p:nvSpPr>
              <p:cNvPr id="30" name="矩形: 圆角 29">
                <a:extLst>
                  <a:ext uri="{FF2B5EF4-FFF2-40B4-BE49-F238E27FC236}">
                    <a16:creationId xmlns:a16="http://schemas.microsoft.com/office/drawing/2014/main" id="{BA188B47-41E2-4AEA-B80E-EE7D82CAA0AC}"/>
                  </a:ext>
                </a:extLst>
              </p:cNvPr>
              <p:cNvSpPr/>
              <p:nvPr/>
            </p:nvSpPr>
            <p:spPr>
              <a:xfrm>
                <a:off x="8041484" y="1733879"/>
                <a:ext cx="1761278" cy="930663"/>
              </a:xfrm>
              <a:prstGeom prst="roundRect">
                <a:avLst/>
              </a:prstGeom>
              <a:noFill/>
              <a:ln w="38100">
                <a:solidFill>
                  <a:srgbClr val="EE8E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D80E96A6-7651-4D34-85FE-14E1AF5F8C69}"/>
                  </a:ext>
                </a:extLst>
              </p:cNvPr>
              <p:cNvSpPr txBox="1"/>
              <p:nvPr/>
            </p:nvSpPr>
            <p:spPr>
              <a:xfrm>
                <a:off x="8041485" y="1911936"/>
                <a:ext cx="1588094" cy="461665"/>
              </a:xfrm>
              <a:prstGeom prst="rect">
                <a:avLst/>
              </a:prstGeom>
              <a:noFill/>
            </p:spPr>
            <p:txBody>
              <a:bodyPr wrap="square" rtlCol="0">
                <a:spAutoFit/>
              </a:bodyPr>
              <a:lstStyle/>
              <a:p>
                <a:pPr algn="ctr"/>
                <a:r>
                  <a:rPr lang="en-US" altLang="zh-CN" sz="2400" b="1" dirty="0">
                    <a:solidFill>
                      <a:srgbClr val="B86E00"/>
                    </a:solidFill>
                    <a:latin typeface="Calibri" panose="020F0502020204030204" pitchFamily="34" charset="0"/>
                    <a:ea typeface="Calibri" panose="020F0502020204030204" pitchFamily="34" charset="0"/>
                    <a:cs typeface="Calibri" panose="020F0502020204030204" pitchFamily="34" charset="0"/>
                  </a:rPr>
                  <a:t>Lossy…</a:t>
                </a:r>
                <a:endParaRPr lang="zh-CN" altLang="en-US" sz="2400" b="1" dirty="0">
                  <a:solidFill>
                    <a:srgbClr val="B86E00"/>
                  </a:solidFill>
                  <a:latin typeface="Calibri" panose="020F0502020204030204" pitchFamily="34" charset="0"/>
                  <a:cs typeface="Calibri" panose="020F0502020204030204" pitchFamily="34" charset="0"/>
                </a:endParaRPr>
              </a:p>
            </p:txBody>
          </p:sp>
        </p:grpSp>
        <p:sp>
          <p:nvSpPr>
            <p:cNvPr id="80" name="箭头: 右 79">
              <a:extLst>
                <a:ext uri="{FF2B5EF4-FFF2-40B4-BE49-F238E27FC236}">
                  <a16:creationId xmlns:a16="http://schemas.microsoft.com/office/drawing/2014/main" id="{A435BF3B-8308-4459-BC49-E1B3E0CB3D49}"/>
                </a:ext>
              </a:extLst>
            </p:cNvPr>
            <p:cNvSpPr/>
            <p:nvPr/>
          </p:nvSpPr>
          <p:spPr>
            <a:xfrm>
              <a:off x="7140725" y="1985798"/>
              <a:ext cx="770730" cy="397714"/>
            </a:xfrm>
            <a:prstGeom prst="rightArrow">
              <a:avLst/>
            </a:prstGeom>
            <a:solidFill>
              <a:srgbClr val="E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DE406F4D-C0DB-40B3-A0DA-AD915C0B4FEF}"/>
              </a:ext>
            </a:extLst>
          </p:cNvPr>
          <p:cNvGrpSpPr/>
          <p:nvPr/>
        </p:nvGrpSpPr>
        <p:grpSpPr>
          <a:xfrm>
            <a:off x="7172518" y="2537735"/>
            <a:ext cx="3340139" cy="1143080"/>
            <a:chOff x="7192183" y="3206329"/>
            <a:chExt cx="3340139" cy="1143080"/>
          </a:xfrm>
        </p:grpSpPr>
        <p:grpSp>
          <p:nvGrpSpPr>
            <p:cNvPr id="36" name="组合 35">
              <a:extLst>
                <a:ext uri="{FF2B5EF4-FFF2-40B4-BE49-F238E27FC236}">
                  <a16:creationId xmlns:a16="http://schemas.microsoft.com/office/drawing/2014/main" id="{D21F2260-4AB7-4CDB-9193-E087BDD2AABF}"/>
                </a:ext>
              </a:extLst>
            </p:cNvPr>
            <p:cNvGrpSpPr/>
            <p:nvPr/>
          </p:nvGrpSpPr>
          <p:grpSpPr>
            <a:xfrm>
              <a:off x="7744950" y="3206329"/>
              <a:ext cx="2787372" cy="1143080"/>
              <a:chOff x="7624993" y="3233835"/>
              <a:chExt cx="2787372" cy="1143080"/>
            </a:xfrm>
          </p:grpSpPr>
          <p:sp>
            <p:nvSpPr>
              <p:cNvPr id="33" name="矩形: 圆角 32">
                <a:extLst>
                  <a:ext uri="{FF2B5EF4-FFF2-40B4-BE49-F238E27FC236}">
                    <a16:creationId xmlns:a16="http://schemas.microsoft.com/office/drawing/2014/main" id="{1CCD1D14-2A33-466E-8C81-750C8E0E43D8}"/>
                  </a:ext>
                </a:extLst>
              </p:cNvPr>
              <p:cNvSpPr/>
              <p:nvPr/>
            </p:nvSpPr>
            <p:spPr>
              <a:xfrm>
                <a:off x="7697498" y="3235097"/>
                <a:ext cx="2598310" cy="1141818"/>
              </a:xfrm>
              <a:prstGeom prst="roundRect">
                <a:avLst/>
              </a:prstGeom>
              <a:noFill/>
              <a:ln w="38100">
                <a:solidFill>
                  <a:schemeClr val="accent3">
                    <a:lumMod val="75000"/>
                  </a:schemeClr>
                </a:solidFill>
                <a:prstDash val="dash"/>
                <a:extLst>
                  <a:ext uri="{C807C97D-BFC1-408E-A445-0C87EB9F89A2}">
                    <ask:lineSketchStyleProps xmlns:ask="http://schemas.microsoft.com/office/drawing/2018/sketchyshapes" sd="1219033472">
                      <a:custGeom>
                        <a:avLst/>
                        <a:gdLst>
                          <a:gd name="connsiteX0" fmla="*/ 0 w 2413979"/>
                          <a:gd name="connsiteY0" fmla="*/ 211243 h 1267435"/>
                          <a:gd name="connsiteX1" fmla="*/ 211243 w 2413979"/>
                          <a:gd name="connsiteY1" fmla="*/ 0 h 1267435"/>
                          <a:gd name="connsiteX2" fmla="*/ 914904 w 2413979"/>
                          <a:gd name="connsiteY2" fmla="*/ 0 h 1267435"/>
                          <a:gd name="connsiteX3" fmla="*/ 1558820 w 2413979"/>
                          <a:gd name="connsiteY3" fmla="*/ 0 h 1267435"/>
                          <a:gd name="connsiteX4" fmla="*/ 2202736 w 2413979"/>
                          <a:gd name="connsiteY4" fmla="*/ 0 h 1267435"/>
                          <a:gd name="connsiteX5" fmla="*/ 2413979 w 2413979"/>
                          <a:gd name="connsiteY5" fmla="*/ 211243 h 1267435"/>
                          <a:gd name="connsiteX6" fmla="*/ 2413979 w 2413979"/>
                          <a:gd name="connsiteY6" fmla="*/ 616819 h 1267435"/>
                          <a:gd name="connsiteX7" fmla="*/ 2413979 w 2413979"/>
                          <a:gd name="connsiteY7" fmla="*/ 1056192 h 1267435"/>
                          <a:gd name="connsiteX8" fmla="*/ 2202736 w 2413979"/>
                          <a:gd name="connsiteY8" fmla="*/ 1267435 h 1267435"/>
                          <a:gd name="connsiteX9" fmla="*/ 1578735 w 2413979"/>
                          <a:gd name="connsiteY9" fmla="*/ 1267435 h 1267435"/>
                          <a:gd name="connsiteX10" fmla="*/ 914904 w 2413979"/>
                          <a:gd name="connsiteY10" fmla="*/ 1267435 h 1267435"/>
                          <a:gd name="connsiteX11" fmla="*/ 211243 w 2413979"/>
                          <a:gd name="connsiteY11" fmla="*/ 1267435 h 1267435"/>
                          <a:gd name="connsiteX12" fmla="*/ 0 w 2413979"/>
                          <a:gd name="connsiteY12" fmla="*/ 1056192 h 1267435"/>
                          <a:gd name="connsiteX13" fmla="*/ 0 w 2413979"/>
                          <a:gd name="connsiteY13" fmla="*/ 633718 h 1267435"/>
                          <a:gd name="connsiteX14" fmla="*/ 0 w 2413979"/>
                          <a:gd name="connsiteY14" fmla="*/ 211243 h 12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979" h="1267435" extrusionOk="0">
                            <a:moveTo>
                              <a:pt x="0" y="211243"/>
                            </a:moveTo>
                            <a:cubicBezTo>
                              <a:pt x="-4291" y="91930"/>
                              <a:pt x="87538" y="2642"/>
                              <a:pt x="211243" y="0"/>
                            </a:cubicBezTo>
                            <a:cubicBezTo>
                              <a:pt x="448220" y="15203"/>
                              <a:pt x="635159" y="-14722"/>
                              <a:pt x="914904" y="0"/>
                            </a:cubicBezTo>
                            <a:cubicBezTo>
                              <a:pt x="1194649" y="14722"/>
                              <a:pt x="1325774" y="3885"/>
                              <a:pt x="1558820" y="0"/>
                            </a:cubicBezTo>
                            <a:cubicBezTo>
                              <a:pt x="1791866" y="-3885"/>
                              <a:pt x="1945922" y="16764"/>
                              <a:pt x="2202736" y="0"/>
                            </a:cubicBezTo>
                            <a:cubicBezTo>
                              <a:pt x="2311209" y="-26389"/>
                              <a:pt x="2419928" y="72563"/>
                              <a:pt x="2413979" y="211243"/>
                            </a:cubicBezTo>
                            <a:cubicBezTo>
                              <a:pt x="2400895" y="364645"/>
                              <a:pt x="2421587" y="453789"/>
                              <a:pt x="2413979" y="616819"/>
                            </a:cubicBezTo>
                            <a:cubicBezTo>
                              <a:pt x="2406371" y="779849"/>
                              <a:pt x="2397161" y="943499"/>
                              <a:pt x="2413979" y="1056192"/>
                            </a:cubicBezTo>
                            <a:cubicBezTo>
                              <a:pt x="2400549" y="1195074"/>
                              <a:pt x="2308590" y="1254895"/>
                              <a:pt x="2202736" y="1267435"/>
                            </a:cubicBezTo>
                            <a:cubicBezTo>
                              <a:pt x="1995846" y="1256548"/>
                              <a:pt x="1801476" y="1255939"/>
                              <a:pt x="1578735" y="1267435"/>
                            </a:cubicBezTo>
                            <a:cubicBezTo>
                              <a:pt x="1355994" y="1278931"/>
                              <a:pt x="1161214" y="1291607"/>
                              <a:pt x="914904" y="1267435"/>
                            </a:cubicBezTo>
                            <a:cubicBezTo>
                              <a:pt x="668594" y="1243263"/>
                              <a:pt x="378197" y="1252538"/>
                              <a:pt x="211243" y="1267435"/>
                            </a:cubicBezTo>
                            <a:cubicBezTo>
                              <a:pt x="111264" y="1287876"/>
                              <a:pt x="15325" y="1159440"/>
                              <a:pt x="0" y="1056192"/>
                            </a:cubicBezTo>
                            <a:cubicBezTo>
                              <a:pt x="-18771" y="910973"/>
                              <a:pt x="15301" y="774872"/>
                              <a:pt x="0" y="633718"/>
                            </a:cubicBezTo>
                            <a:cubicBezTo>
                              <a:pt x="-15301" y="492564"/>
                              <a:pt x="-16831" y="388313"/>
                              <a:pt x="0" y="2112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08DE40C5-B5DA-4542-B35F-83919E7EFCFE}"/>
                  </a:ext>
                </a:extLst>
              </p:cNvPr>
              <p:cNvSpPr txBox="1"/>
              <p:nvPr/>
            </p:nvSpPr>
            <p:spPr>
              <a:xfrm>
                <a:off x="7624993" y="3233835"/>
                <a:ext cx="2787372" cy="830997"/>
              </a:xfrm>
              <a:prstGeom prst="rect">
                <a:avLst/>
              </a:prstGeom>
              <a:noFill/>
            </p:spPr>
            <p:txBody>
              <a:bodyPr wrap="square" rtlCol="0">
                <a:spAutoFit/>
              </a:bodyPr>
              <a:lstStyle/>
              <a:p>
                <a:pPr algn="ctr"/>
                <a:endParaRPr lang="zh-CN" altLang="en-US" sz="2400" b="1" dirty="0">
                  <a:solidFill>
                    <a:schemeClr val="accent3">
                      <a:lumMod val="50000"/>
                    </a:schemeClr>
                  </a:solidFill>
                  <a:latin typeface="Calibri" panose="020F0502020204030204" pitchFamily="34" charset="0"/>
                  <a:cs typeface="Calibri" panose="020F0502020204030204" pitchFamily="34" charset="0"/>
                </a:endParaRPr>
              </a:p>
              <a:p>
                <a:pPr algn="ctr"/>
                <a:r>
                  <a:rPr lang="en-US" altLang="zh-CN" sz="2400" b="1" dirty="0">
                    <a:solidFill>
                      <a:schemeClr val="accent3">
                        <a:lumMod val="50000"/>
                      </a:schemeClr>
                    </a:solidFill>
                    <a:latin typeface="Calibri" panose="020F0502020204030204" pitchFamily="34" charset="0"/>
                    <a:cs typeface="Calibri" panose="020F0502020204030204" pitchFamily="34" charset="0"/>
                  </a:rPr>
                  <a:t>RDMA multicast</a:t>
                </a:r>
                <a:endParaRPr lang="zh-CN" altLang="en-US" sz="2400" b="1" dirty="0">
                  <a:solidFill>
                    <a:schemeClr val="accent3">
                      <a:lumMod val="50000"/>
                    </a:schemeClr>
                  </a:solidFill>
                  <a:latin typeface="Calibri" panose="020F0502020204030204" pitchFamily="34" charset="0"/>
                  <a:cs typeface="Calibri" panose="020F0502020204030204" pitchFamily="34" charset="0"/>
                </a:endParaRPr>
              </a:p>
            </p:txBody>
          </p:sp>
        </p:grpSp>
        <p:sp>
          <p:nvSpPr>
            <p:cNvPr id="81" name="箭头: 右 80">
              <a:extLst>
                <a:ext uri="{FF2B5EF4-FFF2-40B4-BE49-F238E27FC236}">
                  <a16:creationId xmlns:a16="http://schemas.microsoft.com/office/drawing/2014/main" id="{B2EA7453-005C-4553-8C6C-A1C3D4E8009C}"/>
                </a:ext>
              </a:extLst>
            </p:cNvPr>
            <p:cNvSpPr/>
            <p:nvPr/>
          </p:nvSpPr>
          <p:spPr>
            <a:xfrm>
              <a:off x="7192183" y="3577632"/>
              <a:ext cx="516621" cy="397714"/>
            </a:xfrm>
            <a:prstGeom prst="rightArrow">
              <a:avLst/>
            </a:prstGeom>
            <a:solidFill>
              <a:srgbClr val="34A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2ADB711F-F934-46A1-9421-950368574557}"/>
              </a:ext>
            </a:extLst>
          </p:cNvPr>
          <p:cNvGrpSpPr/>
          <p:nvPr/>
        </p:nvGrpSpPr>
        <p:grpSpPr>
          <a:xfrm>
            <a:off x="7421881" y="4152602"/>
            <a:ext cx="3182324" cy="1192766"/>
            <a:chOff x="7441546" y="4821196"/>
            <a:chExt cx="3182324" cy="1192766"/>
          </a:xfrm>
        </p:grpSpPr>
        <p:grpSp>
          <p:nvGrpSpPr>
            <p:cNvPr id="39" name="组合 38">
              <a:extLst>
                <a:ext uri="{FF2B5EF4-FFF2-40B4-BE49-F238E27FC236}">
                  <a16:creationId xmlns:a16="http://schemas.microsoft.com/office/drawing/2014/main" id="{5A621D23-3EFC-4489-9621-79A4E4680AA3}"/>
                </a:ext>
              </a:extLst>
            </p:cNvPr>
            <p:cNvGrpSpPr/>
            <p:nvPr/>
          </p:nvGrpSpPr>
          <p:grpSpPr>
            <a:xfrm>
              <a:off x="7862866" y="4821196"/>
              <a:ext cx="2761004" cy="1192766"/>
              <a:chOff x="7663603" y="4942740"/>
              <a:chExt cx="3130224" cy="1141818"/>
            </a:xfrm>
          </p:grpSpPr>
          <p:sp>
            <p:nvSpPr>
              <p:cNvPr id="37" name="矩形: 圆角 36">
                <a:extLst>
                  <a:ext uri="{FF2B5EF4-FFF2-40B4-BE49-F238E27FC236}">
                    <a16:creationId xmlns:a16="http://schemas.microsoft.com/office/drawing/2014/main" id="{4C59033E-527D-4B8D-897E-7DA25B35E4E3}"/>
                  </a:ext>
                </a:extLst>
              </p:cNvPr>
              <p:cNvSpPr/>
              <p:nvPr/>
            </p:nvSpPr>
            <p:spPr>
              <a:xfrm>
                <a:off x="7821256" y="4942740"/>
                <a:ext cx="2787372" cy="1141818"/>
              </a:xfrm>
              <a:prstGeom prst="roundRect">
                <a:avLst/>
              </a:prstGeom>
              <a:noFill/>
              <a:ln w="38100">
                <a:solidFill>
                  <a:srgbClr val="A879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C3EE489B-A0B4-4E59-825E-C8C59AFEBA6E}"/>
                  </a:ext>
                </a:extLst>
              </p:cNvPr>
              <p:cNvSpPr txBox="1"/>
              <p:nvPr/>
            </p:nvSpPr>
            <p:spPr>
              <a:xfrm>
                <a:off x="7663603" y="5072493"/>
                <a:ext cx="3130224" cy="795502"/>
              </a:xfrm>
              <a:prstGeom prst="rect">
                <a:avLst/>
              </a:prstGeom>
              <a:noFill/>
            </p:spPr>
            <p:txBody>
              <a:bodyPr wrap="square" rtlCol="0">
                <a:spAutoFit/>
              </a:bodyPr>
              <a:lstStyle/>
              <a:p>
                <a:pPr algn="ctr"/>
                <a:r>
                  <a:rPr lang="en-US" altLang="zh-CN" sz="2400" b="1" dirty="0">
                    <a:solidFill>
                      <a:srgbClr val="804C93"/>
                    </a:solidFill>
                    <a:latin typeface="Calibri" panose="020F0502020204030204" pitchFamily="34" charset="0"/>
                    <a:ea typeface="Calibri" panose="020F0502020204030204" pitchFamily="34" charset="0"/>
                    <a:cs typeface="Calibri" panose="020F0502020204030204" pitchFamily="34" charset="0"/>
                  </a:rPr>
                  <a:t>Universal FC CC protocols…</a:t>
                </a:r>
                <a:endParaRPr lang="zh-CN" altLang="en-US" sz="2400" b="1" dirty="0">
                  <a:solidFill>
                    <a:srgbClr val="804C93"/>
                  </a:solidFill>
                  <a:latin typeface="Calibri" panose="020F0502020204030204" pitchFamily="34" charset="0"/>
                  <a:cs typeface="Calibri" panose="020F0502020204030204" pitchFamily="34" charset="0"/>
                </a:endParaRPr>
              </a:p>
            </p:txBody>
          </p:sp>
        </p:grpSp>
        <p:sp>
          <p:nvSpPr>
            <p:cNvPr id="82" name="箭头: 右 81">
              <a:extLst>
                <a:ext uri="{FF2B5EF4-FFF2-40B4-BE49-F238E27FC236}">
                  <a16:creationId xmlns:a16="http://schemas.microsoft.com/office/drawing/2014/main" id="{47DA7AC4-350F-4D45-A45B-E07F29F84E52}"/>
                </a:ext>
              </a:extLst>
            </p:cNvPr>
            <p:cNvSpPr/>
            <p:nvPr/>
          </p:nvSpPr>
          <p:spPr>
            <a:xfrm>
              <a:off x="7441546" y="5236456"/>
              <a:ext cx="409663" cy="397714"/>
            </a:xfrm>
            <a:prstGeom prst="rightArrow">
              <a:avLst/>
            </a:prstGeom>
            <a:solidFill>
              <a:srgbClr val="A87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内容占位符 5">
            <a:extLst>
              <a:ext uri="{FF2B5EF4-FFF2-40B4-BE49-F238E27FC236}">
                <a16:creationId xmlns:a16="http://schemas.microsoft.com/office/drawing/2014/main" id="{3806D998-C4E6-4AF9-9C89-840FD143BF80}"/>
              </a:ext>
            </a:extLst>
          </p:cNvPr>
          <p:cNvSpPr txBox="1">
            <a:spLocks/>
          </p:cNvSpPr>
          <p:nvPr/>
        </p:nvSpPr>
        <p:spPr>
          <a:xfrm>
            <a:off x="5413655" y="6442780"/>
            <a:ext cx="1557416" cy="393700"/>
          </a:xfrm>
          <a:prstGeom prst="rect">
            <a:avLst/>
          </a:prstGeom>
        </p:spPr>
        <p:txBody>
          <a:bodyPr vert="horz" lIns="90000" tIns="46800" rIns="90000" bIns="46800" rtlCol="0">
            <a:norm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sz="2400" u="none" strike="noStrike" kern="1200" cap="none" spc="150" normalizeH="0" baseline="0">
                <a:solidFill>
                  <a:schemeClr val="bg1"/>
                </a:solidFill>
                <a:latin typeface="Calibri" panose="020F0502020204030204" pitchFamily="34" charset="0"/>
                <a:ea typeface="微软雅黑" panose="020B0503020204020204" pitchFamily="34" charset="-122"/>
                <a:cs typeface="Calibri" panose="020F0502020204030204" pitchFamily="34" charset="0"/>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6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latin typeface="Calibri" panose="020F0502020204030204" pitchFamily="34" charset="0"/>
                <a:ea typeface="微软雅黑" panose="020B0503020204020204" pitchFamily="34" charset="-122"/>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a:t>Future Work</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62</a:t>
            </a:fld>
            <a:endParaRPr lang="zh-CN" altLang="en-US" dirty="0"/>
          </a:p>
        </p:txBody>
      </p:sp>
      <p:sp>
        <p:nvSpPr>
          <p:cNvPr id="4" name="标题 3"/>
          <p:cNvSpPr>
            <a:spLocks noGrp="1"/>
          </p:cNvSpPr>
          <p:nvPr>
            <p:ph type="title"/>
          </p:nvPr>
        </p:nvSpPr>
        <p:spPr>
          <a:xfrm>
            <a:off x="608400" y="712519"/>
            <a:ext cx="10969200" cy="601481"/>
          </a:xfrm>
        </p:spPr>
        <p:txBody>
          <a:bodyPr/>
          <a:lstStyle/>
          <a:p>
            <a:r>
              <a:rPr lang="en-US" altLang="zh-CN" dirty="0"/>
              <a:t>Take home idea</a:t>
            </a:r>
            <a:endParaRPr lang="zh-CN" altLang="en-US" dirty="0"/>
          </a:p>
        </p:txBody>
      </p:sp>
      <p:sp>
        <p:nvSpPr>
          <p:cNvPr id="7" name="文本框 6">
            <a:extLst>
              <a:ext uri="{FF2B5EF4-FFF2-40B4-BE49-F238E27FC236}">
                <a16:creationId xmlns:a16="http://schemas.microsoft.com/office/drawing/2014/main" id="{D9B51BA3-1B9A-4B60-AB8D-7FA6D0929645}"/>
              </a:ext>
            </a:extLst>
          </p:cNvPr>
          <p:cNvSpPr txBox="1"/>
          <p:nvPr/>
        </p:nvSpPr>
        <p:spPr>
          <a:xfrm>
            <a:off x="1183990" y="2457777"/>
            <a:ext cx="5367417" cy="2954655"/>
          </a:xfrm>
          <a:prstGeom prst="rect">
            <a:avLst/>
          </a:prstGeom>
          <a:noFill/>
        </p:spPr>
        <p:txBody>
          <a:bodyPr wrap="square">
            <a:spAutoFit/>
          </a:bodyPr>
          <a:lstStyle/>
          <a:p>
            <a:r>
              <a:rPr lang="en-US" altLang="zh-CN" sz="6000" dirty="0">
                <a:solidFill>
                  <a:srgbClr val="FF0000"/>
                </a:solidFill>
              </a:rPr>
              <a:t>The time of </a:t>
            </a:r>
          </a:p>
          <a:p>
            <a:r>
              <a:rPr lang="en-US" altLang="zh-CN" sz="6600" b="1" dirty="0">
                <a:solidFill>
                  <a:srgbClr val="FF0000"/>
                </a:solidFill>
              </a:rPr>
              <a:t>Flow Control</a:t>
            </a:r>
            <a:br>
              <a:rPr lang="en-US" altLang="zh-CN" sz="6000" dirty="0">
                <a:solidFill>
                  <a:srgbClr val="FF0000"/>
                </a:solidFill>
              </a:rPr>
            </a:br>
            <a:r>
              <a:rPr lang="en-US" altLang="zh-CN" sz="6000" dirty="0">
                <a:solidFill>
                  <a:srgbClr val="FF0000"/>
                </a:solidFill>
              </a:rPr>
              <a:t> is coming! </a:t>
            </a:r>
            <a:endParaRPr lang="zh-CN" altLang="en-US" sz="6000" dirty="0">
              <a:solidFill>
                <a:srgbClr val="FF0000"/>
              </a:solidFill>
            </a:endParaRPr>
          </a:p>
        </p:txBody>
      </p:sp>
      <p:sp>
        <p:nvSpPr>
          <p:cNvPr id="8" name="内容占位符 5">
            <a:extLst>
              <a:ext uri="{FF2B5EF4-FFF2-40B4-BE49-F238E27FC236}">
                <a16:creationId xmlns:a16="http://schemas.microsoft.com/office/drawing/2014/main" id="{7270182D-A431-42BD-9CFD-356340E6FE13}"/>
              </a:ext>
            </a:extLst>
          </p:cNvPr>
          <p:cNvSpPr>
            <a:spLocks noGrp="1"/>
          </p:cNvSpPr>
          <p:nvPr>
            <p:ph sz="quarter" idx="13"/>
          </p:nvPr>
        </p:nvSpPr>
        <p:spPr>
          <a:xfrm>
            <a:off x="5413655" y="6442780"/>
            <a:ext cx="1557416" cy="393700"/>
          </a:xfrm>
        </p:spPr>
        <p:txBody>
          <a:bodyPr>
            <a:normAutofit/>
          </a:bodyPr>
          <a:lstStyle/>
          <a:p>
            <a:r>
              <a:rPr lang="en-US" altLang="zh-CN" sz="1600" dirty="0"/>
              <a:t>Future Work</a:t>
            </a:r>
            <a:endParaRPr lang="zh-CN" altLang="en-US" sz="1600" dirty="0"/>
          </a:p>
        </p:txBody>
      </p:sp>
      <p:pic>
        <p:nvPicPr>
          <p:cNvPr id="3" name="图片 2">
            <a:extLst>
              <a:ext uri="{FF2B5EF4-FFF2-40B4-BE49-F238E27FC236}">
                <a16:creationId xmlns:a16="http://schemas.microsoft.com/office/drawing/2014/main" id="{10799414-2F81-4AC3-B3F5-87AF047D4A60}"/>
              </a:ext>
            </a:extLst>
          </p:cNvPr>
          <p:cNvPicPr>
            <a:picLocks noChangeAspect="1"/>
          </p:cNvPicPr>
          <p:nvPr/>
        </p:nvPicPr>
        <p:blipFill>
          <a:blip r:embed="rId2"/>
          <a:stretch>
            <a:fillRect/>
          </a:stretch>
        </p:blipFill>
        <p:spPr>
          <a:xfrm>
            <a:off x="6827519" y="577737"/>
            <a:ext cx="3456791" cy="5655311"/>
          </a:xfrm>
          <a:prstGeom prst="rect">
            <a:avLst/>
          </a:prstGeom>
        </p:spPr>
      </p:pic>
    </p:spTree>
    <p:extLst>
      <p:ext uri="{BB962C8B-B14F-4D97-AF65-F5344CB8AC3E}">
        <p14:creationId xmlns:p14="http://schemas.microsoft.com/office/powerpoint/2010/main" val="9178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874177"/>
            <a:ext cx="12191999" cy="1059858"/>
          </a:xfrm>
        </p:spPr>
        <p:txBody>
          <a:bodyPr/>
          <a:lstStyle/>
          <a:p>
            <a:pPr>
              <a:lnSpc>
                <a:spcPct val="120000"/>
              </a:lnSpc>
            </a:pPr>
            <a:r>
              <a:rPr lang="en-US" altLang="zh-CN" sz="4600" b="1" i="1" spc="-80" dirty="0">
                <a:solidFill>
                  <a:schemeClr val="bg1">
                    <a:lumMod val="95000"/>
                  </a:schemeClr>
                </a:solidFill>
                <a:latin typeface="Century Gothic" panose="020B0502020202020204" pitchFamily="34" charset="0"/>
              </a:rPr>
              <a:t>Pyrrha</a:t>
            </a:r>
            <a:r>
              <a:rPr lang="en-US" altLang="zh-CN" sz="4300" b="1" spc="-80" dirty="0">
                <a:solidFill>
                  <a:schemeClr val="bg1">
                    <a:lumMod val="95000"/>
                  </a:schemeClr>
                </a:solidFill>
                <a:latin typeface="Century Gothic" panose="020B0502020202020204" pitchFamily="34" charset="0"/>
              </a:rPr>
              <a:t>: </a:t>
            </a:r>
            <a:r>
              <a:rPr lang="en-US" altLang="zh-CN" sz="4100" b="1" spc="-80" dirty="0">
                <a:solidFill>
                  <a:schemeClr val="bg1">
                    <a:lumMod val="95000"/>
                  </a:schemeClr>
                </a:solidFill>
                <a:latin typeface="Century Gothic" panose="020B0502020202020204" pitchFamily="34" charset="0"/>
              </a:rPr>
              <a:t>Congestion-Root-Based Flow Control  to Eliminate Head-of-Line Blocking in Datacenter</a:t>
            </a:r>
            <a:endParaRPr lang="zh-CN" altLang="en-US" sz="4100" b="1" spc="-80" dirty="0">
              <a:solidFill>
                <a:schemeClr val="bg1">
                  <a:lumMod val="95000"/>
                </a:schemeClr>
              </a:solidFill>
              <a:latin typeface="Century Gothic" panose="020B0502020202020204" pitchFamily="34" charset="0"/>
              <a:cs typeface="+mj-ea"/>
            </a:endParaRPr>
          </a:p>
        </p:txBody>
      </p:sp>
      <p:sp>
        <p:nvSpPr>
          <p:cNvPr id="8" name="文本框 7"/>
          <p:cNvSpPr txBox="1"/>
          <p:nvPr/>
        </p:nvSpPr>
        <p:spPr>
          <a:xfrm>
            <a:off x="335253" y="4115744"/>
            <a:ext cx="11521493" cy="1292726"/>
          </a:xfrm>
          <a:prstGeom prst="rect">
            <a:avLst/>
          </a:prstGeom>
          <a:noFill/>
        </p:spPr>
        <p:txBody>
          <a:bodyPr wrap="square" rtlCol="0">
            <a:spAutoFit/>
          </a:bodyPr>
          <a:lstStyle/>
          <a:p>
            <a:pPr algn="ctr">
              <a:lnSpc>
                <a:spcPts val="3200"/>
              </a:lnSpc>
            </a:pPr>
            <a:r>
              <a:rPr lang="en-US" altLang="zh-CN" sz="2200" dirty="0">
                <a:latin typeface="Rockwell" panose="02060603020205020403" pitchFamily="18" charset="0"/>
                <a:cs typeface="Calibri" panose="020F0502020204030204" pitchFamily="34" charset="0"/>
              </a:rPr>
              <a:t>Kexin Liu*, Zhaochen Zhang*, Chang Liu, </a:t>
            </a:r>
            <a:r>
              <a:rPr lang="en-US" altLang="zh-CN" sz="2200" dirty="0" err="1">
                <a:latin typeface="Rockwell" panose="02060603020205020403" pitchFamily="18" charset="0"/>
                <a:cs typeface="Calibri" panose="020F0502020204030204" pitchFamily="34" charset="0"/>
              </a:rPr>
              <a:t>Yizhi</a:t>
            </a:r>
            <a:r>
              <a:rPr lang="en-US" altLang="zh-CN" sz="2200" dirty="0">
                <a:latin typeface="Rockwell" panose="02060603020205020403" pitchFamily="18" charset="0"/>
                <a:cs typeface="Calibri" panose="020F0502020204030204" pitchFamily="34" charset="0"/>
              </a:rPr>
              <a:t> Wang, Vamsi Addanki, Stefan Schmid, </a:t>
            </a:r>
            <a:r>
              <a:rPr lang="en-US" altLang="zh-CN" sz="2200" dirty="0" err="1">
                <a:latin typeface="Rockwell" panose="02060603020205020403" pitchFamily="18" charset="0"/>
                <a:cs typeface="Calibri" panose="020F0502020204030204" pitchFamily="34" charset="0"/>
              </a:rPr>
              <a:t>Qingyue</a:t>
            </a:r>
            <a:r>
              <a:rPr lang="en-US" altLang="zh-CN" sz="2200" dirty="0">
                <a:latin typeface="Rockwell" panose="02060603020205020403" pitchFamily="18" charset="0"/>
                <a:cs typeface="Calibri" panose="020F0502020204030204" pitchFamily="34" charset="0"/>
              </a:rPr>
              <a:t> Wang, Wei Chen, </a:t>
            </a:r>
            <a:r>
              <a:rPr lang="en-US" altLang="zh-CN" sz="2200" dirty="0" err="1">
                <a:latin typeface="Rockwell" panose="02060603020205020403" pitchFamily="18" charset="0"/>
                <a:cs typeface="Calibri" panose="020F0502020204030204" pitchFamily="34" charset="0"/>
              </a:rPr>
              <a:t>Xiaoliang</a:t>
            </a:r>
            <a:r>
              <a:rPr lang="en-US" altLang="zh-CN" sz="2200" dirty="0">
                <a:latin typeface="Rockwell" panose="02060603020205020403" pitchFamily="18" charset="0"/>
                <a:cs typeface="Calibri" panose="020F0502020204030204" pitchFamily="34" charset="0"/>
              </a:rPr>
              <a:t> Wang, Jiaqi Zheng, Wenhao Sun, Tao Wu, Ke Meng, Fei Chen, </a:t>
            </a:r>
            <a:r>
              <a:rPr lang="en-US" altLang="zh-CN" sz="2200" dirty="0" err="1">
                <a:latin typeface="Rockwell" panose="02060603020205020403" pitchFamily="18" charset="0"/>
                <a:cs typeface="Calibri" panose="020F0502020204030204" pitchFamily="34" charset="0"/>
              </a:rPr>
              <a:t>Weiguang</a:t>
            </a:r>
            <a:r>
              <a:rPr lang="en-US" altLang="zh-CN" sz="2200" dirty="0">
                <a:latin typeface="Rockwell" panose="02060603020205020403" pitchFamily="18" charset="0"/>
                <a:cs typeface="Calibri" panose="020F0502020204030204" pitchFamily="34" charset="0"/>
              </a:rPr>
              <a:t> Wang, </a:t>
            </a:r>
            <a:r>
              <a:rPr lang="en-US" altLang="zh-CN" sz="2200" dirty="0" err="1">
                <a:latin typeface="Rockwell" panose="02060603020205020403" pitchFamily="18" charset="0"/>
                <a:cs typeface="Calibri" panose="020F0502020204030204" pitchFamily="34" charset="0"/>
              </a:rPr>
              <a:t>Bingyang</a:t>
            </a:r>
            <a:r>
              <a:rPr lang="en-US" altLang="zh-CN" sz="2200" dirty="0">
                <a:latin typeface="Rockwell" panose="02060603020205020403" pitchFamily="18" charset="0"/>
                <a:cs typeface="Calibri" panose="020F0502020204030204" pitchFamily="34" charset="0"/>
              </a:rPr>
              <a:t> Liu, </a:t>
            </a:r>
            <a:r>
              <a:rPr lang="en-US" altLang="zh-CN" sz="2200" dirty="0" err="1">
                <a:latin typeface="Rockwell" panose="02060603020205020403" pitchFamily="18" charset="0"/>
                <a:cs typeface="Calibri" panose="020F0502020204030204" pitchFamily="34" charset="0"/>
              </a:rPr>
              <a:t>Wanchun</a:t>
            </a:r>
            <a:r>
              <a:rPr lang="en-US" altLang="zh-CN" sz="2200" dirty="0">
                <a:latin typeface="Rockwell" panose="02060603020205020403" pitchFamily="18" charset="0"/>
                <a:cs typeface="Calibri" panose="020F0502020204030204" pitchFamily="34" charset="0"/>
              </a:rPr>
              <a:t> Dou, </a:t>
            </a:r>
            <a:r>
              <a:rPr lang="en-US" altLang="zh-CN" sz="2200" dirty="0" err="1">
                <a:latin typeface="Rockwell" panose="02060603020205020403" pitchFamily="18" charset="0"/>
                <a:cs typeface="Calibri" panose="020F0502020204030204" pitchFamily="34" charset="0"/>
              </a:rPr>
              <a:t>Guihai</a:t>
            </a:r>
            <a:r>
              <a:rPr lang="en-US" altLang="zh-CN" sz="2200" dirty="0">
                <a:latin typeface="Rockwell" panose="02060603020205020403" pitchFamily="18" charset="0"/>
                <a:cs typeface="Calibri" panose="020F0502020204030204" pitchFamily="34" charset="0"/>
              </a:rPr>
              <a:t> Chen, </a:t>
            </a:r>
            <a:r>
              <a:rPr lang="en-US" altLang="zh-CN" sz="2200" b="1" dirty="0">
                <a:latin typeface="Rockwell" panose="02060603020205020403" pitchFamily="18" charset="0"/>
                <a:cs typeface="Calibri" panose="020F0502020204030204" pitchFamily="34" charset="0"/>
              </a:rPr>
              <a:t>Chen Tian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360" y="5750728"/>
            <a:ext cx="2373361" cy="729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E9CFE39-7BE0-E1EB-62FC-C96A84C40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591" y="5626682"/>
            <a:ext cx="1756410" cy="9835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2EB4C0D-1B8C-C140-FE0C-6AADC94867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400" y="5626681"/>
            <a:ext cx="966741" cy="98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373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732CED-F0AB-ED86-7EC4-53848124919D}"/>
              </a:ext>
            </a:extLst>
          </p:cNvPr>
          <p:cNvSpPr>
            <a:spLocks noGrp="1"/>
          </p:cNvSpPr>
          <p:nvPr>
            <p:ph type="title"/>
          </p:nvPr>
        </p:nvSpPr>
        <p:spPr/>
        <p:txBody>
          <a:bodyPr/>
          <a:lstStyle/>
          <a:p>
            <a:r>
              <a:rPr kumimoji="1" lang="en-US" altLang="zh-CN" dirty="0"/>
              <a:t>Due to VISA issue...</a:t>
            </a:r>
            <a:endParaRPr kumimoji="1" lang="zh-CN" altLang="en-US" dirty="0"/>
          </a:p>
        </p:txBody>
      </p:sp>
      <p:sp>
        <p:nvSpPr>
          <p:cNvPr id="3" name="灯片编号占位符 2">
            <a:extLst>
              <a:ext uri="{FF2B5EF4-FFF2-40B4-BE49-F238E27FC236}">
                <a16:creationId xmlns:a16="http://schemas.microsoft.com/office/drawing/2014/main" id="{8A0C33A8-7D22-F7FA-9261-66D466407971}"/>
              </a:ext>
            </a:extLst>
          </p:cNvPr>
          <p:cNvSpPr>
            <a:spLocks noGrp="1"/>
          </p:cNvSpPr>
          <p:nvPr>
            <p:ph type="sldNum" sz="quarter" idx="12"/>
          </p:nvPr>
        </p:nvSpPr>
        <p:spPr/>
        <p:txBody>
          <a:bodyPr/>
          <a:lstStyle/>
          <a:p>
            <a:fld id="{49AE70B2-8BF9-45C0-BB95-33D1B9D3A854}" type="slidenum">
              <a:rPr lang="zh-CN" altLang="en-US" smtClean="0"/>
              <a:t>64</a:t>
            </a:fld>
            <a:endParaRPr lang="zh-CN" altLang="en-US" dirty="0"/>
          </a:p>
        </p:txBody>
      </p:sp>
      <p:pic>
        <p:nvPicPr>
          <p:cNvPr id="5" name="图片 4">
            <a:extLst>
              <a:ext uri="{FF2B5EF4-FFF2-40B4-BE49-F238E27FC236}">
                <a16:creationId xmlns:a16="http://schemas.microsoft.com/office/drawing/2014/main" id="{5B92E4E0-2935-1A55-BB73-5A4F6F0CC5F8}"/>
              </a:ext>
            </a:extLst>
          </p:cNvPr>
          <p:cNvPicPr>
            <a:picLocks noChangeAspect="1"/>
          </p:cNvPicPr>
          <p:nvPr/>
        </p:nvPicPr>
        <p:blipFill>
          <a:blip r:embed="rId3" cstate="print">
            <a:extLst>
              <a:ext uri="{28A0092B-C50C-407E-A947-70E740481C1C}">
                <a14:useLocalDpi xmlns:a14="http://schemas.microsoft.com/office/drawing/2010/main" val="0"/>
              </a:ext>
            </a:extLst>
          </a:blip>
          <a:srcRect t="16704"/>
          <a:stretch/>
        </p:blipFill>
        <p:spPr>
          <a:xfrm>
            <a:off x="867506" y="1490008"/>
            <a:ext cx="1661599" cy="2076073"/>
          </a:xfrm>
          <a:prstGeom prst="rect">
            <a:avLst/>
          </a:prstGeom>
        </p:spPr>
      </p:pic>
      <p:sp>
        <p:nvSpPr>
          <p:cNvPr id="6" name="矩形 5">
            <a:extLst>
              <a:ext uri="{FF2B5EF4-FFF2-40B4-BE49-F238E27FC236}">
                <a16:creationId xmlns:a16="http://schemas.microsoft.com/office/drawing/2014/main" id="{285590BA-DFEB-AC35-08B4-CAB48EEB615D}"/>
              </a:ext>
            </a:extLst>
          </p:cNvPr>
          <p:cNvSpPr/>
          <p:nvPr/>
        </p:nvSpPr>
        <p:spPr>
          <a:xfrm>
            <a:off x="2941448" y="1587186"/>
            <a:ext cx="8383046" cy="1938992"/>
          </a:xfrm>
          <a:prstGeom prst="rect">
            <a:avLst/>
          </a:prstGeom>
        </p:spPr>
        <p:txBody>
          <a:bodyPr wrap="square" lIns="91440" tIns="45720" rIns="91440" bIns="45720" anchor="t">
            <a:spAutoFit/>
          </a:bodyPr>
          <a:lstStyle/>
          <a:p>
            <a:r>
              <a:rPr lang="en-US" altLang="zh-CN" sz="2400" b="1" dirty="0" err="1">
                <a:latin typeface="Trebuchet MS" panose="020B0603020202020204" pitchFamily="34" charset="0"/>
                <a:ea typeface="+mn-lt"/>
                <a:cs typeface="+mn-lt"/>
              </a:rPr>
              <a:t>Kexin</a:t>
            </a:r>
            <a:r>
              <a:rPr lang="en-US" altLang="zh-CN" sz="2400" b="1" dirty="0">
                <a:latin typeface="Trebuchet MS" panose="020B0603020202020204" pitchFamily="34" charset="0"/>
                <a:ea typeface="+mn-lt"/>
                <a:cs typeface="+mn-lt"/>
              </a:rPr>
              <a:t> Liu</a:t>
            </a:r>
          </a:p>
          <a:p>
            <a:r>
              <a:rPr lang="en-US" altLang="zh-CN" sz="2400" dirty="0">
                <a:latin typeface="Trebuchet MS" panose="020B0603020202020204" pitchFamily="34" charset="0"/>
                <a:ea typeface="+mn-lt"/>
                <a:cs typeface="+mn-lt"/>
              </a:rPr>
              <a:t>Receives her Ph.D. Degree at 2023. Her research interests include congestion management in Datacenter and building network stack for AI clusters. </a:t>
            </a:r>
          </a:p>
          <a:p>
            <a:r>
              <a:rPr lang="en-US" altLang="zh-CN" sz="2400" dirty="0">
                <a:latin typeface="Trebuchet MS" panose="020B0603020202020204" pitchFamily="34" charset="0"/>
                <a:ea typeface="+mn-lt"/>
                <a:cs typeface="+mn-lt"/>
              </a:rPr>
              <a:t>She is now </a:t>
            </a:r>
            <a:r>
              <a:rPr lang="en" altLang="zh-CN" sz="2400" dirty="0">
                <a:latin typeface="Trebuchet MS" panose="020B0603020202020204" pitchFamily="34" charset="0"/>
                <a:ea typeface="+mn-lt"/>
                <a:cs typeface="+mn-lt"/>
              </a:rPr>
              <a:t>a senior research engineer in</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Huawei.</a:t>
            </a:r>
          </a:p>
        </p:txBody>
      </p:sp>
      <p:sp>
        <p:nvSpPr>
          <p:cNvPr id="4" name="矩形 3">
            <a:extLst>
              <a:ext uri="{FF2B5EF4-FFF2-40B4-BE49-F238E27FC236}">
                <a16:creationId xmlns:a16="http://schemas.microsoft.com/office/drawing/2014/main" id="{3D9EC14C-2719-C2A5-4DD8-20446ABE4B52}"/>
              </a:ext>
            </a:extLst>
          </p:cNvPr>
          <p:cNvSpPr/>
          <p:nvPr/>
        </p:nvSpPr>
        <p:spPr>
          <a:xfrm>
            <a:off x="2941448" y="3874940"/>
            <a:ext cx="8551088" cy="1938992"/>
          </a:xfrm>
          <a:prstGeom prst="rect">
            <a:avLst/>
          </a:prstGeom>
        </p:spPr>
        <p:txBody>
          <a:bodyPr wrap="square" lIns="91440" tIns="45720" rIns="91440" bIns="45720" anchor="t">
            <a:spAutoFit/>
          </a:bodyPr>
          <a:lstStyle/>
          <a:p>
            <a:r>
              <a:rPr lang="en-US" altLang="zh-CN" sz="2400" b="1" dirty="0">
                <a:latin typeface="Trebuchet MS" panose="020B0603020202020204" pitchFamily="34" charset="0"/>
                <a:ea typeface="+mn-lt"/>
                <a:cs typeface="+mn-lt"/>
              </a:rPr>
              <a:t>Zhaochen Zhang</a:t>
            </a:r>
          </a:p>
          <a:p>
            <a:r>
              <a:rPr lang="en-US" altLang="zh-CN" sz="2400" dirty="0">
                <a:latin typeface="Trebuchet MS" panose="020B0603020202020204" pitchFamily="34" charset="0"/>
                <a:ea typeface="+mn-lt"/>
                <a:cs typeface="+mn-lt"/>
              </a:rPr>
              <a:t>He is a Ph.D. candidate from Nanjing University. His research interests focus on the transport layer in data center, including congestion management, and reliable transmission. </a:t>
            </a:r>
          </a:p>
          <a:p>
            <a:r>
              <a:rPr lang="en-US" altLang="zh-CN" sz="2400" dirty="0">
                <a:latin typeface="Trebuchet MS" panose="020B0603020202020204" pitchFamily="34" charset="0"/>
                <a:ea typeface="+mn-lt"/>
                <a:cs typeface="+mn-lt"/>
              </a:rPr>
              <a:t>He is planning to graduate in 2026 and is in the job market.</a:t>
            </a:r>
          </a:p>
        </p:txBody>
      </p:sp>
      <p:pic>
        <p:nvPicPr>
          <p:cNvPr id="8" name="图片 7" descr="河边有一位人在微笑&#10;&#10;AI 生成的内容可能不正确。">
            <a:extLst>
              <a:ext uri="{FF2B5EF4-FFF2-40B4-BE49-F238E27FC236}">
                <a16:creationId xmlns:a16="http://schemas.microsoft.com/office/drawing/2014/main" id="{484C7543-6F68-A9A3-FF3F-B4C6A32BDE89}"/>
              </a:ext>
            </a:extLst>
          </p:cNvPr>
          <p:cNvPicPr>
            <a:picLocks noChangeAspect="1"/>
          </p:cNvPicPr>
          <p:nvPr/>
        </p:nvPicPr>
        <p:blipFill>
          <a:blip r:embed="rId4" cstate="print">
            <a:extLst>
              <a:ext uri="{28A0092B-C50C-407E-A947-70E740481C1C}">
                <a14:useLocalDpi xmlns:a14="http://schemas.microsoft.com/office/drawing/2010/main" val="0"/>
              </a:ext>
            </a:extLst>
          </a:blip>
          <a:srcRect t="6200"/>
          <a:stretch/>
        </p:blipFill>
        <p:spPr>
          <a:xfrm>
            <a:off x="867506" y="3806400"/>
            <a:ext cx="1661599" cy="2076073"/>
          </a:xfrm>
          <a:prstGeom prst="rect">
            <a:avLst/>
          </a:prstGeom>
        </p:spPr>
      </p:pic>
    </p:spTree>
    <p:extLst>
      <p:ext uri="{BB962C8B-B14F-4D97-AF65-F5344CB8AC3E}">
        <p14:creationId xmlns:p14="http://schemas.microsoft.com/office/powerpoint/2010/main" val="2917862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65</a:t>
            </a:fld>
            <a:endParaRPr lang="zh-CN" altLang="en-US" dirty="0"/>
          </a:p>
        </p:txBody>
      </p:sp>
      <p:sp>
        <p:nvSpPr>
          <p:cNvPr id="5" name="标题 4"/>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CC is Falling for Transient Congestion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p:cNvSpPr/>
          <p:nvPr/>
        </p:nvSpPr>
        <p:spPr>
          <a:xfrm>
            <a:off x="608013" y="1529605"/>
            <a:ext cx="10647940" cy="830997"/>
          </a:xfrm>
          <a:prstGeom prst="rect">
            <a:avLst/>
          </a:prstGeom>
        </p:spPr>
        <p:txBody>
          <a:bodyPr wrap="square" lIns="91440" tIns="45720" rIns="91440" bIns="45720" anchor="t">
            <a:spAutoFit/>
          </a:bodyPr>
          <a:lstStyle/>
          <a:p>
            <a:r>
              <a:rPr lang="en-US" altLang="zh-CN" sz="2400" b="1" i="1" dirty="0">
                <a:solidFill>
                  <a:srgbClr val="7030A0"/>
                </a:solidFill>
                <a:latin typeface="Trebuchet MS" panose="020B0603020202020204" pitchFamily="34" charset="0"/>
                <a:ea typeface="+mn-lt"/>
                <a:cs typeface="+mn-lt"/>
              </a:rPr>
              <a:t>Trend1</a:t>
            </a:r>
            <a:r>
              <a:rPr lang="en-US" altLang="zh-CN" sz="2400" dirty="0">
                <a:latin typeface="Trebuchet MS" panose="020B0603020202020204" pitchFamily="34" charset="0"/>
                <a:ea typeface="+mn-lt"/>
                <a:cs typeface="+mn-lt"/>
              </a:rPr>
              <a:t>: The high port bandwidth allows sending out more flows within </a:t>
            </a:r>
          </a:p>
          <a:p>
            <a:r>
              <a:rPr lang="en-US" altLang="zh-CN" sz="2400" b="1" dirty="0">
                <a:latin typeface="Trebuchet MS" panose="020B0603020202020204" pitchFamily="34" charset="0"/>
                <a:ea typeface="+mn-lt"/>
                <a:cs typeface="+mn-lt"/>
              </a:rPr>
              <a:t>the first RTT</a:t>
            </a:r>
            <a:r>
              <a:rPr lang="en-US" altLang="zh-CN" sz="2400" dirty="0">
                <a:latin typeface="Trebuchet MS" panose="020B0603020202020204" pitchFamily="34" charset="0"/>
                <a:ea typeface="+mn-lt"/>
                <a:cs typeface="+mn-lt"/>
              </a:rPr>
              <a:t>, even before congestion control could step in.</a:t>
            </a:r>
          </a:p>
        </p:txBody>
      </p:sp>
      <p:sp>
        <p:nvSpPr>
          <p:cNvPr id="8" name="矩形 7">
            <a:extLst>
              <a:ext uri="{FF2B5EF4-FFF2-40B4-BE49-F238E27FC236}">
                <a16:creationId xmlns:a16="http://schemas.microsoft.com/office/drawing/2014/main" id="{70BAC48C-BB27-ADBF-9D78-3F0FC7A09DC2}"/>
              </a:ext>
            </a:extLst>
          </p:cNvPr>
          <p:cNvSpPr/>
          <p:nvPr/>
        </p:nvSpPr>
        <p:spPr>
          <a:xfrm>
            <a:off x="6912035" y="5942079"/>
            <a:ext cx="3078960" cy="307777"/>
          </a:xfrm>
          <a:prstGeom prst="rect">
            <a:avLst/>
          </a:prstGeom>
        </p:spPr>
        <p:txBody>
          <a:bodyPr wrap="square" lIns="91440" tIns="45720" rIns="91440" bIns="45720" anchor="t">
            <a:spAutoFit/>
          </a:bodyPr>
          <a:lstStyle/>
          <a:p>
            <a:r>
              <a:rPr lang="en-US" altLang="zh-CN" sz="1400" dirty="0">
                <a:solidFill>
                  <a:schemeClr val="bg1">
                    <a:lumMod val="50000"/>
                  </a:schemeClr>
                </a:solidFill>
                <a:latin typeface="Trebuchet MS" panose="020B0603020202020204" pitchFamily="34" charset="0"/>
                <a:ea typeface="+mn-lt"/>
                <a:cs typeface="+mn-lt"/>
              </a:rPr>
              <a:t>Figure source: </a:t>
            </a:r>
            <a:r>
              <a:rPr lang="en-US" altLang="zh-CN" sz="1400" dirty="0" err="1">
                <a:solidFill>
                  <a:schemeClr val="bg1">
                    <a:lumMod val="50000"/>
                  </a:schemeClr>
                </a:solidFill>
                <a:latin typeface="Trebuchet MS" panose="020B0603020202020204" pitchFamily="34" charset="0"/>
                <a:ea typeface="+mn-lt"/>
                <a:cs typeface="+mn-lt"/>
              </a:rPr>
              <a:t>Harmony@NSDI</a:t>
            </a:r>
            <a:r>
              <a:rPr lang="en-US" altLang="zh-CN" sz="1400" dirty="0">
                <a:solidFill>
                  <a:schemeClr val="bg1">
                    <a:lumMod val="50000"/>
                  </a:schemeClr>
                </a:solidFill>
                <a:latin typeface="Trebuchet MS" panose="020B0603020202020204" pitchFamily="34" charset="0"/>
                <a:ea typeface="+mn-lt"/>
                <a:cs typeface="+mn-lt"/>
              </a:rPr>
              <a:t> '24</a:t>
            </a:r>
          </a:p>
        </p:txBody>
      </p:sp>
      <p:grpSp>
        <p:nvGrpSpPr>
          <p:cNvPr id="12" name="组合 11">
            <a:extLst>
              <a:ext uri="{FF2B5EF4-FFF2-40B4-BE49-F238E27FC236}">
                <a16:creationId xmlns:a16="http://schemas.microsoft.com/office/drawing/2014/main" id="{003F9623-E1F2-9405-2BF3-CFBA8153A32B}"/>
              </a:ext>
            </a:extLst>
          </p:cNvPr>
          <p:cNvGrpSpPr/>
          <p:nvPr/>
        </p:nvGrpSpPr>
        <p:grpSpPr>
          <a:xfrm>
            <a:off x="2575165" y="2590777"/>
            <a:ext cx="6981585" cy="3406025"/>
            <a:chOff x="2575165" y="2590777"/>
            <a:chExt cx="7184852" cy="3505191"/>
          </a:xfrm>
        </p:grpSpPr>
        <p:pic>
          <p:nvPicPr>
            <p:cNvPr id="7" name="图片 6">
              <a:extLst>
                <a:ext uri="{FF2B5EF4-FFF2-40B4-BE49-F238E27FC236}">
                  <a16:creationId xmlns:a16="http://schemas.microsoft.com/office/drawing/2014/main" id="{D759720F-E7E7-6762-EA10-2768BC7EEF46}"/>
                </a:ext>
              </a:extLst>
            </p:cNvPr>
            <p:cNvPicPr>
              <a:picLocks noChangeAspect="1"/>
            </p:cNvPicPr>
            <p:nvPr/>
          </p:nvPicPr>
          <p:blipFill>
            <a:blip r:embed="rId3"/>
            <a:srcRect t="3715" b="5829"/>
            <a:stretch/>
          </p:blipFill>
          <p:spPr>
            <a:xfrm>
              <a:off x="2575165" y="2590777"/>
              <a:ext cx="7184852" cy="3418422"/>
            </a:xfrm>
            <a:prstGeom prst="rect">
              <a:avLst/>
            </a:prstGeom>
          </p:spPr>
        </p:pic>
        <p:sp>
          <p:nvSpPr>
            <p:cNvPr id="11" name="文本框 10">
              <a:extLst>
                <a:ext uri="{FF2B5EF4-FFF2-40B4-BE49-F238E27FC236}">
                  <a16:creationId xmlns:a16="http://schemas.microsoft.com/office/drawing/2014/main" id="{840CCD58-DC63-CC46-392F-F273F17C595A}"/>
                </a:ext>
              </a:extLst>
            </p:cNvPr>
            <p:cNvSpPr txBox="1"/>
            <p:nvPr/>
          </p:nvSpPr>
          <p:spPr>
            <a:xfrm>
              <a:off x="4423267" y="5726636"/>
              <a:ext cx="2266292" cy="369332"/>
            </a:xfrm>
            <a:prstGeom prst="rect">
              <a:avLst/>
            </a:prstGeom>
            <a:solidFill>
              <a:srgbClr val="FFFFFF"/>
            </a:solidFill>
          </p:spPr>
          <p:txBody>
            <a:bodyPr wrap="square" rtlCol="0">
              <a:spAutoFit/>
            </a:bodyPr>
            <a:lstStyle/>
            <a:p>
              <a:pPr algn="ctr"/>
              <a:r>
                <a:rPr lang="en-US" altLang="zh-CN" dirty="0">
                  <a:latin typeface="Calibri" panose="020F0502020204030204" pitchFamily="34" charset="0"/>
                  <a:ea typeface="Calibri" panose="020F0502020204030204" pitchFamily="34" charset="0"/>
                  <a:cs typeface="Calibri" panose="020F0502020204030204" pitchFamily="34" charset="0"/>
                </a:rPr>
                <a:t>Flow Size (Bytes)</a:t>
              </a:r>
              <a:endParaRPr lang="zh-CN" altLang="en-US"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98823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8A440-BC2D-4379-FD24-0982AAD05095}"/>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B50C07A-5779-6776-47B2-5A20C66CD014}"/>
              </a:ext>
            </a:extLst>
          </p:cNvPr>
          <p:cNvSpPr>
            <a:spLocks noGrp="1"/>
          </p:cNvSpPr>
          <p:nvPr>
            <p:ph type="sldNum" sz="quarter" idx="12"/>
          </p:nvPr>
        </p:nvSpPr>
        <p:spPr/>
        <p:txBody>
          <a:bodyPr/>
          <a:lstStyle/>
          <a:p>
            <a:fld id="{49AE70B2-8BF9-45C0-BB95-33D1B9D3A854}" type="slidenum">
              <a:rPr lang="zh-CN" altLang="en-US" smtClean="0"/>
              <a:t>66</a:t>
            </a:fld>
            <a:endParaRPr lang="zh-CN" altLang="en-US" dirty="0"/>
          </a:p>
        </p:txBody>
      </p:sp>
      <p:sp>
        <p:nvSpPr>
          <p:cNvPr id="5" name="标题 4">
            <a:extLst>
              <a:ext uri="{FF2B5EF4-FFF2-40B4-BE49-F238E27FC236}">
                <a16:creationId xmlns:a16="http://schemas.microsoft.com/office/drawing/2014/main" id="{2810C2DA-A5DC-F892-AC0A-229F53B8FA27}"/>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CC is Falling for Transient Congestion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029F67EF-81FC-ECE7-CF83-A560B066E394}"/>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b="1" i="1" dirty="0">
                <a:solidFill>
                  <a:srgbClr val="7030A0"/>
                </a:solidFill>
                <a:latin typeface="Trebuchet MS" panose="020B0603020202020204" pitchFamily="34" charset="0"/>
                <a:ea typeface="+mn-lt"/>
                <a:cs typeface="+mn-lt"/>
              </a:rPr>
              <a:t>Trend2</a:t>
            </a:r>
            <a:r>
              <a:rPr lang="en-US" altLang="zh-CN" sz="2400" dirty="0">
                <a:latin typeface="Trebuchet MS" panose="020B0603020202020204" pitchFamily="34" charset="0"/>
                <a:ea typeface="+mn-lt"/>
                <a:cs typeface="+mn-lt"/>
              </a:rPr>
              <a:t>: The growing scale of DCN and the emerging workloads (e.g., distributed training) lead to </a:t>
            </a:r>
            <a:r>
              <a:rPr lang="en-US" altLang="zh-CN" sz="2400" b="1" dirty="0">
                <a:latin typeface="Trebuchet MS" panose="020B0603020202020204" pitchFamily="34" charset="0"/>
                <a:ea typeface="+mn-lt"/>
                <a:cs typeface="+mn-lt"/>
              </a:rPr>
              <a:t>more bursty </a:t>
            </a:r>
            <a:r>
              <a:rPr lang="en-US" altLang="zh-CN" sz="2400" dirty="0">
                <a:latin typeface="Trebuchet MS" panose="020B0603020202020204" pitchFamily="34" charset="0"/>
                <a:ea typeface="+mn-lt"/>
                <a:cs typeface="+mn-lt"/>
              </a:rPr>
              <a:t>traffic.</a:t>
            </a:r>
          </a:p>
        </p:txBody>
      </p:sp>
      <p:sp>
        <p:nvSpPr>
          <p:cNvPr id="8" name="矩形 7">
            <a:extLst>
              <a:ext uri="{FF2B5EF4-FFF2-40B4-BE49-F238E27FC236}">
                <a16:creationId xmlns:a16="http://schemas.microsoft.com/office/drawing/2014/main" id="{C4404F1B-845C-D7A4-B312-5B34DA382049}"/>
              </a:ext>
            </a:extLst>
          </p:cNvPr>
          <p:cNvSpPr/>
          <p:nvPr/>
        </p:nvSpPr>
        <p:spPr>
          <a:xfrm>
            <a:off x="6912035" y="5850863"/>
            <a:ext cx="3078960" cy="307777"/>
          </a:xfrm>
          <a:prstGeom prst="rect">
            <a:avLst/>
          </a:prstGeom>
        </p:spPr>
        <p:txBody>
          <a:bodyPr wrap="square" lIns="91440" tIns="45720" rIns="91440" bIns="45720" anchor="t">
            <a:spAutoFit/>
          </a:bodyPr>
          <a:lstStyle/>
          <a:p>
            <a:r>
              <a:rPr lang="en-US" altLang="zh-CN" sz="1400" dirty="0">
                <a:solidFill>
                  <a:schemeClr val="bg1">
                    <a:lumMod val="50000"/>
                  </a:schemeClr>
                </a:solidFill>
                <a:latin typeface="Trebuchet MS" panose="020B0603020202020204" pitchFamily="34" charset="0"/>
                <a:ea typeface="+mn-lt"/>
                <a:cs typeface="+mn-lt"/>
              </a:rPr>
              <a:t>Figure source: </a:t>
            </a:r>
            <a:r>
              <a:rPr lang="en-US" altLang="zh-CN" sz="1400" dirty="0" err="1">
                <a:solidFill>
                  <a:schemeClr val="bg1">
                    <a:lumMod val="50000"/>
                  </a:schemeClr>
                </a:solidFill>
                <a:latin typeface="Trebuchet MS" panose="020B0603020202020204" pitchFamily="34" charset="0"/>
                <a:ea typeface="+mn-lt"/>
                <a:cs typeface="+mn-lt"/>
              </a:rPr>
              <a:t>HPN@Sigcomm</a:t>
            </a:r>
            <a:r>
              <a:rPr lang="en-US" altLang="zh-CN" sz="1400" dirty="0">
                <a:solidFill>
                  <a:schemeClr val="bg1">
                    <a:lumMod val="50000"/>
                  </a:schemeClr>
                </a:solidFill>
                <a:latin typeface="Trebuchet MS" panose="020B0603020202020204" pitchFamily="34" charset="0"/>
                <a:ea typeface="+mn-lt"/>
                <a:cs typeface="+mn-lt"/>
              </a:rPr>
              <a:t> ‘24</a:t>
            </a:r>
          </a:p>
        </p:txBody>
      </p:sp>
      <p:pic>
        <p:nvPicPr>
          <p:cNvPr id="6" name="图片 5">
            <a:extLst>
              <a:ext uri="{FF2B5EF4-FFF2-40B4-BE49-F238E27FC236}">
                <a16:creationId xmlns:a16="http://schemas.microsoft.com/office/drawing/2014/main" id="{BE7D9588-550C-8DB9-BF64-E5F7911EE182}"/>
              </a:ext>
            </a:extLst>
          </p:cNvPr>
          <p:cNvPicPr>
            <a:picLocks noChangeAspect="1"/>
          </p:cNvPicPr>
          <p:nvPr/>
        </p:nvPicPr>
        <p:blipFill>
          <a:blip r:embed="rId3"/>
          <a:stretch>
            <a:fillRect/>
          </a:stretch>
        </p:blipFill>
        <p:spPr>
          <a:xfrm>
            <a:off x="6771140" y="2893018"/>
            <a:ext cx="4336490" cy="2516900"/>
          </a:xfrm>
          <a:prstGeom prst="rect">
            <a:avLst/>
          </a:prstGeom>
        </p:spPr>
      </p:pic>
      <p:pic>
        <p:nvPicPr>
          <p:cNvPr id="10" name="图片 9">
            <a:extLst>
              <a:ext uri="{FF2B5EF4-FFF2-40B4-BE49-F238E27FC236}">
                <a16:creationId xmlns:a16="http://schemas.microsoft.com/office/drawing/2014/main" id="{70627800-9AAB-4F32-79B0-016C33A9757F}"/>
              </a:ext>
            </a:extLst>
          </p:cNvPr>
          <p:cNvPicPr>
            <a:picLocks noChangeAspect="1"/>
          </p:cNvPicPr>
          <p:nvPr/>
        </p:nvPicPr>
        <p:blipFill>
          <a:blip r:embed="rId4"/>
          <a:stretch>
            <a:fillRect/>
          </a:stretch>
        </p:blipFill>
        <p:spPr>
          <a:xfrm>
            <a:off x="867869" y="2777700"/>
            <a:ext cx="5674952" cy="2747280"/>
          </a:xfrm>
          <a:prstGeom prst="rect">
            <a:avLst/>
          </a:prstGeom>
        </p:spPr>
      </p:pic>
    </p:spTree>
    <p:extLst>
      <p:ext uri="{BB962C8B-B14F-4D97-AF65-F5344CB8AC3E}">
        <p14:creationId xmlns:p14="http://schemas.microsoft.com/office/powerpoint/2010/main" val="3537423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998D2-FD78-9C91-396C-A60D4FA6B4EE}"/>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A79FF1-BD39-8BCC-725F-D7F4CC03F6C9}"/>
              </a:ext>
            </a:extLst>
          </p:cNvPr>
          <p:cNvSpPr>
            <a:spLocks noGrp="1"/>
          </p:cNvSpPr>
          <p:nvPr>
            <p:ph type="sldNum" sz="quarter" idx="12"/>
          </p:nvPr>
        </p:nvSpPr>
        <p:spPr/>
        <p:txBody>
          <a:bodyPr/>
          <a:lstStyle/>
          <a:p>
            <a:fld id="{49AE70B2-8BF9-45C0-BB95-33D1B9D3A854}" type="slidenum">
              <a:rPr lang="zh-CN" altLang="en-US" smtClean="0"/>
              <a:t>67</a:t>
            </a:fld>
            <a:endParaRPr lang="zh-CN" altLang="en-US" dirty="0"/>
          </a:p>
        </p:txBody>
      </p:sp>
      <p:sp>
        <p:nvSpPr>
          <p:cNvPr id="5" name="标题 4">
            <a:extLst>
              <a:ext uri="{FF2B5EF4-FFF2-40B4-BE49-F238E27FC236}">
                <a16:creationId xmlns:a16="http://schemas.microsoft.com/office/drawing/2014/main" id="{646DC68D-1D70-EB36-7AF1-C0726A9D9AD7}"/>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CC is Falling for Transient Congestion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965EAD31-295D-BB6E-499C-6510F16E032C}"/>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b="1" i="1" dirty="0">
                <a:solidFill>
                  <a:srgbClr val="7030A0"/>
                </a:solidFill>
                <a:latin typeface="Trebuchet MS" panose="020B0603020202020204" pitchFamily="34" charset="0"/>
                <a:ea typeface="+mn-lt"/>
                <a:cs typeface="+mn-lt"/>
              </a:rPr>
              <a:t>Trend3</a:t>
            </a:r>
            <a:r>
              <a:rPr lang="en-US" altLang="zh-CN" sz="2400" dirty="0">
                <a:latin typeface="Trebuchet MS" panose="020B0603020202020204" pitchFamily="34" charset="0"/>
                <a:ea typeface="+mn-lt"/>
                <a:cs typeface="+mn-lt"/>
              </a:rPr>
              <a:t>: The decreasing buffer-to-bandwidth ratio calls for </a:t>
            </a:r>
            <a:r>
              <a:rPr lang="en-US" altLang="zh-CN" sz="2400" b="1" dirty="0">
                <a:latin typeface="Trebuchet MS" panose="020B0603020202020204" pitchFamily="34" charset="0"/>
                <a:ea typeface="+mn-lt"/>
                <a:cs typeface="+mn-lt"/>
              </a:rPr>
              <a:t>faster</a:t>
            </a:r>
            <a:r>
              <a:rPr lang="en-US" altLang="zh-CN" sz="2400" dirty="0">
                <a:latin typeface="Trebuchet MS" panose="020B0603020202020204" pitchFamily="34" charset="0"/>
                <a:ea typeface="+mn-lt"/>
                <a:cs typeface="+mn-lt"/>
              </a:rPr>
              <a:t> congestion management for transient congestion.</a:t>
            </a:r>
          </a:p>
        </p:txBody>
      </p:sp>
      <p:sp>
        <p:nvSpPr>
          <p:cNvPr id="8" name="矩形 7">
            <a:extLst>
              <a:ext uri="{FF2B5EF4-FFF2-40B4-BE49-F238E27FC236}">
                <a16:creationId xmlns:a16="http://schemas.microsoft.com/office/drawing/2014/main" id="{42597CB5-3A16-EA25-CD48-E56D5BDDEBC0}"/>
              </a:ext>
            </a:extLst>
          </p:cNvPr>
          <p:cNvSpPr/>
          <p:nvPr/>
        </p:nvSpPr>
        <p:spPr>
          <a:xfrm>
            <a:off x="6912035" y="5942079"/>
            <a:ext cx="3078960" cy="307777"/>
          </a:xfrm>
          <a:prstGeom prst="rect">
            <a:avLst/>
          </a:prstGeom>
        </p:spPr>
        <p:txBody>
          <a:bodyPr wrap="square" lIns="91440" tIns="45720" rIns="91440" bIns="45720" anchor="t">
            <a:spAutoFit/>
          </a:bodyPr>
          <a:lstStyle/>
          <a:p>
            <a:r>
              <a:rPr lang="en-US" altLang="zh-CN" sz="1400" dirty="0">
                <a:solidFill>
                  <a:schemeClr val="bg1">
                    <a:lumMod val="50000"/>
                  </a:schemeClr>
                </a:solidFill>
                <a:latin typeface="Trebuchet MS" panose="020B0603020202020204" pitchFamily="34" charset="0"/>
                <a:ea typeface="+mn-lt"/>
                <a:cs typeface="+mn-lt"/>
              </a:rPr>
              <a:t>Figure source: </a:t>
            </a:r>
            <a:r>
              <a:rPr lang="en-US" altLang="zh-CN" sz="1400" dirty="0" err="1">
                <a:solidFill>
                  <a:schemeClr val="bg1">
                    <a:lumMod val="50000"/>
                  </a:schemeClr>
                </a:solidFill>
                <a:latin typeface="Trebuchet MS" panose="020B0603020202020204" pitchFamily="34" charset="0"/>
                <a:ea typeface="+mn-lt"/>
                <a:cs typeface="+mn-lt"/>
              </a:rPr>
              <a:t>PrioPlus@EuroSys</a:t>
            </a:r>
            <a:r>
              <a:rPr lang="en-US" altLang="zh-CN" sz="1400" dirty="0">
                <a:solidFill>
                  <a:schemeClr val="bg1">
                    <a:lumMod val="50000"/>
                  </a:schemeClr>
                </a:solidFill>
                <a:latin typeface="Trebuchet MS" panose="020B0603020202020204" pitchFamily="34" charset="0"/>
                <a:ea typeface="+mn-lt"/>
                <a:cs typeface="+mn-lt"/>
              </a:rPr>
              <a:t> ‘25</a:t>
            </a:r>
          </a:p>
        </p:txBody>
      </p:sp>
      <p:pic>
        <p:nvPicPr>
          <p:cNvPr id="2" name="图片 1">
            <a:extLst>
              <a:ext uri="{FF2B5EF4-FFF2-40B4-BE49-F238E27FC236}">
                <a16:creationId xmlns:a16="http://schemas.microsoft.com/office/drawing/2014/main" id="{F908B69F-A357-CFE9-AB71-8F0F0C1DFC8D}"/>
              </a:ext>
            </a:extLst>
          </p:cNvPr>
          <p:cNvPicPr>
            <a:picLocks noChangeAspect="1"/>
          </p:cNvPicPr>
          <p:nvPr/>
        </p:nvPicPr>
        <p:blipFill>
          <a:blip r:embed="rId3"/>
          <a:stretch>
            <a:fillRect/>
          </a:stretch>
        </p:blipFill>
        <p:spPr>
          <a:xfrm>
            <a:off x="2310063" y="2576207"/>
            <a:ext cx="7370541" cy="3130062"/>
          </a:xfrm>
          <a:prstGeom prst="rect">
            <a:avLst/>
          </a:prstGeom>
        </p:spPr>
      </p:pic>
    </p:spTree>
    <p:extLst>
      <p:ext uri="{BB962C8B-B14F-4D97-AF65-F5344CB8AC3E}">
        <p14:creationId xmlns:p14="http://schemas.microsoft.com/office/powerpoint/2010/main" val="1427503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CC08-2189-A5B1-5633-89CC37E6D23D}"/>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5A150BE-E1A0-0872-A500-B6CD306FBF4A}"/>
              </a:ext>
            </a:extLst>
          </p:cNvPr>
          <p:cNvSpPr>
            <a:spLocks noGrp="1"/>
          </p:cNvSpPr>
          <p:nvPr>
            <p:ph type="sldNum" sz="quarter" idx="12"/>
          </p:nvPr>
        </p:nvSpPr>
        <p:spPr/>
        <p:txBody>
          <a:bodyPr/>
          <a:lstStyle/>
          <a:p>
            <a:fld id="{49AE70B2-8BF9-45C0-BB95-33D1B9D3A854}" type="slidenum">
              <a:rPr lang="zh-CN" altLang="en-US" smtClean="0"/>
              <a:t>68</a:t>
            </a:fld>
            <a:endParaRPr lang="zh-CN" altLang="en-US" dirty="0"/>
          </a:p>
        </p:txBody>
      </p:sp>
      <p:sp>
        <p:nvSpPr>
          <p:cNvPr id="5" name="标题 4">
            <a:extLst>
              <a:ext uri="{FF2B5EF4-FFF2-40B4-BE49-F238E27FC236}">
                <a16:creationId xmlns:a16="http://schemas.microsoft.com/office/drawing/2014/main" id="{057E13E5-FC5C-052E-22D4-D85F2B9F21A8}"/>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CC is Falling for Transient Congestion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4ED25381-4CA9-F3AF-2C6E-504332FA59A8}"/>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b="1" i="1" dirty="0">
                <a:solidFill>
                  <a:srgbClr val="7030A0"/>
                </a:solidFill>
                <a:latin typeface="Trebuchet MS" panose="020B0603020202020204" pitchFamily="34" charset="0"/>
                <a:ea typeface="+mn-lt"/>
                <a:cs typeface="+mn-lt"/>
              </a:rPr>
              <a:t>Trend3</a:t>
            </a:r>
            <a:r>
              <a:rPr lang="en-US" altLang="zh-CN" sz="2400" dirty="0">
                <a:latin typeface="Trebuchet MS" panose="020B0603020202020204" pitchFamily="34" charset="0"/>
                <a:ea typeface="+mn-lt"/>
                <a:cs typeface="+mn-lt"/>
              </a:rPr>
              <a:t>: The decreasing buffer-to-bandwidth ratio calls for </a:t>
            </a:r>
            <a:r>
              <a:rPr lang="en-US" altLang="zh-CN" sz="2400" b="1" dirty="0">
                <a:latin typeface="Trebuchet MS" panose="020B0603020202020204" pitchFamily="34" charset="0"/>
                <a:ea typeface="+mn-lt"/>
                <a:cs typeface="+mn-lt"/>
              </a:rPr>
              <a:t>faster</a:t>
            </a:r>
            <a:r>
              <a:rPr lang="en-US" altLang="zh-CN" sz="2400" dirty="0">
                <a:latin typeface="Trebuchet MS" panose="020B0603020202020204" pitchFamily="34" charset="0"/>
                <a:ea typeface="+mn-lt"/>
                <a:cs typeface="+mn-lt"/>
              </a:rPr>
              <a:t> congestion management for transient congestion.</a:t>
            </a:r>
          </a:p>
        </p:txBody>
      </p:sp>
      <p:sp>
        <p:nvSpPr>
          <p:cNvPr id="8" name="矩形 7">
            <a:extLst>
              <a:ext uri="{FF2B5EF4-FFF2-40B4-BE49-F238E27FC236}">
                <a16:creationId xmlns:a16="http://schemas.microsoft.com/office/drawing/2014/main" id="{FFBF880B-2BA5-6DB5-AE22-01C81D2DEE06}"/>
              </a:ext>
            </a:extLst>
          </p:cNvPr>
          <p:cNvSpPr/>
          <p:nvPr/>
        </p:nvSpPr>
        <p:spPr>
          <a:xfrm>
            <a:off x="6912035" y="5942079"/>
            <a:ext cx="3078960" cy="307777"/>
          </a:xfrm>
          <a:prstGeom prst="rect">
            <a:avLst/>
          </a:prstGeom>
        </p:spPr>
        <p:txBody>
          <a:bodyPr wrap="square" lIns="91440" tIns="45720" rIns="91440" bIns="45720" anchor="t">
            <a:spAutoFit/>
          </a:bodyPr>
          <a:lstStyle/>
          <a:p>
            <a:r>
              <a:rPr lang="en-US" altLang="zh-CN" sz="1400" dirty="0">
                <a:solidFill>
                  <a:schemeClr val="bg1">
                    <a:lumMod val="50000"/>
                  </a:schemeClr>
                </a:solidFill>
                <a:latin typeface="Trebuchet MS" panose="020B0603020202020204" pitchFamily="34" charset="0"/>
                <a:ea typeface="+mn-lt"/>
                <a:cs typeface="+mn-lt"/>
              </a:rPr>
              <a:t>Figure source: </a:t>
            </a:r>
            <a:r>
              <a:rPr lang="en-US" altLang="zh-CN" sz="1400" dirty="0" err="1">
                <a:solidFill>
                  <a:schemeClr val="bg1">
                    <a:lumMod val="50000"/>
                  </a:schemeClr>
                </a:solidFill>
                <a:latin typeface="Trebuchet MS" panose="020B0603020202020204" pitchFamily="34" charset="0"/>
                <a:ea typeface="+mn-lt"/>
                <a:cs typeface="+mn-lt"/>
              </a:rPr>
              <a:t>PrioPlus@EuroSys</a:t>
            </a:r>
            <a:r>
              <a:rPr lang="en-US" altLang="zh-CN" sz="1400" dirty="0">
                <a:solidFill>
                  <a:schemeClr val="bg1">
                    <a:lumMod val="50000"/>
                  </a:schemeClr>
                </a:solidFill>
                <a:latin typeface="Trebuchet MS" panose="020B0603020202020204" pitchFamily="34" charset="0"/>
                <a:ea typeface="+mn-lt"/>
                <a:cs typeface="+mn-lt"/>
              </a:rPr>
              <a:t> ‘25</a:t>
            </a:r>
          </a:p>
        </p:txBody>
      </p:sp>
      <p:pic>
        <p:nvPicPr>
          <p:cNvPr id="2" name="图片 1">
            <a:extLst>
              <a:ext uri="{FF2B5EF4-FFF2-40B4-BE49-F238E27FC236}">
                <a16:creationId xmlns:a16="http://schemas.microsoft.com/office/drawing/2014/main" id="{91022CF8-6118-3B79-B123-91107856B8F7}"/>
              </a:ext>
            </a:extLst>
          </p:cNvPr>
          <p:cNvPicPr>
            <a:picLocks noChangeAspect="1"/>
          </p:cNvPicPr>
          <p:nvPr/>
        </p:nvPicPr>
        <p:blipFill>
          <a:blip r:embed="rId3"/>
          <a:stretch>
            <a:fillRect/>
          </a:stretch>
        </p:blipFill>
        <p:spPr>
          <a:xfrm>
            <a:off x="2310063" y="2576207"/>
            <a:ext cx="7370541" cy="3130062"/>
          </a:xfrm>
          <a:prstGeom prst="rect">
            <a:avLst/>
          </a:prstGeom>
        </p:spPr>
      </p:pic>
      <p:sp>
        <p:nvSpPr>
          <p:cNvPr id="4" name="矩形 3">
            <a:extLst>
              <a:ext uri="{FF2B5EF4-FFF2-40B4-BE49-F238E27FC236}">
                <a16:creationId xmlns:a16="http://schemas.microsoft.com/office/drawing/2014/main" id="{5D285E52-8A4A-139B-D114-3884CECD4432}"/>
              </a:ext>
            </a:extLst>
          </p:cNvPr>
          <p:cNvSpPr/>
          <p:nvPr/>
        </p:nvSpPr>
        <p:spPr>
          <a:xfrm>
            <a:off x="0" y="0"/>
            <a:ext cx="12192000" cy="6858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4429F042-A7AA-EB47-6EA9-D72BF83B4665}"/>
              </a:ext>
            </a:extLst>
          </p:cNvPr>
          <p:cNvSpPr/>
          <p:nvPr/>
        </p:nvSpPr>
        <p:spPr>
          <a:xfrm>
            <a:off x="1513799" y="2249314"/>
            <a:ext cx="9245350" cy="2291530"/>
          </a:xfrm>
          <a:prstGeom prst="roundRect">
            <a:avLst/>
          </a:prstGeom>
          <a:solidFill>
            <a:schemeClr val="bg1"/>
          </a:solidFill>
          <a:ln w="571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EBBBB618-AA01-E78C-F464-9773CD8B355A}"/>
              </a:ext>
            </a:extLst>
          </p:cNvPr>
          <p:cNvSpPr/>
          <p:nvPr/>
        </p:nvSpPr>
        <p:spPr>
          <a:xfrm>
            <a:off x="1712487" y="2944987"/>
            <a:ext cx="8988968" cy="1077218"/>
          </a:xfrm>
          <a:prstGeom prst="rect">
            <a:avLst/>
          </a:prstGeom>
        </p:spPr>
        <p:txBody>
          <a:bodyPr wrap="square" lIns="91440" tIns="45720" rIns="91440" bIns="45720" anchor="t">
            <a:spAutoFit/>
          </a:bodyPr>
          <a:lstStyle/>
          <a:p>
            <a:pPr algn="ctr"/>
            <a:r>
              <a:rPr lang="en-US" altLang="zh-CN" sz="3200" b="0" i="0" dirty="0">
                <a:solidFill>
                  <a:srgbClr val="24292F"/>
                </a:solidFill>
                <a:effectLst/>
                <a:latin typeface="Noto Sans" panose="020B0502040504020204" pitchFamily="34" charset="0"/>
              </a:rPr>
              <a:t>Data center networks need to manage </a:t>
            </a:r>
            <a:r>
              <a:rPr lang="en-US" altLang="zh-CN" sz="3200" dirty="0">
                <a:latin typeface="Trebuchet MS" panose="020B0603020202020204" pitchFamily="34" charset="0"/>
                <a:ea typeface="+mn-lt"/>
                <a:cs typeface="+mn-lt"/>
              </a:rPr>
              <a:t>transient</a:t>
            </a:r>
            <a:r>
              <a:rPr lang="en-US" altLang="zh-CN" sz="3200" b="0" i="0" dirty="0">
                <a:solidFill>
                  <a:srgbClr val="24292F"/>
                </a:solidFill>
                <a:effectLst/>
                <a:latin typeface="Noto Sans" panose="020B0502040504020204" pitchFamily="34" charset="0"/>
              </a:rPr>
              <a:t> congestion more quickly.</a:t>
            </a:r>
            <a:endParaRPr lang="en-US" altLang="zh-CN" sz="3200" dirty="0">
              <a:latin typeface="Trebuchet MS" panose="020B0603020202020204" pitchFamily="34" charset="0"/>
              <a:ea typeface="+mn-lt"/>
              <a:cs typeface="+mn-lt"/>
            </a:endParaRPr>
          </a:p>
        </p:txBody>
      </p:sp>
    </p:spTree>
    <p:extLst>
      <p:ext uri="{BB962C8B-B14F-4D97-AF65-F5344CB8AC3E}">
        <p14:creationId xmlns:p14="http://schemas.microsoft.com/office/powerpoint/2010/main" val="1394694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F2D52-1E88-98F7-6590-CC0BCA5CCE3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8F04A9C-D797-3DF9-CCF1-B19FEE7A96AA}"/>
              </a:ext>
            </a:extLst>
          </p:cNvPr>
          <p:cNvSpPr>
            <a:spLocks noGrp="1"/>
          </p:cNvSpPr>
          <p:nvPr>
            <p:ph type="sldNum" sz="quarter" idx="12"/>
          </p:nvPr>
        </p:nvSpPr>
        <p:spPr/>
        <p:txBody>
          <a:bodyPr/>
          <a:lstStyle/>
          <a:p>
            <a:fld id="{49AE70B2-8BF9-45C0-BB95-33D1B9D3A854}" type="slidenum">
              <a:rPr lang="zh-CN" altLang="en-US" smtClean="0"/>
              <a:t>69</a:t>
            </a:fld>
            <a:endParaRPr lang="zh-CN" altLang="en-US" dirty="0"/>
          </a:p>
        </p:txBody>
      </p:sp>
      <p:sp>
        <p:nvSpPr>
          <p:cNvPr id="5" name="标题 4">
            <a:extLst>
              <a:ext uri="{FF2B5EF4-FFF2-40B4-BE49-F238E27FC236}">
                <a16:creationId xmlns:a16="http://schemas.microsoft.com/office/drawing/2014/main" id="{589BB0D0-69D0-5F11-7B7A-C8003B79D967}"/>
              </a:ext>
            </a:extLst>
          </p:cNvPr>
          <p:cNvSpPr>
            <a:spLocks noGrp="1"/>
          </p:cNvSpPr>
          <p:nvPr>
            <p:ph type="title"/>
          </p:nvPr>
        </p:nvSpPr>
        <p:spPr/>
        <p:txBody>
          <a:bodyPr>
            <a:normAutofit/>
          </a:bodyPr>
          <a:lstStyle/>
          <a:p>
            <a:r>
              <a:rPr lang="en-US" altLang="zh-CN" dirty="0">
                <a:solidFill>
                  <a:srgbClr val="7030A0"/>
                </a:solidFill>
                <a:latin typeface="Century Gothic" panose="020B0502020202020204" pitchFamily="34" charset="0"/>
                <a:ea typeface="微软雅黑" panose="020B0503020204020204" pitchFamily="34" charset="-122"/>
                <a:cs typeface="Arial" panose="020B0604020202020204"/>
              </a:rPr>
              <a:t>Our Vision </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for Data Center Congestion Management </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0636ED5B-020A-4C2E-7D3A-CF6D4A91AB33}"/>
              </a:ext>
            </a:extLst>
          </p:cNvPr>
          <p:cNvSpPr/>
          <p:nvPr/>
        </p:nvSpPr>
        <p:spPr>
          <a:xfrm>
            <a:off x="608012" y="1586813"/>
            <a:ext cx="10884523" cy="523220"/>
          </a:xfrm>
          <a:prstGeom prst="rect">
            <a:avLst/>
          </a:prstGeom>
        </p:spPr>
        <p:txBody>
          <a:bodyPr wrap="square" lIns="91440" tIns="45720" rIns="91440" bIns="45720" anchor="t">
            <a:spAutoFit/>
          </a:bodyPr>
          <a:lstStyle/>
          <a:p>
            <a:pPr algn="ctr"/>
            <a:r>
              <a:rPr lang="en-US" altLang="zh-CN" sz="2800" dirty="0">
                <a:latin typeface="Trebuchet MS" panose="020B0603020202020204" pitchFamily="34" charset="0"/>
                <a:ea typeface="+mn-lt"/>
                <a:cs typeface="+mn-lt"/>
              </a:rPr>
              <a:t>Per-hop FC handles transient congestion.</a:t>
            </a:r>
          </a:p>
        </p:txBody>
      </p:sp>
      <p:pic>
        <p:nvPicPr>
          <p:cNvPr id="2" name="图片 1">
            <a:extLst>
              <a:ext uri="{FF2B5EF4-FFF2-40B4-BE49-F238E27FC236}">
                <a16:creationId xmlns:a16="http://schemas.microsoft.com/office/drawing/2014/main" id="{7A465B60-33AC-1D40-17E0-527EA54AD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106" y="4322396"/>
            <a:ext cx="1373479" cy="1373479"/>
          </a:xfrm>
          <a:prstGeom prst="rect">
            <a:avLst/>
          </a:prstGeom>
        </p:spPr>
      </p:pic>
      <p:pic>
        <p:nvPicPr>
          <p:cNvPr id="4" name="图片 3">
            <a:extLst>
              <a:ext uri="{FF2B5EF4-FFF2-40B4-BE49-F238E27FC236}">
                <a16:creationId xmlns:a16="http://schemas.microsoft.com/office/drawing/2014/main" id="{3FE45028-D3A7-423E-6111-5CBD60F43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825" y="4331709"/>
            <a:ext cx="1373479" cy="1373479"/>
          </a:xfrm>
          <a:prstGeom prst="rect">
            <a:avLst/>
          </a:prstGeom>
        </p:spPr>
      </p:pic>
      <p:cxnSp>
        <p:nvCxnSpPr>
          <p:cNvPr id="7" name="直接连接符 6">
            <a:extLst>
              <a:ext uri="{FF2B5EF4-FFF2-40B4-BE49-F238E27FC236}">
                <a16:creationId xmlns:a16="http://schemas.microsoft.com/office/drawing/2014/main" id="{6E77C6EA-A29C-E84F-1335-F3907F11472F}"/>
              </a:ext>
            </a:extLst>
          </p:cNvPr>
          <p:cNvCxnSpPr/>
          <p:nvPr/>
        </p:nvCxnSpPr>
        <p:spPr>
          <a:xfrm>
            <a:off x="3637767" y="5009135"/>
            <a:ext cx="1128760" cy="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EE075B0-B6E7-1C36-E123-C3B7A214AE5F}"/>
              </a:ext>
            </a:extLst>
          </p:cNvPr>
          <p:cNvCxnSpPr/>
          <p:nvPr/>
        </p:nvCxnSpPr>
        <p:spPr>
          <a:xfrm>
            <a:off x="7411172" y="5018449"/>
            <a:ext cx="1128760" cy="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86F77ED-9DDD-242F-0A99-51EE30D9AF13}"/>
              </a:ext>
            </a:extLst>
          </p:cNvPr>
          <p:cNvCxnSpPr/>
          <p:nvPr/>
        </p:nvCxnSpPr>
        <p:spPr>
          <a:xfrm flipV="1">
            <a:off x="5681763" y="5018449"/>
            <a:ext cx="825420" cy="12203"/>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258E0D51-87C6-EFF2-A313-118799DE5261}"/>
              </a:ext>
            </a:extLst>
          </p:cNvPr>
          <p:cNvGrpSpPr/>
          <p:nvPr/>
        </p:nvGrpSpPr>
        <p:grpSpPr>
          <a:xfrm>
            <a:off x="4555773" y="4322396"/>
            <a:ext cx="1337219" cy="1337219"/>
            <a:chOff x="3546368" y="2952750"/>
            <a:chExt cx="927354" cy="927354"/>
          </a:xfrm>
        </p:grpSpPr>
        <p:pic>
          <p:nvPicPr>
            <p:cNvPr id="14" name="图片 13">
              <a:extLst>
                <a:ext uri="{FF2B5EF4-FFF2-40B4-BE49-F238E27FC236}">
                  <a16:creationId xmlns:a16="http://schemas.microsoft.com/office/drawing/2014/main" id="{C6FDDD11-8890-C36A-841E-E638475A7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368" y="2952750"/>
              <a:ext cx="927354" cy="927354"/>
            </a:xfrm>
            <a:prstGeom prst="rect">
              <a:avLst/>
            </a:prstGeom>
          </p:spPr>
        </p:pic>
        <p:sp>
          <p:nvSpPr>
            <p:cNvPr id="15" name="矩形 14">
              <a:extLst>
                <a:ext uri="{FF2B5EF4-FFF2-40B4-BE49-F238E27FC236}">
                  <a16:creationId xmlns:a16="http://schemas.microsoft.com/office/drawing/2014/main" id="{CC72562B-92BA-E1AD-44A2-C9A1F70ED304}"/>
                </a:ext>
              </a:extLst>
            </p:cNvPr>
            <p:cNvSpPr/>
            <p:nvPr/>
          </p:nvSpPr>
          <p:spPr>
            <a:xfrm flipH="1">
              <a:off x="4122420" y="3589020"/>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88EBE9B7-0658-3ACF-D574-596DEC522F42}"/>
                </a:ext>
              </a:extLst>
            </p:cNvPr>
            <p:cNvSpPr/>
            <p:nvPr/>
          </p:nvSpPr>
          <p:spPr>
            <a:xfrm flipH="1">
              <a:off x="3964170" y="3589020"/>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grpSp>
      <p:grpSp>
        <p:nvGrpSpPr>
          <p:cNvPr id="17" name="组合 16">
            <a:extLst>
              <a:ext uri="{FF2B5EF4-FFF2-40B4-BE49-F238E27FC236}">
                <a16:creationId xmlns:a16="http://schemas.microsoft.com/office/drawing/2014/main" id="{ABA23921-FEB5-9313-CB4E-08D24A2C5E1C}"/>
              </a:ext>
            </a:extLst>
          </p:cNvPr>
          <p:cNvGrpSpPr/>
          <p:nvPr/>
        </p:nvGrpSpPr>
        <p:grpSpPr>
          <a:xfrm>
            <a:off x="6307430" y="4349839"/>
            <a:ext cx="1337219" cy="1337219"/>
            <a:chOff x="4532377" y="2952750"/>
            <a:chExt cx="927354" cy="927354"/>
          </a:xfrm>
        </p:grpSpPr>
        <p:pic>
          <p:nvPicPr>
            <p:cNvPr id="18" name="图片 17">
              <a:extLst>
                <a:ext uri="{FF2B5EF4-FFF2-40B4-BE49-F238E27FC236}">
                  <a16:creationId xmlns:a16="http://schemas.microsoft.com/office/drawing/2014/main" id="{EE5404B3-6462-A00F-DCB9-41435B63A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377" y="2952750"/>
              <a:ext cx="927354" cy="927354"/>
            </a:xfrm>
            <a:prstGeom prst="rect">
              <a:avLst/>
            </a:prstGeom>
          </p:spPr>
        </p:pic>
        <p:sp>
          <p:nvSpPr>
            <p:cNvPr id="19" name="矩形 18">
              <a:extLst>
                <a:ext uri="{FF2B5EF4-FFF2-40B4-BE49-F238E27FC236}">
                  <a16:creationId xmlns:a16="http://schemas.microsoft.com/office/drawing/2014/main" id="{F4940DB1-C864-F345-C403-A67FDADCD073}"/>
                </a:ext>
              </a:extLst>
            </p:cNvPr>
            <p:cNvSpPr/>
            <p:nvPr/>
          </p:nvSpPr>
          <p:spPr>
            <a:xfrm flipH="1">
              <a:off x="5124977" y="3589020"/>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20" name="矩形 19">
              <a:extLst>
                <a:ext uri="{FF2B5EF4-FFF2-40B4-BE49-F238E27FC236}">
                  <a16:creationId xmlns:a16="http://schemas.microsoft.com/office/drawing/2014/main" id="{3F350286-7909-B975-84D6-35A9C8CA6B96}"/>
                </a:ext>
              </a:extLst>
            </p:cNvPr>
            <p:cNvSpPr/>
            <p:nvPr/>
          </p:nvSpPr>
          <p:spPr>
            <a:xfrm flipH="1">
              <a:off x="4969796" y="3589020"/>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grpSp>
      <p:cxnSp>
        <p:nvCxnSpPr>
          <p:cNvPr id="24" name="直接箭头连接符 23">
            <a:extLst>
              <a:ext uri="{FF2B5EF4-FFF2-40B4-BE49-F238E27FC236}">
                <a16:creationId xmlns:a16="http://schemas.microsoft.com/office/drawing/2014/main" id="{9ED4787E-5EDC-0D71-59DE-7181081282C8}"/>
              </a:ext>
            </a:extLst>
          </p:cNvPr>
          <p:cNvCxnSpPr/>
          <p:nvPr/>
        </p:nvCxnSpPr>
        <p:spPr>
          <a:xfrm>
            <a:off x="3828024" y="4851628"/>
            <a:ext cx="738737" cy="4003"/>
          </a:xfrm>
          <a:prstGeom prst="straightConnector1">
            <a:avLst/>
          </a:prstGeom>
          <a:ln w="34925">
            <a:solidFill>
              <a:srgbClr val="76717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E10D71D9-7B22-CAD0-59E5-8ECF230F9109}"/>
              </a:ext>
            </a:extLst>
          </p:cNvPr>
          <p:cNvCxnSpPr/>
          <p:nvPr/>
        </p:nvCxnSpPr>
        <p:spPr>
          <a:xfrm>
            <a:off x="5744936" y="4830815"/>
            <a:ext cx="738737" cy="4003"/>
          </a:xfrm>
          <a:prstGeom prst="straightConnector1">
            <a:avLst/>
          </a:prstGeom>
          <a:ln w="34925">
            <a:solidFill>
              <a:srgbClr val="76717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7422B169-1C46-2D64-7888-7702EC996424}"/>
              </a:ext>
            </a:extLst>
          </p:cNvPr>
          <p:cNvCxnSpPr/>
          <p:nvPr/>
        </p:nvCxnSpPr>
        <p:spPr>
          <a:xfrm>
            <a:off x="7558215" y="4830815"/>
            <a:ext cx="738737" cy="4003"/>
          </a:xfrm>
          <a:prstGeom prst="straightConnector1">
            <a:avLst/>
          </a:prstGeom>
          <a:ln w="34925">
            <a:solidFill>
              <a:srgbClr val="767171"/>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9ECEC692-CC35-833E-E294-C075A93E2674}"/>
              </a:ext>
            </a:extLst>
          </p:cNvPr>
          <p:cNvSpPr txBox="1"/>
          <p:nvPr/>
        </p:nvSpPr>
        <p:spPr>
          <a:xfrm>
            <a:off x="2533583" y="5509406"/>
            <a:ext cx="1174919" cy="400110"/>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Sender</a:t>
            </a:r>
            <a:endParaRPr lang="zh-CN" altLang="en-US" sz="2000" dirty="0">
              <a:latin typeface="Calibri" panose="020F0502020204030204" pitchFamily="34" charset="0"/>
              <a:cs typeface="Calibri" panose="020F0502020204030204" pitchFamily="34" charset="0"/>
            </a:endParaRPr>
          </a:p>
        </p:txBody>
      </p:sp>
      <p:sp>
        <p:nvSpPr>
          <p:cNvPr id="37" name="文本框 36">
            <a:extLst>
              <a:ext uri="{FF2B5EF4-FFF2-40B4-BE49-F238E27FC236}">
                <a16:creationId xmlns:a16="http://schemas.microsoft.com/office/drawing/2014/main" id="{9B1B8A5B-C5AC-3667-1B71-CC491EBA8C13}"/>
              </a:ext>
            </a:extLst>
          </p:cNvPr>
          <p:cNvSpPr txBox="1"/>
          <p:nvPr/>
        </p:nvSpPr>
        <p:spPr>
          <a:xfrm>
            <a:off x="8477144" y="5530851"/>
            <a:ext cx="1361434" cy="400110"/>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Receiver</a:t>
            </a:r>
            <a:endParaRPr lang="zh-CN" altLang="en-US" sz="2000" dirty="0">
              <a:latin typeface="Calibri" panose="020F0502020204030204" pitchFamily="34" charset="0"/>
              <a:cs typeface="Calibri" panose="020F0502020204030204" pitchFamily="34" charset="0"/>
            </a:endParaRPr>
          </a:p>
        </p:txBody>
      </p:sp>
      <p:sp>
        <p:nvSpPr>
          <p:cNvPr id="38" name="文本框 37">
            <a:extLst>
              <a:ext uri="{FF2B5EF4-FFF2-40B4-BE49-F238E27FC236}">
                <a16:creationId xmlns:a16="http://schemas.microsoft.com/office/drawing/2014/main" id="{374C4340-A86A-60E0-4CB4-64B5B8FB93B3}"/>
              </a:ext>
            </a:extLst>
          </p:cNvPr>
          <p:cNvSpPr txBox="1"/>
          <p:nvPr/>
        </p:nvSpPr>
        <p:spPr>
          <a:xfrm>
            <a:off x="4714318" y="3987283"/>
            <a:ext cx="1361434" cy="400110"/>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Switch</a:t>
            </a:r>
            <a:endParaRPr lang="zh-CN" altLang="en-US" sz="2000" dirty="0">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FA736282-2915-7AF0-DA54-B22FC7F1072D}"/>
              </a:ext>
            </a:extLst>
          </p:cNvPr>
          <p:cNvSpPr txBox="1"/>
          <p:nvPr/>
        </p:nvSpPr>
        <p:spPr>
          <a:xfrm>
            <a:off x="6449261" y="3987283"/>
            <a:ext cx="1361434" cy="400110"/>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Switch</a:t>
            </a:r>
            <a:endParaRPr lang="zh-CN" altLang="en-US" sz="2000" dirty="0">
              <a:latin typeface="Calibri" panose="020F0502020204030204" pitchFamily="34" charset="0"/>
              <a:cs typeface="Calibri" panose="020F0502020204030204" pitchFamily="34" charset="0"/>
            </a:endParaRPr>
          </a:p>
        </p:txBody>
      </p:sp>
      <p:grpSp>
        <p:nvGrpSpPr>
          <p:cNvPr id="40" name="组合 39">
            <a:extLst>
              <a:ext uri="{FF2B5EF4-FFF2-40B4-BE49-F238E27FC236}">
                <a16:creationId xmlns:a16="http://schemas.microsoft.com/office/drawing/2014/main" id="{7C879E96-8119-DF56-2EF5-139A77645269}"/>
              </a:ext>
            </a:extLst>
          </p:cNvPr>
          <p:cNvGrpSpPr/>
          <p:nvPr/>
        </p:nvGrpSpPr>
        <p:grpSpPr>
          <a:xfrm>
            <a:off x="3833632" y="4552129"/>
            <a:ext cx="742241" cy="172900"/>
            <a:chOff x="3123593" y="3093411"/>
            <a:chExt cx="514740" cy="119905"/>
          </a:xfrm>
        </p:grpSpPr>
        <p:grpSp>
          <p:nvGrpSpPr>
            <p:cNvPr id="41" name="组合 40">
              <a:extLst>
                <a:ext uri="{FF2B5EF4-FFF2-40B4-BE49-F238E27FC236}">
                  <a16:creationId xmlns:a16="http://schemas.microsoft.com/office/drawing/2014/main" id="{D08B63C0-5F4B-2725-C727-03A87B467BC2}"/>
                </a:ext>
              </a:extLst>
            </p:cNvPr>
            <p:cNvGrpSpPr/>
            <p:nvPr/>
          </p:nvGrpSpPr>
          <p:grpSpPr>
            <a:xfrm>
              <a:off x="3123593" y="3094000"/>
              <a:ext cx="315599" cy="119316"/>
              <a:chOff x="2987747" y="3212639"/>
              <a:chExt cx="315599" cy="119316"/>
            </a:xfrm>
          </p:grpSpPr>
          <p:sp>
            <p:nvSpPr>
              <p:cNvPr id="43" name="矩形 42">
                <a:extLst>
                  <a:ext uri="{FF2B5EF4-FFF2-40B4-BE49-F238E27FC236}">
                    <a16:creationId xmlns:a16="http://schemas.microsoft.com/office/drawing/2014/main" id="{EEA4F986-6764-3752-88CB-04C70E69DE80}"/>
                  </a:ext>
                </a:extLst>
              </p:cNvPr>
              <p:cNvSpPr/>
              <p:nvPr/>
            </p:nvSpPr>
            <p:spPr>
              <a:xfrm flipH="1">
                <a:off x="2987747" y="3212639"/>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44" name="矩形 43">
                <a:extLst>
                  <a:ext uri="{FF2B5EF4-FFF2-40B4-BE49-F238E27FC236}">
                    <a16:creationId xmlns:a16="http://schemas.microsoft.com/office/drawing/2014/main" id="{5BE5CDB3-FD0D-2AC3-867B-8F1CF1BA77FB}"/>
                  </a:ext>
                </a:extLst>
              </p:cNvPr>
              <p:cNvSpPr/>
              <p:nvPr/>
            </p:nvSpPr>
            <p:spPr>
              <a:xfrm flipH="1">
                <a:off x="3177493" y="3212639"/>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grpSp>
        <p:sp>
          <p:nvSpPr>
            <p:cNvPr id="42" name="矩形 41">
              <a:extLst>
                <a:ext uri="{FF2B5EF4-FFF2-40B4-BE49-F238E27FC236}">
                  <a16:creationId xmlns:a16="http://schemas.microsoft.com/office/drawing/2014/main" id="{5E34540A-29C7-220B-6FF8-9CEB86166406}"/>
                </a:ext>
              </a:extLst>
            </p:cNvPr>
            <p:cNvSpPr/>
            <p:nvPr/>
          </p:nvSpPr>
          <p:spPr>
            <a:xfrm flipH="1">
              <a:off x="3512480" y="3093411"/>
              <a:ext cx="125853" cy="119316"/>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grpSp>
      <p:sp>
        <p:nvSpPr>
          <p:cNvPr id="45" name="矩形 44">
            <a:extLst>
              <a:ext uri="{FF2B5EF4-FFF2-40B4-BE49-F238E27FC236}">
                <a16:creationId xmlns:a16="http://schemas.microsoft.com/office/drawing/2014/main" id="{09F4534B-96A1-08C8-C381-871266317BF3}"/>
              </a:ext>
            </a:extLst>
          </p:cNvPr>
          <p:cNvSpPr/>
          <p:nvPr/>
        </p:nvSpPr>
        <p:spPr>
          <a:xfrm flipH="1">
            <a:off x="7827408" y="4548462"/>
            <a:ext cx="181477" cy="17205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46" name="矩形 45">
            <a:extLst>
              <a:ext uri="{FF2B5EF4-FFF2-40B4-BE49-F238E27FC236}">
                <a16:creationId xmlns:a16="http://schemas.microsoft.com/office/drawing/2014/main" id="{5E27A276-D479-4679-8B4F-D2AC10C81C1E}"/>
              </a:ext>
            </a:extLst>
          </p:cNvPr>
          <p:cNvSpPr/>
          <p:nvPr/>
        </p:nvSpPr>
        <p:spPr>
          <a:xfrm flipH="1">
            <a:off x="5994034" y="4548462"/>
            <a:ext cx="181477" cy="17205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grpSp>
        <p:nvGrpSpPr>
          <p:cNvPr id="56" name="组合 55">
            <a:extLst>
              <a:ext uri="{FF2B5EF4-FFF2-40B4-BE49-F238E27FC236}">
                <a16:creationId xmlns:a16="http://schemas.microsoft.com/office/drawing/2014/main" id="{436177EF-2AEE-E535-7DB7-5D9D1BAE2D1C}"/>
              </a:ext>
            </a:extLst>
          </p:cNvPr>
          <p:cNvGrpSpPr/>
          <p:nvPr/>
        </p:nvGrpSpPr>
        <p:grpSpPr>
          <a:xfrm>
            <a:off x="2514707" y="3005921"/>
            <a:ext cx="5129942" cy="3129801"/>
            <a:chOff x="2514707" y="2857662"/>
            <a:chExt cx="5129942" cy="3129801"/>
          </a:xfrm>
        </p:grpSpPr>
        <p:grpSp>
          <p:nvGrpSpPr>
            <p:cNvPr id="21" name="组合 20">
              <a:extLst>
                <a:ext uri="{FF2B5EF4-FFF2-40B4-BE49-F238E27FC236}">
                  <a16:creationId xmlns:a16="http://schemas.microsoft.com/office/drawing/2014/main" id="{7A19064F-DC29-8D9E-FE3F-9735E2ACC0A4}"/>
                </a:ext>
              </a:extLst>
            </p:cNvPr>
            <p:cNvGrpSpPr/>
            <p:nvPr/>
          </p:nvGrpSpPr>
          <p:grpSpPr>
            <a:xfrm>
              <a:off x="2514707" y="2857662"/>
              <a:ext cx="2322969" cy="1052635"/>
              <a:chOff x="989478" y="3042799"/>
              <a:chExt cx="1482744" cy="729997"/>
            </a:xfrm>
          </p:grpSpPr>
          <p:sp>
            <p:nvSpPr>
              <p:cNvPr id="22" name="圆角矩形 67">
                <a:extLst>
                  <a:ext uri="{FF2B5EF4-FFF2-40B4-BE49-F238E27FC236}">
                    <a16:creationId xmlns:a16="http://schemas.microsoft.com/office/drawing/2014/main" id="{2FDCD19A-A7F1-39CE-EAE4-D4D622CB5CDB}"/>
                  </a:ext>
                </a:extLst>
              </p:cNvPr>
              <p:cNvSpPr/>
              <p:nvPr/>
            </p:nvSpPr>
            <p:spPr>
              <a:xfrm>
                <a:off x="989478" y="3060697"/>
                <a:ext cx="1022596" cy="712099"/>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23" name="文本框 22">
                <a:extLst>
                  <a:ext uri="{FF2B5EF4-FFF2-40B4-BE49-F238E27FC236}">
                    <a16:creationId xmlns:a16="http://schemas.microsoft.com/office/drawing/2014/main" id="{6A1EA6F0-46AD-2FBA-AC8B-303EA35BF2D1}"/>
                  </a:ext>
                </a:extLst>
              </p:cNvPr>
              <p:cNvSpPr txBox="1"/>
              <p:nvPr/>
            </p:nvSpPr>
            <p:spPr>
              <a:xfrm>
                <a:off x="1046875" y="3042799"/>
                <a:ext cx="1425347" cy="704357"/>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End-to-end</a:t>
                </a:r>
              </a:p>
              <a:p>
                <a:r>
                  <a:rPr lang="en-US" altLang="zh-CN" sz="2000" dirty="0">
                    <a:latin typeface="Calibri" panose="020F0502020204030204" pitchFamily="34" charset="0"/>
                    <a:ea typeface="Calibri" panose="020F0502020204030204" pitchFamily="34" charset="0"/>
                    <a:cs typeface="Calibri" panose="020F0502020204030204" pitchFamily="34" charset="0"/>
                  </a:rPr>
                  <a:t>Congestion </a:t>
                </a:r>
              </a:p>
              <a:p>
                <a:r>
                  <a:rPr lang="en-US" altLang="zh-CN" sz="2000" dirty="0">
                    <a:latin typeface="Calibri" panose="020F0502020204030204" pitchFamily="34" charset="0"/>
                    <a:ea typeface="Calibri" panose="020F0502020204030204" pitchFamily="34" charset="0"/>
                    <a:cs typeface="Calibri" panose="020F0502020204030204" pitchFamily="34" charset="0"/>
                  </a:rPr>
                  <a:t>Control</a:t>
                </a:r>
                <a:endParaRPr lang="zh-CN" altLang="en-US" sz="2000" dirty="0">
                  <a:latin typeface="Calibri" panose="020F0502020204030204" pitchFamily="34" charset="0"/>
                  <a:cs typeface="Calibri" panose="020F0502020204030204" pitchFamily="34" charset="0"/>
                </a:endParaRPr>
              </a:p>
            </p:txBody>
          </p:sp>
        </p:grpSp>
        <p:cxnSp>
          <p:nvCxnSpPr>
            <p:cNvPr id="25" name="直接箭头连接符 24">
              <a:extLst>
                <a:ext uri="{FF2B5EF4-FFF2-40B4-BE49-F238E27FC236}">
                  <a16:creationId xmlns:a16="http://schemas.microsoft.com/office/drawing/2014/main" id="{EC4B2E9F-D9A5-3BE6-6F8F-AF4616B0EA11}"/>
                </a:ext>
              </a:extLst>
            </p:cNvPr>
            <p:cNvCxnSpPr>
              <a:cxnSpLocks/>
            </p:cNvCxnSpPr>
            <p:nvPr/>
          </p:nvCxnSpPr>
          <p:spPr>
            <a:xfrm flipH="1">
              <a:off x="3664726" y="5487028"/>
              <a:ext cx="3979923" cy="0"/>
            </a:xfrm>
            <a:prstGeom prst="straightConnector1">
              <a:avLst/>
            </a:prstGeom>
            <a:ln w="3492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F99FA697-B193-9EED-2E72-29E3C67B33D7}"/>
                </a:ext>
              </a:extLst>
            </p:cNvPr>
            <p:cNvSpPr txBox="1"/>
            <p:nvPr/>
          </p:nvSpPr>
          <p:spPr>
            <a:xfrm>
              <a:off x="4492981" y="5587353"/>
              <a:ext cx="2938890" cy="400110"/>
            </a:xfrm>
            <a:prstGeom prst="rect">
              <a:avLst/>
            </a:prstGeom>
            <a:noFill/>
          </p:spPr>
          <p:txBody>
            <a:bodyPr wrap="square" rtlCol="0">
              <a:spAutoFit/>
            </a:bodyPr>
            <a:lstStyle/>
            <a:p>
              <a:r>
                <a:rPr lang="en-US" altLang="zh-CN" sz="2000" dirty="0">
                  <a:solidFill>
                    <a:srgbClr val="EE853E"/>
                  </a:solidFill>
                  <a:latin typeface="Calibri" panose="020F0502020204030204" pitchFamily="34" charset="0"/>
                  <a:ea typeface="Calibri" panose="020F0502020204030204" pitchFamily="34" charset="0"/>
                  <a:cs typeface="Calibri" panose="020F0502020204030204" pitchFamily="34" charset="0"/>
                </a:rPr>
                <a:t>CC signals</a:t>
              </a:r>
              <a:endParaRPr lang="zh-CN" altLang="en-US" sz="2000" dirty="0">
                <a:solidFill>
                  <a:srgbClr val="EE853E"/>
                </a:solidFill>
                <a:latin typeface="Calibri" panose="020F0502020204030204" pitchFamily="34" charset="0"/>
                <a:cs typeface="Calibri" panose="020F0502020204030204" pitchFamily="34" charset="0"/>
              </a:endParaRPr>
            </a:p>
          </p:txBody>
        </p:sp>
        <p:grpSp>
          <p:nvGrpSpPr>
            <p:cNvPr id="47" name="组合 46">
              <a:extLst>
                <a:ext uri="{FF2B5EF4-FFF2-40B4-BE49-F238E27FC236}">
                  <a16:creationId xmlns:a16="http://schemas.microsoft.com/office/drawing/2014/main" id="{E802E33F-AF90-FE74-CED4-926D89D0676B}"/>
                </a:ext>
              </a:extLst>
            </p:cNvPr>
            <p:cNvGrpSpPr/>
            <p:nvPr/>
          </p:nvGrpSpPr>
          <p:grpSpPr>
            <a:xfrm>
              <a:off x="3001976" y="3860774"/>
              <a:ext cx="549745" cy="488186"/>
              <a:chOff x="4487587" y="3195182"/>
              <a:chExt cx="473922" cy="427274"/>
            </a:xfrm>
          </p:grpSpPr>
          <p:sp>
            <p:nvSpPr>
              <p:cNvPr id="48" name="下弧形箭头 30">
                <a:extLst>
                  <a:ext uri="{FF2B5EF4-FFF2-40B4-BE49-F238E27FC236}">
                    <a16:creationId xmlns:a16="http://schemas.microsoft.com/office/drawing/2014/main" id="{768A36E1-388E-379B-5111-D9EF2F2B2446}"/>
                  </a:ext>
                </a:extLst>
              </p:cNvPr>
              <p:cNvSpPr/>
              <p:nvPr/>
            </p:nvSpPr>
            <p:spPr>
              <a:xfrm rot="2641615">
                <a:off x="4572019" y="3195182"/>
                <a:ext cx="389490" cy="1858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latin typeface="Calibri" panose="020F0502020204030204" pitchFamily="34" charset="0"/>
                  <a:cs typeface="Calibri" panose="020F0502020204030204" pitchFamily="34" charset="0"/>
                </a:endParaRPr>
              </a:p>
            </p:txBody>
          </p:sp>
          <p:sp>
            <p:nvSpPr>
              <p:cNvPr id="49" name="下弧形箭头 31">
                <a:extLst>
                  <a:ext uri="{FF2B5EF4-FFF2-40B4-BE49-F238E27FC236}">
                    <a16:creationId xmlns:a16="http://schemas.microsoft.com/office/drawing/2014/main" id="{70766E79-5F34-D8B8-7F7D-2FAEE2D1D91F}"/>
                  </a:ext>
                </a:extLst>
              </p:cNvPr>
              <p:cNvSpPr/>
              <p:nvPr/>
            </p:nvSpPr>
            <p:spPr>
              <a:xfrm rot="13768376">
                <a:off x="4386362" y="3342949"/>
                <a:ext cx="380732" cy="1782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latin typeface="Calibri" panose="020F0502020204030204" pitchFamily="34" charset="0"/>
                  <a:cs typeface="Calibri" panose="020F0502020204030204" pitchFamily="34" charset="0"/>
                </a:endParaRPr>
              </a:p>
            </p:txBody>
          </p:sp>
        </p:grpSp>
      </p:grpSp>
      <p:grpSp>
        <p:nvGrpSpPr>
          <p:cNvPr id="55" name="组合 54">
            <a:extLst>
              <a:ext uri="{FF2B5EF4-FFF2-40B4-BE49-F238E27FC236}">
                <a16:creationId xmlns:a16="http://schemas.microsoft.com/office/drawing/2014/main" id="{9F08CFAC-331D-2D16-80C8-033B5074F300}"/>
              </a:ext>
            </a:extLst>
          </p:cNvPr>
          <p:cNvGrpSpPr/>
          <p:nvPr/>
        </p:nvGrpSpPr>
        <p:grpSpPr>
          <a:xfrm>
            <a:off x="3830755" y="3091266"/>
            <a:ext cx="5320651" cy="2541757"/>
            <a:chOff x="3830755" y="2943007"/>
            <a:chExt cx="5320651" cy="2541757"/>
          </a:xfrm>
        </p:grpSpPr>
        <p:cxnSp>
          <p:nvCxnSpPr>
            <p:cNvPr id="29" name="直接箭头连接符 28">
              <a:extLst>
                <a:ext uri="{FF2B5EF4-FFF2-40B4-BE49-F238E27FC236}">
                  <a16:creationId xmlns:a16="http://schemas.microsoft.com/office/drawing/2014/main" id="{76BE9631-BC0A-A610-BEDA-C21AA5EFD2EE}"/>
                </a:ext>
              </a:extLst>
            </p:cNvPr>
            <p:cNvCxnSpPr/>
            <p:nvPr/>
          </p:nvCxnSpPr>
          <p:spPr>
            <a:xfrm flipH="1">
              <a:off x="5743728" y="5066024"/>
              <a:ext cx="656862" cy="526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B817197D-CA9D-4F03-A9F6-DA51CECE25B8}"/>
                </a:ext>
              </a:extLst>
            </p:cNvPr>
            <p:cNvCxnSpPr/>
            <p:nvPr/>
          </p:nvCxnSpPr>
          <p:spPr>
            <a:xfrm flipH="1">
              <a:off x="3830755" y="5029979"/>
              <a:ext cx="656862" cy="526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CF62A676-5AE2-66F4-1E9A-CBA8CF9A8AD5}"/>
                </a:ext>
              </a:extLst>
            </p:cNvPr>
            <p:cNvCxnSpPr/>
            <p:nvPr/>
          </p:nvCxnSpPr>
          <p:spPr>
            <a:xfrm flipH="1">
              <a:off x="7569203" y="5066024"/>
              <a:ext cx="656862" cy="526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ED43BDF7-6478-49A3-07E8-F4959473717F}"/>
                </a:ext>
              </a:extLst>
            </p:cNvPr>
            <p:cNvSpPr txBox="1"/>
            <p:nvPr/>
          </p:nvSpPr>
          <p:spPr>
            <a:xfrm>
              <a:off x="7411172" y="5084654"/>
              <a:ext cx="1740234" cy="400110"/>
            </a:xfrm>
            <a:prstGeom prst="rect">
              <a:avLst/>
            </a:prstGeom>
            <a:noFill/>
          </p:spPr>
          <p:txBody>
            <a:bodyPr wrap="square" rtlCol="0">
              <a:spAutoFit/>
            </a:bodyPr>
            <a:lstStyle/>
            <a:p>
              <a:r>
                <a:rPr lang="en-US" altLang="zh-CN" sz="2000" dirty="0">
                  <a:solidFill>
                    <a:srgbClr val="FF0000"/>
                  </a:solidFill>
                  <a:latin typeface="Calibri" panose="020F0502020204030204" pitchFamily="34" charset="0"/>
                  <a:ea typeface="Calibri" panose="020F0502020204030204" pitchFamily="34" charset="0"/>
                  <a:cs typeface="Calibri" panose="020F0502020204030204" pitchFamily="34" charset="0"/>
                </a:rPr>
                <a:t>FC frames</a:t>
              </a:r>
              <a:endParaRPr lang="zh-CN" altLang="en-US" sz="2000" dirty="0">
                <a:solidFill>
                  <a:srgbClr val="FF0000"/>
                </a:solidFill>
                <a:latin typeface="Calibri" panose="020F0502020204030204" pitchFamily="34" charset="0"/>
                <a:cs typeface="Calibri" panose="020F0502020204030204" pitchFamily="34" charset="0"/>
              </a:endParaRPr>
            </a:p>
          </p:txBody>
        </p:sp>
        <p:grpSp>
          <p:nvGrpSpPr>
            <p:cNvPr id="33" name="组合 32">
              <a:extLst>
                <a:ext uri="{FF2B5EF4-FFF2-40B4-BE49-F238E27FC236}">
                  <a16:creationId xmlns:a16="http://schemas.microsoft.com/office/drawing/2014/main" id="{7D4AF4D0-260D-3D15-6642-89785765A764}"/>
                </a:ext>
              </a:extLst>
            </p:cNvPr>
            <p:cNvGrpSpPr/>
            <p:nvPr/>
          </p:nvGrpSpPr>
          <p:grpSpPr>
            <a:xfrm>
              <a:off x="5173348" y="2943007"/>
              <a:ext cx="2521494" cy="864494"/>
              <a:chOff x="4710414" y="2152189"/>
              <a:chExt cx="1748642" cy="599522"/>
            </a:xfrm>
          </p:grpSpPr>
          <p:sp>
            <p:nvSpPr>
              <p:cNvPr id="34" name="圆角矩形 51">
                <a:extLst>
                  <a:ext uri="{FF2B5EF4-FFF2-40B4-BE49-F238E27FC236}">
                    <a16:creationId xmlns:a16="http://schemas.microsoft.com/office/drawing/2014/main" id="{84D95E5D-0899-4438-0A6E-437FD1D6EC46}"/>
                  </a:ext>
                </a:extLst>
              </p:cNvPr>
              <p:cNvSpPr/>
              <p:nvPr/>
            </p:nvSpPr>
            <p:spPr>
              <a:xfrm>
                <a:off x="4710414" y="2152189"/>
                <a:ext cx="1312099" cy="59952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cs typeface="Calibri" panose="020F0502020204030204" pitchFamily="34" charset="0"/>
                </a:endParaRPr>
              </a:p>
            </p:txBody>
          </p:sp>
          <p:sp>
            <p:nvSpPr>
              <p:cNvPr id="35" name="文本框 34">
                <a:extLst>
                  <a:ext uri="{FF2B5EF4-FFF2-40B4-BE49-F238E27FC236}">
                    <a16:creationId xmlns:a16="http://schemas.microsoft.com/office/drawing/2014/main" id="{93729F30-A6C5-7AEE-6A4A-F1462986176C}"/>
                  </a:ext>
                </a:extLst>
              </p:cNvPr>
              <p:cNvSpPr txBox="1"/>
              <p:nvPr/>
            </p:nvSpPr>
            <p:spPr>
              <a:xfrm>
                <a:off x="4798034" y="2181512"/>
                <a:ext cx="1661022" cy="490915"/>
              </a:xfrm>
              <a:prstGeom prst="rect">
                <a:avLst/>
              </a:prstGeom>
              <a:noFill/>
            </p:spPr>
            <p:txBody>
              <a:bodyPr wrap="square" rtlCol="0">
                <a:spAutoFit/>
              </a:bodyPr>
              <a:lstStyle/>
              <a:p>
                <a:r>
                  <a:rPr lang="en-US" altLang="zh-CN" sz="2000" dirty="0">
                    <a:latin typeface="Calibri" panose="020F0502020204030204" pitchFamily="34" charset="0"/>
                    <a:ea typeface="Calibri" panose="020F0502020204030204" pitchFamily="34" charset="0"/>
                    <a:cs typeface="Calibri" panose="020F0502020204030204" pitchFamily="34" charset="0"/>
                  </a:rPr>
                  <a:t>Per-hop Flow Management</a:t>
                </a:r>
                <a:endParaRPr lang="zh-CN" altLang="en-US" sz="2000" dirty="0">
                  <a:latin typeface="Calibri" panose="020F0502020204030204" pitchFamily="34" charset="0"/>
                  <a:cs typeface="Calibri" panose="020F0502020204030204" pitchFamily="34" charset="0"/>
                </a:endParaRPr>
              </a:p>
            </p:txBody>
          </p:sp>
        </p:grpSp>
        <p:grpSp>
          <p:nvGrpSpPr>
            <p:cNvPr id="50" name="组合 49">
              <a:extLst>
                <a:ext uri="{FF2B5EF4-FFF2-40B4-BE49-F238E27FC236}">
                  <a16:creationId xmlns:a16="http://schemas.microsoft.com/office/drawing/2014/main" id="{0343E513-8D0B-1E46-7241-B1AD0BAC72C4}"/>
                </a:ext>
              </a:extLst>
            </p:cNvPr>
            <p:cNvGrpSpPr/>
            <p:nvPr/>
          </p:nvGrpSpPr>
          <p:grpSpPr>
            <a:xfrm>
              <a:off x="5921858" y="3742409"/>
              <a:ext cx="549745" cy="488186"/>
              <a:chOff x="4487587" y="3195182"/>
              <a:chExt cx="473922" cy="427274"/>
            </a:xfrm>
          </p:grpSpPr>
          <p:sp>
            <p:nvSpPr>
              <p:cNvPr id="51" name="下弧形箭头 30">
                <a:extLst>
                  <a:ext uri="{FF2B5EF4-FFF2-40B4-BE49-F238E27FC236}">
                    <a16:creationId xmlns:a16="http://schemas.microsoft.com/office/drawing/2014/main" id="{38FDA44E-6FDF-3FE7-C015-5740F78C8E27}"/>
                  </a:ext>
                </a:extLst>
              </p:cNvPr>
              <p:cNvSpPr/>
              <p:nvPr/>
            </p:nvSpPr>
            <p:spPr>
              <a:xfrm rot="2641615">
                <a:off x="4572019" y="3195182"/>
                <a:ext cx="389490" cy="1858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latin typeface="Calibri" panose="020F0502020204030204" pitchFamily="34" charset="0"/>
                  <a:cs typeface="Calibri" panose="020F0502020204030204" pitchFamily="34" charset="0"/>
                </a:endParaRPr>
              </a:p>
            </p:txBody>
          </p:sp>
          <p:sp>
            <p:nvSpPr>
              <p:cNvPr id="52" name="下弧形箭头 31">
                <a:extLst>
                  <a:ext uri="{FF2B5EF4-FFF2-40B4-BE49-F238E27FC236}">
                    <a16:creationId xmlns:a16="http://schemas.microsoft.com/office/drawing/2014/main" id="{2090778B-CDA6-5CEC-4522-0515CE713816}"/>
                  </a:ext>
                </a:extLst>
              </p:cNvPr>
              <p:cNvSpPr/>
              <p:nvPr/>
            </p:nvSpPr>
            <p:spPr>
              <a:xfrm rot="13768376">
                <a:off x="4386362" y="3342949"/>
                <a:ext cx="380732" cy="1782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solidFill>
                    <a:schemeClr val="tx1"/>
                  </a:solidFill>
                  <a:latin typeface="Calibri" panose="020F0502020204030204" pitchFamily="34" charset="0"/>
                  <a:cs typeface="Calibri" panose="020F0502020204030204" pitchFamily="34" charset="0"/>
                </a:endParaRPr>
              </a:p>
            </p:txBody>
          </p:sp>
        </p:grpSp>
      </p:grpSp>
      <p:sp>
        <p:nvSpPr>
          <p:cNvPr id="6" name="矩形 5">
            <a:extLst>
              <a:ext uri="{FF2B5EF4-FFF2-40B4-BE49-F238E27FC236}">
                <a16:creationId xmlns:a16="http://schemas.microsoft.com/office/drawing/2014/main" id="{25BAA45D-D5D2-5BF3-85D9-6347F2D3C1E3}"/>
              </a:ext>
            </a:extLst>
          </p:cNvPr>
          <p:cNvSpPr/>
          <p:nvPr/>
        </p:nvSpPr>
        <p:spPr>
          <a:xfrm>
            <a:off x="608012" y="2133900"/>
            <a:ext cx="10884523" cy="523220"/>
          </a:xfrm>
          <a:prstGeom prst="rect">
            <a:avLst/>
          </a:prstGeom>
        </p:spPr>
        <p:txBody>
          <a:bodyPr wrap="square" lIns="91440" tIns="45720" rIns="91440" bIns="45720" anchor="t">
            <a:spAutoFit/>
          </a:bodyPr>
          <a:lstStyle/>
          <a:p>
            <a:pPr algn="ctr"/>
            <a:r>
              <a:rPr lang="en-US" altLang="zh-CN" sz="2800" dirty="0">
                <a:latin typeface="Trebuchet MS" panose="020B0603020202020204" pitchFamily="34" charset="0"/>
                <a:ea typeface="+mn-lt"/>
                <a:cs typeface="+mn-lt"/>
              </a:rPr>
              <a:t>End-to-end CC handles persistent congestion.</a:t>
            </a:r>
          </a:p>
        </p:txBody>
      </p:sp>
    </p:spTree>
    <p:extLst>
      <p:ext uri="{BB962C8B-B14F-4D97-AF65-F5344CB8AC3E}">
        <p14:creationId xmlns:p14="http://schemas.microsoft.com/office/powerpoint/2010/main" val="6711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7</a:t>
            </a:fld>
            <a:endParaRPr lang="zh-CN" altLang="en-US" dirty="0"/>
          </a:p>
        </p:txBody>
      </p:sp>
      <p:grpSp>
        <p:nvGrpSpPr>
          <p:cNvPr id="9" name="组合 8">
            <a:extLst>
              <a:ext uri="{FF2B5EF4-FFF2-40B4-BE49-F238E27FC236}">
                <a16:creationId xmlns:a16="http://schemas.microsoft.com/office/drawing/2014/main" id="{D1A92A1B-6981-4546-8778-3863348F5891}"/>
              </a:ext>
            </a:extLst>
          </p:cNvPr>
          <p:cNvGrpSpPr/>
          <p:nvPr/>
        </p:nvGrpSpPr>
        <p:grpSpPr>
          <a:xfrm>
            <a:off x="5363484" y="2524370"/>
            <a:ext cx="1440000" cy="1440000"/>
            <a:chOff x="1663544" y="66127"/>
            <a:chExt cx="2625127" cy="2594666"/>
          </a:xfrm>
        </p:grpSpPr>
        <p:sp>
          <p:nvSpPr>
            <p:cNvPr id="10" name="椭圆 9">
              <a:extLst>
                <a:ext uri="{FF2B5EF4-FFF2-40B4-BE49-F238E27FC236}">
                  <a16:creationId xmlns:a16="http://schemas.microsoft.com/office/drawing/2014/main" id="{93A781B5-EBB4-48EA-B2A4-33A996EE0E3B}"/>
                </a:ext>
              </a:extLst>
            </p:cNvPr>
            <p:cNvSpPr/>
            <p:nvPr/>
          </p:nvSpPr>
          <p:spPr>
            <a:xfrm>
              <a:off x="1663544" y="66127"/>
              <a:ext cx="2625127" cy="2594666"/>
            </a:xfrm>
            <a:prstGeom prst="ellipse">
              <a:avLst/>
            </a:prstGeom>
            <a:solidFill>
              <a:schemeClr val="accent4">
                <a:lumMod val="75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椭圆 4">
              <a:extLst>
                <a:ext uri="{FF2B5EF4-FFF2-40B4-BE49-F238E27FC236}">
                  <a16:creationId xmlns:a16="http://schemas.microsoft.com/office/drawing/2014/main" id="{5894F5DC-F807-47CB-8E1B-36528AD57393}"/>
                </a:ext>
              </a:extLst>
            </p:cNvPr>
            <p:cNvSpPr txBox="1"/>
            <p:nvPr/>
          </p:nvSpPr>
          <p:spPr>
            <a:xfrm>
              <a:off x="1765404" y="692346"/>
              <a:ext cx="2491306" cy="118600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altLang="zh-CN" sz="2800" b="1" kern="12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Compute</a:t>
              </a:r>
              <a:endParaRPr lang="zh-CN" altLang="en-US" sz="2800" b="1" kern="1200" dirty="0">
                <a:solidFill>
                  <a:schemeClr val="accent4">
                    <a:lumMod val="50000"/>
                  </a:schemeClr>
                </a:solidFill>
                <a:latin typeface="Calibri" panose="020F0502020204030204" pitchFamily="34" charset="0"/>
                <a:cs typeface="Calibri" panose="020F0502020204030204" pitchFamily="34" charset="0"/>
              </a:endParaRPr>
            </a:p>
          </p:txBody>
        </p:sp>
      </p:grpSp>
      <p:grpSp>
        <p:nvGrpSpPr>
          <p:cNvPr id="12" name="组合 11">
            <a:extLst>
              <a:ext uri="{FF2B5EF4-FFF2-40B4-BE49-F238E27FC236}">
                <a16:creationId xmlns:a16="http://schemas.microsoft.com/office/drawing/2014/main" id="{A8ED5A33-E289-4047-936E-595B7D32D63C}"/>
              </a:ext>
            </a:extLst>
          </p:cNvPr>
          <p:cNvGrpSpPr/>
          <p:nvPr/>
        </p:nvGrpSpPr>
        <p:grpSpPr>
          <a:xfrm>
            <a:off x="6083484" y="3317836"/>
            <a:ext cx="1655818" cy="1656000"/>
            <a:chOff x="3042033" y="1680961"/>
            <a:chExt cx="3184388" cy="3174151"/>
          </a:xfrm>
        </p:grpSpPr>
        <p:sp>
          <p:nvSpPr>
            <p:cNvPr id="13" name="椭圆 12">
              <a:extLst>
                <a:ext uri="{FF2B5EF4-FFF2-40B4-BE49-F238E27FC236}">
                  <a16:creationId xmlns:a16="http://schemas.microsoft.com/office/drawing/2014/main" id="{C0C5FFB8-7779-4358-9737-FF37B40E3434}"/>
                </a:ext>
              </a:extLst>
            </p:cNvPr>
            <p:cNvSpPr/>
            <p:nvPr/>
          </p:nvSpPr>
          <p:spPr>
            <a:xfrm>
              <a:off x="3042033" y="1680961"/>
              <a:ext cx="3184388" cy="3174151"/>
            </a:xfrm>
            <a:prstGeom prst="ellipse">
              <a:avLst/>
            </a:prstGeom>
            <a:solidFill>
              <a:schemeClr val="accent6">
                <a:lumMod val="75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椭圆 6">
              <a:extLst>
                <a:ext uri="{FF2B5EF4-FFF2-40B4-BE49-F238E27FC236}">
                  <a16:creationId xmlns:a16="http://schemas.microsoft.com/office/drawing/2014/main" id="{7AEE44A6-172D-4804-9571-C6994D338FD5}"/>
                </a:ext>
              </a:extLst>
            </p:cNvPr>
            <p:cNvSpPr txBox="1"/>
            <p:nvPr/>
          </p:nvSpPr>
          <p:spPr>
            <a:xfrm>
              <a:off x="3404959" y="2578228"/>
              <a:ext cx="2552341" cy="1449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altLang="zh-CN" sz="2800" b="1" kern="1200" dirty="0">
                  <a:solidFill>
                    <a:srgbClr val="FF0000"/>
                  </a:solidFill>
                  <a:latin typeface="Calibri" panose="020F0502020204030204" pitchFamily="34" charset="0"/>
                  <a:ea typeface="Calibri" panose="020F0502020204030204" pitchFamily="34" charset="0"/>
                  <a:cs typeface="Calibri" panose="020F0502020204030204" pitchFamily="34" charset="0"/>
                </a:rPr>
                <a:t>Network</a:t>
              </a:r>
              <a:endParaRPr lang="zh-CN" altLang="en-US" sz="2800" b="1" kern="1200" dirty="0">
                <a:solidFill>
                  <a:srgbClr val="FF0000"/>
                </a:solidFill>
                <a:latin typeface="Calibri" panose="020F0502020204030204" pitchFamily="34" charset="0"/>
                <a:cs typeface="Calibri" panose="020F0502020204030204" pitchFamily="34" charset="0"/>
              </a:endParaRPr>
            </a:p>
          </p:txBody>
        </p:sp>
      </p:grpSp>
      <p:grpSp>
        <p:nvGrpSpPr>
          <p:cNvPr id="15" name="组合 14">
            <a:extLst>
              <a:ext uri="{FF2B5EF4-FFF2-40B4-BE49-F238E27FC236}">
                <a16:creationId xmlns:a16="http://schemas.microsoft.com/office/drawing/2014/main" id="{DB415921-40C8-4E9C-8256-E38DBA2897D7}"/>
              </a:ext>
            </a:extLst>
          </p:cNvPr>
          <p:cNvGrpSpPr/>
          <p:nvPr/>
        </p:nvGrpSpPr>
        <p:grpSpPr>
          <a:xfrm>
            <a:off x="4796201" y="3425835"/>
            <a:ext cx="1440000" cy="1440000"/>
            <a:chOff x="594748" y="1836310"/>
            <a:chExt cx="2700038" cy="2675541"/>
          </a:xfrm>
        </p:grpSpPr>
        <p:sp>
          <p:nvSpPr>
            <p:cNvPr id="16" name="椭圆 15">
              <a:extLst>
                <a:ext uri="{FF2B5EF4-FFF2-40B4-BE49-F238E27FC236}">
                  <a16:creationId xmlns:a16="http://schemas.microsoft.com/office/drawing/2014/main" id="{BCB8ECBE-AFC9-4B36-8DD1-CDCC12EA86AD}"/>
                </a:ext>
              </a:extLst>
            </p:cNvPr>
            <p:cNvSpPr/>
            <p:nvPr/>
          </p:nvSpPr>
          <p:spPr>
            <a:xfrm>
              <a:off x="594748" y="1836310"/>
              <a:ext cx="2700038" cy="2675541"/>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椭圆 8">
              <a:extLst>
                <a:ext uri="{FF2B5EF4-FFF2-40B4-BE49-F238E27FC236}">
                  <a16:creationId xmlns:a16="http://schemas.microsoft.com/office/drawing/2014/main" id="{80DEB1A0-DE6A-4E22-8292-C618FCD4D62E}"/>
                </a:ext>
              </a:extLst>
            </p:cNvPr>
            <p:cNvSpPr txBox="1"/>
            <p:nvPr/>
          </p:nvSpPr>
          <p:spPr>
            <a:xfrm>
              <a:off x="709773" y="2472013"/>
              <a:ext cx="2372345" cy="1449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altLang="zh-CN" sz="2800" b="1" kern="12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Storage</a:t>
              </a:r>
              <a:endParaRPr lang="zh-CN" altLang="en-US" sz="2800" b="1" kern="1200" dirty="0">
                <a:solidFill>
                  <a:schemeClr val="accent1">
                    <a:lumMod val="50000"/>
                  </a:schemeClr>
                </a:solidFill>
                <a:latin typeface="Calibri" panose="020F0502020204030204" pitchFamily="34" charset="0"/>
                <a:cs typeface="Calibri" panose="020F0502020204030204" pitchFamily="34" charset="0"/>
              </a:endParaRPr>
            </a:p>
          </p:txBody>
        </p:sp>
      </p:grpSp>
      <p:sp>
        <p:nvSpPr>
          <p:cNvPr id="41" name="内容占位符 5">
            <a:extLst>
              <a:ext uri="{FF2B5EF4-FFF2-40B4-BE49-F238E27FC236}">
                <a16:creationId xmlns:a16="http://schemas.microsoft.com/office/drawing/2014/main" id="{9B066313-7C96-46F0-8BBD-CCAA2259FDBB}"/>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42"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a:extLst>
              <a:ext uri="{FF2B5EF4-FFF2-40B4-BE49-F238E27FC236}">
                <a16:creationId xmlns:a16="http://schemas.microsoft.com/office/drawing/2014/main" id="{6ABC4674-1AE2-491C-B6B2-381373995F51}"/>
              </a:ext>
            </a:extLst>
          </p:cNvPr>
          <p:cNvSpPr txBox="1">
            <a:spLocks noChangeArrowheads="1"/>
          </p:cNvSpPr>
          <p:nvPr/>
        </p:nvSpPr>
        <p:spPr bwMode="auto">
          <a:xfrm>
            <a:off x="630000" y="615600"/>
            <a:ext cx="1011951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lvl="0"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Network: new bottleneck (again)</a:t>
            </a:r>
            <a:endParaRPr lang="en-US" altLang="zh-CN" sz="5400" b="1" dirty="0">
              <a:solidFill>
                <a:srgbClr val="4C175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8" name="组合 7">
            <a:extLst>
              <a:ext uri="{FF2B5EF4-FFF2-40B4-BE49-F238E27FC236}">
                <a16:creationId xmlns:a16="http://schemas.microsoft.com/office/drawing/2014/main" id="{7C47804A-7F8D-4D8C-A551-7DF3E101B6C6}"/>
              </a:ext>
            </a:extLst>
          </p:cNvPr>
          <p:cNvGrpSpPr/>
          <p:nvPr/>
        </p:nvGrpSpPr>
        <p:grpSpPr>
          <a:xfrm>
            <a:off x="869430" y="2203553"/>
            <a:ext cx="4177336" cy="3769379"/>
            <a:chOff x="869430" y="2203553"/>
            <a:chExt cx="4177336" cy="3769379"/>
          </a:xfrm>
        </p:grpSpPr>
        <p:sp>
          <p:nvSpPr>
            <p:cNvPr id="21" name="文本框 20">
              <a:extLst>
                <a:ext uri="{FF2B5EF4-FFF2-40B4-BE49-F238E27FC236}">
                  <a16:creationId xmlns:a16="http://schemas.microsoft.com/office/drawing/2014/main" id="{A5B9E334-28C6-4C29-8C96-B5D6F0F793BB}"/>
                </a:ext>
              </a:extLst>
            </p:cNvPr>
            <p:cNvSpPr txBox="1"/>
            <p:nvPr/>
          </p:nvSpPr>
          <p:spPr>
            <a:xfrm>
              <a:off x="3601039" y="3647460"/>
              <a:ext cx="1445727" cy="830997"/>
            </a:xfrm>
            <a:prstGeom prst="rect">
              <a:avLst/>
            </a:prstGeom>
            <a:noFill/>
          </p:spPr>
          <p:txBody>
            <a:bodyPr wrap="square" rtlCol="0">
              <a:spAutoFit/>
            </a:bodyPr>
            <a:lstStyle/>
            <a:p>
              <a:r>
                <a:rPr lang="en-US" altLang="zh-CN" sz="24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NVM storage</a:t>
              </a:r>
              <a:endParaRPr lang="zh-CN" altLang="en-US" sz="2400" b="1" dirty="0">
                <a:solidFill>
                  <a:schemeClr val="accent5">
                    <a:lumMod val="75000"/>
                  </a:schemeClr>
                </a:solidFill>
                <a:latin typeface="Calibri" panose="020F0502020204030204" pitchFamily="34" charset="0"/>
                <a:cs typeface="Calibri" panose="020F0502020204030204" pitchFamily="34" charset="0"/>
              </a:endParaRPr>
            </a:p>
          </p:txBody>
        </p:sp>
        <p:pic>
          <p:nvPicPr>
            <p:cNvPr id="3076" name="Picture 4">
              <a:extLst>
                <a:ext uri="{FF2B5EF4-FFF2-40B4-BE49-F238E27FC236}">
                  <a16:creationId xmlns:a16="http://schemas.microsoft.com/office/drawing/2014/main" id="{3954051F-952C-4A0C-BE52-0191C21F2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601" y="2203553"/>
              <a:ext cx="2142162" cy="15316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9ECA7C1-7E6D-4E8D-9A39-23938AE84A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430" y="3592124"/>
              <a:ext cx="2497281" cy="23808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E26A3671-3783-43AB-BD13-C87B9C6427E8}"/>
              </a:ext>
            </a:extLst>
          </p:cNvPr>
          <p:cNvGrpSpPr/>
          <p:nvPr/>
        </p:nvGrpSpPr>
        <p:grpSpPr>
          <a:xfrm>
            <a:off x="6919072" y="2480860"/>
            <a:ext cx="4697937" cy="2748857"/>
            <a:chOff x="6919072" y="2480860"/>
            <a:chExt cx="4697937" cy="2748857"/>
          </a:xfrm>
        </p:grpSpPr>
        <p:sp>
          <p:nvSpPr>
            <p:cNvPr id="20" name="文本框 19">
              <a:extLst>
                <a:ext uri="{FF2B5EF4-FFF2-40B4-BE49-F238E27FC236}">
                  <a16:creationId xmlns:a16="http://schemas.microsoft.com/office/drawing/2014/main" id="{91EF3DFC-9DFD-416B-A298-A67CBB727FCF}"/>
                </a:ext>
              </a:extLst>
            </p:cNvPr>
            <p:cNvSpPr txBox="1"/>
            <p:nvPr/>
          </p:nvSpPr>
          <p:spPr>
            <a:xfrm>
              <a:off x="6919072" y="2480860"/>
              <a:ext cx="2087623" cy="830997"/>
            </a:xfrm>
            <a:prstGeom prst="rect">
              <a:avLst/>
            </a:prstGeom>
            <a:noFill/>
          </p:spPr>
          <p:txBody>
            <a:bodyPr wrap="square" rtlCol="0">
              <a:spAutoFit/>
            </a:bodyPr>
            <a:lstStyle/>
            <a:p>
              <a:r>
                <a:rPr lang="el-GR" altLang="zh-CN" sz="2400" b="1"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μ</a:t>
              </a:r>
              <a:r>
                <a:rPr lang="en-US" altLang="zh-CN" sz="2400" b="1" i="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s-scale computation</a:t>
              </a:r>
              <a:endParaRPr lang="zh-CN" altLang="en-US" sz="2400" b="1" dirty="0">
                <a:solidFill>
                  <a:schemeClr val="accent5">
                    <a:lumMod val="75000"/>
                  </a:schemeClr>
                </a:solidFill>
                <a:latin typeface="Calibri" panose="020F0502020204030204" pitchFamily="34" charset="0"/>
                <a:cs typeface="Calibri" panose="020F0502020204030204" pitchFamily="34" charset="0"/>
              </a:endParaRPr>
            </a:p>
          </p:txBody>
        </p:sp>
        <p:pic>
          <p:nvPicPr>
            <p:cNvPr id="3080" name="Picture 8" descr="至强标志">
              <a:extLst>
                <a:ext uri="{FF2B5EF4-FFF2-40B4-BE49-F238E27FC236}">
                  <a16:creationId xmlns:a16="http://schemas.microsoft.com/office/drawing/2014/main" id="{119F6D7D-029A-4325-B996-EB67BF841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6695" y="2683146"/>
              <a:ext cx="777450" cy="7774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n frontal de la GPU para servidores">
              <a:extLst>
                <a:ext uri="{FF2B5EF4-FFF2-40B4-BE49-F238E27FC236}">
                  <a16:creationId xmlns:a16="http://schemas.microsoft.com/office/drawing/2014/main" id="{2EF1E34E-A74C-4D2C-B2CB-AC36CA401B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0381" y="2683146"/>
              <a:ext cx="1566628" cy="88122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723EAA60-8122-4873-9ED0-59AA22E8B41F}"/>
                </a:ext>
              </a:extLst>
            </p:cNvPr>
            <p:cNvPicPr>
              <a:picLocks noChangeAspect="1"/>
            </p:cNvPicPr>
            <p:nvPr/>
          </p:nvPicPr>
          <p:blipFill>
            <a:blip r:embed="rId7"/>
            <a:stretch>
              <a:fillRect/>
            </a:stretch>
          </p:blipFill>
          <p:spPr>
            <a:xfrm>
              <a:off x="8314028" y="3854704"/>
              <a:ext cx="2739530" cy="1375013"/>
            </a:xfrm>
            <a:prstGeom prst="rect">
              <a:avLst/>
            </a:prstGeom>
          </p:spPr>
        </p:pic>
      </p:grpSp>
      <p:grpSp>
        <p:nvGrpSpPr>
          <p:cNvPr id="28" name="组合 27">
            <a:extLst>
              <a:ext uri="{FF2B5EF4-FFF2-40B4-BE49-F238E27FC236}">
                <a16:creationId xmlns:a16="http://schemas.microsoft.com/office/drawing/2014/main" id="{A65946A9-59CC-41DC-B454-D4A019BFB52A}"/>
              </a:ext>
            </a:extLst>
          </p:cNvPr>
          <p:cNvGrpSpPr/>
          <p:nvPr/>
        </p:nvGrpSpPr>
        <p:grpSpPr>
          <a:xfrm>
            <a:off x="2335361" y="1646720"/>
            <a:ext cx="9263354" cy="3740031"/>
            <a:chOff x="199935" y="3752173"/>
            <a:chExt cx="7399429" cy="2658387"/>
          </a:xfrm>
        </p:grpSpPr>
        <p:pic>
          <p:nvPicPr>
            <p:cNvPr id="4" name="图片 3">
              <a:extLst>
                <a:ext uri="{FF2B5EF4-FFF2-40B4-BE49-F238E27FC236}">
                  <a16:creationId xmlns:a16="http://schemas.microsoft.com/office/drawing/2014/main" id="{556227AD-B6F2-4DE5-84EF-D34EF3CA628D}"/>
                </a:ext>
              </a:extLst>
            </p:cNvPr>
            <p:cNvPicPr>
              <a:picLocks noChangeAspect="1"/>
            </p:cNvPicPr>
            <p:nvPr/>
          </p:nvPicPr>
          <p:blipFill>
            <a:blip r:embed="rId8"/>
            <a:stretch>
              <a:fillRect/>
            </a:stretch>
          </p:blipFill>
          <p:spPr>
            <a:xfrm>
              <a:off x="547807" y="3752173"/>
              <a:ext cx="4240951" cy="2203827"/>
            </a:xfrm>
            <a:prstGeom prst="rect">
              <a:avLst/>
            </a:prstGeom>
          </p:spPr>
        </p:pic>
        <p:pic>
          <p:nvPicPr>
            <p:cNvPr id="6" name="图片 5">
              <a:extLst>
                <a:ext uri="{FF2B5EF4-FFF2-40B4-BE49-F238E27FC236}">
                  <a16:creationId xmlns:a16="http://schemas.microsoft.com/office/drawing/2014/main" id="{57B623C5-6369-4467-8C67-069DE66E0E62}"/>
                </a:ext>
              </a:extLst>
            </p:cNvPr>
            <p:cNvPicPr>
              <a:picLocks noChangeAspect="1"/>
            </p:cNvPicPr>
            <p:nvPr/>
          </p:nvPicPr>
          <p:blipFill>
            <a:blip r:embed="rId9"/>
            <a:stretch>
              <a:fillRect/>
            </a:stretch>
          </p:blipFill>
          <p:spPr>
            <a:xfrm rot="620259">
              <a:off x="3676831" y="4023623"/>
              <a:ext cx="3471957" cy="1879504"/>
            </a:xfrm>
            <a:prstGeom prst="rect">
              <a:avLst/>
            </a:prstGeom>
          </p:spPr>
        </p:pic>
        <p:pic>
          <p:nvPicPr>
            <p:cNvPr id="23" name="图片 22">
              <a:extLst>
                <a:ext uri="{FF2B5EF4-FFF2-40B4-BE49-F238E27FC236}">
                  <a16:creationId xmlns:a16="http://schemas.microsoft.com/office/drawing/2014/main" id="{E93DF885-794B-44D3-B731-044EAB0E0987}"/>
                </a:ext>
              </a:extLst>
            </p:cNvPr>
            <p:cNvPicPr>
              <a:picLocks noChangeAspect="1"/>
            </p:cNvPicPr>
            <p:nvPr/>
          </p:nvPicPr>
          <p:blipFill>
            <a:blip r:embed="rId10"/>
            <a:stretch>
              <a:fillRect/>
            </a:stretch>
          </p:blipFill>
          <p:spPr>
            <a:xfrm>
              <a:off x="2638904" y="4789827"/>
              <a:ext cx="2605065" cy="1588063"/>
            </a:xfrm>
            <a:prstGeom prst="rect">
              <a:avLst/>
            </a:prstGeom>
          </p:spPr>
        </p:pic>
        <p:pic>
          <p:nvPicPr>
            <p:cNvPr id="25" name="图片 24">
              <a:extLst>
                <a:ext uri="{FF2B5EF4-FFF2-40B4-BE49-F238E27FC236}">
                  <a16:creationId xmlns:a16="http://schemas.microsoft.com/office/drawing/2014/main" id="{C1D221E5-B5A0-42E4-8D3C-00B6BED16F3D}"/>
                </a:ext>
              </a:extLst>
            </p:cNvPr>
            <p:cNvPicPr>
              <a:picLocks noChangeAspect="1"/>
            </p:cNvPicPr>
            <p:nvPr/>
          </p:nvPicPr>
          <p:blipFill rotWithShape="1">
            <a:blip r:embed="rId11"/>
            <a:srcRect b="30037"/>
            <a:stretch/>
          </p:blipFill>
          <p:spPr>
            <a:xfrm>
              <a:off x="5152475" y="4957665"/>
              <a:ext cx="2446889" cy="1375013"/>
            </a:xfrm>
            <a:prstGeom prst="rect">
              <a:avLst/>
            </a:prstGeom>
          </p:spPr>
        </p:pic>
        <p:pic>
          <p:nvPicPr>
            <p:cNvPr id="27" name="图片 26">
              <a:extLst>
                <a:ext uri="{FF2B5EF4-FFF2-40B4-BE49-F238E27FC236}">
                  <a16:creationId xmlns:a16="http://schemas.microsoft.com/office/drawing/2014/main" id="{57097D9A-3A18-43DD-8C29-6FCE1A39B79A}"/>
                </a:ext>
              </a:extLst>
            </p:cNvPr>
            <p:cNvPicPr>
              <a:picLocks noChangeAspect="1"/>
            </p:cNvPicPr>
            <p:nvPr/>
          </p:nvPicPr>
          <p:blipFill>
            <a:blip r:embed="rId12"/>
            <a:stretch>
              <a:fillRect/>
            </a:stretch>
          </p:blipFill>
          <p:spPr>
            <a:xfrm rot="20955073">
              <a:off x="199935" y="4898994"/>
              <a:ext cx="2412578" cy="1511566"/>
            </a:xfrm>
            <a:prstGeom prst="rect">
              <a:avLst/>
            </a:prstGeom>
          </p:spPr>
        </p:pic>
      </p:grpSp>
      <p:grpSp>
        <p:nvGrpSpPr>
          <p:cNvPr id="40" name="组合 39">
            <a:extLst>
              <a:ext uri="{FF2B5EF4-FFF2-40B4-BE49-F238E27FC236}">
                <a16:creationId xmlns:a16="http://schemas.microsoft.com/office/drawing/2014/main" id="{469FE0E6-7DD8-4FB2-9708-9F321EFB0349}"/>
              </a:ext>
            </a:extLst>
          </p:cNvPr>
          <p:cNvGrpSpPr/>
          <p:nvPr/>
        </p:nvGrpSpPr>
        <p:grpSpPr>
          <a:xfrm>
            <a:off x="746210" y="1377904"/>
            <a:ext cx="10516625" cy="4304446"/>
            <a:chOff x="977888" y="-715958"/>
            <a:chExt cx="10516625" cy="4304446"/>
          </a:xfrm>
        </p:grpSpPr>
        <p:grpSp>
          <p:nvGrpSpPr>
            <p:cNvPr id="37" name="组合 36">
              <a:extLst>
                <a:ext uri="{FF2B5EF4-FFF2-40B4-BE49-F238E27FC236}">
                  <a16:creationId xmlns:a16="http://schemas.microsoft.com/office/drawing/2014/main" id="{7DAC0E1C-EE44-455A-9531-872D34D69177}"/>
                </a:ext>
              </a:extLst>
            </p:cNvPr>
            <p:cNvGrpSpPr/>
            <p:nvPr/>
          </p:nvGrpSpPr>
          <p:grpSpPr>
            <a:xfrm>
              <a:off x="977888" y="-715958"/>
              <a:ext cx="10516625" cy="3733360"/>
              <a:chOff x="937000" y="2225163"/>
              <a:chExt cx="10516625" cy="3733360"/>
            </a:xfrm>
          </p:grpSpPr>
          <p:pic>
            <p:nvPicPr>
              <p:cNvPr id="30" name="图片 29">
                <a:extLst>
                  <a:ext uri="{FF2B5EF4-FFF2-40B4-BE49-F238E27FC236}">
                    <a16:creationId xmlns:a16="http://schemas.microsoft.com/office/drawing/2014/main" id="{0771EE36-A9F8-45AC-B421-7FD83B7DA1C8}"/>
                  </a:ext>
                </a:extLst>
              </p:cNvPr>
              <p:cNvPicPr>
                <a:picLocks noChangeAspect="1"/>
              </p:cNvPicPr>
              <p:nvPr/>
            </p:nvPicPr>
            <p:blipFill>
              <a:blip r:embed="rId13"/>
              <a:stretch>
                <a:fillRect/>
              </a:stretch>
            </p:blipFill>
            <p:spPr>
              <a:xfrm>
                <a:off x="7988373" y="3514144"/>
                <a:ext cx="3465252" cy="2139676"/>
              </a:xfrm>
              <a:prstGeom prst="rect">
                <a:avLst/>
              </a:prstGeom>
            </p:spPr>
          </p:pic>
          <p:pic>
            <p:nvPicPr>
              <p:cNvPr id="32" name="图片 31">
                <a:extLst>
                  <a:ext uri="{FF2B5EF4-FFF2-40B4-BE49-F238E27FC236}">
                    <a16:creationId xmlns:a16="http://schemas.microsoft.com/office/drawing/2014/main" id="{DDDBAD0A-BD28-4553-B732-B2BF99C27BAA}"/>
                  </a:ext>
                </a:extLst>
              </p:cNvPr>
              <p:cNvPicPr>
                <a:picLocks noChangeAspect="1"/>
              </p:cNvPicPr>
              <p:nvPr/>
            </p:nvPicPr>
            <p:blipFill>
              <a:blip r:embed="rId14"/>
              <a:stretch>
                <a:fillRect/>
              </a:stretch>
            </p:blipFill>
            <p:spPr>
              <a:xfrm rot="376940">
                <a:off x="5701601" y="3601204"/>
                <a:ext cx="3193808" cy="2189146"/>
              </a:xfrm>
              <a:prstGeom prst="rect">
                <a:avLst/>
              </a:prstGeom>
            </p:spPr>
          </p:pic>
          <p:pic>
            <p:nvPicPr>
              <p:cNvPr id="34" name="图片 33">
                <a:extLst>
                  <a:ext uri="{FF2B5EF4-FFF2-40B4-BE49-F238E27FC236}">
                    <a16:creationId xmlns:a16="http://schemas.microsoft.com/office/drawing/2014/main" id="{B0F93744-6A35-4C4D-9B1D-E0384B8B0383}"/>
                  </a:ext>
                </a:extLst>
              </p:cNvPr>
              <p:cNvPicPr>
                <a:picLocks noChangeAspect="1"/>
              </p:cNvPicPr>
              <p:nvPr/>
            </p:nvPicPr>
            <p:blipFill>
              <a:blip r:embed="rId15"/>
              <a:stretch>
                <a:fillRect/>
              </a:stretch>
            </p:blipFill>
            <p:spPr>
              <a:xfrm rot="21353213">
                <a:off x="2950080" y="2225163"/>
                <a:ext cx="3129972" cy="2245582"/>
              </a:xfrm>
              <a:prstGeom prst="rect">
                <a:avLst/>
              </a:prstGeom>
            </p:spPr>
          </p:pic>
          <p:pic>
            <p:nvPicPr>
              <p:cNvPr id="36" name="图片 35">
                <a:extLst>
                  <a:ext uri="{FF2B5EF4-FFF2-40B4-BE49-F238E27FC236}">
                    <a16:creationId xmlns:a16="http://schemas.microsoft.com/office/drawing/2014/main" id="{A9BB1A90-CB6D-4901-AEDC-EFB095895D95}"/>
                  </a:ext>
                </a:extLst>
              </p:cNvPr>
              <p:cNvPicPr>
                <a:picLocks noChangeAspect="1"/>
              </p:cNvPicPr>
              <p:nvPr/>
            </p:nvPicPr>
            <p:blipFill>
              <a:blip r:embed="rId16"/>
              <a:stretch>
                <a:fillRect/>
              </a:stretch>
            </p:blipFill>
            <p:spPr>
              <a:xfrm>
                <a:off x="937000" y="3445907"/>
                <a:ext cx="3456442" cy="2512616"/>
              </a:xfrm>
              <a:prstGeom prst="rect">
                <a:avLst/>
              </a:prstGeom>
            </p:spPr>
          </p:pic>
        </p:grpSp>
        <p:pic>
          <p:nvPicPr>
            <p:cNvPr id="39" name="图片 38">
              <a:extLst>
                <a:ext uri="{FF2B5EF4-FFF2-40B4-BE49-F238E27FC236}">
                  <a16:creationId xmlns:a16="http://schemas.microsoft.com/office/drawing/2014/main" id="{3699EC39-55E0-40A9-85EE-53FCE214EAD4}"/>
                </a:ext>
              </a:extLst>
            </p:cNvPr>
            <p:cNvPicPr>
              <a:picLocks noChangeAspect="1"/>
            </p:cNvPicPr>
            <p:nvPr/>
          </p:nvPicPr>
          <p:blipFill>
            <a:blip r:embed="rId17"/>
            <a:stretch>
              <a:fillRect/>
            </a:stretch>
          </p:blipFill>
          <p:spPr>
            <a:xfrm>
              <a:off x="3284490" y="1335801"/>
              <a:ext cx="3406197" cy="2252687"/>
            </a:xfrm>
            <a:prstGeom prst="rect">
              <a:avLst/>
            </a:prstGeom>
          </p:spPr>
        </p:pic>
      </p:grpSp>
    </p:spTree>
    <p:extLst>
      <p:ext uri="{BB962C8B-B14F-4D97-AF65-F5344CB8AC3E}">
        <p14:creationId xmlns:p14="http://schemas.microsoft.com/office/powerpoint/2010/main" val="6814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6" presetClass="emph" presetSubtype="0" fill="hold" nodeType="with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8ED1-08D2-AA31-CAE5-5B687D7177D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FEA6FDD6-D6C9-F68C-7F7C-EAF48550C4C4}"/>
              </a:ext>
            </a:extLst>
          </p:cNvPr>
          <p:cNvSpPr>
            <a:spLocks noGrp="1"/>
          </p:cNvSpPr>
          <p:nvPr>
            <p:ph type="sldNum" sz="quarter" idx="12"/>
          </p:nvPr>
        </p:nvSpPr>
        <p:spPr/>
        <p:txBody>
          <a:bodyPr/>
          <a:lstStyle/>
          <a:p>
            <a:fld id="{49AE70B2-8BF9-45C0-BB95-33D1B9D3A854}" type="slidenum">
              <a:rPr lang="zh-CN" altLang="en-US" smtClean="0"/>
              <a:t>70</a:t>
            </a:fld>
            <a:endParaRPr lang="zh-CN" altLang="en-US" dirty="0"/>
          </a:p>
        </p:txBody>
      </p:sp>
      <p:sp>
        <p:nvSpPr>
          <p:cNvPr id="5" name="标题 4">
            <a:extLst>
              <a:ext uri="{FF2B5EF4-FFF2-40B4-BE49-F238E27FC236}">
                <a16:creationId xmlns:a16="http://schemas.microsoft.com/office/drawing/2014/main" id="{1063387E-62A3-6A03-2417-3DA8E9F4E9F9}"/>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HOL Blocking Problem of </a:t>
            </a:r>
            <a:r>
              <a:rPr lang="en-US" altLang="zh-CN" dirty="0">
                <a:solidFill>
                  <a:srgbClr val="000000"/>
                </a:solidFill>
                <a:cs typeface="Arial" panose="020B0604020202020204"/>
              </a:rPr>
              <a:t>Naive</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425690C3-8F9C-5E7B-EAB0-AAAA34365029}"/>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Head-of-Line Blocking</a:t>
            </a:r>
            <a:r>
              <a:rPr lang="en-US" altLang="zh-CN" sz="2400" dirty="0">
                <a:latin typeface="Trebuchet MS" panose="020B0603020202020204" pitchFamily="34" charset="0"/>
                <a:ea typeface="+mn-lt"/>
                <a:cs typeface="+mn-lt"/>
              </a:rPr>
              <a:t>: a flow is paused innocently by the congested port that it does not pass through.</a:t>
            </a:r>
          </a:p>
        </p:txBody>
      </p:sp>
      <p:sp>
        <p:nvSpPr>
          <p:cNvPr id="63" name="圆角矩形 125">
            <a:extLst>
              <a:ext uri="{FF2B5EF4-FFF2-40B4-BE49-F238E27FC236}">
                <a16:creationId xmlns:a16="http://schemas.microsoft.com/office/drawing/2014/main" id="{E7C65B0E-5501-9783-F906-7328B0501CE4}"/>
              </a:ext>
            </a:extLst>
          </p:cNvPr>
          <p:cNvSpPr/>
          <p:nvPr/>
        </p:nvSpPr>
        <p:spPr>
          <a:xfrm>
            <a:off x="2204245" y="3031808"/>
            <a:ext cx="1856700"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8" name="椭圆 1037">
            <a:extLst>
              <a:ext uri="{FF2B5EF4-FFF2-40B4-BE49-F238E27FC236}">
                <a16:creationId xmlns:a16="http://schemas.microsoft.com/office/drawing/2014/main" id="{32C7C3DF-6D0C-A676-8C79-CC2D60726467}"/>
              </a:ext>
            </a:extLst>
          </p:cNvPr>
          <p:cNvSpPr/>
          <p:nvPr/>
        </p:nvSpPr>
        <p:spPr>
          <a:xfrm rot="5400000">
            <a:off x="2364742" y="4207684"/>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57C45E34-895D-7F0E-25AD-5DD1AABDDF0D}"/>
              </a:ext>
            </a:extLst>
          </p:cNvPr>
          <p:cNvSpPr txBox="1"/>
          <p:nvPr/>
        </p:nvSpPr>
        <p:spPr>
          <a:xfrm>
            <a:off x="2807816" y="4196465"/>
            <a:ext cx="1303030" cy="460639"/>
          </a:xfrm>
          <a:prstGeom prst="rect">
            <a:avLst/>
          </a:prstGeom>
          <a:noFill/>
        </p:spPr>
        <p:txBody>
          <a:bodyPr wrap="square" rtlCol="0">
            <a:spAutoFit/>
          </a:bodyPr>
          <a:lstStyle/>
          <a:p>
            <a:pPr>
              <a:lnSpc>
                <a:spcPts val="1400"/>
              </a:lnSpc>
            </a:pPr>
            <a:r>
              <a:rPr lang="en-US" altLang="zh-CN" sz="1600" b="1" dirty="0">
                <a:latin typeface="Calibri" panose="020F0502020204030204" pitchFamily="34" charset="0"/>
                <a:cs typeface="Calibri" panose="020F0502020204030204" pitchFamily="34" charset="0"/>
              </a:rPr>
              <a:t>Congested port</a:t>
            </a:r>
            <a:endParaRPr lang="zh-CN" altLang="en-US" sz="1600" b="1" dirty="0">
              <a:latin typeface="Calibri" panose="020F0502020204030204" pitchFamily="34" charset="0"/>
              <a:cs typeface="Calibri" panose="020F0502020204030204" pitchFamily="34" charset="0"/>
            </a:endParaRPr>
          </a:p>
        </p:txBody>
      </p:sp>
      <p:sp>
        <p:nvSpPr>
          <p:cNvPr id="1031" name="椭圆 1030">
            <a:extLst>
              <a:ext uri="{FF2B5EF4-FFF2-40B4-BE49-F238E27FC236}">
                <a16:creationId xmlns:a16="http://schemas.microsoft.com/office/drawing/2014/main" id="{9D78CE22-4F2B-619B-4F45-E8EC040C5F86}"/>
              </a:ext>
            </a:extLst>
          </p:cNvPr>
          <p:cNvSpPr/>
          <p:nvPr/>
        </p:nvSpPr>
        <p:spPr>
          <a:xfrm rot="5400000">
            <a:off x="2364742" y="5238688"/>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89BBB6AD-019B-85E0-B018-7E7D4F66A6B7}"/>
              </a:ext>
            </a:extLst>
          </p:cNvPr>
          <p:cNvGrpSpPr/>
          <p:nvPr/>
        </p:nvGrpSpPr>
        <p:grpSpPr>
          <a:xfrm>
            <a:off x="2300827" y="3166291"/>
            <a:ext cx="1610930" cy="405388"/>
            <a:chOff x="1172916" y="800385"/>
            <a:chExt cx="1610930" cy="405388"/>
          </a:xfrm>
        </p:grpSpPr>
        <p:sp>
          <p:nvSpPr>
            <p:cNvPr id="1036" name="文本框 1035">
              <a:extLst>
                <a:ext uri="{FF2B5EF4-FFF2-40B4-BE49-F238E27FC236}">
                  <a16:creationId xmlns:a16="http://schemas.microsoft.com/office/drawing/2014/main" id="{4C346DE3-68DA-4B18-D1A1-D41D76946699}"/>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F61CD353-8641-9468-58A3-D1ADC8F76313}"/>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BE43C61D-180E-1763-1F53-858CCB78C37A}"/>
              </a:ext>
            </a:extLst>
          </p:cNvPr>
          <p:cNvGrpSpPr/>
          <p:nvPr/>
        </p:nvGrpSpPr>
        <p:grpSpPr>
          <a:xfrm>
            <a:off x="2293848" y="3600629"/>
            <a:ext cx="1610930" cy="405815"/>
            <a:chOff x="1172916" y="800385"/>
            <a:chExt cx="1610930" cy="405815"/>
          </a:xfrm>
        </p:grpSpPr>
        <p:sp>
          <p:nvSpPr>
            <p:cNvPr id="1034" name="文本框 1033">
              <a:extLst>
                <a:ext uri="{FF2B5EF4-FFF2-40B4-BE49-F238E27FC236}">
                  <a16:creationId xmlns:a16="http://schemas.microsoft.com/office/drawing/2014/main" id="{FFEE4ABC-5F7A-CB9D-5A1D-78EB9B86B7CA}"/>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0DEA3060-3755-6F29-F2D8-EB1876C2582C}"/>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2" name="直接连接符 1">
            <a:extLst>
              <a:ext uri="{FF2B5EF4-FFF2-40B4-BE49-F238E27FC236}">
                <a16:creationId xmlns:a16="http://schemas.microsoft.com/office/drawing/2014/main" id="{5271E181-6244-B640-EB3E-F155EFCF1852}"/>
              </a:ext>
            </a:extLst>
          </p:cNvPr>
          <p:cNvCxnSpPr/>
          <p:nvPr/>
        </p:nvCxnSpPr>
        <p:spPr>
          <a:xfrm flipH="1" flipV="1">
            <a:off x="6772093" y="3726095"/>
            <a:ext cx="1296873" cy="1438077"/>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360F252-800C-5A66-B98B-1FE57E48F82A}"/>
              </a:ext>
            </a:extLst>
          </p:cNvPr>
          <p:cNvCxnSpPr>
            <a:cxnSpLocks/>
          </p:cNvCxnSpPr>
          <p:nvPr/>
        </p:nvCxnSpPr>
        <p:spPr>
          <a:xfrm>
            <a:off x="6757083" y="5159353"/>
            <a:ext cx="1311883" cy="482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D4231E8-09AF-50F1-2D35-A28EF15BE3E6}"/>
              </a:ext>
            </a:extLst>
          </p:cNvPr>
          <p:cNvCxnSpPr/>
          <p:nvPr/>
        </p:nvCxnSpPr>
        <p:spPr>
          <a:xfrm flipH="1">
            <a:off x="5272690" y="3726097"/>
            <a:ext cx="907889" cy="35491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5CA0A71-C592-490E-5529-8C23E01F88BF}"/>
              </a:ext>
            </a:extLst>
          </p:cNvPr>
          <p:cNvCxnSpPr>
            <a:cxnSpLocks/>
          </p:cNvCxnSpPr>
          <p:nvPr/>
        </p:nvCxnSpPr>
        <p:spPr>
          <a:xfrm flipH="1" flipV="1">
            <a:off x="5260947" y="4830961"/>
            <a:ext cx="904621" cy="3283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59BB725-178B-9BEA-4813-4301413A6D49}"/>
              </a:ext>
            </a:extLst>
          </p:cNvPr>
          <p:cNvCxnSpPr>
            <a:cxnSpLocks/>
          </p:cNvCxnSpPr>
          <p:nvPr/>
        </p:nvCxnSpPr>
        <p:spPr>
          <a:xfrm flipH="1">
            <a:off x="5257680" y="5159355"/>
            <a:ext cx="907889" cy="35491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DestTor">
            <a:extLst>
              <a:ext uri="{FF2B5EF4-FFF2-40B4-BE49-F238E27FC236}">
                <a16:creationId xmlns:a16="http://schemas.microsoft.com/office/drawing/2014/main" id="{AA255A97-E01E-0E66-F92E-CADAC45D4D6C}"/>
              </a:ext>
            </a:extLst>
          </p:cNvPr>
          <p:cNvSpPr/>
          <p:nvPr/>
        </p:nvSpPr>
        <p:spPr>
          <a:xfrm>
            <a:off x="8083975" y="4904175"/>
            <a:ext cx="591515" cy="492929"/>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DestAgg1">
            <a:extLst>
              <a:ext uri="{FF2B5EF4-FFF2-40B4-BE49-F238E27FC236}">
                <a16:creationId xmlns:a16="http://schemas.microsoft.com/office/drawing/2014/main" id="{106EBFA4-11EA-78AF-56C5-F55F14B81A3D}"/>
              </a:ext>
            </a:extLst>
          </p:cNvPr>
          <p:cNvSpPr/>
          <p:nvPr/>
        </p:nvSpPr>
        <p:spPr>
          <a:xfrm>
            <a:off x="6162308" y="3468806"/>
            <a:ext cx="591515" cy="492929"/>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36" name="!!DestAgg2">
            <a:extLst>
              <a:ext uri="{FF2B5EF4-FFF2-40B4-BE49-F238E27FC236}">
                <a16:creationId xmlns:a16="http://schemas.microsoft.com/office/drawing/2014/main" id="{70106C21-BCCD-C782-C4A3-7FBE806E4305}"/>
              </a:ext>
            </a:extLst>
          </p:cNvPr>
          <p:cNvSpPr/>
          <p:nvPr/>
        </p:nvSpPr>
        <p:spPr>
          <a:xfrm>
            <a:off x="6161819" y="4929800"/>
            <a:ext cx="591515" cy="492929"/>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41" name="任意多边形 12">
            <a:extLst>
              <a:ext uri="{FF2B5EF4-FFF2-40B4-BE49-F238E27FC236}">
                <a16:creationId xmlns:a16="http://schemas.microsoft.com/office/drawing/2014/main" id="{E4EA7FD6-3880-B806-3B31-9791EE73D5CB}"/>
              </a:ext>
            </a:extLst>
          </p:cNvPr>
          <p:cNvSpPr/>
          <p:nvPr/>
        </p:nvSpPr>
        <p:spPr>
          <a:xfrm>
            <a:off x="7026047" y="4143173"/>
            <a:ext cx="2035271" cy="1082250"/>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cxnSp>
        <p:nvCxnSpPr>
          <p:cNvPr id="42" name="直接箭头连接符 41">
            <a:extLst>
              <a:ext uri="{FF2B5EF4-FFF2-40B4-BE49-F238E27FC236}">
                <a16:creationId xmlns:a16="http://schemas.microsoft.com/office/drawing/2014/main" id="{701DAE19-D8B1-AB64-E736-108F556FF114}"/>
              </a:ext>
            </a:extLst>
          </p:cNvPr>
          <p:cNvCxnSpPr/>
          <p:nvPr/>
        </p:nvCxnSpPr>
        <p:spPr>
          <a:xfrm flipV="1">
            <a:off x="6967706" y="5271699"/>
            <a:ext cx="2093611" cy="2390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5" name="任意多边形 17">
            <a:extLst>
              <a:ext uri="{FF2B5EF4-FFF2-40B4-BE49-F238E27FC236}">
                <a16:creationId xmlns:a16="http://schemas.microsoft.com/office/drawing/2014/main" id="{025613D2-5792-267A-B543-017FDE3CF046}"/>
              </a:ext>
            </a:extLst>
          </p:cNvPr>
          <p:cNvSpPr/>
          <p:nvPr/>
        </p:nvSpPr>
        <p:spPr>
          <a:xfrm>
            <a:off x="5337740" y="3775242"/>
            <a:ext cx="1700687" cy="411754"/>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46" name="椭圆 45">
            <a:extLst>
              <a:ext uri="{FF2B5EF4-FFF2-40B4-BE49-F238E27FC236}">
                <a16:creationId xmlns:a16="http://schemas.microsoft.com/office/drawing/2014/main" id="{C3DA6CAB-0B27-3054-C45E-E90905C309F8}"/>
              </a:ext>
            </a:extLst>
          </p:cNvPr>
          <p:cNvSpPr/>
          <p:nvPr/>
        </p:nvSpPr>
        <p:spPr>
          <a:xfrm rot="5232316">
            <a:off x="8540132" y="5156267"/>
            <a:ext cx="236606" cy="2366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文本框 46">
            <a:extLst>
              <a:ext uri="{FF2B5EF4-FFF2-40B4-BE49-F238E27FC236}">
                <a16:creationId xmlns:a16="http://schemas.microsoft.com/office/drawing/2014/main" id="{CCD9C5B0-E734-6320-B59B-6EC80AECC42A}"/>
              </a:ext>
            </a:extLst>
          </p:cNvPr>
          <p:cNvSpPr txBox="1"/>
          <p:nvPr/>
        </p:nvSpPr>
        <p:spPr>
          <a:xfrm>
            <a:off x="6503200" y="3878744"/>
            <a:ext cx="886733" cy="461665"/>
          </a:xfrm>
          <a:prstGeom prst="rect">
            <a:avLst/>
          </a:prstGeom>
          <a:noFill/>
        </p:spPr>
        <p:txBody>
          <a:bodyPr wrap="square" rtlCol="0">
            <a:spAutoFit/>
          </a:bodyPr>
          <a:lstStyle/>
          <a:p>
            <a:r>
              <a:rPr lang="en-US" altLang="zh-CN" sz="2400" b="1" dirty="0">
                <a:latin typeface="Calibri" panose="020F0502020204030204" pitchFamily="34" charset="0"/>
                <a:cs typeface="Calibri" panose="020F0502020204030204" pitchFamily="34" charset="0"/>
              </a:rPr>
              <a:t>P3</a:t>
            </a:r>
            <a:endParaRPr lang="zh-CN" altLang="en-US" sz="2400"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BF05CA8B-B279-A976-2197-35825B964E36}"/>
              </a:ext>
            </a:extLst>
          </p:cNvPr>
          <p:cNvSpPr txBox="1"/>
          <p:nvPr/>
        </p:nvSpPr>
        <p:spPr>
          <a:xfrm>
            <a:off x="6486065" y="5351651"/>
            <a:ext cx="886733" cy="461665"/>
          </a:xfrm>
          <a:prstGeom prst="rect">
            <a:avLst/>
          </a:prstGeom>
          <a:noFill/>
        </p:spPr>
        <p:txBody>
          <a:bodyPr wrap="square" rtlCol="0">
            <a:spAutoFit/>
          </a:bodyPr>
          <a:lstStyle/>
          <a:p>
            <a:r>
              <a:rPr lang="en-US" altLang="zh-CN" sz="2400" b="1" dirty="0">
                <a:latin typeface="Calibri" panose="020F0502020204030204" pitchFamily="34" charset="0"/>
                <a:cs typeface="Calibri" panose="020F0502020204030204" pitchFamily="34" charset="0"/>
              </a:rPr>
              <a:t>P4</a:t>
            </a:r>
            <a:endParaRPr lang="zh-CN" altLang="en-US" sz="2400"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2BD9F409-47B6-9403-D660-C549D5641F3F}"/>
              </a:ext>
            </a:extLst>
          </p:cNvPr>
          <p:cNvSpPr txBox="1"/>
          <p:nvPr/>
        </p:nvSpPr>
        <p:spPr>
          <a:xfrm>
            <a:off x="8632960" y="5311985"/>
            <a:ext cx="886733" cy="461665"/>
          </a:xfrm>
          <a:prstGeom prst="rect">
            <a:avLst/>
          </a:prstGeom>
          <a:noFill/>
        </p:spPr>
        <p:txBody>
          <a:bodyPr wrap="square" rtlCol="0">
            <a:spAutoFit/>
          </a:bodyPr>
          <a:lstStyle/>
          <a:p>
            <a:r>
              <a:rPr lang="en-US" altLang="zh-CN" sz="2400" b="1" dirty="0">
                <a:latin typeface="Calibri" panose="020F0502020204030204" pitchFamily="34" charset="0"/>
                <a:cs typeface="Calibri" panose="020F0502020204030204" pitchFamily="34" charset="0"/>
              </a:rPr>
              <a:t>P2</a:t>
            </a:r>
            <a:endParaRPr lang="zh-CN" altLang="en-US" sz="2400"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7F3C3ED7-99CE-DDC0-0D41-8D07B9742340}"/>
              </a:ext>
            </a:extLst>
          </p:cNvPr>
          <p:cNvSpPr/>
          <p:nvPr/>
        </p:nvSpPr>
        <p:spPr>
          <a:xfrm>
            <a:off x="5330796" y="4747392"/>
            <a:ext cx="1665232" cy="35352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tx1"/>
              </a:solidFill>
            </a:endParaRPr>
          </a:p>
        </p:txBody>
      </p:sp>
      <p:sp>
        <p:nvSpPr>
          <p:cNvPr id="60" name="任意多边形 81">
            <a:extLst>
              <a:ext uri="{FF2B5EF4-FFF2-40B4-BE49-F238E27FC236}">
                <a16:creationId xmlns:a16="http://schemas.microsoft.com/office/drawing/2014/main" id="{801A7F8F-01E8-E78C-DD00-6E31A84D6944}"/>
              </a:ext>
            </a:extLst>
          </p:cNvPr>
          <p:cNvSpPr/>
          <p:nvPr/>
        </p:nvSpPr>
        <p:spPr>
          <a:xfrm>
            <a:off x="5317203" y="5204209"/>
            <a:ext cx="1678825" cy="411754"/>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cxnSp>
        <p:nvCxnSpPr>
          <p:cNvPr id="12" name="直接连接符 11">
            <a:extLst>
              <a:ext uri="{FF2B5EF4-FFF2-40B4-BE49-F238E27FC236}">
                <a16:creationId xmlns:a16="http://schemas.microsoft.com/office/drawing/2014/main" id="{D7B63921-1D7F-91F4-7062-4E5653D31CE8}"/>
              </a:ext>
            </a:extLst>
          </p:cNvPr>
          <p:cNvCxnSpPr>
            <a:cxnSpLocks/>
          </p:cNvCxnSpPr>
          <p:nvPr/>
        </p:nvCxnSpPr>
        <p:spPr>
          <a:xfrm flipH="1" flipV="1">
            <a:off x="5275957" y="3397704"/>
            <a:ext cx="904621" cy="3283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74CA1697-7FDC-3A8B-EAE6-41BC290AF1E4}"/>
              </a:ext>
            </a:extLst>
          </p:cNvPr>
          <p:cNvGrpSpPr/>
          <p:nvPr/>
        </p:nvGrpSpPr>
        <p:grpSpPr>
          <a:xfrm>
            <a:off x="5379805" y="3307476"/>
            <a:ext cx="4139888" cy="1822840"/>
            <a:chOff x="5591471" y="3307476"/>
            <a:chExt cx="4139888" cy="1822840"/>
          </a:xfrm>
        </p:grpSpPr>
        <p:sp>
          <p:nvSpPr>
            <p:cNvPr id="32" name="椭圆 31">
              <a:extLst>
                <a:ext uri="{FF2B5EF4-FFF2-40B4-BE49-F238E27FC236}">
                  <a16:creationId xmlns:a16="http://schemas.microsoft.com/office/drawing/2014/main" id="{30C12E62-3E1A-E4BD-5CF6-A16285B27EE5}"/>
                </a:ext>
              </a:extLst>
            </p:cNvPr>
            <p:cNvSpPr/>
            <p:nvPr/>
          </p:nvSpPr>
          <p:spPr>
            <a:xfrm rot="5232316">
              <a:off x="8771516" y="4933144"/>
              <a:ext cx="197172" cy="19717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任意多边形 11">
              <a:extLst>
                <a:ext uri="{FF2B5EF4-FFF2-40B4-BE49-F238E27FC236}">
                  <a16:creationId xmlns:a16="http://schemas.microsoft.com/office/drawing/2014/main" id="{964F8738-6636-630E-D0AA-3AA266702C3D}"/>
                </a:ext>
              </a:extLst>
            </p:cNvPr>
            <p:cNvSpPr/>
            <p:nvPr/>
          </p:nvSpPr>
          <p:spPr>
            <a:xfrm>
              <a:off x="7360606" y="3906618"/>
              <a:ext cx="1912378" cy="1138648"/>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任意多边形 16">
              <a:extLst>
                <a:ext uri="{FF2B5EF4-FFF2-40B4-BE49-F238E27FC236}">
                  <a16:creationId xmlns:a16="http://schemas.microsoft.com/office/drawing/2014/main" id="{2EAE1E4A-3937-10D1-15D5-09A11D652D53}"/>
                </a:ext>
              </a:extLst>
            </p:cNvPr>
            <p:cNvSpPr/>
            <p:nvPr/>
          </p:nvSpPr>
          <p:spPr>
            <a:xfrm>
              <a:off x="5591471" y="3307476"/>
              <a:ext cx="1638085" cy="429864"/>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文本框 48">
              <a:extLst>
                <a:ext uri="{FF2B5EF4-FFF2-40B4-BE49-F238E27FC236}">
                  <a16:creationId xmlns:a16="http://schemas.microsoft.com/office/drawing/2014/main" id="{BF089426-0387-7BBC-8B00-632F01325525}"/>
                </a:ext>
              </a:extLst>
            </p:cNvPr>
            <p:cNvSpPr txBox="1"/>
            <p:nvPr/>
          </p:nvSpPr>
          <p:spPr>
            <a:xfrm>
              <a:off x="8844626" y="4639252"/>
              <a:ext cx="886733" cy="461665"/>
            </a:xfrm>
            <a:prstGeom prst="rect">
              <a:avLst/>
            </a:prstGeom>
            <a:noFill/>
          </p:spPr>
          <p:txBody>
            <a:bodyPr wrap="square" rtlCol="0">
              <a:spAutoFit/>
            </a:bodyPr>
            <a:lstStyle/>
            <a:p>
              <a:r>
                <a:rPr lang="en-US" altLang="zh-CN" sz="2400" b="1" dirty="0">
                  <a:latin typeface="Calibri" panose="020F0502020204030204" pitchFamily="34" charset="0"/>
                  <a:cs typeface="Calibri" panose="020F0502020204030204" pitchFamily="34" charset="0"/>
                </a:rPr>
                <a:t>P1</a:t>
              </a:r>
              <a:endParaRPr lang="zh-CN" altLang="en-US" sz="2400" b="1" dirty="0">
                <a:latin typeface="Calibri" panose="020F0502020204030204" pitchFamily="34" charset="0"/>
                <a:cs typeface="Calibri" panose="020F0502020204030204" pitchFamily="34" charset="0"/>
              </a:endParaRPr>
            </a:p>
          </p:txBody>
        </p:sp>
      </p:grpSp>
      <p:sp>
        <p:nvSpPr>
          <p:cNvPr id="1043" name="!!Core1">
            <a:extLst>
              <a:ext uri="{FF2B5EF4-FFF2-40B4-BE49-F238E27FC236}">
                <a16:creationId xmlns:a16="http://schemas.microsoft.com/office/drawing/2014/main" id="{1DDF8490-2311-6A96-AE53-E4D98CA8C526}"/>
              </a:ext>
            </a:extLst>
          </p:cNvPr>
          <p:cNvSpPr/>
          <p:nvPr/>
        </p:nvSpPr>
        <p:spPr>
          <a:xfrm>
            <a:off x="4772122" y="3166292"/>
            <a:ext cx="524429" cy="43915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Core2">
            <a:extLst>
              <a:ext uri="{FF2B5EF4-FFF2-40B4-BE49-F238E27FC236}">
                <a16:creationId xmlns:a16="http://schemas.microsoft.com/office/drawing/2014/main" id="{17EDF598-0B68-B319-50A7-CEC0ED8D014B}"/>
              </a:ext>
            </a:extLst>
          </p:cNvPr>
          <p:cNvSpPr/>
          <p:nvPr/>
        </p:nvSpPr>
        <p:spPr>
          <a:xfrm>
            <a:off x="4772122" y="3858899"/>
            <a:ext cx="524429" cy="437721"/>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7" name="!!Core3">
            <a:extLst>
              <a:ext uri="{FF2B5EF4-FFF2-40B4-BE49-F238E27FC236}">
                <a16:creationId xmlns:a16="http://schemas.microsoft.com/office/drawing/2014/main" id="{942DA45A-5588-D1AA-7236-AB93388604DC}"/>
              </a:ext>
            </a:extLst>
          </p:cNvPr>
          <p:cNvSpPr/>
          <p:nvPr/>
        </p:nvSpPr>
        <p:spPr>
          <a:xfrm>
            <a:off x="4772122" y="4621418"/>
            <a:ext cx="524429" cy="437721"/>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 name="!!Core4">
            <a:extLst>
              <a:ext uri="{FF2B5EF4-FFF2-40B4-BE49-F238E27FC236}">
                <a16:creationId xmlns:a16="http://schemas.microsoft.com/office/drawing/2014/main" id="{9691493B-5E8F-E3EE-5EEA-1910E135C8C7}"/>
              </a:ext>
            </a:extLst>
          </p:cNvPr>
          <p:cNvSpPr/>
          <p:nvPr/>
        </p:nvSpPr>
        <p:spPr>
          <a:xfrm>
            <a:off x="4772122" y="5268190"/>
            <a:ext cx="524429" cy="437721"/>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58" name="文本框 1057">
            <a:extLst>
              <a:ext uri="{FF2B5EF4-FFF2-40B4-BE49-F238E27FC236}">
                <a16:creationId xmlns:a16="http://schemas.microsoft.com/office/drawing/2014/main" id="{6BCB665C-D1F4-F349-D1F5-CB994A50F20C}"/>
              </a:ext>
            </a:extLst>
          </p:cNvPr>
          <p:cNvSpPr txBox="1"/>
          <p:nvPr/>
        </p:nvSpPr>
        <p:spPr>
          <a:xfrm>
            <a:off x="2807816" y="5230736"/>
            <a:ext cx="1303030" cy="460639"/>
          </a:xfrm>
          <a:prstGeom prst="rect">
            <a:avLst/>
          </a:prstGeom>
          <a:noFill/>
        </p:spPr>
        <p:txBody>
          <a:bodyPr wrap="square" rtlCol="0">
            <a:spAutoFit/>
          </a:bodyPr>
          <a:lstStyle/>
          <a:p>
            <a:pPr>
              <a:lnSpc>
                <a:spcPts val="1400"/>
              </a:lnSpc>
            </a:pPr>
            <a:r>
              <a:rPr lang="en-US" altLang="zh-CN" sz="1600" b="1" dirty="0">
                <a:latin typeface="Calibri" panose="020F0502020204030204" pitchFamily="34" charset="0"/>
                <a:cs typeface="Calibri" panose="020F0502020204030204" pitchFamily="34" charset="0"/>
              </a:rPr>
              <a:t>Paused</a:t>
            </a:r>
          </a:p>
          <a:p>
            <a:pPr>
              <a:lnSpc>
                <a:spcPts val="1400"/>
              </a:lnSpc>
            </a:pPr>
            <a:r>
              <a:rPr lang="en-US" altLang="zh-CN" sz="1600" b="1" dirty="0">
                <a:latin typeface="Calibri" panose="020F0502020204030204" pitchFamily="34" charset="0"/>
                <a:cs typeface="Calibri" panose="020F0502020204030204" pitchFamily="34" charset="0"/>
              </a:rPr>
              <a:t>port</a:t>
            </a:r>
            <a:endParaRPr lang="zh-CN" altLang="en-US" sz="1600" b="1" dirty="0">
              <a:latin typeface="Calibri" panose="020F0502020204030204" pitchFamily="34" charset="0"/>
              <a:cs typeface="Calibri" panose="020F0502020204030204" pitchFamily="34" charset="0"/>
            </a:endParaRPr>
          </a:p>
        </p:txBody>
      </p:sp>
      <p:sp>
        <p:nvSpPr>
          <p:cNvPr id="4" name="椭圆 3">
            <a:extLst>
              <a:ext uri="{FF2B5EF4-FFF2-40B4-BE49-F238E27FC236}">
                <a16:creationId xmlns:a16="http://schemas.microsoft.com/office/drawing/2014/main" id="{00E17F02-C8B3-FC7F-CD2F-6EA8E8264C2F}"/>
              </a:ext>
            </a:extLst>
          </p:cNvPr>
          <p:cNvSpPr/>
          <p:nvPr/>
        </p:nvSpPr>
        <p:spPr>
          <a:xfrm rot="5400000">
            <a:off x="2364742" y="4703654"/>
            <a:ext cx="432000" cy="432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a:extLst>
              <a:ext uri="{FF2B5EF4-FFF2-40B4-BE49-F238E27FC236}">
                <a16:creationId xmlns:a16="http://schemas.microsoft.com/office/drawing/2014/main" id="{19C6CECD-C237-EC09-99EC-6500896A37A8}"/>
              </a:ext>
            </a:extLst>
          </p:cNvPr>
          <p:cNvSpPr txBox="1"/>
          <p:nvPr/>
        </p:nvSpPr>
        <p:spPr>
          <a:xfrm>
            <a:off x="2807816" y="4692435"/>
            <a:ext cx="1303030" cy="460639"/>
          </a:xfrm>
          <a:prstGeom prst="rect">
            <a:avLst/>
          </a:prstGeom>
          <a:noFill/>
        </p:spPr>
        <p:txBody>
          <a:bodyPr wrap="square" rtlCol="0">
            <a:spAutoFit/>
          </a:bodyPr>
          <a:lstStyle/>
          <a:p>
            <a:pPr>
              <a:lnSpc>
                <a:spcPts val="1400"/>
              </a:lnSpc>
            </a:pPr>
            <a:r>
              <a:rPr lang="en-US" altLang="zh-CN" sz="1600" b="1" dirty="0">
                <a:latin typeface="Calibri" panose="020F0502020204030204" pitchFamily="34" charset="0"/>
                <a:cs typeface="Calibri" panose="020F0502020204030204" pitchFamily="34" charset="0"/>
              </a:rPr>
              <a:t>Uncongested port</a:t>
            </a:r>
            <a:endParaRPr lang="zh-CN" altLang="en-US" sz="1600" b="1" dirty="0">
              <a:latin typeface="Calibri" panose="020F0502020204030204" pitchFamily="34" charset="0"/>
              <a:cs typeface="Calibri" panose="020F0502020204030204" pitchFamily="34" charset="0"/>
            </a:endParaRPr>
          </a:p>
        </p:txBody>
      </p:sp>
      <p:grpSp>
        <p:nvGrpSpPr>
          <p:cNvPr id="20" name="组合 19">
            <a:extLst>
              <a:ext uri="{FF2B5EF4-FFF2-40B4-BE49-F238E27FC236}">
                <a16:creationId xmlns:a16="http://schemas.microsoft.com/office/drawing/2014/main" id="{FA661158-B688-B319-4C16-B202ABA64EE3}"/>
              </a:ext>
            </a:extLst>
          </p:cNvPr>
          <p:cNvGrpSpPr/>
          <p:nvPr/>
        </p:nvGrpSpPr>
        <p:grpSpPr>
          <a:xfrm>
            <a:off x="6595990" y="3617623"/>
            <a:ext cx="1247527" cy="1653794"/>
            <a:chOff x="6807656" y="3617623"/>
            <a:chExt cx="1247527" cy="1653794"/>
          </a:xfrm>
        </p:grpSpPr>
        <p:sp>
          <p:nvSpPr>
            <p:cNvPr id="35" name="椭圆 34">
              <a:extLst>
                <a:ext uri="{FF2B5EF4-FFF2-40B4-BE49-F238E27FC236}">
                  <a16:creationId xmlns:a16="http://schemas.microsoft.com/office/drawing/2014/main" id="{1C810226-5672-9B17-64B1-C3D1BD3F8984}"/>
                </a:ext>
              </a:extLst>
            </p:cNvPr>
            <p:cNvSpPr/>
            <p:nvPr/>
          </p:nvSpPr>
          <p:spPr>
            <a:xfrm rot="5232316">
              <a:off x="6807656" y="3617623"/>
              <a:ext cx="236606" cy="236606"/>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椭圆 37">
              <a:extLst>
                <a:ext uri="{FF2B5EF4-FFF2-40B4-BE49-F238E27FC236}">
                  <a16:creationId xmlns:a16="http://schemas.microsoft.com/office/drawing/2014/main" id="{A3E798E8-A865-19C4-0470-A085FA0DF8EB}"/>
                </a:ext>
              </a:extLst>
            </p:cNvPr>
            <p:cNvSpPr/>
            <p:nvPr/>
          </p:nvSpPr>
          <p:spPr>
            <a:xfrm rot="5232316">
              <a:off x="6808207" y="5034811"/>
              <a:ext cx="236606" cy="236606"/>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8" name="直接箭头连接符 7">
              <a:extLst>
                <a:ext uri="{FF2B5EF4-FFF2-40B4-BE49-F238E27FC236}">
                  <a16:creationId xmlns:a16="http://schemas.microsoft.com/office/drawing/2014/main" id="{E378290A-F6A6-B25A-5192-FCC0ED2415CE}"/>
                </a:ext>
              </a:extLst>
            </p:cNvPr>
            <p:cNvCxnSpPr>
              <a:cxnSpLocks/>
            </p:cNvCxnSpPr>
            <p:nvPr/>
          </p:nvCxnSpPr>
          <p:spPr>
            <a:xfrm flipH="1" flipV="1">
              <a:off x="7404300" y="4207684"/>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93A0EA0A-1958-1863-F279-801210B0CF81}"/>
                </a:ext>
              </a:extLst>
            </p:cNvPr>
            <p:cNvCxnSpPr>
              <a:cxnSpLocks/>
            </p:cNvCxnSpPr>
            <p:nvPr/>
          </p:nvCxnSpPr>
          <p:spPr>
            <a:xfrm flipH="1">
              <a:off x="7308813" y="5159353"/>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文本框 16">
            <a:extLst>
              <a:ext uri="{FF2B5EF4-FFF2-40B4-BE49-F238E27FC236}">
                <a16:creationId xmlns:a16="http://schemas.microsoft.com/office/drawing/2014/main" id="{377D6CAC-16E8-56A1-72B3-E81BA9B8448D}"/>
              </a:ext>
            </a:extLst>
          </p:cNvPr>
          <p:cNvSpPr txBox="1"/>
          <p:nvPr/>
        </p:nvSpPr>
        <p:spPr>
          <a:xfrm>
            <a:off x="6957781" y="4653021"/>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7A193740-CECA-9DDB-527F-10B933B0DA78}"/>
              </a:ext>
            </a:extLst>
          </p:cNvPr>
          <p:cNvSpPr txBox="1"/>
          <p:nvPr/>
        </p:nvSpPr>
        <p:spPr>
          <a:xfrm>
            <a:off x="5726634" y="2685450"/>
            <a:ext cx="1667444" cy="400110"/>
          </a:xfrm>
          <a:prstGeom prst="rect">
            <a:avLst/>
          </a:prstGeom>
          <a:noFill/>
        </p:spPr>
        <p:txBody>
          <a:bodyPr wrap="non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HOL Blocking!</a:t>
            </a:r>
            <a:endParaRPr lang="zh-CN" altLang="en-US" sz="2000" b="1" dirty="0">
              <a:solidFill>
                <a:srgbClr val="FF0000"/>
              </a:solidFill>
              <a:latin typeface="Calibri" panose="020F0502020204030204" pitchFamily="34" charset="0"/>
              <a:cs typeface="Calibri" panose="020F0502020204030204" pitchFamily="34" charset="0"/>
            </a:endParaRPr>
          </a:p>
        </p:txBody>
      </p:sp>
      <p:grpSp>
        <p:nvGrpSpPr>
          <p:cNvPr id="61" name="组合 60">
            <a:extLst>
              <a:ext uri="{FF2B5EF4-FFF2-40B4-BE49-F238E27FC236}">
                <a16:creationId xmlns:a16="http://schemas.microsoft.com/office/drawing/2014/main" id="{4E3232B9-873D-86C0-85D4-71CD8F2CDF7E}"/>
              </a:ext>
            </a:extLst>
          </p:cNvPr>
          <p:cNvGrpSpPr/>
          <p:nvPr/>
        </p:nvGrpSpPr>
        <p:grpSpPr>
          <a:xfrm>
            <a:off x="6839719" y="2707435"/>
            <a:ext cx="3877987" cy="1677744"/>
            <a:chOff x="7051385" y="2707435"/>
            <a:chExt cx="3877987" cy="1677744"/>
          </a:xfrm>
        </p:grpSpPr>
        <p:sp>
          <p:nvSpPr>
            <p:cNvPr id="14" name="矩形 13">
              <a:extLst>
                <a:ext uri="{FF2B5EF4-FFF2-40B4-BE49-F238E27FC236}">
                  <a16:creationId xmlns:a16="http://schemas.microsoft.com/office/drawing/2014/main" id="{413D4E2C-0D8E-589F-6736-C106A990DB06}"/>
                </a:ext>
              </a:extLst>
            </p:cNvPr>
            <p:cNvSpPr/>
            <p:nvPr/>
          </p:nvSpPr>
          <p:spPr>
            <a:xfrm>
              <a:off x="8119174" y="2707435"/>
              <a:ext cx="2810198" cy="1128858"/>
            </a:xfrm>
            <a:prstGeom prst="rect">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5" name="矩形 14">
              <a:extLst>
                <a:ext uri="{FF2B5EF4-FFF2-40B4-BE49-F238E27FC236}">
                  <a16:creationId xmlns:a16="http://schemas.microsoft.com/office/drawing/2014/main" id="{9DA26982-FD65-4134-BABE-1FCF7AA9577F}"/>
                </a:ext>
              </a:extLst>
            </p:cNvPr>
            <p:cNvSpPr/>
            <p:nvPr/>
          </p:nvSpPr>
          <p:spPr>
            <a:xfrm>
              <a:off x="8373463" y="3249979"/>
              <a:ext cx="1324415"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6" name="矩形 15">
              <a:extLst>
                <a:ext uri="{FF2B5EF4-FFF2-40B4-BE49-F238E27FC236}">
                  <a16:creationId xmlns:a16="http://schemas.microsoft.com/office/drawing/2014/main" id="{CB33A03A-A076-B57A-5975-4AACD19CB391}"/>
                </a:ext>
              </a:extLst>
            </p:cNvPr>
            <p:cNvSpPr/>
            <p:nvPr/>
          </p:nvSpPr>
          <p:spPr>
            <a:xfrm>
              <a:off x="9039497" y="3249694"/>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8" name="矩形 17">
              <a:extLst>
                <a:ext uri="{FF2B5EF4-FFF2-40B4-BE49-F238E27FC236}">
                  <a16:creationId xmlns:a16="http://schemas.microsoft.com/office/drawing/2014/main" id="{D5396FD0-2AC9-2408-76E0-B9DEED74D6B4}"/>
                </a:ext>
              </a:extLst>
            </p:cNvPr>
            <p:cNvSpPr/>
            <p:nvPr/>
          </p:nvSpPr>
          <p:spPr>
            <a:xfrm>
              <a:off x="9532459" y="3250214"/>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1" name="矩形 20">
              <a:extLst>
                <a:ext uri="{FF2B5EF4-FFF2-40B4-BE49-F238E27FC236}">
                  <a16:creationId xmlns:a16="http://schemas.microsoft.com/office/drawing/2014/main" id="{99A77CC5-ECB7-1AF4-CB31-51983682CCF4}"/>
                </a:ext>
              </a:extLst>
            </p:cNvPr>
            <p:cNvSpPr/>
            <p:nvPr/>
          </p:nvSpPr>
          <p:spPr>
            <a:xfrm>
              <a:off x="9374842" y="3250214"/>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4" name="矩形 23">
              <a:extLst>
                <a:ext uri="{FF2B5EF4-FFF2-40B4-BE49-F238E27FC236}">
                  <a16:creationId xmlns:a16="http://schemas.microsoft.com/office/drawing/2014/main" id="{63EA96A0-BBEF-E5BC-949A-A2263814CABA}"/>
                </a:ext>
              </a:extLst>
            </p:cNvPr>
            <p:cNvSpPr/>
            <p:nvPr/>
          </p:nvSpPr>
          <p:spPr>
            <a:xfrm>
              <a:off x="8879058" y="3251349"/>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5" name="矩形 24">
              <a:extLst>
                <a:ext uri="{FF2B5EF4-FFF2-40B4-BE49-F238E27FC236}">
                  <a16:creationId xmlns:a16="http://schemas.microsoft.com/office/drawing/2014/main" id="{1CD584D6-8EBB-F9D7-72EA-08ACC2C1E4D2}"/>
                </a:ext>
              </a:extLst>
            </p:cNvPr>
            <p:cNvSpPr/>
            <p:nvPr/>
          </p:nvSpPr>
          <p:spPr>
            <a:xfrm>
              <a:off x="9209296" y="3249979"/>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33" name="文本框 32">
              <a:extLst>
                <a:ext uri="{FF2B5EF4-FFF2-40B4-BE49-F238E27FC236}">
                  <a16:creationId xmlns:a16="http://schemas.microsoft.com/office/drawing/2014/main" id="{FE6ECEE6-854A-3E8B-9473-E8E47952847C}"/>
                </a:ext>
              </a:extLst>
            </p:cNvPr>
            <p:cNvSpPr txBox="1"/>
            <p:nvPr/>
          </p:nvSpPr>
          <p:spPr>
            <a:xfrm>
              <a:off x="8252424" y="2798335"/>
              <a:ext cx="2442213" cy="320729"/>
            </a:xfrm>
            <a:prstGeom prst="rect">
              <a:avLst/>
            </a:prstGeom>
            <a:noFill/>
          </p:spPr>
          <p:txBody>
            <a:bodyPr wrap="square" rtlCol="0">
              <a:spAutoFit/>
            </a:bodyPr>
            <a:lstStyle/>
            <a:p>
              <a:pPr algn="ctr">
                <a:lnSpc>
                  <a:spcPts val="1600"/>
                </a:lnSpc>
              </a:pPr>
              <a:r>
                <a:rPr lang="en-US" altLang="zh-CN" sz="2200" dirty="0">
                  <a:latin typeface="Calibri" panose="020F0502020204030204" pitchFamily="34" charset="0"/>
                  <a:cs typeface="Calibri" panose="020F0502020204030204" pitchFamily="34" charset="0"/>
                </a:rPr>
                <a:t>Queue at P3 in PFC</a:t>
              </a:r>
              <a:endParaRPr lang="zh-CN" altLang="en-US" sz="2200" baseline="-25000" dirty="0">
                <a:latin typeface="Calibri" panose="020F0502020204030204" pitchFamily="34" charset="0"/>
                <a:cs typeface="Calibri" panose="020F0502020204030204" pitchFamily="34" charset="0"/>
              </a:endParaRPr>
            </a:p>
          </p:txBody>
        </p:sp>
        <p:sp>
          <p:nvSpPr>
            <p:cNvPr id="37" name="箭头: 右 36">
              <a:extLst>
                <a:ext uri="{FF2B5EF4-FFF2-40B4-BE49-F238E27FC236}">
                  <a16:creationId xmlns:a16="http://schemas.microsoft.com/office/drawing/2014/main" id="{C6F1F222-83C2-B5BA-9402-B305B3FA3B97}"/>
                </a:ext>
              </a:extLst>
            </p:cNvPr>
            <p:cNvSpPr/>
            <p:nvPr/>
          </p:nvSpPr>
          <p:spPr>
            <a:xfrm rot="20791435">
              <a:off x="7051385" y="3288228"/>
              <a:ext cx="897362"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39" name="矩形 38">
              <a:extLst>
                <a:ext uri="{FF2B5EF4-FFF2-40B4-BE49-F238E27FC236}">
                  <a16:creationId xmlns:a16="http://schemas.microsoft.com/office/drawing/2014/main" id="{9E2FCD04-1236-FE95-2B79-0EC81A37E980}"/>
                </a:ext>
              </a:extLst>
            </p:cNvPr>
            <p:cNvSpPr/>
            <p:nvPr/>
          </p:nvSpPr>
          <p:spPr>
            <a:xfrm>
              <a:off x="8718852" y="3251349"/>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43" name="文本框 42">
              <a:extLst>
                <a:ext uri="{FF2B5EF4-FFF2-40B4-BE49-F238E27FC236}">
                  <a16:creationId xmlns:a16="http://schemas.microsoft.com/office/drawing/2014/main" id="{2FB28903-DDC7-1E6E-6F41-643FE2A307FA}"/>
                </a:ext>
              </a:extLst>
            </p:cNvPr>
            <p:cNvSpPr txBox="1"/>
            <p:nvPr/>
          </p:nvSpPr>
          <p:spPr>
            <a:xfrm>
              <a:off x="9671974" y="3033677"/>
              <a:ext cx="1034066" cy="400110"/>
            </a:xfrm>
            <a:prstGeom prst="rect">
              <a:avLst/>
            </a:prstGeom>
            <a:noFill/>
          </p:spPr>
          <p:txBody>
            <a:bodyPr wrap="non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Paused!</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55" name="箭头: 右 54">
              <a:extLst>
                <a:ext uri="{FF2B5EF4-FFF2-40B4-BE49-F238E27FC236}">
                  <a16:creationId xmlns:a16="http://schemas.microsoft.com/office/drawing/2014/main" id="{D75B5635-3F3A-6315-7053-FE73C12A86DD}"/>
                </a:ext>
              </a:extLst>
            </p:cNvPr>
            <p:cNvSpPr/>
            <p:nvPr/>
          </p:nvSpPr>
          <p:spPr>
            <a:xfrm>
              <a:off x="9715838" y="3363775"/>
              <a:ext cx="897362" cy="184676"/>
            </a:xfrm>
            <a:prstGeom prst="rightArrow">
              <a:avLst/>
            </a:prstGeom>
            <a:pattFill prst="dkVert">
              <a:fgClr>
                <a:schemeClr val="bg1">
                  <a:lumMod val="65000"/>
                </a:schemeClr>
              </a:fgClr>
              <a:bgClr>
                <a:schemeClr val="bg1"/>
              </a:bgClr>
            </a:patt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56" name="乘号 55">
              <a:extLst>
                <a:ext uri="{FF2B5EF4-FFF2-40B4-BE49-F238E27FC236}">
                  <a16:creationId xmlns:a16="http://schemas.microsoft.com/office/drawing/2014/main" id="{89197D0D-EE17-2EE4-F44C-F85DAB969BB8}"/>
                </a:ext>
              </a:extLst>
            </p:cNvPr>
            <p:cNvSpPr/>
            <p:nvPr/>
          </p:nvSpPr>
          <p:spPr>
            <a:xfrm>
              <a:off x="10026951" y="3301630"/>
              <a:ext cx="270934" cy="306826"/>
            </a:xfrm>
            <a:prstGeom prst="mathMultiply">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B085F7B9-3D3A-AE6D-6484-8A725D7BB48B}"/>
                </a:ext>
              </a:extLst>
            </p:cNvPr>
            <p:cNvSpPr txBox="1"/>
            <p:nvPr/>
          </p:nvSpPr>
          <p:spPr>
            <a:xfrm>
              <a:off x="8381639" y="3985069"/>
              <a:ext cx="1104213" cy="400110"/>
            </a:xfrm>
            <a:prstGeom prst="rect">
              <a:avLst/>
            </a:prstGeom>
            <a:noFill/>
          </p:spPr>
          <p:txBody>
            <a:bodyPr wrap="non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Blocked!</a:t>
              </a:r>
              <a:endParaRPr lang="zh-CN" altLang="en-US" sz="2000" b="1" dirty="0">
                <a:solidFill>
                  <a:srgbClr val="FF0000"/>
                </a:solidFill>
                <a:latin typeface="Calibri" panose="020F0502020204030204" pitchFamily="34" charset="0"/>
                <a:cs typeface="Calibri" panose="020F0502020204030204" pitchFamily="34" charset="0"/>
              </a:endParaRPr>
            </a:p>
          </p:txBody>
        </p:sp>
      </p:grpSp>
      <p:sp>
        <p:nvSpPr>
          <p:cNvPr id="27" name="箭头: 上 26">
            <a:extLst>
              <a:ext uri="{FF2B5EF4-FFF2-40B4-BE49-F238E27FC236}">
                <a16:creationId xmlns:a16="http://schemas.microsoft.com/office/drawing/2014/main" id="{768E56C0-EFB1-1206-9E07-89D953C3974E}"/>
              </a:ext>
            </a:extLst>
          </p:cNvPr>
          <p:cNvSpPr/>
          <p:nvPr/>
        </p:nvSpPr>
        <p:spPr>
          <a:xfrm>
            <a:off x="8553372" y="3667589"/>
            <a:ext cx="240756" cy="408482"/>
          </a:xfrm>
          <a:prstGeom prst="upArrow">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47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ipe(right)">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38C0-5671-E72E-0FE9-D6F7317F3BBE}"/>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9D23D11-009A-AFAD-4CA0-FEBFFCD27953}"/>
              </a:ext>
            </a:extLst>
          </p:cNvPr>
          <p:cNvSpPr>
            <a:spLocks noGrp="1"/>
          </p:cNvSpPr>
          <p:nvPr>
            <p:ph type="sldNum" sz="quarter" idx="12"/>
          </p:nvPr>
        </p:nvSpPr>
        <p:spPr/>
        <p:txBody>
          <a:bodyPr/>
          <a:lstStyle/>
          <a:p>
            <a:fld id="{49AE70B2-8BF9-45C0-BB95-33D1B9D3A854}" type="slidenum">
              <a:rPr lang="zh-CN" altLang="en-US" smtClean="0"/>
              <a:t>71</a:t>
            </a:fld>
            <a:endParaRPr lang="zh-CN" altLang="en-US" dirty="0"/>
          </a:p>
        </p:txBody>
      </p:sp>
      <p:sp>
        <p:nvSpPr>
          <p:cNvPr id="5" name="标题 4">
            <a:extLst>
              <a:ext uri="{FF2B5EF4-FFF2-40B4-BE49-F238E27FC236}">
                <a16:creationId xmlns:a16="http://schemas.microsoft.com/office/drawing/2014/main" id="{3B5F35F6-3599-6153-C401-89424A9B26AA}"/>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HOL Blocking Problem of </a:t>
            </a:r>
            <a:r>
              <a:rPr lang="en-US" altLang="zh-CN" dirty="0">
                <a:solidFill>
                  <a:srgbClr val="000000"/>
                </a:solidFill>
                <a:cs typeface="Arial" panose="020B0604020202020204"/>
              </a:rPr>
              <a:t>Naive</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10" name="任意多边形: 形状 9">
            <a:extLst>
              <a:ext uri="{FF2B5EF4-FFF2-40B4-BE49-F238E27FC236}">
                <a16:creationId xmlns:a16="http://schemas.microsoft.com/office/drawing/2014/main" id="{6474FD6D-4F16-DBDE-4977-122E4583F103}"/>
              </a:ext>
            </a:extLst>
          </p:cNvPr>
          <p:cNvSpPr/>
          <p:nvPr/>
        </p:nvSpPr>
        <p:spPr>
          <a:xfrm>
            <a:off x="5426692" y="1774931"/>
            <a:ext cx="5908443" cy="3186864"/>
          </a:xfrm>
          <a:custGeom>
            <a:avLst/>
            <a:gdLst>
              <a:gd name="connsiteX0" fmla="*/ 37536 w 8282376"/>
              <a:gd name="connsiteY0" fmla="*/ 3567864 h 3567864"/>
              <a:gd name="connsiteX1" fmla="*/ 1035756 w 8282376"/>
              <a:gd name="connsiteY1" fmla="*/ 222684 h 3567864"/>
              <a:gd name="connsiteX2" fmla="*/ 6933636 w 8282376"/>
              <a:gd name="connsiteY2" fmla="*/ 626544 h 3567864"/>
              <a:gd name="connsiteX3" fmla="*/ 8282376 w 8282376"/>
              <a:gd name="connsiteY3" fmla="*/ 3171624 h 3567864"/>
            </a:gdLst>
            <a:ahLst/>
            <a:cxnLst>
              <a:cxn ang="0">
                <a:pos x="connsiteX0" y="connsiteY0"/>
              </a:cxn>
              <a:cxn ang="0">
                <a:pos x="connsiteX1" y="connsiteY1"/>
              </a:cxn>
              <a:cxn ang="0">
                <a:pos x="connsiteX2" y="connsiteY2"/>
              </a:cxn>
              <a:cxn ang="0">
                <a:pos x="connsiteX3" y="connsiteY3"/>
              </a:cxn>
            </a:cxnLst>
            <a:rect l="l" t="t" r="r" b="b"/>
            <a:pathLst>
              <a:path w="8282376" h="3567864">
                <a:moveTo>
                  <a:pt x="37536" y="3567864"/>
                </a:moveTo>
                <a:cubicBezTo>
                  <a:pt x="-38029" y="2140384"/>
                  <a:pt x="-113594" y="712904"/>
                  <a:pt x="1035756" y="222684"/>
                </a:cubicBezTo>
                <a:cubicBezTo>
                  <a:pt x="2185106" y="-267536"/>
                  <a:pt x="5725866" y="135054"/>
                  <a:pt x="6933636" y="626544"/>
                </a:cubicBezTo>
                <a:cubicBezTo>
                  <a:pt x="8141406" y="1118034"/>
                  <a:pt x="8211891" y="2144829"/>
                  <a:pt x="8282376" y="317162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id="{CFA6B539-7601-42B5-A2F8-37613935DDBD}"/>
              </a:ext>
            </a:extLst>
          </p:cNvPr>
          <p:cNvSpPr/>
          <p:nvPr/>
        </p:nvSpPr>
        <p:spPr>
          <a:xfrm>
            <a:off x="7111425" y="2068016"/>
            <a:ext cx="4191094" cy="2893779"/>
          </a:xfrm>
          <a:custGeom>
            <a:avLst/>
            <a:gdLst>
              <a:gd name="connsiteX0" fmla="*/ 0 w 5875020"/>
              <a:gd name="connsiteY0" fmla="*/ 3312879 h 3312879"/>
              <a:gd name="connsiteX1" fmla="*/ 1104900 w 5875020"/>
              <a:gd name="connsiteY1" fmla="*/ 188679 h 3312879"/>
              <a:gd name="connsiteX2" fmla="*/ 4411980 w 5875020"/>
              <a:gd name="connsiteY2" fmla="*/ 615399 h 3312879"/>
              <a:gd name="connsiteX3" fmla="*/ 5875020 w 5875020"/>
              <a:gd name="connsiteY3" fmla="*/ 2809959 h 3312879"/>
            </a:gdLst>
            <a:ahLst/>
            <a:cxnLst>
              <a:cxn ang="0">
                <a:pos x="connsiteX0" y="connsiteY0"/>
              </a:cxn>
              <a:cxn ang="0">
                <a:pos x="connsiteX1" y="connsiteY1"/>
              </a:cxn>
              <a:cxn ang="0">
                <a:pos x="connsiteX2" y="connsiteY2"/>
              </a:cxn>
              <a:cxn ang="0">
                <a:pos x="connsiteX3" y="connsiteY3"/>
              </a:cxn>
            </a:cxnLst>
            <a:rect l="l" t="t" r="r" b="b"/>
            <a:pathLst>
              <a:path w="5875020" h="3312879">
                <a:moveTo>
                  <a:pt x="0" y="3312879"/>
                </a:moveTo>
                <a:cubicBezTo>
                  <a:pt x="184785" y="1975569"/>
                  <a:pt x="369570" y="638259"/>
                  <a:pt x="1104900" y="188679"/>
                </a:cubicBezTo>
                <a:cubicBezTo>
                  <a:pt x="1840230" y="-260901"/>
                  <a:pt x="3616960" y="178519"/>
                  <a:pt x="4411980" y="615399"/>
                </a:cubicBezTo>
                <a:cubicBezTo>
                  <a:pt x="5207000" y="1052279"/>
                  <a:pt x="5541010" y="1931119"/>
                  <a:pt x="5875020" y="280995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2" name="!!DestTor">
            <a:extLst>
              <a:ext uri="{FF2B5EF4-FFF2-40B4-BE49-F238E27FC236}">
                <a16:creationId xmlns:a16="http://schemas.microsoft.com/office/drawing/2014/main" id="{07E997A0-880D-0F9B-3B26-75395700CF8B}"/>
              </a:ext>
            </a:extLst>
          </p:cNvPr>
          <p:cNvSpPr/>
          <p:nvPr/>
        </p:nvSpPr>
        <p:spPr>
          <a:xfrm>
            <a:off x="11101390" y="4425244"/>
            <a:ext cx="374115" cy="29218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Core1">
            <a:extLst>
              <a:ext uri="{FF2B5EF4-FFF2-40B4-BE49-F238E27FC236}">
                <a16:creationId xmlns:a16="http://schemas.microsoft.com/office/drawing/2014/main" id="{2A002D46-C338-5157-D1BA-2116D7175B56}"/>
              </a:ext>
            </a:extLst>
          </p:cNvPr>
          <p:cNvSpPr/>
          <p:nvPr/>
        </p:nvSpPr>
        <p:spPr>
          <a:xfrm>
            <a:off x="6191766" y="2264315"/>
            <a:ext cx="374115"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Core2">
            <a:extLst>
              <a:ext uri="{FF2B5EF4-FFF2-40B4-BE49-F238E27FC236}">
                <a16:creationId xmlns:a16="http://schemas.microsoft.com/office/drawing/2014/main" id="{CC6A56A1-4D83-6D1B-300E-771841C37CC7}"/>
              </a:ext>
            </a:extLst>
          </p:cNvPr>
          <p:cNvSpPr/>
          <p:nvPr/>
        </p:nvSpPr>
        <p:spPr>
          <a:xfrm>
            <a:off x="7546291" y="2264315"/>
            <a:ext cx="374115"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Core3">
            <a:extLst>
              <a:ext uri="{FF2B5EF4-FFF2-40B4-BE49-F238E27FC236}">
                <a16:creationId xmlns:a16="http://schemas.microsoft.com/office/drawing/2014/main" id="{920E5DED-663F-05AC-D9A7-BCBC1AEF2B18}"/>
              </a:ext>
            </a:extLst>
          </p:cNvPr>
          <p:cNvSpPr/>
          <p:nvPr/>
        </p:nvSpPr>
        <p:spPr>
          <a:xfrm>
            <a:off x="8900815" y="2264315"/>
            <a:ext cx="374115"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Core4">
            <a:extLst>
              <a:ext uri="{FF2B5EF4-FFF2-40B4-BE49-F238E27FC236}">
                <a16:creationId xmlns:a16="http://schemas.microsoft.com/office/drawing/2014/main" id="{F9598512-0013-493A-B044-4B6B6CBF9E33}"/>
              </a:ext>
            </a:extLst>
          </p:cNvPr>
          <p:cNvSpPr/>
          <p:nvPr/>
        </p:nvSpPr>
        <p:spPr>
          <a:xfrm>
            <a:off x="10255340" y="2264315"/>
            <a:ext cx="374115"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a:extLst>
              <a:ext uri="{FF2B5EF4-FFF2-40B4-BE49-F238E27FC236}">
                <a16:creationId xmlns:a16="http://schemas.microsoft.com/office/drawing/2014/main" id="{43AA2B12-489E-98D0-8E9F-3CA000B45429}"/>
              </a:ext>
            </a:extLst>
          </p:cNvPr>
          <p:cNvSpPr/>
          <p:nvPr/>
        </p:nvSpPr>
        <p:spPr>
          <a:xfrm>
            <a:off x="5303899"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a:extLst>
              <a:ext uri="{FF2B5EF4-FFF2-40B4-BE49-F238E27FC236}">
                <a16:creationId xmlns:a16="http://schemas.microsoft.com/office/drawing/2014/main" id="{5CF3E071-547A-0C7C-C6AE-37FF525840BD}"/>
              </a:ext>
            </a:extLst>
          </p:cNvPr>
          <p:cNvSpPr/>
          <p:nvPr/>
        </p:nvSpPr>
        <p:spPr>
          <a:xfrm>
            <a:off x="5980370"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a:extLst>
              <a:ext uri="{FF2B5EF4-FFF2-40B4-BE49-F238E27FC236}">
                <a16:creationId xmlns:a16="http://schemas.microsoft.com/office/drawing/2014/main" id="{B7848E8F-9B90-643B-B399-14B198876EA3}"/>
              </a:ext>
            </a:extLst>
          </p:cNvPr>
          <p:cNvSpPr/>
          <p:nvPr/>
        </p:nvSpPr>
        <p:spPr>
          <a:xfrm>
            <a:off x="5303899"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a:extLst>
              <a:ext uri="{FF2B5EF4-FFF2-40B4-BE49-F238E27FC236}">
                <a16:creationId xmlns:a16="http://schemas.microsoft.com/office/drawing/2014/main" id="{39F1E30D-19B0-B856-3591-C86A2AAF4941}"/>
              </a:ext>
            </a:extLst>
          </p:cNvPr>
          <p:cNvSpPr/>
          <p:nvPr/>
        </p:nvSpPr>
        <p:spPr>
          <a:xfrm>
            <a:off x="5980370"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a:extLst>
              <a:ext uri="{FF2B5EF4-FFF2-40B4-BE49-F238E27FC236}">
                <a16:creationId xmlns:a16="http://schemas.microsoft.com/office/drawing/2014/main" id="{69745F85-0D20-A429-67DE-30DEB034803B}"/>
              </a:ext>
            </a:extLst>
          </p:cNvPr>
          <p:cNvSpPr/>
          <p:nvPr/>
        </p:nvSpPr>
        <p:spPr>
          <a:xfrm>
            <a:off x="5161138" y="3270974"/>
            <a:ext cx="1358980"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9" name="直接连接符 28">
            <a:extLst>
              <a:ext uri="{FF2B5EF4-FFF2-40B4-BE49-F238E27FC236}">
                <a16:creationId xmlns:a16="http://schemas.microsoft.com/office/drawing/2014/main" id="{FF5ECB3F-C28D-73B0-67D4-BC7AE177EB86}"/>
              </a:ext>
            </a:extLst>
          </p:cNvPr>
          <p:cNvCxnSpPr>
            <a:stCxn id="16" idx="2"/>
            <a:endCxn id="14" idx="0"/>
          </p:cNvCxnSpPr>
          <p:nvPr/>
        </p:nvCxnSpPr>
        <p:spPr>
          <a:xfrm>
            <a:off x="5490957" y="3721372"/>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E26EB3F0-65D6-0A4A-F0ED-8CCAD7089BB6}"/>
              </a:ext>
            </a:extLst>
          </p:cNvPr>
          <p:cNvCxnSpPr>
            <a:cxnSpLocks/>
            <a:stCxn id="16" idx="2"/>
            <a:endCxn id="15" idx="0"/>
          </p:cNvCxnSpPr>
          <p:nvPr/>
        </p:nvCxnSpPr>
        <p:spPr>
          <a:xfrm>
            <a:off x="5490957"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B6571B75-6194-0635-6EBA-6AEF754634BF}"/>
              </a:ext>
            </a:extLst>
          </p:cNvPr>
          <p:cNvCxnSpPr>
            <a:cxnSpLocks/>
            <a:stCxn id="18" idx="2"/>
            <a:endCxn id="14" idx="0"/>
          </p:cNvCxnSpPr>
          <p:nvPr/>
        </p:nvCxnSpPr>
        <p:spPr>
          <a:xfrm flipH="1">
            <a:off x="5490957"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37271FAA-9785-2380-6154-6CECAFFA25DC}"/>
              </a:ext>
            </a:extLst>
          </p:cNvPr>
          <p:cNvCxnSpPr>
            <a:cxnSpLocks/>
            <a:stCxn id="18" idx="2"/>
            <a:endCxn id="15" idx="0"/>
          </p:cNvCxnSpPr>
          <p:nvPr/>
        </p:nvCxnSpPr>
        <p:spPr>
          <a:xfrm>
            <a:off x="6167427" y="3721372"/>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026" name="矩形 1025">
            <a:extLst>
              <a:ext uri="{FF2B5EF4-FFF2-40B4-BE49-F238E27FC236}">
                <a16:creationId xmlns:a16="http://schemas.microsoft.com/office/drawing/2014/main" id="{E4BE268F-1436-1EDE-7591-5A0B2ADCA690}"/>
              </a:ext>
            </a:extLst>
          </p:cNvPr>
          <p:cNvSpPr/>
          <p:nvPr/>
        </p:nvSpPr>
        <p:spPr>
          <a:xfrm>
            <a:off x="5303899"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7" name="矩形 1026">
            <a:extLst>
              <a:ext uri="{FF2B5EF4-FFF2-40B4-BE49-F238E27FC236}">
                <a16:creationId xmlns:a16="http://schemas.microsoft.com/office/drawing/2014/main" id="{5160515E-1A58-F11B-5DF8-4F2B172223E3}"/>
              </a:ext>
            </a:extLst>
          </p:cNvPr>
          <p:cNvSpPr/>
          <p:nvPr/>
        </p:nvSpPr>
        <p:spPr>
          <a:xfrm>
            <a:off x="5606266"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8" name="矩形 1027">
            <a:extLst>
              <a:ext uri="{FF2B5EF4-FFF2-40B4-BE49-F238E27FC236}">
                <a16:creationId xmlns:a16="http://schemas.microsoft.com/office/drawing/2014/main" id="{4AB6AF77-0F9C-ADE5-8CDA-03FB706D5B6B}"/>
              </a:ext>
            </a:extLst>
          </p:cNvPr>
          <p:cNvSpPr/>
          <p:nvPr/>
        </p:nvSpPr>
        <p:spPr>
          <a:xfrm>
            <a:off x="5908633"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9" name="矩形 1028">
            <a:extLst>
              <a:ext uri="{FF2B5EF4-FFF2-40B4-BE49-F238E27FC236}">
                <a16:creationId xmlns:a16="http://schemas.microsoft.com/office/drawing/2014/main" id="{ADBBEE0C-03A3-5639-0B04-C1A13FA19AED}"/>
              </a:ext>
            </a:extLst>
          </p:cNvPr>
          <p:cNvSpPr/>
          <p:nvPr/>
        </p:nvSpPr>
        <p:spPr>
          <a:xfrm>
            <a:off x="6211000"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042" name="直接连接符 1041">
            <a:extLst>
              <a:ext uri="{FF2B5EF4-FFF2-40B4-BE49-F238E27FC236}">
                <a16:creationId xmlns:a16="http://schemas.microsoft.com/office/drawing/2014/main" id="{8C822537-79BC-EDB9-C586-2B5B5F53F9B8}"/>
              </a:ext>
            </a:extLst>
          </p:cNvPr>
          <p:cNvCxnSpPr>
            <a:cxnSpLocks/>
            <a:stCxn id="14" idx="2"/>
            <a:endCxn id="1026" idx="0"/>
          </p:cNvCxnSpPr>
          <p:nvPr/>
        </p:nvCxnSpPr>
        <p:spPr>
          <a:xfrm flipH="1">
            <a:off x="5380944" y="4717432"/>
            <a:ext cx="110013"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9" name="直接连接符 1048">
            <a:extLst>
              <a:ext uri="{FF2B5EF4-FFF2-40B4-BE49-F238E27FC236}">
                <a16:creationId xmlns:a16="http://schemas.microsoft.com/office/drawing/2014/main" id="{0253A000-D94F-793B-0ED6-7AC56B455F23}"/>
              </a:ext>
            </a:extLst>
          </p:cNvPr>
          <p:cNvCxnSpPr>
            <a:cxnSpLocks/>
            <a:stCxn id="14" idx="2"/>
            <a:endCxn id="1027" idx="0"/>
          </p:cNvCxnSpPr>
          <p:nvPr/>
        </p:nvCxnSpPr>
        <p:spPr>
          <a:xfrm>
            <a:off x="5490957" y="4717432"/>
            <a:ext cx="192354"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2" name="直接连接符 1051">
            <a:extLst>
              <a:ext uri="{FF2B5EF4-FFF2-40B4-BE49-F238E27FC236}">
                <a16:creationId xmlns:a16="http://schemas.microsoft.com/office/drawing/2014/main" id="{5B9DD268-51A2-B290-3871-52FD304B3F2C}"/>
              </a:ext>
            </a:extLst>
          </p:cNvPr>
          <p:cNvCxnSpPr>
            <a:cxnSpLocks/>
            <a:stCxn id="15" idx="2"/>
            <a:endCxn id="1028" idx="0"/>
          </p:cNvCxnSpPr>
          <p:nvPr/>
        </p:nvCxnSpPr>
        <p:spPr>
          <a:xfrm flipH="1">
            <a:off x="5985678" y="4717432"/>
            <a:ext cx="181749"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5" name="直接连接符 1054">
            <a:extLst>
              <a:ext uri="{FF2B5EF4-FFF2-40B4-BE49-F238E27FC236}">
                <a16:creationId xmlns:a16="http://schemas.microsoft.com/office/drawing/2014/main" id="{0CFAABC4-4703-5BDA-BE90-AFE32F20A781}"/>
              </a:ext>
            </a:extLst>
          </p:cNvPr>
          <p:cNvCxnSpPr>
            <a:cxnSpLocks/>
            <a:stCxn id="15" idx="2"/>
            <a:endCxn id="1029" idx="0"/>
          </p:cNvCxnSpPr>
          <p:nvPr/>
        </p:nvCxnSpPr>
        <p:spPr>
          <a:xfrm>
            <a:off x="6167427" y="4717432"/>
            <a:ext cx="120618"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095" name="矩形 1094">
            <a:extLst>
              <a:ext uri="{FF2B5EF4-FFF2-40B4-BE49-F238E27FC236}">
                <a16:creationId xmlns:a16="http://schemas.microsoft.com/office/drawing/2014/main" id="{BC275914-0439-88DA-5576-74F302BE0A42}"/>
              </a:ext>
            </a:extLst>
          </p:cNvPr>
          <p:cNvSpPr/>
          <p:nvPr/>
        </p:nvSpPr>
        <p:spPr>
          <a:xfrm>
            <a:off x="7010906"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6" name="矩形 1095">
            <a:extLst>
              <a:ext uri="{FF2B5EF4-FFF2-40B4-BE49-F238E27FC236}">
                <a16:creationId xmlns:a16="http://schemas.microsoft.com/office/drawing/2014/main" id="{B0DA0B10-1462-EED2-6DF9-A0ABB612D2E7}"/>
              </a:ext>
            </a:extLst>
          </p:cNvPr>
          <p:cNvSpPr/>
          <p:nvPr/>
        </p:nvSpPr>
        <p:spPr>
          <a:xfrm>
            <a:off x="7687376"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7" name="矩形 1096">
            <a:extLst>
              <a:ext uri="{FF2B5EF4-FFF2-40B4-BE49-F238E27FC236}">
                <a16:creationId xmlns:a16="http://schemas.microsoft.com/office/drawing/2014/main" id="{BB9BDCAB-3B26-C252-F2FD-C56269957B51}"/>
              </a:ext>
            </a:extLst>
          </p:cNvPr>
          <p:cNvSpPr/>
          <p:nvPr/>
        </p:nvSpPr>
        <p:spPr>
          <a:xfrm>
            <a:off x="7010906"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8" name="矩形 1097">
            <a:extLst>
              <a:ext uri="{FF2B5EF4-FFF2-40B4-BE49-F238E27FC236}">
                <a16:creationId xmlns:a16="http://schemas.microsoft.com/office/drawing/2014/main" id="{DBF76B9B-48EC-8474-B414-749FF48E092E}"/>
              </a:ext>
            </a:extLst>
          </p:cNvPr>
          <p:cNvSpPr/>
          <p:nvPr/>
        </p:nvSpPr>
        <p:spPr>
          <a:xfrm>
            <a:off x="7687376"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9" name="矩形 1098">
            <a:extLst>
              <a:ext uri="{FF2B5EF4-FFF2-40B4-BE49-F238E27FC236}">
                <a16:creationId xmlns:a16="http://schemas.microsoft.com/office/drawing/2014/main" id="{ADF3330B-FF2A-38FD-218B-DBA345BCB9C7}"/>
              </a:ext>
            </a:extLst>
          </p:cNvPr>
          <p:cNvSpPr/>
          <p:nvPr/>
        </p:nvSpPr>
        <p:spPr>
          <a:xfrm>
            <a:off x="6868145" y="3270974"/>
            <a:ext cx="1358980"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0" name="直接连接符 1099">
            <a:extLst>
              <a:ext uri="{FF2B5EF4-FFF2-40B4-BE49-F238E27FC236}">
                <a16:creationId xmlns:a16="http://schemas.microsoft.com/office/drawing/2014/main" id="{2D504792-D941-021D-24A3-ECC9917CC6E7}"/>
              </a:ext>
            </a:extLst>
          </p:cNvPr>
          <p:cNvCxnSpPr>
            <a:stCxn id="1097" idx="2"/>
            <a:endCxn id="1095" idx="0"/>
          </p:cNvCxnSpPr>
          <p:nvPr/>
        </p:nvCxnSpPr>
        <p:spPr>
          <a:xfrm>
            <a:off x="7197964" y="3721372"/>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1" name="直接连接符 1100">
            <a:extLst>
              <a:ext uri="{FF2B5EF4-FFF2-40B4-BE49-F238E27FC236}">
                <a16:creationId xmlns:a16="http://schemas.microsoft.com/office/drawing/2014/main" id="{14F46794-EC0B-214E-6BCE-B14BDB230D6C}"/>
              </a:ext>
            </a:extLst>
          </p:cNvPr>
          <p:cNvCxnSpPr>
            <a:cxnSpLocks/>
            <a:stCxn id="1097" idx="2"/>
            <a:endCxn id="1096" idx="0"/>
          </p:cNvCxnSpPr>
          <p:nvPr/>
        </p:nvCxnSpPr>
        <p:spPr>
          <a:xfrm>
            <a:off x="7197964"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2" name="直接连接符 1101">
            <a:extLst>
              <a:ext uri="{FF2B5EF4-FFF2-40B4-BE49-F238E27FC236}">
                <a16:creationId xmlns:a16="http://schemas.microsoft.com/office/drawing/2014/main" id="{51FBF283-B16B-8115-260E-5AD9BA4804D5}"/>
              </a:ext>
            </a:extLst>
          </p:cNvPr>
          <p:cNvCxnSpPr>
            <a:cxnSpLocks/>
            <a:stCxn id="1098" idx="2"/>
            <a:endCxn id="1095" idx="0"/>
          </p:cNvCxnSpPr>
          <p:nvPr/>
        </p:nvCxnSpPr>
        <p:spPr>
          <a:xfrm flipH="1">
            <a:off x="7197964"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3" name="直接连接符 1102">
            <a:extLst>
              <a:ext uri="{FF2B5EF4-FFF2-40B4-BE49-F238E27FC236}">
                <a16:creationId xmlns:a16="http://schemas.microsoft.com/office/drawing/2014/main" id="{1B6D3D65-CC2A-2D3B-E091-DD49D7CF096F}"/>
              </a:ext>
            </a:extLst>
          </p:cNvPr>
          <p:cNvCxnSpPr>
            <a:cxnSpLocks/>
            <a:stCxn id="1098" idx="2"/>
            <a:endCxn id="1096" idx="0"/>
          </p:cNvCxnSpPr>
          <p:nvPr/>
        </p:nvCxnSpPr>
        <p:spPr>
          <a:xfrm>
            <a:off x="7874434" y="3721372"/>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04" name="矩形 1103">
            <a:extLst>
              <a:ext uri="{FF2B5EF4-FFF2-40B4-BE49-F238E27FC236}">
                <a16:creationId xmlns:a16="http://schemas.microsoft.com/office/drawing/2014/main" id="{D0C08A02-53E9-2C68-3D73-E8C4E6C052D2}"/>
              </a:ext>
            </a:extLst>
          </p:cNvPr>
          <p:cNvSpPr/>
          <p:nvPr/>
        </p:nvSpPr>
        <p:spPr>
          <a:xfrm>
            <a:off x="7010906"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5" name="矩形 1104">
            <a:extLst>
              <a:ext uri="{FF2B5EF4-FFF2-40B4-BE49-F238E27FC236}">
                <a16:creationId xmlns:a16="http://schemas.microsoft.com/office/drawing/2014/main" id="{AA733734-41CD-0FB9-4D47-909950D326B5}"/>
              </a:ext>
            </a:extLst>
          </p:cNvPr>
          <p:cNvSpPr/>
          <p:nvPr/>
        </p:nvSpPr>
        <p:spPr>
          <a:xfrm>
            <a:off x="7313273"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6" name="矩形 1105">
            <a:extLst>
              <a:ext uri="{FF2B5EF4-FFF2-40B4-BE49-F238E27FC236}">
                <a16:creationId xmlns:a16="http://schemas.microsoft.com/office/drawing/2014/main" id="{3246E32C-ABDB-9A71-5643-E9C73214834C}"/>
              </a:ext>
            </a:extLst>
          </p:cNvPr>
          <p:cNvSpPr/>
          <p:nvPr/>
        </p:nvSpPr>
        <p:spPr>
          <a:xfrm>
            <a:off x="7615640"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7" name="矩形 1106">
            <a:extLst>
              <a:ext uri="{FF2B5EF4-FFF2-40B4-BE49-F238E27FC236}">
                <a16:creationId xmlns:a16="http://schemas.microsoft.com/office/drawing/2014/main" id="{84A9CE25-8C4E-B2B1-429D-233025EBFD43}"/>
              </a:ext>
            </a:extLst>
          </p:cNvPr>
          <p:cNvSpPr/>
          <p:nvPr/>
        </p:nvSpPr>
        <p:spPr>
          <a:xfrm>
            <a:off x="7918007"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8" name="直接连接符 1107">
            <a:extLst>
              <a:ext uri="{FF2B5EF4-FFF2-40B4-BE49-F238E27FC236}">
                <a16:creationId xmlns:a16="http://schemas.microsoft.com/office/drawing/2014/main" id="{9F857C97-E523-7FDC-4A4F-BF016E5DA3FE}"/>
              </a:ext>
            </a:extLst>
          </p:cNvPr>
          <p:cNvCxnSpPr>
            <a:cxnSpLocks/>
            <a:stCxn id="1095" idx="2"/>
            <a:endCxn id="1104" idx="0"/>
          </p:cNvCxnSpPr>
          <p:nvPr/>
        </p:nvCxnSpPr>
        <p:spPr>
          <a:xfrm flipH="1">
            <a:off x="7087951" y="4717432"/>
            <a:ext cx="110013"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09" name="直接连接符 1108">
            <a:extLst>
              <a:ext uri="{FF2B5EF4-FFF2-40B4-BE49-F238E27FC236}">
                <a16:creationId xmlns:a16="http://schemas.microsoft.com/office/drawing/2014/main" id="{FCAB6709-1F37-AE17-C85F-931B2F8F7A3B}"/>
              </a:ext>
            </a:extLst>
          </p:cNvPr>
          <p:cNvCxnSpPr>
            <a:cxnSpLocks/>
            <a:stCxn id="1095" idx="2"/>
            <a:endCxn id="1105" idx="0"/>
          </p:cNvCxnSpPr>
          <p:nvPr/>
        </p:nvCxnSpPr>
        <p:spPr>
          <a:xfrm>
            <a:off x="7197964" y="4717432"/>
            <a:ext cx="192354"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10" name="直接连接符 1109">
            <a:extLst>
              <a:ext uri="{FF2B5EF4-FFF2-40B4-BE49-F238E27FC236}">
                <a16:creationId xmlns:a16="http://schemas.microsoft.com/office/drawing/2014/main" id="{9DD4BAB4-B22C-39FE-1F95-104928AD1145}"/>
              </a:ext>
            </a:extLst>
          </p:cNvPr>
          <p:cNvCxnSpPr>
            <a:cxnSpLocks/>
            <a:stCxn id="1096" idx="2"/>
            <a:endCxn id="1106" idx="0"/>
          </p:cNvCxnSpPr>
          <p:nvPr/>
        </p:nvCxnSpPr>
        <p:spPr>
          <a:xfrm flipH="1">
            <a:off x="7692685" y="4717432"/>
            <a:ext cx="181749"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11" name="直接连接符 1110">
            <a:extLst>
              <a:ext uri="{FF2B5EF4-FFF2-40B4-BE49-F238E27FC236}">
                <a16:creationId xmlns:a16="http://schemas.microsoft.com/office/drawing/2014/main" id="{C3FED85F-6294-B4E3-FE65-BDC82AA8CFCF}"/>
              </a:ext>
            </a:extLst>
          </p:cNvPr>
          <p:cNvCxnSpPr>
            <a:cxnSpLocks/>
            <a:stCxn id="1096" idx="2"/>
            <a:endCxn id="1107" idx="0"/>
          </p:cNvCxnSpPr>
          <p:nvPr/>
        </p:nvCxnSpPr>
        <p:spPr>
          <a:xfrm>
            <a:off x="7874434" y="4717432"/>
            <a:ext cx="120618"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113" name="矩形 1112">
            <a:extLst>
              <a:ext uri="{FF2B5EF4-FFF2-40B4-BE49-F238E27FC236}">
                <a16:creationId xmlns:a16="http://schemas.microsoft.com/office/drawing/2014/main" id="{ABE9A239-991C-704D-5382-0D7F12D19ED8}"/>
              </a:ext>
            </a:extLst>
          </p:cNvPr>
          <p:cNvSpPr/>
          <p:nvPr/>
        </p:nvSpPr>
        <p:spPr>
          <a:xfrm>
            <a:off x="8717913"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4" name="矩形 1113">
            <a:extLst>
              <a:ext uri="{FF2B5EF4-FFF2-40B4-BE49-F238E27FC236}">
                <a16:creationId xmlns:a16="http://schemas.microsoft.com/office/drawing/2014/main" id="{4ABB0691-F0D6-BE6C-A83C-E4A136DA1C40}"/>
              </a:ext>
            </a:extLst>
          </p:cNvPr>
          <p:cNvSpPr/>
          <p:nvPr/>
        </p:nvSpPr>
        <p:spPr>
          <a:xfrm>
            <a:off x="9394383"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5" name="矩形 1114">
            <a:extLst>
              <a:ext uri="{FF2B5EF4-FFF2-40B4-BE49-F238E27FC236}">
                <a16:creationId xmlns:a16="http://schemas.microsoft.com/office/drawing/2014/main" id="{8CC825C2-817C-3156-37B5-FB19180B9B2E}"/>
              </a:ext>
            </a:extLst>
          </p:cNvPr>
          <p:cNvSpPr/>
          <p:nvPr/>
        </p:nvSpPr>
        <p:spPr>
          <a:xfrm>
            <a:off x="8717913"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6" name="矩形 1115">
            <a:extLst>
              <a:ext uri="{FF2B5EF4-FFF2-40B4-BE49-F238E27FC236}">
                <a16:creationId xmlns:a16="http://schemas.microsoft.com/office/drawing/2014/main" id="{F412D865-38F0-D2A0-22EF-9101E449FC4B}"/>
              </a:ext>
            </a:extLst>
          </p:cNvPr>
          <p:cNvSpPr/>
          <p:nvPr/>
        </p:nvSpPr>
        <p:spPr>
          <a:xfrm>
            <a:off x="9394383" y="342918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7" name="矩形 1116">
            <a:extLst>
              <a:ext uri="{FF2B5EF4-FFF2-40B4-BE49-F238E27FC236}">
                <a16:creationId xmlns:a16="http://schemas.microsoft.com/office/drawing/2014/main" id="{60C87E25-D698-4C05-9744-2F5B2773ED08}"/>
              </a:ext>
            </a:extLst>
          </p:cNvPr>
          <p:cNvSpPr/>
          <p:nvPr/>
        </p:nvSpPr>
        <p:spPr>
          <a:xfrm>
            <a:off x="8575151" y="3270974"/>
            <a:ext cx="1358980"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18" name="直接连接符 1117">
            <a:extLst>
              <a:ext uri="{FF2B5EF4-FFF2-40B4-BE49-F238E27FC236}">
                <a16:creationId xmlns:a16="http://schemas.microsoft.com/office/drawing/2014/main" id="{F47516BB-4B03-33DA-126E-4C6ED0B03358}"/>
              </a:ext>
            </a:extLst>
          </p:cNvPr>
          <p:cNvCxnSpPr>
            <a:stCxn id="1115" idx="2"/>
            <a:endCxn id="1113" idx="0"/>
          </p:cNvCxnSpPr>
          <p:nvPr/>
        </p:nvCxnSpPr>
        <p:spPr>
          <a:xfrm>
            <a:off x="8904970" y="3721372"/>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19" name="直接连接符 1118">
            <a:extLst>
              <a:ext uri="{FF2B5EF4-FFF2-40B4-BE49-F238E27FC236}">
                <a16:creationId xmlns:a16="http://schemas.microsoft.com/office/drawing/2014/main" id="{C988C97F-F52F-D624-4CBE-42B7570DBCC2}"/>
              </a:ext>
            </a:extLst>
          </p:cNvPr>
          <p:cNvCxnSpPr>
            <a:cxnSpLocks/>
            <a:stCxn id="1115" idx="2"/>
            <a:endCxn id="1114" idx="0"/>
          </p:cNvCxnSpPr>
          <p:nvPr/>
        </p:nvCxnSpPr>
        <p:spPr>
          <a:xfrm>
            <a:off x="8904970"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20" name="直接连接符 1119">
            <a:extLst>
              <a:ext uri="{FF2B5EF4-FFF2-40B4-BE49-F238E27FC236}">
                <a16:creationId xmlns:a16="http://schemas.microsoft.com/office/drawing/2014/main" id="{46927599-B8F5-8607-6D3E-4C125D9BC3FC}"/>
              </a:ext>
            </a:extLst>
          </p:cNvPr>
          <p:cNvCxnSpPr>
            <a:cxnSpLocks/>
            <a:stCxn id="1116" idx="2"/>
            <a:endCxn id="1113" idx="0"/>
          </p:cNvCxnSpPr>
          <p:nvPr/>
        </p:nvCxnSpPr>
        <p:spPr>
          <a:xfrm flipH="1">
            <a:off x="8904970"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21" name="直接连接符 1120">
            <a:extLst>
              <a:ext uri="{FF2B5EF4-FFF2-40B4-BE49-F238E27FC236}">
                <a16:creationId xmlns:a16="http://schemas.microsoft.com/office/drawing/2014/main" id="{7AFB15FF-B5E6-CDC7-F0DF-59A165C0B822}"/>
              </a:ext>
            </a:extLst>
          </p:cNvPr>
          <p:cNvCxnSpPr>
            <a:cxnSpLocks/>
            <a:stCxn id="1116" idx="2"/>
            <a:endCxn id="1114" idx="0"/>
          </p:cNvCxnSpPr>
          <p:nvPr/>
        </p:nvCxnSpPr>
        <p:spPr>
          <a:xfrm>
            <a:off x="9581441" y="3721372"/>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22" name="矩形 1121">
            <a:extLst>
              <a:ext uri="{FF2B5EF4-FFF2-40B4-BE49-F238E27FC236}">
                <a16:creationId xmlns:a16="http://schemas.microsoft.com/office/drawing/2014/main" id="{EEDF9FB2-04C3-41B2-AF7C-E6ABF26C88F7}"/>
              </a:ext>
            </a:extLst>
          </p:cNvPr>
          <p:cNvSpPr/>
          <p:nvPr/>
        </p:nvSpPr>
        <p:spPr>
          <a:xfrm>
            <a:off x="8717913"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3" name="矩形 1122">
            <a:extLst>
              <a:ext uri="{FF2B5EF4-FFF2-40B4-BE49-F238E27FC236}">
                <a16:creationId xmlns:a16="http://schemas.microsoft.com/office/drawing/2014/main" id="{A84726D7-8ABD-AD9A-61CC-18F1C0E84E5B}"/>
              </a:ext>
            </a:extLst>
          </p:cNvPr>
          <p:cNvSpPr/>
          <p:nvPr/>
        </p:nvSpPr>
        <p:spPr>
          <a:xfrm>
            <a:off x="9020280"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4" name="矩形 1123">
            <a:extLst>
              <a:ext uri="{FF2B5EF4-FFF2-40B4-BE49-F238E27FC236}">
                <a16:creationId xmlns:a16="http://schemas.microsoft.com/office/drawing/2014/main" id="{E8DEF4D3-88E7-83CE-A375-FF9E3542DBAF}"/>
              </a:ext>
            </a:extLst>
          </p:cNvPr>
          <p:cNvSpPr/>
          <p:nvPr/>
        </p:nvSpPr>
        <p:spPr>
          <a:xfrm>
            <a:off x="9322647"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5" name="矩形 1124">
            <a:extLst>
              <a:ext uri="{FF2B5EF4-FFF2-40B4-BE49-F238E27FC236}">
                <a16:creationId xmlns:a16="http://schemas.microsoft.com/office/drawing/2014/main" id="{46BD646D-947D-EBDE-221B-9C244A7ECB3D}"/>
              </a:ext>
            </a:extLst>
          </p:cNvPr>
          <p:cNvSpPr/>
          <p:nvPr/>
        </p:nvSpPr>
        <p:spPr>
          <a:xfrm>
            <a:off x="9625014"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26" name="直接连接符 1125">
            <a:extLst>
              <a:ext uri="{FF2B5EF4-FFF2-40B4-BE49-F238E27FC236}">
                <a16:creationId xmlns:a16="http://schemas.microsoft.com/office/drawing/2014/main" id="{2C875518-7936-87EE-C27E-57E4B42D63EE}"/>
              </a:ext>
            </a:extLst>
          </p:cNvPr>
          <p:cNvCxnSpPr>
            <a:cxnSpLocks/>
            <a:stCxn id="1113" idx="2"/>
            <a:endCxn id="1122" idx="0"/>
          </p:cNvCxnSpPr>
          <p:nvPr/>
        </p:nvCxnSpPr>
        <p:spPr>
          <a:xfrm flipH="1">
            <a:off x="8794957" y="4717432"/>
            <a:ext cx="110013"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7" name="直接连接符 1126">
            <a:extLst>
              <a:ext uri="{FF2B5EF4-FFF2-40B4-BE49-F238E27FC236}">
                <a16:creationId xmlns:a16="http://schemas.microsoft.com/office/drawing/2014/main" id="{F46086B3-3ED9-7830-30AF-5B948441F8DC}"/>
              </a:ext>
            </a:extLst>
          </p:cNvPr>
          <p:cNvCxnSpPr>
            <a:cxnSpLocks/>
            <a:stCxn id="1113" idx="2"/>
            <a:endCxn id="1123" idx="0"/>
          </p:cNvCxnSpPr>
          <p:nvPr/>
        </p:nvCxnSpPr>
        <p:spPr>
          <a:xfrm>
            <a:off x="8904970" y="4717432"/>
            <a:ext cx="192354"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8" name="直接连接符 1127">
            <a:extLst>
              <a:ext uri="{FF2B5EF4-FFF2-40B4-BE49-F238E27FC236}">
                <a16:creationId xmlns:a16="http://schemas.microsoft.com/office/drawing/2014/main" id="{2AAD7963-0D08-9F36-4D8C-700C63264E37}"/>
              </a:ext>
            </a:extLst>
          </p:cNvPr>
          <p:cNvCxnSpPr>
            <a:cxnSpLocks/>
            <a:stCxn id="1114" idx="2"/>
            <a:endCxn id="1124" idx="0"/>
          </p:cNvCxnSpPr>
          <p:nvPr/>
        </p:nvCxnSpPr>
        <p:spPr>
          <a:xfrm flipH="1">
            <a:off x="9399691" y="4717432"/>
            <a:ext cx="181749"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9" name="直接连接符 1128">
            <a:extLst>
              <a:ext uri="{FF2B5EF4-FFF2-40B4-BE49-F238E27FC236}">
                <a16:creationId xmlns:a16="http://schemas.microsoft.com/office/drawing/2014/main" id="{F6D28469-1423-200F-6C19-8027C677F9BF}"/>
              </a:ext>
            </a:extLst>
          </p:cNvPr>
          <p:cNvCxnSpPr>
            <a:cxnSpLocks/>
            <a:stCxn id="1114" idx="2"/>
            <a:endCxn id="1125" idx="0"/>
          </p:cNvCxnSpPr>
          <p:nvPr/>
        </p:nvCxnSpPr>
        <p:spPr>
          <a:xfrm>
            <a:off x="9581441" y="4717432"/>
            <a:ext cx="120618"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131" name="矩形 1130">
            <a:extLst>
              <a:ext uri="{FF2B5EF4-FFF2-40B4-BE49-F238E27FC236}">
                <a16:creationId xmlns:a16="http://schemas.microsoft.com/office/drawing/2014/main" id="{7EF98635-FE09-45A4-04F8-7E0047AECF63}"/>
              </a:ext>
            </a:extLst>
          </p:cNvPr>
          <p:cNvSpPr/>
          <p:nvPr/>
        </p:nvSpPr>
        <p:spPr>
          <a:xfrm>
            <a:off x="10424919" y="4425244"/>
            <a:ext cx="374115"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33" name="!!DestAgg1">
            <a:extLst>
              <a:ext uri="{FF2B5EF4-FFF2-40B4-BE49-F238E27FC236}">
                <a16:creationId xmlns:a16="http://schemas.microsoft.com/office/drawing/2014/main" id="{8C75D908-65D7-3B6F-9637-034FF0081A8F}"/>
              </a:ext>
            </a:extLst>
          </p:cNvPr>
          <p:cNvSpPr/>
          <p:nvPr/>
        </p:nvSpPr>
        <p:spPr>
          <a:xfrm>
            <a:off x="10424919" y="3429184"/>
            <a:ext cx="374115" cy="292188"/>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4" name="!!DestAgg2">
            <a:extLst>
              <a:ext uri="{FF2B5EF4-FFF2-40B4-BE49-F238E27FC236}">
                <a16:creationId xmlns:a16="http://schemas.microsoft.com/office/drawing/2014/main" id="{6BB99035-FF94-306C-DAC3-F6102A1B23CC}"/>
              </a:ext>
            </a:extLst>
          </p:cNvPr>
          <p:cNvSpPr/>
          <p:nvPr/>
        </p:nvSpPr>
        <p:spPr>
          <a:xfrm>
            <a:off x="11101390" y="3429184"/>
            <a:ext cx="374115" cy="292188"/>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5" name="矩形 1134">
            <a:extLst>
              <a:ext uri="{FF2B5EF4-FFF2-40B4-BE49-F238E27FC236}">
                <a16:creationId xmlns:a16="http://schemas.microsoft.com/office/drawing/2014/main" id="{97D2E416-B910-8109-FFBA-86F1CBD669B6}"/>
              </a:ext>
            </a:extLst>
          </p:cNvPr>
          <p:cNvSpPr/>
          <p:nvPr/>
        </p:nvSpPr>
        <p:spPr>
          <a:xfrm>
            <a:off x="10282158" y="3270974"/>
            <a:ext cx="1358980"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36" name="直接连接符 1135">
            <a:extLst>
              <a:ext uri="{FF2B5EF4-FFF2-40B4-BE49-F238E27FC236}">
                <a16:creationId xmlns:a16="http://schemas.microsoft.com/office/drawing/2014/main" id="{83835752-1F87-89BC-4731-EB0A48C6227A}"/>
              </a:ext>
            </a:extLst>
          </p:cNvPr>
          <p:cNvCxnSpPr>
            <a:stCxn id="1133" idx="2"/>
            <a:endCxn id="1131" idx="0"/>
          </p:cNvCxnSpPr>
          <p:nvPr/>
        </p:nvCxnSpPr>
        <p:spPr>
          <a:xfrm>
            <a:off x="10611977" y="3721372"/>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7" name="直接连接符 1136">
            <a:extLst>
              <a:ext uri="{FF2B5EF4-FFF2-40B4-BE49-F238E27FC236}">
                <a16:creationId xmlns:a16="http://schemas.microsoft.com/office/drawing/2014/main" id="{1A6F8BC7-4456-F8D4-68D5-9834BB116229}"/>
              </a:ext>
            </a:extLst>
          </p:cNvPr>
          <p:cNvCxnSpPr>
            <a:cxnSpLocks/>
            <a:stCxn id="1133" idx="2"/>
            <a:endCxn id="1132" idx="0"/>
          </p:cNvCxnSpPr>
          <p:nvPr/>
        </p:nvCxnSpPr>
        <p:spPr>
          <a:xfrm>
            <a:off x="10611977"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8" name="直接连接符 1137">
            <a:extLst>
              <a:ext uri="{FF2B5EF4-FFF2-40B4-BE49-F238E27FC236}">
                <a16:creationId xmlns:a16="http://schemas.microsoft.com/office/drawing/2014/main" id="{958F3678-A9AF-0999-5797-EBCD9470B833}"/>
              </a:ext>
            </a:extLst>
          </p:cNvPr>
          <p:cNvCxnSpPr>
            <a:cxnSpLocks/>
            <a:stCxn id="1134" idx="2"/>
            <a:endCxn id="1131" idx="0"/>
          </p:cNvCxnSpPr>
          <p:nvPr/>
        </p:nvCxnSpPr>
        <p:spPr>
          <a:xfrm flipH="1">
            <a:off x="10611977" y="3721372"/>
            <a:ext cx="67647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9" name="直接连接符 1138">
            <a:extLst>
              <a:ext uri="{FF2B5EF4-FFF2-40B4-BE49-F238E27FC236}">
                <a16:creationId xmlns:a16="http://schemas.microsoft.com/office/drawing/2014/main" id="{D9A7E94A-01F8-2D58-A0A6-3A8F7CB02D93}"/>
              </a:ext>
            </a:extLst>
          </p:cNvPr>
          <p:cNvCxnSpPr>
            <a:cxnSpLocks/>
            <a:stCxn id="1134" idx="2"/>
            <a:endCxn id="1132" idx="0"/>
          </p:cNvCxnSpPr>
          <p:nvPr/>
        </p:nvCxnSpPr>
        <p:spPr>
          <a:xfrm>
            <a:off x="11288447" y="3721372"/>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40" name="矩形 1139">
            <a:extLst>
              <a:ext uri="{FF2B5EF4-FFF2-40B4-BE49-F238E27FC236}">
                <a16:creationId xmlns:a16="http://schemas.microsoft.com/office/drawing/2014/main" id="{7E217138-4B0B-7E72-ADC0-BEED6FCA0B6A}"/>
              </a:ext>
            </a:extLst>
          </p:cNvPr>
          <p:cNvSpPr/>
          <p:nvPr/>
        </p:nvSpPr>
        <p:spPr>
          <a:xfrm>
            <a:off x="10424919"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1" name="矩形 1140">
            <a:extLst>
              <a:ext uri="{FF2B5EF4-FFF2-40B4-BE49-F238E27FC236}">
                <a16:creationId xmlns:a16="http://schemas.microsoft.com/office/drawing/2014/main" id="{FAE8FDED-9031-13F8-DEDB-A52AA9D75E15}"/>
              </a:ext>
            </a:extLst>
          </p:cNvPr>
          <p:cNvSpPr/>
          <p:nvPr/>
        </p:nvSpPr>
        <p:spPr>
          <a:xfrm>
            <a:off x="10727286"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2" name="矩形 1141">
            <a:extLst>
              <a:ext uri="{FF2B5EF4-FFF2-40B4-BE49-F238E27FC236}">
                <a16:creationId xmlns:a16="http://schemas.microsoft.com/office/drawing/2014/main" id="{171C4598-9273-E5D1-8898-7C751E0B4D16}"/>
              </a:ext>
            </a:extLst>
          </p:cNvPr>
          <p:cNvSpPr/>
          <p:nvPr/>
        </p:nvSpPr>
        <p:spPr>
          <a:xfrm>
            <a:off x="11029653"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3" name="矩形 1142">
            <a:extLst>
              <a:ext uri="{FF2B5EF4-FFF2-40B4-BE49-F238E27FC236}">
                <a16:creationId xmlns:a16="http://schemas.microsoft.com/office/drawing/2014/main" id="{411756A6-C100-4533-1E84-66011CFAB52F}"/>
              </a:ext>
            </a:extLst>
          </p:cNvPr>
          <p:cNvSpPr/>
          <p:nvPr/>
        </p:nvSpPr>
        <p:spPr>
          <a:xfrm>
            <a:off x="11332020" y="5105161"/>
            <a:ext cx="154089"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44" name="直接连接符 1143">
            <a:extLst>
              <a:ext uri="{FF2B5EF4-FFF2-40B4-BE49-F238E27FC236}">
                <a16:creationId xmlns:a16="http://schemas.microsoft.com/office/drawing/2014/main" id="{73577EF6-38B8-DFC7-918D-D5614261316D}"/>
              </a:ext>
            </a:extLst>
          </p:cNvPr>
          <p:cNvCxnSpPr>
            <a:cxnSpLocks/>
            <a:stCxn id="1131" idx="2"/>
            <a:endCxn id="1140" idx="0"/>
          </p:cNvCxnSpPr>
          <p:nvPr/>
        </p:nvCxnSpPr>
        <p:spPr>
          <a:xfrm flipH="1">
            <a:off x="10501964" y="4717432"/>
            <a:ext cx="110013"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5" name="直接连接符 1144">
            <a:extLst>
              <a:ext uri="{FF2B5EF4-FFF2-40B4-BE49-F238E27FC236}">
                <a16:creationId xmlns:a16="http://schemas.microsoft.com/office/drawing/2014/main" id="{180F3091-087D-A954-E484-F02B01028145}"/>
              </a:ext>
            </a:extLst>
          </p:cNvPr>
          <p:cNvCxnSpPr>
            <a:cxnSpLocks/>
            <a:stCxn id="1131" idx="2"/>
            <a:endCxn id="1141" idx="0"/>
          </p:cNvCxnSpPr>
          <p:nvPr/>
        </p:nvCxnSpPr>
        <p:spPr>
          <a:xfrm>
            <a:off x="10611977" y="4717432"/>
            <a:ext cx="192354"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6" name="直接连接符 1145">
            <a:extLst>
              <a:ext uri="{FF2B5EF4-FFF2-40B4-BE49-F238E27FC236}">
                <a16:creationId xmlns:a16="http://schemas.microsoft.com/office/drawing/2014/main" id="{C5C52206-A176-1CFE-5CBA-13644EBC39A6}"/>
              </a:ext>
            </a:extLst>
          </p:cNvPr>
          <p:cNvCxnSpPr>
            <a:cxnSpLocks/>
            <a:stCxn id="1132" idx="2"/>
            <a:endCxn id="1142" idx="0"/>
          </p:cNvCxnSpPr>
          <p:nvPr/>
        </p:nvCxnSpPr>
        <p:spPr>
          <a:xfrm flipH="1">
            <a:off x="11106698" y="4717432"/>
            <a:ext cx="181749"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7" name="直接连接符 1146">
            <a:extLst>
              <a:ext uri="{FF2B5EF4-FFF2-40B4-BE49-F238E27FC236}">
                <a16:creationId xmlns:a16="http://schemas.microsoft.com/office/drawing/2014/main" id="{0D43646E-5C6F-DB4F-1B4F-3118366AC5C9}"/>
              </a:ext>
            </a:extLst>
          </p:cNvPr>
          <p:cNvCxnSpPr>
            <a:cxnSpLocks/>
            <a:stCxn id="1132" idx="2"/>
            <a:endCxn id="1143" idx="0"/>
          </p:cNvCxnSpPr>
          <p:nvPr/>
        </p:nvCxnSpPr>
        <p:spPr>
          <a:xfrm>
            <a:off x="11288447" y="4717432"/>
            <a:ext cx="12061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9" name="直接连接符 1148">
            <a:extLst>
              <a:ext uri="{FF2B5EF4-FFF2-40B4-BE49-F238E27FC236}">
                <a16:creationId xmlns:a16="http://schemas.microsoft.com/office/drawing/2014/main" id="{3CC7ED2B-C92D-1077-AA11-DE2485D32D98}"/>
              </a:ext>
            </a:extLst>
          </p:cNvPr>
          <p:cNvCxnSpPr>
            <a:cxnSpLocks/>
            <a:stCxn id="21" idx="2"/>
            <a:endCxn id="16" idx="0"/>
          </p:cNvCxnSpPr>
          <p:nvPr/>
        </p:nvCxnSpPr>
        <p:spPr>
          <a:xfrm flipH="1">
            <a:off x="5490957" y="2556503"/>
            <a:ext cx="887867"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52" name="直接连接符 1151">
            <a:extLst>
              <a:ext uri="{FF2B5EF4-FFF2-40B4-BE49-F238E27FC236}">
                <a16:creationId xmlns:a16="http://schemas.microsoft.com/office/drawing/2014/main" id="{46ACCFFE-7748-2130-0D70-EB010E36EA5E}"/>
              </a:ext>
            </a:extLst>
          </p:cNvPr>
          <p:cNvCxnSpPr>
            <a:cxnSpLocks/>
            <a:stCxn id="25" idx="2"/>
            <a:endCxn id="18" idx="0"/>
          </p:cNvCxnSpPr>
          <p:nvPr/>
        </p:nvCxnSpPr>
        <p:spPr>
          <a:xfrm flipH="1">
            <a:off x="6167427" y="2556503"/>
            <a:ext cx="2920445"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55" name="直接连接符 1154">
            <a:extLst>
              <a:ext uri="{FF2B5EF4-FFF2-40B4-BE49-F238E27FC236}">
                <a16:creationId xmlns:a16="http://schemas.microsoft.com/office/drawing/2014/main" id="{C164D74D-7D39-44D6-08DD-47815E74CEA4}"/>
              </a:ext>
            </a:extLst>
          </p:cNvPr>
          <p:cNvCxnSpPr>
            <a:cxnSpLocks/>
            <a:stCxn id="24" idx="2"/>
            <a:endCxn id="16" idx="0"/>
          </p:cNvCxnSpPr>
          <p:nvPr/>
        </p:nvCxnSpPr>
        <p:spPr>
          <a:xfrm flipH="1">
            <a:off x="5490957" y="2556503"/>
            <a:ext cx="2242391"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62" name="直接连接符 1161">
            <a:extLst>
              <a:ext uri="{FF2B5EF4-FFF2-40B4-BE49-F238E27FC236}">
                <a16:creationId xmlns:a16="http://schemas.microsoft.com/office/drawing/2014/main" id="{E1DDBAB0-5B2A-0550-F731-FAE59F6778AF}"/>
              </a:ext>
            </a:extLst>
          </p:cNvPr>
          <p:cNvCxnSpPr>
            <a:cxnSpLocks/>
            <a:stCxn id="26" idx="2"/>
            <a:endCxn id="18" idx="0"/>
          </p:cNvCxnSpPr>
          <p:nvPr/>
        </p:nvCxnSpPr>
        <p:spPr>
          <a:xfrm flipH="1">
            <a:off x="6167427" y="2556503"/>
            <a:ext cx="4274970"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67" name="直接连接符 1166">
            <a:extLst>
              <a:ext uri="{FF2B5EF4-FFF2-40B4-BE49-F238E27FC236}">
                <a16:creationId xmlns:a16="http://schemas.microsoft.com/office/drawing/2014/main" id="{11232EC9-8DF2-3ABA-3F7E-DF25D4F9452E}"/>
              </a:ext>
            </a:extLst>
          </p:cNvPr>
          <p:cNvCxnSpPr>
            <a:cxnSpLocks/>
            <a:stCxn id="21" idx="2"/>
            <a:endCxn id="1097" idx="0"/>
          </p:cNvCxnSpPr>
          <p:nvPr/>
        </p:nvCxnSpPr>
        <p:spPr>
          <a:xfrm>
            <a:off x="6378824" y="2556503"/>
            <a:ext cx="819140"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0" name="直接连接符 1169">
            <a:extLst>
              <a:ext uri="{FF2B5EF4-FFF2-40B4-BE49-F238E27FC236}">
                <a16:creationId xmlns:a16="http://schemas.microsoft.com/office/drawing/2014/main" id="{6CF786B7-EDAC-940D-5F68-115A0ADA46D2}"/>
              </a:ext>
            </a:extLst>
          </p:cNvPr>
          <p:cNvCxnSpPr>
            <a:cxnSpLocks/>
            <a:stCxn id="24" idx="2"/>
            <a:endCxn id="1097" idx="0"/>
          </p:cNvCxnSpPr>
          <p:nvPr/>
        </p:nvCxnSpPr>
        <p:spPr>
          <a:xfrm flipH="1">
            <a:off x="7197964" y="2556503"/>
            <a:ext cx="535385"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3" name="直接连接符 1172">
            <a:extLst>
              <a:ext uri="{FF2B5EF4-FFF2-40B4-BE49-F238E27FC236}">
                <a16:creationId xmlns:a16="http://schemas.microsoft.com/office/drawing/2014/main" id="{F04CFE20-095C-F73B-C707-5731E62647B8}"/>
              </a:ext>
            </a:extLst>
          </p:cNvPr>
          <p:cNvCxnSpPr>
            <a:cxnSpLocks/>
            <a:stCxn id="21" idx="2"/>
            <a:endCxn id="1115" idx="0"/>
          </p:cNvCxnSpPr>
          <p:nvPr/>
        </p:nvCxnSpPr>
        <p:spPr>
          <a:xfrm>
            <a:off x="6378824" y="2556503"/>
            <a:ext cx="2526146"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6" name="直接连接符 1175">
            <a:extLst>
              <a:ext uri="{FF2B5EF4-FFF2-40B4-BE49-F238E27FC236}">
                <a16:creationId xmlns:a16="http://schemas.microsoft.com/office/drawing/2014/main" id="{3F1424D8-62E5-1AA9-31A4-86546394DB1A}"/>
              </a:ext>
            </a:extLst>
          </p:cNvPr>
          <p:cNvCxnSpPr>
            <a:cxnSpLocks/>
            <a:stCxn id="24" idx="2"/>
            <a:endCxn id="1115" idx="0"/>
          </p:cNvCxnSpPr>
          <p:nvPr/>
        </p:nvCxnSpPr>
        <p:spPr>
          <a:xfrm>
            <a:off x="7733348" y="2556503"/>
            <a:ext cx="1171622"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9" name="直接连接符 1178">
            <a:extLst>
              <a:ext uri="{FF2B5EF4-FFF2-40B4-BE49-F238E27FC236}">
                <a16:creationId xmlns:a16="http://schemas.microsoft.com/office/drawing/2014/main" id="{3C7201C2-17D1-F82B-8E54-0258A8F9B981}"/>
              </a:ext>
            </a:extLst>
          </p:cNvPr>
          <p:cNvCxnSpPr>
            <a:cxnSpLocks/>
            <a:stCxn id="24" idx="2"/>
            <a:endCxn id="1133" idx="0"/>
          </p:cNvCxnSpPr>
          <p:nvPr/>
        </p:nvCxnSpPr>
        <p:spPr>
          <a:xfrm>
            <a:off x="7733348" y="2556503"/>
            <a:ext cx="2878629"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2" name="直接连接符 1181">
            <a:extLst>
              <a:ext uri="{FF2B5EF4-FFF2-40B4-BE49-F238E27FC236}">
                <a16:creationId xmlns:a16="http://schemas.microsoft.com/office/drawing/2014/main" id="{6AA80B4D-99E3-E213-1733-5155FC52AF0C}"/>
              </a:ext>
            </a:extLst>
          </p:cNvPr>
          <p:cNvCxnSpPr>
            <a:cxnSpLocks/>
            <a:stCxn id="21" idx="2"/>
            <a:endCxn id="1133" idx="0"/>
          </p:cNvCxnSpPr>
          <p:nvPr/>
        </p:nvCxnSpPr>
        <p:spPr>
          <a:xfrm>
            <a:off x="6378824" y="2556503"/>
            <a:ext cx="4233153"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5" name="直接连接符 1184">
            <a:extLst>
              <a:ext uri="{FF2B5EF4-FFF2-40B4-BE49-F238E27FC236}">
                <a16:creationId xmlns:a16="http://schemas.microsoft.com/office/drawing/2014/main" id="{D57A650F-1021-E6DE-F041-69F588C44E6F}"/>
              </a:ext>
            </a:extLst>
          </p:cNvPr>
          <p:cNvCxnSpPr>
            <a:cxnSpLocks/>
            <a:stCxn id="25" idx="2"/>
            <a:endCxn id="1098" idx="0"/>
          </p:cNvCxnSpPr>
          <p:nvPr/>
        </p:nvCxnSpPr>
        <p:spPr>
          <a:xfrm flipH="1">
            <a:off x="7874434" y="2556503"/>
            <a:ext cx="1213439"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8" name="直接连接符 1187">
            <a:extLst>
              <a:ext uri="{FF2B5EF4-FFF2-40B4-BE49-F238E27FC236}">
                <a16:creationId xmlns:a16="http://schemas.microsoft.com/office/drawing/2014/main" id="{7E08286D-4CE1-45EE-D4ED-8A326527988C}"/>
              </a:ext>
            </a:extLst>
          </p:cNvPr>
          <p:cNvCxnSpPr>
            <a:cxnSpLocks/>
            <a:stCxn id="26" idx="2"/>
            <a:endCxn id="1098" idx="0"/>
          </p:cNvCxnSpPr>
          <p:nvPr/>
        </p:nvCxnSpPr>
        <p:spPr>
          <a:xfrm flipH="1">
            <a:off x="7874434" y="2556503"/>
            <a:ext cx="2567964"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2" name="直接连接符 1191">
            <a:extLst>
              <a:ext uri="{FF2B5EF4-FFF2-40B4-BE49-F238E27FC236}">
                <a16:creationId xmlns:a16="http://schemas.microsoft.com/office/drawing/2014/main" id="{F15CF1B8-AECA-1EC4-8AEF-DF4687664DCC}"/>
              </a:ext>
            </a:extLst>
          </p:cNvPr>
          <p:cNvCxnSpPr>
            <a:cxnSpLocks/>
            <a:stCxn id="25" idx="2"/>
            <a:endCxn id="1116" idx="0"/>
          </p:cNvCxnSpPr>
          <p:nvPr/>
        </p:nvCxnSpPr>
        <p:spPr>
          <a:xfrm>
            <a:off x="9087873" y="2556503"/>
            <a:ext cx="493568"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5" name="直接连接符 1194">
            <a:extLst>
              <a:ext uri="{FF2B5EF4-FFF2-40B4-BE49-F238E27FC236}">
                <a16:creationId xmlns:a16="http://schemas.microsoft.com/office/drawing/2014/main" id="{02813F12-D63A-3E63-2676-46D362C881DD}"/>
              </a:ext>
            </a:extLst>
          </p:cNvPr>
          <p:cNvCxnSpPr>
            <a:cxnSpLocks/>
            <a:stCxn id="26" idx="2"/>
            <a:endCxn id="1116" idx="0"/>
          </p:cNvCxnSpPr>
          <p:nvPr/>
        </p:nvCxnSpPr>
        <p:spPr>
          <a:xfrm flipH="1">
            <a:off x="9581441" y="2556503"/>
            <a:ext cx="860957"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8" name="直接连接符 1197">
            <a:extLst>
              <a:ext uri="{FF2B5EF4-FFF2-40B4-BE49-F238E27FC236}">
                <a16:creationId xmlns:a16="http://schemas.microsoft.com/office/drawing/2014/main" id="{7C612304-4EF5-1559-D7BF-71CEAB906B53}"/>
              </a:ext>
            </a:extLst>
          </p:cNvPr>
          <p:cNvCxnSpPr>
            <a:cxnSpLocks/>
            <a:stCxn id="25" idx="2"/>
            <a:endCxn id="1134" idx="0"/>
          </p:cNvCxnSpPr>
          <p:nvPr/>
        </p:nvCxnSpPr>
        <p:spPr>
          <a:xfrm>
            <a:off x="9087873" y="2556503"/>
            <a:ext cx="2200575"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201" name="直接连接符 1200">
            <a:extLst>
              <a:ext uri="{FF2B5EF4-FFF2-40B4-BE49-F238E27FC236}">
                <a16:creationId xmlns:a16="http://schemas.microsoft.com/office/drawing/2014/main" id="{81E3C740-E519-C000-A44C-D58BA15C6DDF}"/>
              </a:ext>
            </a:extLst>
          </p:cNvPr>
          <p:cNvCxnSpPr>
            <a:cxnSpLocks/>
            <a:stCxn id="26" idx="2"/>
            <a:endCxn id="1134" idx="0"/>
          </p:cNvCxnSpPr>
          <p:nvPr/>
        </p:nvCxnSpPr>
        <p:spPr>
          <a:xfrm>
            <a:off x="10442398" y="2556503"/>
            <a:ext cx="846050" cy="872682"/>
          </a:xfrm>
          <a:prstGeom prst="line">
            <a:avLst/>
          </a:prstGeom>
          <a:ln w="19050"/>
        </p:spPr>
        <p:style>
          <a:lnRef idx="1">
            <a:schemeClr val="dk1"/>
          </a:lnRef>
          <a:fillRef idx="0">
            <a:schemeClr val="dk1"/>
          </a:fillRef>
          <a:effectRef idx="0">
            <a:schemeClr val="dk1"/>
          </a:effectRef>
          <a:fontRef idx="minor">
            <a:schemeClr val="tx1"/>
          </a:fontRef>
        </p:style>
      </p:cxnSp>
      <p:sp>
        <p:nvSpPr>
          <p:cNvPr id="4" name="椭圆 3">
            <a:extLst>
              <a:ext uri="{FF2B5EF4-FFF2-40B4-BE49-F238E27FC236}">
                <a16:creationId xmlns:a16="http://schemas.microsoft.com/office/drawing/2014/main" id="{68CC19A6-FBEA-6783-22C3-DBD30D28DEFD}"/>
              </a:ext>
            </a:extLst>
          </p:cNvPr>
          <p:cNvSpPr/>
          <p:nvPr/>
        </p:nvSpPr>
        <p:spPr>
          <a:xfrm rot="5232316">
            <a:off x="11258492" y="4637947"/>
            <a:ext cx="214001" cy="1687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形状 22">
            <a:extLst>
              <a:ext uri="{FF2B5EF4-FFF2-40B4-BE49-F238E27FC236}">
                <a16:creationId xmlns:a16="http://schemas.microsoft.com/office/drawing/2014/main" id="{B47B524B-2039-AFFE-ECF2-99AC83B6DC3C}"/>
              </a:ext>
            </a:extLst>
          </p:cNvPr>
          <p:cNvSpPr/>
          <p:nvPr/>
        </p:nvSpPr>
        <p:spPr>
          <a:xfrm>
            <a:off x="8986817" y="2646908"/>
            <a:ext cx="2288522" cy="2351288"/>
          </a:xfrm>
          <a:custGeom>
            <a:avLst/>
            <a:gdLst>
              <a:gd name="connsiteX0" fmla="*/ 0 w 3208020"/>
              <a:gd name="connsiteY0" fmla="*/ 2685954 h 2685954"/>
              <a:gd name="connsiteX1" fmla="*/ 1181100 w 3208020"/>
              <a:gd name="connsiteY1" fmla="*/ 3714 h 2685954"/>
              <a:gd name="connsiteX2" fmla="*/ 3208020 w 3208020"/>
              <a:gd name="connsiteY2" fmla="*/ 2221134 h 2685954"/>
            </a:gdLst>
            <a:ahLst/>
            <a:cxnLst>
              <a:cxn ang="0">
                <a:pos x="connsiteX0" y="connsiteY0"/>
              </a:cxn>
              <a:cxn ang="0">
                <a:pos x="connsiteX1" y="connsiteY1"/>
              </a:cxn>
              <a:cxn ang="0">
                <a:pos x="connsiteX2" y="connsiteY2"/>
              </a:cxn>
            </a:cxnLst>
            <a:rect l="l" t="t" r="r" b="b"/>
            <a:pathLst>
              <a:path w="3208020" h="2685954">
                <a:moveTo>
                  <a:pt x="0" y="2685954"/>
                </a:moveTo>
                <a:cubicBezTo>
                  <a:pt x="323215" y="1383569"/>
                  <a:pt x="646430" y="81184"/>
                  <a:pt x="1181100" y="3714"/>
                </a:cubicBezTo>
                <a:cubicBezTo>
                  <a:pt x="1715770" y="-73756"/>
                  <a:pt x="2461895" y="1073689"/>
                  <a:pt x="3208020" y="222113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09EC4DC7-CAF7-4D6F-6A1A-69D556EF450C}"/>
              </a:ext>
            </a:extLst>
          </p:cNvPr>
          <p:cNvSpPr/>
          <p:nvPr/>
        </p:nvSpPr>
        <p:spPr>
          <a:xfrm>
            <a:off x="383308" y="2708275"/>
            <a:ext cx="4628640"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Test workload: </a:t>
            </a:r>
          </a:p>
          <a:p>
            <a:r>
              <a:rPr lang="en-US" altLang="zh-CN" sz="2400" dirty="0">
                <a:solidFill>
                  <a:srgbClr val="FF0000"/>
                </a:solidFill>
                <a:latin typeface="Trebuchet MS" panose="020B0603020202020204" pitchFamily="34" charset="0"/>
                <a:ea typeface="+mn-lt"/>
                <a:cs typeface="+mn-lt"/>
              </a:rPr>
              <a:t>continuous </a:t>
            </a:r>
            <a:r>
              <a:rPr lang="en-US" altLang="zh-CN" sz="2400" dirty="0" err="1">
                <a:solidFill>
                  <a:srgbClr val="FF0000"/>
                </a:solidFill>
                <a:latin typeface="Trebuchet MS" panose="020B0603020202020204" pitchFamily="34" charset="0"/>
                <a:ea typeface="+mn-lt"/>
                <a:cs typeface="+mn-lt"/>
              </a:rPr>
              <a:t>incast</a:t>
            </a:r>
            <a:r>
              <a:rPr lang="en-US" altLang="zh-CN" sz="2400" dirty="0">
                <a:solidFill>
                  <a:srgbClr val="FF0000"/>
                </a:solidFill>
                <a:latin typeface="Trebuchet MS" panose="020B0603020202020204" pitchFamily="34" charset="0"/>
                <a:ea typeface="+mn-lt"/>
                <a:cs typeface="+mn-lt"/>
              </a:rPr>
              <a:t> flows</a:t>
            </a:r>
          </a:p>
        </p:txBody>
      </p:sp>
      <p:sp>
        <p:nvSpPr>
          <p:cNvPr id="7" name="矩形 6">
            <a:extLst>
              <a:ext uri="{FF2B5EF4-FFF2-40B4-BE49-F238E27FC236}">
                <a16:creationId xmlns:a16="http://schemas.microsoft.com/office/drawing/2014/main" id="{B3DBDA60-00C9-99BD-45B9-4EAF0852A9A8}"/>
              </a:ext>
            </a:extLst>
          </p:cNvPr>
          <p:cNvSpPr/>
          <p:nvPr/>
        </p:nvSpPr>
        <p:spPr>
          <a:xfrm>
            <a:off x="10722356" y="5690761"/>
            <a:ext cx="1379562" cy="461665"/>
          </a:xfrm>
          <a:prstGeom prst="rect">
            <a:avLst/>
          </a:prstGeom>
        </p:spPr>
        <p:txBody>
          <a:bodyPr wrap="square" lIns="91440" tIns="45720" rIns="91440" bIns="45720" anchor="t">
            <a:spAutoFit/>
          </a:bodyPr>
          <a:lstStyle/>
          <a:p>
            <a:r>
              <a:rPr lang="en-US" altLang="zh-CN" sz="2400" dirty="0">
                <a:solidFill>
                  <a:srgbClr val="FF0000"/>
                </a:solidFill>
                <a:latin typeface="Trebuchet MS" panose="020B0603020202020204" pitchFamily="34" charset="0"/>
                <a:ea typeface="+mn-lt"/>
                <a:cs typeface="+mn-lt"/>
              </a:rPr>
              <a:t>Receiver</a:t>
            </a:r>
          </a:p>
        </p:txBody>
      </p:sp>
      <p:sp>
        <p:nvSpPr>
          <p:cNvPr id="8" name="箭头: 右 7">
            <a:extLst>
              <a:ext uri="{FF2B5EF4-FFF2-40B4-BE49-F238E27FC236}">
                <a16:creationId xmlns:a16="http://schemas.microsoft.com/office/drawing/2014/main" id="{FB3E87B5-66CF-0439-A98B-A2F04C0165F1}"/>
              </a:ext>
            </a:extLst>
          </p:cNvPr>
          <p:cNvSpPr/>
          <p:nvPr/>
        </p:nvSpPr>
        <p:spPr>
          <a:xfrm rot="16200000">
            <a:off x="11224313" y="5475643"/>
            <a:ext cx="375648" cy="313728"/>
          </a:xfrm>
          <a:prstGeom prst="rightArrow">
            <a:avLst/>
          </a:prstGeom>
          <a:solidFill>
            <a:srgbClr val="FF00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Tree>
    <p:extLst>
      <p:ext uri="{BB962C8B-B14F-4D97-AF65-F5344CB8AC3E}">
        <p14:creationId xmlns:p14="http://schemas.microsoft.com/office/powerpoint/2010/main" val="786096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80F32-F180-31FE-07A3-BF09D356C62D}"/>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CCDF4CD-D2B0-E3A3-5C6A-B0235913B96E}"/>
              </a:ext>
            </a:extLst>
          </p:cNvPr>
          <p:cNvSpPr>
            <a:spLocks noGrp="1"/>
          </p:cNvSpPr>
          <p:nvPr>
            <p:ph type="sldNum" sz="quarter" idx="12"/>
          </p:nvPr>
        </p:nvSpPr>
        <p:spPr/>
        <p:txBody>
          <a:bodyPr/>
          <a:lstStyle/>
          <a:p>
            <a:fld id="{49AE70B2-8BF9-45C0-BB95-33D1B9D3A854}" type="slidenum">
              <a:rPr lang="zh-CN" altLang="en-US" smtClean="0"/>
              <a:t>72</a:t>
            </a:fld>
            <a:endParaRPr lang="zh-CN" altLang="en-US" dirty="0"/>
          </a:p>
        </p:txBody>
      </p:sp>
      <p:sp>
        <p:nvSpPr>
          <p:cNvPr id="5" name="标题 4">
            <a:extLst>
              <a:ext uri="{FF2B5EF4-FFF2-40B4-BE49-F238E27FC236}">
                <a16:creationId xmlns:a16="http://schemas.microsoft.com/office/drawing/2014/main" id="{AE210490-B18F-0F2A-1742-B73B9DE44AB6}"/>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HOL Blocking Problem of </a:t>
            </a:r>
            <a:r>
              <a:rPr lang="en-US" altLang="zh-CN" dirty="0">
                <a:solidFill>
                  <a:srgbClr val="000000"/>
                </a:solidFill>
                <a:cs typeface="Arial" panose="020B0604020202020204"/>
              </a:rPr>
              <a:t>Naive</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grpSp>
        <p:nvGrpSpPr>
          <p:cNvPr id="13" name="组合 12">
            <a:extLst>
              <a:ext uri="{FF2B5EF4-FFF2-40B4-BE49-F238E27FC236}">
                <a16:creationId xmlns:a16="http://schemas.microsoft.com/office/drawing/2014/main" id="{1678507B-0BA6-F852-96E2-413DE39F948B}"/>
              </a:ext>
            </a:extLst>
          </p:cNvPr>
          <p:cNvGrpSpPr/>
          <p:nvPr/>
        </p:nvGrpSpPr>
        <p:grpSpPr>
          <a:xfrm>
            <a:off x="5161138" y="1834002"/>
            <a:ext cx="6480000" cy="3675781"/>
            <a:chOff x="5864568" y="1354919"/>
            <a:chExt cx="5400000" cy="3675781"/>
          </a:xfrm>
        </p:grpSpPr>
        <p:sp>
          <p:nvSpPr>
            <p:cNvPr id="1132" name="!!DestTor">
              <a:extLst>
                <a:ext uri="{FF2B5EF4-FFF2-40B4-BE49-F238E27FC236}">
                  <a16:creationId xmlns:a16="http://schemas.microsoft.com/office/drawing/2014/main" id="{01F70ECD-B4A7-692D-7E7C-04A4E2FF7CBE}"/>
                </a:ext>
              </a:extLst>
            </p:cNvPr>
            <p:cNvSpPr/>
            <p:nvPr/>
          </p:nvSpPr>
          <p:spPr>
            <a:xfrm>
              <a:off x="10814778" y="3951629"/>
              <a:ext cx="311762" cy="29218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任意多边形: 形状 1">
              <a:extLst>
                <a:ext uri="{FF2B5EF4-FFF2-40B4-BE49-F238E27FC236}">
                  <a16:creationId xmlns:a16="http://schemas.microsoft.com/office/drawing/2014/main" id="{3134BFBA-4DCB-C666-5DD3-6E9EF0954EDA}"/>
                </a:ext>
              </a:extLst>
            </p:cNvPr>
            <p:cNvSpPr/>
            <p:nvPr/>
          </p:nvSpPr>
          <p:spPr>
            <a:xfrm>
              <a:off x="6093383" y="1354919"/>
              <a:ext cx="4790021" cy="3267793"/>
            </a:xfrm>
            <a:custGeom>
              <a:avLst/>
              <a:gdLst>
                <a:gd name="connsiteX0" fmla="*/ 32506 w 7507726"/>
                <a:gd name="connsiteY0" fmla="*/ 3559981 h 3559981"/>
                <a:gd name="connsiteX1" fmla="*/ 954526 w 7507726"/>
                <a:gd name="connsiteY1" fmla="*/ 374821 h 3559981"/>
                <a:gd name="connsiteX2" fmla="*/ 6364726 w 7507726"/>
                <a:gd name="connsiteY2" fmla="*/ 405301 h 3559981"/>
                <a:gd name="connsiteX3" fmla="*/ 7507726 w 7507726"/>
                <a:gd name="connsiteY3" fmla="*/ 3453301 h 3559981"/>
              </a:gdLst>
              <a:ahLst/>
              <a:cxnLst>
                <a:cxn ang="0">
                  <a:pos x="connsiteX0" y="connsiteY0"/>
                </a:cxn>
                <a:cxn ang="0">
                  <a:pos x="connsiteX1" y="connsiteY1"/>
                </a:cxn>
                <a:cxn ang="0">
                  <a:pos x="connsiteX2" y="connsiteY2"/>
                </a:cxn>
                <a:cxn ang="0">
                  <a:pos x="connsiteX3" y="connsiteY3"/>
                </a:cxn>
              </a:cxnLst>
              <a:rect l="l" t="t" r="r" b="b"/>
              <a:pathLst>
                <a:path w="7507726" h="3559981">
                  <a:moveTo>
                    <a:pt x="32506" y="3559981"/>
                  </a:moveTo>
                  <a:cubicBezTo>
                    <a:pt x="-34169" y="2230291"/>
                    <a:pt x="-100844" y="900601"/>
                    <a:pt x="954526" y="374821"/>
                  </a:cubicBezTo>
                  <a:cubicBezTo>
                    <a:pt x="2009896" y="-150959"/>
                    <a:pt x="5272526" y="-107779"/>
                    <a:pt x="6364726" y="405301"/>
                  </a:cubicBezTo>
                  <a:cubicBezTo>
                    <a:pt x="7456926" y="918381"/>
                    <a:pt x="7482326" y="2185841"/>
                    <a:pt x="7507726" y="3453301"/>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C0B88DBC-165A-5C5C-3156-0DB970877339}"/>
                </a:ext>
              </a:extLst>
            </p:cNvPr>
            <p:cNvSpPr/>
            <p:nvPr/>
          </p:nvSpPr>
          <p:spPr>
            <a:xfrm>
              <a:off x="7489806" y="1742686"/>
              <a:ext cx="3380334" cy="2880026"/>
            </a:xfrm>
            <a:custGeom>
              <a:avLst/>
              <a:gdLst>
                <a:gd name="connsiteX0" fmla="*/ 0 w 5052060"/>
                <a:gd name="connsiteY0" fmla="*/ 3378657 h 3378657"/>
                <a:gd name="connsiteX1" fmla="*/ 1211580 w 5052060"/>
                <a:gd name="connsiteY1" fmla="*/ 383997 h 3378657"/>
                <a:gd name="connsiteX2" fmla="*/ 3901440 w 5052060"/>
                <a:gd name="connsiteY2" fmla="*/ 345897 h 3378657"/>
                <a:gd name="connsiteX3" fmla="*/ 5052060 w 5052060"/>
                <a:gd name="connsiteY3" fmla="*/ 3188157 h 3378657"/>
              </a:gdLst>
              <a:ahLst/>
              <a:cxnLst>
                <a:cxn ang="0">
                  <a:pos x="connsiteX0" y="connsiteY0"/>
                </a:cxn>
                <a:cxn ang="0">
                  <a:pos x="connsiteX1" y="connsiteY1"/>
                </a:cxn>
                <a:cxn ang="0">
                  <a:pos x="connsiteX2" y="connsiteY2"/>
                </a:cxn>
                <a:cxn ang="0">
                  <a:pos x="connsiteX3" y="connsiteY3"/>
                </a:cxn>
              </a:cxnLst>
              <a:rect l="l" t="t" r="r" b="b"/>
              <a:pathLst>
                <a:path w="5052060" h="3378657">
                  <a:moveTo>
                    <a:pt x="0" y="3378657"/>
                  </a:moveTo>
                  <a:cubicBezTo>
                    <a:pt x="280670" y="2134057"/>
                    <a:pt x="561340" y="889457"/>
                    <a:pt x="1211580" y="383997"/>
                  </a:cubicBezTo>
                  <a:cubicBezTo>
                    <a:pt x="1861820" y="-121463"/>
                    <a:pt x="3261360" y="-121463"/>
                    <a:pt x="3901440" y="345897"/>
                  </a:cubicBezTo>
                  <a:cubicBezTo>
                    <a:pt x="4541520" y="813257"/>
                    <a:pt x="4796790" y="2000707"/>
                    <a:pt x="5052060" y="3188157"/>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Core1">
              <a:extLst>
                <a:ext uri="{FF2B5EF4-FFF2-40B4-BE49-F238E27FC236}">
                  <a16:creationId xmlns:a16="http://schemas.microsoft.com/office/drawing/2014/main" id="{396F1D13-638B-BE8D-73F1-3D6AAB3ED230}"/>
                </a:ext>
              </a:extLst>
            </p:cNvPr>
            <p:cNvSpPr/>
            <p:nvPr/>
          </p:nvSpPr>
          <p:spPr>
            <a:xfrm>
              <a:off x="6723425" y="1790700"/>
              <a:ext cx="311762"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Core2">
              <a:extLst>
                <a:ext uri="{FF2B5EF4-FFF2-40B4-BE49-F238E27FC236}">
                  <a16:creationId xmlns:a16="http://schemas.microsoft.com/office/drawing/2014/main" id="{8E971A80-95DC-BC08-6C5D-92AD44E244BB}"/>
                </a:ext>
              </a:extLst>
            </p:cNvPr>
            <p:cNvSpPr/>
            <p:nvPr/>
          </p:nvSpPr>
          <p:spPr>
            <a:xfrm>
              <a:off x="7852195" y="1790700"/>
              <a:ext cx="311762"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Core3">
              <a:extLst>
                <a:ext uri="{FF2B5EF4-FFF2-40B4-BE49-F238E27FC236}">
                  <a16:creationId xmlns:a16="http://schemas.microsoft.com/office/drawing/2014/main" id="{5D524453-1230-302F-7479-4E248B7DE2A1}"/>
                </a:ext>
              </a:extLst>
            </p:cNvPr>
            <p:cNvSpPr/>
            <p:nvPr/>
          </p:nvSpPr>
          <p:spPr>
            <a:xfrm>
              <a:off x="8980965" y="1790700"/>
              <a:ext cx="311762"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Core4">
              <a:extLst>
                <a:ext uri="{FF2B5EF4-FFF2-40B4-BE49-F238E27FC236}">
                  <a16:creationId xmlns:a16="http://schemas.microsoft.com/office/drawing/2014/main" id="{DC0D13B9-1E57-2616-4AC2-1B39E3A16A87}"/>
                </a:ext>
              </a:extLst>
            </p:cNvPr>
            <p:cNvSpPr/>
            <p:nvPr/>
          </p:nvSpPr>
          <p:spPr>
            <a:xfrm>
              <a:off x="10109736" y="1790700"/>
              <a:ext cx="311762" cy="292188"/>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a:extLst>
                <a:ext uri="{FF2B5EF4-FFF2-40B4-BE49-F238E27FC236}">
                  <a16:creationId xmlns:a16="http://schemas.microsoft.com/office/drawing/2014/main" id="{8B1873D0-66A7-143D-89EE-BDDC1F06564E}"/>
                </a:ext>
              </a:extLst>
            </p:cNvPr>
            <p:cNvSpPr/>
            <p:nvPr/>
          </p:nvSpPr>
          <p:spPr>
            <a:xfrm>
              <a:off x="5983536"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a:extLst>
                <a:ext uri="{FF2B5EF4-FFF2-40B4-BE49-F238E27FC236}">
                  <a16:creationId xmlns:a16="http://schemas.microsoft.com/office/drawing/2014/main" id="{2B9FBB9D-ADAD-22DD-734B-363A62FB9CB4}"/>
                </a:ext>
              </a:extLst>
            </p:cNvPr>
            <p:cNvSpPr/>
            <p:nvPr/>
          </p:nvSpPr>
          <p:spPr>
            <a:xfrm>
              <a:off x="6547261"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a:extLst>
                <a:ext uri="{FF2B5EF4-FFF2-40B4-BE49-F238E27FC236}">
                  <a16:creationId xmlns:a16="http://schemas.microsoft.com/office/drawing/2014/main" id="{B7892F04-E70D-418D-D029-89AC6659F59D}"/>
                </a:ext>
              </a:extLst>
            </p:cNvPr>
            <p:cNvSpPr/>
            <p:nvPr/>
          </p:nvSpPr>
          <p:spPr>
            <a:xfrm>
              <a:off x="5983536"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a:extLst>
                <a:ext uri="{FF2B5EF4-FFF2-40B4-BE49-F238E27FC236}">
                  <a16:creationId xmlns:a16="http://schemas.microsoft.com/office/drawing/2014/main" id="{18C87CE2-9402-DF1F-AA33-668F0F92884B}"/>
                </a:ext>
              </a:extLst>
            </p:cNvPr>
            <p:cNvSpPr/>
            <p:nvPr/>
          </p:nvSpPr>
          <p:spPr>
            <a:xfrm>
              <a:off x="6547261"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a:extLst>
                <a:ext uri="{FF2B5EF4-FFF2-40B4-BE49-F238E27FC236}">
                  <a16:creationId xmlns:a16="http://schemas.microsoft.com/office/drawing/2014/main" id="{46B1AE59-6B97-0273-42C2-A997D8347B68}"/>
                </a:ext>
              </a:extLst>
            </p:cNvPr>
            <p:cNvSpPr/>
            <p:nvPr/>
          </p:nvSpPr>
          <p:spPr>
            <a:xfrm>
              <a:off x="5864568" y="2797359"/>
              <a:ext cx="1132483"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9" name="直接连接符 28">
              <a:extLst>
                <a:ext uri="{FF2B5EF4-FFF2-40B4-BE49-F238E27FC236}">
                  <a16:creationId xmlns:a16="http://schemas.microsoft.com/office/drawing/2014/main" id="{4BB98D29-FFCE-ABB4-17B7-1B8B8E61D239}"/>
                </a:ext>
              </a:extLst>
            </p:cNvPr>
            <p:cNvCxnSpPr>
              <a:stCxn id="16" idx="2"/>
              <a:endCxn id="14" idx="0"/>
            </p:cNvCxnSpPr>
            <p:nvPr/>
          </p:nvCxnSpPr>
          <p:spPr>
            <a:xfrm>
              <a:off x="6139417" y="3247757"/>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3DDA75B2-5C24-3057-E9DA-FAE41F7E6C04}"/>
                </a:ext>
              </a:extLst>
            </p:cNvPr>
            <p:cNvCxnSpPr>
              <a:cxnSpLocks/>
              <a:stCxn id="16" idx="2"/>
              <a:endCxn id="15" idx="0"/>
            </p:cNvCxnSpPr>
            <p:nvPr/>
          </p:nvCxnSpPr>
          <p:spPr>
            <a:xfrm>
              <a:off x="6139417"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31C75A1C-9CA7-7555-888B-F8D06156F0EF}"/>
                </a:ext>
              </a:extLst>
            </p:cNvPr>
            <p:cNvCxnSpPr>
              <a:cxnSpLocks/>
              <a:stCxn id="18" idx="2"/>
              <a:endCxn id="14" idx="0"/>
            </p:cNvCxnSpPr>
            <p:nvPr/>
          </p:nvCxnSpPr>
          <p:spPr>
            <a:xfrm flipH="1">
              <a:off x="6139417"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8E23ADFD-9DF6-1954-DC71-0C638A0785A2}"/>
                </a:ext>
              </a:extLst>
            </p:cNvPr>
            <p:cNvCxnSpPr>
              <a:cxnSpLocks/>
              <a:stCxn id="18" idx="2"/>
              <a:endCxn id="15" idx="0"/>
            </p:cNvCxnSpPr>
            <p:nvPr/>
          </p:nvCxnSpPr>
          <p:spPr>
            <a:xfrm>
              <a:off x="6703143" y="3247757"/>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026" name="矩形 1025">
              <a:extLst>
                <a:ext uri="{FF2B5EF4-FFF2-40B4-BE49-F238E27FC236}">
                  <a16:creationId xmlns:a16="http://schemas.microsoft.com/office/drawing/2014/main" id="{71F7D5C6-0C81-EFD2-01EF-D5E8AF711795}"/>
                </a:ext>
              </a:extLst>
            </p:cNvPr>
            <p:cNvSpPr/>
            <p:nvPr/>
          </p:nvSpPr>
          <p:spPr>
            <a:xfrm>
              <a:off x="5983536"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7" name="矩形 1026">
              <a:extLst>
                <a:ext uri="{FF2B5EF4-FFF2-40B4-BE49-F238E27FC236}">
                  <a16:creationId xmlns:a16="http://schemas.microsoft.com/office/drawing/2014/main" id="{2D60B12C-77DA-14A2-744D-D5580EEE6B51}"/>
                </a:ext>
              </a:extLst>
            </p:cNvPr>
            <p:cNvSpPr/>
            <p:nvPr/>
          </p:nvSpPr>
          <p:spPr>
            <a:xfrm>
              <a:off x="6235508"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8" name="矩形 1027">
              <a:extLst>
                <a:ext uri="{FF2B5EF4-FFF2-40B4-BE49-F238E27FC236}">
                  <a16:creationId xmlns:a16="http://schemas.microsoft.com/office/drawing/2014/main" id="{5F722652-4468-D1E3-B477-0516D6FB243A}"/>
                </a:ext>
              </a:extLst>
            </p:cNvPr>
            <p:cNvSpPr/>
            <p:nvPr/>
          </p:nvSpPr>
          <p:spPr>
            <a:xfrm>
              <a:off x="6487481"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9" name="矩形 1028">
              <a:extLst>
                <a:ext uri="{FF2B5EF4-FFF2-40B4-BE49-F238E27FC236}">
                  <a16:creationId xmlns:a16="http://schemas.microsoft.com/office/drawing/2014/main" id="{03A3D7C0-9F8E-7B36-2913-0016ED6B43D5}"/>
                </a:ext>
              </a:extLst>
            </p:cNvPr>
            <p:cNvSpPr/>
            <p:nvPr/>
          </p:nvSpPr>
          <p:spPr>
            <a:xfrm>
              <a:off x="6739453"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042" name="直接连接符 1041">
              <a:extLst>
                <a:ext uri="{FF2B5EF4-FFF2-40B4-BE49-F238E27FC236}">
                  <a16:creationId xmlns:a16="http://schemas.microsoft.com/office/drawing/2014/main" id="{355C236C-5CFB-6082-53F8-8618701BB454}"/>
                </a:ext>
              </a:extLst>
            </p:cNvPr>
            <p:cNvCxnSpPr>
              <a:cxnSpLocks/>
              <a:stCxn id="14" idx="2"/>
              <a:endCxn id="1026" idx="0"/>
            </p:cNvCxnSpPr>
            <p:nvPr/>
          </p:nvCxnSpPr>
          <p:spPr>
            <a:xfrm flipH="1">
              <a:off x="6047740" y="4243817"/>
              <a:ext cx="9167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9" name="直接连接符 1048">
              <a:extLst>
                <a:ext uri="{FF2B5EF4-FFF2-40B4-BE49-F238E27FC236}">
                  <a16:creationId xmlns:a16="http://schemas.microsoft.com/office/drawing/2014/main" id="{43D3A353-54F5-3560-C80B-EE5D8F8851A9}"/>
                </a:ext>
              </a:extLst>
            </p:cNvPr>
            <p:cNvCxnSpPr>
              <a:cxnSpLocks/>
              <a:stCxn id="14" idx="2"/>
              <a:endCxn id="1027" idx="0"/>
            </p:cNvCxnSpPr>
            <p:nvPr/>
          </p:nvCxnSpPr>
          <p:spPr>
            <a:xfrm>
              <a:off x="6139417" y="4243817"/>
              <a:ext cx="160295"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2" name="直接连接符 1051">
              <a:extLst>
                <a:ext uri="{FF2B5EF4-FFF2-40B4-BE49-F238E27FC236}">
                  <a16:creationId xmlns:a16="http://schemas.microsoft.com/office/drawing/2014/main" id="{95F18AA3-1697-61EE-DB28-1EF0127C207F}"/>
                </a:ext>
              </a:extLst>
            </p:cNvPr>
            <p:cNvCxnSpPr>
              <a:cxnSpLocks/>
              <a:stCxn id="15" idx="2"/>
              <a:endCxn id="1028" idx="0"/>
            </p:cNvCxnSpPr>
            <p:nvPr/>
          </p:nvCxnSpPr>
          <p:spPr>
            <a:xfrm flipH="1">
              <a:off x="6551685" y="4243817"/>
              <a:ext cx="15145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5" name="直接连接符 1054">
              <a:extLst>
                <a:ext uri="{FF2B5EF4-FFF2-40B4-BE49-F238E27FC236}">
                  <a16:creationId xmlns:a16="http://schemas.microsoft.com/office/drawing/2014/main" id="{A37B34CE-9082-087D-7E2F-B945EE45084E}"/>
                </a:ext>
              </a:extLst>
            </p:cNvPr>
            <p:cNvCxnSpPr>
              <a:cxnSpLocks/>
              <a:stCxn id="15" idx="2"/>
              <a:endCxn id="1029" idx="0"/>
            </p:cNvCxnSpPr>
            <p:nvPr/>
          </p:nvCxnSpPr>
          <p:spPr>
            <a:xfrm>
              <a:off x="6703143" y="4243817"/>
              <a:ext cx="100515"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095" name="矩形 1094">
              <a:extLst>
                <a:ext uri="{FF2B5EF4-FFF2-40B4-BE49-F238E27FC236}">
                  <a16:creationId xmlns:a16="http://schemas.microsoft.com/office/drawing/2014/main" id="{6083FC0A-BAC9-4E42-BA57-A6E302008757}"/>
                </a:ext>
              </a:extLst>
            </p:cNvPr>
            <p:cNvSpPr/>
            <p:nvPr/>
          </p:nvSpPr>
          <p:spPr>
            <a:xfrm>
              <a:off x="7406041"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6" name="矩形 1095">
              <a:extLst>
                <a:ext uri="{FF2B5EF4-FFF2-40B4-BE49-F238E27FC236}">
                  <a16:creationId xmlns:a16="http://schemas.microsoft.com/office/drawing/2014/main" id="{3E214F4D-29E7-5143-8340-8B0A45244D84}"/>
                </a:ext>
              </a:extLst>
            </p:cNvPr>
            <p:cNvSpPr/>
            <p:nvPr/>
          </p:nvSpPr>
          <p:spPr>
            <a:xfrm>
              <a:off x="7969767"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7" name="矩形 1096">
              <a:extLst>
                <a:ext uri="{FF2B5EF4-FFF2-40B4-BE49-F238E27FC236}">
                  <a16:creationId xmlns:a16="http://schemas.microsoft.com/office/drawing/2014/main" id="{FD6293C9-CE9E-E83A-898C-6CE4561BA8C9}"/>
                </a:ext>
              </a:extLst>
            </p:cNvPr>
            <p:cNvSpPr/>
            <p:nvPr/>
          </p:nvSpPr>
          <p:spPr>
            <a:xfrm>
              <a:off x="7406041"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8" name="矩形 1097">
              <a:extLst>
                <a:ext uri="{FF2B5EF4-FFF2-40B4-BE49-F238E27FC236}">
                  <a16:creationId xmlns:a16="http://schemas.microsoft.com/office/drawing/2014/main" id="{4A869A7C-205A-100D-7275-A96613AFFB8F}"/>
                </a:ext>
              </a:extLst>
            </p:cNvPr>
            <p:cNvSpPr/>
            <p:nvPr/>
          </p:nvSpPr>
          <p:spPr>
            <a:xfrm>
              <a:off x="7969767"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9" name="矩形 1098">
              <a:extLst>
                <a:ext uri="{FF2B5EF4-FFF2-40B4-BE49-F238E27FC236}">
                  <a16:creationId xmlns:a16="http://schemas.microsoft.com/office/drawing/2014/main" id="{5136C540-1845-C268-B21A-80A92979E496}"/>
                </a:ext>
              </a:extLst>
            </p:cNvPr>
            <p:cNvSpPr/>
            <p:nvPr/>
          </p:nvSpPr>
          <p:spPr>
            <a:xfrm>
              <a:off x="7287074" y="2797359"/>
              <a:ext cx="1132483"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0" name="直接连接符 1099">
              <a:extLst>
                <a:ext uri="{FF2B5EF4-FFF2-40B4-BE49-F238E27FC236}">
                  <a16:creationId xmlns:a16="http://schemas.microsoft.com/office/drawing/2014/main" id="{0626E579-124C-8E7F-7E85-FC115D2364C8}"/>
                </a:ext>
              </a:extLst>
            </p:cNvPr>
            <p:cNvCxnSpPr>
              <a:stCxn id="1097" idx="2"/>
              <a:endCxn id="1095" idx="0"/>
            </p:cNvCxnSpPr>
            <p:nvPr/>
          </p:nvCxnSpPr>
          <p:spPr>
            <a:xfrm>
              <a:off x="7561923" y="3247757"/>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1" name="直接连接符 1100">
              <a:extLst>
                <a:ext uri="{FF2B5EF4-FFF2-40B4-BE49-F238E27FC236}">
                  <a16:creationId xmlns:a16="http://schemas.microsoft.com/office/drawing/2014/main" id="{B0590B79-2B5E-9255-B118-3FD945198D3B}"/>
                </a:ext>
              </a:extLst>
            </p:cNvPr>
            <p:cNvCxnSpPr>
              <a:cxnSpLocks/>
              <a:stCxn id="1097" idx="2"/>
              <a:endCxn id="1096" idx="0"/>
            </p:cNvCxnSpPr>
            <p:nvPr/>
          </p:nvCxnSpPr>
          <p:spPr>
            <a:xfrm>
              <a:off x="7561923"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2" name="直接连接符 1101">
              <a:extLst>
                <a:ext uri="{FF2B5EF4-FFF2-40B4-BE49-F238E27FC236}">
                  <a16:creationId xmlns:a16="http://schemas.microsoft.com/office/drawing/2014/main" id="{765F1AEB-7620-6ECE-BBF4-E6A2EEF63998}"/>
                </a:ext>
              </a:extLst>
            </p:cNvPr>
            <p:cNvCxnSpPr>
              <a:cxnSpLocks/>
              <a:stCxn id="1098" idx="2"/>
              <a:endCxn id="1095" idx="0"/>
            </p:cNvCxnSpPr>
            <p:nvPr/>
          </p:nvCxnSpPr>
          <p:spPr>
            <a:xfrm flipH="1">
              <a:off x="7561923"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03" name="直接连接符 1102">
              <a:extLst>
                <a:ext uri="{FF2B5EF4-FFF2-40B4-BE49-F238E27FC236}">
                  <a16:creationId xmlns:a16="http://schemas.microsoft.com/office/drawing/2014/main" id="{E17E0F74-A5DB-CAE0-D90E-249FE5B773C3}"/>
                </a:ext>
              </a:extLst>
            </p:cNvPr>
            <p:cNvCxnSpPr>
              <a:cxnSpLocks/>
              <a:stCxn id="1098" idx="2"/>
              <a:endCxn id="1096" idx="0"/>
            </p:cNvCxnSpPr>
            <p:nvPr/>
          </p:nvCxnSpPr>
          <p:spPr>
            <a:xfrm>
              <a:off x="8125648" y="3247757"/>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04" name="矩形 1103">
              <a:extLst>
                <a:ext uri="{FF2B5EF4-FFF2-40B4-BE49-F238E27FC236}">
                  <a16:creationId xmlns:a16="http://schemas.microsoft.com/office/drawing/2014/main" id="{961946FE-180B-FC62-CDF2-FF3577F1256F}"/>
                </a:ext>
              </a:extLst>
            </p:cNvPr>
            <p:cNvSpPr/>
            <p:nvPr/>
          </p:nvSpPr>
          <p:spPr>
            <a:xfrm>
              <a:off x="7406041"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5" name="矩形 1104">
              <a:extLst>
                <a:ext uri="{FF2B5EF4-FFF2-40B4-BE49-F238E27FC236}">
                  <a16:creationId xmlns:a16="http://schemas.microsoft.com/office/drawing/2014/main" id="{AC039722-D207-A5B9-D569-83275F53CD65}"/>
                </a:ext>
              </a:extLst>
            </p:cNvPr>
            <p:cNvSpPr/>
            <p:nvPr/>
          </p:nvSpPr>
          <p:spPr>
            <a:xfrm>
              <a:off x="7658014"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6" name="矩形 1105">
              <a:extLst>
                <a:ext uri="{FF2B5EF4-FFF2-40B4-BE49-F238E27FC236}">
                  <a16:creationId xmlns:a16="http://schemas.microsoft.com/office/drawing/2014/main" id="{5872707B-DB37-3E1E-2DEE-3D101296F034}"/>
                </a:ext>
              </a:extLst>
            </p:cNvPr>
            <p:cNvSpPr/>
            <p:nvPr/>
          </p:nvSpPr>
          <p:spPr>
            <a:xfrm>
              <a:off x="7909986"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7" name="矩形 1106">
              <a:extLst>
                <a:ext uri="{FF2B5EF4-FFF2-40B4-BE49-F238E27FC236}">
                  <a16:creationId xmlns:a16="http://schemas.microsoft.com/office/drawing/2014/main" id="{06BE573A-F865-5CA5-5841-CE3C5BC3C76F}"/>
                </a:ext>
              </a:extLst>
            </p:cNvPr>
            <p:cNvSpPr/>
            <p:nvPr/>
          </p:nvSpPr>
          <p:spPr>
            <a:xfrm>
              <a:off x="8161959"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8" name="直接连接符 1107">
              <a:extLst>
                <a:ext uri="{FF2B5EF4-FFF2-40B4-BE49-F238E27FC236}">
                  <a16:creationId xmlns:a16="http://schemas.microsoft.com/office/drawing/2014/main" id="{1F94E834-63EB-9ACF-F036-58672C4C0732}"/>
                </a:ext>
              </a:extLst>
            </p:cNvPr>
            <p:cNvCxnSpPr>
              <a:cxnSpLocks/>
              <a:stCxn id="1095" idx="2"/>
              <a:endCxn id="1104" idx="0"/>
            </p:cNvCxnSpPr>
            <p:nvPr/>
          </p:nvCxnSpPr>
          <p:spPr>
            <a:xfrm flipH="1">
              <a:off x="7470245" y="4243817"/>
              <a:ext cx="9167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09" name="直接连接符 1108">
              <a:extLst>
                <a:ext uri="{FF2B5EF4-FFF2-40B4-BE49-F238E27FC236}">
                  <a16:creationId xmlns:a16="http://schemas.microsoft.com/office/drawing/2014/main" id="{94B368A0-6D94-C939-AE40-4F4D948D6193}"/>
                </a:ext>
              </a:extLst>
            </p:cNvPr>
            <p:cNvCxnSpPr>
              <a:cxnSpLocks/>
              <a:stCxn id="1095" idx="2"/>
              <a:endCxn id="1105" idx="0"/>
            </p:cNvCxnSpPr>
            <p:nvPr/>
          </p:nvCxnSpPr>
          <p:spPr>
            <a:xfrm>
              <a:off x="7561923" y="4243817"/>
              <a:ext cx="160295"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10" name="直接连接符 1109">
              <a:extLst>
                <a:ext uri="{FF2B5EF4-FFF2-40B4-BE49-F238E27FC236}">
                  <a16:creationId xmlns:a16="http://schemas.microsoft.com/office/drawing/2014/main" id="{BCAC4243-2708-7418-D40B-178B720E2243}"/>
                </a:ext>
              </a:extLst>
            </p:cNvPr>
            <p:cNvCxnSpPr>
              <a:cxnSpLocks/>
              <a:stCxn id="1096" idx="2"/>
              <a:endCxn id="1106" idx="0"/>
            </p:cNvCxnSpPr>
            <p:nvPr/>
          </p:nvCxnSpPr>
          <p:spPr>
            <a:xfrm flipH="1">
              <a:off x="7974190" y="4243817"/>
              <a:ext cx="15145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11" name="直接连接符 1110">
              <a:extLst>
                <a:ext uri="{FF2B5EF4-FFF2-40B4-BE49-F238E27FC236}">
                  <a16:creationId xmlns:a16="http://schemas.microsoft.com/office/drawing/2014/main" id="{91D7D92A-4644-55D2-6AC6-34F051B6DF61}"/>
                </a:ext>
              </a:extLst>
            </p:cNvPr>
            <p:cNvCxnSpPr>
              <a:cxnSpLocks/>
              <a:stCxn id="1096" idx="2"/>
              <a:endCxn id="1107" idx="0"/>
            </p:cNvCxnSpPr>
            <p:nvPr/>
          </p:nvCxnSpPr>
          <p:spPr>
            <a:xfrm>
              <a:off x="8125648" y="4243817"/>
              <a:ext cx="100515"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113" name="矩形 1112">
              <a:extLst>
                <a:ext uri="{FF2B5EF4-FFF2-40B4-BE49-F238E27FC236}">
                  <a16:creationId xmlns:a16="http://schemas.microsoft.com/office/drawing/2014/main" id="{94EE66D3-7C96-D0E6-8845-D0851729E23A}"/>
                </a:ext>
              </a:extLst>
            </p:cNvPr>
            <p:cNvSpPr/>
            <p:nvPr/>
          </p:nvSpPr>
          <p:spPr>
            <a:xfrm>
              <a:off x="8828547"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4" name="矩形 1113">
              <a:extLst>
                <a:ext uri="{FF2B5EF4-FFF2-40B4-BE49-F238E27FC236}">
                  <a16:creationId xmlns:a16="http://schemas.microsoft.com/office/drawing/2014/main" id="{47CF9227-440E-21D0-67A2-A55AB877F9BB}"/>
                </a:ext>
              </a:extLst>
            </p:cNvPr>
            <p:cNvSpPr/>
            <p:nvPr/>
          </p:nvSpPr>
          <p:spPr>
            <a:xfrm>
              <a:off x="9392272"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5" name="矩形 1114">
              <a:extLst>
                <a:ext uri="{FF2B5EF4-FFF2-40B4-BE49-F238E27FC236}">
                  <a16:creationId xmlns:a16="http://schemas.microsoft.com/office/drawing/2014/main" id="{D8F72B0C-5F24-22E2-69EC-525558488EA4}"/>
                </a:ext>
              </a:extLst>
            </p:cNvPr>
            <p:cNvSpPr/>
            <p:nvPr/>
          </p:nvSpPr>
          <p:spPr>
            <a:xfrm>
              <a:off x="8828547"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6" name="矩形 1115">
              <a:extLst>
                <a:ext uri="{FF2B5EF4-FFF2-40B4-BE49-F238E27FC236}">
                  <a16:creationId xmlns:a16="http://schemas.microsoft.com/office/drawing/2014/main" id="{B835C517-0EF0-F92A-F067-FE309F048F0F}"/>
                </a:ext>
              </a:extLst>
            </p:cNvPr>
            <p:cNvSpPr/>
            <p:nvPr/>
          </p:nvSpPr>
          <p:spPr>
            <a:xfrm>
              <a:off x="9392272" y="295556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7" name="矩形 1116">
              <a:extLst>
                <a:ext uri="{FF2B5EF4-FFF2-40B4-BE49-F238E27FC236}">
                  <a16:creationId xmlns:a16="http://schemas.microsoft.com/office/drawing/2014/main" id="{47747D8F-06FB-E4CB-EBF6-98E6500D3AC6}"/>
                </a:ext>
              </a:extLst>
            </p:cNvPr>
            <p:cNvSpPr/>
            <p:nvPr/>
          </p:nvSpPr>
          <p:spPr>
            <a:xfrm>
              <a:off x="8709579" y="2797359"/>
              <a:ext cx="1132483"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18" name="直接连接符 1117">
              <a:extLst>
                <a:ext uri="{FF2B5EF4-FFF2-40B4-BE49-F238E27FC236}">
                  <a16:creationId xmlns:a16="http://schemas.microsoft.com/office/drawing/2014/main" id="{6897AC66-4203-7EE5-31D6-4D57F36DF155}"/>
                </a:ext>
              </a:extLst>
            </p:cNvPr>
            <p:cNvCxnSpPr>
              <a:stCxn id="1115" idx="2"/>
              <a:endCxn id="1113" idx="0"/>
            </p:cNvCxnSpPr>
            <p:nvPr/>
          </p:nvCxnSpPr>
          <p:spPr>
            <a:xfrm>
              <a:off x="8984428" y="3247757"/>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19" name="直接连接符 1118">
              <a:extLst>
                <a:ext uri="{FF2B5EF4-FFF2-40B4-BE49-F238E27FC236}">
                  <a16:creationId xmlns:a16="http://schemas.microsoft.com/office/drawing/2014/main" id="{24828810-72E6-0685-13C9-836D0F4BC5F1}"/>
                </a:ext>
              </a:extLst>
            </p:cNvPr>
            <p:cNvCxnSpPr>
              <a:cxnSpLocks/>
              <a:stCxn id="1115" idx="2"/>
              <a:endCxn id="1114" idx="0"/>
            </p:cNvCxnSpPr>
            <p:nvPr/>
          </p:nvCxnSpPr>
          <p:spPr>
            <a:xfrm>
              <a:off x="8984428"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20" name="直接连接符 1119">
              <a:extLst>
                <a:ext uri="{FF2B5EF4-FFF2-40B4-BE49-F238E27FC236}">
                  <a16:creationId xmlns:a16="http://schemas.microsoft.com/office/drawing/2014/main" id="{325D4CE8-07AA-B525-3B66-1A558B50F4F1}"/>
                </a:ext>
              </a:extLst>
            </p:cNvPr>
            <p:cNvCxnSpPr>
              <a:cxnSpLocks/>
              <a:stCxn id="1116" idx="2"/>
              <a:endCxn id="1113" idx="0"/>
            </p:cNvCxnSpPr>
            <p:nvPr/>
          </p:nvCxnSpPr>
          <p:spPr>
            <a:xfrm flipH="1">
              <a:off x="8984428"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21" name="直接连接符 1120">
              <a:extLst>
                <a:ext uri="{FF2B5EF4-FFF2-40B4-BE49-F238E27FC236}">
                  <a16:creationId xmlns:a16="http://schemas.microsoft.com/office/drawing/2014/main" id="{5137DE4F-455D-0A90-4A2A-E53C322E281E}"/>
                </a:ext>
              </a:extLst>
            </p:cNvPr>
            <p:cNvCxnSpPr>
              <a:cxnSpLocks/>
              <a:stCxn id="1116" idx="2"/>
              <a:endCxn id="1114" idx="0"/>
            </p:cNvCxnSpPr>
            <p:nvPr/>
          </p:nvCxnSpPr>
          <p:spPr>
            <a:xfrm>
              <a:off x="9548154" y="3247757"/>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22" name="矩形 1121">
              <a:extLst>
                <a:ext uri="{FF2B5EF4-FFF2-40B4-BE49-F238E27FC236}">
                  <a16:creationId xmlns:a16="http://schemas.microsoft.com/office/drawing/2014/main" id="{19663A98-8286-9BA6-7445-69FD1E32D73D}"/>
                </a:ext>
              </a:extLst>
            </p:cNvPr>
            <p:cNvSpPr/>
            <p:nvPr/>
          </p:nvSpPr>
          <p:spPr>
            <a:xfrm>
              <a:off x="8828547"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3" name="矩形 1122">
              <a:extLst>
                <a:ext uri="{FF2B5EF4-FFF2-40B4-BE49-F238E27FC236}">
                  <a16:creationId xmlns:a16="http://schemas.microsoft.com/office/drawing/2014/main" id="{F9EDBEDD-1C7B-3C22-2389-949DAC5C1F7E}"/>
                </a:ext>
              </a:extLst>
            </p:cNvPr>
            <p:cNvSpPr/>
            <p:nvPr/>
          </p:nvSpPr>
          <p:spPr>
            <a:xfrm>
              <a:off x="9080519"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4" name="矩形 1123">
              <a:extLst>
                <a:ext uri="{FF2B5EF4-FFF2-40B4-BE49-F238E27FC236}">
                  <a16:creationId xmlns:a16="http://schemas.microsoft.com/office/drawing/2014/main" id="{DD28E97B-EAA6-FB9F-5777-5DE22DF005FC}"/>
                </a:ext>
              </a:extLst>
            </p:cNvPr>
            <p:cNvSpPr/>
            <p:nvPr/>
          </p:nvSpPr>
          <p:spPr>
            <a:xfrm>
              <a:off x="9332492"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5" name="矩形 1124">
              <a:extLst>
                <a:ext uri="{FF2B5EF4-FFF2-40B4-BE49-F238E27FC236}">
                  <a16:creationId xmlns:a16="http://schemas.microsoft.com/office/drawing/2014/main" id="{7BC0BC39-FC5E-6015-1E1B-B61806E451C2}"/>
                </a:ext>
              </a:extLst>
            </p:cNvPr>
            <p:cNvSpPr/>
            <p:nvPr/>
          </p:nvSpPr>
          <p:spPr>
            <a:xfrm>
              <a:off x="9584464"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26" name="直接连接符 1125">
              <a:extLst>
                <a:ext uri="{FF2B5EF4-FFF2-40B4-BE49-F238E27FC236}">
                  <a16:creationId xmlns:a16="http://schemas.microsoft.com/office/drawing/2014/main" id="{B2DC35E0-BD46-01CA-57AB-73D059312871}"/>
                </a:ext>
              </a:extLst>
            </p:cNvPr>
            <p:cNvCxnSpPr>
              <a:cxnSpLocks/>
              <a:stCxn id="1113" idx="2"/>
              <a:endCxn id="1122" idx="0"/>
            </p:cNvCxnSpPr>
            <p:nvPr/>
          </p:nvCxnSpPr>
          <p:spPr>
            <a:xfrm flipH="1">
              <a:off x="8892751" y="4243817"/>
              <a:ext cx="9167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7" name="直接连接符 1126">
              <a:extLst>
                <a:ext uri="{FF2B5EF4-FFF2-40B4-BE49-F238E27FC236}">
                  <a16:creationId xmlns:a16="http://schemas.microsoft.com/office/drawing/2014/main" id="{D5F77A8A-274E-CEC3-9E75-910C0D5EC2BF}"/>
                </a:ext>
              </a:extLst>
            </p:cNvPr>
            <p:cNvCxnSpPr>
              <a:cxnSpLocks/>
              <a:stCxn id="1113" idx="2"/>
              <a:endCxn id="1123" idx="0"/>
            </p:cNvCxnSpPr>
            <p:nvPr/>
          </p:nvCxnSpPr>
          <p:spPr>
            <a:xfrm>
              <a:off x="8984428" y="4243817"/>
              <a:ext cx="160295"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8" name="直接连接符 1127">
              <a:extLst>
                <a:ext uri="{FF2B5EF4-FFF2-40B4-BE49-F238E27FC236}">
                  <a16:creationId xmlns:a16="http://schemas.microsoft.com/office/drawing/2014/main" id="{2D6A7B74-2411-BEB3-92C9-3477A1EBEA97}"/>
                </a:ext>
              </a:extLst>
            </p:cNvPr>
            <p:cNvCxnSpPr>
              <a:cxnSpLocks/>
              <a:stCxn id="1114" idx="2"/>
              <a:endCxn id="1124" idx="0"/>
            </p:cNvCxnSpPr>
            <p:nvPr/>
          </p:nvCxnSpPr>
          <p:spPr>
            <a:xfrm flipH="1">
              <a:off x="9396696" y="4243817"/>
              <a:ext cx="15145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9" name="直接连接符 1128">
              <a:extLst>
                <a:ext uri="{FF2B5EF4-FFF2-40B4-BE49-F238E27FC236}">
                  <a16:creationId xmlns:a16="http://schemas.microsoft.com/office/drawing/2014/main" id="{60480EB2-1173-D98D-5AD5-3555C459E9E4}"/>
                </a:ext>
              </a:extLst>
            </p:cNvPr>
            <p:cNvCxnSpPr>
              <a:cxnSpLocks/>
              <a:stCxn id="1114" idx="2"/>
              <a:endCxn id="1125" idx="0"/>
            </p:cNvCxnSpPr>
            <p:nvPr/>
          </p:nvCxnSpPr>
          <p:spPr>
            <a:xfrm>
              <a:off x="9548154" y="4243817"/>
              <a:ext cx="100515" cy="387730"/>
            </a:xfrm>
            <a:prstGeom prst="line">
              <a:avLst/>
            </a:prstGeom>
            <a:ln w="19050"/>
          </p:spPr>
          <p:style>
            <a:lnRef idx="1">
              <a:schemeClr val="dk1"/>
            </a:lnRef>
            <a:fillRef idx="0">
              <a:schemeClr val="dk1"/>
            </a:fillRef>
            <a:effectRef idx="0">
              <a:schemeClr val="dk1"/>
            </a:effectRef>
            <a:fontRef idx="minor">
              <a:schemeClr val="tx1"/>
            </a:fontRef>
          </p:style>
        </p:cxnSp>
        <p:sp>
          <p:nvSpPr>
            <p:cNvPr id="1131" name="矩形 1130">
              <a:extLst>
                <a:ext uri="{FF2B5EF4-FFF2-40B4-BE49-F238E27FC236}">
                  <a16:creationId xmlns:a16="http://schemas.microsoft.com/office/drawing/2014/main" id="{70B307EE-98B9-9634-3265-38315110DF55}"/>
                </a:ext>
              </a:extLst>
            </p:cNvPr>
            <p:cNvSpPr/>
            <p:nvPr/>
          </p:nvSpPr>
          <p:spPr>
            <a:xfrm>
              <a:off x="10251052" y="3951629"/>
              <a:ext cx="311762"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33" name="!!DestAgg1">
              <a:extLst>
                <a:ext uri="{FF2B5EF4-FFF2-40B4-BE49-F238E27FC236}">
                  <a16:creationId xmlns:a16="http://schemas.microsoft.com/office/drawing/2014/main" id="{C362CCFD-622E-8A0D-66A9-7C3A618CC2E5}"/>
                </a:ext>
              </a:extLst>
            </p:cNvPr>
            <p:cNvSpPr/>
            <p:nvPr/>
          </p:nvSpPr>
          <p:spPr>
            <a:xfrm>
              <a:off x="10251052" y="2955569"/>
              <a:ext cx="311762" cy="292188"/>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4" name="!!DestAgg2">
              <a:extLst>
                <a:ext uri="{FF2B5EF4-FFF2-40B4-BE49-F238E27FC236}">
                  <a16:creationId xmlns:a16="http://schemas.microsoft.com/office/drawing/2014/main" id="{27ACD052-42DF-04B7-EC63-58289A2B6642}"/>
                </a:ext>
              </a:extLst>
            </p:cNvPr>
            <p:cNvSpPr/>
            <p:nvPr/>
          </p:nvSpPr>
          <p:spPr>
            <a:xfrm>
              <a:off x="10814778" y="2955569"/>
              <a:ext cx="311762" cy="292188"/>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5" name="矩形 1134">
              <a:extLst>
                <a:ext uri="{FF2B5EF4-FFF2-40B4-BE49-F238E27FC236}">
                  <a16:creationId xmlns:a16="http://schemas.microsoft.com/office/drawing/2014/main" id="{2F6D75AF-CD4F-FCC2-FB09-FD87177201B5}"/>
                </a:ext>
              </a:extLst>
            </p:cNvPr>
            <p:cNvSpPr/>
            <p:nvPr/>
          </p:nvSpPr>
          <p:spPr>
            <a:xfrm>
              <a:off x="10132085" y="2797359"/>
              <a:ext cx="1132483" cy="2233341"/>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36" name="直接连接符 1135">
              <a:extLst>
                <a:ext uri="{FF2B5EF4-FFF2-40B4-BE49-F238E27FC236}">
                  <a16:creationId xmlns:a16="http://schemas.microsoft.com/office/drawing/2014/main" id="{299719F4-E480-D054-EE14-2967AB17B9A4}"/>
                </a:ext>
              </a:extLst>
            </p:cNvPr>
            <p:cNvCxnSpPr>
              <a:stCxn id="1133" idx="2"/>
              <a:endCxn id="1131" idx="0"/>
            </p:cNvCxnSpPr>
            <p:nvPr/>
          </p:nvCxnSpPr>
          <p:spPr>
            <a:xfrm>
              <a:off x="10406934" y="3247757"/>
              <a:ext cx="0"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7" name="直接连接符 1136">
              <a:extLst>
                <a:ext uri="{FF2B5EF4-FFF2-40B4-BE49-F238E27FC236}">
                  <a16:creationId xmlns:a16="http://schemas.microsoft.com/office/drawing/2014/main" id="{02A6B847-3F7B-E1C7-7BF9-2027C9D21A39}"/>
                </a:ext>
              </a:extLst>
            </p:cNvPr>
            <p:cNvCxnSpPr>
              <a:cxnSpLocks/>
              <a:stCxn id="1133" idx="2"/>
              <a:endCxn id="1132" idx="0"/>
            </p:cNvCxnSpPr>
            <p:nvPr/>
          </p:nvCxnSpPr>
          <p:spPr>
            <a:xfrm>
              <a:off x="10406934"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8" name="直接连接符 1137">
              <a:extLst>
                <a:ext uri="{FF2B5EF4-FFF2-40B4-BE49-F238E27FC236}">
                  <a16:creationId xmlns:a16="http://schemas.microsoft.com/office/drawing/2014/main" id="{7A1B502F-A303-7181-7D14-CA4B07FC1EE6}"/>
                </a:ext>
              </a:extLst>
            </p:cNvPr>
            <p:cNvCxnSpPr>
              <a:cxnSpLocks/>
              <a:stCxn id="1134" idx="2"/>
              <a:endCxn id="1131" idx="0"/>
            </p:cNvCxnSpPr>
            <p:nvPr/>
          </p:nvCxnSpPr>
          <p:spPr>
            <a:xfrm flipH="1">
              <a:off x="10406934" y="3247757"/>
              <a:ext cx="563725" cy="70387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9" name="直接连接符 1138">
              <a:extLst>
                <a:ext uri="{FF2B5EF4-FFF2-40B4-BE49-F238E27FC236}">
                  <a16:creationId xmlns:a16="http://schemas.microsoft.com/office/drawing/2014/main" id="{4CE7F53E-617E-8828-C83F-79F52167A6A2}"/>
                </a:ext>
              </a:extLst>
            </p:cNvPr>
            <p:cNvCxnSpPr>
              <a:cxnSpLocks/>
              <a:stCxn id="1134" idx="2"/>
              <a:endCxn id="1132" idx="0"/>
            </p:cNvCxnSpPr>
            <p:nvPr/>
          </p:nvCxnSpPr>
          <p:spPr>
            <a:xfrm>
              <a:off x="10970659" y="3247757"/>
              <a:ext cx="0" cy="703872"/>
            </a:xfrm>
            <a:prstGeom prst="line">
              <a:avLst/>
            </a:prstGeom>
            <a:ln w="19050"/>
          </p:spPr>
          <p:style>
            <a:lnRef idx="1">
              <a:schemeClr val="dk1"/>
            </a:lnRef>
            <a:fillRef idx="0">
              <a:schemeClr val="dk1"/>
            </a:fillRef>
            <a:effectRef idx="0">
              <a:schemeClr val="dk1"/>
            </a:effectRef>
            <a:fontRef idx="minor">
              <a:schemeClr val="tx1"/>
            </a:fontRef>
          </p:style>
        </p:cxnSp>
        <p:sp>
          <p:nvSpPr>
            <p:cNvPr id="1140" name="矩形 1139">
              <a:extLst>
                <a:ext uri="{FF2B5EF4-FFF2-40B4-BE49-F238E27FC236}">
                  <a16:creationId xmlns:a16="http://schemas.microsoft.com/office/drawing/2014/main" id="{AAF334A1-03EB-52B1-706C-2B851FC7C3BF}"/>
                </a:ext>
              </a:extLst>
            </p:cNvPr>
            <p:cNvSpPr/>
            <p:nvPr/>
          </p:nvSpPr>
          <p:spPr>
            <a:xfrm>
              <a:off x="10251052"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1" name="矩形 1140">
              <a:extLst>
                <a:ext uri="{FF2B5EF4-FFF2-40B4-BE49-F238E27FC236}">
                  <a16:creationId xmlns:a16="http://schemas.microsoft.com/office/drawing/2014/main" id="{5EF4EA59-1931-342F-CF79-74CAF93FFEEC}"/>
                </a:ext>
              </a:extLst>
            </p:cNvPr>
            <p:cNvSpPr/>
            <p:nvPr/>
          </p:nvSpPr>
          <p:spPr>
            <a:xfrm>
              <a:off x="10503025"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2" name="矩形 1141">
              <a:extLst>
                <a:ext uri="{FF2B5EF4-FFF2-40B4-BE49-F238E27FC236}">
                  <a16:creationId xmlns:a16="http://schemas.microsoft.com/office/drawing/2014/main" id="{8C43BE32-8B87-3833-D05C-E7A17C061766}"/>
                </a:ext>
              </a:extLst>
            </p:cNvPr>
            <p:cNvSpPr/>
            <p:nvPr/>
          </p:nvSpPr>
          <p:spPr>
            <a:xfrm>
              <a:off x="10754997"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3" name="矩形 1142">
              <a:extLst>
                <a:ext uri="{FF2B5EF4-FFF2-40B4-BE49-F238E27FC236}">
                  <a16:creationId xmlns:a16="http://schemas.microsoft.com/office/drawing/2014/main" id="{D826401A-B449-3377-22F8-B72042DE3855}"/>
                </a:ext>
              </a:extLst>
            </p:cNvPr>
            <p:cNvSpPr/>
            <p:nvPr/>
          </p:nvSpPr>
          <p:spPr>
            <a:xfrm>
              <a:off x="11006970" y="4631546"/>
              <a:ext cx="128408" cy="2921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44" name="直接连接符 1143">
              <a:extLst>
                <a:ext uri="{FF2B5EF4-FFF2-40B4-BE49-F238E27FC236}">
                  <a16:creationId xmlns:a16="http://schemas.microsoft.com/office/drawing/2014/main" id="{A2EC1B85-3B88-60AF-0CEC-1EF86B3BD3D7}"/>
                </a:ext>
              </a:extLst>
            </p:cNvPr>
            <p:cNvCxnSpPr>
              <a:cxnSpLocks/>
              <a:stCxn id="1131" idx="2"/>
              <a:endCxn id="1140" idx="0"/>
            </p:cNvCxnSpPr>
            <p:nvPr/>
          </p:nvCxnSpPr>
          <p:spPr>
            <a:xfrm flipH="1">
              <a:off x="10315256" y="4243817"/>
              <a:ext cx="9167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5" name="直接连接符 1144">
              <a:extLst>
                <a:ext uri="{FF2B5EF4-FFF2-40B4-BE49-F238E27FC236}">
                  <a16:creationId xmlns:a16="http://schemas.microsoft.com/office/drawing/2014/main" id="{B1927776-BB10-636A-1707-8EBF7C7AB0EA}"/>
                </a:ext>
              </a:extLst>
            </p:cNvPr>
            <p:cNvCxnSpPr>
              <a:cxnSpLocks/>
              <a:stCxn id="1131" idx="2"/>
              <a:endCxn id="1141" idx="0"/>
            </p:cNvCxnSpPr>
            <p:nvPr/>
          </p:nvCxnSpPr>
          <p:spPr>
            <a:xfrm>
              <a:off x="10406934" y="4243817"/>
              <a:ext cx="160295"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6" name="直接连接符 1145">
              <a:extLst>
                <a:ext uri="{FF2B5EF4-FFF2-40B4-BE49-F238E27FC236}">
                  <a16:creationId xmlns:a16="http://schemas.microsoft.com/office/drawing/2014/main" id="{7BA6EFDE-F061-A945-DBAF-EA71095782F8}"/>
                </a:ext>
              </a:extLst>
            </p:cNvPr>
            <p:cNvCxnSpPr>
              <a:cxnSpLocks/>
              <a:stCxn id="1132" idx="2"/>
              <a:endCxn id="1142" idx="0"/>
            </p:cNvCxnSpPr>
            <p:nvPr/>
          </p:nvCxnSpPr>
          <p:spPr>
            <a:xfrm flipH="1">
              <a:off x="10819201" y="4243817"/>
              <a:ext cx="151458"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7" name="直接连接符 1146">
              <a:extLst>
                <a:ext uri="{FF2B5EF4-FFF2-40B4-BE49-F238E27FC236}">
                  <a16:creationId xmlns:a16="http://schemas.microsoft.com/office/drawing/2014/main" id="{1C7D37AF-9B0D-DB0C-30D1-684E0C835DBD}"/>
                </a:ext>
              </a:extLst>
            </p:cNvPr>
            <p:cNvCxnSpPr>
              <a:cxnSpLocks/>
              <a:stCxn id="1132" idx="2"/>
              <a:endCxn id="1143" idx="0"/>
            </p:cNvCxnSpPr>
            <p:nvPr/>
          </p:nvCxnSpPr>
          <p:spPr>
            <a:xfrm>
              <a:off x="10970659" y="4243817"/>
              <a:ext cx="100515" cy="387730"/>
            </a:xfrm>
            <a:prstGeom prst="line">
              <a:avLst/>
            </a:prstGeom>
            <a:ln w="19050"/>
          </p:spPr>
          <p:style>
            <a:lnRef idx="1">
              <a:schemeClr val="dk1"/>
            </a:lnRef>
            <a:fillRef idx="0">
              <a:schemeClr val="dk1"/>
            </a:fillRef>
            <a:effectRef idx="0">
              <a:schemeClr val="dk1"/>
            </a:effectRef>
            <a:fontRef idx="minor">
              <a:schemeClr val="tx1"/>
            </a:fontRef>
          </p:style>
        </p:cxnSp>
        <p:cxnSp>
          <p:nvCxnSpPr>
            <p:cNvPr id="1149" name="直接连接符 1148">
              <a:extLst>
                <a:ext uri="{FF2B5EF4-FFF2-40B4-BE49-F238E27FC236}">
                  <a16:creationId xmlns:a16="http://schemas.microsoft.com/office/drawing/2014/main" id="{DDCF02B4-0ED4-8F80-186F-8468FAB6711B}"/>
                </a:ext>
              </a:extLst>
            </p:cNvPr>
            <p:cNvCxnSpPr>
              <a:cxnSpLocks/>
              <a:stCxn id="21" idx="2"/>
              <a:endCxn id="16" idx="0"/>
            </p:cNvCxnSpPr>
            <p:nvPr/>
          </p:nvCxnSpPr>
          <p:spPr>
            <a:xfrm flipH="1">
              <a:off x="6139417" y="2082888"/>
              <a:ext cx="739889"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52" name="直接连接符 1151">
              <a:extLst>
                <a:ext uri="{FF2B5EF4-FFF2-40B4-BE49-F238E27FC236}">
                  <a16:creationId xmlns:a16="http://schemas.microsoft.com/office/drawing/2014/main" id="{B24739AF-5BA7-90FD-8E90-521184F8B2CF}"/>
                </a:ext>
              </a:extLst>
            </p:cNvPr>
            <p:cNvCxnSpPr>
              <a:cxnSpLocks/>
              <a:stCxn id="25" idx="2"/>
              <a:endCxn id="18" idx="0"/>
            </p:cNvCxnSpPr>
            <p:nvPr/>
          </p:nvCxnSpPr>
          <p:spPr>
            <a:xfrm flipH="1">
              <a:off x="6703143" y="2082888"/>
              <a:ext cx="2433704"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55" name="直接连接符 1154">
              <a:extLst>
                <a:ext uri="{FF2B5EF4-FFF2-40B4-BE49-F238E27FC236}">
                  <a16:creationId xmlns:a16="http://schemas.microsoft.com/office/drawing/2014/main" id="{9A6C2BE4-2924-8AE1-609B-EC75F6EFE27A}"/>
                </a:ext>
              </a:extLst>
            </p:cNvPr>
            <p:cNvCxnSpPr>
              <a:cxnSpLocks/>
              <a:stCxn id="24" idx="2"/>
              <a:endCxn id="16" idx="0"/>
            </p:cNvCxnSpPr>
            <p:nvPr/>
          </p:nvCxnSpPr>
          <p:spPr>
            <a:xfrm flipH="1">
              <a:off x="6139417" y="2082888"/>
              <a:ext cx="1868659"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62" name="直接连接符 1161">
              <a:extLst>
                <a:ext uri="{FF2B5EF4-FFF2-40B4-BE49-F238E27FC236}">
                  <a16:creationId xmlns:a16="http://schemas.microsoft.com/office/drawing/2014/main" id="{EBE1EAA5-4F12-829B-F3F9-E56197002819}"/>
                </a:ext>
              </a:extLst>
            </p:cNvPr>
            <p:cNvCxnSpPr>
              <a:cxnSpLocks/>
              <a:stCxn id="26" idx="2"/>
              <a:endCxn id="18" idx="0"/>
            </p:cNvCxnSpPr>
            <p:nvPr/>
          </p:nvCxnSpPr>
          <p:spPr>
            <a:xfrm flipH="1">
              <a:off x="6703143" y="2082888"/>
              <a:ext cx="3562475"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67" name="直接连接符 1166">
              <a:extLst>
                <a:ext uri="{FF2B5EF4-FFF2-40B4-BE49-F238E27FC236}">
                  <a16:creationId xmlns:a16="http://schemas.microsoft.com/office/drawing/2014/main" id="{CB599046-238B-BD29-7687-7158CFDCFC42}"/>
                </a:ext>
              </a:extLst>
            </p:cNvPr>
            <p:cNvCxnSpPr>
              <a:cxnSpLocks/>
              <a:stCxn id="21" idx="2"/>
              <a:endCxn id="1097" idx="0"/>
            </p:cNvCxnSpPr>
            <p:nvPr/>
          </p:nvCxnSpPr>
          <p:spPr>
            <a:xfrm>
              <a:off x="6879306" y="2082888"/>
              <a:ext cx="682616"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0" name="直接连接符 1169">
              <a:extLst>
                <a:ext uri="{FF2B5EF4-FFF2-40B4-BE49-F238E27FC236}">
                  <a16:creationId xmlns:a16="http://schemas.microsoft.com/office/drawing/2014/main" id="{925452FC-1EFE-AE2E-D6F1-436265722467}"/>
                </a:ext>
              </a:extLst>
            </p:cNvPr>
            <p:cNvCxnSpPr>
              <a:cxnSpLocks/>
              <a:stCxn id="24" idx="2"/>
              <a:endCxn id="1097" idx="0"/>
            </p:cNvCxnSpPr>
            <p:nvPr/>
          </p:nvCxnSpPr>
          <p:spPr>
            <a:xfrm flipH="1">
              <a:off x="7561923" y="2082888"/>
              <a:ext cx="446154"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3" name="直接连接符 1172">
              <a:extLst>
                <a:ext uri="{FF2B5EF4-FFF2-40B4-BE49-F238E27FC236}">
                  <a16:creationId xmlns:a16="http://schemas.microsoft.com/office/drawing/2014/main" id="{9FD4FE8E-087D-5D54-A6A9-B864003CD542}"/>
                </a:ext>
              </a:extLst>
            </p:cNvPr>
            <p:cNvCxnSpPr>
              <a:cxnSpLocks/>
              <a:stCxn id="21" idx="2"/>
              <a:endCxn id="1115" idx="0"/>
            </p:cNvCxnSpPr>
            <p:nvPr/>
          </p:nvCxnSpPr>
          <p:spPr>
            <a:xfrm>
              <a:off x="6879306" y="2082888"/>
              <a:ext cx="2105122"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6" name="直接连接符 1175">
              <a:extLst>
                <a:ext uri="{FF2B5EF4-FFF2-40B4-BE49-F238E27FC236}">
                  <a16:creationId xmlns:a16="http://schemas.microsoft.com/office/drawing/2014/main" id="{7D84381C-67E7-588D-6445-1F10ADE09945}"/>
                </a:ext>
              </a:extLst>
            </p:cNvPr>
            <p:cNvCxnSpPr>
              <a:cxnSpLocks/>
              <a:stCxn id="24" idx="2"/>
              <a:endCxn id="1115" idx="0"/>
            </p:cNvCxnSpPr>
            <p:nvPr/>
          </p:nvCxnSpPr>
          <p:spPr>
            <a:xfrm>
              <a:off x="8008077" y="2082888"/>
              <a:ext cx="976352" cy="872682"/>
            </a:xfrm>
            <a:prstGeom prst="line">
              <a:avLst/>
            </a:prstGeom>
            <a:ln w="38100"/>
          </p:spPr>
          <p:style>
            <a:lnRef idx="1">
              <a:schemeClr val="dk1"/>
            </a:lnRef>
            <a:fillRef idx="0">
              <a:schemeClr val="dk1"/>
            </a:fillRef>
            <a:effectRef idx="0">
              <a:schemeClr val="dk1"/>
            </a:effectRef>
            <a:fontRef idx="minor">
              <a:schemeClr val="tx1"/>
            </a:fontRef>
          </p:style>
        </p:cxnSp>
        <p:cxnSp>
          <p:nvCxnSpPr>
            <p:cNvPr id="1179" name="直接连接符 1178">
              <a:extLst>
                <a:ext uri="{FF2B5EF4-FFF2-40B4-BE49-F238E27FC236}">
                  <a16:creationId xmlns:a16="http://schemas.microsoft.com/office/drawing/2014/main" id="{9431C85B-F4A5-805B-739D-7E78C4F06EB6}"/>
                </a:ext>
              </a:extLst>
            </p:cNvPr>
            <p:cNvCxnSpPr>
              <a:cxnSpLocks/>
              <a:stCxn id="24" idx="2"/>
              <a:endCxn id="1133" idx="0"/>
            </p:cNvCxnSpPr>
            <p:nvPr/>
          </p:nvCxnSpPr>
          <p:spPr>
            <a:xfrm>
              <a:off x="8008077" y="2082888"/>
              <a:ext cx="2398857"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2" name="直接连接符 1181">
              <a:extLst>
                <a:ext uri="{FF2B5EF4-FFF2-40B4-BE49-F238E27FC236}">
                  <a16:creationId xmlns:a16="http://schemas.microsoft.com/office/drawing/2014/main" id="{A92106C7-A953-EC35-4E44-6726906E5803}"/>
                </a:ext>
              </a:extLst>
            </p:cNvPr>
            <p:cNvCxnSpPr>
              <a:cxnSpLocks/>
              <a:stCxn id="21" idx="2"/>
              <a:endCxn id="1133" idx="0"/>
            </p:cNvCxnSpPr>
            <p:nvPr/>
          </p:nvCxnSpPr>
          <p:spPr>
            <a:xfrm>
              <a:off x="6879306" y="2082888"/>
              <a:ext cx="3527627"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5" name="直接连接符 1184">
              <a:extLst>
                <a:ext uri="{FF2B5EF4-FFF2-40B4-BE49-F238E27FC236}">
                  <a16:creationId xmlns:a16="http://schemas.microsoft.com/office/drawing/2014/main" id="{EB10013D-272F-CB70-7329-A9762F1CF03F}"/>
                </a:ext>
              </a:extLst>
            </p:cNvPr>
            <p:cNvCxnSpPr>
              <a:cxnSpLocks/>
              <a:stCxn id="25" idx="2"/>
              <a:endCxn id="1098" idx="0"/>
            </p:cNvCxnSpPr>
            <p:nvPr/>
          </p:nvCxnSpPr>
          <p:spPr>
            <a:xfrm flipH="1">
              <a:off x="8125648" y="2082888"/>
              <a:ext cx="1011199"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8" name="直接连接符 1187">
              <a:extLst>
                <a:ext uri="{FF2B5EF4-FFF2-40B4-BE49-F238E27FC236}">
                  <a16:creationId xmlns:a16="http://schemas.microsoft.com/office/drawing/2014/main" id="{C95EEA55-F057-9CDE-EC6B-13EE72150CF6}"/>
                </a:ext>
              </a:extLst>
            </p:cNvPr>
            <p:cNvCxnSpPr>
              <a:cxnSpLocks/>
              <a:stCxn id="26" idx="2"/>
              <a:endCxn id="1098" idx="0"/>
            </p:cNvCxnSpPr>
            <p:nvPr/>
          </p:nvCxnSpPr>
          <p:spPr>
            <a:xfrm flipH="1">
              <a:off x="8125648" y="2082888"/>
              <a:ext cx="2139970"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2" name="直接连接符 1191">
              <a:extLst>
                <a:ext uri="{FF2B5EF4-FFF2-40B4-BE49-F238E27FC236}">
                  <a16:creationId xmlns:a16="http://schemas.microsoft.com/office/drawing/2014/main" id="{1873A51E-AA2F-0796-02FC-3A1A474C345A}"/>
                </a:ext>
              </a:extLst>
            </p:cNvPr>
            <p:cNvCxnSpPr>
              <a:cxnSpLocks/>
              <a:stCxn id="25" idx="2"/>
              <a:endCxn id="1116" idx="0"/>
            </p:cNvCxnSpPr>
            <p:nvPr/>
          </p:nvCxnSpPr>
          <p:spPr>
            <a:xfrm>
              <a:off x="9136847" y="2082888"/>
              <a:ext cx="411307"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5" name="直接连接符 1194">
              <a:extLst>
                <a:ext uri="{FF2B5EF4-FFF2-40B4-BE49-F238E27FC236}">
                  <a16:creationId xmlns:a16="http://schemas.microsoft.com/office/drawing/2014/main" id="{D0E98997-9DA9-4257-7E67-00E5E5DEBD32}"/>
                </a:ext>
              </a:extLst>
            </p:cNvPr>
            <p:cNvCxnSpPr>
              <a:cxnSpLocks/>
              <a:stCxn id="26" idx="2"/>
              <a:endCxn id="1116" idx="0"/>
            </p:cNvCxnSpPr>
            <p:nvPr/>
          </p:nvCxnSpPr>
          <p:spPr>
            <a:xfrm flipH="1">
              <a:off x="9548154" y="2082888"/>
              <a:ext cx="717464"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198" name="直接连接符 1197">
              <a:extLst>
                <a:ext uri="{FF2B5EF4-FFF2-40B4-BE49-F238E27FC236}">
                  <a16:creationId xmlns:a16="http://schemas.microsoft.com/office/drawing/2014/main" id="{F54EC33E-C006-17AA-EE51-A2A8382614C3}"/>
                </a:ext>
              </a:extLst>
            </p:cNvPr>
            <p:cNvCxnSpPr>
              <a:cxnSpLocks/>
              <a:stCxn id="25" idx="2"/>
              <a:endCxn id="1134" idx="0"/>
            </p:cNvCxnSpPr>
            <p:nvPr/>
          </p:nvCxnSpPr>
          <p:spPr>
            <a:xfrm>
              <a:off x="9136847" y="2082888"/>
              <a:ext cx="1833812" cy="872682"/>
            </a:xfrm>
            <a:prstGeom prst="line">
              <a:avLst/>
            </a:prstGeom>
            <a:ln w="19050"/>
          </p:spPr>
          <p:style>
            <a:lnRef idx="1">
              <a:schemeClr val="dk1"/>
            </a:lnRef>
            <a:fillRef idx="0">
              <a:schemeClr val="dk1"/>
            </a:fillRef>
            <a:effectRef idx="0">
              <a:schemeClr val="dk1"/>
            </a:effectRef>
            <a:fontRef idx="minor">
              <a:schemeClr val="tx1"/>
            </a:fontRef>
          </p:style>
        </p:cxnSp>
        <p:cxnSp>
          <p:nvCxnSpPr>
            <p:cNvPr id="1201" name="直接连接符 1200">
              <a:extLst>
                <a:ext uri="{FF2B5EF4-FFF2-40B4-BE49-F238E27FC236}">
                  <a16:creationId xmlns:a16="http://schemas.microsoft.com/office/drawing/2014/main" id="{ABADB0D5-DB04-F728-C8B6-5AE7E7697114}"/>
                </a:ext>
              </a:extLst>
            </p:cNvPr>
            <p:cNvCxnSpPr>
              <a:cxnSpLocks/>
              <a:stCxn id="26" idx="2"/>
              <a:endCxn id="1134" idx="0"/>
            </p:cNvCxnSpPr>
            <p:nvPr/>
          </p:nvCxnSpPr>
          <p:spPr>
            <a:xfrm>
              <a:off x="10265618" y="2082888"/>
              <a:ext cx="705041" cy="872682"/>
            </a:xfrm>
            <a:prstGeom prst="line">
              <a:avLst/>
            </a:prstGeom>
            <a:ln w="19050"/>
          </p:spPr>
          <p:style>
            <a:lnRef idx="1">
              <a:schemeClr val="dk1"/>
            </a:lnRef>
            <a:fillRef idx="0">
              <a:schemeClr val="dk1"/>
            </a:fillRef>
            <a:effectRef idx="0">
              <a:schemeClr val="dk1"/>
            </a:effectRef>
            <a:fontRef idx="minor">
              <a:schemeClr val="tx1"/>
            </a:fontRef>
          </p:style>
        </p:cxnSp>
        <p:sp>
          <p:nvSpPr>
            <p:cNvPr id="4" name="椭圆 3">
              <a:extLst>
                <a:ext uri="{FF2B5EF4-FFF2-40B4-BE49-F238E27FC236}">
                  <a16:creationId xmlns:a16="http://schemas.microsoft.com/office/drawing/2014/main" id="{06EBCE32-5BF1-0C9D-709E-44EE2EC15B09}"/>
                </a:ext>
              </a:extLst>
            </p:cNvPr>
            <p:cNvSpPr/>
            <p:nvPr/>
          </p:nvSpPr>
          <p:spPr>
            <a:xfrm rot="5232316">
              <a:off x="10927863" y="4178397"/>
              <a:ext cx="214001" cy="1406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任意多边形: 形状 7">
              <a:extLst>
                <a:ext uri="{FF2B5EF4-FFF2-40B4-BE49-F238E27FC236}">
                  <a16:creationId xmlns:a16="http://schemas.microsoft.com/office/drawing/2014/main" id="{AA3B37B3-D11E-F477-342D-99813D7701BA}"/>
                </a:ext>
              </a:extLst>
            </p:cNvPr>
            <p:cNvSpPr/>
            <p:nvPr/>
          </p:nvSpPr>
          <p:spPr>
            <a:xfrm>
              <a:off x="8862377" y="2100545"/>
              <a:ext cx="1961461" cy="2495195"/>
            </a:xfrm>
            <a:custGeom>
              <a:avLst/>
              <a:gdLst>
                <a:gd name="connsiteX0" fmla="*/ 0 w 3299460"/>
                <a:gd name="connsiteY0" fmla="*/ 2758766 h 2758766"/>
                <a:gd name="connsiteX1" fmla="*/ 1356360 w 3299460"/>
                <a:gd name="connsiteY1" fmla="*/ 326 h 2758766"/>
                <a:gd name="connsiteX2" fmla="*/ 3299460 w 3299460"/>
                <a:gd name="connsiteY2" fmla="*/ 2613986 h 2758766"/>
              </a:gdLst>
              <a:ahLst/>
              <a:cxnLst>
                <a:cxn ang="0">
                  <a:pos x="connsiteX0" y="connsiteY0"/>
                </a:cxn>
                <a:cxn ang="0">
                  <a:pos x="connsiteX1" y="connsiteY1"/>
                </a:cxn>
                <a:cxn ang="0">
                  <a:pos x="connsiteX2" y="connsiteY2"/>
                </a:cxn>
              </a:cxnLst>
              <a:rect l="l" t="t" r="r" b="b"/>
              <a:pathLst>
                <a:path w="3299460" h="2758766">
                  <a:moveTo>
                    <a:pt x="0" y="2758766"/>
                  </a:moveTo>
                  <a:cubicBezTo>
                    <a:pt x="403225" y="1391611"/>
                    <a:pt x="806450" y="24456"/>
                    <a:pt x="1356360" y="326"/>
                  </a:cubicBezTo>
                  <a:cubicBezTo>
                    <a:pt x="1906270" y="-23804"/>
                    <a:pt x="2602865" y="1295091"/>
                    <a:pt x="3299460" y="261398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a:extLst>
              <a:ext uri="{FF2B5EF4-FFF2-40B4-BE49-F238E27FC236}">
                <a16:creationId xmlns:a16="http://schemas.microsoft.com/office/drawing/2014/main" id="{2BFAF93D-1C5F-2FE2-D75F-873C7F19050B}"/>
              </a:ext>
            </a:extLst>
          </p:cNvPr>
          <p:cNvSpPr/>
          <p:nvPr/>
        </p:nvSpPr>
        <p:spPr>
          <a:xfrm>
            <a:off x="10222003" y="5696829"/>
            <a:ext cx="1365071" cy="461665"/>
          </a:xfrm>
          <a:prstGeom prst="rect">
            <a:avLst/>
          </a:prstGeom>
        </p:spPr>
        <p:txBody>
          <a:bodyPr wrap="square" lIns="91440" tIns="45720" rIns="91440" bIns="45720" anchor="t">
            <a:spAutoFit/>
          </a:bodyPr>
          <a:lstStyle/>
          <a:p>
            <a:r>
              <a:rPr lang="en-US" altLang="zh-CN" sz="2400" dirty="0">
                <a:solidFill>
                  <a:schemeClr val="accent1">
                    <a:lumMod val="75000"/>
                  </a:schemeClr>
                </a:solidFill>
                <a:latin typeface="Trebuchet MS" panose="020B0603020202020204" pitchFamily="34" charset="0"/>
                <a:ea typeface="+mn-lt"/>
                <a:cs typeface="+mn-lt"/>
              </a:rPr>
              <a:t>Receiver</a:t>
            </a:r>
          </a:p>
        </p:txBody>
      </p:sp>
      <p:sp>
        <p:nvSpPr>
          <p:cNvPr id="9" name="箭头: 右 8">
            <a:extLst>
              <a:ext uri="{FF2B5EF4-FFF2-40B4-BE49-F238E27FC236}">
                <a16:creationId xmlns:a16="http://schemas.microsoft.com/office/drawing/2014/main" id="{DB9D160B-9BFF-9405-0C09-151EFFE175FC}"/>
              </a:ext>
            </a:extLst>
          </p:cNvPr>
          <p:cNvSpPr/>
          <p:nvPr/>
        </p:nvSpPr>
        <p:spPr>
          <a:xfrm rot="16200000">
            <a:off x="10616447" y="5509621"/>
            <a:ext cx="375648" cy="186505"/>
          </a:xfrm>
          <a:prstGeom prst="rightArrow">
            <a:avLst/>
          </a:prstGeom>
          <a:solidFill>
            <a:schemeClr val="accent1">
              <a:lumMod val="7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p>
        </p:txBody>
      </p:sp>
      <p:sp>
        <p:nvSpPr>
          <p:cNvPr id="10" name="箭头: 右 9">
            <a:extLst>
              <a:ext uri="{FF2B5EF4-FFF2-40B4-BE49-F238E27FC236}">
                <a16:creationId xmlns:a16="http://schemas.microsoft.com/office/drawing/2014/main" id="{1F8455E8-A006-36D0-6BC3-50C84B09FD75}"/>
              </a:ext>
            </a:extLst>
          </p:cNvPr>
          <p:cNvSpPr/>
          <p:nvPr/>
        </p:nvSpPr>
        <p:spPr>
          <a:xfrm rot="16200000">
            <a:off x="10302987" y="5509621"/>
            <a:ext cx="375648" cy="186505"/>
          </a:xfrm>
          <a:prstGeom prst="rightArrow">
            <a:avLst/>
          </a:prstGeom>
          <a:solidFill>
            <a:schemeClr val="accent1">
              <a:lumMod val="7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7" name="箭头: 右 16">
            <a:extLst>
              <a:ext uri="{FF2B5EF4-FFF2-40B4-BE49-F238E27FC236}">
                <a16:creationId xmlns:a16="http://schemas.microsoft.com/office/drawing/2014/main" id="{0BDEFB39-D5A4-5F54-D3AD-A9C914ECB345}"/>
              </a:ext>
            </a:extLst>
          </p:cNvPr>
          <p:cNvSpPr/>
          <p:nvPr/>
        </p:nvSpPr>
        <p:spPr>
          <a:xfrm rot="16200000">
            <a:off x="10921993" y="5509621"/>
            <a:ext cx="375648" cy="186505"/>
          </a:xfrm>
          <a:prstGeom prst="rightArrow">
            <a:avLst/>
          </a:prstGeom>
          <a:solidFill>
            <a:schemeClr val="accent1">
              <a:lumMod val="7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9" name="矩形 18">
            <a:extLst>
              <a:ext uri="{FF2B5EF4-FFF2-40B4-BE49-F238E27FC236}">
                <a16:creationId xmlns:a16="http://schemas.microsoft.com/office/drawing/2014/main" id="{FD728147-A3EE-8AF9-532E-B75AA3F99C99}"/>
              </a:ext>
            </a:extLst>
          </p:cNvPr>
          <p:cNvSpPr/>
          <p:nvPr/>
        </p:nvSpPr>
        <p:spPr>
          <a:xfrm>
            <a:off x="383308" y="2720584"/>
            <a:ext cx="4628640" cy="1569660"/>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Test workload: </a:t>
            </a:r>
          </a:p>
          <a:p>
            <a:r>
              <a:rPr lang="en-US" altLang="zh-CN" sz="2400" dirty="0">
                <a:solidFill>
                  <a:srgbClr val="FF0000"/>
                </a:solidFill>
                <a:latin typeface="Trebuchet MS" panose="020B0603020202020204" pitchFamily="34" charset="0"/>
                <a:ea typeface="+mn-lt"/>
                <a:cs typeface="+mn-lt"/>
              </a:rPr>
              <a:t>continuous </a:t>
            </a:r>
            <a:r>
              <a:rPr lang="en-US" altLang="zh-CN" sz="2400" dirty="0" err="1">
                <a:solidFill>
                  <a:srgbClr val="FF0000"/>
                </a:solidFill>
                <a:latin typeface="Trebuchet MS" panose="020B0603020202020204" pitchFamily="34" charset="0"/>
                <a:ea typeface="+mn-lt"/>
                <a:cs typeface="+mn-lt"/>
              </a:rPr>
              <a:t>incast</a:t>
            </a:r>
            <a:r>
              <a:rPr lang="en-US" altLang="zh-CN" sz="2400" dirty="0">
                <a:solidFill>
                  <a:srgbClr val="FF0000"/>
                </a:solidFill>
                <a:latin typeface="Trebuchet MS" panose="020B0603020202020204" pitchFamily="34" charset="0"/>
                <a:ea typeface="+mn-lt"/>
                <a:cs typeface="+mn-lt"/>
              </a:rPr>
              <a:t> flows +</a:t>
            </a:r>
          </a:p>
          <a:p>
            <a:r>
              <a:rPr lang="en-US" altLang="zh-CN" sz="2400" dirty="0">
                <a:solidFill>
                  <a:schemeClr val="accent1">
                    <a:lumMod val="75000"/>
                  </a:schemeClr>
                </a:solidFill>
                <a:latin typeface="Trebuchet MS" panose="020B0603020202020204" pitchFamily="34" charset="0"/>
                <a:ea typeface="+mn-lt"/>
                <a:cs typeface="+mn-lt"/>
              </a:rPr>
              <a:t>vulnerable flows with a total rate of 80 Gbps</a:t>
            </a:r>
            <a:endParaRPr lang="en-US" altLang="zh-CN" sz="2400" dirty="0">
              <a:solidFill>
                <a:srgbClr val="FF0000"/>
              </a:solidFill>
              <a:latin typeface="Trebuchet MS" panose="020B0603020202020204" pitchFamily="34" charset="0"/>
              <a:ea typeface="+mn-lt"/>
              <a:cs typeface="+mn-lt"/>
            </a:endParaRPr>
          </a:p>
        </p:txBody>
      </p:sp>
    </p:spTree>
    <p:extLst>
      <p:ext uri="{BB962C8B-B14F-4D97-AF65-F5344CB8AC3E}">
        <p14:creationId xmlns:p14="http://schemas.microsoft.com/office/powerpoint/2010/main" val="990020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5FA6C-667C-2EB5-98BD-5843347947D1}"/>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2B6384F-56DD-9E53-DC2C-D4C3C57A56D3}"/>
              </a:ext>
            </a:extLst>
          </p:cNvPr>
          <p:cNvSpPr>
            <a:spLocks noGrp="1"/>
          </p:cNvSpPr>
          <p:nvPr>
            <p:ph type="sldNum" sz="quarter" idx="12"/>
          </p:nvPr>
        </p:nvSpPr>
        <p:spPr/>
        <p:txBody>
          <a:bodyPr/>
          <a:lstStyle/>
          <a:p>
            <a:fld id="{49AE70B2-8BF9-45C0-BB95-33D1B9D3A854}" type="slidenum">
              <a:rPr lang="zh-CN" altLang="en-US" smtClean="0"/>
              <a:t>73</a:t>
            </a:fld>
            <a:endParaRPr lang="zh-CN" altLang="en-US" dirty="0"/>
          </a:p>
        </p:txBody>
      </p:sp>
      <p:sp>
        <p:nvSpPr>
          <p:cNvPr id="5" name="标题 4">
            <a:extLst>
              <a:ext uri="{FF2B5EF4-FFF2-40B4-BE49-F238E27FC236}">
                <a16:creationId xmlns:a16="http://schemas.microsoft.com/office/drawing/2014/main" id="{89EAE827-B852-8CE6-798B-80EE5EADFC0A}"/>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HOL Blocking Problem of </a:t>
            </a:r>
            <a:r>
              <a:rPr lang="en-US" altLang="zh-CN" dirty="0">
                <a:solidFill>
                  <a:srgbClr val="000000"/>
                </a:solidFill>
                <a:cs typeface="Arial" panose="020B0604020202020204"/>
              </a:rPr>
              <a:t>Naive</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grpSp>
        <p:nvGrpSpPr>
          <p:cNvPr id="7" name="组合 6">
            <a:extLst>
              <a:ext uri="{FF2B5EF4-FFF2-40B4-BE49-F238E27FC236}">
                <a16:creationId xmlns:a16="http://schemas.microsoft.com/office/drawing/2014/main" id="{E694EEFA-AA51-B338-959B-E6F3E350E8E7}"/>
              </a:ext>
            </a:extLst>
          </p:cNvPr>
          <p:cNvGrpSpPr/>
          <p:nvPr/>
        </p:nvGrpSpPr>
        <p:grpSpPr>
          <a:xfrm>
            <a:off x="5161138" y="2061039"/>
            <a:ext cx="6480000" cy="3441522"/>
            <a:chOff x="1540934" y="1589178"/>
            <a:chExt cx="9083577" cy="3441522"/>
          </a:xfrm>
        </p:grpSpPr>
        <p:grpSp>
          <p:nvGrpSpPr>
            <p:cNvPr id="10" name="组合 9">
              <a:extLst>
                <a:ext uri="{FF2B5EF4-FFF2-40B4-BE49-F238E27FC236}">
                  <a16:creationId xmlns:a16="http://schemas.microsoft.com/office/drawing/2014/main" id="{B02A3C1D-05EC-F31A-73AC-F7896BF85035}"/>
                </a:ext>
              </a:extLst>
            </p:cNvPr>
            <p:cNvGrpSpPr/>
            <p:nvPr/>
          </p:nvGrpSpPr>
          <p:grpSpPr>
            <a:xfrm>
              <a:off x="1540934" y="1790700"/>
              <a:ext cx="9083577" cy="3240000"/>
              <a:chOff x="1540934" y="1790700"/>
              <a:chExt cx="9083577" cy="3582246"/>
            </a:xfrm>
          </p:grpSpPr>
          <p:sp>
            <p:nvSpPr>
              <p:cNvPr id="21" name="!!Core1">
                <a:extLst>
                  <a:ext uri="{FF2B5EF4-FFF2-40B4-BE49-F238E27FC236}">
                    <a16:creationId xmlns:a16="http://schemas.microsoft.com/office/drawing/2014/main" id="{99A9FD16-AE28-F90F-62AA-8C0E98FC5ED8}"/>
                  </a:ext>
                </a:extLst>
              </p:cNvPr>
              <p:cNvSpPr/>
              <p:nvPr/>
            </p:nvSpPr>
            <p:spPr>
              <a:xfrm>
                <a:off x="2985655" y="1790700"/>
                <a:ext cx="524429" cy="32305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Core2">
                <a:extLst>
                  <a:ext uri="{FF2B5EF4-FFF2-40B4-BE49-F238E27FC236}">
                    <a16:creationId xmlns:a16="http://schemas.microsoft.com/office/drawing/2014/main" id="{86591E7A-A2C7-1514-389E-D73AC887AB14}"/>
                  </a:ext>
                </a:extLst>
              </p:cNvPr>
              <p:cNvSpPr/>
              <p:nvPr/>
            </p:nvSpPr>
            <p:spPr>
              <a:xfrm>
                <a:off x="4884409" y="1790700"/>
                <a:ext cx="524429" cy="32305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Core3">
                <a:extLst>
                  <a:ext uri="{FF2B5EF4-FFF2-40B4-BE49-F238E27FC236}">
                    <a16:creationId xmlns:a16="http://schemas.microsoft.com/office/drawing/2014/main" id="{8ECDDDAF-2099-4194-23C5-EC18A9C8875B}"/>
                  </a:ext>
                </a:extLst>
              </p:cNvPr>
              <p:cNvSpPr/>
              <p:nvPr/>
            </p:nvSpPr>
            <p:spPr>
              <a:xfrm>
                <a:off x="6783163" y="1790700"/>
                <a:ext cx="524429" cy="32305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Core4">
                <a:extLst>
                  <a:ext uri="{FF2B5EF4-FFF2-40B4-BE49-F238E27FC236}">
                    <a16:creationId xmlns:a16="http://schemas.microsoft.com/office/drawing/2014/main" id="{DE56C2FF-98F7-19D7-FEC5-A63B393D45BF}"/>
                  </a:ext>
                </a:extLst>
              </p:cNvPr>
              <p:cNvSpPr/>
              <p:nvPr/>
            </p:nvSpPr>
            <p:spPr>
              <a:xfrm>
                <a:off x="8681918" y="1790700"/>
                <a:ext cx="524429" cy="32305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a:extLst>
                  <a:ext uri="{FF2B5EF4-FFF2-40B4-BE49-F238E27FC236}">
                    <a16:creationId xmlns:a16="http://schemas.microsoft.com/office/drawing/2014/main" id="{4FE0A90D-95D9-7A46-3C9D-1733622AC7ED}"/>
                  </a:ext>
                </a:extLst>
              </p:cNvPr>
              <p:cNvSpPr/>
              <p:nvPr/>
            </p:nvSpPr>
            <p:spPr>
              <a:xfrm>
                <a:off x="1741055"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a:extLst>
                  <a:ext uri="{FF2B5EF4-FFF2-40B4-BE49-F238E27FC236}">
                    <a16:creationId xmlns:a16="http://schemas.microsoft.com/office/drawing/2014/main" id="{641E1BAD-FCA2-93CF-CFF0-A7E2582AB3D2}"/>
                  </a:ext>
                </a:extLst>
              </p:cNvPr>
              <p:cNvSpPr/>
              <p:nvPr/>
            </p:nvSpPr>
            <p:spPr>
              <a:xfrm>
                <a:off x="2689322"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a:extLst>
                  <a:ext uri="{FF2B5EF4-FFF2-40B4-BE49-F238E27FC236}">
                    <a16:creationId xmlns:a16="http://schemas.microsoft.com/office/drawing/2014/main" id="{10DF3AAE-579F-3953-036A-44AFCC71E997}"/>
                  </a:ext>
                </a:extLst>
              </p:cNvPr>
              <p:cNvSpPr/>
              <p:nvPr/>
            </p:nvSpPr>
            <p:spPr>
              <a:xfrm>
                <a:off x="1741055"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a:extLst>
                  <a:ext uri="{FF2B5EF4-FFF2-40B4-BE49-F238E27FC236}">
                    <a16:creationId xmlns:a16="http://schemas.microsoft.com/office/drawing/2014/main" id="{7CFEA317-547B-612C-3427-6A26B769FF33}"/>
                  </a:ext>
                </a:extLst>
              </p:cNvPr>
              <p:cNvSpPr/>
              <p:nvPr/>
            </p:nvSpPr>
            <p:spPr>
              <a:xfrm>
                <a:off x="2689322"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a:extLst>
                  <a:ext uri="{FF2B5EF4-FFF2-40B4-BE49-F238E27FC236}">
                    <a16:creationId xmlns:a16="http://schemas.microsoft.com/office/drawing/2014/main" id="{8F6E4649-C8C9-AF7E-7FBC-BFC3EDB6C3FC}"/>
                  </a:ext>
                </a:extLst>
              </p:cNvPr>
              <p:cNvSpPr/>
              <p:nvPr/>
            </p:nvSpPr>
            <p:spPr>
              <a:xfrm>
                <a:off x="1540934" y="2903694"/>
                <a:ext cx="1905000" cy="24692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9" name="直接连接符 28">
                <a:extLst>
                  <a:ext uri="{FF2B5EF4-FFF2-40B4-BE49-F238E27FC236}">
                    <a16:creationId xmlns:a16="http://schemas.microsoft.com/office/drawing/2014/main" id="{4E3910D7-4AFE-3DAD-E06B-4D1897B4F5E5}"/>
                  </a:ext>
                </a:extLst>
              </p:cNvPr>
              <p:cNvCxnSpPr>
                <a:stCxn id="16" idx="2"/>
                <a:endCxn id="14" idx="0"/>
              </p:cNvCxnSpPr>
              <p:nvPr/>
            </p:nvCxnSpPr>
            <p:spPr>
              <a:xfrm>
                <a:off x="2003270" y="3401668"/>
                <a:ext cx="0"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7FDEE79B-6D2E-B126-AFEF-6088EEC543AB}"/>
                  </a:ext>
                </a:extLst>
              </p:cNvPr>
              <p:cNvCxnSpPr>
                <a:cxnSpLocks/>
                <a:stCxn id="16" idx="2"/>
                <a:endCxn id="15" idx="0"/>
              </p:cNvCxnSpPr>
              <p:nvPr/>
            </p:nvCxnSpPr>
            <p:spPr>
              <a:xfrm>
                <a:off x="2003270"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05ACD5A7-28FA-B8D5-C34D-FDD257020991}"/>
                  </a:ext>
                </a:extLst>
              </p:cNvPr>
              <p:cNvCxnSpPr>
                <a:cxnSpLocks/>
                <a:stCxn id="18" idx="2"/>
                <a:endCxn id="14" idx="0"/>
              </p:cNvCxnSpPr>
              <p:nvPr/>
            </p:nvCxnSpPr>
            <p:spPr>
              <a:xfrm flipH="1">
                <a:off x="2003270"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直接连接符 55">
                <a:extLst>
                  <a:ext uri="{FF2B5EF4-FFF2-40B4-BE49-F238E27FC236}">
                    <a16:creationId xmlns:a16="http://schemas.microsoft.com/office/drawing/2014/main" id="{C6894F32-8319-DBED-0738-5613039BDDC6}"/>
                  </a:ext>
                </a:extLst>
              </p:cNvPr>
              <p:cNvCxnSpPr>
                <a:cxnSpLocks/>
                <a:stCxn id="18" idx="2"/>
                <a:endCxn id="15" idx="0"/>
              </p:cNvCxnSpPr>
              <p:nvPr/>
            </p:nvCxnSpPr>
            <p:spPr>
              <a:xfrm>
                <a:off x="2951537" y="3401668"/>
                <a:ext cx="0" cy="778223"/>
              </a:xfrm>
              <a:prstGeom prst="line">
                <a:avLst/>
              </a:prstGeom>
              <a:ln w="19050"/>
            </p:spPr>
            <p:style>
              <a:lnRef idx="1">
                <a:schemeClr val="dk1"/>
              </a:lnRef>
              <a:fillRef idx="0">
                <a:schemeClr val="dk1"/>
              </a:fillRef>
              <a:effectRef idx="0">
                <a:schemeClr val="dk1"/>
              </a:effectRef>
              <a:fontRef idx="minor">
                <a:schemeClr val="tx1"/>
              </a:fontRef>
            </p:style>
          </p:cxnSp>
          <p:sp>
            <p:nvSpPr>
              <p:cNvPr id="1026" name="矩形 1025">
                <a:extLst>
                  <a:ext uri="{FF2B5EF4-FFF2-40B4-BE49-F238E27FC236}">
                    <a16:creationId xmlns:a16="http://schemas.microsoft.com/office/drawing/2014/main" id="{F6D09997-79F3-CDF8-599D-FD9D10904038}"/>
                  </a:ext>
                </a:extLst>
              </p:cNvPr>
              <p:cNvSpPr/>
              <p:nvPr/>
            </p:nvSpPr>
            <p:spPr>
              <a:xfrm>
                <a:off x="1741055"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7" name="矩形 1026">
                <a:extLst>
                  <a:ext uri="{FF2B5EF4-FFF2-40B4-BE49-F238E27FC236}">
                    <a16:creationId xmlns:a16="http://schemas.microsoft.com/office/drawing/2014/main" id="{C121D5A5-2130-BF08-A157-CE87049369B3}"/>
                  </a:ext>
                </a:extLst>
              </p:cNvPr>
              <p:cNvSpPr/>
              <p:nvPr/>
            </p:nvSpPr>
            <p:spPr>
              <a:xfrm>
                <a:off x="2164909"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8" name="矩形 1027">
                <a:extLst>
                  <a:ext uri="{FF2B5EF4-FFF2-40B4-BE49-F238E27FC236}">
                    <a16:creationId xmlns:a16="http://schemas.microsoft.com/office/drawing/2014/main" id="{A6057747-C127-2363-DEC8-6123673FC17A}"/>
                  </a:ext>
                </a:extLst>
              </p:cNvPr>
              <p:cNvSpPr/>
              <p:nvPr/>
            </p:nvSpPr>
            <p:spPr>
              <a:xfrm>
                <a:off x="2588763"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29" name="矩形 1028">
                <a:extLst>
                  <a:ext uri="{FF2B5EF4-FFF2-40B4-BE49-F238E27FC236}">
                    <a16:creationId xmlns:a16="http://schemas.microsoft.com/office/drawing/2014/main" id="{55EB2EAC-4088-9492-A180-EE79C5554A64}"/>
                  </a:ext>
                </a:extLst>
              </p:cNvPr>
              <p:cNvSpPr/>
              <p:nvPr/>
            </p:nvSpPr>
            <p:spPr>
              <a:xfrm>
                <a:off x="3012617"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042" name="直接连接符 1041">
                <a:extLst>
                  <a:ext uri="{FF2B5EF4-FFF2-40B4-BE49-F238E27FC236}">
                    <a16:creationId xmlns:a16="http://schemas.microsoft.com/office/drawing/2014/main" id="{DD8E59B5-FC03-86D4-2F47-8D81FBBD809E}"/>
                  </a:ext>
                </a:extLst>
              </p:cNvPr>
              <p:cNvCxnSpPr>
                <a:cxnSpLocks/>
                <a:stCxn id="14" idx="2"/>
                <a:endCxn id="1026" idx="0"/>
              </p:cNvCxnSpPr>
              <p:nvPr/>
            </p:nvCxnSpPr>
            <p:spPr>
              <a:xfrm flipH="1">
                <a:off x="1849055" y="4502943"/>
                <a:ext cx="154215"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049" name="直接连接符 1048">
                <a:extLst>
                  <a:ext uri="{FF2B5EF4-FFF2-40B4-BE49-F238E27FC236}">
                    <a16:creationId xmlns:a16="http://schemas.microsoft.com/office/drawing/2014/main" id="{C16A39C2-96C6-FBF9-D9D2-AE2A6C238F11}"/>
                  </a:ext>
                </a:extLst>
              </p:cNvPr>
              <p:cNvCxnSpPr>
                <a:cxnSpLocks/>
                <a:stCxn id="14" idx="2"/>
                <a:endCxn id="1027" idx="0"/>
              </p:cNvCxnSpPr>
              <p:nvPr/>
            </p:nvCxnSpPr>
            <p:spPr>
              <a:xfrm>
                <a:off x="2003270" y="4502943"/>
                <a:ext cx="269639"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052" name="直接连接符 1051">
                <a:extLst>
                  <a:ext uri="{FF2B5EF4-FFF2-40B4-BE49-F238E27FC236}">
                    <a16:creationId xmlns:a16="http://schemas.microsoft.com/office/drawing/2014/main" id="{E0E1A5A9-C9BD-D1BE-C64E-C5F17609632D}"/>
                  </a:ext>
                </a:extLst>
              </p:cNvPr>
              <p:cNvCxnSpPr>
                <a:cxnSpLocks/>
                <a:stCxn id="15" idx="2"/>
                <a:endCxn id="1028" idx="0"/>
              </p:cNvCxnSpPr>
              <p:nvPr/>
            </p:nvCxnSpPr>
            <p:spPr>
              <a:xfrm flipH="1">
                <a:off x="2696763" y="4502943"/>
                <a:ext cx="254774"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055" name="直接连接符 1054">
                <a:extLst>
                  <a:ext uri="{FF2B5EF4-FFF2-40B4-BE49-F238E27FC236}">
                    <a16:creationId xmlns:a16="http://schemas.microsoft.com/office/drawing/2014/main" id="{396E74FC-AFB4-8E88-4F62-1E96B332EB74}"/>
                  </a:ext>
                </a:extLst>
              </p:cNvPr>
              <p:cNvCxnSpPr>
                <a:cxnSpLocks/>
                <a:stCxn id="15" idx="2"/>
                <a:endCxn id="1029" idx="0"/>
              </p:cNvCxnSpPr>
              <p:nvPr/>
            </p:nvCxnSpPr>
            <p:spPr>
              <a:xfrm>
                <a:off x="2951537" y="4502943"/>
                <a:ext cx="169080" cy="428686"/>
              </a:xfrm>
              <a:prstGeom prst="line">
                <a:avLst/>
              </a:prstGeom>
              <a:ln w="19050"/>
            </p:spPr>
            <p:style>
              <a:lnRef idx="1">
                <a:schemeClr val="dk1"/>
              </a:lnRef>
              <a:fillRef idx="0">
                <a:schemeClr val="dk1"/>
              </a:fillRef>
              <a:effectRef idx="0">
                <a:schemeClr val="dk1"/>
              </a:effectRef>
              <a:fontRef idx="minor">
                <a:schemeClr val="tx1"/>
              </a:fontRef>
            </p:style>
          </p:cxnSp>
          <p:sp>
            <p:nvSpPr>
              <p:cNvPr id="1095" name="矩形 1094">
                <a:extLst>
                  <a:ext uri="{FF2B5EF4-FFF2-40B4-BE49-F238E27FC236}">
                    <a16:creationId xmlns:a16="http://schemas.microsoft.com/office/drawing/2014/main" id="{F819B49F-F644-9899-41ED-7F10E61DF82B}"/>
                  </a:ext>
                </a:extLst>
              </p:cNvPr>
              <p:cNvSpPr/>
              <p:nvPr/>
            </p:nvSpPr>
            <p:spPr>
              <a:xfrm>
                <a:off x="4133914"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6" name="矩形 1095">
                <a:extLst>
                  <a:ext uri="{FF2B5EF4-FFF2-40B4-BE49-F238E27FC236}">
                    <a16:creationId xmlns:a16="http://schemas.microsoft.com/office/drawing/2014/main" id="{A12E8BA9-EC8D-F5D9-5FB9-194F7B8143B3}"/>
                  </a:ext>
                </a:extLst>
              </p:cNvPr>
              <p:cNvSpPr/>
              <p:nvPr/>
            </p:nvSpPr>
            <p:spPr>
              <a:xfrm>
                <a:off x="5082181"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7" name="矩形 1096">
                <a:extLst>
                  <a:ext uri="{FF2B5EF4-FFF2-40B4-BE49-F238E27FC236}">
                    <a16:creationId xmlns:a16="http://schemas.microsoft.com/office/drawing/2014/main" id="{CA18F050-E8F7-7CA0-63F7-696AE7FFE649}"/>
                  </a:ext>
                </a:extLst>
              </p:cNvPr>
              <p:cNvSpPr/>
              <p:nvPr/>
            </p:nvSpPr>
            <p:spPr>
              <a:xfrm>
                <a:off x="4133914"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8" name="矩形 1097">
                <a:extLst>
                  <a:ext uri="{FF2B5EF4-FFF2-40B4-BE49-F238E27FC236}">
                    <a16:creationId xmlns:a16="http://schemas.microsoft.com/office/drawing/2014/main" id="{B951E63D-EBF4-DEA1-9EBA-02557BB8BEE0}"/>
                  </a:ext>
                </a:extLst>
              </p:cNvPr>
              <p:cNvSpPr/>
              <p:nvPr/>
            </p:nvSpPr>
            <p:spPr>
              <a:xfrm>
                <a:off x="5082181"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99" name="矩形 1098">
                <a:extLst>
                  <a:ext uri="{FF2B5EF4-FFF2-40B4-BE49-F238E27FC236}">
                    <a16:creationId xmlns:a16="http://schemas.microsoft.com/office/drawing/2014/main" id="{C0C4B10B-B55C-CF5D-AF52-98B966348C98}"/>
                  </a:ext>
                </a:extLst>
              </p:cNvPr>
              <p:cNvSpPr/>
              <p:nvPr/>
            </p:nvSpPr>
            <p:spPr>
              <a:xfrm>
                <a:off x="3933793" y="2903694"/>
                <a:ext cx="1905000" cy="24692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0" name="直接连接符 1099">
                <a:extLst>
                  <a:ext uri="{FF2B5EF4-FFF2-40B4-BE49-F238E27FC236}">
                    <a16:creationId xmlns:a16="http://schemas.microsoft.com/office/drawing/2014/main" id="{23CB3C13-2DB3-FAD5-CFB2-D35198CB9564}"/>
                  </a:ext>
                </a:extLst>
              </p:cNvPr>
              <p:cNvCxnSpPr>
                <a:stCxn id="1097" idx="2"/>
                <a:endCxn id="1095" idx="0"/>
              </p:cNvCxnSpPr>
              <p:nvPr/>
            </p:nvCxnSpPr>
            <p:spPr>
              <a:xfrm>
                <a:off x="4396129" y="3401668"/>
                <a:ext cx="0"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01" name="直接连接符 1100">
                <a:extLst>
                  <a:ext uri="{FF2B5EF4-FFF2-40B4-BE49-F238E27FC236}">
                    <a16:creationId xmlns:a16="http://schemas.microsoft.com/office/drawing/2014/main" id="{0F40372C-2EE4-25FB-A25B-A3BA5A4D9B92}"/>
                  </a:ext>
                </a:extLst>
              </p:cNvPr>
              <p:cNvCxnSpPr>
                <a:cxnSpLocks/>
                <a:stCxn id="1097" idx="2"/>
                <a:endCxn id="1096" idx="0"/>
              </p:cNvCxnSpPr>
              <p:nvPr/>
            </p:nvCxnSpPr>
            <p:spPr>
              <a:xfrm>
                <a:off x="4396129"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02" name="直接连接符 1101">
                <a:extLst>
                  <a:ext uri="{FF2B5EF4-FFF2-40B4-BE49-F238E27FC236}">
                    <a16:creationId xmlns:a16="http://schemas.microsoft.com/office/drawing/2014/main" id="{D876CD80-422A-B24A-F179-C3550B0454D8}"/>
                  </a:ext>
                </a:extLst>
              </p:cNvPr>
              <p:cNvCxnSpPr>
                <a:cxnSpLocks/>
                <a:stCxn id="1098" idx="2"/>
                <a:endCxn id="1095" idx="0"/>
              </p:cNvCxnSpPr>
              <p:nvPr/>
            </p:nvCxnSpPr>
            <p:spPr>
              <a:xfrm flipH="1">
                <a:off x="4396129"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03" name="直接连接符 1102">
                <a:extLst>
                  <a:ext uri="{FF2B5EF4-FFF2-40B4-BE49-F238E27FC236}">
                    <a16:creationId xmlns:a16="http://schemas.microsoft.com/office/drawing/2014/main" id="{4A153611-BF99-2462-537D-0C138B838914}"/>
                  </a:ext>
                </a:extLst>
              </p:cNvPr>
              <p:cNvCxnSpPr>
                <a:cxnSpLocks/>
                <a:stCxn id="1098" idx="2"/>
                <a:endCxn id="1096" idx="0"/>
              </p:cNvCxnSpPr>
              <p:nvPr/>
            </p:nvCxnSpPr>
            <p:spPr>
              <a:xfrm>
                <a:off x="5344396" y="3401668"/>
                <a:ext cx="0" cy="778223"/>
              </a:xfrm>
              <a:prstGeom prst="line">
                <a:avLst/>
              </a:prstGeom>
              <a:ln w="19050"/>
            </p:spPr>
            <p:style>
              <a:lnRef idx="1">
                <a:schemeClr val="dk1"/>
              </a:lnRef>
              <a:fillRef idx="0">
                <a:schemeClr val="dk1"/>
              </a:fillRef>
              <a:effectRef idx="0">
                <a:schemeClr val="dk1"/>
              </a:effectRef>
              <a:fontRef idx="minor">
                <a:schemeClr val="tx1"/>
              </a:fontRef>
            </p:style>
          </p:cxnSp>
          <p:sp>
            <p:nvSpPr>
              <p:cNvPr id="1104" name="矩形 1103">
                <a:extLst>
                  <a:ext uri="{FF2B5EF4-FFF2-40B4-BE49-F238E27FC236}">
                    <a16:creationId xmlns:a16="http://schemas.microsoft.com/office/drawing/2014/main" id="{20759415-3484-81FB-D1E5-AD792883CD06}"/>
                  </a:ext>
                </a:extLst>
              </p:cNvPr>
              <p:cNvSpPr/>
              <p:nvPr/>
            </p:nvSpPr>
            <p:spPr>
              <a:xfrm>
                <a:off x="4133914"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5" name="矩形 1104">
                <a:extLst>
                  <a:ext uri="{FF2B5EF4-FFF2-40B4-BE49-F238E27FC236}">
                    <a16:creationId xmlns:a16="http://schemas.microsoft.com/office/drawing/2014/main" id="{54497CBF-15B5-42BB-2A9D-BC1424B06A95}"/>
                  </a:ext>
                </a:extLst>
              </p:cNvPr>
              <p:cNvSpPr/>
              <p:nvPr/>
            </p:nvSpPr>
            <p:spPr>
              <a:xfrm>
                <a:off x="4557768"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6" name="矩形 1105">
                <a:extLst>
                  <a:ext uri="{FF2B5EF4-FFF2-40B4-BE49-F238E27FC236}">
                    <a16:creationId xmlns:a16="http://schemas.microsoft.com/office/drawing/2014/main" id="{4AFBAA53-CB6C-DB60-96AB-F792C3F8D374}"/>
                  </a:ext>
                </a:extLst>
              </p:cNvPr>
              <p:cNvSpPr/>
              <p:nvPr/>
            </p:nvSpPr>
            <p:spPr>
              <a:xfrm>
                <a:off x="4981622"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07" name="矩形 1106">
                <a:extLst>
                  <a:ext uri="{FF2B5EF4-FFF2-40B4-BE49-F238E27FC236}">
                    <a16:creationId xmlns:a16="http://schemas.microsoft.com/office/drawing/2014/main" id="{C16D6ADA-DA0F-232E-2774-ED0D65A50F78}"/>
                  </a:ext>
                </a:extLst>
              </p:cNvPr>
              <p:cNvSpPr/>
              <p:nvPr/>
            </p:nvSpPr>
            <p:spPr>
              <a:xfrm>
                <a:off x="5405476"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08" name="直接连接符 1107">
                <a:extLst>
                  <a:ext uri="{FF2B5EF4-FFF2-40B4-BE49-F238E27FC236}">
                    <a16:creationId xmlns:a16="http://schemas.microsoft.com/office/drawing/2014/main" id="{ABD0469D-88BB-7E1E-D3E4-DC0928433B24}"/>
                  </a:ext>
                </a:extLst>
              </p:cNvPr>
              <p:cNvCxnSpPr>
                <a:cxnSpLocks/>
                <a:stCxn id="1095" idx="2"/>
                <a:endCxn id="1104" idx="0"/>
              </p:cNvCxnSpPr>
              <p:nvPr/>
            </p:nvCxnSpPr>
            <p:spPr>
              <a:xfrm flipH="1">
                <a:off x="4241914" y="4502943"/>
                <a:ext cx="154215"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09" name="直接连接符 1108">
                <a:extLst>
                  <a:ext uri="{FF2B5EF4-FFF2-40B4-BE49-F238E27FC236}">
                    <a16:creationId xmlns:a16="http://schemas.microsoft.com/office/drawing/2014/main" id="{926430CD-9EC0-C73C-C3D5-6F24733BF35E}"/>
                  </a:ext>
                </a:extLst>
              </p:cNvPr>
              <p:cNvCxnSpPr>
                <a:cxnSpLocks/>
                <a:stCxn id="1095" idx="2"/>
                <a:endCxn id="1105" idx="0"/>
              </p:cNvCxnSpPr>
              <p:nvPr/>
            </p:nvCxnSpPr>
            <p:spPr>
              <a:xfrm>
                <a:off x="4396129" y="4502943"/>
                <a:ext cx="269639"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10" name="直接连接符 1109">
                <a:extLst>
                  <a:ext uri="{FF2B5EF4-FFF2-40B4-BE49-F238E27FC236}">
                    <a16:creationId xmlns:a16="http://schemas.microsoft.com/office/drawing/2014/main" id="{54D18308-C65E-FAF7-A009-724BF9B39B81}"/>
                  </a:ext>
                </a:extLst>
              </p:cNvPr>
              <p:cNvCxnSpPr>
                <a:cxnSpLocks/>
                <a:stCxn id="1096" idx="2"/>
                <a:endCxn id="1106" idx="0"/>
              </p:cNvCxnSpPr>
              <p:nvPr/>
            </p:nvCxnSpPr>
            <p:spPr>
              <a:xfrm flipH="1">
                <a:off x="5089622" y="4502943"/>
                <a:ext cx="254774"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11" name="直接连接符 1110">
                <a:extLst>
                  <a:ext uri="{FF2B5EF4-FFF2-40B4-BE49-F238E27FC236}">
                    <a16:creationId xmlns:a16="http://schemas.microsoft.com/office/drawing/2014/main" id="{295C2A3B-3C15-2060-131E-FF2CFF2849EE}"/>
                  </a:ext>
                </a:extLst>
              </p:cNvPr>
              <p:cNvCxnSpPr>
                <a:cxnSpLocks/>
                <a:stCxn id="1096" idx="2"/>
                <a:endCxn id="1107" idx="0"/>
              </p:cNvCxnSpPr>
              <p:nvPr/>
            </p:nvCxnSpPr>
            <p:spPr>
              <a:xfrm>
                <a:off x="5344396" y="4502943"/>
                <a:ext cx="169080" cy="428686"/>
              </a:xfrm>
              <a:prstGeom prst="line">
                <a:avLst/>
              </a:prstGeom>
              <a:ln w="19050"/>
            </p:spPr>
            <p:style>
              <a:lnRef idx="1">
                <a:schemeClr val="dk1"/>
              </a:lnRef>
              <a:fillRef idx="0">
                <a:schemeClr val="dk1"/>
              </a:fillRef>
              <a:effectRef idx="0">
                <a:schemeClr val="dk1"/>
              </a:effectRef>
              <a:fontRef idx="minor">
                <a:schemeClr val="tx1"/>
              </a:fontRef>
            </p:style>
          </p:cxnSp>
          <p:sp>
            <p:nvSpPr>
              <p:cNvPr id="1113" name="矩形 1112">
                <a:extLst>
                  <a:ext uri="{FF2B5EF4-FFF2-40B4-BE49-F238E27FC236}">
                    <a16:creationId xmlns:a16="http://schemas.microsoft.com/office/drawing/2014/main" id="{B9DD5562-7F34-2F13-5807-AFD2CE54BE2E}"/>
                  </a:ext>
                </a:extLst>
              </p:cNvPr>
              <p:cNvSpPr/>
              <p:nvPr/>
            </p:nvSpPr>
            <p:spPr>
              <a:xfrm>
                <a:off x="6526773"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4" name="矩形 1113">
                <a:extLst>
                  <a:ext uri="{FF2B5EF4-FFF2-40B4-BE49-F238E27FC236}">
                    <a16:creationId xmlns:a16="http://schemas.microsoft.com/office/drawing/2014/main" id="{642BF3D9-B6C1-19FB-1100-E8A665FA0873}"/>
                  </a:ext>
                </a:extLst>
              </p:cNvPr>
              <p:cNvSpPr/>
              <p:nvPr/>
            </p:nvSpPr>
            <p:spPr>
              <a:xfrm>
                <a:off x="7475040"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5" name="矩形 1114">
                <a:extLst>
                  <a:ext uri="{FF2B5EF4-FFF2-40B4-BE49-F238E27FC236}">
                    <a16:creationId xmlns:a16="http://schemas.microsoft.com/office/drawing/2014/main" id="{D8754FD2-FEA5-3607-F4AB-415A5DD69F73}"/>
                  </a:ext>
                </a:extLst>
              </p:cNvPr>
              <p:cNvSpPr/>
              <p:nvPr/>
            </p:nvSpPr>
            <p:spPr>
              <a:xfrm>
                <a:off x="6526773"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6" name="矩形 1115">
                <a:extLst>
                  <a:ext uri="{FF2B5EF4-FFF2-40B4-BE49-F238E27FC236}">
                    <a16:creationId xmlns:a16="http://schemas.microsoft.com/office/drawing/2014/main" id="{509D6DE8-1096-D42D-5513-9682FB1C9CEE}"/>
                  </a:ext>
                </a:extLst>
              </p:cNvPr>
              <p:cNvSpPr/>
              <p:nvPr/>
            </p:nvSpPr>
            <p:spPr>
              <a:xfrm>
                <a:off x="7475040" y="3078616"/>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17" name="矩形 1116">
                <a:extLst>
                  <a:ext uri="{FF2B5EF4-FFF2-40B4-BE49-F238E27FC236}">
                    <a16:creationId xmlns:a16="http://schemas.microsoft.com/office/drawing/2014/main" id="{C59AF234-F130-E697-C0EF-AF17FC3E7547}"/>
                  </a:ext>
                </a:extLst>
              </p:cNvPr>
              <p:cNvSpPr/>
              <p:nvPr/>
            </p:nvSpPr>
            <p:spPr>
              <a:xfrm>
                <a:off x="6326652" y="2903694"/>
                <a:ext cx="1905000" cy="24692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18" name="直接连接符 1117">
                <a:extLst>
                  <a:ext uri="{FF2B5EF4-FFF2-40B4-BE49-F238E27FC236}">
                    <a16:creationId xmlns:a16="http://schemas.microsoft.com/office/drawing/2014/main" id="{4CFA7417-0888-C968-8AB4-A471ED28FCCE}"/>
                  </a:ext>
                </a:extLst>
              </p:cNvPr>
              <p:cNvCxnSpPr>
                <a:stCxn id="1115" idx="2"/>
                <a:endCxn id="1113" idx="0"/>
              </p:cNvCxnSpPr>
              <p:nvPr/>
            </p:nvCxnSpPr>
            <p:spPr>
              <a:xfrm>
                <a:off x="6788988" y="3401668"/>
                <a:ext cx="0"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19" name="直接连接符 1118">
                <a:extLst>
                  <a:ext uri="{FF2B5EF4-FFF2-40B4-BE49-F238E27FC236}">
                    <a16:creationId xmlns:a16="http://schemas.microsoft.com/office/drawing/2014/main" id="{E4318A3A-F4AB-4784-3CE3-ACDCA9B53525}"/>
                  </a:ext>
                </a:extLst>
              </p:cNvPr>
              <p:cNvCxnSpPr>
                <a:cxnSpLocks/>
                <a:stCxn id="1115" idx="2"/>
                <a:endCxn id="1114" idx="0"/>
              </p:cNvCxnSpPr>
              <p:nvPr/>
            </p:nvCxnSpPr>
            <p:spPr>
              <a:xfrm>
                <a:off x="6788988"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20" name="直接连接符 1119">
                <a:extLst>
                  <a:ext uri="{FF2B5EF4-FFF2-40B4-BE49-F238E27FC236}">
                    <a16:creationId xmlns:a16="http://schemas.microsoft.com/office/drawing/2014/main" id="{1AA03C93-B8D0-6951-4321-368FEFDB01ED}"/>
                  </a:ext>
                </a:extLst>
              </p:cNvPr>
              <p:cNvCxnSpPr>
                <a:cxnSpLocks/>
                <a:stCxn id="1116" idx="2"/>
                <a:endCxn id="1113" idx="0"/>
              </p:cNvCxnSpPr>
              <p:nvPr/>
            </p:nvCxnSpPr>
            <p:spPr>
              <a:xfrm flipH="1">
                <a:off x="6788988"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21" name="直接连接符 1120">
                <a:extLst>
                  <a:ext uri="{FF2B5EF4-FFF2-40B4-BE49-F238E27FC236}">
                    <a16:creationId xmlns:a16="http://schemas.microsoft.com/office/drawing/2014/main" id="{924CD66E-3C00-F527-52F4-D6CE1291C081}"/>
                  </a:ext>
                </a:extLst>
              </p:cNvPr>
              <p:cNvCxnSpPr>
                <a:cxnSpLocks/>
                <a:stCxn id="1116" idx="2"/>
                <a:endCxn id="1114" idx="0"/>
              </p:cNvCxnSpPr>
              <p:nvPr/>
            </p:nvCxnSpPr>
            <p:spPr>
              <a:xfrm>
                <a:off x="7737255" y="3401668"/>
                <a:ext cx="0" cy="778223"/>
              </a:xfrm>
              <a:prstGeom prst="line">
                <a:avLst/>
              </a:prstGeom>
              <a:ln w="19050"/>
            </p:spPr>
            <p:style>
              <a:lnRef idx="1">
                <a:schemeClr val="dk1"/>
              </a:lnRef>
              <a:fillRef idx="0">
                <a:schemeClr val="dk1"/>
              </a:fillRef>
              <a:effectRef idx="0">
                <a:schemeClr val="dk1"/>
              </a:effectRef>
              <a:fontRef idx="minor">
                <a:schemeClr val="tx1"/>
              </a:fontRef>
            </p:style>
          </p:cxnSp>
          <p:sp>
            <p:nvSpPr>
              <p:cNvPr id="1122" name="矩形 1121">
                <a:extLst>
                  <a:ext uri="{FF2B5EF4-FFF2-40B4-BE49-F238E27FC236}">
                    <a16:creationId xmlns:a16="http://schemas.microsoft.com/office/drawing/2014/main" id="{B58210A4-E972-76C4-C81E-64EAB7E5964F}"/>
                  </a:ext>
                </a:extLst>
              </p:cNvPr>
              <p:cNvSpPr/>
              <p:nvPr/>
            </p:nvSpPr>
            <p:spPr>
              <a:xfrm>
                <a:off x="6526773"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3" name="矩形 1122">
                <a:extLst>
                  <a:ext uri="{FF2B5EF4-FFF2-40B4-BE49-F238E27FC236}">
                    <a16:creationId xmlns:a16="http://schemas.microsoft.com/office/drawing/2014/main" id="{8C0F940D-BEE8-0103-ABF8-0D3F7DE78EEF}"/>
                  </a:ext>
                </a:extLst>
              </p:cNvPr>
              <p:cNvSpPr/>
              <p:nvPr/>
            </p:nvSpPr>
            <p:spPr>
              <a:xfrm>
                <a:off x="6950627"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4" name="矩形 1123">
                <a:extLst>
                  <a:ext uri="{FF2B5EF4-FFF2-40B4-BE49-F238E27FC236}">
                    <a16:creationId xmlns:a16="http://schemas.microsoft.com/office/drawing/2014/main" id="{057CEE18-B371-B6D9-3D3A-F557D6A850C1}"/>
                  </a:ext>
                </a:extLst>
              </p:cNvPr>
              <p:cNvSpPr/>
              <p:nvPr/>
            </p:nvSpPr>
            <p:spPr>
              <a:xfrm>
                <a:off x="7374481"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25" name="矩形 1124">
                <a:extLst>
                  <a:ext uri="{FF2B5EF4-FFF2-40B4-BE49-F238E27FC236}">
                    <a16:creationId xmlns:a16="http://schemas.microsoft.com/office/drawing/2014/main" id="{D39DA077-70DC-5E3F-95E5-42F8F12505CF}"/>
                  </a:ext>
                </a:extLst>
              </p:cNvPr>
              <p:cNvSpPr/>
              <p:nvPr/>
            </p:nvSpPr>
            <p:spPr>
              <a:xfrm>
                <a:off x="7798335"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26" name="直接连接符 1125">
                <a:extLst>
                  <a:ext uri="{FF2B5EF4-FFF2-40B4-BE49-F238E27FC236}">
                    <a16:creationId xmlns:a16="http://schemas.microsoft.com/office/drawing/2014/main" id="{E2B8A0E7-04D6-8A79-4C71-912FEED74E26}"/>
                  </a:ext>
                </a:extLst>
              </p:cNvPr>
              <p:cNvCxnSpPr>
                <a:cxnSpLocks/>
                <a:stCxn id="1113" idx="2"/>
                <a:endCxn id="1122" idx="0"/>
              </p:cNvCxnSpPr>
              <p:nvPr/>
            </p:nvCxnSpPr>
            <p:spPr>
              <a:xfrm flipH="1">
                <a:off x="6634773" y="4502943"/>
                <a:ext cx="154215"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27" name="直接连接符 1126">
                <a:extLst>
                  <a:ext uri="{FF2B5EF4-FFF2-40B4-BE49-F238E27FC236}">
                    <a16:creationId xmlns:a16="http://schemas.microsoft.com/office/drawing/2014/main" id="{F5234939-7437-19BE-EFEE-10E81323C472}"/>
                  </a:ext>
                </a:extLst>
              </p:cNvPr>
              <p:cNvCxnSpPr>
                <a:cxnSpLocks/>
                <a:stCxn id="1113" idx="2"/>
                <a:endCxn id="1123" idx="0"/>
              </p:cNvCxnSpPr>
              <p:nvPr/>
            </p:nvCxnSpPr>
            <p:spPr>
              <a:xfrm>
                <a:off x="6788988" y="4502943"/>
                <a:ext cx="269639"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28" name="直接连接符 1127">
                <a:extLst>
                  <a:ext uri="{FF2B5EF4-FFF2-40B4-BE49-F238E27FC236}">
                    <a16:creationId xmlns:a16="http://schemas.microsoft.com/office/drawing/2014/main" id="{CA1067DC-6A78-3330-2912-5E5FFE9D8035}"/>
                  </a:ext>
                </a:extLst>
              </p:cNvPr>
              <p:cNvCxnSpPr>
                <a:cxnSpLocks/>
                <a:stCxn id="1114" idx="2"/>
                <a:endCxn id="1124" idx="0"/>
              </p:cNvCxnSpPr>
              <p:nvPr/>
            </p:nvCxnSpPr>
            <p:spPr>
              <a:xfrm flipH="1">
                <a:off x="7482481" y="4502943"/>
                <a:ext cx="254774"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29" name="直接连接符 1128">
                <a:extLst>
                  <a:ext uri="{FF2B5EF4-FFF2-40B4-BE49-F238E27FC236}">
                    <a16:creationId xmlns:a16="http://schemas.microsoft.com/office/drawing/2014/main" id="{E78D68D8-1EB5-4EEB-72ED-725FBB8BF208}"/>
                  </a:ext>
                </a:extLst>
              </p:cNvPr>
              <p:cNvCxnSpPr>
                <a:cxnSpLocks/>
                <a:stCxn id="1114" idx="2"/>
                <a:endCxn id="1125" idx="0"/>
              </p:cNvCxnSpPr>
              <p:nvPr/>
            </p:nvCxnSpPr>
            <p:spPr>
              <a:xfrm>
                <a:off x="7737255" y="4502943"/>
                <a:ext cx="169080" cy="428686"/>
              </a:xfrm>
              <a:prstGeom prst="line">
                <a:avLst/>
              </a:prstGeom>
              <a:ln w="19050"/>
            </p:spPr>
            <p:style>
              <a:lnRef idx="1">
                <a:schemeClr val="dk1"/>
              </a:lnRef>
              <a:fillRef idx="0">
                <a:schemeClr val="dk1"/>
              </a:fillRef>
              <a:effectRef idx="0">
                <a:schemeClr val="dk1"/>
              </a:effectRef>
              <a:fontRef idx="minor">
                <a:schemeClr val="tx1"/>
              </a:fontRef>
            </p:style>
          </p:cxnSp>
          <p:sp>
            <p:nvSpPr>
              <p:cNvPr id="1131" name="矩形 1130">
                <a:extLst>
                  <a:ext uri="{FF2B5EF4-FFF2-40B4-BE49-F238E27FC236}">
                    <a16:creationId xmlns:a16="http://schemas.microsoft.com/office/drawing/2014/main" id="{D12F4CAD-1731-F136-9950-98C47ED7FCDA}"/>
                  </a:ext>
                </a:extLst>
              </p:cNvPr>
              <p:cNvSpPr/>
              <p:nvPr/>
            </p:nvSpPr>
            <p:spPr>
              <a:xfrm>
                <a:off x="8919632" y="4179891"/>
                <a:ext cx="524429"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32" name="!!DestTor">
                <a:extLst>
                  <a:ext uri="{FF2B5EF4-FFF2-40B4-BE49-F238E27FC236}">
                    <a16:creationId xmlns:a16="http://schemas.microsoft.com/office/drawing/2014/main" id="{5B27AEC1-4829-1BC3-A31C-FF6123EA0AF2}"/>
                  </a:ext>
                </a:extLst>
              </p:cNvPr>
              <p:cNvSpPr/>
              <p:nvPr/>
            </p:nvSpPr>
            <p:spPr>
              <a:xfrm>
                <a:off x="9867899" y="4179891"/>
                <a:ext cx="524429" cy="323052"/>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33" name="!!DestAgg1">
                <a:extLst>
                  <a:ext uri="{FF2B5EF4-FFF2-40B4-BE49-F238E27FC236}">
                    <a16:creationId xmlns:a16="http://schemas.microsoft.com/office/drawing/2014/main" id="{D7A602EB-C732-A3BE-D31C-3F4FF82807F6}"/>
                  </a:ext>
                </a:extLst>
              </p:cNvPr>
              <p:cNvSpPr/>
              <p:nvPr/>
            </p:nvSpPr>
            <p:spPr>
              <a:xfrm>
                <a:off x="8919632" y="3078616"/>
                <a:ext cx="524429" cy="32305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4" name="!!DestAgg2">
                <a:extLst>
                  <a:ext uri="{FF2B5EF4-FFF2-40B4-BE49-F238E27FC236}">
                    <a16:creationId xmlns:a16="http://schemas.microsoft.com/office/drawing/2014/main" id="{CB3D13C4-1109-1DFB-57A6-8047BB0935C2}"/>
                  </a:ext>
                </a:extLst>
              </p:cNvPr>
              <p:cNvSpPr/>
              <p:nvPr/>
            </p:nvSpPr>
            <p:spPr>
              <a:xfrm>
                <a:off x="9867899" y="3078616"/>
                <a:ext cx="524429" cy="32305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0A688"/>
                  </a:solidFill>
                </a:endParaRPr>
              </a:p>
            </p:txBody>
          </p:sp>
          <p:sp>
            <p:nvSpPr>
              <p:cNvPr id="1135" name="矩形 1134">
                <a:extLst>
                  <a:ext uri="{FF2B5EF4-FFF2-40B4-BE49-F238E27FC236}">
                    <a16:creationId xmlns:a16="http://schemas.microsoft.com/office/drawing/2014/main" id="{4ACB61A3-CB79-4E17-C196-D6877050D38F}"/>
                  </a:ext>
                </a:extLst>
              </p:cNvPr>
              <p:cNvSpPr/>
              <p:nvPr/>
            </p:nvSpPr>
            <p:spPr>
              <a:xfrm>
                <a:off x="8719511" y="2903694"/>
                <a:ext cx="1905000" cy="246925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36" name="直接连接符 1135">
                <a:extLst>
                  <a:ext uri="{FF2B5EF4-FFF2-40B4-BE49-F238E27FC236}">
                    <a16:creationId xmlns:a16="http://schemas.microsoft.com/office/drawing/2014/main" id="{024AB7DA-53C6-969D-A0A0-2573DF0D0EB4}"/>
                  </a:ext>
                </a:extLst>
              </p:cNvPr>
              <p:cNvCxnSpPr>
                <a:stCxn id="1133" idx="2"/>
                <a:endCxn id="1131" idx="0"/>
              </p:cNvCxnSpPr>
              <p:nvPr/>
            </p:nvCxnSpPr>
            <p:spPr>
              <a:xfrm>
                <a:off x="9181847" y="3401668"/>
                <a:ext cx="0"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37" name="直接连接符 1136">
                <a:extLst>
                  <a:ext uri="{FF2B5EF4-FFF2-40B4-BE49-F238E27FC236}">
                    <a16:creationId xmlns:a16="http://schemas.microsoft.com/office/drawing/2014/main" id="{C99C8DCB-4B31-B19D-FFB0-FB3BF8AE8F31}"/>
                  </a:ext>
                </a:extLst>
              </p:cNvPr>
              <p:cNvCxnSpPr>
                <a:cxnSpLocks/>
                <a:stCxn id="1133" idx="2"/>
                <a:endCxn id="1132" idx="0"/>
              </p:cNvCxnSpPr>
              <p:nvPr/>
            </p:nvCxnSpPr>
            <p:spPr>
              <a:xfrm>
                <a:off x="9181847"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38" name="直接连接符 1137">
                <a:extLst>
                  <a:ext uri="{FF2B5EF4-FFF2-40B4-BE49-F238E27FC236}">
                    <a16:creationId xmlns:a16="http://schemas.microsoft.com/office/drawing/2014/main" id="{D56184D3-CA30-439B-5198-04ADB788267F}"/>
                  </a:ext>
                </a:extLst>
              </p:cNvPr>
              <p:cNvCxnSpPr>
                <a:cxnSpLocks/>
                <a:stCxn id="1134" idx="2"/>
                <a:endCxn id="1131" idx="0"/>
              </p:cNvCxnSpPr>
              <p:nvPr/>
            </p:nvCxnSpPr>
            <p:spPr>
              <a:xfrm flipH="1">
                <a:off x="9181847" y="3401668"/>
                <a:ext cx="948267" cy="778223"/>
              </a:xfrm>
              <a:prstGeom prst="line">
                <a:avLst/>
              </a:prstGeom>
              <a:ln w="19050"/>
            </p:spPr>
            <p:style>
              <a:lnRef idx="1">
                <a:schemeClr val="dk1"/>
              </a:lnRef>
              <a:fillRef idx="0">
                <a:schemeClr val="dk1"/>
              </a:fillRef>
              <a:effectRef idx="0">
                <a:schemeClr val="dk1"/>
              </a:effectRef>
              <a:fontRef idx="minor">
                <a:schemeClr val="tx1"/>
              </a:fontRef>
            </p:style>
          </p:cxnSp>
          <p:cxnSp>
            <p:nvCxnSpPr>
              <p:cNvPr id="1139" name="直接连接符 1138">
                <a:extLst>
                  <a:ext uri="{FF2B5EF4-FFF2-40B4-BE49-F238E27FC236}">
                    <a16:creationId xmlns:a16="http://schemas.microsoft.com/office/drawing/2014/main" id="{123C6D02-1B3A-38AC-E069-87AE32AAC952}"/>
                  </a:ext>
                </a:extLst>
              </p:cNvPr>
              <p:cNvCxnSpPr>
                <a:cxnSpLocks/>
                <a:stCxn id="1134" idx="2"/>
                <a:endCxn id="1132" idx="0"/>
              </p:cNvCxnSpPr>
              <p:nvPr/>
            </p:nvCxnSpPr>
            <p:spPr>
              <a:xfrm>
                <a:off x="10130114" y="3401668"/>
                <a:ext cx="0" cy="778223"/>
              </a:xfrm>
              <a:prstGeom prst="line">
                <a:avLst/>
              </a:prstGeom>
              <a:ln w="19050"/>
            </p:spPr>
            <p:style>
              <a:lnRef idx="1">
                <a:schemeClr val="dk1"/>
              </a:lnRef>
              <a:fillRef idx="0">
                <a:schemeClr val="dk1"/>
              </a:fillRef>
              <a:effectRef idx="0">
                <a:schemeClr val="dk1"/>
              </a:effectRef>
              <a:fontRef idx="minor">
                <a:schemeClr val="tx1"/>
              </a:fontRef>
            </p:style>
          </p:cxnSp>
          <p:sp>
            <p:nvSpPr>
              <p:cNvPr id="1140" name="矩形 1139">
                <a:extLst>
                  <a:ext uri="{FF2B5EF4-FFF2-40B4-BE49-F238E27FC236}">
                    <a16:creationId xmlns:a16="http://schemas.microsoft.com/office/drawing/2014/main" id="{8DEE00A7-890F-BF64-35C0-626B6BA1A680}"/>
                  </a:ext>
                </a:extLst>
              </p:cNvPr>
              <p:cNvSpPr/>
              <p:nvPr/>
            </p:nvSpPr>
            <p:spPr>
              <a:xfrm>
                <a:off x="8919632"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1" name="矩形 1140">
                <a:extLst>
                  <a:ext uri="{FF2B5EF4-FFF2-40B4-BE49-F238E27FC236}">
                    <a16:creationId xmlns:a16="http://schemas.microsoft.com/office/drawing/2014/main" id="{5B0D6B49-A653-4442-6D09-A1CB40D7D111}"/>
                  </a:ext>
                </a:extLst>
              </p:cNvPr>
              <p:cNvSpPr/>
              <p:nvPr/>
            </p:nvSpPr>
            <p:spPr>
              <a:xfrm>
                <a:off x="9343486"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2" name="矩形 1141">
                <a:extLst>
                  <a:ext uri="{FF2B5EF4-FFF2-40B4-BE49-F238E27FC236}">
                    <a16:creationId xmlns:a16="http://schemas.microsoft.com/office/drawing/2014/main" id="{1D90A83E-A9AD-9D4D-665B-2F4784A2BA6E}"/>
                  </a:ext>
                </a:extLst>
              </p:cNvPr>
              <p:cNvSpPr/>
              <p:nvPr/>
            </p:nvSpPr>
            <p:spPr>
              <a:xfrm>
                <a:off x="9767340"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3" name="矩形 1142">
                <a:extLst>
                  <a:ext uri="{FF2B5EF4-FFF2-40B4-BE49-F238E27FC236}">
                    <a16:creationId xmlns:a16="http://schemas.microsoft.com/office/drawing/2014/main" id="{BFDA9618-B1E0-FCD5-0233-03E8FB77C907}"/>
                  </a:ext>
                </a:extLst>
              </p:cNvPr>
              <p:cNvSpPr/>
              <p:nvPr/>
            </p:nvSpPr>
            <p:spPr>
              <a:xfrm>
                <a:off x="10191194" y="4931629"/>
                <a:ext cx="216000" cy="32305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144" name="直接连接符 1143">
                <a:extLst>
                  <a:ext uri="{FF2B5EF4-FFF2-40B4-BE49-F238E27FC236}">
                    <a16:creationId xmlns:a16="http://schemas.microsoft.com/office/drawing/2014/main" id="{A4F850AC-1D39-C208-3BCE-9767657CA17E}"/>
                  </a:ext>
                </a:extLst>
              </p:cNvPr>
              <p:cNvCxnSpPr>
                <a:cxnSpLocks/>
                <a:stCxn id="1131" idx="2"/>
                <a:endCxn id="1140" idx="0"/>
              </p:cNvCxnSpPr>
              <p:nvPr/>
            </p:nvCxnSpPr>
            <p:spPr>
              <a:xfrm flipH="1">
                <a:off x="9027632" y="4502943"/>
                <a:ext cx="154215"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45" name="直接连接符 1144">
                <a:extLst>
                  <a:ext uri="{FF2B5EF4-FFF2-40B4-BE49-F238E27FC236}">
                    <a16:creationId xmlns:a16="http://schemas.microsoft.com/office/drawing/2014/main" id="{882FDC35-095C-8E2C-BA57-A1E6465288B6}"/>
                  </a:ext>
                </a:extLst>
              </p:cNvPr>
              <p:cNvCxnSpPr>
                <a:cxnSpLocks/>
                <a:stCxn id="1131" idx="2"/>
                <a:endCxn id="1141" idx="0"/>
              </p:cNvCxnSpPr>
              <p:nvPr/>
            </p:nvCxnSpPr>
            <p:spPr>
              <a:xfrm>
                <a:off x="9181847" y="4502943"/>
                <a:ext cx="269639"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46" name="直接连接符 1145">
                <a:extLst>
                  <a:ext uri="{FF2B5EF4-FFF2-40B4-BE49-F238E27FC236}">
                    <a16:creationId xmlns:a16="http://schemas.microsoft.com/office/drawing/2014/main" id="{59C426C3-5E41-615F-5D15-5976524FE1B0}"/>
                  </a:ext>
                </a:extLst>
              </p:cNvPr>
              <p:cNvCxnSpPr>
                <a:cxnSpLocks/>
                <a:stCxn id="1132" idx="2"/>
                <a:endCxn id="1142" idx="0"/>
              </p:cNvCxnSpPr>
              <p:nvPr/>
            </p:nvCxnSpPr>
            <p:spPr>
              <a:xfrm flipH="1">
                <a:off x="9875340" y="4502943"/>
                <a:ext cx="254774"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47" name="直接连接符 1146">
                <a:extLst>
                  <a:ext uri="{FF2B5EF4-FFF2-40B4-BE49-F238E27FC236}">
                    <a16:creationId xmlns:a16="http://schemas.microsoft.com/office/drawing/2014/main" id="{26F29FFE-8AF4-58E8-E420-CDF3BA801D80}"/>
                  </a:ext>
                </a:extLst>
              </p:cNvPr>
              <p:cNvCxnSpPr>
                <a:cxnSpLocks/>
                <a:stCxn id="1132" idx="2"/>
                <a:endCxn id="1143" idx="0"/>
              </p:cNvCxnSpPr>
              <p:nvPr/>
            </p:nvCxnSpPr>
            <p:spPr>
              <a:xfrm>
                <a:off x="10130114" y="4502943"/>
                <a:ext cx="169080" cy="428686"/>
              </a:xfrm>
              <a:prstGeom prst="line">
                <a:avLst/>
              </a:prstGeom>
              <a:ln w="19050"/>
            </p:spPr>
            <p:style>
              <a:lnRef idx="1">
                <a:schemeClr val="dk1"/>
              </a:lnRef>
              <a:fillRef idx="0">
                <a:schemeClr val="dk1"/>
              </a:fillRef>
              <a:effectRef idx="0">
                <a:schemeClr val="dk1"/>
              </a:effectRef>
              <a:fontRef idx="minor">
                <a:schemeClr val="tx1"/>
              </a:fontRef>
            </p:style>
          </p:cxnSp>
          <p:cxnSp>
            <p:nvCxnSpPr>
              <p:cNvPr id="1149" name="直接连接符 1148">
                <a:extLst>
                  <a:ext uri="{FF2B5EF4-FFF2-40B4-BE49-F238E27FC236}">
                    <a16:creationId xmlns:a16="http://schemas.microsoft.com/office/drawing/2014/main" id="{B7815A4D-914F-754D-B69E-F892B8EE20EB}"/>
                  </a:ext>
                </a:extLst>
              </p:cNvPr>
              <p:cNvCxnSpPr>
                <a:cxnSpLocks/>
                <a:stCxn id="21" idx="2"/>
                <a:endCxn id="16" idx="0"/>
              </p:cNvCxnSpPr>
              <p:nvPr/>
            </p:nvCxnSpPr>
            <p:spPr>
              <a:xfrm flipH="1">
                <a:off x="2003270" y="2113752"/>
                <a:ext cx="1244600"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52" name="直接连接符 1151">
                <a:extLst>
                  <a:ext uri="{FF2B5EF4-FFF2-40B4-BE49-F238E27FC236}">
                    <a16:creationId xmlns:a16="http://schemas.microsoft.com/office/drawing/2014/main" id="{9C88368C-B3CA-ECD9-818C-0D6402C76A6E}"/>
                  </a:ext>
                </a:extLst>
              </p:cNvPr>
              <p:cNvCxnSpPr>
                <a:cxnSpLocks/>
                <a:stCxn id="25" idx="2"/>
                <a:endCxn id="18" idx="0"/>
              </p:cNvCxnSpPr>
              <p:nvPr/>
            </p:nvCxnSpPr>
            <p:spPr>
              <a:xfrm flipH="1">
                <a:off x="2951537" y="2113752"/>
                <a:ext cx="4093841"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55" name="直接连接符 1154">
                <a:extLst>
                  <a:ext uri="{FF2B5EF4-FFF2-40B4-BE49-F238E27FC236}">
                    <a16:creationId xmlns:a16="http://schemas.microsoft.com/office/drawing/2014/main" id="{991DADB8-C49C-2015-8706-3FABF74164F9}"/>
                  </a:ext>
                </a:extLst>
              </p:cNvPr>
              <p:cNvCxnSpPr>
                <a:cxnSpLocks/>
                <a:stCxn id="24" idx="2"/>
                <a:endCxn id="16" idx="0"/>
              </p:cNvCxnSpPr>
              <p:nvPr/>
            </p:nvCxnSpPr>
            <p:spPr>
              <a:xfrm flipH="1">
                <a:off x="2003270" y="2113752"/>
                <a:ext cx="3143354"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62" name="直接连接符 1161">
                <a:extLst>
                  <a:ext uri="{FF2B5EF4-FFF2-40B4-BE49-F238E27FC236}">
                    <a16:creationId xmlns:a16="http://schemas.microsoft.com/office/drawing/2014/main" id="{81670CCA-AE5A-62B2-A100-1F2621AD97E6}"/>
                  </a:ext>
                </a:extLst>
              </p:cNvPr>
              <p:cNvCxnSpPr>
                <a:cxnSpLocks/>
                <a:stCxn id="26" idx="2"/>
                <a:endCxn id="18" idx="0"/>
              </p:cNvCxnSpPr>
              <p:nvPr/>
            </p:nvCxnSpPr>
            <p:spPr>
              <a:xfrm flipH="1">
                <a:off x="2951537" y="2113752"/>
                <a:ext cx="5992596"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67" name="直接连接符 1166">
                <a:extLst>
                  <a:ext uri="{FF2B5EF4-FFF2-40B4-BE49-F238E27FC236}">
                    <a16:creationId xmlns:a16="http://schemas.microsoft.com/office/drawing/2014/main" id="{7415F688-1B38-98E1-0E25-A555F15868F6}"/>
                  </a:ext>
                </a:extLst>
              </p:cNvPr>
              <p:cNvCxnSpPr>
                <a:cxnSpLocks/>
                <a:stCxn id="21" idx="2"/>
                <a:endCxn id="1097" idx="0"/>
              </p:cNvCxnSpPr>
              <p:nvPr/>
            </p:nvCxnSpPr>
            <p:spPr>
              <a:xfrm>
                <a:off x="3247870" y="2113752"/>
                <a:ext cx="1148259"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70" name="直接连接符 1169">
                <a:extLst>
                  <a:ext uri="{FF2B5EF4-FFF2-40B4-BE49-F238E27FC236}">
                    <a16:creationId xmlns:a16="http://schemas.microsoft.com/office/drawing/2014/main" id="{CBA5D41C-E08E-203D-9F9A-4A5C242EBBFA}"/>
                  </a:ext>
                </a:extLst>
              </p:cNvPr>
              <p:cNvCxnSpPr>
                <a:cxnSpLocks/>
                <a:stCxn id="24" idx="2"/>
                <a:endCxn id="1097" idx="0"/>
              </p:cNvCxnSpPr>
              <p:nvPr/>
            </p:nvCxnSpPr>
            <p:spPr>
              <a:xfrm flipH="1">
                <a:off x="4396129" y="2113752"/>
                <a:ext cx="750495"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73" name="直接连接符 1172">
                <a:extLst>
                  <a:ext uri="{FF2B5EF4-FFF2-40B4-BE49-F238E27FC236}">
                    <a16:creationId xmlns:a16="http://schemas.microsoft.com/office/drawing/2014/main" id="{9BCCA264-AD22-E792-F397-29C738258E96}"/>
                  </a:ext>
                </a:extLst>
              </p:cNvPr>
              <p:cNvCxnSpPr>
                <a:cxnSpLocks/>
                <a:stCxn id="21" idx="2"/>
                <a:endCxn id="1115" idx="0"/>
              </p:cNvCxnSpPr>
              <p:nvPr/>
            </p:nvCxnSpPr>
            <p:spPr>
              <a:xfrm>
                <a:off x="3247870" y="2113752"/>
                <a:ext cx="3541118"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76" name="直接连接符 1175">
                <a:extLst>
                  <a:ext uri="{FF2B5EF4-FFF2-40B4-BE49-F238E27FC236}">
                    <a16:creationId xmlns:a16="http://schemas.microsoft.com/office/drawing/2014/main" id="{FD435E49-7753-8E2E-8641-0496DD524A32}"/>
                  </a:ext>
                </a:extLst>
              </p:cNvPr>
              <p:cNvCxnSpPr>
                <a:cxnSpLocks/>
                <a:stCxn id="24" idx="2"/>
                <a:endCxn id="1115" idx="0"/>
              </p:cNvCxnSpPr>
              <p:nvPr/>
            </p:nvCxnSpPr>
            <p:spPr>
              <a:xfrm>
                <a:off x="5146624" y="2113752"/>
                <a:ext cx="1642364"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79" name="直接连接符 1178">
                <a:extLst>
                  <a:ext uri="{FF2B5EF4-FFF2-40B4-BE49-F238E27FC236}">
                    <a16:creationId xmlns:a16="http://schemas.microsoft.com/office/drawing/2014/main" id="{DE28D783-819C-131E-F3E9-A07328A0BAB8}"/>
                  </a:ext>
                </a:extLst>
              </p:cNvPr>
              <p:cNvCxnSpPr>
                <a:cxnSpLocks/>
                <a:stCxn id="24" idx="2"/>
                <a:endCxn id="1133" idx="0"/>
              </p:cNvCxnSpPr>
              <p:nvPr/>
            </p:nvCxnSpPr>
            <p:spPr>
              <a:xfrm>
                <a:off x="5146624" y="2113752"/>
                <a:ext cx="4035223"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82" name="直接连接符 1181">
                <a:extLst>
                  <a:ext uri="{FF2B5EF4-FFF2-40B4-BE49-F238E27FC236}">
                    <a16:creationId xmlns:a16="http://schemas.microsoft.com/office/drawing/2014/main" id="{6290B1D7-1B8B-D23F-A22E-73AE1061A1BC}"/>
                  </a:ext>
                </a:extLst>
              </p:cNvPr>
              <p:cNvCxnSpPr>
                <a:cxnSpLocks/>
                <a:stCxn id="21" idx="2"/>
                <a:endCxn id="1133" idx="0"/>
              </p:cNvCxnSpPr>
              <p:nvPr/>
            </p:nvCxnSpPr>
            <p:spPr>
              <a:xfrm>
                <a:off x="3247870" y="2113752"/>
                <a:ext cx="5933977"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85" name="直接连接符 1184">
                <a:extLst>
                  <a:ext uri="{FF2B5EF4-FFF2-40B4-BE49-F238E27FC236}">
                    <a16:creationId xmlns:a16="http://schemas.microsoft.com/office/drawing/2014/main" id="{9B7A676A-79A4-6293-E1E0-D5706FCE1C85}"/>
                  </a:ext>
                </a:extLst>
              </p:cNvPr>
              <p:cNvCxnSpPr>
                <a:cxnSpLocks/>
                <a:stCxn id="25" idx="2"/>
                <a:endCxn id="1098" idx="0"/>
              </p:cNvCxnSpPr>
              <p:nvPr/>
            </p:nvCxnSpPr>
            <p:spPr>
              <a:xfrm flipH="1">
                <a:off x="5344396" y="2113752"/>
                <a:ext cx="1700982"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88" name="直接连接符 1187">
                <a:extLst>
                  <a:ext uri="{FF2B5EF4-FFF2-40B4-BE49-F238E27FC236}">
                    <a16:creationId xmlns:a16="http://schemas.microsoft.com/office/drawing/2014/main" id="{010A986B-E58B-6008-7877-9B8F4F5D1A35}"/>
                  </a:ext>
                </a:extLst>
              </p:cNvPr>
              <p:cNvCxnSpPr>
                <a:cxnSpLocks/>
                <a:stCxn id="26" idx="2"/>
                <a:endCxn id="1098" idx="0"/>
              </p:cNvCxnSpPr>
              <p:nvPr/>
            </p:nvCxnSpPr>
            <p:spPr>
              <a:xfrm flipH="1">
                <a:off x="5344396" y="2113752"/>
                <a:ext cx="3599737"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92" name="直接连接符 1191">
                <a:extLst>
                  <a:ext uri="{FF2B5EF4-FFF2-40B4-BE49-F238E27FC236}">
                    <a16:creationId xmlns:a16="http://schemas.microsoft.com/office/drawing/2014/main" id="{62BF3344-0E68-A36E-5718-D0C330D3CA22}"/>
                  </a:ext>
                </a:extLst>
              </p:cNvPr>
              <p:cNvCxnSpPr>
                <a:cxnSpLocks/>
                <a:stCxn id="25" idx="2"/>
                <a:endCxn id="1116" idx="0"/>
              </p:cNvCxnSpPr>
              <p:nvPr/>
            </p:nvCxnSpPr>
            <p:spPr>
              <a:xfrm>
                <a:off x="7045378" y="2113752"/>
                <a:ext cx="691877"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95" name="直接连接符 1194">
                <a:extLst>
                  <a:ext uri="{FF2B5EF4-FFF2-40B4-BE49-F238E27FC236}">
                    <a16:creationId xmlns:a16="http://schemas.microsoft.com/office/drawing/2014/main" id="{C4AE212F-CD7E-6619-E630-10E9D638B243}"/>
                  </a:ext>
                </a:extLst>
              </p:cNvPr>
              <p:cNvCxnSpPr>
                <a:cxnSpLocks/>
                <a:stCxn id="26" idx="2"/>
                <a:endCxn id="1116" idx="0"/>
              </p:cNvCxnSpPr>
              <p:nvPr/>
            </p:nvCxnSpPr>
            <p:spPr>
              <a:xfrm flipH="1">
                <a:off x="7737255" y="2113752"/>
                <a:ext cx="1206878"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98" name="直接连接符 1197">
                <a:extLst>
                  <a:ext uri="{FF2B5EF4-FFF2-40B4-BE49-F238E27FC236}">
                    <a16:creationId xmlns:a16="http://schemas.microsoft.com/office/drawing/2014/main" id="{4BF1AD91-CF67-E8F7-43EF-580D9F00DB3B}"/>
                  </a:ext>
                </a:extLst>
              </p:cNvPr>
              <p:cNvCxnSpPr>
                <a:cxnSpLocks/>
                <a:stCxn id="25" idx="2"/>
                <a:endCxn id="1134" idx="0"/>
              </p:cNvCxnSpPr>
              <p:nvPr/>
            </p:nvCxnSpPr>
            <p:spPr>
              <a:xfrm>
                <a:off x="7045378" y="2113752"/>
                <a:ext cx="3084736" cy="964865"/>
              </a:xfrm>
              <a:prstGeom prst="line">
                <a:avLst/>
              </a:prstGeom>
              <a:ln w="19050"/>
            </p:spPr>
            <p:style>
              <a:lnRef idx="1">
                <a:schemeClr val="dk1"/>
              </a:lnRef>
              <a:fillRef idx="0">
                <a:schemeClr val="dk1"/>
              </a:fillRef>
              <a:effectRef idx="0">
                <a:schemeClr val="dk1"/>
              </a:effectRef>
              <a:fontRef idx="minor">
                <a:schemeClr val="tx1"/>
              </a:fontRef>
            </p:style>
          </p:cxnSp>
          <p:cxnSp>
            <p:nvCxnSpPr>
              <p:cNvPr id="1201" name="直接连接符 1200">
                <a:extLst>
                  <a:ext uri="{FF2B5EF4-FFF2-40B4-BE49-F238E27FC236}">
                    <a16:creationId xmlns:a16="http://schemas.microsoft.com/office/drawing/2014/main" id="{3120A57C-0D57-AAEA-8291-1B0E1A0C0CCD}"/>
                  </a:ext>
                </a:extLst>
              </p:cNvPr>
              <p:cNvCxnSpPr>
                <a:cxnSpLocks/>
                <a:stCxn id="26" idx="2"/>
                <a:endCxn id="1134" idx="0"/>
              </p:cNvCxnSpPr>
              <p:nvPr/>
            </p:nvCxnSpPr>
            <p:spPr>
              <a:xfrm>
                <a:off x="8944133" y="2113752"/>
                <a:ext cx="1185981" cy="964865"/>
              </a:xfrm>
              <a:prstGeom prst="line">
                <a:avLst/>
              </a:prstGeom>
              <a:ln w="19050"/>
            </p:spPr>
            <p:style>
              <a:lnRef idx="1">
                <a:schemeClr val="dk1"/>
              </a:lnRef>
              <a:fillRef idx="0">
                <a:schemeClr val="dk1"/>
              </a:fillRef>
              <a:effectRef idx="0">
                <a:schemeClr val="dk1"/>
              </a:effectRef>
              <a:fontRef idx="minor">
                <a:schemeClr val="tx1"/>
              </a:fontRef>
            </p:style>
          </p:cxnSp>
          <p:sp>
            <p:nvSpPr>
              <p:cNvPr id="4" name="椭圆 3">
                <a:extLst>
                  <a:ext uri="{FF2B5EF4-FFF2-40B4-BE49-F238E27FC236}">
                    <a16:creationId xmlns:a16="http://schemas.microsoft.com/office/drawing/2014/main" id="{3D1375C9-2D4C-B022-6075-E73E7C2094C8}"/>
                  </a:ext>
                </a:extLst>
              </p:cNvPr>
              <p:cNvSpPr/>
              <p:nvPr/>
            </p:nvSpPr>
            <p:spPr>
              <a:xfrm rot="5232316">
                <a:off x="10119811" y="4390068"/>
                <a:ext cx="236606" cy="2366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任意多边形: 形状 5">
              <a:extLst>
                <a:ext uri="{FF2B5EF4-FFF2-40B4-BE49-F238E27FC236}">
                  <a16:creationId xmlns:a16="http://schemas.microsoft.com/office/drawing/2014/main" id="{D1FDC2C2-F49F-8052-640B-3E1E0EFE036A}"/>
                </a:ext>
              </a:extLst>
            </p:cNvPr>
            <p:cNvSpPr/>
            <p:nvPr/>
          </p:nvSpPr>
          <p:spPr>
            <a:xfrm>
              <a:off x="1844040" y="1589178"/>
              <a:ext cx="6019800" cy="2975202"/>
            </a:xfrm>
            <a:custGeom>
              <a:avLst/>
              <a:gdLst>
                <a:gd name="connsiteX0" fmla="*/ 0 w 6019800"/>
                <a:gd name="connsiteY0" fmla="*/ 3325722 h 3325722"/>
                <a:gd name="connsiteX1" fmla="*/ 1104900 w 6019800"/>
                <a:gd name="connsiteY1" fmla="*/ 361542 h 3325722"/>
                <a:gd name="connsiteX2" fmla="*/ 4876800 w 6019800"/>
                <a:gd name="connsiteY2" fmla="*/ 369162 h 3325722"/>
                <a:gd name="connsiteX3" fmla="*/ 6019800 w 6019800"/>
                <a:gd name="connsiteY3" fmla="*/ 3249522 h 3325722"/>
              </a:gdLst>
              <a:ahLst/>
              <a:cxnLst>
                <a:cxn ang="0">
                  <a:pos x="connsiteX0" y="connsiteY0"/>
                </a:cxn>
                <a:cxn ang="0">
                  <a:pos x="connsiteX1" y="connsiteY1"/>
                </a:cxn>
                <a:cxn ang="0">
                  <a:pos x="connsiteX2" y="connsiteY2"/>
                </a:cxn>
                <a:cxn ang="0">
                  <a:pos x="connsiteX3" y="connsiteY3"/>
                </a:cxn>
              </a:cxnLst>
              <a:rect l="l" t="t" r="r" b="b"/>
              <a:pathLst>
                <a:path w="6019800" h="3325722">
                  <a:moveTo>
                    <a:pt x="0" y="3325722"/>
                  </a:moveTo>
                  <a:cubicBezTo>
                    <a:pt x="146050" y="2090012"/>
                    <a:pt x="292100" y="854302"/>
                    <a:pt x="1104900" y="361542"/>
                  </a:cubicBezTo>
                  <a:cubicBezTo>
                    <a:pt x="1917700" y="-131218"/>
                    <a:pt x="4057650" y="-112168"/>
                    <a:pt x="4876800" y="369162"/>
                  </a:cubicBezTo>
                  <a:cubicBezTo>
                    <a:pt x="5695950" y="850492"/>
                    <a:pt x="5857875" y="2050007"/>
                    <a:pt x="6019800" y="3249522"/>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634AE7AA-BCF6-38B9-51FF-3C1B97E9899C}"/>
                </a:ext>
              </a:extLst>
            </p:cNvPr>
            <p:cNvSpPr/>
            <p:nvPr/>
          </p:nvSpPr>
          <p:spPr>
            <a:xfrm>
              <a:off x="4206240" y="1981116"/>
              <a:ext cx="3627120" cy="2659464"/>
            </a:xfrm>
            <a:custGeom>
              <a:avLst/>
              <a:gdLst>
                <a:gd name="connsiteX0" fmla="*/ 0 w 3627120"/>
                <a:gd name="connsiteY0" fmla="*/ 2910924 h 2910924"/>
                <a:gd name="connsiteX1" fmla="*/ 1447800 w 3627120"/>
                <a:gd name="connsiteY1" fmla="*/ 84 h 2910924"/>
                <a:gd name="connsiteX2" fmla="*/ 3627120 w 3627120"/>
                <a:gd name="connsiteY2" fmla="*/ 2834724 h 2910924"/>
              </a:gdLst>
              <a:ahLst/>
              <a:cxnLst>
                <a:cxn ang="0">
                  <a:pos x="connsiteX0" y="connsiteY0"/>
                </a:cxn>
                <a:cxn ang="0">
                  <a:pos x="connsiteX1" y="connsiteY1"/>
                </a:cxn>
                <a:cxn ang="0">
                  <a:pos x="connsiteX2" y="connsiteY2"/>
                </a:cxn>
              </a:cxnLst>
              <a:rect l="l" t="t" r="r" b="b"/>
              <a:pathLst>
                <a:path w="3627120" h="2910924">
                  <a:moveTo>
                    <a:pt x="0" y="2910924"/>
                  </a:moveTo>
                  <a:cubicBezTo>
                    <a:pt x="421640" y="1461854"/>
                    <a:pt x="843280" y="12784"/>
                    <a:pt x="1447800" y="84"/>
                  </a:cubicBezTo>
                  <a:cubicBezTo>
                    <a:pt x="2052320" y="-12616"/>
                    <a:pt x="2839720" y="1411054"/>
                    <a:pt x="3627120" y="2834724"/>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73116092-5827-E8D4-70D6-5707511E1CE5}"/>
                </a:ext>
              </a:extLst>
            </p:cNvPr>
            <p:cNvSpPr/>
            <p:nvPr/>
          </p:nvSpPr>
          <p:spPr>
            <a:xfrm flipH="1">
              <a:off x="1844040" y="1981116"/>
              <a:ext cx="3628800" cy="2659464"/>
            </a:xfrm>
            <a:custGeom>
              <a:avLst/>
              <a:gdLst>
                <a:gd name="connsiteX0" fmla="*/ 0 w 3627120"/>
                <a:gd name="connsiteY0" fmla="*/ 2910924 h 2910924"/>
                <a:gd name="connsiteX1" fmla="*/ 1447800 w 3627120"/>
                <a:gd name="connsiteY1" fmla="*/ 84 h 2910924"/>
                <a:gd name="connsiteX2" fmla="*/ 3627120 w 3627120"/>
                <a:gd name="connsiteY2" fmla="*/ 2834724 h 2910924"/>
              </a:gdLst>
              <a:ahLst/>
              <a:cxnLst>
                <a:cxn ang="0">
                  <a:pos x="connsiteX0" y="connsiteY0"/>
                </a:cxn>
                <a:cxn ang="0">
                  <a:pos x="connsiteX1" y="connsiteY1"/>
                </a:cxn>
                <a:cxn ang="0">
                  <a:pos x="connsiteX2" y="connsiteY2"/>
                </a:cxn>
              </a:cxnLst>
              <a:rect l="l" t="t" r="r" b="b"/>
              <a:pathLst>
                <a:path w="3627120" h="2910924">
                  <a:moveTo>
                    <a:pt x="0" y="2910924"/>
                  </a:moveTo>
                  <a:cubicBezTo>
                    <a:pt x="421640" y="1461854"/>
                    <a:pt x="843280" y="12784"/>
                    <a:pt x="1447800" y="84"/>
                  </a:cubicBezTo>
                  <a:cubicBezTo>
                    <a:pt x="2052320" y="-12616"/>
                    <a:pt x="2839720" y="1411054"/>
                    <a:pt x="3627120" y="2834724"/>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CE7CC7AA-833A-7BB3-6A42-48D8F713BFBC}"/>
              </a:ext>
            </a:extLst>
          </p:cNvPr>
          <p:cNvSpPr/>
          <p:nvPr/>
        </p:nvSpPr>
        <p:spPr>
          <a:xfrm>
            <a:off x="383308" y="2708275"/>
            <a:ext cx="4628640" cy="2308324"/>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Test workload: </a:t>
            </a:r>
          </a:p>
          <a:p>
            <a:r>
              <a:rPr lang="en-US" altLang="zh-CN" sz="2400" dirty="0">
                <a:solidFill>
                  <a:srgbClr val="FF0000"/>
                </a:solidFill>
                <a:latin typeface="Trebuchet MS" panose="020B0603020202020204" pitchFamily="34" charset="0"/>
                <a:ea typeface="+mn-lt"/>
                <a:cs typeface="+mn-lt"/>
              </a:rPr>
              <a:t>continuous </a:t>
            </a:r>
            <a:r>
              <a:rPr lang="en-US" altLang="zh-CN" sz="2400" dirty="0" err="1">
                <a:solidFill>
                  <a:srgbClr val="FF0000"/>
                </a:solidFill>
                <a:latin typeface="Trebuchet MS" panose="020B0603020202020204" pitchFamily="34" charset="0"/>
                <a:ea typeface="+mn-lt"/>
                <a:cs typeface="+mn-lt"/>
              </a:rPr>
              <a:t>incast</a:t>
            </a:r>
            <a:r>
              <a:rPr lang="en-US" altLang="zh-CN" sz="2400" dirty="0">
                <a:solidFill>
                  <a:srgbClr val="FF0000"/>
                </a:solidFill>
                <a:latin typeface="Trebuchet MS" panose="020B0603020202020204" pitchFamily="34" charset="0"/>
                <a:ea typeface="+mn-lt"/>
                <a:cs typeface="+mn-lt"/>
              </a:rPr>
              <a:t> flows +</a:t>
            </a:r>
          </a:p>
          <a:p>
            <a:r>
              <a:rPr lang="en-US" altLang="zh-CN" sz="2400" dirty="0">
                <a:solidFill>
                  <a:schemeClr val="accent1">
                    <a:lumMod val="75000"/>
                  </a:schemeClr>
                </a:solidFill>
                <a:latin typeface="Trebuchet MS" panose="020B0603020202020204" pitchFamily="34" charset="0"/>
                <a:ea typeface="+mn-lt"/>
                <a:cs typeface="+mn-lt"/>
              </a:rPr>
              <a:t>vulnerable flows with a total rate of 80 Gbps +</a:t>
            </a:r>
          </a:p>
          <a:p>
            <a:r>
              <a:rPr lang="en-US" altLang="zh-CN" sz="2400" dirty="0">
                <a:solidFill>
                  <a:schemeClr val="accent4">
                    <a:lumMod val="75000"/>
                  </a:schemeClr>
                </a:solidFill>
                <a:latin typeface="Trebuchet MS" panose="020B0603020202020204" pitchFamily="34" charset="0"/>
                <a:ea typeface="+mn-lt"/>
                <a:cs typeface="+mn-lt"/>
              </a:rPr>
              <a:t>background flows with a total rate of 80 Gbps</a:t>
            </a:r>
            <a:endParaRPr lang="en-US" altLang="zh-CN" sz="2400" dirty="0">
              <a:solidFill>
                <a:srgbClr val="FF0000"/>
              </a:solidFill>
              <a:latin typeface="Trebuchet MS" panose="020B0603020202020204" pitchFamily="34" charset="0"/>
              <a:ea typeface="+mn-lt"/>
              <a:cs typeface="+mn-lt"/>
            </a:endParaRPr>
          </a:p>
        </p:txBody>
      </p:sp>
    </p:spTree>
    <p:extLst>
      <p:ext uri="{BB962C8B-B14F-4D97-AF65-F5344CB8AC3E}">
        <p14:creationId xmlns:p14="http://schemas.microsoft.com/office/powerpoint/2010/main" val="3006257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7A87B-DADC-541B-4228-EEE2E1171315}"/>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F330ECA-8DA6-D4ED-F55B-0DE0E9DF0FFD}"/>
              </a:ext>
            </a:extLst>
          </p:cNvPr>
          <p:cNvSpPr>
            <a:spLocks noGrp="1"/>
          </p:cNvSpPr>
          <p:nvPr>
            <p:ph type="sldNum" sz="quarter" idx="12"/>
          </p:nvPr>
        </p:nvSpPr>
        <p:spPr/>
        <p:txBody>
          <a:bodyPr/>
          <a:lstStyle/>
          <a:p>
            <a:fld id="{49AE70B2-8BF9-45C0-BB95-33D1B9D3A854}" type="slidenum">
              <a:rPr lang="zh-CN" altLang="en-US" smtClean="0"/>
              <a:t>74</a:t>
            </a:fld>
            <a:endParaRPr lang="zh-CN" altLang="en-US" dirty="0"/>
          </a:p>
        </p:txBody>
      </p:sp>
      <p:sp>
        <p:nvSpPr>
          <p:cNvPr id="5" name="标题 4">
            <a:extLst>
              <a:ext uri="{FF2B5EF4-FFF2-40B4-BE49-F238E27FC236}">
                <a16:creationId xmlns:a16="http://schemas.microsoft.com/office/drawing/2014/main" id="{6ECEA393-ACD1-6373-CB5F-85CF6C561858}"/>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HOL Blocking Problem of </a:t>
            </a:r>
            <a:r>
              <a:rPr lang="en-US" altLang="zh-CN" dirty="0">
                <a:solidFill>
                  <a:srgbClr val="000000"/>
                </a:solidFill>
                <a:cs typeface="Arial" panose="020B0604020202020204"/>
              </a:rPr>
              <a:t>Naive</a:t>
            </a:r>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E81CD297-3B4C-DE12-DB7E-BD40DE06DBE5}"/>
              </a:ext>
            </a:extLst>
          </p:cNvPr>
          <p:cNvSpPr/>
          <p:nvPr/>
        </p:nvSpPr>
        <p:spPr>
          <a:xfrm>
            <a:off x="608012" y="1529605"/>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PFC</a:t>
            </a:r>
            <a:r>
              <a:rPr lang="en-US" altLang="zh-CN" sz="2400" dirty="0">
                <a:latin typeface="Trebuchet MS" panose="020B0603020202020204" pitchFamily="34" charset="0"/>
                <a:ea typeface="+mn-lt"/>
                <a:cs typeface="+mn-lt"/>
              </a:rPr>
              <a:t>: The throughput of vulnerable flows and background flows is severely hurt due to HOL blocking.</a:t>
            </a:r>
          </a:p>
        </p:txBody>
      </p:sp>
      <p:pic>
        <p:nvPicPr>
          <p:cNvPr id="4" name="图片 3">
            <a:extLst>
              <a:ext uri="{FF2B5EF4-FFF2-40B4-BE49-F238E27FC236}">
                <a16:creationId xmlns:a16="http://schemas.microsoft.com/office/drawing/2014/main" id="{AE9CC090-F45A-DB1A-38CF-2731649320EA}"/>
              </a:ext>
            </a:extLst>
          </p:cNvPr>
          <p:cNvPicPr>
            <a:picLocks noChangeAspect="1"/>
          </p:cNvPicPr>
          <p:nvPr/>
        </p:nvPicPr>
        <p:blipFill>
          <a:blip r:embed="rId3"/>
          <a:stretch>
            <a:fillRect/>
          </a:stretch>
        </p:blipFill>
        <p:spPr>
          <a:xfrm>
            <a:off x="2887133" y="2617898"/>
            <a:ext cx="5850468" cy="3210519"/>
          </a:xfrm>
          <a:prstGeom prst="rect">
            <a:avLst/>
          </a:prstGeom>
        </p:spPr>
      </p:pic>
      <p:sp>
        <p:nvSpPr>
          <p:cNvPr id="6" name="矩形 5">
            <a:extLst>
              <a:ext uri="{FF2B5EF4-FFF2-40B4-BE49-F238E27FC236}">
                <a16:creationId xmlns:a16="http://schemas.microsoft.com/office/drawing/2014/main" id="{C22F2615-4EE3-1F53-ED6B-302F8EBF53FF}"/>
              </a:ext>
            </a:extLst>
          </p:cNvPr>
          <p:cNvSpPr/>
          <p:nvPr/>
        </p:nvSpPr>
        <p:spPr>
          <a:xfrm>
            <a:off x="4472609" y="3332922"/>
            <a:ext cx="596348" cy="1736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E2D82FF-B522-AC92-1425-A2750EE6434D}"/>
              </a:ext>
            </a:extLst>
          </p:cNvPr>
          <p:cNvSpPr/>
          <p:nvPr/>
        </p:nvSpPr>
        <p:spPr>
          <a:xfrm>
            <a:off x="4098536" y="3355139"/>
            <a:ext cx="917412" cy="1736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238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0E477-ADE0-2117-B908-5076BB561B08}"/>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980C8EA-F5BB-90B5-F76A-72D618211243}"/>
              </a:ext>
            </a:extLst>
          </p:cNvPr>
          <p:cNvSpPr>
            <a:spLocks noGrp="1"/>
          </p:cNvSpPr>
          <p:nvPr>
            <p:ph type="sldNum" sz="quarter" idx="12"/>
          </p:nvPr>
        </p:nvSpPr>
        <p:spPr/>
        <p:txBody>
          <a:bodyPr/>
          <a:lstStyle/>
          <a:p>
            <a:fld id="{49AE70B2-8BF9-45C0-BB95-33D1B9D3A854}" type="slidenum">
              <a:rPr lang="zh-CN" altLang="en-US" smtClean="0"/>
              <a:t>75</a:t>
            </a:fld>
            <a:endParaRPr lang="zh-CN" altLang="en-US" dirty="0"/>
          </a:p>
        </p:txBody>
      </p:sp>
      <p:sp>
        <p:nvSpPr>
          <p:cNvPr id="5" name="标题 4">
            <a:extLst>
              <a:ext uri="{FF2B5EF4-FFF2-40B4-BE49-F238E27FC236}">
                <a16:creationId xmlns:a16="http://schemas.microsoft.com/office/drawing/2014/main" id="{047DF987-B8CE-6D29-9BCB-A2A5591A124E}"/>
              </a:ext>
            </a:extLst>
          </p:cNvPr>
          <p:cNvSpPr>
            <a:spLocks noGrp="1"/>
          </p:cNvSpPr>
          <p:nvPr>
            <p:ph type="title"/>
          </p:nvPr>
        </p:nvSpPr>
        <p:spPr>
          <a:xfrm>
            <a:off x="523335" y="608400"/>
            <a:ext cx="11142191" cy="705600"/>
          </a:xfrm>
        </p:spPr>
        <p:txBody>
          <a:bodyPr>
            <a:normAutofit fontScale="90000"/>
          </a:bodyPr>
          <a:lstStyle/>
          <a:p>
            <a:r>
              <a:rPr lang="en-US" altLang="zh-CN" spc="0" dirty="0">
                <a:solidFill>
                  <a:srgbClr val="000000"/>
                </a:solidFill>
                <a:latin typeface="Century Gothic" panose="020B0502020202020204" pitchFamily="34" charset="0"/>
                <a:ea typeface="微软雅黑" panose="020B0503020204020204" pitchFamily="34" charset="-122"/>
                <a:cs typeface="Arial" panose="020B0604020202020204"/>
              </a:rPr>
              <a:t>Idealized FC can Eliminate HOL blocking but is Non-scalable</a:t>
            </a:r>
            <a:endParaRPr lang="zh-CN" altLang="en-US" spc="0"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D3817517-9121-0AA6-926F-E9DB20CC4D0D}"/>
              </a:ext>
            </a:extLst>
          </p:cNvPr>
          <p:cNvSpPr/>
          <p:nvPr/>
        </p:nvSpPr>
        <p:spPr>
          <a:xfrm>
            <a:off x="608012" y="1529605"/>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Per-flow-queue FC</a:t>
            </a:r>
            <a:r>
              <a:rPr lang="en-US" altLang="zh-CN" sz="2400" dirty="0">
                <a:latin typeface="Trebuchet MS" panose="020B0603020202020204" pitchFamily="34" charset="0"/>
                <a:ea typeface="+mn-lt"/>
                <a:cs typeface="+mn-lt"/>
              </a:rPr>
              <a:t>: Vulnerable and background flows fully utilize the link, at the same time the throughput of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 flows does not downgrade.</a:t>
            </a:r>
          </a:p>
        </p:txBody>
      </p:sp>
      <p:sp>
        <p:nvSpPr>
          <p:cNvPr id="2" name="矩形 1">
            <a:extLst>
              <a:ext uri="{FF2B5EF4-FFF2-40B4-BE49-F238E27FC236}">
                <a16:creationId xmlns:a16="http://schemas.microsoft.com/office/drawing/2014/main" id="{5455C9D7-AD8B-01B0-2700-5A6E19803D42}"/>
              </a:ext>
            </a:extLst>
          </p:cNvPr>
          <p:cNvSpPr/>
          <p:nvPr/>
        </p:nvSpPr>
        <p:spPr>
          <a:xfrm>
            <a:off x="608012" y="3176067"/>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Not</a:t>
            </a:r>
            <a:r>
              <a:rPr lang="zh-CN" altLang="en-US" sz="2400" b="1" i="1" dirty="0">
                <a:latin typeface="Trebuchet MS" panose="020B0603020202020204" pitchFamily="34" charset="0"/>
                <a:ea typeface="+mn-lt"/>
                <a:cs typeface="+mn-lt"/>
              </a:rPr>
              <a:t> </a:t>
            </a:r>
            <a:r>
              <a:rPr lang="en-US" altLang="zh-CN" sz="2400" b="1" i="1" dirty="0">
                <a:latin typeface="Trebuchet MS" panose="020B0603020202020204" pitchFamily="34" charset="0"/>
                <a:ea typeface="+mn-lt"/>
                <a:cs typeface="+mn-lt"/>
              </a:rPr>
              <a:t>scalable</a:t>
            </a:r>
            <a:r>
              <a:rPr lang="en-US" altLang="zh-CN" sz="2400" dirty="0">
                <a:latin typeface="Trebuchet MS" panose="020B0603020202020204" pitchFamily="34" charset="0"/>
                <a:ea typeface="+mn-lt"/>
                <a:cs typeface="+mn-lt"/>
              </a:rPr>
              <a:t>: There could be thousands of flows</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that can be observed on a port</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[1,2].</a:t>
            </a:r>
          </a:p>
        </p:txBody>
      </p:sp>
      <p:sp>
        <p:nvSpPr>
          <p:cNvPr id="6" name="文本框 5">
            <a:extLst>
              <a:ext uri="{FF2B5EF4-FFF2-40B4-BE49-F238E27FC236}">
                <a16:creationId xmlns:a16="http://schemas.microsoft.com/office/drawing/2014/main" id="{FF54383E-01E8-0EB3-101D-79830070832B}"/>
              </a:ext>
            </a:extLst>
          </p:cNvPr>
          <p:cNvSpPr txBox="1"/>
          <p:nvPr/>
        </p:nvSpPr>
        <p:spPr>
          <a:xfrm>
            <a:off x="608012" y="4922628"/>
            <a:ext cx="10515600" cy="646331"/>
          </a:xfrm>
          <a:prstGeom prst="rect">
            <a:avLst/>
          </a:prstGeom>
          <a:noFill/>
        </p:spPr>
        <p:txBody>
          <a:bodyPr wrap="square">
            <a:spAutoFit/>
          </a:bodyPr>
          <a:lstStyle/>
          <a:p>
            <a:r>
              <a:rPr lang="en-US" altLang="zh-CN" dirty="0">
                <a:solidFill>
                  <a:schemeClr val="tx1">
                    <a:lumMod val="65000"/>
                    <a:lumOff val="35000"/>
                  </a:schemeClr>
                </a:solidFill>
                <a:latin typeface="Trebuchet MS" panose="020B0603020202020204" pitchFamily="34" charset="0"/>
                <a:ea typeface="+mn-lt"/>
                <a:cs typeface="+mn-lt"/>
              </a:rPr>
              <a:t>[1] (EuroSys18) Information rich flow record generation on commodity switches.</a:t>
            </a:r>
          </a:p>
          <a:p>
            <a:r>
              <a:rPr lang="en-US" altLang="zh-CN" dirty="0">
                <a:solidFill>
                  <a:schemeClr val="tx1">
                    <a:lumMod val="65000"/>
                    <a:lumOff val="35000"/>
                  </a:schemeClr>
                </a:solidFill>
                <a:latin typeface="Trebuchet MS" panose="020B0603020202020204" pitchFamily="34" charset="0"/>
                <a:ea typeface="+mn-lt"/>
                <a:cs typeface="+mn-lt"/>
              </a:rPr>
              <a:t>[2] (SigMetric24)</a:t>
            </a:r>
            <a:r>
              <a:rPr lang="zh-CN" altLang="en-US" dirty="0">
                <a:solidFill>
                  <a:schemeClr val="tx1">
                    <a:lumMod val="65000"/>
                    <a:lumOff val="35000"/>
                  </a:schemeClr>
                </a:solidFill>
                <a:latin typeface="Trebuchet MS" panose="020B0603020202020204" pitchFamily="34" charset="0"/>
                <a:ea typeface="+mn-lt"/>
                <a:cs typeface="+mn-lt"/>
              </a:rPr>
              <a:t> </a:t>
            </a:r>
            <a:r>
              <a:rPr lang="en" altLang="zh-CN" dirty="0">
                <a:solidFill>
                  <a:schemeClr val="tx1">
                    <a:lumMod val="65000"/>
                    <a:lumOff val="35000"/>
                  </a:schemeClr>
                </a:solidFill>
                <a:latin typeface="Trebuchet MS" panose="020B0603020202020204" pitchFamily="34" charset="0"/>
                <a:ea typeface="+mn-lt"/>
                <a:cs typeface="+mn-lt"/>
              </a:rPr>
              <a:t>Lightweight Acquisition and Ranging of Flows in the Data Plane</a:t>
            </a:r>
            <a:r>
              <a:rPr lang="en-US" altLang="zh-CN" dirty="0">
                <a:solidFill>
                  <a:schemeClr val="tx1">
                    <a:lumMod val="65000"/>
                    <a:lumOff val="35000"/>
                  </a:schemeClr>
                </a:solidFill>
                <a:latin typeface="Trebuchet MS" panose="020B0603020202020204" pitchFamily="34" charset="0"/>
                <a:ea typeface="+mn-lt"/>
                <a:cs typeface="+mn-lt"/>
              </a:rPr>
              <a:t>.</a:t>
            </a:r>
            <a:endParaRPr lang="en" altLang="zh-CN" dirty="0">
              <a:solidFill>
                <a:schemeClr val="tx1">
                  <a:lumMod val="65000"/>
                  <a:lumOff val="35000"/>
                </a:schemeClr>
              </a:solidFill>
              <a:latin typeface="Trebuchet MS" panose="020B0603020202020204" pitchFamily="34" charset="0"/>
              <a:ea typeface="+mn-lt"/>
              <a:cs typeface="+mn-lt"/>
            </a:endParaRPr>
          </a:p>
        </p:txBody>
      </p:sp>
    </p:spTree>
    <p:extLst>
      <p:ext uri="{BB962C8B-B14F-4D97-AF65-F5344CB8AC3E}">
        <p14:creationId xmlns:p14="http://schemas.microsoft.com/office/powerpoint/2010/main" val="1687608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7683A-2ABB-702A-8F67-A8F3E820B698}"/>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2A6AE71-E167-5283-67FE-CFAAE497D0D2}"/>
              </a:ext>
            </a:extLst>
          </p:cNvPr>
          <p:cNvSpPr>
            <a:spLocks noGrp="1"/>
          </p:cNvSpPr>
          <p:nvPr>
            <p:ph type="sldNum" sz="quarter" idx="12"/>
          </p:nvPr>
        </p:nvSpPr>
        <p:spPr/>
        <p:txBody>
          <a:bodyPr/>
          <a:lstStyle/>
          <a:p>
            <a:fld id="{49AE70B2-8BF9-45C0-BB95-33D1B9D3A854}" type="slidenum">
              <a:rPr lang="zh-CN" altLang="en-US" smtClean="0"/>
              <a:t>76</a:t>
            </a:fld>
            <a:endParaRPr lang="zh-CN" altLang="en-US" dirty="0"/>
          </a:p>
        </p:txBody>
      </p:sp>
      <p:sp>
        <p:nvSpPr>
          <p:cNvPr id="5" name="标题 4">
            <a:extLst>
              <a:ext uri="{FF2B5EF4-FFF2-40B4-BE49-F238E27FC236}">
                <a16:creationId xmlns:a16="http://schemas.microsoft.com/office/drawing/2014/main" id="{88541F76-3D15-222D-A85D-085B0E2734C3}"/>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State-of-the-art FC is Flawed</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60E3976E-6943-F431-1B7C-BD00A88F9B8A}"/>
              </a:ext>
            </a:extLst>
          </p:cNvPr>
          <p:cNvSpPr/>
          <p:nvPr/>
        </p:nvSpPr>
        <p:spPr>
          <a:xfrm>
            <a:off x="608012" y="1529605"/>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BFC@NSDI22</a:t>
            </a:r>
            <a:r>
              <a:rPr lang="en-US" altLang="zh-CN" sz="2400" dirty="0">
                <a:latin typeface="Trebuchet MS" panose="020B0603020202020204" pitchFamily="34" charset="0"/>
                <a:ea typeface="+mn-lt"/>
                <a:cs typeface="+mn-lt"/>
              </a:rPr>
              <a:t>: Vulnerable and background flows sharing the same queue with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 flows are severely hurt.</a:t>
            </a:r>
          </a:p>
        </p:txBody>
      </p:sp>
      <p:pic>
        <p:nvPicPr>
          <p:cNvPr id="4" name="图片 3">
            <a:extLst>
              <a:ext uri="{FF2B5EF4-FFF2-40B4-BE49-F238E27FC236}">
                <a16:creationId xmlns:a16="http://schemas.microsoft.com/office/drawing/2014/main" id="{3C39CE1E-33E3-7577-4C7A-EADC6CA52A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70918" y="2593141"/>
            <a:ext cx="5972257" cy="3228005"/>
          </a:xfrm>
          <a:prstGeom prst="rect">
            <a:avLst/>
          </a:prstGeom>
        </p:spPr>
      </p:pic>
      <p:sp>
        <p:nvSpPr>
          <p:cNvPr id="2" name="矩形 1">
            <a:extLst>
              <a:ext uri="{FF2B5EF4-FFF2-40B4-BE49-F238E27FC236}">
                <a16:creationId xmlns:a16="http://schemas.microsoft.com/office/drawing/2014/main" id="{F2F171A2-DD2D-E2B1-7CCA-2D60CF683D6A}"/>
              </a:ext>
            </a:extLst>
          </p:cNvPr>
          <p:cNvSpPr/>
          <p:nvPr/>
        </p:nvSpPr>
        <p:spPr>
          <a:xfrm>
            <a:off x="5015948" y="4502727"/>
            <a:ext cx="3310634" cy="692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14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6E00-0C33-E139-0B0B-FA0D4A913450}"/>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A82356F-EA33-37CC-6EED-A2CA68D88901}"/>
              </a:ext>
            </a:extLst>
          </p:cNvPr>
          <p:cNvSpPr>
            <a:spLocks noGrp="1"/>
          </p:cNvSpPr>
          <p:nvPr>
            <p:ph type="sldNum" sz="quarter" idx="12"/>
          </p:nvPr>
        </p:nvSpPr>
        <p:spPr/>
        <p:txBody>
          <a:bodyPr/>
          <a:lstStyle/>
          <a:p>
            <a:fld id="{49AE70B2-8BF9-45C0-BB95-33D1B9D3A854}" type="slidenum">
              <a:rPr lang="zh-CN" altLang="en-US" smtClean="0"/>
              <a:t>77</a:t>
            </a:fld>
            <a:endParaRPr lang="zh-CN" altLang="en-US" dirty="0"/>
          </a:p>
        </p:txBody>
      </p:sp>
      <p:sp>
        <p:nvSpPr>
          <p:cNvPr id="5" name="标题 4">
            <a:extLst>
              <a:ext uri="{FF2B5EF4-FFF2-40B4-BE49-F238E27FC236}">
                <a16:creationId xmlns:a16="http://schemas.microsoft.com/office/drawing/2014/main" id="{6991B672-B6DC-CBF2-8C80-518CA99991D0}"/>
              </a:ext>
            </a:extLst>
          </p:cNvPr>
          <p:cNvSpPr>
            <a:spLocks noGrp="1"/>
          </p:cNvSpPr>
          <p:nvPr>
            <p:ph type="title"/>
          </p:nvPr>
        </p:nvSpPr>
        <p:spPr/>
        <p:txBody>
          <a:bodyPr>
            <a:normAutofit/>
          </a:bodyPr>
          <a:lstStyle/>
          <a:p>
            <a:r>
              <a:rPr lang="en-US" altLang="zh-CN" dirty="0">
                <a:solidFill>
                  <a:srgbClr val="000000"/>
                </a:solidFill>
                <a:latin typeface="Century Gothic" panose="020B0502020202020204" pitchFamily="34" charset="0"/>
                <a:ea typeface="微软雅黑" panose="020B0503020204020204" pitchFamily="34" charset="-122"/>
                <a:cs typeface="Arial" panose="020B0604020202020204"/>
              </a:rPr>
              <a:t>State-of-the-art FC is Flawed</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BF46E61F-CB3A-23FC-21D1-9012FF511346}"/>
              </a:ext>
            </a:extLst>
          </p:cNvPr>
          <p:cNvSpPr/>
          <p:nvPr/>
        </p:nvSpPr>
        <p:spPr>
          <a:xfrm>
            <a:off x="608012" y="1529605"/>
            <a:ext cx="10884524" cy="830997"/>
          </a:xfrm>
          <a:prstGeom prst="rect">
            <a:avLst/>
          </a:prstGeom>
        </p:spPr>
        <p:txBody>
          <a:bodyPr wrap="square" lIns="91440" tIns="45720" rIns="91440" bIns="45720" anchor="t">
            <a:spAutoFit/>
          </a:bodyPr>
          <a:lstStyle/>
          <a:p>
            <a:r>
              <a:rPr lang="en-US" altLang="zh-CN" sz="2400" b="1" i="1" dirty="0">
                <a:latin typeface="Trebuchet MS" panose="020B0603020202020204" pitchFamily="34" charset="0"/>
                <a:ea typeface="+mn-lt"/>
                <a:cs typeface="+mn-lt"/>
              </a:rPr>
              <a:t>BFC@NSDI22</a:t>
            </a:r>
            <a:r>
              <a:rPr lang="en-US" altLang="zh-CN" sz="2400" dirty="0">
                <a:latin typeface="Trebuchet MS" panose="020B0603020202020204" pitchFamily="34" charset="0"/>
                <a:ea typeface="+mn-lt"/>
                <a:cs typeface="+mn-lt"/>
              </a:rPr>
              <a:t>: Vulnerable and background flows sharing the same queue with </a:t>
            </a:r>
            <a:r>
              <a:rPr lang="en-US" altLang="zh-CN" sz="2400" dirty="0" err="1">
                <a:latin typeface="Trebuchet MS" panose="020B0603020202020204" pitchFamily="34" charset="0"/>
                <a:ea typeface="+mn-lt"/>
                <a:cs typeface="+mn-lt"/>
              </a:rPr>
              <a:t>incast</a:t>
            </a:r>
            <a:r>
              <a:rPr lang="en-US" altLang="zh-CN" sz="2400" dirty="0">
                <a:latin typeface="Trebuchet MS" panose="020B0603020202020204" pitchFamily="34" charset="0"/>
                <a:ea typeface="+mn-lt"/>
                <a:cs typeface="+mn-lt"/>
              </a:rPr>
              <a:t> flows are severely hurt.</a:t>
            </a:r>
          </a:p>
        </p:txBody>
      </p:sp>
      <p:pic>
        <p:nvPicPr>
          <p:cNvPr id="4" name="图片 3">
            <a:extLst>
              <a:ext uri="{FF2B5EF4-FFF2-40B4-BE49-F238E27FC236}">
                <a16:creationId xmlns:a16="http://schemas.microsoft.com/office/drawing/2014/main" id="{148F0937-C2D4-9088-86CF-C2595D44A9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70918" y="2593141"/>
            <a:ext cx="5972257" cy="3228005"/>
          </a:xfrm>
          <a:prstGeom prst="rect">
            <a:avLst/>
          </a:prstGeom>
        </p:spPr>
      </p:pic>
      <p:sp>
        <p:nvSpPr>
          <p:cNvPr id="2" name="矩形 1">
            <a:extLst>
              <a:ext uri="{FF2B5EF4-FFF2-40B4-BE49-F238E27FC236}">
                <a16:creationId xmlns:a16="http://schemas.microsoft.com/office/drawing/2014/main" id="{E282BCEE-BA8D-E12E-C760-5E9CA1A0A5A4}"/>
              </a:ext>
            </a:extLst>
          </p:cNvPr>
          <p:cNvSpPr/>
          <p:nvPr/>
        </p:nvSpPr>
        <p:spPr>
          <a:xfrm>
            <a:off x="0" y="0"/>
            <a:ext cx="12192000" cy="6858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9AABB1D-F1ED-557D-6699-F06862503684}"/>
              </a:ext>
            </a:extLst>
          </p:cNvPr>
          <p:cNvSpPr/>
          <p:nvPr/>
        </p:nvSpPr>
        <p:spPr>
          <a:xfrm>
            <a:off x="0" y="2413021"/>
            <a:ext cx="12192000" cy="197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60BAD203-1A90-8F00-6FF5-53F621335467}"/>
              </a:ext>
            </a:extLst>
          </p:cNvPr>
          <p:cNvSpPr txBox="1"/>
          <p:nvPr/>
        </p:nvSpPr>
        <p:spPr>
          <a:xfrm>
            <a:off x="1095840" y="2477028"/>
            <a:ext cx="10745618" cy="1843989"/>
          </a:xfrm>
          <a:prstGeom prst="rect">
            <a:avLst/>
          </a:prstGeom>
        </p:spPr>
        <p:txBody>
          <a:bodyPr vert="horz" lIns="90170" tIns="46990" rIns="90170" bIns="46990" rtlCol="0" anchor="ctr" anchorCtr="0">
            <a:normAutofit fontScale="97500"/>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en-US" altLang="zh-CN" sz="4000" b="0" spc="0" dirty="0">
                <a:solidFill>
                  <a:schemeClr val="tx1"/>
                </a:solidFill>
                <a:latin typeface="Rockwell" panose="02060603020205020403" pitchFamily="18" charset="0"/>
                <a:ea typeface="微软雅黑" panose="020B0503020204020204" pitchFamily="34" charset="-122"/>
                <a:cs typeface="Arial" panose="020B0604020202020204"/>
              </a:rPr>
              <a:t>How to </a:t>
            </a:r>
            <a:r>
              <a:rPr lang="en-US" altLang="zh-CN" sz="4000" b="0" spc="0" dirty="0">
                <a:solidFill>
                  <a:srgbClr val="7030A0"/>
                </a:solidFill>
                <a:latin typeface="Rockwell" panose="02060603020205020403" pitchFamily="18" charset="0"/>
                <a:ea typeface="微软雅黑" panose="020B0503020204020204" pitchFamily="34" charset="-122"/>
                <a:cs typeface="Arial" panose="020B0604020202020204"/>
              </a:rPr>
              <a:t>eliminate HOL blocking </a:t>
            </a:r>
            <a:r>
              <a:rPr lang="en-US" altLang="zh-CN" sz="4000" b="0" spc="0" dirty="0">
                <a:solidFill>
                  <a:schemeClr val="tx1"/>
                </a:solidFill>
                <a:latin typeface="Rockwell" panose="02060603020205020403" pitchFamily="18" charset="0"/>
                <a:ea typeface="微软雅黑" panose="020B0503020204020204" pitchFamily="34" charset="-122"/>
                <a:cs typeface="Arial" panose="020B0604020202020204"/>
              </a:rPr>
              <a:t>caused by </a:t>
            </a:r>
          </a:p>
          <a:p>
            <a:pPr algn="ctr"/>
            <a:r>
              <a:rPr lang="en-US" altLang="zh-CN" sz="4000" b="0" spc="0" dirty="0">
                <a:solidFill>
                  <a:schemeClr val="tx1"/>
                </a:solidFill>
                <a:latin typeface="Rockwell" panose="02060603020205020403" pitchFamily="18" charset="0"/>
                <a:ea typeface="微软雅黑" panose="020B0503020204020204" pitchFamily="34" charset="-122"/>
                <a:cs typeface="Arial" panose="020B0604020202020204"/>
              </a:rPr>
              <a:t>flow control in the </a:t>
            </a:r>
            <a:r>
              <a:rPr lang="en-US" altLang="zh-CN" sz="4000" b="0" spc="0" dirty="0">
                <a:solidFill>
                  <a:srgbClr val="7030A0"/>
                </a:solidFill>
                <a:latin typeface="Rockwell" panose="02060603020205020403" pitchFamily="18" charset="0"/>
                <a:ea typeface="微软雅黑" panose="020B0503020204020204" pitchFamily="34" charset="-122"/>
                <a:cs typeface="Arial" panose="020B0604020202020204"/>
              </a:rPr>
              <a:t>most cost-effective </a:t>
            </a:r>
            <a:r>
              <a:rPr lang="en-US" altLang="zh-CN" sz="4000" b="0" spc="0" dirty="0">
                <a:solidFill>
                  <a:schemeClr val="tx1"/>
                </a:solidFill>
                <a:latin typeface="Rockwell" panose="02060603020205020403" pitchFamily="18" charset="0"/>
                <a:ea typeface="微软雅黑" panose="020B0503020204020204" pitchFamily="34" charset="-122"/>
                <a:cs typeface="Arial" panose="020B0604020202020204"/>
              </a:rPr>
              <a:t>way</a:t>
            </a:r>
          </a:p>
        </p:txBody>
      </p:sp>
      <p:pic>
        <p:nvPicPr>
          <p:cNvPr id="8" name="图形 7">
            <a:extLst>
              <a:ext uri="{FF2B5EF4-FFF2-40B4-BE49-F238E27FC236}">
                <a16:creationId xmlns:a16="http://schemas.microsoft.com/office/drawing/2014/main" id="{D737D723-7E96-EEE9-9949-15EC2E58E2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576" y="2839159"/>
            <a:ext cx="1053525" cy="1117780"/>
          </a:xfrm>
          <a:prstGeom prst="rect">
            <a:avLst/>
          </a:prstGeom>
        </p:spPr>
      </p:pic>
    </p:spTree>
    <p:extLst>
      <p:ext uri="{BB962C8B-B14F-4D97-AF65-F5344CB8AC3E}">
        <p14:creationId xmlns:p14="http://schemas.microsoft.com/office/powerpoint/2010/main" val="549077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00A1-1636-16DB-C6E1-892ED2021F48}"/>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8BAA430-29E8-4F47-9EBA-CD0928BD05F8}"/>
              </a:ext>
            </a:extLst>
          </p:cNvPr>
          <p:cNvSpPr>
            <a:spLocks noGrp="1"/>
          </p:cNvSpPr>
          <p:nvPr>
            <p:ph type="sldNum" sz="quarter" idx="12"/>
          </p:nvPr>
        </p:nvSpPr>
        <p:spPr/>
        <p:txBody>
          <a:bodyPr/>
          <a:lstStyle/>
          <a:p>
            <a:fld id="{49AE70B2-8BF9-45C0-BB95-33D1B9D3A854}" type="slidenum">
              <a:rPr lang="zh-CN" altLang="en-US" smtClean="0"/>
              <a:t>78</a:t>
            </a:fld>
            <a:endParaRPr lang="zh-CN" altLang="en-US" dirty="0"/>
          </a:p>
        </p:txBody>
      </p:sp>
      <p:sp>
        <p:nvSpPr>
          <p:cNvPr id="5" name="标题 4">
            <a:extLst>
              <a:ext uri="{FF2B5EF4-FFF2-40B4-BE49-F238E27FC236}">
                <a16:creationId xmlns:a16="http://schemas.microsoft.com/office/drawing/2014/main" id="{210CFD80-192E-5477-C276-DD79ECF67B2F}"/>
              </a:ext>
            </a:extLst>
          </p:cNvPr>
          <p:cNvSpPr>
            <a:spLocks noGrp="1"/>
          </p:cNvSpPr>
          <p:nvPr>
            <p:ph type="title"/>
          </p:nvPr>
        </p:nvSpPr>
        <p:spPr/>
        <p:txBody>
          <a:bodyPr>
            <a:normAutofit/>
          </a:bodyPr>
          <a:lstStyle/>
          <a:p>
            <a:r>
              <a:rPr lang="en-US" altLang="zh-CN" dirty="0">
                <a:solidFill>
                  <a:srgbClr val="000000"/>
                </a:solidFill>
                <a:cs typeface="Arial" panose="020B0604020202020204"/>
              </a:rPr>
              <a:t>We Need a Better Control Granularity for Per-hop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10" name="文本框 9">
            <a:extLst>
              <a:ext uri="{FF2B5EF4-FFF2-40B4-BE49-F238E27FC236}">
                <a16:creationId xmlns:a16="http://schemas.microsoft.com/office/drawing/2014/main" id="{2808A5A1-BE81-E345-48B6-515642493E4D}"/>
              </a:ext>
            </a:extLst>
          </p:cNvPr>
          <p:cNvSpPr txBox="1"/>
          <p:nvPr/>
        </p:nvSpPr>
        <p:spPr>
          <a:xfrm>
            <a:off x="674064" y="2009620"/>
            <a:ext cx="4883917" cy="830997"/>
          </a:xfrm>
          <a:prstGeom prst="rect">
            <a:avLst/>
          </a:prstGeom>
          <a:noFill/>
        </p:spPr>
        <p:txBody>
          <a:bodyPr wrap="square">
            <a:spAutoFit/>
          </a:bodyPr>
          <a:lstStyle/>
          <a:p>
            <a:r>
              <a:rPr lang="en-US" altLang="zh-CN" sz="2400" dirty="0">
                <a:latin typeface="Trebuchet MS" panose="020B0603020202020204" pitchFamily="34" charset="0"/>
                <a:ea typeface="+mn-lt"/>
                <a:cs typeface="+mn-lt"/>
              </a:rPr>
              <a:t>PFC’s control granularity: </a:t>
            </a:r>
          </a:p>
          <a:p>
            <a:r>
              <a:rPr lang="en-US" altLang="zh-CN" sz="2400" dirty="0">
                <a:latin typeface="Trebuchet MS" panose="020B0603020202020204" pitchFamily="34" charset="0"/>
                <a:ea typeface="+mn-lt"/>
                <a:cs typeface="+mn-lt"/>
              </a:rPr>
              <a:t>control the entire priority queue.</a:t>
            </a:r>
          </a:p>
        </p:txBody>
      </p:sp>
      <p:sp>
        <p:nvSpPr>
          <p:cNvPr id="14" name="箭头: 右 13">
            <a:extLst>
              <a:ext uri="{FF2B5EF4-FFF2-40B4-BE49-F238E27FC236}">
                <a16:creationId xmlns:a16="http://schemas.microsoft.com/office/drawing/2014/main" id="{A52620C5-AC4B-9820-FA2F-0C889478E9FB}"/>
              </a:ext>
            </a:extLst>
          </p:cNvPr>
          <p:cNvSpPr/>
          <p:nvPr/>
        </p:nvSpPr>
        <p:spPr>
          <a:xfrm>
            <a:off x="5980736" y="2268254"/>
            <a:ext cx="1266975"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5" name="矩形 14">
            <a:extLst>
              <a:ext uri="{FF2B5EF4-FFF2-40B4-BE49-F238E27FC236}">
                <a16:creationId xmlns:a16="http://schemas.microsoft.com/office/drawing/2014/main" id="{55A86085-CDC3-C217-9E1B-F3B4303790CD}"/>
              </a:ext>
            </a:extLst>
          </p:cNvPr>
          <p:cNvSpPr/>
          <p:nvPr/>
        </p:nvSpPr>
        <p:spPr>
          <a:xfrm>
            <a:off x="7504586" y="2194285"/>
            <a:ext cx="3360067"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Head-of-line blocking.</a:t>
            </a:r>
          </a:p>
        </p:txBody>
      </p:sp>
      <p:sp>
        <p:nvSpPr>
          <p:cNvPr id="16" name="文本框 15">
            <a:extLst>
              <a:ext uri="{FF2B5EF4-FFF2-40B4-BE49-F238E27FC236}">
                <a16:creationId xmlns:a16="http://schemas.microsoft.com/office/drawing/2014/main" id="{A095902F-DD04-06B1-10C0-29AB545D0A28}"/>
              </a:ext>
            </a:extLst>
          </p:cNvPr>
          <p:cNvSpPr txBox="1"/>
          <p:nvPr/>
        </p:nvSpPr>
        <p:spPr>
          <a:xfrm>
            <a:off x="674064" y="3379373"/>
            <a:ext cx="5421936" cy="830997"/>
          </a:xfrm>
          <a:prstGeom prst="rect">
            <a:avLst/>
          </a:prstGeom>
          <a:noFill/>
        </p:spPr>
        <p:txBody>
          <a:bodyPr wrap="square">
            <a:spAutoFit/>
          </a:bodyPr>
          <a:lstStyle/>
          <a:p>
            <a:r>
              <a:rPr lang="en-US" altLang="zh-CN" sz="2400" dirty="0">
                <a:latin typeface="Trebuchet MS" panose="020B0603020202020204" pitchFamily="34" charset="0"/>
                <a:ea typeface="+mn-lt"/>
                <a:cs typeface="+mn-lt"/>
              </a:rPr>
              <a:t>Per-flow-queue’s</a:t>
            </a:r>
            <a:r>
              <a:rPr lang="zh-CN" altLang="en-US" sz="2400" dirty="0">
                <a:latin typeface="Trebuchet MS" panose="020B0603020202020204" pitchFamily="34" charset="0"/>
                <a:ea typeface="+mn-lt"/>
                <a:cs typeface="+mn-lt"/>
              </a:rPr>
              <a:t> </a:t>
            </a:r>
            <a:r>
              <a:rPr lang="en-US" altLang="zh-CN" sz="2400" dirty="0">
                <a:latin typeface="Trebuchet MS" panose="020B0603020202020204" pitchFamily="34" charset="0"/>
                <a:ea typeface="+mn-lt"/>
                <a:cs typeface="+mn-lt"/>
              </a:rPr>
              <a:t>control granularity: control at the flow granularity.</a:t>
            </a:r>
          </a:p>
        </p:txBody>
      </p:sp>
      <p:sp>
        <p:nvSpPr>
          <p:cNvPr id="18" name="箭头: 右 17">
            <a:extLst>
              <a:ext uri="{FF2B5EF4-FFF2-40B4-BE49-F238E27FC236}">
                <a16:creationId xmlns:a16="http://schemas.microsoft.com/office/drawing/2014/main" id="{0A25D6CC-C6A3-A2A0-A60F-683976606C63}"/>
              </a:ext>
            </a:extLst>
          </p:cNvPr>
          <p:cNvSpPr/>
          <p:nvPr/>
        </p:nvSpPr>
        <p:spPr>
          <a:xfrm>
            <a:off x="5980736" y="3638007"/>
            <a:ext cx="1266975"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9" name="矩形 18">
            <a:extLst>
              <a:ext uri="{FF2B5EF4-FFF2-40B4-BE49-F238E27FC236}">
                <a16:creationId xmlns:a16="http://schemas.microsoft.com/office/drawing/2014/main" id="{8E8F5038-590A-5C45-FBBA-5B4F0CAADF4D}"/>
              </a:ext>
            </a:extLst>
          </p:cNvPr>
          <p:cNvSpPr/>
          <p:nvPr/>
        </p:nvSpPr>
        <p:spPr>
          <a:xfrm>
            <a:off x="7504586" y="3564038"/>
            <a:ext cx="3360067" cy="461665"/>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Non-scalable.</a:t>
            </a:r>
          </a:p>
        </p:txBody>
      </p:sp>
      <p:sp>
        <p:nvSpPr>
          <p:cNvPr id="20" name="文本框 19">
            <a:extLst>
              <a:ext uri="{FF2B5EF4-FFF2-40B4-BE49-F238E27FC236}">
                <a16:creationId xmlns:a16="http://schemas.microsoft.com/office/drawing/2014/main" id="{7AB19A44-E62F-D3B0-DA5F-D9B10D856BF5}"/>
              </a:ext>
            </a:extLst>
          </p:cNvPr>
          <p:cNvSpPr txBox="1"/>
          <p:nvPr/>
        </p:nvSpPr>
        <p:spPr>
          <a:xfrm>
            <a:off x="674064" y="4911740"/>
            <a:ext cx="5421936" cy="461665"/>
          </a:xfrm>
          <a:prstGeom prst="rect">
            <a:avLst/>
          </a:prstGeom>
          <a:noFill/>
        </p:spPr>
        <p:txBody>
          <a:bodyPr wrap="square">
            <a:spAutoFit/>
          </a:bodyPr>
          <a:lstStyle/>
          <a:p>
            <a:r>
              <a:rPr lang="en-US" altLang="zh-CN" sz="2400" b="1" dirty="0">
                <a:solidFill>
                  <a:srgbClr val="7030A0"/>
                </a:solidFill>
                <a:latin typeface="Trebuchet MS" panose="020B0603020202020204" pitchFamily="34" charset="0"/>
                <a:ea typeface="+mn-lt"/>
                <a:cs typeface="+mn-lt"/>
              </a:rPr>
              <a:t>A</a:t>
            </a:r>
            <a:r>
              <a:rPr lang="zh-CN" altLang="en-US" sz="2400" b="1" dirty="0">
                <a:solidFill>
                  <a:srgbClr val="7030A0"/>
                </a:solidFill>
                <a:latin typeface="Trebuchet MS" panose="020B0603020202020204" pitchFamily="34" charset="0"/>
                <a:ea typeface="+mn-lt"/>
                <a:cs typeface="+mn-lt"/>
              </a:rPr>
              <a:t> </a:t>
            </a:r>
            <a:r>
              <a:rPr lang="en-US" altLang="zh-CN" sz="2400" b="1" dirty="0">
                <a:solidFill>
                  <a:srgbClr val="7030A0"/>
                </a:solidFill>
                <a:latin typeface="Trebuchet MS" panose="020B0603020202020204" pitchFamily="34" charset="0"/>
                <a:ea typeface="+mn-lt"/>
                <a:cs typeface="+mn-lt"/>
              </a:rPr>
              <a:t>better control granularity? </a:t>
            </a:r>
          </a:p>
        </p:txBody>
      </p:sp>
      <p:sp>
        <p:nvSpPr>
          <p:cNvPr id="21" name="箭头: 右 20">
            <a:extLst>
              <a:ext uri="{FF2B5EF4-FFF2-40B4-BE49-F238E27FC236}">
                <a16:creationId xmlns:a16="http://schemas.microsoft.com/office/drawing/2014/main" id="{B5D8EA31-0D05-9E29-CB56-FC996BDB8363}"/>
              </a:ext>
            </a:extLst>
          </p:cNvPr>
          <p:cNvSpPr/>
          <p:nvPr/>
        </p:nvSpPr>
        <p:spPr>
          <a:xfrm>
            <a:off x="5980736" y="4985709"/>
            <a:ext cx="1266975" cy="313728"/>
          </a:xfrm>
          <a:prstGeom prst="rightArrow">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4" name="矩形 23">
            <a:extLst>
              <a:ext uri="{FF2B5EF4-FFF2-40B4-BE49-F238E27FC236}">
                <a16:creationId xmlns:a16="http://schemas.microsoft.com/office/drawing/2014/main" id="{BAE3A24F-E893-F1AF-5366-5179EC0C8F35}"/>
              </a:ext>
            </a:extLst>
          </p:cNvPr>
          <p:cNvSpPr/>
          <p:nvPr/>
        </p:nvSpPr>
        <p:spPr>
          <a:xfrm>
            <a:off x="7504585" y="4911740"/>
            <a:ext cx="4137081" cy="461665"/>
          </a:xfrm>
          <a:prstGeom prst="rect">
            <a:avLst/>
          </a:prstGeom>
        </p:spPr>
        <p:txBody>
          <a:bodyPr wrap="square" lIns="91440" tIns="45720" rIns="91440" bIns="45720" anchor="t">
            <a:spAutoFit/>
          </a:bodyPr>
          <a:lstStyle/>
          <a:p>
            <a:r>
              <a:rPr lang="en-US" altLang="zh-CN" sz="2400" b="1" dirty="0">
                <a:solidFill>
                  <a:srgbClr val="7030A0"/>
                </a:solidFill>
                <a:latin typeface="Trebuchet MS" panose="020B0603020202020204" pitchFamily="34" charset="0"/>
                <a:ea typeface="+mn-lt"/>
                <a:cs typeface="+mn-lt"/>
              </a:rPr>
              <a:t>Blocking-free and scalable.</a:t>
            </a:r>
          </a:p>
        </p:txBody>
      </p:sp>
    </p:spTree>
    <p:extLst>
      <p:ext uri="{BB962C8B-B14F-4D97-AF65-F5344CB8AC3E}">
        <p14:creationId xmlns:p14="http://schemas.microsoft.com/office/powerpoint/2010/main" val="3612657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0C613-2FEE-237D-8047-D9A941D950CF}"/>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7FBF37F-6CF5-D6FE-CA91-1152B3773926}"/>
              </a:ext>
            </a:extLst>
          </p:cNvPr>
          <p:cNvSpPr>
            <a:spLocks noGrp="1"/>
          </p:cNvSpPr>
          <p:nvPr>
            <p:ph type="sldNum" sz="quarter" idx="12"/>
          </p:nvPr>
        </p:nvSpPr>
        <p:spPr/>
        <p:txBody>
          <a:bodyPr/>
          <a:lstStyle/>
          <a:p>
            <a:fld id="{49AE70B2-8BF9-45C0-BB95-33D1B9D3A854}" type="slidenum">
              <a:rPr lang="zh-CN" altLang="en-US" smtClean="0"/>
              <a:t>79</a:t>
            </a:fld>
            <a:endParaRPr lang="zh-CN" altLang="en-US" dirty="0"/>
          </a:p>
        </p:txBody>
      </p:sp>
      <p:sp>
        <p:nvSpPr>
          <p:cNvPr id="5" name="标题 4">
            <a:extLst>
              <a:ext uri="{FF2B5EF4-FFF2-40B4-BE49-F238E27FC236}">
                <a16:creationId xmlns:a16="http://schemas.microsoft.com/office/drawing/2014/main" id="{2E251A50-1C97-43F4-5FD5-C12F99FC1636}"/>
              </a:ext>
            </a:extLst>
          </p:cNvPr>
          <p:cNvSpPr>
            <a:spLocks noGrp="1"/>
          </p:cNvSpPr>
          <p:nvPr>
            <p:ph type="title"/>
          </p:nvPr>
        </p:nvSpPr>
        <p:spPr/>
        <p:txBody>
          <a:bodyPr>
            <a:normAutofit/>
          </a:bodyPr>
          <a:lstStyle/>
          <a:p>
            <a:r>
              <a:rPr lang="en-US" altLang="zh-CN" dirty="0">
                <a:solidFill>
                  <a:srgbClr val="000000"/>
                </a:solidFill>
                <a:cs typeface="Arial" panose="020B0604020202020204"/>
              </a:rPr>
              <a:t>Analysis of Congestion in Per-hop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2C14F48F-532A-B077-BC7F-295E13861E5B}"/>
              </a:ext>
            </a:extLst>
          </p:cNvPr>
          <p:cNvCxnSpPr/>
          <p:nvPr/>
        </p:nvCxnSpPr>
        <p:spPr>
          <a:xfrm flipH="1" flipV="1">
            <a:off x="6730293" y="242643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22B78560-7E51-6919-315F-A5D66C8496BF}"/>
              </a:ext>
            </a:extLst>
          </p:cNvPr>
          <p:cNvCxnSpPr>
            <a:cxnSpLocks/>
          </p:cNvCxnSpPr>
          <p:nvPr/>
        </p:nvCxnSpPr>
        <p:spPr>
          <a:xfrm>
            <a:off x="6716590" y="373486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EF3517ED-4FD4-4404-97E3-C01A1493B860}"/>
              </a:ext>
            </a:extLst>
          </p:cNvPr>
          <p:cNvCxnSpPr/>
          <p:nvPr/>
        </p:nvCxnSpPr>
        <p:spPr>
          <a:xfrm flipV="1">
            <a:off x="6730293" y="373926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898A5A0-3BCF-14DD-296D-D3471D8FD57D}"/>
              </a:ext>
            </a:extLst>
          </p:cNvPr>
          <p:cNvCxnSpPr>
            <a:cxnSpLocks/>
          </p:cNvCxnSpPr>
          <p:nvPr/>
        </p:nvCxnSpPr>
        <p:spPr>
          <a:xfrm flipH="1" flipV="1">
            <a:off x="5364455" y="212664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219457E-F75F-93D6-9D4F-255F1C256F03}"/>
              </a:ext>
            </a:extLst>
          </p:cNvPr>
          <p:cNvCxnSpPr/>
          <p:nvPr/>
        </p:nvCxnSpPr>
        <p:spPr>
          <a:xfrm flipH="1">
            <a:off x="5361472" y="242643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FA839D4-D263-E1BD-41C5-24D589B2007D}"/>
              </a:ext>
            </a:extLst>
          </p:cNvPr>
          <p:cNvCxnSpPr>
            <a:cxnSpLocks/>
          </p:cNvCxnSpPr>
          <p:nvPr/>
        </p:nvCxnSpPr>
        <p:spPr>
          <a:xfrm flipH="1" flipV="1">
            <a:off x="5350752" y="343507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7CB7735-AEFE-89BD-A865-F0E0703E85F8}"/>
              </a:ext>
            </a:extLst>
          </p:cNvPr>
          <p:cNvCxnSpPr>
            <a:cxnSpLocks/>
          </p:cNvCxnSpPr>
          <p:nvPr/>
        </p:nvCxnSpPr>
        <p:spPr>
          <a:xfrm flipH="1">
            <a:off x="5347769" y="373487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384ABD0-561F-8579-2542-5E10A756EFD5}"/>
              </a:ext>
            </a:extLst>
          </p:cNvPr>
          <p:cNvCxnSpPr>
            <a:cxnSpLocks/>
          </p:cNvCxnSpPr>
          <p:nvPr/>
        </p:nvCxnSpPr>
        <p:spPr>
          <a:xfrm flipH="1" flipV="1">
            <a:off x="5364455" y="476474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C5F2F6D-4814-9290-3209-3D9D51740ED0}"/>
              </a:ext>
            </a:extLst>
          </p:cNvPr>
          <p:cNvCxnSpPr/>
          <p:nvPr/>
        </p:nvCxnSpPr>
        <p:spPr>
          <a:xfrm flipH="1">
            <a:off x="5361472" y="504168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8B5394E1-E043-5619-5FD9-C47E94645B47}"/>
              </a:ext>
            </a:extLst>
          </p:cNvPr>
          <p:cNvSpPr/>
          <p:nvPr/>
        </p:nvSpPr>
        <p:spPr>
          <a:xfrm>
            <a:off x="7927924" y="3501914"/>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486F741-A7E7-09C8-C7CD-BEF98A57932A}"/>
              </a:ext>
            </a:extLst>
          </p:cNvPr>
          <p:cNvSpPr/>
          <p:nvPr/>
        </p:nvSpPr>
        <p:spPr>
          <a:xfrm rot="5232316">
            <a:off x="8362355" y="352836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C9633572-D2F2-5F26-5FAA-2F872BB62FB1}"/>
              </a:ext>
            </a:extLst>
          </p:cNvPr>
          <p:cNvSpPr/>
          <p:nvPr/>
        </p:nvSpPr>
        <p:spPr>
          <a:xfrm>
            <a:off x="6173614" y="2191550"/>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98DA16F9-ACB6-2146-B54B-03DF3B990052}"/>
              </a:ext>
            </a:extLst>
          </p:cNvPr>
          <p:cNvSpPr/>
          <p:nvPr/>
        </p:nvSpPr>
        <p:spPr>
          <a:xfrm>
            <a:off x="6173167" y="3525307"/>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7" name="矩形 36">
            <a:extLst>
              <a:ext uri="{FF2B5EF4-FFF2-40B4-BE49-F238E27FC236}">
                <a16:creationId xmlns:a16="http://schemas.microsoft.com/office/drawing/2014/main" id="{A9C9B290-112A-DC7C-3BEC-F276597AC01C}"/>
              </a:ext>
            </a:extLst>
          </p:cNvPr>
          <p:cNvSpPr/>
          <p:nvPr/>
        </p:nvSpPr>
        <p:spPr>
          <a:xfrm>
            <a:off x="6199175" y="4805877"/>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B59249F0-38E4-28FB-311E-16BA2B36FDEB}"/>
              </a:ext>
            </a:extLst>
          </p:cNvPr>
          <p:cNvSpPr/>
          <p:nvPr/>
        </p:nvSpPr>
        <p:spPr>
          <a:xfrm>
            <a:off x="7074321" y="259123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A895966F-9CA8-2022-DDCF-34DB4C365533}"/>
              </a:ext>
            </a:extLst>
          </p:cNvPr>
          <p:cNvSpPr/>
          <p:nvPr/>
        </p:nvSpPr>
        <p:spPr>
          <a:xfrm>
            <a:off x="6962130" y="280718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6C4FC636-A210-54D1-2FC8-C9E786A69E83}"/>
              </a:ext>
            </a:extLst>
          </p:cNvPr>
          <p:cNvCxnSpPr/>
          <p:nvPr/>
        </p:nvCxnSpPr>
        <p:spPr>
          <a:xfrm flipV="1">
            <a:off x="6908870" y="383743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75D9AA7F-0055-04EB-FC78-1F6B53BF67BF}"/>
              </a:ext>
            </a:extLst>
          </p:cNvPr>
          <p:cNvSpPr/>
          <p:nvPr/>
        </p:nvSpPr>
        <p:spPr>
          <a:xfrm>
            <a:off x="7124700" y="389771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8CB1AC81-0449-18A1-EB7D-97F5CA58204F}"/>
              </a:ext>
            </a:extLst>
          </p:cNvPr>
          <p:cNvSpPr/>
          <p:nvPr/>
        </p:nvSpPr>
        <p:spPr>
          <a:xfrm>
            <a:off x="5459259" y="204427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98242266-3335-3EAC-862B-D842AB8A1F1A}"/>
              </a:ext>
            </a:extLst>
          </p:cNvPr>
          <p:cNvSpPr/>
          <p:nvPr/>
        </p:nvSpPr>
        <p:spPr>
          <a:xfrm>
            <a:off x="5420857" y="247129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7D3413E6-D4DD-3291-47B6-F4FCF374778E}"/>
              </a:ext>
            </a:extLst>
          </p:cNvPr>
          <p:cNvSpPr/>
          <p:nvPr/>
        </p:nvSpPr>
        <p:spPr>
          <a:xfrm rot="5400000">
            <a:off x="8344354" y="3732051"/>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2AA3F2EF-2AF6-D536-5581-DF9422AEC4CE}"/>
              </a:ext>
            </a:extLst>
          </p:cNvPr>
          <p:cNvSpPr txBox="1"/>
          <p:nvPr/>
        </p:nvSpPr>
        <p:spPr>
          <a:xfrm>
            <a:off x="6484818" y="256578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05C8E162-2B54-E183-CC44-F50A708800C8}"/>
              </a:ext>
            </a:extLst>
          </p:cNvPr>
          <p:cNvSpPr txBox="1"/>
          <p:nvPr/>
        </p:nvSpPr>
        <p:spPr>
          <a:xfrm>
            <a:off x="6469175" y="391041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7896D447-42EB-578E-EDA0-04B936D50B7A}"/>
              </a:ext>
            </a:extLst>
          </p:cNvPr>
          <p:cNvSpPr txBox="1"/>
          <p:nvPr/>
        </p:nvSpPr>
        <p:spPr>
          <a:xfrm>
            <a:off x="8429098" y="330118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8087F9A9-A5BB-E9AF-C610-5D980B2D6362}"/>
              </a:ext>
            </a:extLst>
          </p:cNvPr>
          <p:cNvSpPr txBox="1"/>
          <p:nvPr/>
        </p:nvSpPr>
        <p:spPr>
          <a:xfrm>
            <a:off x="8429098" y="387420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78F3FB1F-2E84-32DC-5EA2-EC2EE056D5C3}"/>
              </a:ext>
            </a:extLst>
          </p:cNvPr>
          <p:cNvSpPr/>
          <p:nvPr/>
        </p:nvSpPr>
        <p:spPr>
          <a:xfrm>
            <a:off x="5414518" y="335878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D4BB2F54-A087-84A8-1C03-16E3A955033C}"/>
              </a:ext>
            </a:extLst>
          </p:cNvPr>
          <p:cNvSpPr/>
          <p:nvPr/>
        </p:nvSpPr>
        <p:spPr>
          <a:xfrm>
            <a:off x="5402109" y="377581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C8B0677C-53D3-0ED1-9B4A-6E0B5EFFAFE0}"/>
              </a:ext>
            </a:extLst>
          </p:cNvPr>
          <p:cNvSpPr/>
          <p:nvPr/>
        </p:nvSpPr>
        <p:spPr>
          <a:xfrm>
            <a:off x="5414518" y="467703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3" name="圆角矩形 125">
            <a:extLst>
              <a:ext uri="{FF2B5EF4-FFF2-40B4-BE49-F238E27FC236}">
                <a16:creationId xmlns:a16="http://schemas.microsoft.com/office/drawing/2014/main" id="{3735D659-C871-5800-328C-183D7F91C11A}"/>
              </a:ext>
            </a:extLst>
          </p:cNvPr>
          <p:cNvSpPr/>
          <p:nvPr/>
        </p:nvSpPr>
        <p:spPr>
          <a:xfrm>
            <a:off x="2066733" y="1842708"/>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7FA08E45-6306-5C0A-8914-6FD2CADB26DE}"/>
              </a:ext>
            </a:extLst>
          </p:cNvPr>
          <p:cNvGrpSpPr/>
          <p:nvPr/>
        </p:nvGrpSpPr>
        <p:grpSpPr>
          <a:xfrm>
            <a:off x="2227230" y="3001332"/>
            <a:ext cx="1448358" cy="432000"/>
            <a:chOff x="1602278" y="506840"/>
            <a:chExt cx="1448358" cy="432000"/>
          </a:xfrm>
        </p:grpSpPr>
        <p:sp>
          <p:nvSpPr>
            <p:cNvPr id="1038" name="椭圆 1037">
              <a:extLst>
                <a:ext uri="{FF2B5EF4-FFF2-40B4-BE49-F238E27FC236}">
                  <a16:creationId xmlns:a16="http://schemas.microsoft.com/office/drawing/2014/main" id="{CAD29ACE-4363-79B5-1B15-8DD55E30F57A}"/>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1C366AB1-DD27-ACA7-7666-0B75C61CAEAE}"/>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98107A7E-5E8C-0A59-C7D1-41A8993CE6D3}"/>
              </a:ext>
            </a:extLst>
          </p:cNvPr>
          <p:cNvSpPr txBox="1"/>
          <p:nvPr/>
        </p:nvSpPr>
        <p:spPr>
          <a:xfrm>
            <a:off x="2372558" y="357341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FE7AA735-6E0E-04B6-15EB-765FB74435F5}"/>
              </a:ext>
            </a:extLst>
          </p:cNvPr>
          <p:cNvSpPr txBox="1"/>
          <p:nvPr/>
        </p:nvSpPr>
        <p:spPr>
          <a:xfrm>
            <a:off x="2275514" y="410879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EFC39443-A640-EFF2-0266-A01049053EB5}"/>
              </a:ext>
            </a:extLst>
          </p:cNvPr>
          <p:cNvSpPr/>
          <p:nvPr/>
        </p:nvSpPr>
        <p:spPr>
          <a:xfrm rot="5400000">
            <a:off x="2226192" y="405204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73C4890E-FECA-B8E3-B598-1EEF649E2960}"/>
              </a:ext>
            </a:extLst>
          </p:cNvPr>
          <p:cNvSpPr/>
          <p:nvPr/>
        </p:nvSpPr>
        <p:spPr>
          <a:xfrm rot="5232316">
            <a:off x="2237505" y="352182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C7C4D7F2-EFF5-62F9-9176-1A4AA895BB7A}"/>
              </a:ext>
            </a:extLst>
          </p:cNvPr>
          <p:cNvGrpSpPr/>
          <p:nvPr/>
        </p:nvGrpSpPr>
        <p:grpSpPr>
          <a:xfrm>
            <a:off x="2163315" y="1959939"/>
            <a:ext cx="1610930" cy="405388"/>
            <a:chOff x="1172916" y="800385"/>
            <a:chExt cx="1610930" cy="405388"/>
          </a:xfrm>
        </p:grpSpPr>
        <p:sp>
          <p:nvSpPr>
            <p:cNvPr id="1036" name="文本框 1035">
              <a:extLst>
                <a:ext uri="{FF2B5EF4-FFF2-40B4-BE49-F238E27FC236}">
                  <a16:creationId xmlns:a16="http://schemas.microsoft.com/office/drawing/2014/main" id="{911EAD78-0479-ED7C-44A0-036C01D68E76}"/>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711AC357-D874-3A1E-A6B8-BEDE1388236B}"/>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F15B7DC8-9BD6-17CB-75DF-D2937B23B6C9}"/>
              </a:ext>
            </a:extLst>
          </p:cNvPr>
          <p:cNvGrpSpPr/>
          <p:nvPr/>
        </p:nvGrpSpPr>
        <p:grpSpPr>
          <a:xfrm>
            <a:off x="2156336" y="2394277"/>
            <a:ext cx="1610930" cy="405815"/>
            <a:chOff x="1172916" y="800385"/>
            <a:chExt cx="1610930" cy="405815"/>
          </a:xfrm>
        </p:grpSpPr>
        <p:sp>
          <p:nvSpPr>
            <p:cNvPr id="1034" name="文本框 1033">
              <a:extLst>
                <a:ext uri="{FF2B5EF4-FFF2-40B4-BE49-F238E27FC236}">
                  <a16:creationId xmlns:a16="http://schemas.microsoft.com/office/drawing/2014/main" id="{2E998046-3452-349F-6A73-7E8D585EA409}"/>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0678B562-763D-B2FD-CB15-3FE1F65218A3}"/>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84716AC4-4A9A-C9CD-7C6F-43C04E42FD94}"/>
              </a:ext>
            </a:extLst>
          </p:cNvPr>
          <p:cNvSpPr txBox="1"/>
          <p:nvPr/>
        </p:nvSpPr>
        <p:spPr>
          <a:xfrm>
            <a:off x="6423520" y="528944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C43FC633-F599-F2C4-5C8C-16D4F3CADA1B}"/>
              </a:ext>
            </a:extLst>
          </p:cNvPr>
          <p:cNvSpPr/>
          <p:nvPr/>
        </p:nvSpPr>
        <p:spPr>
          <a:xfrm>
            <a:off x="5378836" y="509095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26F00DAE-A85A-3285-813A-4F6096F39848}"/>
              </a:ext>
            </a:extLst>
          </p:cNvPr>
          <p:cNvSpPr/>
          <p:nvPr/>
        </p:nvSpPr>
        <p:spPr>
          <a:xfrm>
            <a:off x="4904498" y="1915382"/>
            <a:ext cx="478757" cy="400907"/>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B077BEC5-248B-1004-0E0D-91124EE4E17A}"/>
              </a:ext>
            </a:extLst>
          </p:cNvPr>
          <p:cNvSpPr/>
          <p:nvPr/>
        </p:nvSpPr>
        <p:spPr>
          <a:xfrm>
            <a:off x="4904498" y="254767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7B51C1ED-E2FC-FBC8-9890-709CA396348B}"/>
              </a:ext>
            </a:extLst>
          </p:cNvPr>
          <p:cNvSpPr/>
          <p:nvPr/>
        </p:nvSpPr>
        <p:spPr>
          <a:xfrm>
            <a:off x="4904498" y="324378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57C2C377-2E93-C6B4-EAC0-7055E7974A00}"/>
              </a:ext>
            </a:extLst>
          </p:cNvPr>
          <p:cNvSpPr/>
          <p:nvPr/>
        </p:nvSpPr>
        <p:spPr>
          <a:xfrm>
            <a:off x="4904498" y="383422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C9F5EB17-16E2-447B-C267-4329E25C6D2D}"/>
              </a:ext>
            </a:extLst>
          </p:cNvPr>
          <p:cNvSpPr/>
          <p:nvPr/>
        </p:nvSpPr>
        <p:spPr>
          <a:xfrm>
            <a:off x="4904498" y="453109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1E2FEAED-0833-4444-89E2-A891536195BA}"/>
              </a:ext>
            </a:extLst>
          </p:cNvPr>
          <p:cNvSpPr/>
          <p:nvPr/>
        </p:nvSpPr>
        <p:spPr>
          <a:xfrm>
            <a:off x="4904498" y="512154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1" name="组合 1070">
            <a:extLst>
              <a:ext uri="{FF2B5EF4-FFF2-40B4-BE49-F238E27FC236}">
                <a16:creationId xmlns:a16="http://schemas.microsoft.com/office/drawing/2014/main" id="{444E2011-FF92-A4B8-FCED-EA43584FB101}"/>
              </a:ext>
            </a:extLst>
          </p:cNvPr>
          <p:cNvGrpSpPr/>
          <p:nvPr/>
        </p:nvGrpSpPr>
        <p:grpSpPr>
          <a:xfrm>
            <a:off x="6569527" y="2327407"/>
            <a:ext cx="1117171" cy="2828145"/>
            <a:chOff x="6569527" y="2456797"/>
            <a:chExt cx="1117171" cy="2828145"/>
          </a:xfrm>
        </p:grpSpPr>
        <p:grpSp>
          <p:nvGrpSpPr>
            <p:cNvPr id="4" name="组合 3">
              <a:extLst>
                <a:ext uri="{FF2B5EF4-FFF2-40B4-BE49-F238E27FC236}">
                  <a16:creationId xmlns:a16="http://schemas.microsoft.com/office/drawing/2014/main" id="{8235C547-DCCE-B75B-13AC-5BE95F4A0105}"/>
                </a:ext>
              </a:extLst>
            </p:cNvPr>
            <p:cNvGrpSpPr/>
            <p:nvPr/>
          </p:nvGrpSpPr>
          <p:grpSpPr>
            <a:xfrm>
              <a:off x="6569527" y="2456797"/>
              <a:ext cx="253587" cy="2828145"/>
              <a:chOff x="6569527" y="2456797"/>
              <a:chExt cx="253587" cy="2828145"/>
            </a:xfrm>
          </p:grpSpPr>
          <p:sp>
            <p:nvSpPr>
              <p:cNvPr id="35" name="椭圆 34">
                <a:extLst>
                  <a:ext uri="{FF2B5EF4-FFF2-40B4-BE49-F238E27FC236}">
                    <a16:creationId xmlns:a16="http://schemas.microsoft.com/office/drawing/2014/main" id="{791CFC9B-7485-ACD6-1FD5-12B79FF5AE39}"/>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AC7C9C11-C644-4521-6FB3-0A1170981F61}"/>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D906C090-5BC3-A149-D7BE-EDE0304E3BB8}"/>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8" name="组合 1057">
              <a:extLst>
                <a:ext uri="{FF2B5EF4-FFF2-40B4-BE49-F238E27FC236}">
                  <a16:creationId xmlns:a16="http://schemas.microsoft.com/office/drawing/2014/main" id="{56870A18-C36A-C7D6-D5AB-79C9FC5C6EE1}"/>
                </a:ext>
              </a:extLst>
            </p:cNvPr>
            <p:cNvGrpSpPr/>
            <p:nvPr/>
          </p:nvGrpSpPr>
          <p:grpSpPr>
            <a:xfrm>
              <a:off x="6940328" y="2905316"/>
              <a:ext cx="746370" cy="1930472"/>
              <a:chOff x="6940328" y="2905316"/>
              <a:chExt cx="746370" cy="1930472"/>
            </a:xfrm>
          </p:grpSpPr>
          <p:cxnSp>
            <p:nvCxnSpPr>
              <p:cNvPr id="1042" name="直接箭头连接符 1041">
                <a:extLst>
                  <a:ext uri="{FF2B5EF4-FFF2-40B4-BE49-F238E27FC236}">
                    <a16:creationId xmlns:a16="http://schemas.microsoft.com/office/drawing/2014/main" id="{76005CEF-3798-E6D1-0412-170D6B2C2797}"/>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直接箭头连接符 1043">
                <a:extLst>
                  <a:ext uri="{FF2B5EF4-FFF2-40B4-BE49-F238E27FC236}">
                    <a16:creationId xmlns:a16="http://schemas.microsoft.com/office/drawing/2014/main" id="{26D5F661-3D0B-D252-4CBF-8E498C1B93B0}"/>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直接箭头连接符 1044">
                <a:extLst>
                  <a:ext uri="{FF2B5EF4-FFF2-40B4-BE49-F238E27FC236}">
                    <a16:creationId xmlns:a16="http://schemas.microsoft.com/office/drawing/2014/main" id="{45812179-9531-B3F6-35AE-0C5BAB21291B}"/>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0" name="组合 1069">
            <a:extLst>
              <a:ext uri="{FF2B5EF4-FFF2-40B4-BE49-F238E27FC236}">
                <a16:creationId xmlns:a16="http://schemas.microsoft.com/office/drawing/2014/main" id="{06B59229-4D1B-8D0F-18AB-946C15ACD7AE}"/>
              </a:ext>
            </a:extLst>
          </p:cNvPr>
          <p:cNvGrpSpPr/>
          <p:nvPr/>
        </p:nvGrpSpPr>
        <p:grpSpPr>
          <a:xfrm>
            <a:off x="5253471" y="2534568"/>
            <a:ext cx="715352" cy="2905242"/>
            <a:chOff x="5253471" y="2663958"/>
            <a:chExt cx="715352" cy="2905242"/>
          </a:xfrm>
        </p:grpSpPr>
        <p:grpSp>
          <p:nvGrpSpPr>
            <p:cNvPr id="17" name="组合 16">
              <a:extLst>
                <a:ext uri="{FF2B5EF4-FFF2-40B4-BE49-F238E27FC236}">
                  <a16:creationId xmlns:a16="http://schemas.microsoft.com/office/drawing/2014/main" id="{D83269C8-D0F5-1EAA-05AC-7239F5E6FBAA}"/>
                </a:ext>
              </a:extLst>
            </p:cNvPr>
            <p:cNvGrpSpPr/>
            <p:nvPr/>
          </p:nvGrpSpPr>
          <p:grpSpPr>
            <a:xfrm>
              <a:off x="5253471" y="2771828"/>
              <a:ext cx="216000" cy="2797372"/>
              <a:chOff x="5253471" y="2771828"/>
              <a:chExt cx="216000" cy="2797372"/>
            </a:xfrm>
          </p:grpSpPr>
          <p:sp>
            <p:nvSpPr>
              <p:cNvPr id="1051" name="椭圆 1050">
                <a:extLst>
                  <a:ext uri="{FF2B5EF4-FFF2-40B4-BE49-F238E27FC236}">
                    <a16:creationId xmlns:a16="http://schemas.microsoft.com/office/drawing/2014/main" id="{FBD7E4D3-4385-1783-C22F-E04882F496DD}"/>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椭圆 1051">
                <a:extLst>
                  <a:ext uri="{FF2B5EF4-FFF2-40B4-BE49-F238E27FC236}">
                    <a16:creationId xmlns:a16="http://schemas.microsoft.com/office/drawing/2014/main" id="{BB856B09-639E-03B0-F0C6-F94D09E48438}"/>
                  </a:ext>
                </a:extLst>
              </p:cNvPr>
              <p:cNvSpPr/>
              <p:nvPr/>
            </p:nvSpPr>
            <p:spPr>
              <a:xfrm rot="5232316">
                <a:off x="5253471" y="346728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椭圆 1052">
                <a:extLst>
                  <a:ext uri="{FF2B5EF4-FFF2-40B4-BE49-F238E27FC236}">
                    <a16:creationId xmlns:a16="http://schemas.microsoft.com/office/drawing/2014/main" id="{BA75A48D-E484-A357-419E-1006130E64AE}"/>
                  </a:ext>
                </a:extLst>
              </p:cNvPr>
              <p:cNvSpPr/>
              <p:nvPr/>
            </p:nvSpPr>
            <p:spPr>
              <a:xfrm rot="5232316">
                <a:off x="5253471" y="40448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椭圆 1053">
                <a:extLst>
                  <a:ext uri="{FF2B5EF4-FFF2-40B4-BE49-F238E27FC236}">
                    <a16:creationId xmlns:a16="http://schemas.microsoft.com/office/drawing/2014/main" id="{CEBC4F1C-DE20-599B-FE38-28ABD1675A0A}"/>
                  </a:ext>
                </a:extLst>
              </p:cNvPr>
              <p:cNvSpPr/>
              <p:nvPr/>
            </p:nvSpPr>
            <p:spPr>
              <a:xfrm rot="5232316">
                <a:off x="5253471" y="476149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61222CB9-46C4-FB15-2489-8DF67E31A0CA}"/>
                  </a:ext>
                </a:extLst>
              </p:cNvPr>
              <p:cNvSpPr/>
              <p:nvPr/>
            </p:nvSpPr>
            <p:spPr>
              <a:xfrm rot="5232316">
                <a:off x="5253471" y="53532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61" name="直接箭头连接符 1060">
              <a:extLst>
                <a:ext uri="{FF2B5EF4-FFF2-40B4-BE49-F238E27FC236}">
                  <a16:creationId xmlns:a16="http://schemas.microsoft.com/office/drawing/2014/main" id="{5B260CCA-4050-7947-0EC7-F8FC408FECE0}"/>
                </a:ext>
              </a:extLst>
            </p:cNvPr>
            <p:cNvCxnSpPr>
              <a:cxnSpLocks/>
            </p:cNvCxnSpPr>
            <p:nvPr/>
          </p:nvCxnSpPr>
          <p:spPr>
            <a:xfrm flipH="1" flipV="1">
              <a:off x="5575498" y="365549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直接箭头连接符 1064">
              <a:extLst>
                <a:ext uri="{FF2B5EF4-FFF2-40B4-BE49-F238E27FC236}">
                  <a16:creationId xmlns:a16="http://schemas.microsoft.com/office/drawing/2014/main" id="{11D6FFC5-1DB1-32AB-A40C-EAF4C15DA1A0}"/>
                </a:ext>
              </a:extLst>
            </p:cNvPr>
            <p:cNvCxnSpPr>
              <a:cxnSpLocks/>
            </p:cNvCxnSpPr>
            <p:nvPr/>
          </p:nvCxnSpPr>
          <p:spPr>
            <a:xfrm flipH="1">
              <a:off x="5593801" y="395331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直接箭头连接符 1066">
              <a:extLst>
                <a:ext uri="{FF2B5EF4-FFF2-40B4-BE49-F238E27FC236}">
                  <a16:creationId xmlns:a16="http://schemas.microsoft.com/office/drawing/2014/main" id="{BF997E28-AA40-EC8B-0A47-82ADF35A341B}"/>
                </a:ext>
              </a:extLst>
            </p:cNvPr>
            <p:cNvCxnSpPr>
              <a:cxnSpLocks/>
            </p:cNvCxnSpPr>
            <p:nvPr/>
          </p:nvCxnSpPr>
          <p:spPr>
            <a:xfrm flipH="1" flipV="1">
              <a:off x="5575498" y="496211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8" name="直接箭头连接符 1067">
              <a:extLst>
                <a:ext uri="{FF2B5EF4-FFF2-40B4-BE49-F238E27FC236}">
                  <a16:creationId xmlns:a16="http://schemas.microsoft.com/office/drawing/2014/main" id="{ABA202A3-808A-65D3-26A5-88A7C4AA464A}"/>
                </a:ext>
              </a:extLst>
            </p:cNvPr>
            <p:cNvCxnSpPr>
              <a:cxnSpLocks/>
            </p:cNvCxnSpPr>
            <p:nvPr/>
          </p:nvCxnSpPr>
          <p:spPr>
            <a:xfrm flipH="1">
              <a:off x="5593801" y="525993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直接箭头连接符 1068">
              <a:extLst>
                <a:ext uri="{FF2B5EF4-FFF2-40B4-BE49-F238E27FC236}">
                  <a16:creationId xmlns:a16="http://schemas.microsoft.com/office/drawing/2014/main" id="{0A1815D2-BB34-631F-50AB-E56416698A5D}"/>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a16="http://schemas.microsoft.com/office/drawing/2014/main" id="{FB8FD23F-A71D-95A4-B08C-ED221B8B8D3B}"/>
              </a:ext>
            </a:extLst>
          </p:cNvPr>
          <p:cNvSpPr txBox="1"/>
          <p:nvPr/>
        </p:nvSpPr>
        <p:spPr>
          <a:xfrm>
            <a:off x="6774534" y="3274940"/>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5877BB28-CB69-A796-EC4C-15CD0A9160D7}"/>
              </a:ext>
            </a:extLst>
          </p:cNvPr>
          <p:cNvSpPr txBox="1"/>
          <p:nvPr/>
        </p:nvSpPr>
        <p:spPr>
          <a:xfrm>
            <a:off x="5402522" y="2938294"/>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4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071"/>
                                        </p:tgtEl>
                                        <p:attrNameLst>
                                          <p:attrName>style.visibility</p:attrName>
                                        </p:attrNameLst>
                                      </p:cBhvr>
                                      <p:to>
                                        <p:strVal val="visible"/>
                                      </p:to>
                                    </p:set>
                                    <p:animEffect transition="in" filter="wipe(right)">
                                      <p:cBhvr>
                                        <p:cTn id="11" dur="500"/>
                                        <p:tgtEl>
                                          <p:spTgt spid="107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070"/>
                                        </p:tgtEl>
                                        <p:attrNameLst>
                                          <p:attrName>style.visibility</p:attrName>
                                        </p:attrNameLst>
                                      </p:cBhvr>
                                      <p:to>
                                        <p:strVal val="visible"/>
                                      </p:to>
                                    </p:set>
                                    <p:animEffect transition="in" filter="wipe(right)">
                                      <p:cBhvr>
                                        <p:cTn id="18" dur="500"/>
                                        <p:tgtEl>
                                          <p:spTgt spid="107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8</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627773" y="574622"/>
            <a:ext cx="6309396"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defTabSz="514350" fontAlgn="base">
              <a:spcBef>
                <a:spcPct val="0"/>
              </a:spcBef>
              <a:spcAft>
                <a:spcPct val="0"/>
              </a:spcAft>
              <a:tabLst>
                <a:tab pos="2149475" algn="l"/>
              </a:tabLst>
            </a:pPr>
            <a:r>
              <a:rPr lang="en-US" altLang="zh-CN" sz="5400" b="1">
                <a:solidFill>
                  <a:srgbClr val="4C1750"/>
                </a:solidFill>
                <a:latin typeface="Calibri" panose="020F0502020204030204" pitchFamily="34" charset="0"/>
                <a:cs typeface="Calibri" panose="020F0502020204030204" pitchFamily="34" charset="0"/>
              </a:rPr>
              <a:t>Why care </a:t>
            </a:r>
            <a:r>
              <a:rPr lang="en-US" altLang="zh-CN" sz="5400" b="1" dirty="0">
                <a:solidFill>
                  <a:srgbClr val="4C1750"/>
                </a:solidFill>
                <a:latin typeface="Calibri" panose="020F0502020204030204" pitchFamily="34" charset="0"/>
                <a:cs typeface="Calibri" panose="020F0502020204030204" pitchFamily="34" charset="0"/>
              </a:rPr>
              <a:t>congestion?</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6" name="内容占位符 5"/>
          <p:cNvSpPr>
            <a:spLocks noGrp="1"/>
          </p:cNvSpPr>
          <p:nvPr>
            <p:ph sz="quarter" idx="13"/>
          </p:nvPr>
        </p:nvSpPr>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pic>
        <p:nvPicPr>
          <p:cNvPr id="30" name="图片 29">
            <a:extLst>
              <a:ext uri="{FF2B5EF4-FFF2-40B4-BE49-F238E27FC236}">
                <a16:creationId xmlns:a16="http://schemas.microsoft.com/office/drawing/2014/main" id="{71845E84-1BA5-466D-ABEC-164C24516980}"/>
              </a:ext>
            </a:extLst>
          </p:cNvPr>
          <p:cNvPicPr>
            <a:picLocks noChangeAspect="1"/>
          </p:cNvPicPr>
          <p:nvPr/>
        </p:nvPicPr>
        <p:blipFill rotWithShape="1">
          <a:blip r:embed="rId3"/>
          <a:srcRect l="-1" r="340" b="19622"/>
          <a:stretch/>
        </p:blipFill>
        <p:spPr>
          <a:xfrm>
            <a:off x="2279793" y="1890756"/>
            <a:ext cx="7248587" cy="3076487"/>
          </a:xfrm>
          <a:prstGeom prst="rect">
            <a:avLst/>
          </a:prstGeom>
        </p:spPr>
      </p:pic>
      <p:sp>
        <p:nvSpPr>
          <p:cNvPr id="29" name="文本框 28">
            <a:extLst>
              <a:ext uri="{FF2B5EF4-FFF2-40B4-BE49-F238E27FC236}">
                <a16:creationId xmlns:a16="http://schemas.microsoft.com/office/drawing/2014/main" id="{287CB8EE-705D-474C-917B-043910483812}"/>
              </a:ext>
            </a:extLst>
          </p:cNvPr>
          <p:cNvSpPr txBox="1"/>
          <p:nvPr/>
        </p:nvSpPr>
        <p:spPr>
          <a:xfrm>
            <a:off x="9266438" y="3868196"/>
            <a:ext cx="1079890" cy="461665"/>
          </a:xfrm>
          <a:prstGeom prst="rect">
            <a:avLst/>
          </a:prstGeom>
          <a:noFill/>
        </p:spPr>
        <p:txBody>
          <a:bodyPr wrap="square" rtlCol="0">
            <a:spAutoFit/>
          </a:bodyPr>
          <a:lstStyle/>
          <a:p>
            <a:r>
              <a:rPr lang="en-US" altLang="zh-CN" sz="2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Incast</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8B93CFF1-5722-45BE-A0F9-9474154A137B}"/>
              </a:ext>
            </a:extLst>
          </p:cNvPr>
          <p:cNvSpPr/>
          <p:nvPr/>
        </p:nvSpPr>
        <p:spPr>
          <a:xfrm>
            <a:off x="1386348" y="2865304"/>
            <a:ext cx="2080558" cy="461665"/>
          </a:xfrm>
          <a:prstGeom prst="rect">
            <a:avLst/>
          </a:prstGeom>
        </p:spPr>
        <p:txBody>
          <a:bodyPr wrap="square">
            <a:spAutoFit/>
          </a:bodyPr>
          <a:lstStyle/>
          <a:p>
            <a:r>
              <a:rPr lang="en-US" altLang="zh-CN" sz="2400" b="1" dirty="0">
                <a:solidFill>
                  <a:srgbClr val="FF0000"/>
                </a:solidFill>
                <a:latin typeface="Calibri" panose="020F0502020204030204" pitchFamily="34" charset="0"/>
                <a:cs typeface="Calibri" panose="020F0502020204030204" pitchFamily="34" charset="0"/>
              </a:rPr>
              <a:t>Path collision</a:t>
            </a:r>
            <a:endParaRPr lang="zh-CN" altLang="en-US" sz="2400" dirty="0">
              <a:solidFill>
                <a:srgbClr val="FF0000"/>
              </a:solidFill>
            </a:endParaRPr>
          </a:p>
        </p:txBody>
      </p:sp>
    </p:spTree>
    <p:extLst>
      <p:ext uri="{BB962C8B-B14F-4D97-AF65-F5344CB8AC3E}">
        <p14:creationId xmlns:p14="http://schemas.microsoft.com/office/powerpoint/2010/main" val="3778892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CC731-5D5C-3757-EB8C-654DD31A926D}"/>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CBA5F9D6-D032-16E3-BD97-1EC3FBCB5EA6}"/>
              </a:ext>
            </a:extLst>
          </p:cNvPr>
          <p:cNvGrpSpPr/>
          <p:nvPr/>
        </p:nvGrpSpPr>
        <p:grpSpPr>
          <a:xfrm>
            <a:off x="4904498" y="2189707"/>
            <a:ext cx="3563426" cy="3329591"/>
            <a:chOff x="4904498" y="2320940"/>
            <a:chExt cx="3563426" cy="3329591"/>
          </a:xfrm>
        </p:grpSpPr>
        <p:sp>
          <p:nvSpPr>
            <p:cNvPr id="31" name="矩形 30">
              <a:extLst>
                <a:ext uri="{FF2B5EF4-FFF2-40B4-BE49-F238E27FC236}">
                  <a16:creationId xmlns:a16="http://schemas.microsoft.com/office/drawing/2014/main" id="{1ED7A507-FDE0-87DA-D309-DA371F295DC1}"/>
                </a:ext>
              </a:extLst>
            </p:cNvPr>
            <p:cNvSpPr/>
            <p:nvPr/>
          </p:nvSpPr>
          <p:spPr>
            <a:xfrm>
              <a:off x="7927924" y="3631304"/>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6D88B523-68DB-6B2E-BC09-07C54061EE4B}"/>
                </a:ext>
              </a:extLst>
            </p:cNvPr>
            <p:cNvSpPr/>
            <p:nvPr/>
          </p:nvSpPr>
          <p:spPr>
            <a:xfrm>
              <a:off x="6173614" y="2320940"/>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DF986276-DD74-4AFF-7494-8530666F49B7}"/>
                </a:ext>
              </a:extLst>
            </p:cNvPr>
            <p:cNvSpPr/>
            <p:nvPr/>
          </p:nvSpPr>
          <p:spPr>
            <a:xfrm>
              <a:off x="6173167" y="3654697"/>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7" name="矩形 36">
              <a:extLst>
                <a:ext uri="{FF2B5EF4-FFF2-40B4-BE49-F238E27FC236}">
                  <a16:creationId xmlns:a16="http://schemas.microsoft.com/office/drawing/2014/main" id="{F4A26072-3288-7205-CFC4-05CE8846C5A5}"/>
                </a:ext>
              </a:extLst>
            </p:cNvPr>
            <p:cNvSpPr/>
            <p:nvPr/>
          </p:nvSpPr>
          <p:spPr>
            <a:xfrm>
              <a:off x="6199175" y="4935267"/>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6" name="矩形 1045">
              <a:extLst>
                <a:ext uri="{FF2B5EF4-FFF2-40B4-BE49-F238E27FC236}">
                  <a16:creationId xmlns:a16="http://schemas.microsoft.com/office/drawing/2014/main" id="{91E4D096-FD62-7ED5-D266-32AC68B2C1E8}"/>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2B0263C1-D06C-E482-F0A4-9DBF655BBBCD}"/>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621FF8FE-3D86-063A-3434-5D58E9AE936A}"/>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235ED0A2-F33A-4A1A-EE37-89E67DAA2AB5}"/>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99371551-8EBC-113A-9A56-66E87EB25A9F}"/>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5E0027CD-A855-61ED-730D-C1B89341AB30}"/>
              </a:ext>
            </a:extLst>
          </p:cNvPr>
          <p:cNvGrpSpPr/>
          <p:nvPr/>
        </p:nvGrpSpPr>
        <p:grpSpPr>
          <a:xfrm>
            <a:off x="4904498" y="1913539"/>
            <a:ext cx="4334108" cy="1792978"/>
            <a:chOff x="4904498" y="2044772"/>
            <a:chExt cx="4334108" cy="1792978"/>
          </a:xfrm>
        </p:grpSpPr>
        <p:cxnSp>
          <p:nvCxnSpPr>
            <p:cNvPr id="12" name="直接连接符 11">
              <a:extLst>
                <a:ext uri="{FF2B5EF4-FFF2-40B4-BE49-F238E27FC236}">
                  <a16:creationId xmlns:a16="http://schemas.microsoft.com/office/drawing/2014/main" id="{C9F238E3-425F-9433-BE12-554D670892FC}"/>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9881BF07-2B20-1376-CF5D-402BCC7EF609}"/>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251B375D-10BC-D92B-51F5-06D856385B94}"/>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6">
              <a:extLst>
                <a:ext uri="{FF2B5EF4-FFF2-40B4-BE49-F238E27FC236}">
                  <a16:creationId xmlns:a16="http://schemas.microsoft.com/office/drawing/2014/main" id="{9568A357-BEF9-6358-4C34-F7C9E6A9A725}"/>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EF376500-B6C1-CA6A-F441-D87DAA67C861}"/>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1043" name="矩形 1042">
              <a:extLst>
                <a:ext uri="{FF2B5EF4-FFF2-40B4-BE49-F238E27FC236}">
                  <a16:creationId xmlns:a16="http://schemas.microsoft.com/office/drawing/2014/main" id="{599EFAC1-92F4-8838-6E4D-838EEAFEC459}"/>
                </a:ext>
              </a:extLst>
            </p:cNvPr>
            <p:cNvSpPr/>
            <p:nvPr/>
          </p:nvSpPr>
          <p:spPr>
            <a:xfrm>
              <a:off x="4904498" y="2044772"/>
              <a:ext cx="478757" cy="400907"/>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矩形: 圆角 10">
            <a:extLst>
              <a:ext uri="{FF2B5EF4-FFF2-40B4-BE49-F238E27FC236}">
                <a16:creationId xmlns:a16="http://schemas.microsoft.com/office/drawing/2014/main" id="{A31194E1-1390-07A0-9271-3FAFFB4B98DD}"/>
              </a:ext>
            </a:extLst>
          </p:cNvPr>
          <p:cNvSpPr/>
          <p:nvPr/>
        </p:nvSpPr>
        <p:spPr>
          <a:xfrm>
            <a:off x="4314968" y="1728047"/>
            <a:ext cx="5026568" cy="3977640"/>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FE544CE8-BFE4-C90E-023D-2CDFE015D96B}"/>
              </a:ext>
            </a:extLst>
          </p:cNvPr>
          <p:cNvSpPr>
            <a:spLocks noGrp="1"/>
          </p:cNvSpPr>
          <p:nvPr>
            <p:ph type="sldNum" sz="quarter" idx="12"/>
          </p:nvPr>
        </p:nvSpPr>
        <p:spPr/>
        <p:txBody>
          <a:bodyPr/>
          <a:lstStyle/>
          <a:p>
            <a:fld id="{49AE70B2-8BF9-45C0-BB95-33D1B9D3A854}" type="slidenum">
              <a:rPr lang="zh-CN" altLang="en-US" smtClean="0"/>
              <a:t>80</a:t>
            </a:fld>
            <a:endParaRPr lang="zh-CN" altLang="en-US" dirty="0"/>
          </a:p>
        </p:txBody>
      </p:sp>
      <p:sp>
        <p:nvSpPr>
          <p:cNvPr id="5" name="标题 4">
            <a:extLst>
              <a:ext uri="{FF2B5EF4-FFF2-40B4-BE49-F238E27FC236}">
                <a16:creationId xmlns:a16="http://schemas.microsoft.com/office/drawing/2014/main" id="{492ADB4E-732D-662C-2105-23B819BD6189}"/>
              </a:ext>
            </a:extLst>
          </p:cNvPr>
          <p:cNvSpPr>
            <a:spLocks noGrp="1"/>
          </p:cNvSpPr>
          <p:nvPr>
            <p:ph type="title"/>
          </p:nvPr>
        </p:nvSpPr>
        <p:spPr/>
        <p:txBody>
          <a:bodyPr>
            <a:normAutofit/>
          </a:bodyPr>
          <a:lstStyle/>
          <a:p>
            <a:r>
              <a:rPr lang="en-US" altLang="zh-CN" dirty="0">
                <a:solidFill>
                  <a:srgbClr val="000000"/>
                </a:solidFill>
                <a:cs typeface="Arial" panose="020B0604020202020204"/>
              </a:rPr>
              <a:t>Analysis of Congestion in Per-hop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124771EC-D8A3-F77E-8384-348BF4085D4C}"/>
              </a:ext>
            </a:extLst>
          </p:cNvPr>
          <p:cNvCxnSpPr/>
          <p:nvPr/>
        </p:nvCxnSpPr>
        <p:spPr>
          <a:xfrm flipH="1" flipV="1">
            <a:off x="6730293" y="2424589"/>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8D512E26-FB6C-5E8A-B848-30BB763D8F88}"/>
              </a:ext>
            </a:extLst>
          </p:cNvPr>
          <p:cNvCxnSpPr>
            <a:cxnSpLocks/>
          </p:cNvCxnSpPr>
          <p:nvPr/>
        </p:nvCxnSpPr>
        <p:spPr>
          <a:xfrm>
            <a:off x="6716590" y="3733025"/>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980182F-45C0-3741-48F6-6801A11C48C6}"/>
              </a:ext>
            </a:extLst>
          </p:cNvPr>
          <p:cNvCxnSpPr/>
          <p:nvPr/>
        </p:nvCxnSpPr>
        <p:spPr>
          <a:xfrm flipV="1">
            <a:off x="6730293" y="3737425"/>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EBBB9F5-2BB5-B973-3E0A-DD8E43DA91A5}"/>
              </a:ext>
            </a:extLst>
          </p:cNvPr>
          <p:cNvCxnSpPr/>
          <p:nvPr/>
        </p:nvCxnSpPr>
        <p:spPr>
          <a:xfrm flipH="1">
            <a:off x="5361472" y="2424591"/>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F122AA3-0973-538E-5924-2564281FA90C}"/>
              </a:ext>
            </a:extLst>
          </p:cNvPr>
          <p:cNvCxnSpPr>
            <a:cxnSpLocks/>
          </p:cNvCxnSpPr>
          <p:nvPr/>
        </p:nvCxnSpPr>
        <p:spPr>
          <a:xfrm flipH="1" flipV="1">
            <a:off x="5350752" y="3433233"/>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144F685-0366-4E82-69E9-299EBE0FC746}"/>
              </a:ext>
            </a:extLst>
          </p:cNvPr>
          <p:cNvCxnSpPr>
            <a:cxnSpLocks/>
          </p:cNvCxnSpPr>
          <p:nvPr/>
        </p:nvCxnSpPr>
        <p:spPr>
          <a:xfrm flipH="1">
            <a:off x="5347769" y="3733027"/>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6ABFF4C-FA56-F78E-118B-D2D9F86377D7}"/>
              </a:ext>
            </a:extLst>
          </p:cNvPr>
          <p:cNvCxnSpPr>
            <a:cxnSpLocks/>
          </p:cNvCxnSpPr>
          <p:nvPr/>
        </p:nvCxnSpPr>
        <p:spPr>
          <a:xfrm flipH="1" flipV="1">
            <a:off x="5364455" y="4762902"/>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E55811D2-29F3-8EBA-21F0-799D384C7B1C}"/>
              </a:ext>
            </a:extLst>
          </p:cNvPr>
          <p:cNvCxnSpPr/>
          <p:nvPr/>
        </p:nvCxnSpPr>
        <p:spPr>
          <a:xfrm flipH="1">
            <a:off x="5361472" y="5039839"/>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12">
            <a:extLst>
              <a:ext uri="{FF2B5EF4-FFF2-40B4-BE49-F238E27FC236}">
                <a16:creationId xmlns:a16="http://schemas.microsoft.com/office/drawing/2014/main" id="{41A7C1CA-6F1C-1CA4-3D3D-3A6BE59CBEBC}"/>
              </a:ext>
            </a:extLst>
          </p:cNvPr>
          <p:cNvSpPr/>
          <p:nvPr/>
        </p:nvSpPr>
        <p:spPr>
          <a:xfrm>
            <a:off x="6962130" y="2805344"/>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C63BFED7-E531-8828-67E6-45AECC482C78}"/>
              </a:ext>
            </a:extLst>
          </p:cNvPr>
          <p:cNvCxnSpPr/>
          <p:nvPr/>
        </p:nvCxnSpPr>
        <p:spPr>
          <a:xfrm flipV="1">
            <a:off x="6908870" y="3835587"/>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73CF4420-6A03-9761-B9F2-C808C0B70E2B}"/>
              </a:ext>
            </a:extLst>
          </p:cNvPr>
          <p:cNvSpPr/>
          <p:nvPr/>
        </p:nvSpPr>
        <p:spPr>
          <a:xfrm>
            <a:off x="7124700" y="3895876"/>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393E8C24-E975-F625-A971-F0C05B21C97E}"/>
              </a:ext>
            </a:extLst>
          </p:cNvPr>
          <p:cNvSpPr/>
          <p:nvPr/>
        </p:nvSpPr>
        <p:spPr>
          <a:xfrm>
            <a:off x="5420857" y="2469456"/>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C1EE3E2D-D061-7CB4-DF54-F49109131784}"/>
              </a:ext>
            </a:extLst>
          </p:cNvPr>
          <p:cNvSpPr/>
          <p:nvPr/>
        </p:nvSpPr>
        <p:spPr>
          <a:xfrm rot="5400000">
            <a:off x="8344354" y="3730208"/>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52331290-1092-684C-AF22-E45F883B2884}"/>
              </a:ext>
            </a:extLst>
          </p:cNvPr>
          <p:cNvSpPr txBox="1"/>
          <p:nvPr/>
        </p:nvSpPr>
        <p:spPr>
          <a:xfrm>
            <a:off x="6484818" y="256394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7ACD9345-B288-C97D-D6CA-59BFAAC04795}"/>
              </a:ext>
            </a:extLst>
          </p:cNvPr>
          <p:cNvSpPr txBox="1"/>
          <p:nvPr/>
        </p:nvSpPr>
        <p:spPr>
          <a:xfrm>
            <a:off x="6469175" y="390857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F11C8358-00B0-EF7D-B99C-58695B576C50}"/>
              </a:ext>
            </a:extLst>
          </p:cNvPr>
          <p:cNvSpPr txBox="1"/>
          <p:nvPr/>
        </p:nvSpPr>
        <p:spPr>
          <a:xfrm>
            <a:off x="8429098" y="387236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D1BEF083-78B6-57BB-46CE-04DD972E7956}"/>
              </a:ext>
            </a:extLst>
          </p:cNvPr>
          <p:cNvSpPr/>
          <p:nvPr/>
        </p:nvSpPr>
        <p:spPr>
          <a:xfrm>
            <a:off x="5414518" y="3356942"/>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83BE9493-F269-B5AB-9418-FEE2114BF996}"/>
              </a:ext>
            </a:extLst>
          </p:cNvPr>
          <p:cNvSpPr/>
          <p:nvPr/>
        </p:nvSpPr>
        <p:spPr>
          <a:xfrm>
            <a:off x="5402109" y="3773975"/>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7AD0741B-4A0B-6B94-7BD1-E2FD0279CF2B}"/>
              </a:ext>
            </a:extLst>
          </p:cNvPr>
          <p:cNvSpPr/>
          <p:nvPr/>
        </p:nvSpPr>
        <p:spPr>
          <a:xfrm>
            <a:off x="5414518" y="4675193"/>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3" name="圆角矩形 125">
            <a:extLst>
              <a:ext uri="{FF2B5EF4-FFF2-40B4-BE49-F238E27FC236}">
                <a16:creationId xmlns:a16="http://schemas.microsoft.com/office/drawing/2014/main" id="{E6F8BFFA-AA10-B912-F493-6351D9B26090}"/>
              </a:ext>
            </a:extLst>
          </p:cNvPr>
          <p:cNvSpPr/>
          <p:nvPr/>
        </p:nvSpPr>
        <p:spPr>
          <a:xfrm>
            <a:off x="2066733" y="1840865"/>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E38918AD-B6A1-A9F7-302D-C84032ADA846}"/>
              </a:ext>
            </a:extLst>
          </p:cNvPr>
          <p:cNvGrpSpPr/>
          <p:nvPr/>
        </p:nvGrpSpPr>
        <p:grpSpPr>
          <a:xfrm>
            <a:off x="2227230" y="2999489"/>
            <a:ext cx="1448358" cy="432000"/>
            <a:chOff x="1602278" y="506840"/>
            <a:chExt cx="1448358" cy="432000"/>
          </a:xfrm>
        </p:grpSpPr>
        <p:sp>
          <p:nvSpPr>
            <p:cNvPr id="1038" name="椭圆 1037">
              <a:extLst>
                <a:ext uri="{FF2B5EF4-FFF2-40B4-BE49-F238E27FC236}">
                  <a16:creationId xmlns:a16="http://schemas.microsoft.com/office/drawing/2014/main" id="{4DCFD594-0A19-3DB9-F203-121DA708E499}"/>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EEE2B670-A087-3E00-F7D0-E3D8D3A03701}"/>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D4931FEA-0BBA-E9DE-EB75-4FC2E0B17F27}"/>
              </a:ext>
            </a:extLst>
          </p:cNvPr>
          <p:cNvSpPr txBox="1"/>
          <p:nvPr/>
        </p:nvSpPr>
        <p:spPr>
          <a:xfrm>
            <a:off x="2372558" y="3571569"/>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810C4F9D-594F-47F3-5F51-F4F7BBD4B948}"/>
              </a:ext>
            </a:extLst>
          </p:cNvPr>
          <p:cNvSpPr txBox="1"/>
          <p:nvPr/>
        </p:nvSpPr>
        <p:spPr>
          <a:xfrm>
            <a:off x="2275514" y="4106949"/>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18396C37-91ED-C35A-A625-73C33826E856}"/>
              </a:ext>
            </a:extLst>
          </p:cNvPr>
          <p:cNvSpPr/>
          <p:nvPr/>
        </p:nvSpPr>
        <p:spPr>
          <a:xfrm rot="5400000">
            <a:off x="2226192" y="4050203"/>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444BB23D-A0C8-AA5B-C2DC-E19A3328C2BE}"/>
              </a:ext>
            </a:extLst>
          </p:cNvPr>
          <p:cNvSpPr/>
          <p:nvPr/>
        </p:nvSpPr>
        <p:spPr>
          <a:xfrm rot="5232316">
            <a:off x="2237505" y="3519977"/>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30F831EB-4319-FD83-83AE-016BF76ABC02}"/>
              </a:ext>
            </a:extLst>
          </p:cNvPr>
          <p:cNvGrpSpPr/>
          <p:nvPr/>
        </p:nvGrpSpPr>
        <p:grpSpPr>
          <a:xfrm>
            <a:off x="2163315" y="1958096"/>
            <a:ext cx="1610930" cy="405388"/>
            <a:chOff x="1172916" y="800385"/>
            <a:chExt cx="1610930" cy="405388"/>
          </a:xfrm>
        </p:grpSpPr>
        <p:sp>
          <p:nvSpPr>
            <p:cNvPr id="1036" name="文本框 1035">
              <a:extLst>
                <a:ext uri="{FF2B5EF4-FFF2-40B4-BE49-F238E27FC236}">
                  <a16:creationId xmlns:a16="http://schemas.microsoft.com/office/drawing/2014/main" id="{FEAE68F5-2FC1-C45E-7F67-C76B3EF6BABB}"/>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33333B5A-8560-5219-7D83-70A5C28CD572}"/>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48B4E4AD-A78D-5843-7A3A-A20FD2853653}"/>
              </a:ext>
            </a:extLst>
          </p:cNvPr>
          <p:cNvGrpSpPr/>
          <p:nvPr/>
        </p:nvGrpSpPr>
        <p:grpSpPr>
          <a:xfrm>
            <a:off x="2156336" y="2392434"/>
            <a:ext cx="1610930" cy="405815"/>
            <a:chOff x="1172916" y="800385"/>
            <a:chExt cx="1610930" cy="405815"/>
          </a:xfrm>
        </p:grpSpPr>
        <p:sp>
          <p:nvSpPr>
            <p:cNvPr id="1034" name="文本框 1033">
              <a:extLst>
                <a:ext uri="{FF2B5EF4-FFF2-40B4-BE49-F238E27FC236}">
                  <a16:creationId xmlns:a16="http://schemas.microsoft.com/office/drawing/2014/main" id="{740E37EA-B822-4AAE-F030-1BDDE98CF082}"/>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D668846A-ED2A-00A4-5441-0150134A93CC}"/>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78B0A9F0-2E27-C789-5D98-F57185862A43}"/>
              </a:ext>
            </a:extLst>
          </p:cNvPr>
          <p:cNvSpPr txBox="1"/>
          <p:nvPr/>
        </p:nvSpPr>
        <p:spPr>
          <a:xfrm>
            <a:off x="6423520" y="523584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E2233258-3A51-7916-468D-C6975FCAFB3D}"/>
              </a:ext>
            </a:extLst>
          </p:cNvPr>
          <p:cNvSpPr/>
          <p:nvPr/>
        </p:nvSpPr>
        <p:spPr>
          <a:xfrm>
            <a:off x="5378836" y="5089111"/>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071" name="组合 1070">
            <a:extLst>
              <a:ext uri="{FF2B5EF4-FFF2-40B4-BE49-F238E27FC236}">
                <a16:creationId xmlns:a16="http://schemas.microsoft.com/office/drawing/2014/main" id="{D5C92B5C-8510-BD4D-CF83-3696D03009F3}"/>
              </a:ext>
            </a:extLst>
          </p:cNvPr>
          <p:cNvGrpSpPr/>
          <p:nvPr/>
        </p:nvGrpSpPr>
        <p:grpSpPr>
          <a:xfrm>
            <a:off x="6569527" y="2325564"/>
            <a:ext cx="1117171" cy="2828145"/>
            <a:chOff x="6569527" y="2456797"/>
            <a:chExt cx="1117171" cy="2828145"/>
          </a:xfrm>
        </p:grpSpPr>
        <p:grpSp>
          <p:nvGrpSpPr>
            <p:cNvPr id="4" name="组合 3">
              <a:extLst>
                <a:ext uri="{FF2B5EF4-FFF2-40B4-BE49-F238E27FC236}">
                  <a16:creationId xmlns:a16="http://schemas.microsoft.com/office/drawing/2014/main" id="{802E6CA5-A85F-B1F3-072A-C229DEDFE270}"/>
                </a:ext>
              </a:extLst>
            </p:cNvPr>
            <p:cNvGrpSpPr/>
            <p:nvPr/>
          </p:nvGrpSpPr>
          <p:grpSpPr>
            <a:xfrm>
              <a:off x="6569527" y="2456797"/>
              <a:ext cx="253587" cy="2828145"/>
              <a:chOff x="6569527" y="2456797"/>
              <a:chExt cx="253587" cy="2828145"/>
            </a:xfrm>
          </p:grpSpPr>
          <p:sp>
            <p:nvSpPr>
              <p:cNvPr id="35" name="椭圆 34">
                <a:extLst>
                  <a:ext uri="{FF2B5EF4-FFF2-40B4-BE49-F238E27FC236}">
                    <a16:creationId xmlns:a16="http://schemas.microsoft.com/office/drawing/2014/main" id="{332ABA7C-19F4-9543-CF94-2976F337DF75}"/>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DC5FFBB5-4DBC-339E-623F-E77A715815DB}"/>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1E6284C7-C5A7-42FF-2DD3-DCBFC495715A}"/>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8" name="组合 1057">
              <a:extLst>
                <a:ext uri="{FF2B5EF4-FFF2-40B4-BE49-F238E27FC236}">
                  <a16:creationId xmlns:a16="http://schemas.microsoft.com/office/drawing/2014/main" id="{91716502-FD37-F65C-D2F8-A28D9C4B11A7}"/>
                </a:ext>
              </a:extLst>
            </p:cNvPr>
            <p:cNvGrpSpPr/>
            <p:nvPr/>
          </p:nvGrpSpPr>
          <p:grpSpPr>
            <a:xfrm>
              <a:off x="6940328" y="2905316"/>
              <a:ext cx="746370" cy="1930472"/>
              <a:chOff x="6940328" y="2905316"/>
              <a:chExt cx="746370" cy="1930472"/>
            </a:xfrm>
          </p:grpSpPr>
          <p:cxnSp>
            <p:nvCxnSpPr>
              <p:cNvPr id="1042" name="直接箭头连接符 1041">
                <a:extLst>
                  <a:ext uri="{FF2B5EF4-FFF2-40B4-BE49-F238E27FC236}">
                    <a16:creationId xmlns:a16="http://schemas.microsoft.com/office/drawing/2014/main" id="{4E9E954E-A5BE-081C-919E-942AB2EC1A89}"/>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直接箭头连接符 1043">
                <a:extLst>
                  <a:ext uri="{FF2B5EF4-FFF2-40B4-BE49-F238E27FC236}">
                    <a16:creationId xmlns:a16="http://schemas.microsoft.com/office/drawing/2014/main" id="{61FFFCD3-AA3B-1C0A-3B08-33D9D0865A11}"/>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直接箭头连接符 1044">
                <a:extLst>
                  <a:ext uri="{FF2B5EF4-FFF2-40B4-BE49-F238E27FC236}">
                    <a16:creationId xmlns:a16="http://schemas.microsoft.com/office/drawing/2014/main" id="{D9BC612E-5FFB-8F22-020B-8165FC7F1EFF}"/>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0" name="组合 1069">
            <a:extLst>
              <a:ext uri="{FF2B5EF4-FFF2-40B4-BE49-F238E27FC236}">
                <a16:creationId xmlns:a16="http://schemas.microsoft.com/office/drawing/2014/main" id="{11C50739-93AC-7342-93FF-6C62686DA301}"/>
              </a:ext>
            </a:extLst>
          </p:cNvPr>
          <p:cNvGrpSpPr/>
          <p:nvPr/>
        </p:nvGrpSpPr>
        <p:grpSpPr>
          <a:xfrm>
            <a:off x="5253471" y="2532725"/>
            <a:ext cx="715352" cy="2905242"/>
            <a:chOff x="5253471" y="2663958"/>
            <a:chExt cx="715352" cy="2905242"/>
          </a:xfrm>
        </p:grpSpPr>
        <p:grpSp>
          <p:nvGrpSpPr>
            <p:cNvPr id="17" name="组合 16">
              <a:extLst>
                <a:ext uri="{FF2B5EF4-FFF2-40B4-BE49-F238E27FC236}">
                  <a16:creationId xmlns:a16="http://schemas.microsoft.com/office/drawing/2014/main" id="{8324DCE2-CAE1-570C-E465-86299149D83F}"/>
                </a:ext>
              </a:extLst>
            </p:cNvPr>
            <p:cNvGrpSpPr/>
            <p:nvPr/>
          </p:nvGrpSpPr>
          <p:grpSpPr>
            <a:xfrm>
              <a:off x="5253471" y="2771828"/>
              <a:ext cx="216000" cy="2797372"/>
              <a:chOff x="5253471" y="2771828"/>
              <a:chExt cx="216000" cy="2797372"/>
            </a:xfrm>
          </p:grpSpPr>
          <p:sp>
            <p:nvSpPr>
              <p:cNvPr id="1051" name="椭圆 1050">
                <a:extLst>
                  <a:ext uri="{FF2B5EF4-FFF2-40B4-BE49-F238E27FC236}">
                    <a16:creationId xmlns:a16="http://schemas.microsoft.com/office/drawing/2014/main" id="{7A64B508-8763-6D4C-E367-F1EF9D3C6530}"/>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椭圆 1051">
                <a:extLst>
                  <a:ext uri="{FF2B5EF4-FFF2-40B4-BE49-F238E27FC236}">
                    <a16:creationId xmlns:a16="http://schemas.microsoft.com/office/drawing/2014/main" id="{326071F7-B8C4-F312-0D07-8CCDEB804CD9}"/>
                  </a:ext>
                </a:extLst>
              </p:cNvPr>
              <p:cNvSpPr/>
              <p:nvPr/>
            </p:nvSpPr>
            <p:spPr>
              <a:xfrm rot="5232316">
                <a:off x="5253471" y="346728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椭圆 1052">
                <a:extLst>
                  <a:ext uri="{FF2B5EF4-FFF2-40B4-BE49-F238E27FC236}">
                    <a16:creationId xmlns:a16="http://schemas.microsoft.com/office/drawing/2014/main" id="{EB2EF1CC-D94D-9A69-3B13-426D5937D065}"/>
                  </a:ext>
                </a:extLst>
              </p:cNvPr>
              <p:cNvSpPr/>
              <p:nvPr/>
            </p:nvSpPr>
            <p:spPr>
              <a:xfrm rot="5232316">
                <a:off x="5253471" y="40448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椭圆 1053">
                <a:extLst>
                  <a:ext uri="{FF2B5EF4-FFF2-40B4-BE49-F238E27FC236}">
                    <a16:creationId xmlns:a16="http://schemas.microsoft.com/office/drawing/2014/main" id="{C9AF65F9-CDE2-92DA-D79F-632B795765E0}"/>
                  </a:ext>
                </a:extLst>
              </p:cNvPr>
              <p:cNvSpPr/>
              <p:nvPr/>
            </p:nvSpPr>
            <p:spPr>
              <a:xfrm rot="5232316">
                <a:off x="5253471" y="476149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90CBACC3-3FB5-68D4-5EDE-3D8FB6DDA9E1}"/>
                  </a:ext>
                </a:extLst>
              </p:cNvPr>
              <p:cNvSpPr/>
              <p:nvPr/>
            </p:nvSpPr>
            <p:spPr>
              <a:xfrm rot="5232316">
                <a:off x="5253471" y="53532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61" name="直接箭头连接符 1060">
              <a:extLst>
                <a:ext uri="{FF2B5EF4-FFF2-40B4-BE49-F238E27FC236}">
                  <a16:creationId xmlns:a16="http://schemas.microsoft.com/office/drawing/2014/main" id="{7EE0E742-F9A1-9E57-9C59-EB9CB805B431}"/>
                </a:ext>
              </a:extLst>
            </p:cNvPr>
            <p:cNvCxnSpPr>
              <a:cxnSpLocks/>
            </p:cNvCxnSpPr>
            <p:nvPr/>
          </p:nvCxnSpPr>
          <p:spPr>
            <a:xfrm flipH="1" flipV="1">
              <a:off x="5575498" y="365549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直接箭头连接符 1064">
              <a:extLst>
                <a:ext uri="{FF2B5EF4-FFF2-40B4-BE49-F238E27FC236}">
                  <a16:creationId xmlns:a16="http://schemas.microsoft.com/office/drawing/2014/main" id="{FA08351A-ABE4-48F0-DA4A-38C284465AD5}"/>
                </a:ext>
              </a:extLst>
            </p:cNvPr>
            <p:cNvCxnSpPr>
              <a:cxnSpLocks/>
            </p:cNvCxnSpPr>
            <p:nvPr/>
          </p:nvCxnSpPr>
          <p:spPr>
            <a:xfrm flipH="1">
              <a:off x="5593801" y="395331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直接箭头连接符 1066">
              <a:extLst>
                <a:ext uri="{FF2B5EF4-FFF2-40B4-BE49-F238E27FC236}">
                  <a16:creationId xmlns:a16="http://schemas.microsoft.com/office/drawing/2014/main" id="{F4D77824-1693-9417-0104-6DFF92715BC3}"/>
                </a:ext>
              </a:extLst>
            </p:cNvPr>
            <p:cNvCxnSpPr>
              <a:cxnSpLocks/>
            </p:cNvCxnSpPr>
            <p:nvPr/>
          </p:nvCxnSpPr>
          <p:spPr>
            <a:xfrm flipH="1" flipV="1">
              <a:off x="5575498" y="496211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8" name="直接箭头连接符 1067">
              <a:extLst>
                <a:ext uri="{FF2B5EF4-FFF2-40B4-BE49-F238E27FC236}">
                  <a16:creationId xmlns:a16="http://schemas.microsoft.com/office/drawing/2014/main" id="{BDD4D4A4-7141-260D-D641-3FCC60AF1793}"/>
                </a:ext>
              </a:extLst>
            </p:cNvPr>
            <p:cNvCxnSpPr>
              <a:cxnSpLocks/>
            </p:cNvCxnSpPr>
            <p:nvPr/>
          </p:nvCxnSpPr>
          <p:spPr>
            <a:xfrm flipH="1">
              <a:off x="5593801" y="525993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直接箭头连接符 1068">
              <a:extLst>
                <a:ext uri="{FF2B5EF4-FFF2-40B4-BE49-F238E27FC236}">
                  <a16:creationId xmlns:a16="http://schemas.microsoft.com/office/drawing/2014/main" id="{148DFEDB-2D09-A259-326C-2F516E02277B}"/>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1EA9A6F0-8D40-EC1A-548E-376AAA5A04EF}"/>
              </a:ext>
            </a:extLst>
          </p:cNvPr>
          <p:cNvSpPr txBox="1"/>
          <p:nvPr/>
        </p:nvSpPr>
        <p:spPr>
          <a:xfrm>
            <a:off x="7128565" y="4996443"/>
            <a:ext cx="1995859" cy="400110"/>
          </a:xfrm>
          <a:prstGeom prst="rect">
            <a:avLst/>
          </a:prstGeom>
          <a:noFill/>
        </p:spPr>
        <p:txBody>
          <a:bodyPr wrap="square" rtlCol="0">
            <a:spAutoFit/>
          </a:bodyPr>
          <a:lstStyle/>
          <a:p>
            <a:pPr algn="ctr"/>
            <a:r>
              <a:rPr lang="en-US" altLang="zh-CN" sz="2000" b="1" dirty="0">
                <a:latin typeface="Calibri" panose="020F0502020204030204" pitchFamily="34" charset="0"/>
                <a:cs typeface="Calibri" panose="020F0502020204030204" pitchFamily="34" charset="0"/>
              </a:rPr>
              <a:t>Congestion Tree</a:t>
            </a:r>
            <a:endParaRPr lang="zh-CN" altLang="en-US" sz="2000" b="1"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F227005B-2245-0018-E015-D970B680ADD4}"/>
              </a:ext>
            </a:extLst>
          </p:cNvPr>
          <p:cNvSpPr txBox="1"/>
          <p:nvPr/>
        </p:nvSpPr>
        <p:spPr>
          <a:xfrm>
            <a:off x="7716363" y="2596718"/>
            <a:ext cx="1429366" cy="707886"/>
          </a:xfrm>
          <a:prstGeom prst="rect">
            <a:avLst/>
          </a:prstGeom>
          <a:noFill/>
        </p:spPr>
        <p:txBody>
          <a:bodyPr wrap="square" rtlCol="0">
            <a:spAutoFit/>
          </a:bodyPr>
          <a:lstStyle/>
          <a:p>
            <a:pPr algn="ctr"/>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Congestion Root</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15" name="箭头: 上 14">
            <a:extLst>
              <a:ext uri="{FF2B5EF4-FFF2-40B4-BE49-F238E27FC236}">
                <a16:creationId xmlns:a16="http://schemas.microsoft.com/office/drawing/2014/main" id="{551F3658-FD5A-2080-1CA7-C86221628DAE}"/>
              </a:ext>
            </a:extLst>
          </p:cNvPr>
          <p:cNvSpPr/>
          <p:nvPr/>
        </p:nvSpPr>
        <p:spPr>
          <a:xfrm rot="10800000">
            <a:off x="8331976" y="3255257"/>
            <a:ext cx="240756" cy="408482"/>
          </a:xfrm>
          <a:prstGeom prst="upArrow">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27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BA37F-A95B-C8D2-54E3-853E86D033B9}"/>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D321C88-A255-6497-4355-E4AED41ADBBC}"/>
              </a:ext>
            </a:extLst>
          </p:cNvPr>
          <p:cNvSpPr>
            <a:spLocks noGrp="1"/>
          </p:cNvSpPr>
          <p:nvPr>
            <p:ph type="sldNum" sz="quarter" idx="12"/>
          </p:nvPr>
        </p:nvSpPr>
        <p:spPr/>
        <p:txBody>
          <a:bodyPr/>
          <a:lstStyle/>
          <a:p>
            <a:fld id="{49AE70B2-8BF9-45C0-BB95-33D1B9D3A854}" type="slidenum">
              <a:rPr lang="zh-CN" altLang="en-US" smtClean="0"/>
              <a:t>81</a:t>
            </a:fld>
            <a:endParaRPr lang="zh-CN" altLang="en-US" dirty="0"/>
          </a:p>
        </p:txBody>
      </p:sp>
      <p:sp>
        <p:nvSpPr>
          <p:cNvPr id="5" name="标题 4">
            <a:extLst>
              <a:ext uri="{FF2B5EF4-FFF2-40B4-BE49-F238E27FC236}">
                <a16:creationId xmlns:a16="http://schemas.microsoft.com/office/drawing/2014/main" id="{9257F019-1810-212B-5184-830B3B81672B}"/>
              </a:ext>
            </a:extLst>
          </p:cNvPr>
          <p:cNvSpPr>
            <a:spLocks noGrp="1"/>
          </p:cNvSpPr>
          <p:nvPr>
            <p:ph type="title"/>
          </p:nvPr>
        </p:nvSpPr>
        <p:spPr/>
        <p:txBody>
          <a:bodyPr>
            <a:normAutofit/>
          </a:bodyPr>
          <a:lstStyle/>
          <a:p>
            <a:r>
              <a:rPr lang="en-US" altLang="zh-CN" dirty="0">
                <a:solidFill>
                  <a:srgbClr val="000000"/>
                </a:solidFill>
                <a:cs typeface="Arial" panose="020B0604020202020204"/>
              </a:rPr>
              <a:t>Analysis of Congestion in Per-hop FC</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28" name="矩形 27">
            <a:extLst>
              <a:ext uri="{FF2B5EF4-FFF2-40B4-BE49-F238E27FC236}">
                <a16:creationId xmlns:a16="http://schemas.microsoft.com/office/drawing/2014/main" id="{85C16614-61FD-1E4F-427B-335359936BE6}"/>
              </a:ext>
            </a:extLst>
          </p:cNvPr>
          <p:cNvSpPr/>
          <p:nvPr/>
        </p:nvSpPr>
        <p:spPr>
          <a:xfrm>
            <a:off x="608012" y="1529605"/>
            <a:ext cx="10884524" cy="461665"/>
          </a:xfrm>
          <a:prstGeom prst="rect">
            <a:avLst/>
          </a:prstGeom>
        </p:spPr>
        <p:txBody>
          <a:bodyPr wrap="square" lIns="91440" tIns="45720" rIns="91440" bIns="45720" anchor="t">
            <a:spAutoFit/>
          </a:bodyPr>
          <a:lstStyle/>
          <a:p>
            <a:r>
              <a:rPr lang="en-US" altLang="zh-CN" sz="2400" b="1" dirty="0">
                <a:solidFill>
                  <a:srgbClr val="7030A0"/>
                </a:solidFill>
                <a:latin typeface="Trebuchet MS" panose="020B0603020202020204" pitchFamily="34" charset="0"/>
                <a:ea typeface="+mn-lt"/>
                <a:cs typeface="+mn-lt"/>
              </a:rPr>
              <a:t>Key insight</a:t>
            </a:r>
            <a:r>
              <a:rPr lang="en-US" altLang="zh-CN" sz="2400" b="1" dirty="0">
                <a:latin typeface="Trebuchet MS" panose="020B0603020202020204" pitchFamily="34" charset="0"/>
                <a:ea typeface="+mn-lt"/>
                <a:cs typeface="+mn-lt"/>
              </a:rPr>
              <a:t>: Congestion root is the appropriate granularity of flow control!</a:t>
            </a:r>
            <a:endParaRPr lang="en-US" altLang="zh-CN" sz="2400" dirty="0">
              <a:latin typeface="Trebuchet MS" panose="020B0603020202020204" pitchFamily="34" charset="0"/>
              <a:ea typeface="+mn-lt"/>
              <a:cs typeface="+mn-lt"/>
            </a:endParaRPr>
          </a:p>
        </p:txBody>
      </p:sp>
      <p:sp>
        <p:nvSpPr>
          <p:cNvPr id="52" name="文本框 51">
            <a:extLst>
              <a:ext uri="{FF2B5EF4-FFF2-40B4-BE49-F238E27FC236}">
                <a16:creationId xmlns:a16="http://schemas.microsoft.com/office/drawing/2014/main" id="{32D82380-52EE-AAD8-32C3-2C81CC1575F4}"/>
              </a:ext>
            </a:extLst>
          </p:cNvPr>
          <p:cNvSpPr txBox="1"/>
          <p:nvPr/>
        </p:nvSpPr>
        <p:spPr>
          <a:xfrm>
            <a:off x="1212083" y="2456056"/>
            <a:ext cx="4883917" cy="830997"/>
          </a:xfrm>
          <a:prstGeom prst="rect">
            <a:avLst/>
          </a:prstGeom>
          <a:noFill/>
        </p:spPr>
        <p:txBody>
          <a:bodyPr wrap="square">
            <a:spAutoFit/>
          </a:bodyPr>
          <a:lstStyle/>
          <a:p>
            <a:r>
              <a:rPr lang="en-US" altLang="zh-CN" sz="2400" dirty="0">
                <a:latin typeface="Trebuchet MS" panose="020B0603020202020204" pitchFamily="34" charset="0"/>
                <a:ea typeface="+mn-lt"/>
                <a:cs typeface="+mn-lt"/>
              </a:rPr>
              <a:t>Only control the flows passing through the congestion root.</a:t>
            </a:r>
          </a:p>
        </p:txBody>
      </p:sp>
      <p:sp>
        <p:nvSpPr>
          <p:cNvPr id="53" name="箭头: 右 52">
            <a:extLst>
              <a:ext uri="{FF2B5EF4-FFF2-40B4-BE49-F238E27FC236}">
                <a16:creationId xmlns:a16="http://schemas.microsoft.com/office/drawing/2014/main" id="{D559816F-0701-F4E1-FC8B-636EAA4B0831}"/>
              </a:ext>
            </a:extLst>
          </p:cNvPr>
          <p:cNvSpPr/>
          <p:nvPr/>
        </p:nvSpPr>
        <p:spPr>
          <a:xfrm>
            <a:off x="6264755" y="2714692"/>
            <a:ext cx="1266975" cy="313728"/>
          </a:xfrm>
          <a:prstGeom prst="rightArrow">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54" name="矩形 53">
            <a:extLst>
              <a:ext uri="{FF2B5EF4-FFF2-40B4-BE49-F238E27FC236}">
                <a16:creationId xmlns:a16="http://schemas.microsoft.com/office/drawing/2014/main" id="{6B9363B1-EBFA-9975-59E3-5E5C3DEBCB73}"/>
              </a:ext>
            </a:extLst>
          </p:cNvPr>
          <p:cNvSpPr/>
          <p:nvPr/>
        </p:nvSpPr>
        <p:spPr>
          <a:xfrm>
            <a:off x="8042605" y="2640723"/>
            <a:ext cx="2519948" cy="461665"/>
          </a:xfrm>
          <a:prstGeom prst="rect">
            <a:avLst/>
          </a:prstGeom>
        </p:spPr>
        <p:txBody>
          <a:bodyPr wrap="square" lIns="91440" tIns="45720" rIns="91440" bIns="45720" anchor="t">
            <a:spAutoFit/>
          </a:bodyPr>
          <a:lstStyle/>
          <a:p>
            <a:r>
              <a:rPr lang="en-US" altLang="zh-CN" sz="2400" b="1" dirty="0">
                <a:solidFill>
                  <a:srgbClr val="7030A0"/>
                </a:solidFill>
                <a:latin typeface="Trebuchet MS" panose="020B0603020202020204" pitchFamily="34" charset="0"/>
                <a:ea typeface="+mn-lt"/>
                <a:cs typeface="+mn-lt"/>
              </a:rPr>
              <a:t>Blocking-free.</a:t>
            </a:r>
          </a:p>
        </p:txBody>
      </p:sp>
      <p:sp>
        <p:nvSpPr>
          <p:cNvPr id="55" name="文本框 54">
            <a:extLst>
              <a:ext uri="{FF2B5EF4-FFF2-40B4-BE49-F238E27FC236}">
                <a16:creationId xmlns:a16="http://schemas.microsoft.com/office/drawing/2014/main" id="{9D5CA674-7D44-81A0-7A03-788F5DF60F35}"/>
              </a:ext>
            </a:extLst>
          </p:cNvPr>
          <p:cNvSpPr txBox="1"/>
          <p:nvPr/>
        </p:nvSpPr>
        <p:spPr>
          <a:xfrm>
            <a:off x="1212083" y="3825810"/>
            <a:ext cx="4883917" cy="1200329"/>
          </a:xfrm>
          <a:prstGeom prst="rect">
            <a:avLst/>
          </a:prstGeom>
          <a:noFill/>
        </p:spPr>
        <p:txBody>
          <a:bodyPr wrap="square">
            <a:spAutoFit/>
          </a:bodyPr>
          <a:lstStyle/>
          <a:p>
            <a:r>
              <a:rPr lang="en-US" altLang="zh-CN" sz="2400" b="0" i="0" dirty="0">
                <a:solidFill>
                  <a:srgbClr val="24292F"/>
                </a:solidFill>
                <a:effectLst/>
                <a:latin typeface="Noto Sans" panose="020B0502040504020204" pitchFamily="34" charset="0"/>
              </a:rPr>
              <a:t>The number of concurrent congestion roots observed on each port is moderate [3].</a:t>
            </a:r>
            <a:endParaRPr lang="en-US" altLang="zh-CN" sz="2400" dirty="0">
              <a:latin typeface="Trebuchet MS" panose="020B0603020202020204" pitchFamily="34" charset="0"/>
              <a:ea typeface="+mn-lt"/>
              <a:cs typeface="+mn-lt"/>
            </a:endParaRPr>
          </a:p>
        </p:txBody>
      </p:sp>
      <p:sp>
        <p:nvSpPr>
          <p:cNvPr id="56" name="箭头: 右 55">
            <a:extLst>
              <a:ext uri="{FF2B5EF4-FFF2-40B4-BE49-F238E27FC236}">
                <a16:creationId xmlns:a16="http://schemas.microsoft.com/office/drawing/2014/main" id="{F0ED9B2A-B859-CB3F-9F7C-01DCD7FD0724}"/>
              </a:ext>
            </a:extLst>
          </p:cNvPr>
          <p:cNvSpPr/>
          <p:nvPr/>
        </p:nvSpPr>
        <p:spPr>
          <a:xfrm>
            <a:off x="6264755" y="4248173"/>
            <a:ext cx="1266975" cy="313728"/>
          </a:xfrm>
          <a:prstGeom prst="rightArrow">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57" name="矩形 56">
            <a:extLst>
              <a:ext uri="{FF2B5EF4-FFF2-40B4-BE49-F238E27FC236}">
                <a16:creationId xmlns:a16="http://schemas.microsoft.com/office/drawing/2014/main" id="{099DA62A-BB02-EB04-EAC8-94687E5C3623}"/>
              </a:ext>
            </a:extLst>
          </p:cNvPr>
          <p:cNvSpPr/>
          <p:nvPr/>
        </p:nvSpPr>
        <p:spPr>
          <a:xfrm>
            <a:off x="8042605" y="4174204"/>
            <a:ext cx="2519948" cy="461665"/>
          </a:xfrm>
          <a:prstGeom prst="rect">
            <a:avLst/>
          </a:prstGeom>
        </p:spPr>
        <p:txBody>
          <a:bodyPr wrap="square" lIns="91440" tIns="45720" rIns="91440" bIns="45720" anchor="t">
            <a:spAutoFit/>
          </a:bodyPr>
          <a:lstStyle/>
          <a:p>
            <a:r>
              <a:rPr lang="en-US" altLang="zh-CN" sz="2400" b="1" dirty="0">
                <a:solidFill>
                  <a:srgbClr val="7030A0"/>
                </a:solidFill>
                <a:latin typeface="Trebuchet MS" panose="020B0603020202020204" pitchFamily="34" charset="0"/>
                <a:ea typeface="+mn-lt"/>
                <a:cs typeface="+mn-lt"/>
              </a:rPr>
              <a:t>Scalable.</a:t>
            </a:r>
          </a:p>
        </p:txBody>
      </p:sp>
      <p:sp>
        <p:nvSpPr>
          <p:cNvPr id="1024" name="文本框 1023">
            <a:extLst>
              <a:ext uri="{FF2B5EF4-FFF2-40B4-BE49-F238E27FC236}">
                <a16:creationId xmlns:a16="http://schemas.microsoft.com/office/drawing/2014/main" id="{DA840275-F8CF-6DAE-68CF-D2E9D70E611E}"/>
              </a:ext>
            </a:extLst>
          </p:cNvPr>
          <p:cNvSpPr txBox="1"/>
          <p:nvPr/>
        </p:nvSpPr>
        <p:spPr>
          <a:xfrm>
            <a:off x="608012" y="5484087"/>
            <a:ext cx="10515600" cy="369332"/>
          </a:xfrm>
          <a:prstGeom prst="rect">
            <a:avLst/>
          </a:prstGeom>
          <a:noFill/>
        </p:spPr>
        <p:txBody>
          <a:bodyPr wrap="square">
            <a:spAutoFit/>
          </a:bodyPr>
          <a:lstStyle/>
          <a:p>
            <a:r>
              <a:rPr lang="en-US" altLang="zh-CN" dirty="0">
                <a:solidFill>
                  <a:schemeClr val="tx1">
                    <a:lumMod val="65000"/>
                    <a:lumOff val="35000"/>
                  </a:schemeClr>
                </a:solidFill>
                <a:latin typeface="Trebuchet MS" panose="020B0603020202020204" pitchFamily="34" charset="0"/>
                <a:ea typeface="+mn-lt"/>
                <a:cs typeface="+mn-lt"/>
              </a:rPr>
              <a:t>[3] (IMC) Network traffic characteristics of data centers in the wild.</a:t>
            </a:r>
          </a:p>
        </p:txBody>
      </p:sp>
    </p:spTree>
    <p:extLst>
      <p:ext uri="{BB962C8B-B14F-4D97-AF65-F5344CB8AC3E}">
        <p14:creationId xmlns:p14="http://schemas.microsoft.com/office/powerpoint/2010/main" val="249071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2" grpId="0"/>
      <p:bldP spid="53" grpId="0" animBg="1"/>
      <p:bldP spid="54" grpId="0"/>
      <p:bldP spid="55" grpId="0"/>
      <p:bldP spid="56" grpId="0" animBg="1"/>
      <p:bldP spid="57" grpId="0"/>
      <p:bldP spid="102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73AC5-21E1-7796-BC8E-0C16EE4DA2FD}"/>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66B233C-4CAD-3CC6-841C-7EEF82157848}"/>
              </a:ext>
            </a:extLst>
          </p:cNvPr>
          <p:cNvSpPr>
            <a:spLocks noGrp="1"/>
          </p:cNvSpPr>
          <p:nvPr>
            <p:ph type="sldNum" sz="quarter" idx="12"/>
          </p:nvPr>
        </p:nvSpPr>
        <p:spPr/>
        <p:txBody>
          <a:bodyPr/>
          <a:lstStyle/>
          <a:p>
            <a:fld id="{49AE70B2-8BF9-45C0-BB95-33D1B9D3A854}" type="slidenum">
              <a:rPr lang="zh-CN" altLang="en-US" smtClean="0"/>
              <a:t>82</a:t>
            </a:fld>
            <a:endParaRPr lang="zh-CN" altLang="en-US" dirty="0"/>
          </a:p>
        </p:txBody>
      </p:sp>
      <p:sp>
        <p:nvSpPr>
          <p:cNvPr id="5" name="标题 4">
            <a:extLst>
              <a:ext uri="{FF2B5EF4-FFF2-40B4-BE49-F238E27FC236}">
                <a16:creationId xmlns:a16="http://schemas.microsoft.com/office/drawing/2014/main" id="{7C508172-670C-A5BC-19E4-540BA49CD3C0}"/>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A Congestion-Root-Based Flow Control</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EC0E773E-D8A8-1631-AD0C-554F745FAE80}"/>
              </a:ext>
            </a:extLst>
          </p:cNvPr>
          <p:cNvCxnSpPr/>
          <p:nvPr/>
        </p:nvCxnSpPr>
        <p:spPr>
          <a:xfrm flipH="1" flipV="1">
            <a:off x="6510160" y="2686268"/>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C7B59469-EED4-C8FF-133B-B84D355BFA53}"/>
              </a:ext>
            </a:extLst>
          </p:cNvPr>
          <p:cNvCxnSpPr>
            <a:cxnSpLocks/>
          </p:cNvCxnSpPr>
          <p:nvPr/>
        </p:nvCxnSpPr>
        <p:spPr>
          <a:xfrm>
            <a:off x="6496457" y="3994704"/>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DA21203F-4379-28EB-7002-B669189BF1B8}"/>
              </a:ext>
            </a:extLst>
          </p:cNvPr>
          <p:cNvCxnSpPr/>
          <p:nvPr/>
        </p:nvCxnSpPr>
        <p:spPr>
          <a:xfrm flipV="1">
            <a:off x="6510160" y="3999104"/>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1C33853-0B1B-F11A-FD1A-67343192B19E}"/>
              </a:ext>
            </a:extLst>
          </p:cNvPr>
          <p:cNvCxnSpPr>
            <a:cxnSpLocks/>
          </p:cNvCxnSpPr>
          <p:nvPr/>
        </p:nvCxnSpPr>
        <p:spPr>
          <a:xfrm flipH="1" flipV="1">
            <a:off x="5144322" y="238647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958B5FD-2AD8-6B14-07B5-54C4028213A6}"/>
              </a:ext>
            </a:extLst>
          </p:cNvPr>
          <p:cNvCxnSpPr/>
          <p:nvPr/>
        </p:nvCxnSpPr>
        <p:spPr>
          <a:xfrm flipH="1">
            <a:off x="5141339" y="268627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16C67B7E-C9F4-8601-C91D-3E7A5A64534A}"/>
              </a:ext>
            </a:extLst>
          </p:cNvPr>
          <p:cNvCxnSpPr>
            <a:cxnSpLocks/>
          </p:cNvCxnSpPr>
          <p:nvPr/>
        </p:nvCxnSpPr>
        <p:spPr>
          <a:xfrm flipH="1" flipV="1">
            <a:off x="5130619" y="3694912"/>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10CF988-81B5-27DC-0509-1D7904D212ED}"/>
              </a:ext>
            </a:extLst>
          </p:cNvPr>
          <p:cNvCxnSpPr>
            <a:cxnSpLocks/>
          </p:cNvCxnSpPr>
          <p:nvPr/>
        </p:nvCxnSpPr>
        <p:spPr>
          <a:xfrm flipH="1">
            <a:off x="5127636" y="3994706"/>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941EA72-9CC9-94D4-CF9B-1A03D4C3F0A8}"/>
              </a:ext>
            </a:extLst>
          </p:cNvPr>
          <p:cNvCxnSpPr>
            <a:cxnSpLocks/>
          </p:cNvCxnSpPr>
          <p:nvPr/>
        </p:nvCxnSpPr>
        <p:spPr>
          <a:xfrm flipH="1" flipV="1">
            <a:off x="5144322" y="5024581"/>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AC5161D-570C-6B9A-94DF-5B819C414C7E}"/>
              </a:ext>
            </a:extLst>
          </p:cNvPr>
          <p:cNvCxnSpPr/>
          <p:nvPr/>
        </p:nvCxnSpPr>
        <p:spPr>
          <a:xfrm flipH="1">
            <a:off x="5141339" y="5301518"/>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D25D286A-F68A-0D90-93F4-F605A352B6C0}"/>
              </a:ext>
            </a:extLst>
          </p:cNvPr>
          <p:cNvSpPr/>
          <p:nvPr/>
        </p:nvSpPr>
        <p:spPr>
          <a:xfrm>
            <a:off x="7707791" y="376175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CFA3126B-077B-8646-1F2F-6A2FE80D9541}"/>
              </a:ext>
            </a:extLst>
          </p:cNvPr>
          <p:cNvSpPr/>
          <p:nvPr/>
        </p:nvSpPr>
        <p:spPr>
          <a:xfrm rot="5232316">
            <a:off x="8142222" y="3788196"/>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016A861B-EEE4-591B-6D58-8FC785DEA761}"/>
              </a:ext>
            </a:extLst>
          </p:cNvPr>
          <p:cNvSpPr/>
          <p:nvPr/>
        </p:nvSpPr>
        <p:spPr>
          <a:xfrm>
            <a:off x="5953481" y="2451386"/>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6A53CF1F-9039-326E-5CBA-99CF3B855B72}"/>
              </a:ext>
            </a:extLst>
          </p:cNvPr>
          <p:cNvSpPr/>
          <p:nvPr/>
        </p:nvSpPr>
        <p:spPr>
          <a:xfrm>
            <a:off x="5953034" y="3785143"/>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7" name="矩形 36">
            <a:extLst>
              <a:ext uri="{FF2B5EF4-FFF2-40B4-BE49-F238E27FC236}">
                <a16:creationId xmlns:a16="http://schemas.microsoft.com/office/drawing/2014/main" id="{2FF87293-0ECA-8031-047A-FF374FD9FD81}"/>
              </a:ext>
            </a:extLst>
          </p:cNvPr>
          <p:cNvSpPr/>
          <p:nvPr/>
        </p:nvSpPr>
        <p:spPr>
          <a:xfrm>
            <a:off x="5979042" y="5065713"/>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81572908-7BEE-42B6-DC41-4C41E1559EAA}"/>
              </a:ext>
            </a:extLst>
          </p:cNvPr>
          <p:cNvSpPr/>
          <p:nvPr/>
        </p:nvSpPr>
        <p:spPr>
          <a:xfrm>
            <a:off x="6854188" y="2851069"/>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7C74FDDA-1DAD-634D-40E7-B2214494452E}"/>
              </a:ext>
            </a:extLst>
          </p:cNvPr>
          <p:cNvSpPr/>
          <p:nvPr/>
        </p:nvSpPr>
        <p:spPr>
          <a:xfrm>
            <a:off x="6741997" y="3067023"/>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0BA43FD5-FCB6-7291-9613-FEE3D8D5ED8F}"/>
              </a:ext>
            </a:extLst>
          </p:cNvPr>
          <p:cNvCxnSpPr/>
          <p:nvPr/>
        </p:nvCxnSpPr>
        <p:spPr>
          <a:xfrm flipV="1">
            <a:off x="6688737" y="4097266"/>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91DC1484-5246-1121-6783-36188CA9D129}"/>
              </a:ext>
            </a:extLst>
          </p:cNvPr>
          <p:cNvSpPr/>
          <p:nvPr/>
        </p:nvSpPr>
        <p:spPr>
          <a:xfrm>
            <a:off x="6904567" y="4157555"/>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356F820C-01B3-C1E4-B751-65240CCBD5D2}"/>
              </a:ext>
            </a:extLst>
          </p:cNvPr>
          <p:cNvSpPr/>
          <p:nvPr/>
        </p:nvSpPr>
        <p:spPr>
          <a:xfrm>
            <a:off x="5239126" y="2304106"/>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25F1D66C-F310-9D05-0E05-76044BD3CD65}"/>
              </a:ext>
            </a:extLst>
          </p:cNvPr>
          <p:cNvSpPr/>
          <p:nvPr/>
        </p:nvSpPr>
        <p:spPr>
          <a:xfrm>
            <a:off x="5200724" y="2731135"/>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AD1EBEAD-0FD9-37CD-DF56-EBCD17C1DBC9}"/>
              </a:ext>
            </a:extLst>
          </p:cNvPr>
          <p:cNvSpPr/>
          <p:nvPr/>
        </p:nvSpPr>
        <p:spPr>
          <a:xfrm rot="5400000">
            <a:off x="8124221" y="399188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964A92B7-C0F6-F0F6-1439-3EB14F6B6C75}"/>
              </a:ext>
            </a:extLst>
          </p:cNvPr>
          <p:cNvSpPr txBox="1"/>
          <p:nvPr/>
        </p:nvSpPr>
        <p:spPr>
          <a:xfrm>
            <a:off x="6264685" y="282562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C07A41F5-DCDB-69F0-7DDD-0D5BE4E200C1}"/>
              </a:ext>
            </a:extLst>
          </p:cNvPr>
          <p:cNvSpPr txBox="1"/>
          <p:nvPr/>
        </p:nvSpPr>
        <p:spPr>
          <a:xfrm>
            <a:off x="6249042" y="417025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3ACA6551-C0BC-F4D8-D5C5-84A309248A7A}"/>
              </a:ext>
            </a:extLst>
          </p:cNvPr>
          <p:cNvSpPr txBox="1"/>
          <p:nvPr/>
        </p:nvSpPr>
        <p:spPr>
          <a:xfrm>
            <a:off x="8208965" y="356102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4529BBE0-81BB-2814-9C2D-26B6533DDBC3}"/>
              </a:ext>
            </a:extLst>
          </p:cNvPr>
          <p:cNvSpPr txBox="1"/>
          <p:nvPr/>
        </p:nvSpPr>
        <p:spPr>
          <a:xfrm>
            <a:off x="8208965" y="413404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B7797538-D22C-42C2-0763-3D6602CBBD27}"/>
              </a:ext>
            </a:extLst>
          </p:cNvPr>
          <p:cNvSpPr/>
          <p:nvPr/>
        </p:nvSpPr>
        <p:spPr>
          <a:xfrm>
            <a:off x="5194385" y="3618621"/>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34666D24-0FD9-0DEF-1460-5975D5A38530}"/>
              </a:ext>
            </a:extLst>
          </p:cNvPr>
          <p:cNvSpPr/>
          <p:nvPr/>
        </p:nvSpPr>
        <p:spPr>
          <a:xfrm>
            <a:off x="5181976" y="403565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2756D4D5-D5D6-B34B-C3DF-4F0FCAAE3791}"/>
              </a:ext>
            </a:extLst>
          </p:cNvPr>
          <p:cNvSpPr/>
          <p:nvPr/>
        </p:nvSpPr>
        <p:spPr>
          <a:xfrm>
            <a:off x="5194385" y="4936872"/>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3" name="圆角矩形 125">
            <a:extLst>
              <a:ext uri="{FF2B5EF4-FFF2-40B4-BE49-F238E27FC236}">
                <a16:creationId xmlns:a16="http://schemas.microsoft.com/office/drawing/2014/main" id="{E392FEC3-A952-3314-5498-BD132BE5BCBA}"/>
              </a:ext>
            </a:extLst>
          </p:cNvPr>
          <p:cNvSpPr/>
          <p:nvPr/>
        </p:nvSpPr>
        <p:spPr>
          <a:xfrm>
            <a:off x="2144121" y="2085292"/>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93D33948-F9FA-626F-5FCC-295A9CF81204}"/>
              </a:ext>
            </a:extLst>
          </p:cNvPr>
          <p:cNvGrpSpPr/>
          <p:nvPr/>
        </p:nvGrpSpPr>
        <p:grpSpPr>
          <a:xfrm>
            <a:off x="2304618" y="3261168"/>
            <a:ext cx="1448358" cy="432000"/>
            <a:chOff x="1602278" y="506840"/>
            <a:chExt cx="1448358" cy="432000"/>
          </a:xfrm>
        </p:grpSpPr>
        <p:sp>
          <p:nvSpPr>
            <p:cNvPr id="1038" name="椭圆 1037">
              <a:extLst>
                <a:ext uri="{FF2B5EF4-FFF2-40B4-BE49-F238E27FC236}">
                  <a16:creationId xmlns:a16="http://schemas.microsoft.com/office/drawing/2014/main" id="{3025DFE6-DCBE-8111-8756-AEFD885CB1D3}"/>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802104E2-3FD0-12E0-4C95-C94C6E2AE9CA}"/>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62E540EA-BDE0-0A90-CEBE-145234E65C4A}"/>
              </a:ext>
            </a:extLst>
          </p:cNvPr>
          <p:cNvSpPr txBox="1"/>
          <p:nvPr/>
        </p:nvSpPr>
        <p:spPr>
          <a:xfrm>
            <a:off x="2449946" y="3833248"/>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D68F4567-0302-8EC9-5380-03BA7114CED1}"/>
              </a:ext>
            </a:extLst>
          </p:cNvPr>
          <p:cNvSpPr txBox="1"/>
          <p:nvPr/>
        </p:nvSpPr>
        <p:spPr>
          <a:xfrm>
            <a:off x="2352902" y="4368628"/>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C4EECC53-DDA9-42D1-283B-0A6040B09D9A}"/>
              </a:ext>
            </a:extLst>
          </p:cNvPr>
          <p:cNvSpPr/>
          <p:nvPr/>
        </p:nvSpPr>
        <p:spPr>
          <a:xfrm rot="5400000">
            <a:off x="2303580" y="4311882"/>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5868D29A-F5F5-78CA-6E77-20AB72863483}"/>
              </a:ext>
            </a:extLst>
          </p:cNvPr>
          <p:cNvSpPr/>
          <p:nvPr/>
        </p:nvSpPr>
        <p:spPr>
          <a:xfrm rot="5232316">
            <a:off x="2314893" y="3781656"/>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56A73588-2D75-CCEA-F306-378B2B9F4B32}"/>
              </a:ext>
            </a:extLst>
          </p:cNvPr>
          <p:cNvGrpSpPr/>
          <p:nvPr/>
        </p:nvGrpSpPr>
        <p:grpSpPr>
          <a:xfrm>
            <a:off x="2240703" y="2219775"/>
            <a:ext cx="1610930" cy="405388"/>
            <a:chOff x="1172916" y="800385"/>
            <a:chExt cx="1610930" cy="405388"/>
          </a:xfrm>
        </p:grpSpPr>
        <p:sp>
          <p:nvSpPr>
            <p:cNvPr id="1036" name="文本框 1035">
              <a:extLst>
                <a:ext uri="{FF2B5EF4-FFF2-40B4-BE49-F238E27FC236}">
                  <a16:creationId xmlns:a16="http://schemas.microsoft.com/office/drawing/2014/main" id="{99B33A23-9BAA-0070-1758-E9B866657A88}"/>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D2C5A694-55B5-EE01-00C6-26F33CB88B4A}"/>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A56C0249-7E3C-2C2C-500F-0F6FE090C452}"/>
              </a:ext>
            </a:extLst>
          </p:cNvPr>
          <p:cNvGrpSpPr/>
          <p:nvPr/>
        </p:nvGrpSpPr>
        <p:grpSpPr>
          <a:xfrm>
            <a:off x="2233724" y="2654113"/>
            <a:ext cx="1610930" cy="405815"/>
            <a:chOff x="1172916" y="800385"/>
            <a:chExt cx="1610930" cy="405815"/>
          </a:xfrm>
        </p:grpSpPr>
        <p:sp>
          <p:nvSpPr>
            <p:cNvPr id="1034" name="文本框 1033">
              <a:extLst>
                <a:ext uri="{FF2B5EF4-FFF2-40B4-BE49-F238E27FC236}">
                  <a16:creationId xmlns:a16="http://schemas.microsoft.com/office/drawing/2014/main" id="{B972B84D-D392-A7FB-104E-3425130B2C81}"/>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C9E5C7E6-D883-F879-0FC7-7FDCC0D49B14}"/>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57CCF392-971C-834F-BFCE-BD4340DA54CE}"/>
              </a:ext>
            </a:extLst>
          </p:cNvPr>
          <p:cNvSpPr txBox="1"/>
          <p:nvPr/>
        </p:nvSpPr>
        <p:spPr>
          <a:xfrm>
            <a:off x="6203387" y="549946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9D240223-5DC2-A94A-7819-E59BCBE8EB2B}"/>
              </a:ext>
            </a:extLst>
          </p:cNvPr>
          <p:cNvSpPr/>
          <p:nvPr/>
        </p:nvSpPr>
        <p:spPr>
          <a:xfrm>
            <a:off x="5158703" y="5350790"/>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EF629267-061F-9BA8-DF41-7E0682C11A00}"/>
              </a:ext>
            </a:extLst>
          </p:cNvPr>
          <p:cNvSpPr/>
          <p:nvPr/>
        </p:nvSpPr>
        <p:spPr>
          <a:xfrm>
            <a:off x="4684365" y="2175218"/>
            <a:ext cx="478757" cy="400907"/>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CBA4211B-3C6E-B33C-7E0D-540AA9BFF7DA}"/>
              </a:ext>
            </a:extLst>
          </p:cNvPr>
          <p:cNvSpPr/>
          <p:nvPr/>
        </p:nvSpPr>
        <p:spPr>
          <a:xfrm>
            <a:off x="4684365" y="280750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9C118D37-82FC-0B0D-7A7E-88708EAD4D6C}"/>
              </a:ext>
            </a:extLst>
          </p:cNvPr>
          <p:cNvSpPr/>
          <p:nvPr/>
        </p:nvSpPr>
        <p:spPr>
          <a:xfrm>
            <a:off x="4684365" y="3503618"/>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0A003FF9-F41E-CA00-93D6-570A882BCA3F}"/>
              </a:ext>
            </a:extLst>
          </p:cNvPr>
          <p:cNvSpPr/>
          <p:nvPr/>
        </p:nvSpPr>
        <p:spPr>
          <a:xfrm>
            <a:off x="4684365" y="4094063"/>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352AD611-6672-8122-164D-EF93A44985F6}"/>
              </a:ext>
            </a:extLst>
          </p:cNvPr>
          <p:cNvSpPr/>
          <p:nvPr/>
        </p:nvSpPr>
        <p:spPr>
          <a:xfrm>
            <a:off x="4684365" y="479093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55742354-82A5-5B85-63DF-23E6C5D89AD1}"/>
              </a:ext>
            </a:extLst>
          </p:cNvPr>
          <p:cNvSpPr/>
          <p:nvPr/>
        </p:nvSpPr>
        <p:spPr>
          <a:xfrm>
            <a:off x="4684365" y="538137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1" name="组合 1070">
            <a:extLst>
              <a:ext uri="{FF2B5EF4-FFF2-40B4-BE49-F238E27FC236}">
                <a16:creationId xmlns:a16="http://schemas.microsoft.com/office/drawing/2014/main" id="{7A832FE0-96B0-67DB-C6E4-CB55E51A07A4}"/>
              </a:ext>
            </a:extLst>
          </p:cNvPr>
          <p:cNvGrpSpPr/>
          <p:nvPr/>
        </p:nvGrpSpPr>
        <p:grpSpPr>
          <a:xfrm>
            <a:off x="6349394" y="2587243"/>
            <a:ext cx="1117171" cy="2828145"/>
            <a:chOff x="6569527" y="2456797"/>
            <a:chExt cx="1117171" cy="2828145"/>
          </a:xfrm>
        </p:grpSpPr>
        <p:grpSp>
          <p:nvGrpSpPr>
            <p:cNvPr id="4" name="组合 3">
              <a:extLst>
                <a:ext uri="{FF2B5EF4-FFF2-40B4-BE49-F238E27FC236}">
                  <a16:creationId xmlns:a16="http://schemas.microsoft.com/office/drawing/2014/main" id="{5E9376AE-B841-D42E-C78A-0B1A1A9D6ECC}"/>
                </a:ext>
              </a:extLst>
            </p:cNvPr>
            <p:cNvGrpSpPr/>
            <p:nvPr/>
          </p:nvGrpSpPr>
          <p:grpSpPr>
            <a:xfrm>
              <a:off x="6569527" y="2456797"/>
              <a:ext cx="253587" cy="2828145"/>
              <a:chOff x="6569527" y="2456797"/>
              <a:chExt cx="253587" cy="2828145"/>
            </a:xfrm>
          </p:grpSpPr>
          <p:sp>
            <p:nvSpPr>
              <p:cNvPr id="35" name="椭圆 34">
                <a:extLst>
                  <a:ext uri="{FF2B5EF4-FFF2-40B4-BE49-F238E27FC236}">
                    <a16:creationId xmlns:a16="http://schemas.microsoft.com/office/drawing/2014/main" id="{1264743A-89BB-9CC2-3300-C27D23556CD3}"/>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2C7F6335-ACDF-C4FC-96E4-83CEECA7F5C9}"/>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22F1F2D7-130F-12C2-4D42-9DF6A790B4F2}"/>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8" name="组合 1057">
              <a:extLst>
                <a:ext uri="{FF2B5EF4-FFF2-40B4-BE49-F238E27FC236}">
                  <a16:creationId xmlns:a16="http://schemas.microsoft.com/office/drawing/2014/main" id="{3AF842B5-BB8C-E93F-CF05-A01DE0D0D2BF}"/>
                </a:ext>
              </a:extLst>
            </p:cNvPr>
            <p:cNvGrpSpPr/>
            <p:nvPr/>
          </p:nvGrpSpPr>
          <p:grpSpPr>
            <a:xfrm>
              <a:off x="6940328" y="2905316"/>
              <a:ext cx="746370" cy="1930472"/>
              <a:chOff x="6940328" y="2905316"/>
              <a:chExt cx="746370" cy="1930472"/>
            </a:xfrm>
          </p:grpSpPr>
          <p:cxnSp>
            <p:nvCxnSpPr>
              <p:cNvPr id="1042" name="直接箭头连接符 1041">
                <a:extLst>
                  <a:ext uri="{FF2B5EF4-FFF2-40B4-BE49-F238E27FC236}">
                    <a16:creationId xmlns:a16="http://schemas.microsoft.com/office/drawing/2014/main" id="{AE4391CB-1D29-C2C9-3E6F-8EE6FCE9CA28}"/>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直接箭头连接符 1043">
                <a:extLst>
                  <a:ext uri="{FF2B5EF4-FFF2-40B4-BE49-F238E27FC236}">
                    <a16:creationId xmlns:a16="http://schemas.microsoft.com/office/drawing/2014/main" id="{64D4078A-6385-3245-02E5-269BCBE34926}"/>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直接箭头连接符 1044">
                <a:extLst>
                  <a:ext uri="{FF2B5EF4-FFF2-40B4-BE49-F238E27FC236}">
                    <a16:creationId xmlns:a16="http://schemas.microsoft.com/office/drawing/2014/main" id="{9288A00E-DE6F-C1F8-94C9-591909C476DF}"/>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0" name="组合 1069">
            <a:extLst>
              <a:ext uri="{FF2B5EF4-FFF2-40B4-BE49-F238E27FC236}">
                <a16:creationId xmlns:a16="http://schemas.microsoft.com/office/drawing/2014/main" id="{A323A512-2C01-0386-06CA-814BE0AE0305}"/>
              </a:ext>
            </a:extLst>
          </p:cNvPr>
          <p:cNvGrpSpPr/>
          <p:nvPr/>
        </p:nvGrpSpPr>
        <p:grpSpPr>
          <a:xfrm>
            <a:off x="5033338" y="2794404"/>
            <a:ext cx="715352" cy="2905242"/>
            <a:chOff x="5253471" y="2663958"/>
            <a:chExt cx="715352" cy="2905242"/>
          </a:xfrm>
        </p:grpSpPr>
        <p:grpSp>
          <p:nvGrpSpPr>
            <p:cNvPr id="17" name="组合 16">
              <a:extLst>
                <a:ext uri="{FF2B5EF4-FFF2-40B4-BE49-F238E27FC236}">
                  <a16:creationId xmlns:a16="http://schemas.microsoft.com/office/drawing/2014/main" id="{475BC373-664B-7269-9287-C7A1DA01FE4D}"/>
                </a:ext>
              </a:extLst>
            </p:cNvPr>
            <p:cNvGrpSpPr/>
            <p:nvPr/>
          </p:nvGrpSpPr>
          <p:grpSpPr>
            <a:xfrm>
              <a:off x="5253471" y="2771828"/>
              <a:ext cx="216000" cy="2797372"/>
              <a:chOff x="5253471" y="2771828"/>
              <a:chExt cx="216000" cy="2797372"/>
            </a:xfrm>
          </p:grpSpPr>
          <p:sp>
            <p:nvSpPr>
              <p:cNvPr id="1051" name="椭圆 1050">
                <a:extLst>
                  <a:ext uri="{FF2B5EF4-FFF2-40B4-BE49-F238E27FC236}">
                    <a16:creationId xmlns:a16="http://schemas.microsoft.com/office/drawing/2014/main" id="{A940BA79-99FE-A31A-F8FF-56BCE13648F6}"/>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椭圆 1051">
                <a:extLst>
                  <a:ext uri="{FF2B5EF4-FFF2-40B4-BE49-F238E27FC236}">
                    <a16:creationId xmlns:a16="http://schemas.microsoft.com/office/drawing/2014/main" id="{8BA363AF-87F9-C154-4D09-4E7C8663A39C}"/>
                  </a:ext>
                </a:extLst>
              </p:cNvPr>
              <p:cNvSpPr/>
              <p:nvPr/>
            </p:nvSpPr>
            <p:spPr>
              <a:xfrm rot="5232316">
                <a:off x="5253471" y="346728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椭圆 1052">
                <a:extLst>
                  <a:ext uri="{FF2B5EF4-FFF2-40B4-BE49-F238E27FC236}">
                    <a16:creationId xmlns:a16="http://schemas.microsoft.com/office/drawing/2014/main" id="{83CC447A-D0CE-0CE2-7AE5-2BF988D349E1}"/>
                  </a:ext>
                </a:extLst>
              </p:cNvPr>
              <p:cNvSpPr/>
              <p:nvPr/>
            </p:nvSpPr>
            <p:spPr>
              <a:xfrm rot="5232316">
                <a:off x="5253471" y="40448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椭圆 1053">
                <a:extLst>
                  <a:ext uri="{FF2B5EF4-FFF2-40B4-BE49-F238E27FC236}">
                    <a16:creationId xmlns:a16="http://schemas.microsoft.com/office/drawing/2014/main" id="{73B4BA69-DFC6-EE0E-5AED-7FD2BDB4DE05}"/>
                  </a:ext>
                </a:extLst>
              </p:cNvPr>
              <p:cNvSpPr/>
              <p:nvPr/>
            </p:nvSpPr>
            <p:spPr>
              <a:xfrm rot="5232316">
                <a:off x="5253471" y="476149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4B3DBE34-267C-F16C-B65A-5FE29B700582}"/>
                  </a:ext>
                </a:extLst>
              </p:cNvPr>
              <p:cNvSpPr/>
              <p:nvPr/>
            </p:nvSpPr>
            <p:spPr>
              <a:xfrm rot="5232316">
                <a:off x="5253471" y="53532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61" name="直接箭头连接符 1060">
              <a:extLst>
                <a:ext uri="{FF2B5EF4-FFF2-40B4-BE49-F238E27FC236}">
                  <a16:creationId xmlns:a16="http://schemas.microsoft.com/office/drawing/2014/main" id="{FC3B55E5-FFCD-8929-D487-68B6DB6DE40F}"/>
                </a:ext>
              </a:extLst>
            </p:cNvPr>
            <p:cNvCxnSpPr>
              <a:cxnSpLocks/>
            </p:cNvCxnSpPr>
            <p:nvPr/>
          </p:nvCxnSpPr>
          <p:spPr>
            <a:xfrm flipH="1" flipV="1">
              <a:off x="5575498" y="365549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直接箭头连接符 1064">
              <a:extLst>
                <a:ext uri="{FF2B5EF4-FFF2-40B4-BE49-F238E27FC236}">
                  <a16:creationId xmlns:a16="http://schemas.microsoft.com/office/drawing/2014/main" id="{5FE5D027-57A3-5183-4DF2-85B3AFA23EF3}"/>
                </a:ext>
              </a:extLst>
            </p:cNvPr>
            <p:cNvCxnSpPr>
              <a:cxnSpLocks/>
            </p:cNvCxnSpPr>
            <p:nvPr/>
          </p:nvCxnSpPr>
          <p:spPr>
            <a:xfrm flipH="1">
              <a:off x="5593801" y="395331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直接箭头连接符 1066">
              <a:extLst>
                <a:ext uri="{FF2B5EF4-FFF2-40B4-BE49-F238E27FC236}">
                  <a16:creationId xmlns:a16="http://schemas.microsoft.com/office/drawing/2014/main" id="{A61E5707-4704-97E9-BCB5-2C040AD8B3B3}"/>
                </a:ext>
              </a:extLst>
            </p:cNvPr>
            <p:cNvCxnSpPr>
              <a:cxnSpLocks/>
            </p:cNvCxnSpPr>
            <p:nvPr/>
          </p:nvCxnSpPr>
          <p:spPr>
            <a:xfrm flipH="1" flipV="1">
              <a:off x="5575498" y="496211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8" name="直接箭头连接符 1067">
              <a:extLst>
                <a:ext uri="{FF2B5EF4-FFF2-40B4-BE49-F238E27FC236}">
                  <a16:creationId xmlns:a16="http://schemas.microsoft.com/office/drawing/2014/main" id="{29F454A7-8AA7-12E3-7A7C-D95740232931}"/>
                </a:ext>
              </a:extLst>
            </p:cNvPr>
            <p:cNvCxnSpPr>
              <a:cxnSpLocks/>
            </p:cNvCxnSpPr>
            <p:nvPr/>
          </p:nvCxnSpPr>
          <p:spPr>
            <a:xfrm flipH="1">
              <a:off x="5593801" y="525993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直接箭头连接符 1068">
              <a:extLst>
                <a:ext uri="{FF2B5EF4-FFF2-40B4-BE49-F238E27FC236}">
                  <a16:creationId xmlns:a16="http://schemas.microsoft.com/office/drawing/2014/main" id="{0F52CA15-174B-F3A1-3784-0F954BC8BC21}"/>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a16="http://schemas.microsoft.com/office/drawing/2014/main" id="{B3D551D2-2F13-55EB-F118-D2B99E53C554}"/>
              </a:ext>
            </a:extLst>
          </p:cNvPr>
          <p:cNvSpPr txBox="1"/>
          <p:nvPr/>
        </p:nvSpPr>
        <p:spPr>
          <a:xfrm>
            <a:off x="6554401" y="3534776"/>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CA135090-B079-7E80-1610-9D88E91818E9}"/>
              </a:ext>
            </a:extLst>
          </p:cNvPr>
          <p:cNvSpPr txBox="1"/>
          <p:nvPr/>
        </p:nvSpPr>
        <p:spPr>
          <a:xfrm>
            <a:off x="5182389" y="3198130"/>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D6ACDD51-25F3-9FC5-8323-7C60DEE871EF}"/>
              </a:ext>
            </a:extLst>
          </p:cNvPr>
          <p:cNvSpPr/>
          <p:nvPr/>
        </p:nvSpPr>
        <p:spPr>
          <a:xfrm>
            <a:off x="7836114" y="1929730"/>
            <a:ext cx="3051574" cy="1667011"/>
          </a:xfrm>
          <a:prstGeom prst="rect">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1" name="矩形 10">
            <a:extLst>
              <a:ext uri="{FF2B5EF4-FFF2-40B4-BE49-F238E27FC236}">
                <a16:creationId xmlns:a16="http://schemas.microsoft.com/office/drawing/2014/main" id="{B5A6D059-0258-99AB-6D92-2CB44B1808BC}"/>
              </a:ext>
            </a:extLst>
          </p:cNvPr>
          <p:cNvSpPr/>
          <p:nvPr/>
        </p:nvSpPr>
        <p:spPr>
          <a:xfrm>
            <a:off x="9852245" y="3077340"/>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4" name="矩形 13">
            <a:extLst>
              <a:ext uri="{FF2B5EF4-FFF2-40B4-BE49-F238E27FC236}">
                <a16:creationId xmlns:a16="http://schemas.microsoft.com/office/drawing/2014/main" id="{D81FAE60-A53F-5849-9913-90791A4191B4}"/>
              </a:ext>
            </a:extLst>
          </p:cNvPr>
          <p:cNvSpPr/>
          <p:nvPr/>
        </p:nvSpPr>
        <p:spPr>
          <a:xfrm>
            <a:off x="10132558" y="307705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5" name="矩形 14">
            <a:extLst>
              <a:ext uri="{FF2B5EF4-FFF2-40B4-BE49-F238E27FC236}">
                <a16:creationId xmlns:a16="http://schemas.microsoft.com/office/drawing/2014/main" id="{32F2B354-AF29-05B8-1D5F-C9A4118EECB1}"/>
              </a:ext>
            </a:extLst>
          </p:cNvPr>
          <p:cNvSpPr/>
          <p:nvPr/>
        </p:nvSpPr>
        <p:spPr>
          <a:xfrm>
            <a:off x="10625520" y="307757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6" name="矩形 15">
            <a:extLst>
              <a:ext uri="{FF2B5EF4-FFF2-40B4-BE49-F238E27FC236}">
                <a16:creationId xmlns:a16="http://schemas.microsoft.com/office/drawing/2014/main" id="{1BF39911-925B-7723-60A1-0EF57A193C27}"/>
              </a:ext>
            </a:extLst>
          </p:cNvPr>
          <p:cNvSpPr/>
          <p:nvPr/>
        </p:nvSpPr>
        <p:spPr>
          <a:xfrm>
            <a:off x="10467903" y="307757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8" name="矩形 17">
            <a:extLst>
              <a:ext uri="{FF2B5EF4-FFF2-40B4-BE49-F238E27FC236}">
                <a16:creationId xmlns:a16="http://schemas.microsoft.com/office/drawing/2014/main" id="{49AF25DE-800D-0893-C2C7-41D55EAEB08B}"/>
              </a:ext>
            </a:extLst>
          </p:cNvPr>
          <p:cNvSpPr/>
          <p:nvPr/>
        </p:nvSpPr>
        <p:spPr>
          <a:xfrm>
            <a:off x="9972119" y="307871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9" name="矩形 18">
            <a:extLst>
              <a:ext uri="{FF2B5EF4-FFF2-40B4-BE49-F238E27FC236}">
                <a16:creationId xmlns:a16="http://schemas.microsoft.com/office/drawing/2014/main" id="{E509DBB5-7D24-B575-D000-AD489109636C}"/>
              </a:ext>
            </a:extLst>
          </p:cNvPr>
          <p:cNvSpPr/>
          <p:nvPr/>
        </p:nvSpPr>
        <p:spPr>
          <a:xfrm>
            <a:off x="10302357" y="307734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0" name="文本框 19">
            <a:extLst>
              <a:ext uri="{FF2B5EF4-FFF2-40B4-BE49-F238E27FC236}">
                <a16:creationId xmlns:a16="http://schemas.microsoft.com/office/drawing/2014/main" id="{1D029268-5C52-E0C1-4B82-39F371CB1AB3}"/>
              </a:ext>
            </a:extLst>
          </p:cNvPr>
          <p:cNvSpPr txBox="1"/>
          <p:nvPr/>
        </p:nvSpPr>
        <p:spPr>
          <a:xfrm>
            <a:off x="7823977" y="3043773"/>
            <a:ext cx="1983027"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Isolation queue (IQ) for root P5</a:t>
            </a:r>
            <a:endParaRPr lang="zh-CN" altLang="en-US" sz="2200" dirty="0">
              <a:latin typeface="Calibri" panose="020F0502020204030204" pitchFamily="34" charset="0"/>
              <a:cs typeface="Calibri" panose="020F0502020204030204" pitchFamily="34" charset="0"/>
            </a:endParaRPr>
          </a:p>
        </p:txBody>
      </p:sp>
      <p:sp>
        <p:nvSpPr>
          <p:cNvPr id="21" name="矩形 20">
            <a:extLst>
              <a:ext uri="{FF2B5EF4-FFF2-40B4-BE49-F238E27FC236}">
                <a16:creationId xmlns:a16="http://schemas.microsoft.com/office/drawing/2014/main" id="{3C719F77-8342-8AE6-2C86-69C569E6F53C}"/>
              </a:ext>
            </a:extLst>
          </p:cNvPr>
          <p:cNvSpPr/>
          <p:nvPr/>
        </p:nvSpPr>
        <p:spPr>
          <a:xfrm>
            <a:off x="9852245" y="2503347"/>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24" name="矩形 23">
            <a:extLst>
              <a:ext uri="{FF2B5EF4-FFF2-40B4-BE49-F238E27FC236}">
                <a16:creationId xmlns:a16="http://schemas.microsoft.com/office/drawing/2014/main" id="{029B260E-6222-9556-5999-09405B4FFC8A}"/>
              </a:ext>
            </a:extLst>
          </p:cNvPr>
          <p:cNvSpPr/>
          <p:nvPr/>
        </p:nvSpPr>
        <p:spPr>
          <a:xfrm>
            <a:off x="10625520" y="2503464"/>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5" name="文本框 24">
            <a:extLst>
              <a:ext uri="{FF2B5EF4-FFF2-40B4-BE49-F238E27FC236}">
                <a16:creationId xmlns:a16="http://schemas.microsoft.com/office/drawing/2014/main" id="{4BC2785C-1271-D325-5118-3AD48BDA707A}"/>
              </a:ext>
            </a:extLst>
          </p:cNvPr>
          <p:cNvSpPr txBox="1"/>
          <p:nvPr/>
        </p:nvSpPr>
        <p:spPr>
          <a:xfrm>
            <a:off x="7822089" y="2494349"/>
            <a:ext cx="1970252"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Default output queue (OQ)</a:t>
            </a:r>
            <a:endParaRPr lang="zh-CN" altLang="en-US" sz="2200" baseline="-25000" dirty="0">
              <a:latin typeface="Calibri" panose="020F0502020204030204" pitchFamily="34" charset="0"/>
              <a:cs typeface="Calibri" panose="020F0502020204030204" pitchFamily="34" charset="0"/>
            </a:endParaRPr>
          </a:p>
        </p:txBody>
      </p:sp>
      <p:sp>
        <p:nvSpPr>
          <p:cNvPr id="30" name="矩形 29">
            <a:extLst>
              <a:ext uri="{FF2B5EF4-FFF2-40B4-BE49-F238E27FC236}">
                <a16:creationId xmlns:a16="http://schemas.microsoft.com/office/drawing/2014/main" id="{05CDC2D0-3FC4-3846-B6D5-BE246EA97324}"/>
              </a:ext>
            </a:extLst>
          </p:cNvPr>
          <p:cNvSpPr/>
          <p:nvPr/>
        </p:nvSpPr>
        <p:spPr>
          <a:xfrm>
            <a:off x="10460100" y="2503464"/>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026" name="文本框 1025">
            <a:extLst>
              <a:ext uri="{FF2B5EF4-FFF2-40B4-BE49-F238E27FC236}">
                <a16:creationId xmlns:a16="http://schemas.microsoft.com/office/drawing/2014/main" id="{A30DDFD2-48F3-ACA2-D021-E3A2BFE4FE5A}"/>
              </a:ext>
            </a:extLst>
          </p:cNvPr>
          <p:cNvSpPr txBox="1"/>
          <p:nvPr/>
        </p:nvSpPr>
        <p:spPr>
          <a:xfrm>
            <a:off x="7794978" y="2019732"/>
            <a:ext cx="3124504" cy="320729"/>
          </a:xfrm>
          <a:prstGeom prst="rect">
            <a:avLst/>
          </a:prstGeom>
          <a:noFill/>
        </p:spPr>
        <p:txBody>
          <a:bodyPr wrap="square" rtlCol="0">
            <a:spAutoFit/>
          </a:bodyPr>
          <a:lstStyle/>
          <a:p>
            <a:pPr algn="ctr">
              <a:lnSpc>
                <a:spcPts val="1600"/>
              </a:lnSpc>
            </a:pPr>
            <a:r>
              <a:rPr lang="en-US" altLang="zh-CN" sz="2200" dirty="0">
                <a:latin typeface="Calibri" panose="020F0502020204030204" pitchFamily="34" charset="0"/>
                <a:cs typeface="Calibri" panose="020F0502020204030204" pitchFamily="34" charset="0"/>
              </a:rPr>
              <a:t>Queue allocation at P3</a:t>
            </a:r>
            <a:endParaRPr lang="zh-CN" altLang="en-US" sz="2200" baseline="-25000" dirty="0">
              <a:latin typeface="Calibri" panose="020F0502020204030204" pitchFamily="34" charset="0"/>
              <a:cs typeface="Calibri" panose="020F0502020204030204" pitchFamily="34" charset="0"/>
            </a:endParaRPr>
          </a:p>
        </p:txBody>
      </p:sp>
      <p:sp>
        <p:nvSpPr>
          <p:cNvPr id="1056" name="箭头: 右 1055">
            <a:extLst>
              <a:ext uri="{FF2B5EF4-FFF2-40B4-BE49-F238E27FC236}">
                <a16:creationId xmlns:a16="http://schemas.microsoft.com/office/drawing/2014/main" id="{70B654AB-F58A-92D5-527C-A5EA885E3C35}"/>
              </a:ext>
            </a:extLst>
          </p:cNvPr>
          <p:cNvSpPr/>
          <p:nvPr/>
        </p:nvSpPr>
        <p:spPr>
          <a:xfrm>
            <a:off x="6786550" y="2362555"/>
            <a:ext cx="897362"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Tree>
    <p:extLst>
      <p:ext uri="{BB962C8B-B14F-4D97-AF65-F5344CB8AC3E}">
        <p14:creationId xmlns:p14="http://schemas.microsoft.com/office/powerpoint/2010/main" val="1109094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BF25B-47B3-701C-9A63-2F04505FDEDD}"/>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C9F5DC4-63D7-D3C9-8F08-BB7118251070}"/>
              </a:ext>
            </a:extLst>
          </p:cNvPr>
          <p:cNvSpPr>
            <a:spLocks noGrp="1"/>
          </p:cNvSpPr>
          <p:nvPr>
            <p:ph type="sldNum" sz="quarter" idx="12"/>
          </p:nvPr>
        </p:nvSpPr>
        <p:spPr/>
        <p:txBody>
          <a:bodyPr/>
          <a:lstStyle/>
          <a:p>
            <a:fld id="{49AE70B2-8BF9-45C0-BB95-33D1B9D3A854}" type="slidenum">
              <a:rPr lang="zh-CN" altLang="en-US" smtClean="0"/>
              <a:t>83</a:t>
            </a:fld>
            <a:endParaRPr lang="zh-CN" altLang="en-US" dirty="0"/>
          </a:p>
        </p:txBody>
      </p:sp>
      <p:sp>
        <p:nvSpPr>
          <p:cNvPr id="5" name="标题 4">
            <a:extLst>
              <a:ext uri="{FF2B5EF4-FFF2-40B4-BE49-F238E27FC236}">
                <a16:creationId xmlns:a16="http://schemas.microsoft.com/office/drawing/2014/main" id="{3E03776E-8C06-0DD3-3A4C-70CCC332C5A2}"/>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A Congestion-Root-Based Flow Control</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B53F50C8-0FCD-BDE3-2F81-A4E63F78D42A}"/>
              </a:ext>
            </a:extLst>
          </p:cNvPr>
          <p:cNvCxnSpPr/>
          <p:nvPr/>
        </p:nvCxnSpPr>
        <p:spPr>
          <a:xfrm flipH="1" flipV="1">
            <a:off x="6510160" y="2686268"/>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731A853-CEE0-A3CA-CA8D-840587CCC1BE}"/>
              </a:ext>
            </a:extLst>
          </p:cNvPr>
          <p:cNvCxnSpPr>
            <a:cxnSpLocks/>
          </p:cNvCxnSpPr>
          <p:nvPr/>
        </p:nvCxnSpPr>
        <p:spPr>
          <a:xfrm>
            <a:off x="6496457" y="3994704"/>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066F136-37FB-6BC3-6986-F108FF7C583C}"/>
              </a:ext>
            </a:extLst>
          </p:cNvPr>
          <p:cNvCxnSpPr/>
          <p:nvPr/>
        </p:nvCxnSpPr>
        <p:spPr>
          <a:xfrm flipV="1">
            <a:off x="6510160" y="3999104"/>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08599E6-83A1-5967-DB8A-E3594A6FD4F6}"/>
              </a:ext>
            </a:extLst>
          </p:cNvPr>
          <p:cNvCxnSpPr>
            <a:cxnSpLocks/>
          </p:cNvCxnSpPr>
          <p:nvPr/>
        </p:nvCxnSpPr>
        <p:spPr>
          <a:xfrm flipH="1" flipV="1">
            <a:off x="5144322" y="238647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0888597-CDCA-F953-62CB-F95DD58886E9}"/>
              </a:ext>
            </a:extLst>
          </p:cNvPr>
          <p:cNvCxnSpPr/>
          <p:nvPr/>
        </p:nvCxnSpPr>
        <p:spPr>
          <a:xfrm flipH="1">
            <a:off x="5141339" y="268627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E5FCD8E0-A932-5A42-3C43-2771754BFE92}"/>
              </a:ext>
            </a:extLst>
          </p:cNvPr>
          <p:cNvCxnSpPr>
            <a:cxnSpLocks/>
          </p:cNvCxnSpPr>
          <p:nvPr/>
        </p:nvCxnSpPr>
        <p:spPr>
          <a:xfrm flipH="1" flipV="1">
            <a:off x="5130619" y="3694912"/>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B614D15-2D09-2145-A5A6-1369E6176C82}"/>
              </a:ext>
            </a:extLst>
          </p:cNvPr>
          <p:cNvCxnSpPr>
            <a:cxnSpLocks/>
          </p:cNvCxnSpPr>
          <p:nvPr/>
        </p:nvCxnSpPr>
        <p:spPr>
          <a:xfrm flipH="1">
            <a:off x="5127636" y="3994706"/>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7021CAA2-A468-7DDD-C676-C9A93B3C8A6D}"/>
              </a:ext>
            </a:extLst>
          </p:cNvPr>
          <p:cNvCxnSpPr>
            <a:cxnSpLocks/>
          </p:cNvCxnSpPr>
          <p:nvPr/>
        </p:nvCxnSpPr>
        <p:spPr>
          <a:xfrm flipH="1" flipV="1">
            <a:off x="5144322" y="5024581"/>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2FD7D4A-1155-66DB-7198-0C0F658D7BBB}"/>
              </a:ext>
            </a:extLst>
          </p:cNvPr>
          <p:cNvCxnSpPr/>
          <p:nvPr/>
        </p:nvCxnSpPr>
        <p:spPr>
          <a:xfrm flipH="1">
            <a:off x="5141339" y="5301518"/>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35A906D7-7A6B-0473-4108-92B97D68DC8D}"/>
              </a:ext>
            </a:extLst>
          </p:cNvPr>
          <p:cNvSpPr/>
          <p:nvPr/>
        </p:nvSpPr>
        <p:spPr>
          <a:xfrm>
            <a:off x="7707791" y="376175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5058A87-DFBA-DA14-3448-A7CF7DD96365}"/>
              </a:ext>
            </a:extLst>
          </p:cNvPr>
          <p:cNvSpPr/>
          <p:nvPr/>
        </p:nvSpPr>
        <p:spPr>
          <a:xfrm rot="5232316">
            <a:off x="8142222" y="3788196"/>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E6713D0E-D291-885F-5FEF-6B0FF6AAF441}"/>
              </a:ext>
            </a:extLst>
          </p:cNvPr>
          <p:cNvSpPr/>
          <p:nvPr/>
        </p:nvSpPr>
        <p:spPr>
          <a:xfrm>
            <a:off x="5953481" y="2451386"/>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7BC21980-39A8-608D-E0D9-87122678C9FA}"/>
              </a:ext>
            </a:extLst>
          </p:cNvPr>
          <p:cNvSpPr/>
          <p:nvPr/>
        </p:nvSpPr>
        <p:spPr>
          <a:xfrm>
            <a:off x="5953034" y="3785143"/>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7" name="矩形 36">
            <a:extLst>
              <a:ext uri="{FF2B5EF4-FFF2-40B4-BE49-F238E27FC236}">
                <a16:creationId xmlns:a16="http://schemas.microsoft.com/office/drawing/2014/main" id="{F3DC2091-1958-C1EB-5128-EF144CD78CB9}"/>
              </a:ext>
            </a:extLst>
          </p:cNvPr>
          <p:cNvSpPr/>
          <p:nvPr/>
        </p:nvSpPr>
        <p:spPr>
          <a:xfrm>
            <a:off x="5979042" y="5065713"/>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DBD95B8C-AC5E-01B6-D841-58D521EBE153}"/>
              </a:ext>
            </a:extLst>
          </p:cNvPr>
          <p:cNvSpPr/>
          <p:nvPr/>
        </p:nvSpPr>
        <p:spPr>
          <a:xfrm>
            <a:off x="6854188" y="2851069"/>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F5178A46-B55E-A9A3-640B-A924EC7B7AAE}"/>
              </a:ext>
            </a:extLst>
          </p:cNvPr>
          <p:cNvSpPr/>
          <p:nvPr/>
        </p:nvSpPr>
        <p:spPr>
          <a:xfrm>
            <a:off x="6741997" y="3067023"/>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16A56444-348A-42CE-6570-BE877A4A0FDA}"/>
              </a:ext>
            </a:extLst>
          </p:cNvPr>
          <p:cNvCxnSpPr/>
          <p:nvPr/>
        </p:nvCxnSpPr>
        <p:spPr>
          <a:xfrm flipV="1">
            <a:off x="6688737" y="4097266"/>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1FFF97AF-8600-2392-A0F5-45787357A4D4}"/>
              </a:ext>
            </a:extLst>
          </p:cNvPr>
          <p:cNvSpPr/>
          <p:nvPr/>
        </p:nvSpPr>
        <p:spPr>
          <a:xfrm>
            <a:off x="6904567" y="4157555"/>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F4AD94A4-5197-AF41-F82D-DEBFFE5060EA}"/>
              </a:ext>
            </a:extLst>
          </p:cNvPr>
          <p:cNvSpPr/>
          <p:nvPr/>
        </p:nvSpPr>
        <p:spPr>
          <a:xfrm>
            <a:off x="5239126" y="2304106"/>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8D7142A9-C06A-3D8D-CF66-E338E28029AF}"/>
              </a:ext>
            </a:extLst>
          </p:cNvPr>
          <p:cNvSpPr/>
          <p:nvPr/>
        </p:nvSpPr>
        <p:spPr>
          <a:xfrm>
            <a:off x="5200724" y="2731135"/>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E57E3300-F3BB-BDE0-623D-215D117E6279}"/>
              </a:ext>
            </a:extLst>
          </p:cNvPr>
          <p:cNvSpPr/>
          <p:nvPr/>
        </p:nvSpPr>
        <p:spPr>
          <a:xfrm rot="5400000">
            <a:off x="8124221" y="399188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B8FCA3ED-6056-BDE1-5BC5-8EE51B34A10C}"/>
              </a:ext>
            </a:extLst>
          </p:cNvPr>
          <p:cNvSpPr txBox="1"/>
          <p:nvPr/>
        </p:nvSpPr>
        <p:spPr>
          <a:xfrm>
            <a:off x="6264685" y="282562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BB3B7652-B001-C169-F208-B8219ED00718}"/>
              </a:ext>
            </a:extLst>
          </p:cNvPr>
          <p:cNvSpPr txBox="1"/>
          <p:nvPr/>
        </p:nvSpPr>
        <p:spPr>
          <a:xfrm>
            <a:off x="6249042" y="417025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68EE97CE-A508-ACBE-04D3-C14B4F87A9BA}"/>
              </a:ext>
            </a:extLst>
          </p:cNvPr>
          <p:cNvSpPr txBox="1"/>
          <p:nvPr/>
        </p:nvSpPr>
        <p:spPr>
          <a:xfrm>
            <a:off x="8208965" y="356102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C468CE9F-17DA-99B9-6F19-68B4B7580D5D}"/>
              </a:ext>
            </a:extLst>
          </p:cNvPr>
          <p:cNvSpPr txBox="1"/>
          <p:nvPr/>
        </p:nvSpPr>
        <p:spPr>
          <a:xfrm>
            <a:off x="8208965" y="413404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59ACD8E5-EF7A-EFAE-CADE-763245AC00EA}"/>
              </a:ext>
            </a:extLst>
          </p:cNvPr>
          <p:cNvSpPr/>
          <p:nvPr/>
        </p:nvSpPr>
        <p:spPr>
          <a:xfrm>
            <a:off x="5194385" y="3618621"/>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421D46DE-DBA5-693E-8E6E-214FCBC76207}"/>
              </a:ext>
            </a:extLst>
          </p:cNvPr>
          <p:cNvSpPr/>
          <p:nvPr/>
        </p:nvSpPr>
        <p:spPr>
          <a:xfrm>
            <a:off x="5181976" y="403565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49DE627C-B9EF-D3E2-0664-6D34540DC2AD}"/>
              </a:ext>
            </a:extLst>
          </p:cNvPr>
          <p:cNvSpPr/>
          <p:nvPr/>
        </p:nvSpPr>
        <p:spPr>
          <a:xfrm>
            <a:off x="5194385" y="4936872"/>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3" name="圆角矩形 125">
            <a:extLst>
              <a:ext uri="{FF2B5EF4-FFF2-40B4-BE49-F238E27FC236}">
                <a16:creationId xmlns:a16="http://schemas.microsoft.com/office/drawing/2014/main" id="{33A7CA54-4FD3-3654-D48F-3464080A7E38}"/>
              </a:ext>
            </a:extLst>
          </p:cNvPr>
          <p:cNvSpPr/>
          <p:nvPr/>
        </p:nvSpPr>
        <p:spPr>
          <a:xfrm>
            <a:off x="2144121" y="2085292"/>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00DAC140-F311-5D2B-B696-D30DE46805FA}"/>
              </a:ext>
            </a:extLst>
          </p:cNvPr>
          <p:cNvGrpSpPr/>
          <p:nvPr/>
        </p:nvGrpSpPr>
        <p:grpSpPr>
          <a:xfrm>
            <a:off x="2304618" y="3261168"/>
            <a:ext cx="1448358" cy="432000"/>
            <a:chOff x="1602278" y="506840"/>
            <a:chExt cx="1448358" cy="432000"/>
          </a:xfrm>
        </p:grpSpPr>
        <p:sp>
          <p:nvSpPr>
            <p:cNvPr id="1038" name="椭圆 1037">
              <a:extLst>
                <a:ext uri="{FF2B5EF4-FFF2-40B4-BE49-F238E27FC236}">
                  <a16:creationId xmlns:a16="http://schemas.microsoft.com/office/drawing/2014/main" id="{EE13C390-B1C7-AF0E-E43B-D0FDC737AC2F}"/>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73AE16F9-6B3D-E9C8-5CA1-3E2A00D4A58D}"/>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AEA3E249-95B7-881C-00B9-2E2C9372AE99}"/>
              </a:ext>
            </a:extLst>
          </p:cNvPr>
          <p:cNvSpPr txBox="1"/>
          <p:nvPr/>
        </p:nvSpPr>
        <p:spPr>
          <a:xfrm>
            <a:off x="2449946" y="3833248"/>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92AF5102-88E1-D01F-4EB7-C0958E72F2E4}"/>
              </a:ext>
            </a:extLst>
          </p:cNvPr>
          <p:cNvSpPr txBox="1"/>
          <p:nvPr/>
        </p:nvSpPr>
        <p:spPr>
          <a:xfrm>
            <a:off x="2352902" y="4368628"/>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6E1B6318-8855-C77B-0F60-A373A46E21FF}"/>
              </a:ext>
            </a:extLst>
          </p:cNvPr>
          <p:cNvSpPr/>
          <p:nvPr/>
        </p:nvSpPr>
        <p:spPr>
          <a:xfrm rot="5400000">
            <a:off x="2303580" y="4311882"/>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E936E5F3-6CA4-950B-5FC8-081E23CA404D}"/>
              </a:ext>
            </a:extLst>
          </p:cNvPr>
          <p:cNvSpPr/>
          <p:nvPr/>
        </p:nvSpPr>
        <p:spPr>
          <a:xfrm rot="5232316">
            <a:off x="2314893" y="3781656"/>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54284849-5788-C011-169A-3ABB37897512}"/>
              </a:ext>
            </a:extLst>
          </p:cNvPr>
          <p:cNvGrpSpPr/>
          <p:nvPr/>
        </p:nvGrpSpPr>
        <p:grpSpPr>
          <a:xfrm>
            <a:off x="2240703" y="2219775"/>
            <a:ext cx="1610930" cy="405388"/>
            <a:chOff x="1172916" y="800385"/>
            <a:chExt cx="1610930" cy="405388"/>
          </a:xfrm>
        </p:grpSpPr>
        <p:sp>
          <p:nvSpPr>
            <p:cNvPr id="1036" name="文本框 1035">
              <a:extLst>
                <a:ext uri="{FF2B5EF4-FFF2-40B4-BE49-F238E27FC236}">
                  <a16:creationId xmlns:a16="http://schemas.microsoft.com/office/drawing/2014/main" id="{56B4CBF5-BE01-EACB-A382-245CAAB2E65C}"/>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6AF497E4-9169-8E02-54B2-6503341B6127}"/>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6473BAAF-BC84-8A5B-7BA9-4525954AB839}"/>
              </a:ext>
            </a:extLst>
          </p:cNvPr>
          <p:cNvGrpSpPr/>
          <p:nvPr/>
        </p:nvGrpSpPr>
        <p:grpSpPr>
          <a:xfrm>
            <a:off x="2233724" y="2654113"/>
            <a:ext cx="1610930" cy="405815"/>
            <a:chOff x="1172916" y="800385"/>
            <a:chExt cx="1610930" cy="405815"/>
          </a:xfrm>
        </p:grpSpPr>
        <p:sp>
          <p:nvSpPr>
            <p:cNvPr id="1034" name="文本框 1033">
              <a:extLst>
                <a:ext uri="{FF2B5EF4-FFF2-40B4-BE49-F238E27FC236}">
                  <a16:creationId xmlns:a16="http://schemas.microsoft.com/office/drawing/2014/main" id="{3FE0E2D6-0E5E-350D-3785-5E8F2046F3EA}"/>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FC0645F6-81D7-0DD6-C0F4-125BA6796F61}"/>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F2BF3AC6-0AE9-D68E-6FC3-ED381D46E496}"/>
              </a:ext>
            </a:extLst>
          </p:cNvPr>
          <p:cNvSpPr txBox="1"/>
          <p:nvPr/>
        </p:nvSpPr>
        <p:spPr>
          <a:xfrm>
            <a:off x="6203387" y="549946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33C14BA7-35B2-3320-8631-55989AAA1113}"/>
              </a:ext>
            </a:extLst>
          </p:cNvPr>
          <p:cNvSpPr/>
          <p:nvPr/>
        </p:nvSpPr>
        <p:spPr>
          <a:xfrm>
            <a:off x="5158703" y="5350790"/>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C1319E51-F48B-5BCF-5219-F8748E3731CB}"/>
              </a:ext>
            </a:extLst>
          </p:cNvPr>
          <p:cNvSpPr/>
          <p:nvPr/>
        </p:nvSpPr>
        <p:spPr>
          <a:xfrm>
            <a:off x="4684365" y="2175218"/>
            <a:ext cx="478757" cy="400907"/>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02B5D2D2-77AE-B1BD-38FF-3F8E9048AE0C}"/>
              </a:ext>
            </a:extLst>
          </p:cNvPr>
          <p:cNvSpPr/>
          <p:nvPr/>
        </p:nvSpPr>
        <p:spPr>
          <a:xfrm>
            <a:off x="4684365" y="280750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5C119C65-CB58-E5A1-8473-E9DA40F87243}"/>
              </a:ext>
            </a:extLst>
          </p:cNvPr>
          <p:cNvSpPr/>
          <p:nvPr/>
        </p:nvSpPr>
        <p:spPr>
          <a:xfrm>
            <a:off x="4684365" y="3503618"/>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AC11A5B4-F95F-4E45-3E24-975F9CE07960}"/>
              </a:ext>
            </a:extLst>
          </p:cNvPr>
          <p:cNvSpPr/>
          <p:nvPr/>
        </p:nvSpPr>
        <p:spPr>
          <a:xfrm>
            <a:off x="4684365" y="4094063"/>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24E55FFC-1A35-877F-957A-A3786B6B2B3B}"/>
              </a:ext>
            </a:extLst>
          </p:cNvPr>
          <p:cNvSpPr/>
          <p:nvPr/>
        </p:nvSpPr>
        <p:spPr>
          <a:xfrm>
            <a:off x="4684365" y="479093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B7393ADF-4FA9-A3CC-6FDC-FCEF92EBE6AB}"/>
              </a:ext>
            </a:extLst>
          </p:cNvPr>
          <p:cNvSpPr/>
          <p:nvPr/>
        </p:nvSpPr>
        <p:spPr>
          <a:xfrm>
            <a:off x="4684365" y="538137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1" name="组合 1070">
            <a:extLst>
              <a:ext uri="{FF2B5EF4-FFF2-40B4-BE49-F238E27FC236}">
                <a16:creationId xmlns:a16="http://schemas.microsoft.com/office/drawing/2014/main" id="{BAE5DBF9-424D-CE09-B34B-B0E98F56F057}"/>
              </a:ext>
            </a:extLst>
          </p:cNvPr>
          <p:cNvGrpSpPr/>
          <p:nvPr/>
        </p:nvGrpSpPr>
        <p:grpSpPr>
          <a:xfrm>
            <a:off x="6349394" y="2587243"/>
            <a:ext cx="1117171" cy="2828145"/>
            <a:chOff x="6569527" y="2456797"/>
            <a:chExt cx="1117171" cy="2828145"/>
          </a:xfrm>
        </p:grpSpPr>
        <p:grpSp>
          <p:nvGrpSpPr>
            <p:cNvPr id="4" name="组合 3">
              <a:extLst>
                <a:ext uri="{FF2B5EF4-FFF2-40B4-BE49-F238E27FC236}">
                  <a16:creationId xmlns:a16="http://schemas.microsoft.com/office/drawing/2014/main" id="{70F46072-B479-FB3E-AF37-C1453182DB1E}"/>
                </a:ext>
              </a:extLst>
            </p:cNvPr>
            <p:cNvGrpSpPr/>
            <p:nvPr/>
          </p:nvGrpSpPr>
          <p:grpSpPr>
            <a:xfrm>
              <a:off x="6569527" y="2456797"/>
              <a:ext cx="253587" cy="2828145"/>
              <a:chOff x="6569527" y="2456797"/>
              <a:chExt cx="253587" cy="2828145"/>
            </a:xfrm>
          </p:grpSpPr>
          <p:sp>
            <p:nvSpPr>
              <p:cNvPr id="35" name="椭圆 34">
                <a:extLst>
                  <a:ext uri="{FF2B5EF4-FFF2-40B4-BE49-F238E27FC236}">
                    <a16:creationId xmlns:a16="http://schemas.microsoft.com/office/drawing/2014/main" id="{FABA626A-CBCC-6077-54B1-14C3E3D5698B}"/>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8F3527D0-15C0-9695-2F3C-9097145C8F15}"/>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E4082722-30CF-92DE-7ABB-B2D9AFBB41EA}"/>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8" name="组合 1057">
              <a:extLst>
                <a:ext uri="{FF2B5EF4-FFF2-40B4-BE49-F238E27FC236}">
                  <a16:creationId xmlns:a16="http://schemas.microsoft.com/office/drawing/2014/main" id="{586ED93D-275A-604D-96A0-98452DDC260F}"/>
                </a:ext>
              </a:extLst>
            </p:cNvPr>
            <p:cNvGrpSpPr/>
            <p:nvPr/>
          </p:nvGrpSpPr>
          <p:grpSpPr>
            <a:xfrm>
              <a:off x="6940328" y="2905316"/>
              <a:ext cx="746370" cy="1930472"/>
              <a:chOff x="6940328" y="2905316"/>
              <a:chExt cx="746370" cy="1930472"/>
            </a:xfrm>
          </p:grpSpPr>
          <p:cxnSp>
            <p:nvCxnSpPr>
              <p:cNvPr id="1042" name="直接箭头连接符 1041">
                <a:extLst>
                  <a:ext uri="{FF2B5EF4-FFF2-40B4-BE49-F238E27FC236}">
                    <a16:creationId xmlns:a16="http://schemas.microsoft.com/office/drawing/2014/main" id="{97175811-FE24-21C8-4969-442DA20B3D7E}"/>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直接箭头连接符 1043">
                <a:extLst>
                  <a:ext uri="{FF2B5EF4-FFF2-40B4-BE49-F238E27FC236}">
                    <a16:creationId xmlns:a16="http://schemas.microsoft.com/office/drawing/2014/main" id="{24384318-6BA9-899E-CEF5-5055E8405980}"/>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直接箭头连接符 1044">
                <a:extLst>
                  <a:ext uri="{FF2B5EF4-FFF2-40B4-BE49-F238E27FC236}">
                    <a16:creationId xmlns:a16="http://schemas.microsoft.com/office/drawing/2014/main" id="{A603E5B4-0343-0D72-4592-1C6D2F75C6E1}"/>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0" name="组合 1069">
            <a:extLst>
              <a:ext uri="{FF2B5EF4-FFF2-40B4-BE49-F238E27FC236}">
                <a16:creationId xmlns:a16="http://schemas.microsoft.com/office/drawing/2014/main" id="{3FC5A244-49EC-1191-A427-C1B8F719F6CC}"/>
              </a:ext>
            </a:extLst>
          </p:cNvPr>
          <p:cNvGrpSpPr/>
          <p:nvPr/>
        </p:nvGrpSpPr>
        <p:grpSpPr>
          <a:xfrm>
            <a:off x="5033338" y="2794404"/>
            <a:ext cx="715352" cy="2905242"/>
            <a:chOff x="5253471" y="2663958"/>
            <a:chExt cx="715352" cy="2905242"/>
          </a:xfrm>
        </p:grpSpPr>
        <p:grpSp>
          <p:nvGrpSpPr>
            <p:cNvPr id="17" name="组合 16">
              <a:extLst>
                <a:ext uri="{FF2B5EF4-FFF2-40B4-BE49-F238E27FC236}">
                  <a16:creationId xmlns:a16="http://schemas.microsoft.com/office/drawing/2014/main" id="{B0A769F0-C3FE-38C0-5535-F409D37B626B}"/>
                </a:ext>
              </a:extLst>
            </p:cNvPr>
            <p:cNvGrpSpPr/>
            <p:nvPr/>
          </p:nvGrpSpPr>
          <p:grpSpPr>
            <a:xfrm>
              <a:off x="5253471" y="2771828"/>
              <a:ext cx="216000" cy="2797372"/>
              <a:chOff x="5253471" y="2771828"/>
              <a:chExt cx="216000" cy="2797372"/>
            </a:xfrm>
          </p:grpSpPr>
          <p:sp>
            <p:nvSpPr>
              <p:cNvPr id="1051" name="椭圆 1050">
                <a:extLst>
                  <a:ext uri="{FF2B5EF4-FFF2-40B4-BE49-F238E27FC236}">
                    <a16:creationId xmlns:a16="http://schemas.microsoft.com/office/drawing/2014/main" id="{5FAFC207-0F98-D570-4380-8846C0E9C8BE}"/>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2" name="椭圆 1051">
                <a:extLst>
                  <a:ext uri="{FF2B5EF4-FFF2-40B4-BE49-F238E27FC236}">
                    <a16:creationId xmlns:a16="http://schemas.microsoft.com/office/drawing/2014/main" id="{0CA186C1-AC10-01D0-713A-33C263D0FD1E}"/>
                  </a:ext>
                </a:extLst>
              </p:cNvPr>
              <p:cNvSpPr/>
              <p:nvPr/>
            </p:nvSpPr>
            <p:spPr>
              <a:xfrm rot="5232316">
                <a:off x="5253471" y="346728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3" name="椭圆 1052">
                <a:extLst>
                  <a:ext uri="{FF2B5EF4-FFF2-40B4-BE49-F238E27FC236}">
                    <a16:creationId xmlns:a16="http://schemas.microsoft.com/office/drawing/2014/main" id="{71193706-2A0F-5863-7738-E508EC83D5B3}"/>
                  </a:ext>
                </a:extLst>
              </p:cNvPr>
              <p:cNvSpPr/>
              <p:nvPr/>
            </p:nvSpPr>
            <p:spPr>
              <a:xfrm rot="5232316">
                <a:off x="5253471" y="40448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4" name="椭圆 1053">
                <a:extLst>
                  <a:ext uri="{FF2B5EF4-FFF2-40B4-BE49-F238E27FC236}">
                    <a16:creationId xmlns:a16="http://schemas.microsoft.com/office/drawing/2014/main" id="{2F75637C-B550-FF06-C2D5-609B9271F5C4}"/>
                  </a:ext>
                </a:extLst>
              </p:cNvPr>
              <p:cNvSpPr/>
              <p:nvPr/>
            </p:nvSpPr>
            <p:spPr>
              <a:xfrm rot="5232316">
                <a:off x="5253471" y="4761496"/>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6881DF1B-5F3B-7F82-B5B6-B3F0699E6EE4}"/>
                  </a:ext>
                </a:extLst>
              </p:cNvPr>
              <p:cNvSpPr/>
              <p:nvPr/>
            </p:nvSpPr>
            <p:spPr>
              <a:xfrm rot="5232316">
                <a:off x="5253471" y="53532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61" name="直接箭头连接符 1060">
              <a:extLst>
                <a:ext uri="{FF2B5EF4-FFF2-40B4-BE49-F238E27FC236}">
                  <a16:creationId xmlns:a16="http://schemas.microsoft.com/office/drawing/2014/main" id="{BB39EFBC-7AF7-F0E6-96E7-694253695DFD}"/>
                </a:ext>
              </a:extLst>
            </p:cNvPr>
            <p:cNvCxnSpPr>
              <a:cxnSpLocks/>
            </p:cNvCxnSpPr>
            <p:nvPr/>
          </p:nvCxnSpPr>
          <p:spPr>
            <a:xfrm flipH="1" flipV="1">
              <a:off x="5575498" y="365549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直接箭头连接符 1064">
              <a:extLst>
                <a:ext uri="{FF2B5EF4-FFF2-40B4-BE49-F238E27FC236}">
                  <a16:creationId xmlns:a16="http://schemas.microsoft.com/office/drawing/2014/main" id="{6077B406-0978-D6D6-3CA8-A5E808BFDEE3}"/>
                </a:ext>
              </a:extLst>
            </p:cNvPr>
            <p:cNvCxnSpPr>
              <a:cxnSpLocks/>
            </p:cNvCxnSpPr>
            <p:nvPr/>
          </p:nvCxnSpPr>
          <p:spPr>
            <a:xfrm flipH="1">
              <a:off x="5593801" y="395331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7" name="直接箭头连接符 1066">
              <a:extLst>
                <a:ext uri="{FF2B5EF4-FFF2-40B4-BE49-F238E27FC236}">
                  <a16:creationId xmlns:a16="http://schemas.microsoft.com/office/drawing/2014/main" id="{90A07A80-A144-2575-3FDA-86D6CCFC39B0}"/>
                </a:ext>
              </a:extLst>
            </p:cNvPr>
            <p:cNvCxnSpPr>
              <a:cxnSpLocks/>
            </p:cNvCxnSpPr>
            <p:nvPr/>
          </p:nvCxnSpPr>
          <p:spPr>
            <a:xfrm flipH="1" flipV="1">
              <a:off x="5575498" y="4962114"/>
              <a:ext cx="386887" cy="1224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8" name="直接箭头连接符 1067">
              <a:extLst>
                <a:ext uri="{FF2B5EF4-FFF2-40B4-BE49-F238E27FC236}">
                  <a16:creationId xmlns:a16="http://schemas.microsoft.com/office/drawing/2014/main" id="{06B9A0EC-2DEF-3762-97AD-B2C0199A9EDE}"/>
                </a:ext>
              </a:extLst>
            </p:cNvPr>
            <p:cNvCxnSpPr>
              <a:cxnSpLocks/>
            </p:cNvCxnSpPr>
            <p:nvPr/>
          </p:nvCxnSpPr>
          <p:spPr>
            <a:xfrm flipH="1">
              <a:off x="5593801" y="5259931"/>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9" name="直接箭头连接符 1068">
              <a:extLst>
                <a:ext uri="{FF2B5EF4-FFF2-40B4-BE49-F238E27FC236}">
                  <a16:creationId xmlns:a16="http://schemas.microsoft.com/office/drawing/2014/main" id="{946FFD5C-ED27-6910-9908-A9B3B1386637}"/>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a16="http://schemas.microsoft.com/office/drawing/2014/main" id="{C1E9F898-6AAA-1AC2-7703-4E0D3D753A1A}"/>
              </a:ext>
            </a:extLst>
          </p:cNvPr>
          <p:cNvSpPr txBox="1"/>
          <p:nvPr/>
        </p:nvSpPr>
        <p:spPr>
          <a:xfrm>
            <a:off x="6554401" y="3534776"/>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EFF83EF7-42C1-4FFA-5232-A4BAB4C3D4CE}"/>
              </a:ext>
            </a:extLst>
          </p:cNvPr>
          <p:cNvSpPr txBox="1"/>
          <p:nvPr/>
        </p:nvSpPr>
        <p:spPr>
          <a:xfrm>
            <a:off x="5182389" y="3198130"/>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99AA5C49-EC1B-5AC1-5029-AEF7763EF608}"/>
              </a:ext>
            </a:extLst>
          </p:cNvPr>
          <p:cNvSpPr/>
          <p:nvPr/>
        </p:nvSpPr>
        <p:spPr>
          <a:xfrm>
            <a:off x="7836114" y="1929730"/>
            <a:ext cx="3051574" cy="1667011"/>
          </a:xfrm>
          <a:prstGeom prst="rect">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1" name="矩形 10">
            <a:extLst>
              <a:ext uri="{FF2B5EF4-FFF2-40B4-BE49-F238E27FC236}">
                <a16:creationId xmlns:a16="http://schemas.microsoft.com/office/drawing/2014/main" id="{5C17980C-4B22-7BF3-CFC7-4F78E9C39634}"/>
              </a:ext>
            </a:extLst>
          </p:cNvPr>
          <p:cNvSpPr/>
          <p:nvPr/>
        </p:nvSpPr>
        <p:spPr>
          <a:xfrm>
            <a:off x="9852245" y="3077340"/>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4" name="矩形 13">
            <a:extLst>
              <a:ext uri="{FF2B5EF4-FFF2-40B4-BE49-F238E27FC236}">
                <a16:creationId xmlns:a16="http://schemas.microsoft.com/office/drawing/2014/main" id="{A60078F7-4BB9-796D-87B7-5BE1BFD6080E}"/>
              </a:ext>
            </a:extLst>
          </p:cNvPr>
          <p:cNvSpPr/>
          <p:nvPr/>
        </p:nvSpPr>
        <p:spPr>
          <a:xfrm>
            <a:off x="10132558" y="307705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5" name="矩形 14">
            <a:extLst>
              <a:ext uri="{FF2B5EF4-FFF2-40B4-BE49-F238E27FC236}">
                <a16:creationId xmlns:a16="http://schemas.microsoft.com/office/drawing/2014/main" id="{8B967D5B-13A1-6287-7177-3732F956CC94}"/>
              </a:ext>
            </a:extLst>
          </p:cNvPr>
          <p:cNvSpPr/>
          <p:nvPr/>
        </p:nvSpPr>
        <p:spPr>
          <a:xfrm>
            <a:off x="10625520" y="307757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6" name="矩形 15">
            <a:extLst>
              <a:ext uri="{FF2B5EF4-FFF2-40B4-BE49-F238E27FC236}">
                <a16:creationId xmlns:a16="http://schemas.microsoft.com/office/drawing/2014/main" id="{AEAA7FE0-8C4D-6A6C-E8E2-24669BCE6DAE}"/>
              </a:ext>
            </a:extLst>
          </p:cNvPr>
          <p:cNvSpPr/>
          <p:nvPr/>
        </p:nvSpPr>
        <p:spPr>
          <a:xfrm>
            <a:off x="10467903" y="307757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8" name="矩形 17">
            <a:extLst>
              <a:ext uri="{FF2B5EF4-FFF2-40B4-BE49-F238E27FC236}">
                <a16:creationId xmlns:a16="http://schemas.microsoft.com/office/drawing/2014/main" id="{6E846C8A-BD39-3222-06A0-BD48B2945189}"/>
              </a:ext>
            </a:extLst>
          </p:cNvPr>
          <p:cNvSpPr/>
          <p:nvPr/>
        </p:nvSpPr>
        <p:spPr>
          <a:xfrm>
            <a:off x="9972119" y="307871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9" name="矩形 18">
            <a:extLst>
              <a:ext uri="{FF2B5EF4-FFF2-40B4-BE49-F238E27FC236}">
                <a16:creationId xmlns:a16="http://schemas.microsoft.com/office/drawing/2014/main" id="{A0E2848A-F00A-2782-0B11-DC60539704A8}"/>
              </a:ext>
            </a:extLst>
          </p:cNvPr>
          <p:cNvSpPr/>
          <p:nvPr/>
        </p:nvSpPr>
        <p:spPr>
          <a:xfrm>
            <a:off x="10302357" y="307734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0" name="文本框 19">
            <a:extLst>
              <a:ext uri="{FF2B5EF4-FFF2-40B4-BE49-F238E27FC236}">
                <a16:creationId xmlns:a16="http://schemas.microsoft.com/office/drawing/2014/main" id="{A5C59DE1-E496-B00F-7ABD-263CFDB10BF6}"/>
              </a:ext>
            </a:extLst>
          </p:cNvPr>
          <p:cNvSpPr txBox="1"/>
          <p:nvPr/>
        </p:nvSpPr>
        <p:spPr>
          <a:xfrm>
            <a:off x="7823977" y="3043773"/>
            <a:ext cx="1983027"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Isolation queue (IQ) for root P5</a:t>
            </a:r>
            <a:endParaRPr lang="zh-CN" altLang="en-US" sz="2200" dirty="0">
              <a:latin typeface="Calibri" panose="020F0502020204030204" pitchFamily="34" charset="0"/>
              <a:cs typeface="Calibri" panose="020F0502020204030204" pitchFamily="34" charset="0"/>
            </a:endParaRPr>
          </a:p>
        </p:txBody>
      </p:sp>
      <p:sp>
        <p:nvSpPr>
          <p:cNvPr id="21" name="矩形 20">
            <a:extLst>
              <a:ext uri="{FF2B5EF4-FFF2-40B4-BE49-F238E27FC236}">
                <a16:creationId xmlns:a16="http://schemas.microsoft.com/office/drawing/2014/main" id="{3589DA00-B5C5-9339-BD74-AAEE62050497}"/>
              </a:ext>
            </a:extLst>
          </p:cNvPr>
          <p:cNvSpPr/>
          <p:nvPr/>
        </p:nvSpPr>
        <p:spPr>
          <a:xfrm>
            <a:off x="9852245" y="2503347"/>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24" name="矩形 23">
            <a:extLst>
              <a:ext uri="{FF2B5EF4-FFF2-40B4-BE49-F238E27FC236}">
                <a16:creationId xmlns:a16="http://schemas.microsoft.com/office/drawing/2014/main" id="{A0EA9AC7-4DCB-D849-1BE2-D7CD375963E6}"/>
              </a:ext>
            </a:extLst>
          </p:cNvPr>
          <p:cNvSpPr/>
          <p:nvPr/>
        </p:nvSpPr>
        <p:spPr>
          <a:xfrm>
            <a:off x="10625520" y="2503464"/>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5" name="文本框 24">
            <a:extLst>
              <a:ext uri="{FF2B5EF4-FFF2-40B4-BE49-F238E27FC236}">
                <a16:creationId xmlns:a16="http://schemas.microsoft.com/office/drawing/2014/main" id="{F58B1C93-8699-3940-0D4F-509ADBD990D7}"/>
              </a:ext>
            </a:extLst>
          </p:cNvPr>
          <p:cNvSpPr txBox="1"/>
          <p:nvPr/>
        </p:nvSpPr>
        <p:spPr>
          <a:xfrm>
            <a:off x="7822089" y="2494349"/>
            <a:ext cx="1970252"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Default output queue (OQ)</a:t>
            </a:r>
            <a:endParaRPr lang="zh-CN" altLang="en-US" sz="2200" baseline="-25000" dirty="0">
              <a:latin typeface="Calibri" panose="020F0502020204030204" pitchFamily="34" charset="0"/>
              <a:cs typeface="Calibri" panose="020F0502020204030204" pitchFamily="34" charset="0"/>
            </a:endParaRPr>
          </a:p>
        </p:txBody>
      </p:sp>
      <p:sp>
        <p:nvSpPr>
          <p:cNvPr id="30" name="矩形 29">
            <a:extLst>
              <a:ext uri="{FF2B5EF4-FFF2-40B4-BE49-F238E27FC236}">
                <a16:creationId xmlns:a16="http://schemas.microsoft.com/office/drawing/2014/main" id="{3DC633BA-5B94-61E7-F2A4-857DEE21F09D}"/>
              </a:ext>
            </a:extLst>
          </p:cNvPr>
          <p:cNvSpPr/>
          <p:nvPr/>
        </p:nvSpPr>
        <p:spPr>
          <a:xfrm>
            <a:off x="10460100" y="2503464"/>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026" name="文本框 1025">
            <a:extLst>
              <a:ext uri="{FF2B5EF4-FFF2-40B4-BE49-F238E27FC236}">
                <a16:creationId xmlns:a16="http://schemas.microsoft.com/office/drawing/2014/main" id="{C26B14EC-1F94-B642-DB22-CA74683D744F}"/>
              </a:ext>
            </a:extLst>
          </p:cNvPr>
          <p:cNvSpPr txBox="1"/>
          <p:nvPr/>
        </p:nvSpPr>
        <p:spPr>
          <a:xfrm>
            <a:off x="7794978" y="2019732"/>
            <a:ext cx="3124504" cy="320729"/>
          </a:xfrm>
          <a:prstGeom prst="rect">
            <a:avLst/>
          </a:prstGeom>
          <a:noFill/>
        </p:spPr>
        <p:txBody>
          <a:bodyPr wrap="square" rtlCol="0">
            <a:spAutoFit/>
          </a:bodyPr>
          <a:lstStyle/>
          <a:p>
            <a:pPr algn="ctr">
              <a:lnSpc>
                <a:spcPts val="1600"/>
              </a:lnSpc>
            </a:pPr>
            <a:r>
              <a:rPr lang="en-US" altLang="zh-CN" sz="2200" dirty="0">
                <a:latin typeface="Calibri" panose="020F0502020204030204" pitchFamily="34" charset="0"/>
                <a:cs typeface="Calibri" panose="020F0502020204030204" pitchFamily="34" charset="0"/>
              </a:rPr>
              <a:t>Queue allocation at P3</a:t>
            </a:r>
            <a:endParaRPr lang="zh-CN" altLang="en-US" sz="2200" baseline="-25000" dirty="0">
              <a:latin typeface="Calibri" panose="020F0502020204030204" pitchFamily="34" charset="0"/>
              <a:cs typeface="Calibri" panose="020F0502020204030204" pitchFamily="34" charset="0"/>
            </a:endParaRPr>
          </a:p>
        </p:txBody>
      </p:sp>
      <p:sp>
        <p:nvSpPr>
          <p:cNvPr id="1056" name="箭头: 右 1055">
            <a:extLst>
              <a:ext uri="{FF2B5EF4-FFF2-40B4-BE49-F238E27FC236}">
                <a16:creationId xmlns:a16="http://schemas.microsoft.com/office/drawing/2014/main" id="{42A051CC-D873-313C-83F8-5E7ED81D9398}"/>
              </a:ext>
            </a:extLst>
          </p:cNvPr>
          <p:cNvSpPr/>
          <p:nvPr/>
        </p:nvSpPr>
        <p:spPr>
          <a:xfrm>
            <a:off x="6786550" y="2362555"/>
            <a:ext cx="897362"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8" name="矩形 27">
            <a:extLst>
              <a:ext uri="{FF2B5EF4-FFF2-40B4-BE49-F238E27FC236}">
                <a16:creationId xmlns:a16="http://schemas.microsoft.com/office/drawing/2014/main" id="{FDC91CBB-5CAC-D7A9-C7A1-CA19DD7EA0CF}"/>
              </a:ext>
            </a:extLst>
          </p:cNvPr>
          <p:cNvSpPr/>
          <p:nvPr/>
        </p:nvSpPr>
        <p:spPr>
          <a:xfrm>
            <a:off x="0" y="0"/>
            <a:ext cx="12192000" cy="6858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91CABD7-170A-ABDD-A67E-53CB58018264}"/>
              </a:ext>
            </a:extLst>
          </p:cNvPr>
          <p:cNvSpPr/>
          <p:nvPr/>
        </p:nvSpPr>
        <p:spPr>
          <a:xfrm>
            <a:off x="0" y="2413021"/>
            <a:ext cx="12192000" cy="1959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标题 1">
            <a:extLst>
              <a:ext uri="{FF2B5EF4-FFF2-40B4-BE49-F238E27FC236}">
                <a16:creationId xmlns:a16="http://schemas.microsoft.com/office/drawing/2014/main" id="{7A6CAEEA-9520-ECE7-7B88-35D75B4AE3D6}"/>
              </a:ext>
            </a:extLst>
          </p:cNvPr>
          <p:cNvSpPr txBox="1"/>
          <p:nvPr/>
        </p:nvSpPr>
        <p:spPr>
          <a:xfrm>
            <a:off x="1216148" y="2365548"/>
            <a:ext cx="10745618" cy="1843989"/>
          </a:xfrm>
          <a:prstGeom prst="rect">
            <a:avLst/>
          </a:prstGeom>
        </p:spPr>
        <p:txBody>
          <a:bodyPr vert="horz" lIns="90170" tIns="46990" rIns="90170" bIns="46990" rtlCol="0" anchor="ctr" anchorCtr="0">
            <a:normAutofit fontScale="97500"/>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a:r>
              <a:rPr lang="en-US" altLang="zh-CN" sz="3600" b="0" spc="0" dirty="0">
                <a:solidFill>
                  <a:schemeClr val="tx1"/>
                </a:solidFill>
                <a:latin typeface="Rockwell" panose="02060603020205020403" pitchFamily="18" charset="0"/>
                <a:ea typeface="微软雅黑" panose="020B0503020204020204" pitchFamily="34" charset="-122"/>
                <a:cs typeface="Arial" panose="020B0604020202020204"/>
              </a:rPr>
              <a:t>Pyrrha is a </a:t>
            </a:r>
            <a:r>
              <a:rPr lang="en-US" altLang="zh-CN" sz="3600" b="0" spc="0" dirty="0">
                <a:solidFill>
                  <a:srgbClr val="7030A0"/>
                </a:solidFill>
                <a:latin typeface="Rockwell" panose="02060603020205020403" pitchFamily="18" charset="0"/>
                <a:ea typeface="微软雅黑" panose="020B0503020204020204" pitchFamily="34" charset="-122"/>
                <a:cs typeface="Arial" panose="020B0604020202020204"/>
              </a:rPr>
              <a:t>HOL-blocking free </a:t>
            </a:r>
            <a:r>
              <a:rPr lang="en-US" altLang="zh-CN" sz="3600" b="0" spc="0" dirty="0">
                <a:solidFill>
                  <a:schemeClr val="tx1"/>
                </a:solidFill>
                <a:latin typeface="Rockwell" panose="02060603020205020403" pitchFamily="18" charset="0"/>
                <a:ea typeface="微软雅黑" panose="020B0503020204020204" pitchFamily="34" charset="-122"/>
                <a:cs typeface="Arial" panose="020B0604020202020204"/>
              </a:rPr>
              <a:t>per-hop FC protocol requiring the </a:t>
            </a:r>
            <a:r>
              <a:rPr lang="en-US" altLang="zh-CN" sz="3600" b="0" spc="0" dirty="0">
                <a:solidFill>
                  <a:srgbClr val="7030A0"/>
                </a:solidFill>
                <a:latin typeface="Rockwell" panose="02060603020205020403" pitchFamily="18" charset="0"/>
                <a:ea typeface="微软雅黑" panose="020B0503020204020204" pitchFamily="34" charset="-122"/>
                <a:cs typeface="Arial" panose="020B0604020202020204"/>
              </a:rPr>
              <a:t>minimal number of queues</a:t>
            </a:r>
            <a:r>
              <a:rPr lang="en-US" altLang="zh-CN" sz="3600" b="0" spc="0" dirty="0">
                <a:solidFill>
                  <a:schemeClr val="tx1"/>
                </a:solidFill>
                <a:latin typeface="Rockwell" panose="02060603020205020403" pitchFamily="18" charset="0"/>
                <a:ea typeface="微软雅黑" panose="020B0503020204020204" pitchFamily="34" charset="-122"/>
                <a:cs typeface="Arial" panose="020B0604020202020204"/>
              </a:rPr>
              <a:t>.</a:t>
            </a:r>
          </a:p>
        </p:txBody>
      </p:sp>
      <p:pic>
        <p:nvPicPr>
          <p:cNvPr id="51" name="图形 50">
            <a:extLst>
              <a:ext uri="{FF2B5EF4-FFF2-40B4-BE49-F238E27FC236}">
                <a16:creationId xmlns:a16="http://schemas.microsoft.com/office/drawing/2014/main" id="{8EB439E8-E2B6-6606-F315-9DFD22729D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0234" y="2848419"/>
            <a:ext cx="1115198" cy="1115198"/>
          </a:xfrm>
          <a:prstGeom prst="rect">
            <a:avLst/>
          </a:prstGeom>
        </p:spPr>
      </p:pic>
      <p:sp>
        <p:nvSpPr>
          <p:cNvPr id="52" name="文本框 51">
            <a:extLst>
              <a:ext uri="{FF2B5EF4-FFF2-40B4-BE49-F238E27FC236}">
                <a16:creationId xmlns:a16="http://schemas.microsoft.com/office/drawing/2014/main" id="{5BC02317-7126-8096-ECFD-4024E69A77C6}"/>
              </a:ext>
            </a:extLst>
          </p:cNvPr>
          <p:cNvSpPr txBox="1"/>
          <p:nvPr/>
        </p:nvSpPr>
        <p:spPr>
          <a:xfrm>
            <a:off x="1446166" y="3986388"/>
            <a:ext cx="10515600" cy="369332"/>
          </a:xfrm>
          <a:prstGeom prst="rect">
            <a:avLst/>
          </a:prstGeom>
          <a:noFill/>
        </p:spPr>
        <p:txBody>
          <a:bodyPr wrap="square">
            <a:spAutoFit/>
          </a:bodyPr>
          <a:lstStyle/>
          <a:p>
            <a:pPr algn="ctr"/>
            <a:r>
              <a:rPr lang="zh-CN" altLang="en-US" dirty="0">
                <a:solidFill>
                  <a:schemeClr val="tx1">
                    <a:lumMod val="65000"/>
                    <a:lumOff val="35000"/>
                  </a:schemeClr>
                </a:solidFill>
                <a:latin typeface="Trebuchet MS" panose="020B0603020202020204" pitchFamily="34" charset="0"/>
                <a:ea typeface="+mn-lt"/>
                <a:cs typeface="+mn-lt"/>
              </a:rPr>
              <a:t>（</a:t>
            </a:r>
            <a:r>
              <a:rPr lang="en-US" altLang="zh-CN" dirty="0">
                <a:solidFill>
                  <a:schemeClr val="tx1">
                    <a:lumMod val="65000"/>
                    <a:lumOff val="35000"/>
                  </a:schemeClr>
                </a:solidFill>
                <a:latin typeface="Trebuchet MS" panose="020B0603020202020204" pitchFamily="34" charset="0"/>
                <a:ea typeface="+mn-lt"/>
                <a:cs typeface="+mn-lt"/>
              </a:rPr>
              <a:t>formally proven in the technical report released with our paper.)</a:t>
            </a:r>
            <a:endParaRPr lang="zh-CN" altLang="en-US" dirty="0">
              <a:solidFill>
                <a:schemeClr val="tx1">
                  <a:lumMod val="65000"/>
                  <a:lumOff val="35000"/>
                </a:schemeClr>
              </a:solidFill>
              <a:latin typeface="Trebuchet MS" panose="020B0603020202020204" pitchFamily="34" charset="0"/>
              <a:ea typeface="+mn-lt"/>
              <a:cs typeface="+mn-lt"/>
            </a:endParaRPr>
          </a:p>
        </p:txBody>
      </p:sp>
    </p:spTree>
    <p:extLst>
      <p:ext uri="{BB962C8B-B14F-4D97-AF65-F5344CB8AC3E}">
        <p14:creationId xmlns:p14="http://schemas.microsoft.com/office/powerpoint/2010/main" val="3255619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D0E26-AD19-351C-84A8-BC0E06B3216F}"/>
            </a:ext>
          </a:extLst>
        </p:cNvPr>
        <p:cNvGrpSpPr/>
        <p:nvPr/>
      </p:nvGrpSpPr>
      <p:grpSpPr>
        <a:xfrm>
          <a:off x="0" y="0"/>
          <a:ext cx="0" cy="0"/>
          <a:chOff x="0" y="0"/>
          <a:chExt cx="0" cy="0"/>
        </a:xfrm>
      </p:grpSpPr>
      <p:sp>
        <p:nvSpPr>
          <p:cNvPr id="1073" name="矩形 1072">
            <a:extLst>
              <a:ext uri="{FF2B5EF4-FFF2-40B4-BE49-F238E27FC236}">
                <a16:creationId xmlns:a16="http://schemas.microsoft.com/office/drawing/2014/main" id="{7478DC39-4A63-127E-8F53-9CAF8527281E}"/>
              </a:ext>
            </a:extLst>
          </p:cNvPr>
          <p:cNvSpPr/>
          <p:nvPr/>
        </p:nvSpPr>
        <p:spPr>
          <a:xfrm>
            <a:off x="4904498" y="2046079"/>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4418C1D8-5BB6-33B8-4042-1C486B6AF054}"/>
              </a:ext>
            </a:extLst>
          </p:cNvPr>
          <p:cNvSpPr/>
          <p:nvPr/>
        </p:nvSpPr>
        <p:spPr>
          <a:xfrm>
            <a:off x="7927924" y="3631304"/>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矩形 1063">
            <a:extLst>
              <a:ext uri="{FF2B5EF4-FFF2-40B4-BE49-F238E27FC236}">
                <a16:creationId xmlns:a16="http://schemas.microsoft.com/office/drawing/2014/main" id="{ECD73D52-015D-A1C0-A031-BB9EFF6ACAC8}"/>
              </a:ext>
            </a:extLst>
          </p:cNvPr>
          <p:cNvSpPr/>
          <p:nvPr/>
        </p:nvSpPr>
        <p:spPr>
          <a:xfrm>
            <a:off x="7927924" y="3631304"/>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6" name="组合 1055">
            <a:extLst>
              <a:ext uri="{FF2B5EF4-FFF2-40B4-BE49-F238E27FC236}">
                <a16:creationId xmlns:a16="http://schemas.microsoft.com/office/drawing/2014/main" id="{BAA2AEB6-A72A-F884-2976-A2B0F054AA4E}"/>
              </a:ext>
            </a:extLst>
          </p:cNvPr>
          <p:cNvGrpSpPr/>
          <p:nvPr/>
        </p:nvGrpSpPr>
        <p:grpSpPr>
          <a:xfrm>
            <a:off x="6173167" y="2320940"/>
            <a:ext cx="566008" cy="3103899"/>
            <a:chOff x="6173167" y="2320940"/>
            <a:chExt cx="566008" cy="3103899"/>
          </a:xfrm>
        </p:grpSpPr>
        <p:sp>
          <p:nvSpPr>
            <p:cNvPr id="34" name="矩形 33">
              <a:extLst>
                <a:ext uri="{FF2B5EF4-FFF2-40B4-BE49-F238E27FC236}">
                  <a16:creationId xmlns:a16="http://schemas.microsoft.com/office/drawing/2014/main" id="{887378C1-1518-40E9-31A0-374714459B20}"/>
                </a:ext>
              </a:extLst>
            </p:cNvPr>
            <p:cNvSpPr/>
            <p:nvPr/>
          </p:nvSpPr>
          <p:spPr>
            <a:xfrm>
              <a:off x="6173614" y="2320940"/>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BD5AA88F-35A3-99AB-2DD6-A981716EC5E7}"/>
                </a:ext>
              </a:extLst>
            </p:cNvPr>
            <p:cNvSpPr/>
            <p:nvPr/>
          </p:nvSpPr>
          <p:spPr>
            <a:xfrm>
              <a:off x="6173167" y="3654697"/>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1803BB2E-22AF-0159-F04A-A50459A24B1A}"/>
                </a:ext>
              </a:extLst>
            </p:cNvPr>
            <p:cNvSpPr/>
            <p:nvPr/>
          </p:nvSpPr>
          <p:spPr>
            <a:xfrm>
              <a:off x="6199175" y="4935267"/>
              <a:ext cx="540000" cy="48957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59" name="矩形 1058">
            <a:extLst>
              <a:ext uri="{FF2B5EF4-FFF2-40B4-BE49-F238E27FC236}">
                <a16:creationId xmlns:a16="http://schemas.microsoft.com/office/drawing/2014/main" id="{933E509E-8ABA-923D-DFAF-C34674EDCBE0}"/>
              </a:ext>
            </a:extLst>
          </p:cNvPr>
          <p:cNvSpPr/>
          <p:nvPr/>
        </p:nvSpPr>
        <p:spPr>
          <a:xfrm>
            <a:off x="6173662" y="232094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811135D7-09AB-565B-64F2-533BF92611BB}"/>
              </a:ext>
            </a:extLst>
          </p:cNvPr>
          <p:cNvSpPr>
            <a:spLocks noGrp="1"/>
          </p:cNvSpPr>
          <p:nvPr>
            <p:ph type="sldNum" sz="quarter" idx="12"/>
          </p:nvPr>
        </p:nvSpPr>
        <p:spPr/>
        <p:txBody>
          <a:bodyPr/>
          <a:lstStyle/>
          <a:p>
            <a:fld id="{49AE70B2-8BF9-45C0-BB95-33D1B9D3A854}" type="slidenum">
              <a:rPr lang="zh-CN" altLang="en-US" smtClean="0"/>
              <a:t>84</a:t>
            </a:fld>
            <a:endParaRPr lang="zh-CN" altLang="en-US" dirty="0"/>
          </a:p>
        </p:txBody>
      </p:sp>
      <p:sp>
        <p:nvSpPr>
          <p:cNvPr id="5" name="标题 4">
            <a:extLst>
              <a:ext uri="{FF2B5EF4-FFF2-40B4-BE49-F238E27FC236}">
                <a16:creationId xmlns:a16="http://schemas.microsoft.com/office/drawing/2014/main" id="{AC3521FE-ADC2-8FBE-D6AF-22B9D2DFD213}"/>
              </a:ext>
            </a:extLst>
          </p:cNvPr>
          <p:cNvSpPr>
            <a:spLocks noGrp="1"/>
          </p:cNvSpPr>
          <p:nvPr>
            <p:ph type="title"/>
          </p:nvPr>
        </p:nvSpPr>
        <p:spPr/>
        <p:txBody>
          <a:bodyPr>
            <a:normAutofit/>
          </a:bodyPr>
          <a:lstStyle/>
          <a:p>
            <a:r>
              <a:rPr lang="en-US" altLang="zh-CN" dirty="0">
                <a:solidFill>
                  <a:srgbClr val="000000"/>
                </a:solidFill>
                <a:cs typeface="Arial" panose="020B0604020202020204"/>
              </a:rPr>
              <a:t>Key Challenge: Identify Congestion Root</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B5A6BC31-2BA3-9F78-3946-EF4AC615383E}"/>
              </a:ext>
            </a:extLst>
          </p:cNvPr>
          <p:cNvCxnSpPr/>
          <p:nvPr/>
        </p:nvCxnSpPr>
        <p:spPr>
          <a:xfrm flipH="1" flipV="1">
            <a:off x="6730293" y="255582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FB233D06-195F-B8B4-30F1-4AE3ADC77A9C}"/>
              </a:ext>
            </a:extLst>
          </p:cNvPr>
          <p:cNvCxnSpPr>
            <a:cxnSpLocks/>
          </p:cNvCxnSpPr>
          <p:nvPr/>
        </p:nvCxnSpPr>
        <p:spPr>
          <a:xfrm>
            <a:off x="6716590" y="386425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5D5DF2B-4BE1-1313-F512-8F1D1054B8D9}"/>
              </a:ext>
            </a:extLst>
          </p:cNvPr>
          <p:cNvCxnSpPr/>
          <p:nvPr/>
        </p:nvCxnSpPr>
        <p:spPr>
          <a:xfrm flipV="1">
            <a:off x="6730293" y="386865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48D7ED1-D239-F1DF-93AF-48C82D8AAD8D}"/>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EFD1806-32FE-EE4B-2E80-2D3BDE426DE4}"/>
              </a:ext>
            </a:extLst>
          </p:cNvPr>
          <p:cNvCxnSpPr/>
          <p:nvPr/>
        </p:nvCxnSpPr>
        <p:spPr>
          <a:xfrm flipH="1">
            <a:off x="5361472" y="255582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B96960C4-32F1-73EB-8CAA-C77C84082C15}"/>
              </a:ext>
            </a:extLst>
          </p:cNvPr>
          <p:cNvCxnSpPr>
            <a:cxnSpLocks/>
          </p:cNvCxnSpPr>
          <p:nvPr/>
        </p:nvCxnSpPr>
        <p:spPr>
          <a:xfrm flipH="1" flipV="1">
            <a:off x="5350752" y="356446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D97514E-478A-2AD7-338A-2C7EFC66CAD7}"/>
              </a:ext>
            </a:extLst>
          </p:cNvPr>
          <p:cNvCxnSpPr>
            <a:cxnSpLocks/>
          </p:cNvCxnSpPr>
          <p:nvPr/>
        </p:nvCxnSpPr>
        <p:spPr>
          <a:xfrm flipH="1">
            <a:off x="5347769" y="386426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4A9F9BD-C320-748C-47F9-1022FC4685D5}"/>
              </a:ext>
            </a:extLst>
          </p:cNvPr>
          <p:cNvCxnSpPr>
            <a:cxnSpLocks/>
          </p:cNvCxnSpPr>
          <p:nvPr/>
        </p:nvCxnSpPr>
        <p:spPr>
          <a:xfrm flipH="1" flipV="1">
            <a:off x="5364455" y="489413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5158D951-778F-EA58-8084-B02ACFC574C9}"/>
              </a:ext>
            </a:extLst>
          </p:cNvPr>
          <p:cNvCxnSpPr/>
          <p:nvPr/>
        </p:nvCxnSpPr>
        <p:spPr>
          <a:xfrm flipH="1">
            <a:off x="5361472" y="517107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5605C862-726C-0077-0439-4A0CBE227620}"/>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728C255C-CE93-954A-4AB1-0807AABF6F74}"/>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3011A45F-32D4-8D87-EDBF-62F77AB5E669}"/>
              </a:ext>
            </a:extLst>
          </p:cNvPr>
          <p:cNvSpPr/>
          <p:nvPr/>
        </p:nvSpPr>
        <p:spPr>
          <a:xfrm>
            <a:off x="6962130" y="293657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E3F3FE8C-4681-F034-EC01-BB7BF97C761B}"/>
              </a:ext>
            </a:extLst>
          </p:cNvPr>
          <p:cNvCxnSpPr/>
          <p:nvPr/>
        </p:nvCxnSpPr>
        <p:spPr>
          <a:xfrm flipV="1">
            <a:off x="6908870" y="396682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1AF646CB-A2BC-DF13-D2AB-08BE1915FE00}"/>
              </a:ext>
            </a:extLst>
          </p:cNvPr>
          <p:cNvSpPr/>
          <p:nvPr/>
        </p:nvSpPr>
        <p:spPr>
          <a:xfrm>
            <a:off x="7124700" y="402710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B30F94ED-3600-2AF1-CC39-FC0EADB14963}"/>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13EC7113-AADB-57F1-2145-6C30929939A3}"/>
              </a:ext>
            </a:extLst>
          </p:cNvPr>
          <p:cNvSpPr/>
          <p:nvPr/>
        </p:nvSpPr>
        <p:spPr>
          <a:xfrm>
            <a:off x="5420857" y="260068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B3928A31-969B-9290-CC57-92F35C75A320}"/>
              </a:ext>
            </a:extLst>
          </p:cNvPr>
          <p:cNvSpPr txBox="1"/>
          <p:nvPr/>
        </p:nvSpPr>
        <p:spPr>
          <a:xfrm>
            <a:off x="6484818" y="269517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01A5DBFE-8FD5-F040-201A-27C714BA3AEB}"/>
              </a:ext>
            </a:extLst>
          </p:cNvPr>
          <p:cNvSpPr txBox="1"/>
          <p:nvPr/>
        </p:nvSpPr>
        <p:spPr>
          <a:xfrm>
            <a:off x="6469175" y="403980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F91EE33B-8545-8F20-304D-DD6172FE3EF4}"/>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0994886A-9EBA-1A50-1858-DA8CE783A3FC}"/>
              </a:ext>
            </a:extLst>
          </p:cNvPr>
          <p:cNvSpPr txBox="1"/>
          <p:nvPr/>
        </p:nvSpPr>
        <p:spPr>
          <a:xfrm>
            <a:off x="8429098" y="400359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19F6165F-447C-5EDE-7507-971211F88991}"/>
              </a:ext>
            </a:extLst>
          </p:cNvPr>
          <p:cNvSpPr/>
          <p:nvPr/>
        </p:nvSpPr>
        <p:spPr>
          <a:xfrm>
            <a:off x="5414518" y="348817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F54E8499-8A50-68E3-AC69-49C5D5B681BF}"/>
              </a:ext>
            </a:extLst>
          </p:cNvPr>
          <p:cNvSpPr/>
          <p:nvPr/>
        </p:nvSpPr>
        <p:spPr>
          <a:xfrm>
            <a:off x="5402109" y="390520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C648FF5E-DA65-0B6B-DDAA-7F2C9FCBAC1A}"/>
              </a:ext>
            </a:extLst>
          </p:cNvPr>
          <p:cNvSpPr/>
          <p:nvPr/>
        </p:nvSpPr>
        <p:spPr>
          <a:xfrm>
            <a:off x="5414518" y="480642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3" name="圆角矩形 125">
            <a:extLst>
              <a:ext uri="{FF2B5EF4-FFF2-40B4-BE49-F238E27FC236}">
                <a16:creationId xmlns:a16="http://schemas.microsoft.com/office/drawing/2014/main" id="{7970159B-2CAD-08B4-FCE1-6672421C943C}"/>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ED8ABF6F-D68F-D9BC-E362-252D4D2F1DEE}"/>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8EC9FC66-F4CC-F30F-EBDF-D8E3A90BF794}"/>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497B9958-D833-565D-0BF5-D8A70A6DBF5A}"/>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716FFCD3-3B27-91F6-F322-3E66C1D56D9C}"/>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D7269205-B45F-3FB2-0A34-10FA05C4EE9A}"/>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8FD80EAD-CB51-D34B-91DE-CBABBA59DE25}"/>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FC3F923F-4365-8A1F-1E43-2FB17A43A2A1}"/>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AB78A964-FD86-115B-46CC-5E4D58083B80}"/>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4F57841F-D7A2-88A2-F0B9-3A4269B1F2B3}"/>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B957DF16-8519-A7E1-57FA-F2F41C2EA9E5}"/>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0D808EF8-C8C3-3533-A792-36FEBAE9C9C4}"/>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0DA755F5-2008-41B6-3A1D-4F3B0419F98D}"/>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E507B277-5B18-1AE6-A2BC-880EF9FF57D0}"/>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E1E93AF7-D0BE-E898-F027-3B0FE903CB0B}"/>
              </a:ext>
            </a:extLst>
          </p:cNvPr>
          <p:cNvSpPr txBox="1"/>
          <p:nvPr/>
        </p:nvSpPr>
        <p:spPr>
          <a:xfrm>
            <a:off x="6423520" y="536708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1C224A4E-6DB0-C894-8F38-D92D697B4608}"/>
              </a:ext>
            </a:extLst>
          </p:cNvPr>
          <p:cNvSpPr/>
          <p:nvPr/>
        </p:nvSpPr>
        <p:spPr>
          <a:xfrm>
            <a:off x="5378836" y="522034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1E6C0683-FEA3-2D97-C775-4FDEE9D52F9C}"/>
              </a:ext>
            </a:extLst>
          </p:cNvPr>
          <p:cNvSpPr/>
          <p:nvPr/>
        </p:nvSpPr>
        <p:spPr>
          <a:xfrm>
            <a:off x="4904498" y="2044772"/>
            <a:ext cx="478757" cy="400907"/>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D76EE915-DE34-47F2-027D-2268CB86D900}"/>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FDDB3D2F-4B47-144A-9983-AEE9D7F63BF4}"/>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B6210E3D-77E3-2F1E-9486-4B6A6D27CBC3}"/>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F8F9224D-7659-DF13-910D-0AE29705F590}"/>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05E2AD1C-36AC-F676-DE23-4DD4ECF7A9E5}"/>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7E8B7153-02F4-933F-F16F-85CE054FC156}"/>
              </a:ext>
            </a:extLst>
          </p:cNvPr>
          <p:cNvSpPr/>
          <p:nvPr/>
        </p:nvSpPr>
        <p:spPr>
          <a:xfrm rot="5232316">
            <a:off x="6569527" y="245679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6" name="组合 1025">
            <a:extLst>
              <a:ext uri="{FF2B5EF4-FFF2-40B4-BE49-F238E27FC236}">
                <a16:creationId xmlns:a16="http://schemas.microsoft.com/office/drawing/2014/main" id="{D6A5CEA1-D9B4-6D2D-CA7C-503B7A36E248}"/>
              </a:ext>
            </a:extLst>
          </p:cNvPr>
          <p:cNvGrpSpPr/>
          <p:nvPr/>
        </p:nvGrpSpPr>
        <p:grpSpPr>
          <a:xfrm>
            <a:off x="5253471" y="2156588"/>
            <a:ext cx="708914" cy="831240"/>
            <a:chOff x="5253471" y="2156588"/>
            <a:chExt cx="708914" cy="831240"/>
          </a:xfrm>
        </p:grpSpPr>
        <p:grpSp>
          <p:nvGrpSpPr>
            <p:cNvPr id="62" name="组合 61">
              <a:extLst>
                <a:ext uri="{FF2B5EF4-FFF2-40B4-BE49-F238E27FC236}">
                  <a16:creationId xmlns:a16="http://schemas.microsoft.com/office/drawing/2014/main" id="{C0251405-D25A-48D1-6E76-8CFA145F01D3}"/>
                </a:ext>
              </a:extLst>
            </p:cNvPr>
            <p:cNvGrpSpPr/>
            <p:nvPr/>
          </p:nvGrpSpPr>
          <p:grpSpPr>
            <a:xfrm>
              <a:off x="5553718" y="2327612"/>
              <a:ext cx="408667" cy="474123"/>
              <a:chOff x="5553718" y="2327612"/>
              <a:chExt cx="408667" cy="474123"/>
            </a:xfrm>
          </p:grpSpPr>
          <p:cxnSp>
            <p:nvCxnSpPr>
              <p:cNvPr id="1069" name="直接箭头连接符 1068">
                <a:extLst>
                  <a:ext uri="{FF2B5EF4-FFF2-40B4-BE49-F238E27FC236}">
                    <a16:creationId xmlns:a16="http://schemas.microsoft.com/office/drawing/2014/main" id="{96C794EA-62A4-7ED0-981E-B7EA33BE22D0}"/>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685608FC-D40D-28D3-9A04-7A58A5FBDE59}"/>
                  </a:ext>
                </a:extLst>
              </p:cNvPr>
              <p:cNvCxnSpPr>
                <a:cxnSpLocks/>
              </p:cNvCxnSpPr>
              <p:nvPr/>
            </p:nvCxnSpPr>
            <p:spPr>
              <a:xfrm flipH="1" flipV="1">
                <a:off x="5569102" y="2327612"/>
                <a:ext cx="393283" cy="1245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5" name="组合 1024">
              <a:extLst>
                <a:ext uri="{FF2B5EF4-FFF2-40B4-BE49-F238E27FC236}">
                  <a16:creationId xmlns:a16="http://schemas.microsoft.com/office/drawing/2014/main" id="{7AA912AB-64C2-9EEA-0036-DBA4EE6E91A5}"/>
                </a:ext>
              </a:extLst>
            </p:cNvPr>
            <p:cNvGrpSpPr/>
            <p:nvPr/>
          </p:nvGrpSpPr>
          <p:grpSpPr>
            <a:xfrm>
              <a:off x="5253471" y="2156588"/>
              <a:ext cx="216000" cy="831240"/>
              <a:chOff x="5253471" y="2156588"/>
              <a:chExt cx="216000" cy="831240"/>
            </a:xfrm>
          </p:grpSpPr>
          <p:sp>
            <p:nvSpPr>
              <p:cNvPr id="1051" name="椭圆 1050">
                <a:extLst>
                  <a:ext uri="{FF2B5EF4-FFF2-40B4-BE49-F238E27FC236}">
                    <a16:creationId xmlns:a16="http://schemas.microsoft.com/office/drawing/2014/main" id="{B6C8B001-A6A0-4C76-A5E6-239587885691}"/>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344FAA02-CD15-5708-1224-80E739174857}"/>
                  </a:ext>
                </a:extLst>
              </p:cNvPr>
              <p:cNvSpPr/>
              <p:nvPr/>
            </p:nvSpPr>
            <p:spPr>
              <a:xfrm rot="5232316">
                <a:off x="5253471" y="215658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66" name="椭圆 1065">
            <a:extLst>
              <a:ext uri="{FF2B5EF4-FFF2-40B4-BE49-F238E27FC236}">
                <a16:creationId xmlns:a16="http://schemas.microsoft.com/office/drawing/2014/main" id="{E295FC5F-1EBC-701D-4A1B-3697642F9440}"/>
              </a:ext>
            </a:extLst>
          </p:cNvPr>
          <p:cNvSpPr/>
          <p:nvPr/>
        </p:nvSpPr>
        <p:spPr>
          <a:xfrm rot="5400000">
            <a:off x="8344354" y="3861441"/>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2" name="文本框 1071">
            <a:extLst>
              <a:ext uri="{FF2B5EF4-FFF2-40B4-BE49-F238E27FC236}">
                <a16:creationId xmlns:a16="http://schemas.microsoft.com/office/drawing/2014/main" id="{49E07C4F-509E-C1B5-9B00-80797E7122B5}"/>
              </a:ext>
            </a:extLst>
          </p:cNvPr>
          <p:cNvSpPr txBox="1"/>
          <p:nvPr/>
        </p:nvSpPr>
        <p:spPr>
          <a:xfrm>
            <a:off x="4340492" y="1593732"/>
            <a:ext cx="1667444" cy="400110"/>
          </a:xfrm>
          <a:prstGeom prst="rect">
            <a:avLst/>
          </a:prstGeom>
          <a:noFill/>
        </p:spPr>
        <p:txBody>
          <a:bodyPr wrap="non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HOL Blocking!</a:t>
            </a:r>
            <a:endParaRPr lang="zh-CN" alt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2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p:stCondLst>
                              <p:cond delay="0"/>
                            </p:stCondLst>
                            <p:childTnLst>
                              <p:par>
                                <p:cTn id="14" presetID="22" presetClass="entr" presetSubtype="2"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right)">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P spid="1059" grpId="0" animBg="1"/>
      <p:bldP spid="1043" grpId="0" animBg="1"/>
      <p:bldP spid="35" grpId="0" animBg="1"/>
      <p:bldP spid="1066" grpId="0" animBg="1"/>
      <p:bldP spid="107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8E4E-B07B-EFAD-EEFD-235E5318753C}"/>
            </a:ext>
          </a:extLst>
        </p:cNvPr>
        <p:cNvGrpSpPr/>
        <p:nvPr/>
      </p:nvGrpSpPr>
      <p:grpSpPr>
        <a:xfrm>
          <a:off x="0" y="0"/>
          <a:ext cx="0" cy="0"/>
          <a:chOff x="0" y="0"/>
          <a:chExt cx="0" cy="0"/>
        </a:xfrm>
      </p:grpSpPr>
      <p:sp>
        <p:nvSpPr>
          <p:cNvPr id="34" name="矩形 33">
            <a:extLst>
              <a:ext uri="{FF2B5EF4-FFF2-40B4-BE49-F238E27FC236}">
                <a16:creationId xmlns:a16="http://schemas.microsoft.com/office/drawing/2014/main" id="{A4C12620-84CB-EBD5-4CBC-BA152C448CBA}"/>
              </a:ext>
            </a:extLst>
          </p:cNvPr>
          <p:cNvSpPr/>
          <p:nvPr/>
        </p:nvSpPr>
        <p:spPr>
          <a:xfrm>
            <a:off x="6173614" y="2320940"/>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5" name="组合 1044">
            <a:extLst>
              <a:ext uri="{FF2B5EF4-FFF2-40B4-BE49-F238E27FC236}">
                <a16:creationId xmlns:a16="http://schemas.microsoft.com/office/drawing/2014/main" id="{B3E45CD3-4F85-E79A-6E3B-AC05B7F323D8}"/>
              </a:ext>
            </a:extLst>
          </p:cNvPr>
          <p:cNvGrpSpPr/>
          <p:nvPr/>
        </p:nvGrpSpPr>
        <p:grpSpPr>
          <a:xfrm>
            <a:off x="6173662" y="2320940"/>
            <a:ext cx="611865" cy="450000"/>
            <a:chOff x="6173662" y="2320940"/>
            <a:chExt cx="611865" cy="450000"/>
          </a:xfrm>
        </p:grpSpPr>
        <p:sp>
          <p:nvSpPr>
            <p:cNvPr id="1059" name="矩形 1058">
              <a:extLst>
                <a:ext uri="{FF2B5EF4-FFF2-40B4-BE49-F238E27FC236}">
                  <a16:creationId xmlns:a16="http://schemas.microsoft.com/office/drawing/2014/main" id="{3EB97701-70C4-8623-BC11-E6D65629F14A}"/>
                </a:ext>
              </a:extLst>
            </p:cNvPr>
            <p:cNvSpPr/>
            <p:nvPr/>
          </p:nvSpPr>
          <p:spPr>
            <a:xfrm>
              <a:off x="6173662" y="232094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D511E300-CAD7-BBEB-38CE-C7A09CA0659B}"/>
                </a:ext>
              </a:extLst>
            </p:cNvPr>
            <p:cNvSpPr/>
            <p:nvPr/>
          </p:nvSpPr>
          <p:spPr>
            <a:xfrm rot="5232316">
              <a:off x="6569527" y="245679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a:extLst>
              <a:ext uri="{FF2B5EF4-FFF2-40B4-BE49-F238E27FC236}">
                <a16:creationId xmlns:a16="http://schemas.microsoft.com/office/drawing/2014/main" id="{D11FDEAE-2CB2-9F1B-3D96-CBFBA0B645C3}"/>
              </a:ext>
            </a:extLst>
          </p:cNvPr>
          <p:cNvSpPr/>
          <p:nvPr/>
        </p:nvSpPr>
        <p:spPr>
          <a:xfrm>
            <a:off x="6173167" y="3654697"/>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DE5A6DE7-0F49-01A2-7637-FA4C984F1FDC}"/>
              </a:ext>
            </a:extLst>
          </p:cNvPr>
          <p:cNvSpPr/>
          <p:nvPr/>
        </p:nvSpPr>
        <p:spPr>
          <a:xfrm>
            <a:off x="6199175" y="4935267"/>
            <a:ext cx="540000" cy="48957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矩形 1072">
            <a:extLst>
              <a:ext uri="{FF2B5EF4-FFF2-40B4-BE49-F238E27FC236}">
                <a16:creationId xmlns:a16="http://schemas.microsoft.com/office/drawing/2014/main" id="{F65805DE-9A1F-0277-BAA0-B05FCD721845}"/>
              </a:ext>
            </a:extLst>
          </p:cNvPr>
          <p:cNvSpPr/>
          <p:nvPr/>
        </p:nvSpPr>
        <p:spPr>
          <a:xfrm>
            <a:off x="4904498" y="2046079"/>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CCCA554D-4A27-2166-F4F4-D20F30E4525D}"/>
              </a:ext>
            </a:extLst>
          </p:cNvPr>
          <p:cNvSpPr/>
          <p:nvPr/>
        </p:nvSpPr>
        <p:spPr>
          <a:xfrm>
            <a:off x="7927924" y="3631304"/>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5F21C745-C861-B9EF-6BBA-79CE55BCC39C}"/>
              </a:ext>
            </a:extLst>
          </p:cNvPr>
          <p:cNvSpPr>
            <a:spLocks noGrp="1"/>
          </p:cNvSpPr>
          <p:nvPr>
            <p:ph type="sldNum" sz="quarter" idx="12"/>
          </p:nvPr>
        </p:nvSpPr>
        <p:spPr/>
        <p:txBody>
          <a:bodyPr/>
          <a:lstStyle/>
          <a:p>
            <a:fld id="{49AE70B2-8BF9-45C0-BB95-33D1B9D3A854}" type="slidenum">
              <a:rPr lang="zh-CN" altLang="en-US" smtClean="0"/>
              <a:t>85</a:t>
            </a:fld>
            <a:endParaRPr lang="zh-CN" altLang="en-US" dirty="0"/>
          </a:p>
        </p:txBody>
      </p:sp>
      <p:sp>
        <p:nvSpPr>
          <p:cNvPr id="5" name="标题 4">
            <a:extLst>
              <a:ext uri="{FF2B5EF4-FFF2-40B4-BE49-F238E27FC236}">
                <a16:creationId xmlns:a16="http://schemas.microsoft.com/office/drawing/2014/main" id="{D72F6BE3-F30A-0C68-C738-74912027BCD5}"/>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Design: Distributed Congestion Root Election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8E9E9D11-A382-F8E2-3B70-01B18762C354}"/>
              </a:ext>
            </a:extLst>
          </p:cNvPr>
          <p:cNvCxnSpPr/>
          <p:nvPr/>
        </p:nvCxnSpPr>
        <p:spPr>
          <a:xfrm flipH="1" flipV="1">
            <a:off x="6730293" y="255582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689D0B3-D263-6029-A255-7E38C3415B0F}"/>
              </a:ext>
            </a:extLst>
          </p:cNvPr>
          <p:cNvCxnSpPr>
            <a:cxnSpLocks/>
          </p:cNvCxnSpPr>
          <p:nvPr/>
        </p:nvCxnSpPr>
        <p:spPr>
          <a:xfrm>
            <a:off x="6716590" y="386425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ADCE33C1-3E53-176F-42C5-2B2005089639}"/>
              </a:ext>
            </a:extLst>
          </p:cNvPr>
          <p:cNvCxnSpPr/>
          <p:nvPr/>
        </p:nvCxnSpPr>
        <p:spPr>
          <a:xfrm flipV="1">
            <a:off x="6730293" y="386865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2A4D5D9-AFD8-8D1F-1CF1-BE76D69E2E4B}"/>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EC4E76F-4362-655B-DF64-A6F971F0B041}"/>
              </a:ext>
            </a:extLst>
          </p:cNvPr>
          <p:cNvCxnSpPr/>
          <p:nvPr/>
        </p:nvCxnSpPr>
        <p:spPr>
          <a:xfrm flipH="1">
            <a:off x="5361472" y="255582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4B1FEA22-890F-443D-7FED-F952F29EBFF9}"/>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6E92FA3E-1E14-B5C7-251D-C527DB0FF62C}"/>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356D8E8C-E39B-7E08-E132-062EE75DFCCB}"/>
              </a:ext>
            </a:extLst>
          </p:cNvPr>
          <p:cNvSpPr/>
          <p:nvPr/>
        </p:nvSpPr>
        <p:spPr>
          <a:xfrm>
            <a:off x="6962130" y="293657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C2EC30C6-3B5C-C5F1-E0E7-021E8352DF1C}"/>
              </a:ext>
            </a:extLst>
          </p:cNvPr>
          <p:cNvCxnSpPr/>
          <p:nvPr/>
        </p:nvCxnSpPr>
        <p:spPr>
          <a:xfrm flipV="1">
            <a:off x="6908870" y="396682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4F8BB39A-33A1-23F0-249C-1ABF9DE068D8}"/>
              </a:ext>
            </a:extLst>
          </p:cNvPr>
          <p:cNvSpPr/>
          <p:nvPr/>
        </p:nvSpPr>
        <p:spPr>
          <a:xfrm>
            <a:off x="7124700" y="402710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7" name="文本框 46">
            <a:extLst>
              <a:ext uri="{FF2B5EF4-FFF2-40B4-BE49-F238E27FC236}">
                <a16:creationId xmlns:a16="http://schemas.microsoft.com/office/drawing/2014/main" id="{09F05299-CA19-C8F4-04ED-D62059BDFD92}"/>
              </a:ext>
            </a:extLst>
          </p:cNvPr>
          <p:cNvSpPr txBox="1"/>
          <p:nvPr/>
        </p:nvSpPr>
        <p:spPr>
          <a:xfrm>
            <a:off x="6484818" y="269517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CD66BF48-4327-6694-E394-DED20737DB88}"/>
              </a:ext>
            </a:extLst>
          </p:cNvPr>
          <p:cNvSpPr txBox="1"/>
          <p:nvPr/>
        </p:nvSpPr>
        <p:spPr>
          <a:xfrm>
            <a:off x="6469175" y="403980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8E0F93A8-E611-AE8F-A924-06A89B80BACF}"/>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1B914434-7DF6-6CCD-88D4-493D5A26C603}"/>
              </a:ext>
            </a:extLst>
          </p:cNvPr>
          <p:cNvSpPr txBox="1"/>
          <p:nvPr/>
        </p:nvSpPr>
        <p:spPr>
          <a:xfrm>
            <a:off x="8429098" y="400359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63" name="圆角矩形 125">
            <a:extLst>
              <a:ext uri="{FF2B5EF4-FFF2-40B4-BE49-F238E27FC236}">
                <a16:creationId xmlns:a16="http://schemas.microsoft.com/office/drawing/2014/main" id="{FF4145B0-719C-0912-675F-88424308023F}"/>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A0E554E7-AFA2-4DBB-D6C1-3549A7A0762C}"/>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9EC919BC-86AD-3EB4-30A2-B8B463769799}"/>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4F11A8B2-E7BD-3D75-2CB3-00E2EE832C8B}"/>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0BF82852-4880-C4CD-D1E0-9412ADF7AB76}"/>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B482620A-0F50-DDE5-B42C-72C11C224627}"/>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79D42D43-E0BD-6365-0C2D-094BC53B3A15}"/>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5BB1F3DD-01CC-17F8-73C7-C654496930D1}"/>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D9EF84B3-3EBA-AADE-FE80-61AB2EE7DD76}"/>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21D5BC1D-BD6E-BF37-F249-DCC0BA4FA564}"/>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4AF1F942-8C12-E674-C7CB-7993995BEA00}"/>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F7467FEA-3751-F6D9-9FDB-287FC190C69F}"/>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16FB2D98-EF0A-1533-631F-699984D2E1EA}"/>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BE8BC931-2541-0B36-2AA2-02191979B820}"/>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8DB4A2EF-01BA-5EFC-29D6-56602D15CC2B}"/>
              </a:ext>
            </a:extLst>
          </p:cNvPr>
          <p:cNvSpPr txBox="1"/>
          <p:nvPr/>
        </p:nvSpPr>
        <p:spPr>
          <a:xfrm>
            <a:off x="6423520" y="536708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6" name="矩形 1045">
            <a:extLst>
              <a:ext uri="{FF2B5EF4-FFF2-40B4-BE49-F238E27FC236}">
                <a16:creationId xmlns:a16="http://schemas.microsoft.com/office/drawing/2014/main" id="{B25E9425-600D-6198-1E47-678C196A9E63}"/>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CDFB91F0-F41E-22E8-E686-0947FDB2A474}"/>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F19D5039-8790-C1F3-92D4-679EF601E326}"/>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4772595D-07A6-DF35-D1C5-726947EC79A4}"/>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F452A23E-68FE-551C-8C11-07F656138517}"/>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0" name="组合 1069">
            <a:extLst>
              <a:ext uri="{FF2B5EF4-FFF2-40B4-BE49-F238E27FC236}">
                <a16:creationId xmlns:a16="http://schemas.microsoft.com/office/drawing/2014/main" id="{BC300F69-7733-0A00-94C3-873B5DC50B8D}"/>
              </a:ext>
            </a:extLst>
          </p:cNvPr>
          <p:cNvGrpSpPr/>
          <p:nvPr/>
        </p:nvGrpSpPr>
        <p:grpSpPr>
          <a:xfrm>
            <a:off x="5253471" y="2156588"/>
            <a:ext cx="708914" cy="831240"/>
            <a:chOff x="5253471" y="2156588"/>
            <a:chExt cx="708914" cy="831240"/>
          </a:xfrm>
        </p:grpSpPr>
        <p:cxnSp>
          <p:nvCxnSpPr>
            <p:cNvPr id="1069" name="直接箭头连接符 1068">
              <a:extLst>
                <a:ext uri="{FF2B5EF4-FFF2-40B4-BE49-F238E27FC236}">
                  <a16:creationId xmlns:a16="http://schemas.microsoft.com/office/drawing/2014/main" id="{63029895-2055-AAD1-F1B9-76CA437E361A}"/>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7A11E184-50C7-FEA8-069F-E194BB1DF369}"/>
                </a:ext>
              </a:extLst>
            </p:cNvPr>
            <p:cNvCxnSpPr>
              <a:cxnSpLocks/>
            </p:cNvCxnSpPr>
            <p:nvPr/>
          </p:nvCxnSpPr>
          <p:spPr>
            <a:xfrm flipH="1" flipV="1">
              <a:off x="5569102" y="2327612"/>
              <a:ext cx="393283" cy="1245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1" name="椭圆 1050">
              <a:extLst>
                <a:ext uri="{FF2B5EF4-FFF2-40B4-BE49-F238E27FC236}">
                  <a16:creationId xmlns:a16="http://schemas.microsoft.com/office/drawing/2014/main" id="{E5C06C2F-613C-A781-E37E-84119084038C}"/>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3D96F77E-C006-3B38-F5B3-D84351A895F8}"/>
                </a:ext>
              </a:extLst>
            </p:cNvPr>
            <p:cNvSpPr/>
            <p:nvPr/>
          </p:nvSpPr>
          <p:spPr>
            <a:xfrm rot="5232316">
              <a:off x="5253471" y="215658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86E4294D-4E50-D9C9-7D5A-4ED28E177CD2}"/>
              </a:ext>
            </a:extLst>
          </p:cNvPr>
          <p:cNvGrpSpPr/>
          <p:nvPr/>
        </p:nvGrpSpPr>
        <p:grpSpPr>
          <a:xfrm>
            <a:off x="10192252" y="2037445"/>
            <a:ext cx="493266" cy="411312"/>
            <a:chOff x="10192252" y="2037445"/>
            <a:chExt cx="493266" cy="411312"/>
          </a:xfrm>
        </p:grpSpPr>
        <p:sp>
          <p:nvSpPr>
            <p:cNvPr id="28" name="矩形 27">
              <a:extLst>
                <a:ext uri="{FF2B5EF4-FFF2-40B4-BE49-F238E27FC236}">
                  <a16:creationId xmlns:a16="http://schemas.microsoft.com/office/drawing/2014/main" id="{D0F6F4A0-740A-8F57-2DA9-B6EDCEBA175B}"/>
                </a:ext>
              </a:extLst>
            </p:cNvPr>
            <p:cNvSpPr/>
            <p:nvPr/>
          </p:nvSpPr>
          <p:spPr>
            <a:xfrm>
              <a:off x="10352691" y="203744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9" name="矩形 28">
              <a:extLst>
                <a:ext uri="{FF2B5EF4-FFF2-40B4-BE49-F238E27FC236}">
                  <a16:creationId xmlns:a16="http://schemas.microsoft.com/office/drawing/2014/main" id="{09B21955-7A3B-C41C-D36A-83750430615F}"/>
                </a:ext>
              </a:extLst>
            </p:cNvPr>
            <p:cNvSpPr/>
            <p:nvPr/>
          </p:nvSpPr>
          <p:spPr>
            <a:xfrm>
              <a:off x="10192252" y="203910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30" name="矩形 29">
              <a:extLst>
                <a:ext uri="{FF2B5EF4-FFF2-40B4-BE49-F238E27FC236}">
                  <a16:creationId xmlns:a16="http://schemas.microsoft.com/office/drawing/2014/main" id="{37271F12-EE7E-E6AE-6487-F041A8012DCF}"/>
                </a:ext>
              </a:extLst>
            </p:cNvPr>
            <p:cNvSpPr/>
            <p:nvPr/>
          </p:nvSpPr>
          <p:spPr>
            <a:xfrm>
              <a:off x="10522490" y="2037730"/>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grpSp>
        <p:nvGrpSpPr>
          <p:cNvPr id="9" name="组合 8">
            <a:extLst>
              <a:ext uri="{FF2B5EF4-FFF2-40B4-BE49-F238E27FC236}">
                <a16:creationId xmlns:a16="http://schemas.microsoft.com/office/drawing/2014/main" id="{0308CE10-2BFA-AC5D-D601-18340B891AA2}"/>
              </a:ext>
            </a:extLst>
          </p:cNvPr>
          <p:cNvGrpSpPr/>
          <p:nvPr/>
        </p:nvGrpSpPr>
        <p:grpSpPr>
          <a:xfrm>
            <a:off x="7006683" y="1463712"/>
            <a:ext cx="4132932" cy="1600798"/>
            <a:chOff x="7006683" y="1463712"/>
            <a:chExt cx="4132932" cy="1600798"/>
          </a:xfrm>
        </p:grpSpPr>
        <p:sp>
          <p:nvSpPr>
            <p:cNvPr id="4" name="矩形 3">
              <a:extLst>
                <a:ext uri="{FF2B5EF4-FFF2-40B4-BE49-F238E27FC236}">
                  <a16:creationId xmlns:a16="http://schemas.microsoft.com/office/drawing/2014/main" id="{90682A10-906A-11D9-6771-6E0AC0D5CCA8}"/>
                </a:ext>
              </a:extLst>
            </p:cNvPr>
            <p:cNvSpPr/>
            <p:nvPr/>
          </p:nvSpPr>
          <p:spPr>
            <a:xfrm>
              <a:off x="8056247" y="1463712"/>
              <a:ext cx="3051574" cy="1600798"/>
            </a:xfrm>
            <a:prstGeom prst="rect">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8" name="矩形 17">
              <a:extLst>
                <a:ext uri="{FF2B5EF4-FFF2-40B4-BE49-F238E27FC236}">
                  <a16:creationId xmlns:a16="http://schemas.microsoft.com/office/drawing/2014/main" id="{859034C3-7E4D-213D-50B6-0A01D8566C6B}"/>
                </a:ext>
              </a:extLst>
            </p:cNvPr>
            <p:cNvSpPr/>
            <p:nvPr/>
          </p:nvSpPr>
          <p:spPr>
            <a:xfrm>
              <a:off x="10072378" y="2037328"/>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9" name="矩形 18">
              <a:extLst>
                <a:ext uri="{FF2B5EF4-FFF2-40B4-BE49-F238E27FC236}">
                  <a16:creationId xmlns:a16="http://schemas.microsoft.com/office/drawing/2014/main" id="{F9596F9F-6B8C-E322-9120-F1272AC91CC2}"/>
                </a:ext>
              </a:extLst>
            </p:cNvPr>
            <p:cNvSpPr/>
            <p:nvPr/>
          </p:nvSpPr>
          <p:spPr>
            <a:xfrm>
              <a:off x="10845653" y="203744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0" name="文本框 19">
              <a:extLst>
                <a:ext uri="{FF2B5EF4-FFF2-40B4-BE49-F238E27FC236}">
                  <a16:creationId xmlns:a16="http://schemas.microsoft.com/office/drawing/2014/main" id="{02489D58-3C61-34CE-6971-91F9CF9B395F}"/>
                </a:ext>
              </a:extLst>
            </p:cNvPr>
            <p:cNvSpPr txBox="1"/>
            <p:nvPr/>
          </p:nvSpPr>
          <p:spPr>
            <a:xfrm>
              <a:off x="8042222" y="2028330"/>
              <a:ext cx="1970252"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Default output queue (OQ)</a:t>
              </a:r>
              <a:endParaRPr lang="zh-CN" altLang="en-US" sz="2200" baseline="-25000" dirty="0">
                <a:latin typeface="Calibri" panose="020F0502020204030204" pitchFamily="34" charset="0"/>
                <a:cs typeface="Calibri" panose="020F0502020204030204" pitchFamily="34" charset="0"/>
              </a:endParaRPr>
            </a:p>
          </p:txBody>
        </p:sp>
        <p:sp>
          <p:nvSpPr>
            <p:cNvPr id="21" name="矩形 20">
              <a:extLst>
                <a:ext uri="{FF2B5EF4-FFF2-40B4-BE49-F238E27FC236}">
                  <a16:creationId xmlns:a16="http://schemas.microsoft.com/office/drawing/2014/main" id="{5F37E23D-7DD2-A567-0838-0C891A5ED8B2}"/>
                </a:ext>
              </a:extLst>
            </p:cNvPr>
            <p:cNvSpPr/>
            <p:nvPr/>
          </p:nvSpPr>
          <p:spPr>
            <a:xfrm>
              <a:off x="10680233" y="2037445"/>
              <a:ext cx="163028" cy="409657"/>
            </a:xfrm>
            <a:prstGeom prst="rect">
              <a:avLst/>
            </a:prstGeom>
            <a:solidFill>
              <a:srgbClr val="F4B18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4" name="文本框 23">
              <a:extLst>
                <a:ext uri="{FF2B5EF4-FFF2-40B4-BE49-F238E27FC236}">
                  <a16:creationId xmlns:a16="http://schemas.microsoft.com/office/drawing/2014/main" id="{8122E88B-1FC5-4D5E-C02B-F3361B7256CD}"/>
                </a:ext>
              </a:extLst>
            </p:cNvPr>
            <p:cNvSpPr txBox="1"/>
            <p:nvPr/>
          </p:nvSpPr>
          <p:spPr>
            <a:xfrm>
              <a:off x="8015111" y="1553713"/>
              <a:ext cx="3124504" cy="320729"/>
            </a:xfrm>
            <a:prstGeom prst="rect">
              <a:avLst/>
            </a:prstGeom>
            <a:noFill/>
          </p:spPr>
          <p:txBody>
            <a:bodyPr wrap="square" rtlCol="0">
              <a:spAutoFit/>
            </a:bodyPr>
            <a:lstStyle/>
            <a:p>
              <a:pPr algn="ctr">
                <a:lnSpc>
                  <a:spcPts val="1600"/>
                </a:lnSpc>
              </a:pPr>
              <a:r>
                <a:rPr lang="en-US" altLang="zh-CN" sz="2200" dirty="0">
                  <a:latin typeface="Calibri" panose="020F0502020204030204" pitchFamily="34" charset="0"/>
                  <a:cs typeface="Calibri" panose="020F0502020204030204" pitchFamily="34" charset="0"/>
                </a:rPr>
                <a:t>Queues at P3</a:t>
              </a:r>
              <a:endParaRPr lang="zh-CN" altLang="en-US" sz="2200" baseline="-25000" dirty="0">
                <a:latin typeface="Calibri" panose="020F0502020204030204" pitchFamily="34" charset="0"/>
                <a:cs typeface="Calibri" panose="020F0502020204030204" pitchFamily="34" charset="0"/>
              </a:endParaRPr>
            </a:p>
          </p:txBody>
        </p:sp>
        <p:sp>
          <p:nvSpPr>
            <p:cNvPr id="25" name="箭头: 右 24">
              <a:extLst>
                <a:ext uri="{FF2B5EF4-FFF2-40B4-BE49-F238E27FC236}">
                  <a16:creationId xmlns:a16="http://schemas.microsoft.com/office/drawing/2014/main" id="{6EBC8C30-5334-9D60-2AA4-03717D966628}"/>
                </a:ext>
              </a:extLst>
            </p:cNvPr>
            <p:cNvSpPr/>
            <p:nvPr/>
          </p:nvSpPr>
          <p:spPr>
            <a:xfrm rot="20791435">
              <a:off x="7006683" y="2154703"/>
              <a:ext cx="897362"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dirty="0"/>
            </a:p>
          </p:txBody>
        </p:sp>
        <p:cxnSp>
          <p:nvCxnSpPr>
            <p:cNvPr id="57" name="直接连接符 56">
              <a:extLst>
                <a:ext uri="{FF2B5EF4-FFF2-40B4-BE49-F238E27FC236}">
                  <a16:creationId xmlns:a16="http://schemas.microsoft.com/office/drawing/2014/main" id="{84DD8ECD-122D-2897-6FCB-DFB3D69EAC3F}"/>
                </a:ext>
              </a:extLst>
            </p:cNvPr>
            <p:cNvCxnSpPr>
              <a:cxnSpLocks/>
            </p:cNvCxnSpPr>
            <p:nvPr/>
          </p:nvCxnSpPr>
          <p:spPr>
            <a:xfrm>
              <a:off x="10352691" y="1921933"/>
              <a:ext cx="0" cy="74202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4" name="文本框 1043">
                  <a:extLst>
                    <a:ext uri="{FF2B5EF4-FFF2-40B4-BE49-F238E27FC236}">
                      <a16:creationId xmlns:a16="http://schemas.microsoft.com/office/drawing/2014/main" id="{558A417C-5B3D-484A-ACCF-892D6D0849BD}"/>
                    </a:ext>
                  </a:extLst>
                </p:cNvPr>
                <p:cNvSpPr txBox="1"/>
                <p:nvPr/>
              </p:nvSpPr>
              <p:spPr>
                <a:xfrm>
                  <a:off x="10007517" y="2657420"/>
                  <a:ext cx="817196" cy="297517"/>
                </a:xfrm>
                <a:prstGeom prst="rect">
                  <a:avLst/>
                </a:prstGeom>
                <a:noFill/>
              </p:spPr>
              <p:txBody>
                <a:bodyPr wrap="square" rtlCol="0">
                  <a:spAutoFit/>
                </a:bodyPr>
                <a:lstStyle/>
                <a:p>
                  <a:pPr algn="ctr">
                    <a:lnSpc>
                      <a:spcPts val="1600"/>
                    </a:lnSpc>
                  </a:pPr>
                  <a14:m>
                    <m:oMathPara xmlns:m="http://schemas.openxmlformats.org/officeDocument/2006/math">
                      <m:oMathParaPr>
                        <m:jc m:val="centerGroup"/>
                      </m:oMathParaPr>
                      <m:oMath xmlns:m="http://schemas.openxmlformats.org/officeDocument/2006/math">
                        <m:sSub>
                          <m:sSubPr>
                            <m:ctrlPr>
                              <a:rPr lang="en-US" altLang="zh-CN" sz="2200" b="0" i="1" dirty="0" smtClean="0">
                                <a:latin typeface="Cambria Math" panose="02040503050406030204" pitchFamily="18" charset="0"/>
                                <a:cs typeface="Calibri" panose="020F0502020204030204" pitchFamily="34" charset="0"/>
                              </a:rPr>
                            </m:ctrlPr>
                          </m:sSubPr>
                          <m:e>
                            <m:r>
                              <a:rPr lang="en-US" altLang="zh-CN" sz="2200" i="1" dirty="0" smtClean="0">
                                <a:latin typeface="Cambria Math" panose="02040503050406030204" pitchFamily="18" charset="0"/>
                                <a:cs typeface="Calibri" panose="020F0502020204030204" pitchFamily="34" charset="0"/>
                              </a:rPr>
                              <m:t>𝐾</m:t>
                            </m:r>
                          </m:e>
                          <m:sub>
                            <m:r>
                              <a:rPr lang="en-US" altLang="zh-CN" sz="2200" b="0" i="1" dirty="0" smtClean="0">
                                <a:latin typeface="Cambria Math" panose="02040503050406030204" pitchFamily="18" charset="0"/>
                                <a:cs typeface="Calibri" panose="020F0502020204030204" pitchFamily="34" charset="0"/>
                              </a:rPr>
                              <m:t>𝑝𝑎𝑢𝑠𝑒</m:t>
                            </m:r>
                          </m:sub>
                        </m:sSub>
                      </m:oMath>
                    </m:oMathPara>
                  </a14:m>
                  <a:endParaRPr lang="zh-CN" altLang="en-US" sz="2200" baseline="-25000" dirty="0">
                    <a:latin typeface="Calibri" panose="020F0502020204030204" pitchFamily="34" charset="0"/>
                    <a:cs typeface="Calibri" panose="020F0502020204030204" pitchFamily="34" charset="0"/>
                  </a:endParaRPr>
                </a:p>
              </p:txBody>
            </p:sp>
          </mc:Choice>
          <mc:Fallback xmlns="">
            <p:sp>
              <p:nvSpPr>
                <p:cNvPr id="1044" name="文本框 1043">
                  <a:extLst>
                    <a:ext uri="{FF2B5EF4-FFF2-40B4-BE49-F238E27FC236}">
                      <a16:creationId xmlns:a16="http://schemas.microsoft.com/office/drawing/2014/main" id="{558A417C-5B3D-484A-ACCF-892D6D0849BD}"/>
                    </a:ext>
                  </a:extLst>
                </p:cNvPr>
                <p:cNvSpPr txBox="1">
                  <a:spLocks noRot="1" noChangeAspect="1" noMove="1" noResize="1" noEditPoints="1" noAdjustHandles="1" noChangeArrowheads="1" noChangeShapeType="1" noTextEdit="1"/>
                </p:cNvSpPr>
                <p:nvPr/>
              </p:nvSpPr>
              <p:spPr>
                <a:xfrm>
                  <a:off x="10007517" y="2657420"/>
                  <a:ext cx="817196" cy="297517"/>
                </a:xfrm>
                <a:prstGeom prst="rect">
                  <a:avLst/>
                </a:prstGeom>
                <a:blipFill>
                  <a:blip r:embed="rId3"/>
                  <a:stretch>
                    <a:fillRect l="-13846" t="-16667" r="-1538" b="-25000"/>
                  </a:stretch>
                </a:blipFill>
              </p:spPr>
              <p:txBody>
                <a:bodyPr/>
                <a:lstStyle/>
                <a:p>
                  <a:r>
                    <a:rPr lang="zh-CN" altLang="en-US">
                      <a:noFill/>
                    </a:rPr>
                    <a:t> </a:t>
                  </a:r>
                </a:p>
              </p:txBody>
            </p:sp>
          </mc:Fallback>
        </mc:AlternateContent>
      </p:grpSp>
      <p:grpSp>
        <p:nvGrpSpPr>
          <p:cNvPr id="1071" name="组合 1070">
            <a:extLst>
              <a:ext uri="{FF2B5EF4-FFF2-40B4-BE49-F238E27FC236}">
                <a16:creationId xmlns:a16="http://schemas.microsoft.com/office/drawing/2014/main" id="{B1C61594-0B76-EF04-1344-CC9787143D94}"/>
              </a:ext>
            </a:extLst>
          </p:cNvPr>
          <p:cNvGrpSpPr/>
          <p:nvPr/>
        </p:nvGrpSpPr>
        <p:grpSpPr>
          <a:xfrm>
            <a:off x="7569038" y="2205416"/>
            <a:ext cx="1613875" cy="622170"/>
            <a:chOff x="7689183" y="1928040"/>
            <a:chExt cx="1613875" cy="963381"/>
          </a:xfrm>
        </p:grpSpPr>
        <p:sp>
          <p:nvSpPr>
            <p:cNvPr id="1058" name="对话气泡: 圆角矩形 1057">
              <a:extLst>
                <a:ext uri="{FF2B5EF4-FFF2-40B4-BE49-F238E27FC236}">
                  <a16:creationId xmlns:a16="http://schemas.microsoft.com/office/drawing/2014/main" id="{D370A51A-A66A-F7B7-C6E8-F83A9BE0AFD0}"/>
                </a:ext>
              </a:extLst>
            </p:cNvPr>
            <p:cNvSpPr/>
            <p:nvPr/>
          </p:nvSpPr>
          <p:spPr>
            <a:xfrm>
              <a:off x="7709119" y="1928040"/>
              <a:ext cx="1593939" cy="963381"/>
            </a:xfrm>
            <a:custGeom>
              <a:avLst/>
              <a:gdLst>
                <a:gd name="connsiteX0" fmla="*/ 0 w 1593939"/>
                <a:gd name="connsiteY0" fmla="*/ 160567 h 963381"/>
                <a:gd name="connsiteX1" fmla="*/ 160567 w 1593939"/>
                <a:gd name="connsiteY1" fmla="*/ 0 h 963381"/>
                <a:gd name="connsiteX2" fmla="*/ 265657 w 1593939"/>
                <a:gd name="connsiteY2" fmla="*/ 0 h 963381"/>
                <a:gd name="connsiteX3" fmla="*/ 265657 w 1593939"/>
                <a:gd name="connsiteY3" fmla="*/ 0 h 963381"/>
                <a:gd name="connsiteX4" fmla="*/ 664141 w 1593939"/>
                <a:gd name="connsiteY4" fmla="*/ 0 h 963381"/>
                <a:gd name="connsiteX5" fmla="*/ 1041064 w 1593939"/>
                <a:gd name="connsiteY5" fmla="*/ 0 h 963381"/>
                <a:gd name="connsiteX6" fmla="*/ 1433372 w 1593939"/>
                <a:gd name="connsiteY6" fmla="*/ 0 h 963381"/>
                <a:gd name="connsiteX7" fmla="*/ 1593939 w 1593939"/>
                <a:gd name="connsiteY7" fmla="*/ 160567 h 963381"/>
                <a:gd name="connsiteX8" fmla="*/ 1593939 w 1593939"/>
                <a:gd name="connsiteY8" fmla="*/ 561972 h 963381"/>
                <a:gd name="connsiteX9" fmla="*/ 1593939 w 1593939"/>
                <a:gd name="connsiteY9" fmla="*/ 561972 h 963381"/>
                <a:gd name="connsiteX10" fmla="*/ 1593939 w 1593939"/>
                <a:gd name="connsiteY10" fmla="*/ 802818 h 963381"/>
                <a:gd name="connsiteX11" fmla="*/ 1593939 w 1593939"/>
                <a:gd name="connsiteY11" fmla="*/ 802814 h 963381"/>
                <a:gd name="connsiteX12" fmla="*/ 1433372 w 1593939"/>
                <a:gd name="connsiteY12" fmla="*/ 963381 h 963381"/>
                <a:gd name="connsiteX13" fmla="*/ 1071833 w 1593939"/>
                <a:gd name="connsiteY13" fmla="*/ 963381 h 963381"/>
                <a:gd name="connsiteX14" fmla="*/ 664141 w 1593939"/>
                <a:gd name="connsiteY14" fmla="*/ 963381 h 963381"/>
                <a:gd name="connsiteX15" fmla="*/ 265657 w 1593939"/>
                <a:gd name="connsiteY15" fmla="*/ 963381 h 963381"/>
                <a:gd name="connsiteX16" fmla="*/ 265657 w 1593939"/>
                <a:gd name="connsiteY16" fmla="*/ 963381 h 963381"/>
                <a:gd name="connsiteX17" fmla="*/ 160567 w 1593939"/>
                <a:gd name="connsiteY17" fmla="*/ 963381 h 963381"/>
                <a:gd name="connsiteX18" fmla="*/ 0 w 1593939"/>
                <a:gd name="connsiteY18" fmla="*/ 802814 h 963381"/>
                <a:gd name="connsiteX19" fmla="*/ 0 w 1593939"/>
                <a:gd name="connsiteY19" fmla="*/ 802818 h 963381"/>
                <a:gd name="connsiteX20" fmla="*/ -260682 w 1593939"/>
                <a:gd name="connsiteY20" fmla="*/ 694582 h 963381"/>
                <a:gd name="connsiteX21" fmla="*/ -554643 w 1593939"/>
                <a:gd name="connsiteY21" fmla="*/ 572528 h 963381"/>
                <a:gd name="connsiteX22" fmla="*/ 0 w 1593939"/>
                <a:gd name="connsiteY22" fmla="*/ 561972 h 963381"/>
                <a:gd name="connsiteX23" fmla="*/ 0 w 1593939"/>
                <a:gd name="connsiteY23" fmla="*/ 160567 h 9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939" h="963381" fill="none" extrusionOk="0">
                  <a:moveTo>
                    <a:pt x="0" y="160567"/>
                  </a:moveTo>
                  <a:cubicBezTo>
                    <a:pt x="10251" y="80713"/>
                    <a:pt x="66240" y="17053"/>
                    <a:pt x="160567" y="0"/>
                  </a:cubicBezTo>
                  <a:cubicBezTo>
                    <a:pt x="210000" y="-2864"/>
                    <a:pt x="213185" y="10359"/>
                    <a:pt x="265657" y="0"/>
                  </a:cubicBezTo>
                  <a:lnTo>
                    <a:pt x="265657" y="0"/>
                  </a:lnTo>
                  <a:cubicBezTo>
                    <a:pt x="421296" y="-40922"/>
                    <a:pt x="578253" y="13510"/>
                    <a:pt x="664141" y="0"/>
                  </a:cubicBezTo>
                  <a:cubicBezTo>
                    <a:pt x="762929" y="-4184"/>
                    <a:pt x="917625" y="4834"/>
                    <a:pt x="1041064" y="0"/>
                  </a:cubicBezTo>
                  <a:cubicBezTo>
                    <a:pt x="1164503" y="-4834"/>
                    <a:pt x="1274636" y="32669"/>
                    <a:pt x="1433372" y="0"/>
                  </a:cubicBezTo>
                  <a:cubicBezTo>
                    <a:pt x="1525410" y="-5831"/>
                    <a:pt x="1581745" y="67213"/>
                    <a:pt x="1593939" y="160567"/>
                  </a:cubicBezTo>
                  <a:cubicBezTo>
                    <a:pt x="1614581" y="287756"/>
                    <a:pt x="1572740" y="468504"/>
                    <a:pt x="1593939" y="561972"/>
                  </a:cubicBezTo>
                  <a:lnTo>
                    <a:pt x="1593939" y="561972"/>
                  </a:lnTo>
                  <a:cubicBezTo>
                    <a:pt x="1620061" y="636288"/>
                    <a:pt x="1570763" y="725984"/>
                    <a:pt x="1593939" y="802818"/>
                  </a:cubicBezTo>
                  <a:lnTo>
                    <a:pt x="1593939" y="802814"/>
                  </a:lnTo>
                  <a:cubicBezTo>
                    <a:pt x="1618114" y="898427"/>
                    <a:pt x="1518621" y="952199"/>
                    <a:pt x="1433372" y="963381"/>
                  </a:cubicBezTo>
                  <a:cubicBezTo>
                    <a:pt x="1324906" y="994076"/>
                    <a:pt x="1215064" y="924306"/>
                    <a:pt x="1071833" y="963381"/>
                  </a:cubicBezTo>
                  <a:cubicBezTo>
                    <a:pt x="928602" y="1002456"/>
                    <a:pt x="824193" y="950280"/>
                    <a:pt x="664141" y="963381"/>
                  </a:cubicBezTo>
                  <a:cubicBezTo>
                    <a:pt x="486105" y="986497"/>
                    <a:pt x="397116" y="952741"/>
                    <a:pt x="265657" y="963381"/>
                  </a:cubicBezTo>
                  <a:lnTo>
                    <a:pt x="265657" y="963381"/>
                  </a:lnTo>
                  <a:cubicBezTo>
                    <a:pt x="227588" y="972156"/>
                    <a:pt x="188841" y="956302"/>
                    <a:pt x="160567" y="963381"/>
                  </a:cubicBezTo>
                  <a:cubicBezTo>
                    <a:pt x="60996" y="943925"/>
                    <a:pt x="-6344" y="894441"/>
                    <a:pt x="0" y="802814"/>
                  </a:cubicBezTo>
                  <a:lnTo>
                    <a:pt x="0" y="802818"/>
                  </a:lnTo>
                  <a:cubicBezTo>
                    <a:pt x="-106568" y="785343"/>
                    <a:pt x="-152242" y="710616"/>
                    <a:pt x="-260682" y="694582"/>
                  </a:cubicBezTo>
                  <a:cubicBezTo>
                    <a:pt x="-369122" y="678548"/>
                    <a:pt x="-401066" y="596743"/>
                    <a:pt x="-554643" y="572528"/>
                  </a:cubicBezTo>
                  <a:cubicBezTo>
                    <a:pt x="-431781" y="530278"/>
                    <a:pt x="-243278" y="614342"/>
                    <a:pt x="0" y="561972"/>
                  </a:cubicBezTo>
                  <a:cubicBezTo>
                    <a:pt x="-6526" y="456544"/>
                    <a:pt x="34421" y="315012"/>
                    <a:pt x="0" y="160567"/>
                  </a:cubicBezTo>
                  <a:close/>
                </a:path>
                <a:path w="1593939" h="963381" stroke="0" extrusionOk="0">
                  <a:moveTo>
                    <a:pt x="0" y="160567"/>
                  </a:moveTo>
                  <a:cubicBezTo>
                    <a:pt x="-3074" y="69992"/>
                    <a:pt x="53599" y="6864"/>
                    <a:pt x="160567" y="0"/>
                  </a:cubicBezTo>
                  <a:cubicBezTo>
                    <a:pt x="206683" y="-9713"/>
                    <a:pt x="216289" y="10855"/>
                    <a:pt x="265657" y="0"/>
                  </a:cubicBezTo>
                  <a:lnTo>
                    <a:pt x="265657" y="0"/>
                  </a:lnTo>
                  <a:cubicBezTo>
                    <a:pt x="432787" y="-38148"/>
                    <a:pt x="517584" y="26381"/>
                    <a:pt x="664141" y="0"/>
                  </a:cubicBezTo>
                  <a:cubicBezTo>
                    <a:pt x="797453" y="-34158"/>
                    <a:pt x="956673" y="38918"/>
                    <a:pt x="1041064" y="0"/>
                  </a:cubicBezTo>
                  <a:cubicBezTo>
                    <a:pt x="1125455" y="-38918"/>
                    <a:pt x="1314692" y="18345"/>
                    <a:pt x="1433372" y="0"/>
                  </a:cubicBezTo>
                  <a:cubicBezTo>
                    <a:pt x="1514434" y="7171"/>
                    <a:pt x="1592362" y="56849"/>
                    <a:pt x="1593939" y="160567"/>
                  </a:cubicBezTo>
                  <a:cubicBezTo>
                    <a:pt x="1621606" y="291003"/>
                    <a:pt x="1571414" y="423444"/>
                    <a:pt x="1593939" y="561972"/>
                  </a:cubicBezTo>
                  <a:lnTo>
                    <a:pt x="1593939" y="561972"/>
                  </a:lnTo>
                  <a:cubicBezTo>
                    <a:pt x="1617514" y="649881"/>
                    <a:pt x="1587128" y="738291"/>
                    <a:pt x="1593939" y="802818"/>
                  </a:cubicBezTo>
                  <a:lnTo>
                    <a:pt x="1593939" y="802814"/>
                  </a:lnTo>
                  <a:cubicBezTo>
                    <a:pt x="1601170" y="902257"/>
                    <a:pt x="1523827" y="981772"/>
                    <a:pt x="1433372" y="963381"/>
                  </a:cubicBezTo>
                  <a:cubicBezTo>
                    <a:pt x="1318175" y="997657"/>
                    <a:pt x="1159441" y="930970"/>
                    <a:pt x="1071833" y="963381"/>
                  </a:cubicBezTo>
                  <a:cubicBezTo>
                    <a:pt x="984225" y="995792"/>
                    <a:pt x="789623" y="917284"/>
                    <a:pt x="664141" y="963381"/>
                  </a:cubicBezTo>
                  <a:cubicBezTo>
                    <a:pt x="486088" y="994595"/>
                    <a:pt x="432416" y="955877"/>
                    <a:pt x="265657" y="963381"/>
                  </a:cubicBezTo>
                  <a:lnTo>
                    <a:pt x="265657" y="963381"/>
                  </a:lnTo>
                  <a:cubicBezTo>
                    <a:pt x="243270" y="969456"/>
                    <a:pt x="194944" y="955270"/>
                    <a:pt x="160567" y="963381"/>
                  </a:cubicBezTo>
                  <a:cubicBezTo>
                    <a:pt x="57585" y="971732"/>
                    <a:pt x="-1965" y="895007"/>
                    <a:pt x="0" y="802814"/>
                  </a:cubicBezTo>
                  <a:lnTo>
                    <a:pt x="0" y="802818"/>
                  </a:lnTo>
                  <a:cubicBezTo>
                    <a:pt x="-133613" y="754216"/>
                    <a:pt x="-202353" y="692336"/>
                    <a:pt x="-266229" y="692279"/>
                  </a:cubicBezTo>
                  <a:cubicBezTo>
                    <a:pt x="-330105" y="692221"/>
                    <a:pt x="-441437" y="599684"/>
                    <a:pt x="-554643" y="572528"/>
                  </a:cubicBezTo>
                  <a:cubicBezTo>
                    <a:pt x="-427802" y="565577"/>
                    <a:pt x="-242543" y="602631"/>
                    <a:pt x="0" y="561972"/>
                  </a:cubicBezTo>
                  <a:cubicBezTo>
                    <a:pt x="-4278" y="451367"/>
                    <a:pt x="13910" y="299809"/>
                    <a:pt x="0" y="160567"/>
                  </a:cubicBezTo>
                  <a:close/>
                </a:path>
              </a:pathLst>
            </a:custGeom>
            <a:solidFill>
              <a:schemeClr val="bg1"/>
            </a:solidFill>
            <a:ln w="38100">
              <a:solidFill>
                <a:srgbClr val="FF0000"/>
              </a:solidFill>
              <a:extLst>
                <a:ext uri="{C807C97D-BFC1-408E-A445-0C87EB9F89A2}">
                  <ask:lineSketchStyleProps xmlns:ask="http://schemas.microsoft.com/office/drawing/2018/sketchyshapes" sd="1219033472">
                    <a:prstGeom prst="wedgeRoundRectCallout">
                      <a:avLst>
                        <a:gd name="adj1" fmla="val -84797"/>
                        <a:gd name="adj2" fmla="val 942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3" name="文本框 1062">
              <a:extLst>
                <a:ext uri="{FF2B5EF4-FFF2-40B4-BE49-F238E27FC236}">
                  <a16:creationId xmlns:a16="http://schemas.microsoft.com/office/drawing/2014/main" id="{C9C61ED2-CD04-BE06-CE33-15586FEF39AB}"/>
                </a:ext>
              </a:extLst>
            </p:cNvPr>
            <p:cNvSpPr txBox="1"/>
            <p:nvPr/>
          </p:nvSpPr>
          <p:spPr>
            <a:xfrm>
              <a:off x="7689183" y="2068835"/>
              <a:ext cx="1598965" cy="400110"/>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I am the root!</a:t>
              </a:r>
              <a:endParaRPr lang="zh-CN" altLang="en-US" sz="2000" b="1" dirty="0">
                <a:solidFill>
                  <a:srgbClr val="FF0000"/>
                </a:solidFill>
                <a:latin typeface="Calibri" panose="020F0502020204030204" pitchFamily="34" charset="0"/>
                <a:cs typeface="Calibri" panose="020F0502020204030204" pitchFamily="34" charset="0"/>
              </a:endParaRPr>
            </a:p>
          </p:txBody>
        </p:sp>
      </p:grpSp>
      <p:sp>
        <p:nvSpPr>
          <p:cNvPr id="1083" name="文本框 1082">
            <a:extLst>
              <a:ext uri="{FF2B5EF4-FFF2-40B4-BE49-F238E27FC236}">
                <a16:creationId xmlns:a16="http://schemas.microsoft.com/office/drawing/2014/main" id="{172DE30C-BF05-ECE3-64D3-9CCA330EDF83}"/>
              </a:ext>
            </a:extLst>
          </p:cNvPr>
          <p:cNvSpPr txBox="1"/>
          <p:nvPr/>
        </p:nvSpPr>
        <p:spPr>
          <a:xfrm>
            <a:off x="5402558" y="2940024"/>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grpSp>
        <p:nvGrpSpPr>
          <p:cNvPr id="23" name="组合 22">
            <a:extLst>
              <a:ext uri="{FF2B5EF4-FFF2-40B4-BE49-F238E27FC236}">
                <a16:creationId xmlns:a16="http://schemas.microsoft.com/office/drawing/2014/main" id="{D35DFD1F-380C-06EB-5EB4-4A1091FDFACC}"/>
              </a:ext>
            </a:extLst>
          </p:cNvPr>
          <p:cNvGrpSpPr/>
          <p:nvPr/>
        </p:nvGrpSpPr>
        <p:grpSpPr>
          <a:xfrm>
            <a:off x="5378836" y="2173660"/>
            <a:ext cx="1594596" cy="3422579"/>
            <a:chOff x="5378836" y="2173660"/>
            <a:chExt cx="1594596" cy="3422579"/>
          </a:xfrm>
        </p:grpSpPr>
        <p:sp>
          <p:nvSpPr>
            <p:cNvPr id="44" name="任意多边形 16">
              <a:extLst>
                <a:ext uri="{FF2B5EF4-FFF2-40B4-BE49-F238E27FC236}">
                  <a16:creationId xmlns:a16="http://schemas.microsoft.com/office/drawing/2014/main" id="{F41A9F5C-58F8-E089-2FA2-940FA58AE401}"/>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3">
              <a:extLst>
                <a:ext uri="{FF2B5EF4-FFF2-40B4-BE49-F238E27FC236}">
                  <a16:creationId xmlns:a16="http://schemas.microsoft.com/office/drawing/2014/main" id="{E1631D5F-BA85-AC0B-8F44-5FDB648F0A7B}"/>
                </a:ext>
              </a:extLst>
            </p:cNvPr>
            <p:cNvSpPr/>
            <p:nvPr/>
          </p:nvSpPr>
          <p:spPr>
            <a:xfrm>
              <a:off x="5414518" y="348817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E2DB0EED-5403-5102-F4A2-4384972A783A}"/>
                </a:ext>
              </a:extLst>
            </p:cNvPr>
            <p:cNvSpPr/>
            <p:nvPr/>
          </p:nvSpPr>
          <p:spPr>
            <a:xfrm>
              <a:off x="5402109" y="390520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EFC3F3BE-8149-A471-0541-95210F9ED4F0}"/>
                </a:ext>
              </a:extLst>
            </p:cNvPr>
            <p:cNvSpPr/>
            <p:nvPr/>
          </p:nvSpPr>
          <p:spPr>
            <a:xfrm>
              <a:off x="5414518" y="480642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A73C4341-D1B5-D35B-7FCB-1031AF0CAF5F}"/>
                </a:ext>
              </a:extLst>
            </p:cNvPr>
            <p:cNvSpPr/>
            <p:nvPr/>
          </p:nvSpPr>
          <p:spPr>
            <a:xfrm>
              <a:off x="5420857" y="260068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1" name="任意多边形 81">
              <a:extLst>
                <a:ext uri="{FF2B5EF4-FFF2-40B4-BE49-F238E27FC236}">
                  <a16:creationId xmlns:a16="http://schemas.microsoft.com/office/drawing/2014/main" id="{64C0D2BE-6644-C343-D446-0A5158A84503}"/>
                </a:ext>
              </a:extLst>
            </p:cNvPr>
            <p:cNvSpPr/>
            <p:nvPr/>
          </p:nvSpPr>
          <p:spPr>
            <a:xfrm>
              <a:off x="5378836" y="522034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6" name="直接连接符 25">
            <a:extLst>
              <a:ext uri="{FF2B5EF4-FFF2-40B4-BE49-F238E27FC236}">
                <a16:creationId xmlns:a16="http://schemas.microsoft.com/office/drawing/2014/main" id="{A8058C85-0CFD-9122-25FD-BEBDEA15B88C}"/>
              </a:ext>
            </a:extLst>
          </p:cNvPr>
          <p:cNvCxnSpPr>
            <a:cxnSpLocks/>
          </p:cNvCxnSpPr>
          <p:nvPr/>
        </p:nvCxnSpPr>
        <p:spPr>
          <a:xfrm flipH="1" flipV="1">
            <a:off x="5350752" y="356446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739F928-F425-5D02-7481-862AA1DEE804}"/>
              </a:ext>
            </a:extLst>
          </p:cNvPr>
          <p:cNvCxnSpPr>
            <a:cxnSpLocks/>
          </p:cNvCxnSpPr>
          <p:nvPr/>
        </p:nvCxnSpPr>
        <p:spPr>
          <a:xfrm flipH="1">
            <a:off x="5347769" y="386426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353006C-99F7-C89C-B8F3-032A7606EE5F}"/>
              </a:ext>
            </a:extLst>
          </p:cNvPr>
          <p:cNvCxnSpPr>
            <a:cxnSpLocks/>
          </p:cNvCxnSpPr>
          <p:nvPr/>
        </p:nvCxnSpPr>
        <p:spPr>
          <a:xfrm flipH="1" flipV="1">
            <a:off x="5364455" y="489413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7F4CFC11-FB60-D102-E8CA-ADED085CE77F}"/>
              </a:ext>
            </a:extLst>
          </p:cNvPr>
          <p:cNvCxnSpPr/>
          <p:nvPr/>
        </p:nvCxnSpPr>
        <p:spPr>
          <a:xfrm flipH="1">
            <a:off x="5361472" y="517107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F4C5794B-44CD-8284-EEBD-8A2B79BCB27D}"/>
              </a:ext>
            </a:extLst>
          </p:cNvPr>
          <p:cNvSpPr txBox="1"/>
          <p:nvPr/>
        </p:nvSpPr>
        <p:spPr>
          <a:xfrm>
            <a:off x="5009764" y="166799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92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4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71"/>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1070"/>
                                        </p:tgtEl>
                                        <p:attrNameLst>
                                          <p:attrName>style.visibility</p:attrName>
                                        </p:attrNameLst>
                                      </p:cBhvr>
                                      <p:to>
                                        <p:strVal val="visible"/>
                                      </p:to>
                                    </p:set>
                                    <p:animEffect transition="in" filter="wipe(right)">
                                      <p:cBhvr>
                                        <p:cTn id="25" dur="500"/>
                                        <p:tgtEl>
                                          <p:spTgt spid="107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A1CE-3A0B-F5D2-FA42-897884795981}"/>
            </a:ext>
          </a:extLst>
        </p:cNvPr>
        <p:cNvGrpSpPr/>
        <p:nvPr/>
      </p:nvGrpSpPr>
      <p:grpSpPr>
        <a:xfrm>
          <a:off x="0" y="0"/>
          <a:ext cx="0" cy="0"/>
          <a:chOff x="0" y="0"/>
          <a:chExt cx="0" cy="0"/>
        </a:xfrm>
      </p:grpSpPr>
      <p:grpSp>
        <p:nvGrpSpPr>
          <p:cNvPr id="46" name="组合 45">
            <a:extLst>
              <a:ext uri="{FF2B5EF4-FFF2-40B4-BE49-F238E27FC236}">
                <a16:creationId xmlns:a16="http://schemas.microsoft.com/office/drawing/2014/main" id="{120DF6DF-EEE4-ACA7-AAB4-A08730201673}"/>
              </a:ext>
            </a:extLst>
          </p:cNvPr>
          <p:cNvGrpSpPr/>
          <p:nvPr/>
        </p:nvGrpSpPr>
        <p:grpSpPr>
          <a:xfrm>
            <a:off x="7569038" y="2205416"/>
            <a:ext cx="1613875" cy="622170"/>
            <a:chOff x="7689183" y="1928040"/>
            <a:chExt cx="1613875" cy="963381"/>
          </a:xfrm>
        </p:grpSpPr>
        <p:sp>
          <p:nvSpPr>
            <p:cNvPr id="58" name="对话气泡: 圆角矩形 57">
              <a:extLst>
                <a:ext uri="{FF2B5EF4-FFF2-40B4-BE49-F238E27FC236}">
                  <a16:creationId xmlns:a16="http://schemas.microsoft.com/office/drawing/2014/main" id="{FBBE1B14-B0DE-2D40-1C31-48FBBAD34A55}"/>
                </a:ext>
              </a:extLst>
            </p:cNvPr>
            <p:cNvSpPr/>
            <p:nvPr/>
          </p:nvSpPr>
          <p:spPr>
            <a:xfrm>
              <a:off x="7709119" y="1928040"/>
              <a:ext cx="1593939" cy="963381"/>
            </a:xfrm>
            <a:custGeom>
              <a:avLst/>
              <a:gdLst>
                <a:gd name="connsiteX0" fmla="*/ 0 w 1593939"/>
                <a:gd name="connsiteY0" fmla="*/ 160567 h 963381"/>
                <a:gd name="connsiteX1" fmla="*/ 160567 w 1593939"/>
                <a:gd name="connsiteY1" fmla="*/ 0 h 963381"/>
                <a:gd name="connsiteX2" fmla="*/ 265657 w 1593939"/>
                <a:gd name="connsiteY2" fmla="*/ 0 h 963381"/>
                <a:gd name="connsiteX3" fmla="*/ 265657 w 1593939"/>
                <a:gd name="connsiteY3" fmla="*/ 0 h 963381"/>
                <a:gd name="connsiteX4" fmla="*/ 664141 w 1593939"/>
                <a:gd name="connsiteY4" fmla="*/ 0 h 963381"/>
                <a:gd name="connsiteX5" fmla="*/ 1041064 w 1593939"/>
                <a:gd name="connsiteY5" fmla="*/ 0 h 963381"/>
                <a:gd name="connsiteX6" fmla="*/ 1433372 w 1593939"/>
                <a:gd name="connsiteY6" fmla="*/ 0 h 963381"/>
                <a:gd name="connsiteX7" fmla="*/ 1593939 w 1593939"/>
                <a:gd name="connsiteY7" fmla="*/ 160567 h 963381"/>
                <a:gd name="connsiteX8" fmla="*/ 1593939 w 1593939"/>
                <a:gd name="connsiteY8" fmla="*/ 561972 h 963381"/>
                <a:gd name="connsiteX9" fmla="*/ 1593939 w 1593939"/>
                <a:gd name="connsiteY9" fmla="*/ 561972 h 963381"/>
                <a:gd name="connsiteX10" fmla="*/ 1593939 w 1593939"/>
                <a:gd name="connsiteY10" fmla="*/ 802818 h 963381"/>
                <a:gd name="connsiteX11" fmla="*/ 1593939 w 1593939"/>
                <a:gd name="connsiteY11" fmla="*/ 802814 h 963381"/>
                <a:gd name="connsiteX12" fmla="*/ 1433372 w 1593939"/>
                <a:gd name="connsiteY12" fmla="*/ 963381 h 963381"/>
                <a:gd name="connsiteX13" fmla="*/ 1071833 w 1593939"/>
                <a:gd name="connsiteY13" fmla="*/ 963381 h 963381"/>
                <a:gd name="connsiteX14" fmla="*/ 664141 w 1593939"/>
                <a:gd name="connsiteY14" fmla="*/ 963381 h 963381"/>
                <a:gd name="connsiteX15" fmla="*/ 265657 w 1593939"/>
                <a:gd name="connsiteY15" fmla="*/ 963381 h 963381"/>
                <a:gd name="connsiteX16" fmla="*/ 265657 w 1593939"/>
                <a:gd name="connsiteY16" fmla="*/ 963381 h 963381"/>
                <a:gd name="connsiteX17" fmla="*/ 160567 w 1593939"/>
                <a:gd name="connsiteY17" fmla="*/ 963381 h 963381"/>
                <a:gd name="connsiteX18" fmla="*/ 0 w 1593939"/>
                <a:gd name="connsiteY18" fmla="*/ 802814 h 963381"/>
                <a:gd name="connsiteX19" fmla="*/ 0 w 1593939"/>
                <a:gd name="connsiteY19" fmla="*/ 802818 h 963381"/>
                <a:gd name="connsiteX20" fmla="*/ -260682 w 1593939"/>
                <a:gd name="connsiteY20" fmla="*/ 694582 h 963381"/>
                <a:gd name="connsiteX21" fmla="*/ -554643 w 1593939"/>
                <a:gd name="connsiteY21" fmla="*/ 572528 h 963381"/>
                <a:gd name="connsiteX22" fmla="*/ 0 w 1593939"/>
                <a:gd name="connsiteY22" fmla="*/ 561972 h 963381"/>
                <a:gd name="connsiteX23" fmla="*/ 0 w 1593939"/>
                <a:gd name="connsiteY23" fmla="*/ 160567 h 9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939" h="963381" fill="none" extrusionOk="0">
                  <a:moveTo>
                    <a:pt x="0" y="160567"/>
                  </a:moveTo>
                  <a:cubicBezTo>
                    <a:pt x="10251" y="80713"/>
                    <a:pt x="66240" y="17053"/>
                    <a:pt x="160567" y="0"/>
                  </a:cubicBezTo>
                  <a:cubicBezTo>
                    <a:pt x="210000" y="-2864"/>
                    <a:pt x="213185" y="10359"/>
                    <a:pt x="265657" y="0"/>
                  </a:cubicBezTo>
                  <a:lnTo>
                    <a:pt x="265657" y="0"/>
                  </a:lnTo>
                  <a:cubicBezTo>
                    <a:pt x="421296" y="-40922"/>
                    <a:pt x="578253" y="13510"/>
                    <a:pt x="664141" y="0"/>
                  </a:cubicBezTo>
                  <a:cubicBezTo>
                    <a:pt x="762929" y="-4184"/>
                    <a:pt x="917625" y="4834"/>
                    <a:pt x="1041064" y="0"/>
                  </a:cubicBezTo>
                  <a:cubicBezTo>
                    <a:pt x="1164503" y="-4834"/>
                    <a:pt x="1274636" y="32669"/>
                    <a:pt x="1433372" y="0"/>
                  </a:cubicBezTo>
                  <a:cubicBezTo>
                    <a:pt x="1525410" y="-5831"/>
                    <a:pt x="1581745" y="67213"/>
                    <a:pt x="1593939" y="160567"/>
                  </a:cubicBezTo>
                  <a:cubicBezTo>
                    <a:pt x="1614581" y="287756"/>
                    <a:pt x="1572740" y="468504"/>
                    <a:pt x="1593939" y="561972"/>
                  </a:cubicBezTo>
                  <a:lnTo>
                    <a:pt x="1593939" y="561972"/>
                  </a:lnTo>
                  <a:cubicBezTo>
                    <a:pt x="1620061" y="636288"/>
                    <a:pt x="1570763" y="725984"/>
                    <a:pt x="1593939" y="802818"/>
                  </a:cubicBezTo>
                  <a:lnTo>
                    <a:pt x="1593939" y="802814"/>
                  </a:lnTo>
                  <a:cubicBezTo>
                    <a:pt x="1618114" y="898427"/>
                    <a:pt x="1518621" y="952199"/>
                    <a:pt x="1433372" y="963381"/>
                  </a:cubicBezTo>
                  <a:cubicBezTo>
                    <a:pt x="1324906" y="994076"/>
                    <a:pt x="1215064" y="924306"/>
                    <a:pt x="1071833" y="963381"/>
                  </a:cubicBezTo>
                  <a:cubicBezTo>
                    <a:pt x="928602" y="1002456"/>
                    <a:pt x="824193" y="950280"/>
                    <a:pt x="664141" y="963381"/>
                  </a:cubicBezTo>
                  <a:cubicBezTo>
                    <a:pt x="486105" y="986497"/>
                    <a:pt x="397116" y="952741"/>
                    <a:pt x="265657" y="963381"/>
                  </a:cubicBezTo>
                  <a:lnTo>
                    <a:pt x="265657" y="963381"/>
                  </a:lnTo>
                  <a:cubicBezTo>
                    <a:pt x="227588" y="972156"/>
                    <a:pt x="188841" y="956302"/>
                    <a:pt x="160567" y="963381"/>
                  </a:cubicBezTo>
                  <a:cubicBezTo>
                    <a:pt x="60996" y="943925"/>
                    <a:pt x="-6344" y="894441"/>
                    <a:pt x="0" y="802814"/>
                  </a:cubicBezTo>
                  <a:lnTo>
                    <a:pt x="0" y="802818"/>
                  </a:lnTo>
                  <a:cubicBezTo>
                    <a:pt x="-106568" y="785343"/>
                    <a:pt x="-152242" y="710616"/>
                    <a:pt x="-260682" y="694582"/>
                  </a:cubicBezTo>
                  <a:cubicBezTo>
                    <a:pt x="-369122" y="678548"/>
                    <a:pt x="-401066" y="596743"/>
                    <a:pt x="-554643" y="572528"/>
                  </a:cubicBezTo>
                  <a:cubicBezTo>
                    <a:pt x="-431781" y="530278"/>
                    <a:pt x="-243278" y="614342"/>
                    <a:pt x="0" y="561972"/>
                  </a:cubicBezTo>
                  <a:cubicBezTo>
                    <a:pt x="-6526" y="456544"/>
                    <a:pt x="34421" y="315012"/>
                    <a:pt x="0" y="160567"/>
                  </a:cubicBezTo>
                  <a:close/>
                </a:path>
                <a:path w="1593939" h="963381" stroke="0" extrusionOk="0">
                  <a:moveTo>
                    <a:pt x="0" y="160567"/>
                  </a:moveTo>
                  <a:cubicBezTo>
                    <a:pt x="-3074" y="69992"/>
                    <a:pt x="53599" y="6864"/>
                    <a:pt x="160567" y="0"/>
                  </a:cubicBezTo>
                  <a:cubicBezTo>
                    <a:pt x="206683" y="-9713"/>
                    <a:pt x="216289" y="10855"/>
                    <a:pt x="265657" y="0"/>
                  </a:cubicBezTo>
                  <a:lnTo>
                    <a:pt x="265657" y="0"/>
                  </a:lnTo>
                  <a:cubicBezTo>
                    <a:pt x="432787" y="-38148"/>
                    <a:pt x="517584" y="26381"/>
                    <a:pt x="664141" y="0"/>
                  </a:cubicBezTo>
                  <a:cubicBezTo>
                    <a:pt x="797453" y="-34158"/>
                    <a:pt x="956673" y="38918"/>
                    <a:pt x="1041064" y="0"/>
                  </a:cubicBezTo>
                  <a:cubicBezTo>
                    <a:pt x="1125455" y="-38918"/>
                    <a:pt x="1314692" y="18345"/>
                    <a:pt x="1433372" y="0"/>
                  </a:cubicBezTo>
                  <a:cubicBezTo>
                    <a:pt x="1514434" y="7171"/>
                    <a:pt x="1592362" y="56849"/>
                    <a:pt x="1593939" y="160567"/>
                  </a:cubicBezTo>
                  <a:cubicBezTo>
                    <a:pt x="1621606" y="291003"/>
                    <a:pt x="1571414" y="423444"/>
                    <a:pt x="1593939" y="561972"/>
                  </a:cubicBezTo>
                  <a:lnTo>
                    <a:pt x="1593939" y="561972"/>
                  </a:lnTo>
                  <a:cubicBezTo>
                    <a:pt x="1617514" y="649881"/>
                    <a:pt x="1587128" y="738291"/>
                    <a:pt x="1593939" y="802818"/>
                  </a:cubicBezTo>
                  <a:lnTo>
                    <a:pt x="1593939" y="802814"/>
                  </a:lnTo>
                  <a:cubicBezTo>
                    <a:pt x="1601170" y="902257"/>
                    <a:pt x="1523827" y="981772"/>
                    <a:pt x="1433372" y="963381"/>
                  </a:cubicBezTo>
                  <a:cubicBezTo>
                    <a:pt x="1318175" y="997657"/>
                    <a:pt x="1159441" y="930970"/>
                    <a:pt x="1071833" y="963381"/>
                  </a:cubicBezTo>
                  <a:cubicBezTo>
                    <a:pt x="984225" y="995792"/>
                    <a:pt x="789623" y="917284"/>
                    <a:pt x="664141" y="963381"/>
                  </a:cubicBezTo>
                  <a:cubicBezTo>
                    <a:pt x="486088" y="994595"/>
                    <a:pt x="432416" y="955877"/>
                    <a:pt x="265657" y="963381"/>
                  </a:cubicBezTo>
                  <a:lnTo>
                    <a:pt x="265657" y="963381"/>
                  </a:lnTo>
                  <a:cubicBezTo>
                    <a:pt x="243270" y="969456"/>
                    <a:pt x="194944" y="955270"/>
                    <a:pt x="160567" y="963381"/>
                  </a:cubicBezTo>
                  <a:cubicBezTo>
                    <a:pt x="57585" y="971732"/>
                    <a:pt x="-1965" y="895007"/>
                    <a:pt x="0" y="802814"/>
                  </a:cubicBezTo>
                  <a:lnTo>
                    <a:pt x="0" y="802818"/>
                  </a:lnTo>
                  <a:cubicBezTo>
                    <a:pt x="-133613" y="754216"/>
                    <a:pt x="-202353" y="692336"/>
                    <a:pt x="-266229" y="692279"/>
                  </a:cubicBezTo>
                  <a:cubicBezTo>
                    <a:pt x="-330105" y="692221"/>
                    <a:pt x="-441437" y="599684"/>
                    <a:pt x="-554643" y="572528"/>
                  </a:cubicBezTo>
                  <a:cubicBezTo>
                    <a:pt x="-427802" y="565577"/>
                    <a:pt x="-242543" y="602631"/>
                    <a:pt x="0" y="561972"/>
                  </a:cubicBezTo>
                  <a:cubicBezTo>
                    <a:pt x="-4278" y="451367"/>
                    <a:pt x="13910" y="299809"/>
                    <a:pt x="0" y="160567"/>
                  </a:cubicBezTo>
                  <a:close/>
                </a:path>
              </a:pathLst>
            </a:custGeom>
            <a:solidFill>
              <a:schemeClr val="bg1"/>
            </a:solidFill>
            <a:ln w="38100">
              <a:solidFill>
                <a:srgbClr val="FF0000"/>
              </a:solidFill>
              <a:extLst>
                <a:ext uri="{C807C97D-BFC1-408E-A445-0C87EB9F89A2}">
                  <ask:lineSketchStyleProps xmlns:ask="http://schemas.microsoft.com/office/drawing/2018/sketchyshapes" sd="1219033472">
                    <a:prstGeom prst="wedgeRoundRectCallout">
                      <a:avLst>
                        <a:gd name="adj1" fmla="val -84797"/>
                        <a:gd name="adj2" fmla="val 942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856835F9-1DD1-713E-C9AC-AD6E7B561971}"/>
                </a:ext>
              </a:extLst>
            </p:cNvPr>
            <p:cNvSpPr txBox="1"/>
            <p:nvPr/>
          </p:nvSpPr>
          <p:spPr>
            <a:xfrm>
              <a:off x="7689183" y="2068835"/>
              <a:ext cx="1598965" cy="400110"/>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I am the root!</a:t>
              </a:r>
              <a:endParaRPr lang="zh-CN" altLang="en-US" sz="2000" b="1" dirty="0">
                <a:solidFill>
                  <a:srgbClr val="FF0000"/>
                </a:solidFill>
                <a:latin typeface="Calibri" panose="020F0502020204030204" pitchFamily="34" charset="0"/>
                <a:cs typeface="Calibri" panose="020F0502020204030204" pitchFamily="34" charset="0"/>
              </a:endParaRPr>
            </a:p>
          </p:txBody>
        </p:sp>
      </p:grpSp>
      <p:sp>
        <p:nvSpPr>
          <p:cNvPr id="34" name="矩形 33">
            <a:extLst>
              <a:ext uri="{FF2B5EF4-FFF2-40B4-BE49-F238E27FC236}">
                <a16:creationId xmlns:a16="http://schemas.microsoft.com/office/drawing/2014/main" id="{CC053B8A-F133-4228-6735-81CDA0393E14}"/>
              </a:ext>
            </a:extLst>
          </p:cNvPr>
          <p:cNvSpPr/>
          <p:nvPr/>
        </p:nvSpPr>
        <p:spPr>
          <a:xfrm>
            <a:off x="6173614" y="2320940"/>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5" name="组合 1044">
            <a:extLst>
              <a:ext uri="{FF2B5EF4-FFF2-40B4-BE49-F238E27FC236}">
                <a16:creationId xmlns:a16="http://schemas.microsoft.com/office/drawing/2014/main" id="{0DD2A28C-2A50-4AE7-FB6D-7607E73CF267}"/>
              </a:ext>
            </a:extLst>
          </p:cNvPr>
          <p:cNvGrpSpPr/>
          <p:nvPr/>
        </p:nvGrpSpPr>
        <p:grpSpPr>
          <a:xfrm>
            <a:off x="6173662" y="2320940"/>
            <a:ext cx="611865" cy="450000"/>
            <a:chOff x="6173662" y="2320940"/>
            <a:chExt cx="611865" cy="450000"/>
          </a:xfrm>
        </p:grpSpPr>
        <p:sp>
          <p:nvSpPr>
            <p:cNvPr id="1059" name="矩形 1058">
              <a:extLst>
                <a:ext uri="{FF2B5EF4-FFF2-40B4-BE49-F238E27FC236}">
                  <a16:creationId xmlns:a16="http://schemas.microsoft.com/office/drawing/2014/main" id="{C4D8C4BB-DD46-A4F8-B0E2-9CEA758D95F9}"/>
                </a:ext>
              </a:extLst>
            </p:cNvPr>
            <p:cNvSpPr/>
            <p:nvPr/>
          </p:nvSpPr>
          <p:spPr>
            <a:xfrm>
              <a:off x="6173662" y="232094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10D59050-275F-1CE4-FA5A-BC16530D00BA}"/>
                </a:ext>
              </a:extLst>
            </p:cNvPr>
            <p:cNvSpPr/>
            <p:nvPr/>
          </p:nvSpPr>
          <p:spPr>
            <a:xfrm rot="5232316">
              <a:off x="6569527" y="245679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a:extLst>
              <a:ext uri="{FF2B5EF4-FFF2-40B4-BE49-F238E27FC236}">
                <a16:creationId xmlns:a16="http://schemas.microsoft.com/office/drawing/2014/main" id="{1620411F-4706-BDA7-F644-C75025E7F94C}"/>
              </a:ext>
            </a:extLst>
          </p:cNvPr>
          <p:cNvSpPr/>
          <p:nvPr/>
        </p:nvSpPr>
        <p:spPr>
          <a:xfrm>
            <a:off x="6173167" y="3654697"/>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CA4301FD-547B-669F-1018-78F13CE3AABA}"/>
              </a:ext>
            </a:extLst>
          </p:cNvPr>
          <p:cNvSpPr/>
          <p:nvPr/>
        </p:nvSpPr>
        <p:spPr>
          <a:xfrm>
            <a:off x="6199175" y="4935267"/>
            <a:ext cx="540000" cy="48957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矩形 1072">
            <a:extLst>
              <a:ext uri="{FF2B5EF4-FFF2-40B4-BE49-F238E27FC236}">
                <a16:creationId xmlns:a16="http://schemas.microsoft.com/office/drawing/2014/main" id="{6C542B65-E5AF-7683-AAE8-C306C3490F3C}"/>
              </a:ext>
            </a:extLst>
          </p:cNvPr>
          <p:cNvSpPr/>
          <p:nvPr/>
        </p:nvSpPr>
        <p:spPr>
          <a:xfrm>
            <a:off x="4904498" y="2046079"/>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6AEAD941-9AC8-A91D-EE7A-710EF86C26F5}"/>
              </a:ext>
            </a:extLst>
          </p:cNvPr>
          <p:cNvSpPr/>
          <p:nvPr/>
        </p:nvSpPr>
        <p:spPr>
          <a:xfrm>
            <a:off x="7927924" y="3631304"/>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CEE73D40-EA79-8718-9FC2-D4342AFCFE5F}"/>
              </a:ext>
            </a:extLst>
          </p:cNvPr>
          <p:cNvSpPr>
            <a:spLocks noGrp="1"/>
          </p:cNvSpPr>
          <p:nvPr>
            <p:ph type="sldNum" sz="quarter" idx="12"/>
          </p:nvPr>
        </p:nvSpPr>
        <p:spPr/>
        <p:txBody>
          <a:bodyPr/>
          <a:lstStyle/>
          <a:p>
            <a:fld id="{49AE70B2-8BF9-45C0-BB95-33D1B9D3A854}" type="slidenum">
              <a:rPr lang="zh-CN" altLang="en-US" smtClean="0"/>
              <a:t>86</a:t>
            </a:fld>
            <a:endParaRPr lang="zh-CN" altLang="en-US" dirty="0"/>
          </a:p>
        </p:txBody>
      </p:sp>
      <p:sp>
        <p:nvSpPr>
          <p:cNvPr id="5" name="标题 4">
            <a:extLst>
              <a:ext uri="{FF2B5EF4-FFF2-40B4-BE49-F238E27FC236}">
                <a16:creationId xmlns:a16="http://schemas.microsoft.com/office/drawing/2014/main" id="{D3460DF0-6702-98F7-06A3-50572B005EAC}"/>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Design: Distributed Congestion Root Election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F914A0F3-FD4D-6C8B-3BEA-E292C27C92D3}"/>
              </a:ext>
            </a:extLst>
          </p:cNvPr>
          <p:cNvCxnSpPr/>
          <p:nvPr/>
        </p:nvCxnSpPr>
        <p:spPr>
          <a:xfrm flipH="1" flipV="1">
            <a:off x="6730293" y="255582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1A72C3B7-7E9A-391F-6DC3-578A9FA96F3F}"/>
              </a:ext>
            </a:extLst>
          </p:cNvPr>
          <p:cNvCxnSpPr>
            <a:cxnSpLocks/>
          </p:cNvCxnSpPr>
          <p:nvPr/>
        </p:nvCxnSpPr>
        <p:spPr>
          <a:xfrm>
            <a:off x="6716590" y="386425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DC62E3B6-8762-66EE-3B25-C6CF67B477A0}"/>
              </a:ext>
            </a:extLst>
          </p:cNvPr>
          <p:cNvCxnSpPr/>
          <p:nvPr/>
        </p:nvCxnSpPr>
        <p:spPr>
          <a:xfrm flipV="1">
            <a:off x="6730293" y="386865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26F5DC6-BE69-E27E-BE00-18B33CAA3033}"/>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7F5C4E5-748B-97BE-4D4E-C47F27A8C54E}"/>
              </a:ext>
            </a:extLst>
          </p:cNvPr>
          <p:cNvCxnSpPr/>
          <p:nvPr/>
        </p:nvCxnSpPr>
        <p:spPr>
          <a:xfrm flipH="1">
            <a:off x="5361472" y="255582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E578FA39-A6B9-0166-912A-19CAAD0AE982}"/>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F57EB84B-DFF3-FA83-45E3-E803F8CC1FE5}"/>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B0424C83-1049-6CD4-AF3F-E9C592F1E5A5}"/>
              </a:ext>
            </a:extLst>
          </p:cNvPr>
          <p:cNvSpPr/>
          <p:nvPr/>
        </p:nvSpPr>
        <p:spPr>
          <a:xfrm>
            <a:off x="6962130" y="293657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83F345EB-1623-B110-C0F8-B24E0504EDAB}"/>
              </a:ext>
            </a:extLst>
          </p:cNvPr>
          <p:cNvCxnSpPr/>
          <p:nvPr/>
        </p:nvCxnSpPr>
        <p:spPr>
          <a:xfrm flipV="1">
            <a:off x="6908870" y="396682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47C00130-36D2-B150-E94F-3841A96846BF}"/>
              </a:ext>
            </a:extLst>
          </p:cNvPr>
          <p:cNvSpPr/>
          <p:nvPr/>
        </p:nvSpPr>
        <p:spPr>
          <a:xfrm>
            <a:off x="7124700" y="402710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7" name="文本框 46">
            <a:extLst>
              <a:ext uri="{FF2B5EF4-FFF2-40B4-BE49-F238E27FC236}">
                <a16:creationId xmlns:a16="http://schemas.microsoft.com/office/drawing/2014/main" id="{0DD5F23A-B45A-1512-3488-4F21935CBC37}"/>
              </a:ext>
            </a:extLst>
          </p:cNvPr>
          <p:cNvSpPr txBox="1"/>
          <p:nvPr/>
        </p:nvSpPr>
        <p:spPr>
          <a:xfrm>
            <a:off x="6484818" y="269517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D058C1CD-4F47-D4FC-3266-DAEF3A41D9AA}"/>
              </a:ext>
            </a:extLst>
          </p:cNvPr>
          <p:cNvSpPr txBox="1"/>
          <p:nvPr/>
        </p:nvSpPr>
        <p:spPr>
          <a:xfrm>
            <a:off x="6469175" y="403980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EF205797-A4E7-CC68-BC6E-1EED00AE0D5E}"/>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AB116395-E6D7-12DC-B670-DB6A41D2E7DC}"/>
              </a:ext>
            </a:extLst>
          </p:cNvPr>
          <p:cNvSpPr txBox="1"/>
          <p:nvPr/>
        </p:nvSpPr>
        <p:spPr>
          <a:xfrm>
            <a:off x="8429098" y="400359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63" name="圆角矩形 125">
            <a:extLst>
              <a:ext uri="{FF2B5EF4-FFF2-40B4-BE49-F238E27FC236}">
                <a16:creationId xmlns:a16="http://schemas.microsoft.com/office/drawing/2014/main" id="{BD232914-15BB-A210-5CBA-2CE703E1236C}"/>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60A494DA-EB0D-F780-D5FF-452474F32179}"/>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61494E0B-24C9-5681-1DA7-CB4C912F2AF1}"/>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865FADCC-5E6E-3EB6-9480-3AA1F9BB4615}"/>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1AD1EC4F-DF06-FB2E-EBB5-60C8CFC75337}"/>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DF040BF0-8F6C-7D6E-20D3-7C8089A85869}"/>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8CA2F271-5B92-AEBD-E61D-CB635136EF55}"/>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E9B4704E-AB9B-7F2F-51B4-776D5BE77339}"/>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44C6F07F-1E3C-C73C-5C67-404F0112F876}"/>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ABEE3E20-B3D6-530C-2ABB-5F5BD6E64F51}"/>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6AFF4EFD-A236-6B33-2205-29AB46591DEC}"/>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6DE91EBF-4C32-E1E6-6FEE-7349B93EE5B7}"/>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715FBE08-48D2-81EA-E13B-626D53F75399}"/>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846E2CA2-F664-A976-2D23-9CFE0E50E491}"/>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B2BDF48A-B4AA-F782-30EA-4D76FDA8F56E}"/>
              </a:ext>
            </a:extLst>
          </p:cNvPr>
          <p:cNvSpPr txBox="1"/>
          <p:nvPr/>
        </p:nvSpPr>
        <p:spPr>
          <a:xfrm>
            <a:off x="6423520" y="536708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6" name="矩形 1045">
            <a:extLst>
              <a:ext uri="{FF2B5EF4-FFF2-40B4-BE49-F238E27FC236}">
                <a16:creationId xmlns:a16="http://schemas.microsoft.com/office/drawing/2014/main" id="{AF593E77-60D3-AD2E-7610-C04D4C25A9A0}"/>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4113F57C-74D6-09C9-4B9B-2C7C7A8EB279}"/>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8B2E62F4-28C8-F768-5FFF-691120B33C62}"/>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A0457917-5E01-0459-4622-DE685ACB082B}"/>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DE01D174-8CCC-9236-6195-8BB2BF5B5CD7}"/>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0" name="组合 1069">
            <a:extLst>
              <a:ext uri="{FF2B5EF4-FFF2-40B4-BE49-F238E27FC236}">
                <a16:creationId xmlns:a16="http://schemas.microsoft.com/office/drawing/2014/main" id="{B9207F8F-97A5-A2CE-8CBE-3AC09E667DBA}"/>
              </a:ext>
            </a:extLst>
          </p:cNvPr>
          <p:cNvGrpSpPr/>
          <p:nvPr/>
        </p:nvGrpSpPr>
        <p:grpSpPr>
          <a:xfrm>
            <a:off x="5253471" y="2156588"/>
            <a:ext cx="708914" cy="831240"/>
            <a:chOff x="5253471" y="2156588"/>
            <a:chExt cx="708914" cy="831240"/>
          </a:xfrm>
        </p:grpSpPr>
        <p:cxnSp>
          <p:nvCxnSpPr>
            <p:cNvPr id="1069" name="直接箭头连接符 1068">
              <a:extLst>
                <a:ext uri="{FF2B5EF4-FFF2-40B4-BE49-F238E27FC236}">
                  <a16:creationId xmlns:a16="http://schemas.microsoft.com/office/drawing/2014/main" id="{107E2BDF-B336-9072-FA4F-1F0426A8D194}"/>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04B673D3-2A44-32A3-3953-9EBD099A5398}"/>
                </a:ext>
              </a:extLst>
            </p:cNvPr>
            <p:cNvCxnSpPr>
              <a:cxnSpLocks/>
            </p:cNvCxnSpPr>
            <p:nvPr/>
          </p:nvCxnSpPr>
          <p:spPr>
            <a:xfrm flipH="1" flipV="1">
              <a:off x="5569102" y="2327612"/>
              <a:ext cx="393283" cy="1245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1" name="椭圆 1050">
              <a:extLst>
                <a:ext uri="{FF2B5EF4-FFF2-40B4-BE49-F238E27FC236}">
                  <a16:creationId xmlns:a16="http://schemas.microsoft.com/office/drawing/2014/main" id="{483C5EFE-D539-5158-8F28-839AC3F19DB5}"/>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41D61ECB-B007-D4AE-AD31-6AAB4B4F997D}"/>
                </a:ext>
              </a:extLst>
            </p:cNvPr>
            <p:cNvSpPr/>
            <p:nvPr/>
          </p:nvSpPr>
          <p:spPr>
            <a:xfrm rot="5232316">
              <a:off x="5253471" y="215658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a:extLst>
              <a:ext uri="{FF2B5EF4-FFF2-40B4-BE49-F238E27FC236}">
                <a16:creationId xmlns:a16="http://schemas.microsoft.com/office/drawing/2014/main" id="{1847974F-9087-1759-CE89-94FC42F52AF7}"/>
              </a:ext>
            </a:extLst>
          </p:cNvPr>
          <p:cNvSpPr/>
          <p:nvPr/>
        </p:nvSpPr>
        <p:spPr>
          <a:xfrm>
            <a:off x="8056247" y="1463712"/>
            <a:ext cx="3051574" cy="1884310"/>
          </a:xfrm>
          <a:prstGeom prst="rect">
            <a:avLst/>
          </a:prstGeom>
          <a:solidFill>
            <a:schemeClr val="bg1"/>
          </a:solid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8" name="矩形 17">
            <a:extLst>
              <a:ext uri="{FF2B5EF4-FFF2-40B4-BE49-F238E27FC236}">
                <a16:creationId xmlns:a16="http://schemas.microsoft.com/office/drawing/2014/main" id="{170D427E-AE63-CAA7-F49A-9298F2C85B75}"/>
              </a:ext>
            </a:extLst>
          </p:cNvPr>
          <p:cNvSpPr/>
          <p:nvPr/>
        </p:nvSpPr>
        <p:spPr>
          <a:xfrm>
            <a:off x="10072378" y="2037328"/>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9" name="矩形 18">
            <a:extLst>
              <a:ext uri="{FF2B5EF4-FFF2-40B4-BE49-F238E27FC236}">
                <a16:creationId xmlns:a16="http://schemas.microsoft.com/office/drawing/2014/main" id="{62A41B2B-0F9C-CE9D-49FB-A49F06D1B437}"/>
              </a:ext>
            </a:extLst>
          </p:cNvPr>
          <p:cNvSpPr/>
          <p:nvPr/>
        </p:nvSpPr>
        <p:spPr>
          <a:xfrm>
            <a:off x="10845653" y="203744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0" name="文本框 19">
            <a:extLst>
              <a:ext uri="{FF2B5EF4-FFF2-40B4-BE49-F238E27FC236}">
                <a16:creationId xmlns:a16="http://schemas.microsoft.com/office/drawing/2014/main" id="{FAC641EE-2D1E-898C-1554-B75924F42911}"/>
              </a:ext>
            </a:extLst>
          </p:cNvPr>
          <p:cNvSpPr txBox="1"/>
          <p:nvPr/>
        </p:nvSpPr>
        <p:spPr>
          <a:xfrm>
            <a:off x="8042222" y="2028330"/>
            <a:ext cx="1970252"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Default output queue (OQ)</a:t>
            </a:r>
            <a:endParaRPr lang="zh-CN" altLang="en-US" sz="2200" baseline="-25000"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F80F293A-4026-D706-2A3E-05601C31C414}"/>
              </a:ext>
            </a:extLst>
          </p:cNvPr>
          <p:cNvSpPr txBox="1"/>
          <p:nvPr/>
        </p:nvSpPr>
        <p:spPr>
          <a:xfrm>
            <a:off x="8015111" y="1553713"/>
            <a:ext cx="3124504" cy="320729"/>
          </a:xfrm>
          <a:prstGeom prst="rect">
            <a:avLst/>
          </a:prstGeom>
          <a:noFill/>
        </p:spPr>
        <p:txBody>
          <a:bodyPr wrap="square" rtlCol="0">
            <a:spAutoFit/>
          </a:bodyPr>
          <a:lstStyle/>
          <a:p>
            <a:pPr algn="ctr">
              <a:lnSpc>
                <a:spcPts val="1600"/>
              </a:lnSpc>
            </a:pPr>
            <a:r>
              <a:rPr lang="en-US" altLang="zh-CN" sz="2200" dirty="0">
                <a:latin typeface="Calibri" panose="020F0502020204030204" pitchFamily="34" charset="0"/>
                <a:cs typeface="Calibri" panose="020F0502020204030204" pitchFamily="34" charset="0"/>
              </a:rPr>
              <a:t>Queues at P6</a:t>
            </a:r>
            <a:endParaRPr lang="zh-CN" altLang="en-US" sz="2200" baseline="-25000" dirty="0">
              <a:latin typeface="Calibri" panose="020F0502020204030204" pitchFamily="34" charset="0"/>
              <a:cs typeface="Calibri" panose="020F0502020204030204" pitchFamily="34" charset="0"/>
            </a:endParaRPr>
          </a:p>
        </p:txBody>
      </p:sp>
      <p:sp>
        <p:nvSpPr>
          <p:cNvPr id="25" name="箭头: 右 24">
            <a:extLst>
              <a:ext uri="{FF2B5EF4-FFF2-40B4-BE49-F238E27FC236}">
                <a16:creationId xmlns:a16="http://schemas.microsoft.com/office/drawing/2014/main" id="{A748E3E4-03AD-E3D8-9401-1F4CDEB7FC08}"/>
              </a:ext>
            </a:extLst>
          </p:cNvPr>
          <p:cNvSpPr/>
          <p:nvPr/>
        </p:nvSpPr>
        <p:spPr>
          <a:xfrm>
            <a:off x="5563033" y="1903514"/>
            <a:ext cx="2276578"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083" name="文本框 1082">
            <a:extLst>
              <a:ext uri="{FF2B5EF4-FFF2-40B4-BE49-F238E27FC236}">
                <a16:creationId xmlns:a16="http://schemas.microsoft.com/office/drawing/2014/main" id="{4BC1533F-AEF1-D50D-D83E-EF6AA6311D3B}"/>
              </a:ext>
            </a:extLst>
          </p:cNvPr>
          <p:cNvSpPr txBox="1"/>
          <p:nvPr/>
        </p:nvSpPr>
        <p:spPr>
          <a:xfrm>
            <a:off x="5402558" y="2940024"/>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grpSp>
        <p:nvGrpSpPr>
          <p:cNvPr id="23" name="组合 22">
            <a:extLst>
              <a:ext uri="{FF2B5EF4-FFF2-40B4-BE49-F238E27FC236}">
                <a16:creationId xmlns:a16="http://schemas.microsoft.com/office/drawing/2014/main" id="{191C401E-095E-8FAF-309D-1C98EED32462}"/>
              </a:ext>
            </a:extLst>
          </p:cNvPr>
          <p:cNvGrpSpPr/>
          <p:nvPr/>
        </p:nvGrpSpPr>
        <p:grpSpPr>
          <a:xfrm>
            <a:off x="5378836" y="2173660"/>
            <a:ext cx="1594596" cy="3422579"/>
            <a:chOff x="5378836" y="2173660"/>
            <a:chExt cx="1594596" cy="3422579"/>
          </a:xfrm>
        </p:grpSpPr>
        <p:sp>
          <p:nvSpPr>
            <p:cNvPr id="44" name="任意多边形 16">
              <a:extLst>
                <a:ext uri="{FF2B5EF4-FFF2-40B4-BE49-F238E27FC236}">
                  <a16:creationId xmlns:a16="http://schemas.microsoft.com/office/drawing/2014/main" id="{F9F47977-C5CC-AE8E-079D-007F079081BD}"/>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3">
              <a:extLst>
                <a:ext uri="{FF2B5EF4-FFF2-40B4-BE49-F238E27FC236}">
                  <a16:creationId xmlns:a16="http://schemas.microsoft.com/office/drawing/2014/main" id="{A28C5150-B90A-6A61-0AB8-00FBC4EB1950}"/>
                </a:ext>
              </a:extLst>
            </p:cNvPr>
            <p:cNvSpPr/>
            <p:nvPr/>
          </p:nvSpPr>
          <p:spPr>
            <a:xfrm>
              <a:off x="5414518" y="348817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D9F33EF1-4410-23F4-0C27-0A66085E3BBF}"/>
                </a:ext>
              </a:extLst>
            </p:cNvPr>
            <p:cNvSpPr/>
            <p:nvPr/>
          </p:nvSpPr>
          <p:spPr>
            <a:xfrm>
              <a:off x="5402109" y="390520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5F8C0845-A83C-0A96-403F-58ADC5F345E4}"/>
                </a:ext>
              </a:extLst>
            </p:cNvPr>
            <p:cNvSpPr/>
            <p:nvPr/>
          </p:nvSpPr>
          <p:spPr>
            <a:xfrm>
              <a:off x="5414518" y="480642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19D2959A-3E6E-9E72-4E4C-CCC07D48D4DD}"/>
                </a:ext>
              </a:extLst>
            </p:cNvPr>
            <p:cNvSpPr/>
            <p:nvPr/>
          </p:nvSpPr>
          <p:spPr>
            <a:xfrm>
              <a:off x="5420857" y="260068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1" name="任意多边形 81">
              <a:extLst>
                <a:ext uri="{FF2B5EF4-FFF2-40B4-BE49-F238E27FC236}">
                  <a16:creationId xmlns:a16="http://schemas.microsoft.com/office/drawing/2014/main" id="{26E1A60B-CB2F-1DD7-A0A1-98104D921A35}"/>
                </a:ext>
              </a:extLst>
            </p:cNvPr>
            <p:cNvSpPr/>
            <p:nvPr/>
          </p:nvSpPr>
          <p:spPr>
            <a:xfrm>
              <a:off x="5378836" y="522034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cxnSp>
        <p:nvCxnSpPr>
          <p:cNvPr id="26" name="直接连接符 25">
            <a:extLst>
              <a:ext uri="{FF2B5EF4-FFF2-40B4-BE49-F238E27FC236}">
                <a16:creationId xmlns:a16="http://schemas.microsoft.com/office/drawing/2014/main" id="{3291D016-011D-9BBA-80B6-867572F356D7}"/>
              </a:ext>
            </a:extLst>
          </p:cNvPr>
          <p:cNvCxnSpPr>
            <a:cxnSpLocks/>
          </p:cNvCxnSpPr>
          <p:nvPr/>
        </p:nvCxnSpPr>
        <p:spPr>
          <a:xfrm flipH="1" flipV="1">
            <a:off x="5350752" y="356446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A1CC864-1983-D0EF-639D-C8C5486913E8}"/>
              </a:ext>
            </a:extLst>
          </p:cNvPr>
          <p:cNvCxnSpPr>
            <a:cxnSpLocks/>
          </p:cNvCxnSpPr>
          <p:nvPr/>
        </p:nvCxnSpPr>
        <p:spPr>
          <a:xfrm flipH="1">
            <a:off x="5347769" y="386426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0B984CB5-17B7-7153-7362-977A4960FA45}"/>
              </a:ext>
            </a:extLst>
          </p:cNvPr>
          <p:cNvCxnSpPr>
            <a:cxnSpLocks/>
          </p:cNvCxnSpPr>
          <p:nvPr/>
        </p:nvCxnSpPr>
        <p:spPr>
          <a:xfrm flipH="1" flipV="1">
            <a:off x="5364455" y="489413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2394B60-B2BF-8F5B-C6C6-59C857A34E41}"/>
              </a:ext>
            </a:extLst>
          </p:cNvPr>
          <p:cNvCxnSpPr/>
          <p:nvPr/>
        </p:nvCxnSpPr>
        <p:spPr>
          <a:xfrm flipH="1">
            <a:off x="5361472" y="517107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BBB53F3D-E5F9-3C64-FA17-5B92513B8FCF}"/>
              </a:ext>
            </a:extLst>
          </p:cNvPr>
          <p:cNvSpPr txBox="1"/>
          <p:nvPr/>
        </p:nvSpPr>
        <p:spPr>
          <a:xfrm>
            <a:off x="5009764" y="166799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8912A1AB-61F5-5DA8-B2EE-46A81324D4D0}"/>
              </a:ext>
            </a:extLst>
          </p:cNvPr>
          <p:cNvGrpSpPr/>
          <p:nvPr/>
        </p:nvGrpSpPr>
        <p:grpSpPr>
          <a:xfrm>
            <a:off x="8044110" y="2577754"/>
            <a:ext cx="2966962" cy="525913"/>
            <a:chOff x="8044110" y="2577754"/>
            <a:chExt cx="2966962" cy="525913"/>
          </a:xfrm>
        </p:grpSpPr>
        <p:sp>
          <p:nvSpPr>
            <p:cNvPr id="9" name="矩形 8">
              <a:extLst>
                <a:ext uri="{FF2B5EF4-FFF2-40B4-BE49-F238E27FC236}">
                  <a16:creationId xmlns:a16="http://schemas.microsoft.com/office/drawing/2014/main" id="{A378186A-15AC-5BA8-F804-5BA59C42650A}"/>
                </a:ext>
              </a:extLst>
            </p:cNvPr>
            <p:cNvSpPr/>
            <p:nvPr/>
          </p:nvSpPr>
          <p:spPr>
            <a:xfrm>
              <a:off x="10072378" y="2666768"/>
              <a:ext cx="938694" cy="409892"/>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2">
                    <a:lumMod val="50000"/>
                  </a:schemeClr>
                </a:solidFill>
              </a:endParaRPr>
            </a:p>
          </p:txBody>
        </p:sp>
        <p:sp>
          <p:nvSpPr>
            <p:cNvPr id="14" name="文本框 13">
              <a:extLst>
                <a:ext uri="{FF2B5EF4-FFF2-40B4-BE49-F238E27FC236}">
                  <a16:creationId xmlns:a16="http://schemas.microsoft.com/office/drawing/2014/main" id="{41690C20-5D1C-9C55-9A46-B3CA6F8089C1}"/>
                </a:ext>
              </a:extLst>
            </p:cNvPr>
            <p:cNvSpPr txBox="1"/>
            <p:nvPr/>
          </p:nvSpPr>
          <p:spPr>
            <a:xfrm>
              <a:off x="8044110" y="2577754"/>
              <a:ext cx="1983027" cy="525913"/>
            </a:xfrm>
            <a:prstGeom prst="rect">
              <a:avLst/>
            </a:prstGeom>
            <a:noFill/>
          </p:spPr>
          <p:txBody>
            <a:bodyPr wrap="square" rtlCol="0">
              <a:spAutoFit/>
            </a:bodyPr>
            <a:lstStyle/>
            <a:p>
              <a:pPr algn="r">
                <a:lnSpc>
                  <a:spcPts val="1600"/>
                </a:lnSpc>
              </a:pPr>
              <a:r>
                <a:rPr lang="en-US" altLang="zh-CN" sz="2200" dirty="0">
                  <a:latin typeface="Calibri" panose="020F0502020204030204" pitchFamily="34" charset="0"/>
                  <a:cs typeface="Calibri" panose="020F0502020204030204" pitchFamily="34" charset="0"/>
                </a:rPr>
                <a:t>Isolation queue (IQ) for root P3</a:t>
              </a:r>
              <a:endParaRPr lang="zh-CN" altLang="en-US" sz="2200" dirty="0">
                <a:latin typeface="Calibri" panose="020F0502020204030204" pitchFamily="34" charset="0"/>
                <a:cs typeface="Calibri" panose="020F0502020204030204" pitchFamily="34" charset="0"/>
              </a:endParaRPr>
            </a:p>
          </p:txBody>
        </p:sp>
      </p:grpSp>
      <p:grpSp>
        <p:nvGrpSpPr>
          <p:cNvPr id="22" name="组合 21">
            <a:extLst>
              <a:ext uri="{FF2B5EF4-FFF2-40B4-BE49-F238E27FC236}">
                <a16:creationId xmlns:a16="http://schemas.microsoft.com/office/drawing/2014/main" id="{2340E079-5263-A188-0CD8-D1D40D5803B3}"/>
              </a:ext>
            </a:extLst>
          </p:cNvPr>
          <p:cNvGrpSpPr/>
          <p:nvPr/>
        </p:nvGrpSpPr>
        <p:grpSpPr>
          <a:xfrm>
            <a:off x="10533279" y="2666885"/>
            <a:ext cx="475402" cy="409657"/>
            <a:chOff x="10533279" y="2666885"/>
            <a:chExt cx="475402" cy="409657"/>
          </a:xfrm>
        </p:grpSpPr>
        <p:sp>
          <p:nvSpPr>
            <p:cNvPr id="11" name="矩形 10">
              <a:extLst>
                <a:ext uri="{FF2B5EF4-FFF2-40B4-BE49-F238E27FC236}">
                  <a16:creationId xmlns:a16="http://schemas.microsoft.com/office/drawing/2014/main" id="{0EDF9D59-A3DB-3AFD-4D96-ABFB0B6C71A5}"/>
                </a:ext>
              </a:extLst>
            </p:cNvPr>
            <p:cNvSpPr/>
            <p:nvPr/>
          </p:nvSpPr>
          <p:spPr>
            <a:xfrm>
              <a:off x="10845653" y="266688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5" name="矩形 14">
              <a:extLst>
                <a:ext uri="{FF2B5EF4-FFF2-40B4-BE49-F238E27FC236}">
                  <a16:creationId xmlns:a16="http://schemas.microsoft.com/office/drawing/2014/main" id="{BAE1B4D1-5921-1085-CE75-209F392034FA}"/>
                </a:ext>
              </a:extLst>
            </p:cNvPr>
            <p:cNvSpPr/>
            <p:nvPr/>
          </p:nvSpPr>
          <p:spPr>
            <a:xfrm>
              <a:off x="10693127" y="266688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6" name="矩形 15">
              <a:extLst>
                <a:ext uri="{FF2B5EF4-FFF2-40B4-BE49-F238E27FC236}">
                  <a16:creationId xmlns:a16="http://schemas.microsoft.com/office/drawing/2014/main" id="{59D025F0-E5C5-52A0-29C4-C6462B9CA135}"/>
                </a:ext>
              </a:extLst>
            </p:cNvPr>
            <p:cNvSpPr/>
            <p:nvPr/>
          </p:nvSpPr>
          <p:spPr>
            <a:xfrm>
              <a:off x="10533279" y="2666885"/>
              <a:ext cx="163028" cy="409657"/>
            </a:xfrm>
            <a:prstGeom prst="rect">
              <a:avLst/>
            </a:prstGeom>
            <a:solidFill>
              <a:srgbClr val="91BBF3"/>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spTree>
    <p:extLst>
      <p:ext uri="{BB962C8B-B14F-4D97-AF65-F5344CB8AC3E}">
        <p14:creationId xmlns:p14="http://schemas.microsoft.com/office/powerpoint/2010/main" val="356940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2D78-FD9C-5E2A-0725-48FC1F9CFCDD}"/>
            </a:ext>
          </a:extLst>
        </p:cNvPr>
        <p:cNvGrpSpPr/>
        <p:nvPr/>
      </p:nvGrpSpPr>
      <p:grpSpPr>
        <a:xfrm>
          <a:off x="0" y="0"/>
          <a:ext cx="0" cy="0"/>
          <a:chOff x="0" y="0"/>
          <a:chExt cx="0" cy="0"/>
        </a:xfrm>
      </p:grpSpPr>
      <p:sp>
        <p:nvSpPr>
          <p:cNvPr id="34" name="矩形 33">
            <a:extLst>
              <a:ext uri="{FF2B5EF4-FFF2-40B4-BE49-F238E27FC236}">
                <a16:creationId xmlns:a16="http://schemas.microsoft.com/office/drawing/2014/main" id="{4C7BF22A-C7A6-8315-ECAE-61CEFAE2A142}"/>
              </a:ext>
            </a:extLst>
          </p:cNvPr>
          <p:cNvSpPr/>
          <p:nvPr/>
        </p:nvSpPr>
        <p:spPr>
          <a:xfrm>
            <a:off x="6173614" y="2320940"/>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5" name="组合 1044">
            <a:extLst>
              <a:ext uri="{FF2B5EF4-FFF2-40B4-BE49-F238E27FC236}">
                <a16:creationId xmlns:a16="http://schemas.microsoft.com/office/drawing/2014/main" id="{88E8676F-2974-072C-5377-F3604CCC0817}"/>
              </a:ext>
            </a:extLst>
          </p:cNvPr>
          <p:cNvGrpSpPr/>
          <p:nvPr/>
        </p:nvGrpSpPr>
        <p:grpSpPr>
          <a:xfrm>
            <a:off x="6173662" y="2320940"/>
            <a:ext cx="611865" cy="450000"/>
            <a:chOff x="6173662" y="2320940"/>
            <a:chExt cx="611865" cy="450000"/>
          </a:xfrm>
        </p:grpSpPr>
        <p:sp>
          <p:nvSpPr>
            <p:cNvPr id="1059" name="矩形 1058">
              <a:extLst>
                <a:ext uri="{FF2B5EF4-FFF2-40B4-BE49-F238E27FC236}">
                  <a16:creationId xmlns:a16="http://schemas.microsoft.com/office/drawing/2014/main" id="{A0745574-05FC-E38C-1807-98DEC1355695}"/>
                </a:ext>
              </a:extLst>
            </p:cNvPr>
            <p:cNvSpPr/>
            <p:nvPr/>
          </p:nvSpPr>
          <p:spPr>
            <a:xfrm>
              <a:off x="6173662" y="232094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F9E8D55B-1520-C308-D1FD-7349D403ABD2}"/>
                </a:ext>
              </a:extLst>
            </p:cNvPr>
            <p:cNvSpPr/>
            <p:nvPr/>
          </p:nvSpPr>
          <p:spPr>
            <a:xfrm rot="5232316">
              <a:off x="6569527" y="245679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a:extLst>
              <a:ext uri="{FF2B5EF4-FFF2-40B4-BE49-F238E27FC236}">
                <a16:creationId xmlns:a16="http://schemas.microsoft.com/office/drawing/2014/main" id="{23DBF3EE-9401-2D78-06BF-1D9774424775}"/>
              </a:ext>
            </a:extLst>
          </p:cNvPr>
          <p:cNvSpPr/>
          <p:nvPr/>
        </p:nvSpPr>
        <p:spPr>
          <a:xfrm>
            <a:off x="6173167" y="3654697"/>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E362F062-B8D6-F634-624C-266F90592660}"/>
              </a:ext>
            </a:extLst>
          </p:cNvPr>
          <p:cNvSpPr/>
          <p:nvPr/>
        </p:nvSpPr>
        <p:spPr>
          <a:xfrm>
            <a:off x="6199175" y="4935267"/>
            <a:ext cx="540000" cy="48957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矩形 1072">
            <a:extLst>
              <a:ext uri="{FF2B5EF4-FFF2-40B4-BE49-F238E27FC236}">
                <a16:creationId xmlns:a16="http://schemas.microsoft.com/office/drawing/2014/main" id="{CB9362E9-96BE-8502-AFAB-03DF0A4C13F8}"/>
              </a:ext>
            </a:extLst>
          </p:cNvPr>
          <p:cNvSpPr/>
          <p:nvPr/>
        </p:nvSpPr>
        <p:spPr>
          <a:xfrm>
            <a:off x="4904498" y="2046079"/>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94530C0E-E311-2EEF-6B66-0300CF3C78AC}"/>
              </a:ext>
            </a:extLst>
          </p:cNvPr>
          <p:cNvSpPr/>
          <p:nvPr/>
        </p:nvSpPr>
        <p:spPr>
          <a:xfrm>
            <a:off x="7927924" y="3631304"/>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矩形 1063">
            <a:extLst>
              <a:ext uri="{FF2B5EF4-FFF2-40B4-BE49-F238E27FC236}">
                <a16:creationId xmlns:a16="http://schemas.microsoft.com/office/drawing/2014/main" id="{C9EDAEE3-F56A-7874-279D-7EAEED83A3F0}"/>
              </a:ext>
            </a:extLst>
          </p:cNvPr>
          <p:cNvSpPr/>
          <p:nvPr/>
        </p:nvSpPr>
        <p:spPr>
          <a:xfrm>
            <a:off x="7927924" y="3631304"/>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A6496D07-0097-2B2F-2F5A-915865688C0C}"/>
              </a:ext>
            </a:extLst>
          </p:cNvPr>
          <p:cNvSpPr>
            <a:spLocks noGrp="1"/>
          </p:cNvSpPr>
          <p:nvPr>
            <p:ph type="sldNum" sz="quarter" idx="12"/>
          </p:nvPr>
        </p:nvSpPr>
        <p:spPr/>
        <p:txBody>
          <a:bodyPr/>
          <a:lstStyle/>
          <a:p>
            <a:fld id="{49AE70B2-8BF9-45C0-BB95-33D1B9D3A854}" type="slidenum">
              <a:rPr lang="zh-CN" altLang="en-US" smtClean="0"/>
              <a:t>87</a:t>
            </a:fld>
            <a:endParaRPr lang="zh-CN" altLang="en-US" dirty="0"/>
          </a:p>
        </p:txBody>
      </p:sp>
      <p:sp>
        <p:nvSpPr>
          <p:cNvPr id="5" name="标题 4">
            <a:extLst>
              <a:ext uri="{FF2B5EF4-FFF2-40B4-BE49-F238E27FC236}">
                <a16:creationId xmlns:a16="http://schemas.microsoft.com/office/drawing/2014/main" id="{504D4D3B-B5CF-B5C8-D591-DDD7BD4F96BB}"/>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Design: Distributed Congestion Root Election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BD8E8DF4-B5AF-F741-2685-33DAA032690C}"/>
              </a:ext>
            </a:extLst>
          </p:cNvPr>
          <p:cNvCxnSpPr/>
          <p:nvPr/>
        </p:nvCxnSpPr>
        <p:spPr>
          <a:xfrm flipH="1" flipV="1">
            <a:off x="6730293" y="255582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3B152EA-A5E6-AB70-9C83-21831AD956A3}"/>
              </a:ext>
            </a:extLst>
          </p:cNvPr>
          <p:cNvCxnSpPr>
            <a:cxnSpLocks/>
          </p:cNvCxnSpPr>
          <p:nvPr/>
        </p:nvCxnSpPr>
        <p:spPr>
          <a:xfrm>
            <a:off x="6716590" y="386425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620A2D32-084F-07C1-23FD-D290A152E9EA}"/>
              </a:ext>
            </a:extLst>
          </p:cNvPr>
          <p:cNvCxnSpPr/>
          <p:nvPr/>
        </p:nvCxnSpPr>
        <p:spPr>
          <a:xfrm flipV="1">
            <a:off x="6730293" y="386865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EFC4160-8C6A-6CBB-38BB-132B35CCB164}"/>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DA6328A-83D3-4A3B-FBDC-7E62086766D3}"/>
              </a:ext>
            </a:extLst>
          </p:cNvPr>
          <p:cNvCxnSpPr/>
          <p:nvPr/>
        </p:nvCxnSpPr>
        <p:spPr>
          <a:xfrm flipH="1">
            <a:off x="5361472" y="255582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F518B6C6-579C-19CE-DA5F-080823F3A57B}"/>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36A532EA-71BB-5E6E-3ECA-8892F37C5A70}"/>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B6301453-3168-363B-6034-4A3AFC21BEF6}"/>
              </a:ext>
            </a:extLst>
          </p:cNvPr>
          <p:cNvSpPr/>
          <p:nvPr/>
        </p:nvSpPr>
        <p:spPr>
          <a:xfrm>
            <a:off x="6962130" y="293657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BCA3B72E-9EEC-FA5A-E9D7-E11D5FC30A4C}"/>
              </a:ext>
            </a:extLst>
          </p:cNvPr>
          <p:cNvCxnSpPr/>
          <p:nvPr/>
        </p:nvCxnSpPr>
        <p:spPr>
          <a:xfrm flipV="1">
            <a:off x="6908870" y="396682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8E9E4562-E910-9A9A-F93F-5E0AE64CB908}"/>
              </a:ext>
            </a:extLst>
          </p:cNvPr>
          <p:cNvSpPr/>
          <p:nvPr/>
        </p:nvSpPr>
        <p:spPr>
          <a:xfrm>
            <a:off x="7124700" y="402710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7" name="文本框 46">
            <a:extLst>
              <a:ext uri="{FF2B5EF4-FFF2-40B4-BE49-F238E27FC236}">
                <a16:creationId xmlns:a16="http://schemas.microsoft.com/office/drawing/2014/main" id="{8C7411B5-3362-F896-7745-66D7F9E1BCC2}"/>
              </a:ext>
            </a:extLst>
          </p:cNvPr>
          <p:cNvSpPr txBox="1"/>
          <p:nvPr/>
        </p:nvSpPr>
        <p:spPr>
          <a:xfrm>
            <a:off x="6484818" y="269517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DF05126E-0EB2-2FCE-F6AD-65FF835CA2D9}"/>
              </a:ext>
            </a:extLst>
          </p:cNvPr>
          <p:cNvSpPr txBox="1"/>
          <p:nvPr/>
        </p:nvSpPr>
        <p:spPr>
          <a:xfrm>
            <a:off x="6469175" y="403980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0A722711-C5BC-1BAA-57A5-CC6F37AECCF9}"/>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63706ABF-FE60-52E5-32D7-690EE42A9499}"/>
              </a:ext>
            </a:extLst>
          </p:cNvPr>
          <p:cNvSpPr txBox="1"/>
          <p:nvPr/>
        </p:nvSpPr>
        <p:spPr>
          <a:xfrm>
            <a:off x="8429098" y="400359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63" name="圆角矩形 125">
            <a:extLst>
              <a:ext uri="{FF2B5EF4-FFF2-40B4-BE49-F238E27FC236}">
                <a16:creationId xmlns:a16="http://schemas.microsoft.com/office/drawing/2014/main" id="{49BA1A43-F40C-BC1F-90F4-D807EB235D8A}"/>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E2D9B3E1-0711-D3C4-57F5-B024BE74D328}"/>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AA076B0E-43CB-3090-9DAC-46B5A3EECDCE}"/>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6195D51B-6400-7C55-1D07-39C8E4D998EE}"/>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8B967863-1148-ACCC-511E-F8491C5193F2}"/>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7A8E29C9-4E40-C109-B0EB-220A0892AE95}"/>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627FB562-A256-9219-FD07-B60FC37A1341}"/>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C606C7CF-CC7A-C33B-17C2-18782FCC942E}"/>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65BC786E-5A16-C2E2-762A-AFD40036FC45}"/>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EA051930-3175-8959-AB5A-E6BBFF81D7FF}"/>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03221808-8D2A-B6A8-0C0A-67B52A6E5F7D}"/>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07D4D88D-55EA-2177-7D66-B84934D6C2D7}"/>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27EB3945-A9F2-7FA4-0624-01BA3B76E090}"/>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0FEE839A-1B61-7FF8-82B7-74393A40B6E6}"/>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9C0E12BC-2C30-C25E-88C2-20A1F0C12FD6}"/>
              </a:ext>
            </a:extLst>
          </p:cNvPr>
          <p:cNvSpPr txBox="1"/>
          <p:nvPr/>
        </p:nvSpPr>
        <p:spPr>
          <a:xfrm>
            <a:off x="6423520" y="536708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6" name="矩形 1045">
            <a:extLst>
              <a:ext uri="{FF2B5EF4-FFF2-40B4-BE49-F238E27FC236}">
                <a16:creationId xmlns:a16="http://schemas.microsoft.com/office/drawing/2014/main" id="{8F0E9BB6-AB03-4C5E-7EB0-601CCF943C30}"/>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68E88ABB-A364-9812-1EBA-C7D76AF84CE2}"/>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31F7D6B3-E36F-55B0-40B6-58D65A292F46}"/>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F4ACB7FB-D2FF-A8DE-1B72-2EB054959672}"/>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2BAD4511-27B6-E0AC-CE0C-0B653505DAC5}"/>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0" name="组合 1069">
            <a:extLst>
              <a:ext uri="{FF2B5EF4-FFF2-40B4-BE49-F238E27FC236}">
                <a16:creationId xmlns:a16="http://schemas.microsoft.com/office/drawing/2014/main" id="{260A5CA8-C70C-8284-20D6-9162B0AA6F53}"/>
              </a:ext>
            </a:extLst>
          </p:cNvPr>
          <p:cNvGrpSpPr/>
          <p:nvPr/>
        </p:nvGrpSpPr>
        <p:grpSpPr>
          <a:xfrm>
            <a:off x="5253471" y="2156588"/>
            <a:ext cx="708914" cy="831240"/>
            <a:chOff x="5253471" y="2156588"/>
            <a:chExt cx="708914" cy="831240"/>
          </a:xfrm>
        </p:grpSpPr>
        <p:cxnSp>
          <p:nvCxnSpPr>
            <p:cNvPr id="1069" name="直接箭头连接符 1068">
              <a:extLst>
                <a:ext uri="{FF2B5EF4-FFF2-40B4-BE49-F238E27FC236}">
                  <a16:creationId xmlns:a16="http://schemas.microsoft.com/office/drawing/2014/main" id="{6F085911-FC14-90F3-6BF5-E36A62BA1B90}"/>
                </a:ext>
              </a:extLst>
            </p:cNvPr>
            <p:cNvCxnSpPr>
              <a:cxnSpLocks/>
            </p:cNvCxnSpPr>
            <p:nvPr/>
          </p:nvCxnSpPr>
          <p:spPr>
            <a:xfrm flipH="1">
              <a:off x="5553718" y="2663958"/>
              <a:ext cx="375022" cy="13777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E1E3F3F2-A68A-AB6D-8CE2-AEA180C3ACB0}"/>
                </a:ext>
              </a:extLst>
            </p:cNvPr>
            <p:cNvCxnSpPr>
              <a:cxnSpLocks/>
            </p:cNvCxnSpPr>
            <p:nvPr/>
          </p:nvCxnSpPr>
          <p:spPr>
            <a:xfrm flipH="1" flipV="1">
              <a:off x="5569102" y="2327612"/>
              <a:ext cx="393283" cy="1245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1" name="椭圆 1050">
              <a:extLst>
                <a:ext uri="{FF2B5EF4-FFF2-40B4-BE49-F238E27FC236}">
                  <a16:creationId xmlns:a16="http://schemas.microsoft.com/office/drawing/2014/main" id="{79C25461-AF9C-81A2-BEB4-D5B23E89089C}"/>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8F62B2BE-1088-A285-5F31-EE1B3A63AD32}"/>
                </a:ext>
              </a:extLst>
            </p:cNvPr>
            <p:cNvSpPr/>
            <p:nvPr/>
          </p:nvSpPr>
          <p:spPr>
            <a:xfrm rot="5232316">
              <a:off x="5253471" y="215658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6" name="椭圆 1065">
            <a:extLst>
              <a:ext uri="{FF2B5EF4-FFF2-40B4-BE49-F238E27FC236}">
                <a16:creationId xmlns:a16="http://schemas.microsoft.com/office/drawing/2014/main" id="{CBDF4C5B-24EE-0063-B4C7-BAD1F5654D4D}"/>
              </a:ext>
            </a:extLst>
          </p:cNvPr>
          <p:cNvSpPr/>
          <p:nvPr/>
        </p:nvSpPr>
        <p:spPr>
          <a:xfrm rot="5400000">
            <a:off x="8344354" y="3861441"/>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71" name="组合 1070">
            <a:extLst>
              <a:ext uri="{FF2B5EF4-FFF2-40B4-BE49-F238E27FC236}">
                <a16:creationId xmlns:a16="http://schemas.microsoft.com/office/drawing/2014/main" id="{395B95D6-8DD6-C75D-01A2-22E91DAC5AAD}"/>
              </a:ext>
            </a:extLst>
          </p:cNvPr>
          <p:cNvGrpSpPr/>
          <p:nvPr/>
        </p:nvGrpSpPr>
        <p:grpSpPr>
          <a:xfrm>
            <a:off x="7569038" y="2205416"/>
            <a:ext cx="1613875" cy="622170"/>
            <a:chOff x="7689183" y="1928040"/>
            <a:chExt cx="1613875" cy="963381"/>
          </a:xfrm>
        </p:grpSpPr>
        <p:sp>
          <p:nvSpPr>
            <p:cNvPr id="1058" name="对话气泡: 圆角矩形 1057">
              <a:extLst>
                <a:ext uri="{FF2B5EF4-FFF2-40B4-BE49-F238E27FC236}">
                  <a16:creationId xmlns:a16="http://schemas.microsoft.com/office/drawing/2014/main" id="{AAE71EFB-15B2-A596-19EF-46DD7A6D1FDF}"/>
                </a:ext>
              </a:extLst>
            </p:cNvPr>
            <p:cNvSpPr/>
            <p:nvPr/>
          </p:nvSpPr>
          <p:spPr>
            <a:xfrm>
              <a:off x="7709119" y="1928040"/>
              <a:ext cx="1593939" cy="963381"/>
            </a:xfrm>
            <a:custGeom>
              <a:avLst/>
              <a:gdLst>
                <a:gd name="connsiteX0" fmla="*/ 0 w 1593939"/>
                <a:gd name="connsiteY0" fmla="*/ 160567 h 963381"/>
                <a:gd name="connsiteX1" fmla="*/ 160567 w 1593939"/>
                <a:gd name="connsiteY1" fmla="*/ 0 h 963381"/>
                <a:gd name="connsiteX2" fmla="*/ 265657 w 1593939"/>
                <a:gd name="connsiteY2" fmla="*/ 0 h 963381"/>
                <a:gd name="connsiteX3" fmla="*/ 265657 w 1593939"/>
                <a:gd name="connsiteY3" fmla="*/ 0 h 963381"/>
                <a:gd name="connsiteX4" fmla="*/ 664141 w 1593939"/>
                <a:gd name="connsiteY4" fmla="*/ 0 h 963381"/>
                <a:gd name="connsiteX5" fmla="*/ 1041064 w 1593939"/>
                <a:gd name="connsiteY5" fmla="*/ 0 h 963381"/>
                <a:gd name="connsiteX6" fmla="*/ 1433372 w 1593939"/>
                <a:gd name="connsiteY6" fmla="*/ 0 h 963381"/>
                <a:gd name="connsiteX7" fmla="*/ 1593939 w 1593939"/>
                <a:gd name="connsiteY7" fmla="*/ 160567 h 963381"/>
                <a:gd name="connsiteX8" fmla="*/ 1593939 w 1593939"/>
                <a:gd name="connsiteY8" fmla="*/ 561972 h 963381"/>
                <a:gd name="connsiteX9" fmla="*/ 1593939 w 1593939"/>
                <a:gd name="connsiteY9" fmla="*/ 561972 h 963381"/>
                <a:gd name="connsiteX10" fmla="*/ 1593939 w 1593939"/>
                <a:gd name="connsiteY10" fmla="*/ 802818 h 963381"/>
                <a:gd name="connsiteX11" fmla="*/ 1593939 w 1593939"/>
                <a:gd name="connsiteY11" fmla="*/ 802814 h 963381"/>
                <a:gd name="connsiteX12" fmla="*/ 1433372 w 1593939"/>
                <a:gd name="connsiteY12" fmla="*/ 963381 h 963381"/>
                <a:gd name="connsiteX13" fmla="*/ 1071833 w 1593939"/>
                <a:gd name="connsiteY13" fmla="*/ 963381 h 963381"/>
                <a:gd name="connsiteX14" fmla="*/ 664141 w 1593939"/>
                <a:gd name="connsiteY14" fmla="*/ 963381 h 963381"/>
                <a:gd name="connsiteX15" fmla="*/ 265657 w 1593939"/>
                <a:gd name="connsiteY15" fmla="*/ 963381 h 963381"/>
                <a:gd name="connsiteX16" fmla="*/ 265657 w 1593939"/>
                <a:gd name="connsiteY16" fmla="*/ 963381 h 963381"/>
                <a:gd name="connsiteX17" fmla="*/ 160567 w 1593939"/>
                <a:gd name="connsiteY17" fmla="*/ 963381 h 963381"/>
                <a:gd name="connsiteX18" fmla="*/ 0 w 1593939"/>
                <a:gd name="connsiteY18" fmla="*/ 802814 h 963381"/>
                <a:gd name="connsiteX19" fmla="*/ 0 w 1593939"/>
                <a:gd name="connsiteY19" fmla="*/ 802818 h 963381"/>
                <a:gd name="connsiteX20" fmla="*/ -260682 w 1593939"/>
                <a:gd name="connsiteY20" fmla="*/ 694582 h 963381"/>
                <a:gd name="connsiteX21" fmla="*/ -554643 w 1593939"/>
                <a:gd name="connsiteY21" fmla="*/ 572528 h 963381"/>
                <a:gd name="connsiteX22" fmla="*/ 0 w 1593939"/>
                <a:gd name="connsiteY22" fmla="*/ 561972 h 963381"/>
                <a:gd name="connsiteX23" fmla="*/ 0 w 1593939"/>
                <a:gd name="connsiteY23" fmla="*/ 160567 h 9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939" h="963381" fill="none" extrusionOk="0">
                  <a:moveTo>
                    <a:pt x="0" y="160567"/>
                  </a:moveTo>
                  <a:cubicBezTo>
                    <a:pt x="10251" y="80713"/>
                    <a:pt x="66240" y="17053"/>
                    <a:pt x="160567" y="0"/>
                  </a:cubicBezTo>
                  <a:cubicBezTo>
                    <a:pt x="210000" y="-2864"/>
                    <a:pt x="213185" y="10359"/>
                    <a:pt x="265657" y="0"/>
                  </a:cubicBezTo>
                  <a:lnTo>
                    <a:pt x="265657" y="0"/>
                  </a:lnTo>
                  <a:cubicBezTo>
                    <a:pt x="421296" y="-40922"/>
                    <a:pt x="578253" y="13510"/>
                    <a:pt x="664141" y="0"/>
                  </a:cubicBezTo>
                  <a:cubicBezTo>
                    <a:pt x="762929" y="-4184"/>
                    <a:pt x="917625" y="4834"/>
                    <a:pt x="1041064" y="0"/>
                  </a:cubicBezTo>
                  <a:cubicBezTo>
                    <a:pt x="1164503" y="-4834"/>
                    <a:pt x="1274636" y="32669"/>
                    <a:pt x="1433372" y="0"/>
                  </a:cubicBezTo>
                  <a:cubicBezTo>
                    <a:pt x="1525410" y="-5831"/>
                    <a:pt x="1581745" y="67213"/>
                    <a:pt x="1593939" y="160567"/>
                  </a:cubicBezTo>
                  <a:cubicBezTo>
                    <a:pt x="1614581" y="287756"/>
                    <a:pt x="1572740" y="468504"/>
                    <a:pt x="1593939" y="561972"/>
                  </a:cubicBezTo>
                  <a:lnTo>
                    <a:pt x="1593939" y="561972"/>
                  </a:lnTo>
                  <a:cubicBezTo>
                    <a:pt x="1620061" y="636288"/>
                    <a:pt x="1570763" y="725984"/>
                    <a:pt x="1593939" y="802818"/>
                  </a:cubicBezTo>
                  <a:lnTo>
                    <a:pt x="1593939" y="802814"/>
                  </a:lnTo>
                  <a:cubicBezTo>
                    <a:pt x="1618114" y="898427"/>
                    <a:pt x="1518621" y="952199"/>
                    <a:pt x="1433372" y="963381"/>
                  </a:cubicBezTo>
                  <a:cubicBezTo>
                    <a:pt x="1324906" y="994076"/>
                    <a:pt x="1215064" y="924306"/>
                    <a:pt x="1071833" y="963381"/>
                  </a:cubicBezTo>
                  <a:cubicBezTo>
                    <a:pt x="928602" y="1002456"/>
                    <a:pt x="824193" y="950280"/>
                    <a:pt x="664141" y="963381"/>
                  </a:cubicBezTo>
                  <a:cubicBezTo>
                    <a:pt x="486105" y="986497"/>
                    <a:pt x="397116" y="952741"/>
                    <a:pt x="265657" y="963381"/>
                  </a:cubicBezTo>
                  <a:lnTo>
                    <a:pt x="265657" y="963381"/>
                  </a:lnTo>
                  <a:cubicBezTo>
                    <a:pt x="227588" y="972156"/>
                    <a:pt x="188841" y="956302"/>
                    <a:pt x="160567" y="963381"/>
                  </a:cubicBezTo>
                  <a:cubicBezTo>
                    <a:pt x="60996" y="943925"/>
                    <a:pt x="-6344" y="894441"/>
                    <a:pt x="0" y="802814"/>
                  </a:cubicBezTo>
                  <a:lnTo>
                    <a:pt x="0" y="802818"/>
                  </a:lnTo>
                  <a:cubicBezTo>
                    <a:pt x="-106568" y="785343"/>
                    <a:pt x="-152242" y="710616"/>
                    <a:pt x="-260682" y="694582"/>
                  </a:cubicBezTo>
                  <a:cubicBezTo>
                    <a:pt x="-369122" y="678548"/>
                    <a:pt x="-401066" y="596743"/>
                    <a:pt x="-554643" y="572528"/>
                  </a:cubicBezTo>
                  <a:cubicBezTo>
                    <a:pt x="-431781" y="530278"/>
                    <a:pt x="-243278" y="614342"/>
                    <a:pt x="0" y="561972"/>
                  </a:cubicBezTo>
                  <a:cubicBezTo>
                    <a:pt x="-6526" y="456544"/>
                    <a:pt x="34421" y="315012"/>
                    <a:pt x="0" y="160567"/>
                  </a:cubicBezTo>
                  <a:close/>
                </a:path>
                <a:path w="1593939" h="963381" stroke="0" extrusionOk="0">
                  <a:moveTo>
                    <a:pt x="0" y="160567"/>
                  </a:moveTo>
                  <a:cubicBezTo>
                    <a:pt x="-3074" y="69992"/>
                    <a:pt x="53599" y="6864"/>
                    <a:pt x="160567" y="0"/>
                  </a:cubicBezTo>
                  <a:cubicBezTo>
                    <a:pt x="206683" y="-9713"/>
                    <a:pt x="216289" y="10855"/>
                    <a:pt x="265657" y="0"/>
                  </a:cubicBezTo>
                  <a:lnTo>
                    <a:pt x="265657" y="0"/>
                  </a:lnTo>
                  <a:cubicBezTo>
                    <a:pt x="432787" y="-38148"/>
                    <a:pt x="517584" y="26381"/>
                    <a:pt x="664141" y="0"/>
                  </a:cubicBezTo>
                  <a:cubicBezTo>
                    <a:pt x="797453" y="-34158"/>
                    <a:pt x="956673" y="38918"/>
                    <a:pt x="1041064" y="0"/>
                  </a:cubicBezTo>
                  <a:cubicBezTo>
                    <a:pt x="1125455" y="-38918"/>
                    <a:pt x="1314692" y="18345"/>
                    <a:pt x="1433372" y="0"/>
                  </a:cubicBezTo>
                  <a:cubicBezTo>
                    <a:pt x="1514434" y="7171"/>
                    <a:pt x="1592362" y="56849"/>
                    <a:pt x="1593939" y="160567"/>
                  </a:cubicBezTo>
                  <a:cubicBezTo>
                    <a:pt x="1621606" y="291003"/>
                    <a:pt x="1571414" y="423444"/>
                    <a:pt x="1593939" y="561972"/>
                  </a:cubicBezTo>
                  <a:lnTo>
                    <a:pt x="1593939" y="561972"/>
                  </a:lnTo>
                  <a:cubicBezTo>
                    <a:pt x="1617514" y="649881"/>
                    <a:pt x="1587128" y="738291"/>
                    <a:pt x="1593939" y="802818"/>
                  </a:cubicBezTo>
                  <a:lnTo>
                    <a:pt x="1593939" y="802814"/>
                  </a:lnTo>
                  <a:cubicBezTo>
                    <a:pt x="1601170" y="902257"/>
                    <a:pt x="1523827" y="981772"/>
                    <a:pt x="1433372" y="963381"/>
                  </a:cubicBezTo>
                  <a:cubicBezTo>
                    <a:pt x="1318175" y="997657"/>
                    <a:pt x="1159441" y="930970"/>
                    <a:pt x="1071833" y="963381"/>
                  </a:cubicBezTo>
                  <a:cubicBezTo>
                    <a:pt x="984225" y="995792"/>
                    <a:pt x="789623" y="917284"/>
                    <a:pt x="664141" y="963381"/>
                  </a:cubicBezTo>
                  <a:cubicBezTo>
                    <a:pt x="486088" y="994595"/>
                    <a:pt x="432416" y="955877"/>
                    <a:pt x="265657" y="963381"/>
                  </a:cubicBezTo>
                  <a:lnTo>
                    <a:pt x="265657" y="963381"/>
                  </a:lnTo>
                  <a:cubicBezTo>
                    <a:pt x="243270" y="969456"/>
                    <a:pt x="194944" y="955270"/>
                    <a:pt x="160567" y="963381"/>
                  </a:cubicBezTo>
                  <a:cubicBezTo>
                    <a:pt x="57585" y="971732"/>
                    <a:pt x="-1965" y="895007"/>
                    <a:pt x="0" y="802814"/>
                  </a:cubicBezTo>
                  <a:lnTo>
                    <a:pt x="0" y="802818"/>
                  </a:lnTo>
                  <a:cubicBezTo>
                    <a:pt x="-133613" y="754216"/>
                    <a:pt x="-202353" y="692336"/>
                    <a:pt x="-266229" y="692279"/>
                  </a:cubicBezTo>
                  <a:cubicBezTo>
                    <a:pt x="-330105" y="692221"/>
                    <a:pt x="-441437" y="599684"/>
                    <a:pt x="-554643" y="572528"/>
                  </a:cubicBezTo>
                  <a:cubicBezTo>
                    <a:pt x="-427802" y="565577"/>
                    <a:pt x="-242543" y="602631"/>
                    <a:pt x="0" y="561972"/>
                  </a:cubicBezTo>
                  <a:cubicBezTo>
                    <a:pt x="-4278" y="451367"/>
                    <a:pt x="13910" y="299809"/>
                    <a:pt x="0" y="160567"/>
                  </a:cubicBezTo>
                  <a:close/>
                </a:path>
              </a:pathLst>
            </a:custGeom>
            <a:solidFill>
              <a:schemeClr val="bg1"/>
            </a:solidFill>
            <a:ln w="38100">
              <a:solidFill>
                <a:srgbClr val="FF0000"/>
              </a:solidFill>
              <a:extLst>
                <a:ext uri="{C807C97D-BFC1-408E-A445-0C87EB9F89A2}">
                  <ask:lineSketchStyleProps xmlns:ask="http://schemas.microsoft.com/office/drawing/2018/sketchyshapes" sd="1219033472">
                    <a:prstGeom prst="wedgeRoundRectCallout">
                      <a:avLst>
                        <a:gd name="adj1" fmla="val -84797"/>
                        <a:gd name="adj2" fmla="val 942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3" name="文本框 1062">
              <a:extLst>
                <a:ext uri="{FF2B5EF4-FFF2-40B4-BE49-F238E27FC236}">
                  <a16:creationId xmlns:a16="http://schemas.microsoft.com/office/drawing/2014/main" id="{352436C9-553C-A81A-BF75-F7C2A630934A}"/>
                </a:ext>
              </a:extLst>
            </p:cNvPr>
            <p:cNvSpPr txBox="1"/>
            <p:nvPr/>
          </p:nvSpPr>
          <p:spPr>
            <a:xfrm>
              <a:off x="7689183" y="2068835"/>
              <a:ext cx="1598965" cy="400110"/>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I am the root!</a:t>
              </a:r>
              <a:endParaRPr lang="zh-CN" altLang="en-US" sz="2000" b="1" dirty="0">
                <a:solidFill>
                  <a:srgbClr val="FF0000"/>
                </a:solidFill>
                <a:latin typeface="Calibri" panose="020F0502020204030204" pitchFamily="34" charset="0"/>
                <a:cs typeface="Calibri" panose="020F0502020204030204" pitchFamily="34" charset="0"/>
              </a:endParaRPr>
            </a:p>
          </p:txBody>
        </p:sp>
      </p:grpSp>
      <p:grpSp>
        <p:nvGrpSpPr>
          <p:cNvPr id="1078" name="组合 1077">
            <a:extLst>
              <a:ext uri="{FF2B5EF4-FFF2-40B4-BE49-F238E27FC236}">
                <a16:creationId xmlns:a16="http://schemas.microsoft.com/office/drawing/2014/main" id="{631EF3A0-E3E6-4437-67E4-EAEE13D9B67D}"/>
              </a:ext>
            </a:extLst>
          </p:cNvPr>
          <p:cNvGrpSpPr/>
          <p:nvPr/>
        </p:nvGrpSpPr>
        <p:grpSpPr>
          <a:xfrm>
            <a:off x="9466828" y="3594123"/>
            <a:ext cx="1613875" cy="622170"/>
            <a:chOff x="7689183" y="1928040"/>
            <a:chExt cx="1613875" cy="963381"/>
          </a:xfrm>
        </p:grpSpPr>
        <p:sp>
          <p:nvSpPr>
            <p:cNvPr id="1079" name="对话气泡: 圆角矩形 1078">
              <a:extLst>
                <a:ext uri="{FF2B5EF4-FFF2-40B4-BE49-F238E27FC236}">
                  <a16:creationId xmlns:a16="http://schemas.microsoft.com/office/drawing/2014/main" id="{02139EE2-4611-8375-2BC7-EAA22D891622}"/>
                </a:ext>
              </a:extLst>
            </p:cNvPr>
            <p:cNvSpPr/>
            <p:nvPr/>
          </p:nvSpPr>
          <p:spPr>
            <a:xfrm>
              <a:off x="7709119" y="1928040"/>
              <a:ext cx="1593939" cy="963381"/>
            </a:xfrm>
            <a:custGeom>
              <a:avLst/>
              <a:gdLst>
                <a:gd name="connsiteX0" fmla="*/ 0 w 1593939"/>
                <a:gd name="connsiteY0" fmla="*/ 160567 h 963381"/>
                <a:gd name="connsiteX1" fmla="*/ 160567 w 1593939"/>
                <a:gd name="connsiteY1" fmla="*/ 0 h 963381"/>
                <a:gd name="connsiteX2" fmla="*/ 265657 w 1593939"/>
                <a:gd name="connsiteY2" fmla="*/ 0 h 963381"/>
                <a:gd name="connsiteX3" fmla="*/ 265657 w 1593939"/>
                <a:gd name="connsiteY3" fmla="*/ 0 h 963381"/>
                <a:gd name="connsiteX4" fmla="*/ 664141 w 1593939"/>
                <a:gd name="connsiteY4" fmla="*/ 0 h 963381"/>
                <a:gd name="connsiteX5" fmla="*/ 1041064 w 1593939"/>
                <a:gd name="connsiteY5" fmla="*/ 0 h 963381"/>
                <a:gd name="connsiteX6" fmla="*/ 1433372 w 1593939"/>
                <a:gd name="connsiteY6" fmla="*/ 0 h 963381"/>
                <a:gd name="connsiteX7" fmla="*/ 1593939 w 1593939"/>
                <a:gd name="connsiteY7" fmla="*/ 160567 h 963381"/>
                <a:gd name="connsiteX8" fmla="*/ 1593939 w 1593939"/>
                <a:gd name="connsiteY8" fmla="*/ 561972 h 963381"/>
                <a:gd name="connsiteX9" fmla="*/ 1593939 w 1593939"/>
                <a:gd name="connsiteY9" fmla="*/ 561972 h 963381"/>
                <a:gd name="connsiteX10" fmla="*/ 1593939 w 1593939"/>
                <a:gd name="connsiteY10" fmla="*/ 802818 h 963381"/>
                <a:gd name="connsiteX11" fmla="*/ 1593939 w 1593939"/>
                <a:gd name="connsiteY11" fmla="*/ 802814 h 963381"/>
                <a:gd name="connsiteX12" fmla="*/ 1433372 w 1593939"/>
                <a:gd name="connsiteY12" fmla="*/ 963381 h 963381"/>
                <a:gd name="connsiteX13" fmla="*/ 1071833 w 1593939"/>
                <a:gd name="connsiteY13" fmla="*/ 963381 h 963381"/>
                <a:gd name="connsiteX14" fmla="*/ 664141 w 1593939"/>
                <a:gd name="connsiteY14" fmla="*/ 963381 h 963381"/>
                <a:gd name="connsiteX15" fmla="*/ 265657 w 1593939"/>
                <a:gd name="connsiteY15" fmla="*/ 963381 h 963381"/>
                <a:gd name="connsiteX16" fmla="*/ 265657 w 1593939"/>
                <a:gd name="connsiteY16" fmla="*/ 963381 h 963381"/>
                <a:gd name="connsiteX17" fmla="*/ 160567 w 1593939"/>
                <a:gd name="connsiteY17" fmla="*/ 963381 h 963381"/>
                <a:gd name="connsiteX18" fmla="*/ 0 w 1593939"/>
                <a:gd name="connsiteY18" fmla="*/ 802814 h 963381"/>
                <a:gd name="connsiteX19" fmla="*/ 0 w 1593939"/>
                <a:gd name="connsiteY19" fmla="*/ 802818 h 963381"/>
                <a:gd name="connsiteX20" fmla="*/ -260682 w 1593939"/>
                <a:gd name="connsiteY20" fmla="*/ 694582 h 963381"/>
                <a:gd name="connsiteX21" fmla="*/ -554643 w 1593939"/>
                <a:gd name="connsiteY21" fmla="*/ 572528 h 963381"/>
                <a:gd name="connsiteX22" fmla="*/ 0 w 1593939"/>
                <a:gd name="connsiteY22" fmla="*/ 561972 h 963381"/>
                <a:gd name="connsiteX23" fmla="*/ 0 w 1593939"/>
                <a:gd name="connsiteY23" fmla="*/ 160567 h 9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939" h="963381" fill="none" extrusionOk="0">
                  <a:moveTo>
                    <a:pt x="0" y="160567"/>
                  </a:moveTo>
                  <a:cubicBezTo>
                    <a:pt x="10251" y="80713"/>
                    <a:pt x="66240" y="17053"/>
                    <a:pt x="160567" y="0"/>
                  </a:cubicBezTo>
                  <a:cubicBezTo>
                    <a:pt x="210000" y="-2864"/>
                    <a:pt x="213185" y="10359"/>
                    <a:pt x="265657" y="0"/>
                  </a:cubicBezTo>
                  <a:lnTo>
                    <a:pt x="265657" y="0"/>
                  </a:lnTo>
                  <a:cubicBezTo>
                    <a:pt x="421296" y="-40922"/>
                    <a:pt x="578253" y="13510"/>
                    <a:pt x="664141" y="0"/>
                  </a:cubicBezTo>
                  <a:cubicBezTo>
                    <a:pt x="762929" y="-4184"/>
                    <a:pt x="917625" y="4834"/>
                    <a:pt x="1041064" y="0"/>
                  </a:cubicBezTo>
                  <a:cubicBezTo>
                    <a:pt x="1164503" y="-4834"/>
                    <a:pt x="1274636" y="32669"/>
                    <a:pt x="1433372" y="0"/>
                  </a:cubicBezTo>
                  <a:cubicBezTo>
                    <a:pt x="1525410" y="-5831"/>
                    <a:pt x="1581745" y="67213"/>
                    <a:pt x="1593939" y="160567"/>
                  </a:cubicBezTo>
                  <a:cubicBezTo>
                    <a:pt x="1614581" y="287756"/>
                    <a:pt x="1572740" y="468504"/>
                    <a:pt x="1593939" y="561972"/>
                  </a:cubicBezTo>
                  <a:lnTo>
                    <a:pt x="1593939" y="561972"/>
                  </a:lnTo>
                  <a:cubicBezTo>
                    <a:pt x="1620061" y="636288"/>
                    <a:pt x="1570763" y="725984"/>
                    <a:pt x="1593939" y="802818"/>
                  </a:cubicBezTo>
                  <a:lnTo>
                    <a:pt x="1593939" y="802814"/>
                  </a:lnTo>
                  <a:cubicBezTo>
                    <a:pt x="1618114" y="898427"/>
                    <a:pt x="1518621" y="952199"/>
                    <a:pt x="1433372" y="963381"/>
                  </a:cubicBezTo>
                  <a:cubicBezTo>
                    <a:pt x="1324906" y="994076"/>
                    <a:pt x="1215064" y="924306"/>
                    <a:pt x="1071833" y="963381"/>
                  </a:cubicBezTo>
                  <a:cubicBezTo>
                    <a:pt x="928602" y="1002456"/>
                    <a:pt x="824193" y="950280"/>
                    <a:pt x="664141" y="963381"/>
                  </a:cubicBezTo>
                  <a:cubicBezTo>
                    <a:pt x="486105" y="986497"/>
                    <a:pt x="397116" y="952741"/>
                    <a:pt x="265657" y="963381"/>
                  </a:cubicBezTo>
                  <a:lnTo>
                    <a:pt x="265657" y="963381"/>
                  </a:lnTo>
                  <a:cubicBezTo>
                    <a:pt x="227588" y="972156"/>
                    <a:pt x="188841" y="956302"/>
                    <a:pt x="160567" y="963381"/>
                  </a:cubicBezTo>
                  <a:cubicBezTo>
                    <a:pt x="60996" y="943925"/>
                    <a:pt x="-6344" y="894441"/>
                    <a:pt x="0" y="802814"/>
                  </a:cubicBezTo>
                  <a:lnTo>
                    <a:pt x="0" y="802818"/>
                  </a:lnTo>
                  <a:cubicBezTo>
                    <a:pt x="-106568" y="785343"/>
                    <a:pt x="-152242" y="710616"/>
                    <a:pt x="-260682" y="694582"/>
                  </a:cubicBezTo>
                  <a:cubicBezTo>
                    <a:pt x="-369122" y="678548"/>
                    <a:pt x="-401066" y="596743"/>
                    <a:pt x="-554643" y="572528"/>
                  </a:cubicBezTo>
                  <a:cubicBezTo>
                    <a:pt x="-431781" y="530278"/>
                    <a:pt x="-243278" y="614342"/>
                    <a:pt x="0" y="561972"/>
                  </a:cubicBezTo>
                  <a:cubicBezTo>
                    <a:pt x="-6526" y="456544"/>
                    <a:pt x="34421" y="315012"/>
                    <a:pt x="0" y="160567"/>
                  </a:cubicBezTo>
                  <a:close/>
                </a:path>
                <a:path w="1593939" h="963381" stroke="0" extrusionOk="0">
                  <a:moveTo>
                    <a:pt x="0" y="160567"/>
                  </a:moveTo>
                  <a:cubicBezTo>
                    <a:pt x="-3074" y="69992"/>
                    <a:pt x="53599" y="6864"/>
                    <a:pt x="160567" y="0"/>
                  </a:cubicBezTo>
                  <a:cubicBezTo>
                    <a:pt x="206683" y="-9713"/>
                    <a:pt x="216289" y="10855"/>
                    <a:pt x="265657" y="0"/>
                  </a:cubicBezTo>
                  <a:lnTo>
                    <a:pt x="265657" y="0"/>
                  </a:lnTo>
                  <a:cubicBezTo>
                    <a:pt x="432787" y="-38148"/>
                    <a:pt x="517584" y="26381"/>
                    <a:pt x="664141" y="0"/>
                  </a:cubicBezTo>
                  <a:cubicBezTo>
                    <a:pt x="797453" y="-34158"/>
                    <a:pt x="956673" y="38918"/>
                    <a:pt x="1041064" y="0"/>
                  </a:cubicBezTo>
                  <a:cubicBezTo>
                    <a:pt x="1125455" y="-38918"/>
                    <a:pt x="1314692" y="18345"/>
                    <a:pt x="1433372" y="0"/>
                  </a:cubicBezTo>
                  <a:cubicBezTo>
                    <a:pt x="1514434" y="7171"/>
                    <a:pt x="1592362" y="56849"/>
                    <a:pt x="1593939" y="160567"/>
                  </a:cubicBezTo>
                  <a:cubicBezTo>
                    <a:pt x="1621606" y="291003"/>
                    <a:pt x="1571414" y="423444"/>
                    <a:pt x="1593939" y="561972"/>
                  </a:cubicBezTo>
                  <a:lnTo>
                    <a:pt x="1593939" y="561972"/>
                  </a:lnTo>
                  <a:cubicBezTo>
                    <a:pt x="1617514" y="649881"/>
                    <a:pt x="1587128" y="738291"/>
                    <a:pt x="1593939" y="802818"/>
                  </a:cubicBezTo>
                  <a:lnTo>
                    <a:pt x="1593939" y="802814"/>
                  </a:lnTo>
                  <a:cubicBezTo>
                    <a:pt x="1601170" y="902257"/>
                    <a:pt x="1523827" y="981772"/>
                    <a:pt x="1433372" y="963381"/>
                  </a:cubicBezTo>
                  <a:cubicBezTo>
                    <a:pt x="1318175" y="997657"/>
                    <a:pt x="1159441" y="930970"/>
                    <a:pt x="1071833" y="963381"/>
                  </a:cubicBezTo>
                  <a:cubicBezTo>
                    <a:pt x="984225" y="995792"/>
                    <a:pt x="789623" y="917284"/>
                    <a:pt x="664141" y="963381"/>
                  </a:cubicBezTo>
                  <a:cubicBezTo>
                    <a:pt x="486088" y="994595"/>
                    <a:pt x="432416" y="955877"/>
                    <a:pt x="265657" y="963381"/>
                  </a:cubicBezTo>
                  <a:lnTo>
                    <a:pt x="265657" y="963381"/>
                  </a:lnTo>
                  <a:cubicBezTo>
                    <a:pt x="243270" y="969456"/>
                    <a:pt x="194944" y="955270"/>
                    <a:pt x="160567" y="963381"/>
                  </a:cubicBezTo>
                  <a:cubicBezTo>
                    <a:pt x="57585" y="971732"/>
                    <a:pt x="-1965" y="895007"/>
                    <a:pt x="0" y="802814"/>
                  </a:cubicBezTo>
                  <a:lnTo>
                    <a:pt x="0" y="802818"/>
                  </a:lnTo>
                  <a:cubicBezTo>
                    <a:pt x="-133613" y="754216"/>
                    <a:pt x="-202353" y="692336"/>
                    <a:pt x="-266229" y="692279"/>
                  </a:cubicBezTo>
                  <a:cubicBezTo>
                    <a:pt x="-330105" y="692221"/>
                    <a:pt x="-441437" y="599684"/>
                    <a:pt x="-554643" y="572528"/>
                  </a:cubicBezTo>
                  <a:cubicBezTo>
                    <a:pt x="-427802" y="565577"/>
                    <a:pt x="-242543" y="602631"/>
                    <a:pt x="0" y="561972"/>
                  </a:cubicBezTo>
                  <a:cubicBezTo>
                    <a:pt x="-4278" y="451367"/>
                    <a:pt x="13910" y="299809"/>
                    <a:pt x="0" y="160567"/>
                  </a:cubicBezTo>
                  <a:close/>
                </a:path>
              </a:pathLst>
            </a:custGeom>
            <a:solidFill>
              <a:schemeClr val="bg1"/>
            </a:solidFill>
            <a:ln w="38100">
              <a:solidFill>
                <a:srgbClr val="FF0000"/>
              </a:solidFill>
              <a:extLst>
                <a:ext uri="{C807C97D-BFC1-408E-A445-0C87EB9F89A2}">
                  <ask:lineSketchStyleProps xmlns:ask="http://schemas.microsoft.com/office/drawing/2018/sketchyshapes" sd="1219033472">
                    <a:prstGeom prst="wedgeRoundRectCallout">
                      <a:avLst>
                        <a:gd name="adj1" fmla="val -84797"/>
                        <a:gd name="adj2" fmla="val 942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文本框 1079">
              <a:extLst>
                <a:ext uri="{FF2B5EF4-FFF2-40B4-BE49-F238E27FC236}">
                  <a16:creationId xmlns:a16="http://schemas.microsoft.com/office/drawing/2014/main" id="{D22A2272-86D2-E48C-1E78-693EBE9B2AE1}"/>
                </a:ext>
              </a:extLst>
            </p:cNvPr>
            <p:cNvSpPr txBox="1"/>
            <p:nvPr/>
          </p:nvSpPr>
          <p:spPr>
            <a:xfrm>
              <a:off x="7689183" y="2068835"/>
              <a:ext cx="1598965" cy="400110"/>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I am the root!</a:t>
              </a:r>
              <a:endParaRPr lang="zh-CN" altLang="en-US" sz="2000" b="1" dirty="0">
                <a:solidFill>
                  <a:srgbClr val="FF0000"/>
                </a:solidFill>
                <a:latin typeface="Calibri" panose="020F0502020204030204" pitchFamily="34" charset="0"/>
                <a:cs typeface="Calibri" panose="020F0502020204030204" pitchFamily="34" charset="0"/>
              </a:endParaRPr>
            </a:p>
          </p:txBody>
        </p:sp>
      </p:grpSp>
      <p:sp>
        <p:nvSpPr>
          <p:cNvPr id="1083" name="文本框 1082">
            <a:extLst>
              <a:ext uri="{FF2B5EF4-FFF2-40B4-BE49-F238E27FC236}">
                <a16:creationId xmlns:a16="http://schemas.microsoft.com/office/drawing/2014/main" id="{D5F5D3A1-093A-77D5-E5A2-6BD4E21B5C31}"/>
              </a:ext>
            </a:extLst>
          </p:cNvPr>
          <p:cNvSpPr txBox="1"/>
          <p:nvPr/>
        </p:nvSpPr>
        <p:spPr>
          <a:xfrm>
            <a:off x="5402558" y="2940024"/>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sp>
        <p:nvSpPr>
          <p:cNvPr id="1095" name="文本框 1094">
            <a:extLst>
              <a:ext uri="{FF2B5EF4-FFF2-40B4-BE49-F238E27FC236}">
                <a16:creationId xmlns:a16="http://schemas.microsoft.com/office/drawing/2014/main" id="{A7884F5D-715D-6D87-2DEE-68C93FF188C0}"/>
              </a:ext>
            </a:extLst>
          </p:cNvPr>
          <p:cNvSpPr txBox="1"/>
          <p:nvPr/>
        </p:nvSpPr>
        <p:spPr>
          <a:xfrm>
            <a:off x="6858646" y="3419657"/>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F450A749-7A65-A817-8C57-45C67E0CD3DC}"/>
              </a:ext>
            </a:extLst>
          </p:cNvPr>
          <p:cNvGrpSpPr/>
          <p:nvPr/>
        </p:nvGrpSpPr>
        <p:grpSpPr>
          <a:xfrm>
            <a:off x="6173971" y="2320129"/>
            <a:ext cx="566008" cy="3103899"/>
            <a:chOff x="6180321" y="2320940"/>
            <a:chExt cx="566008" cy="3103899"/>
          </a:xfrm>
        </p:grpSpPr>
        <p:sp>
          <p:nvSpPr>
            <p:cNvPr id="14" name="矩形 13">
              <a:extLst>
                <a:ext uri="{FF2B5EF4-FFF2-40B4-BE49-F238E27FC236}">
                  <a16:creationId xmlns:a16="http://schemas.microsoft.com/office/drawing/2014/main" id="{90FDAD25-13CC-EB18-7D8D-D97C7C2B6D67}"/>
                </a:ext>
              </a:extLst>
            </p:cNvPr>
            <p:cNvSpPr/>
            <p:nvPr/>
          </p:nvSpPr>
          <p:spPr>
            <a:xfrm>
              <a:off x="6180768" y="2320940"/>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15" name="矩形 14">
              <a:extLst>
                <a:ext uri="{FF2B5EF4-FFF2-40B4-BE49-F238E27FC236}">
                  <a16:creationId xmlns:a16="http://schemas.microsoft.com/office/drawing/2014/main" id="{2FA31C2D-1461-8A71-517D-DB5D4BA2F2A4}"/>
                </a:ext>
              </a:extLst>
            </p:cNvPr>
            <p:cNvSpPr/>
            <p:nvPr/>
          </p:nvSpPr>
          <p:spPr>
            <a:xfrm>
              <a:off x="6180321" y="3654697"/>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16" name="矩形 15">
              <a:extLst>
                <a:ext uri="{FF2B5EF4-FFF2-40B4-BE49-F238E27FC236}">
                  <a16:creationId xmlns:a16="http://schemas.microsoft.com/office/drawing/2014/main" id="{F4CBF892-7A8C-4EA3-2D1E-44451CDA41EB}"/>
                </a:ext>
              </a:extLst>
            </p:cNvPr>
            <p:cNvSpPr/>
            <p:nvPr/>
          </p:nvSpPr>
          <p:spPr>
            <a:xfrm>
              <a:off x="6206329" y="4935267"/>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EDE6A4CC-EA46-9177-C760-8B42E784D7C5}"/>
              </a:ext>
            </a:extLst>
          </p:cNvPr>
          <p:cNvGrpSpPr/>
          <p:nvPr/>
        </p:nvGrpSpPr>
        <p:grpSpPr>
          <a:xfrm>
            <a:off x="5378836" y="2173660"/>
            <a:ext cx="1594596" cy="3422579"/>
            <a:chOff x="5378836" y="2173660"/>
            <a:chExt cx="1594596" cy="3422579"/>
          </a:xfrm>
        </p:grpSpPr>
        <p:sp>
          <p:nvSpPr>
            <p:cNvPr id="44" name="任意多边形 16">
              <a:extLst>
                <a:ext uri="{FF2B5EF4-FFF2-40B4-BE49-F238E27FC236}">
                  <a16:creationId xmlns:a16="http://schemas.microsoft.com/office/drawing/2014/main" id="{63486DE2-767C-66B4-5E94-F7C3A5A5CB74}"/>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3">
              <a:extLst>
                <a:ext uri="{FF2B5EF4-FFF2-40B4-BE49-F238E27FC236}">
                  <a16:creationId xmlns:a16="http://schemas.microsoft.com/office/drawing/2014/main" id="{CC86E29B-71B9-41F8-5DB4-93A541E931DB}"/>
                </a:ext>
              </a:extLst>
            </p:cNvPr>
            <p:cNvSpPr/>
            <p:nvPr/>
          </p:nvSpPr>
          <p:spPr>
            <a:xfrm>
              <a:off x="5414518" y="348817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2115CE25-BC0E-D8B2-1B46-7F2B0B71F5FD}"/>
                </a:ext>
              </a:extLst>
            </p:cNvPr>
            <p:cNvSpPr/>
            <p:nvPr/>
          </p:nvSpPr>
          <p:spPr>
            <a:xfrm>
              <a:off x="5402109" y="390520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F4CA0170-DBCA-F0FF-E3C2-1241A0E09122}"/>
                </a:ext>
              </a:extLst>
            </p:cNvPr>
            <p:cNvSpPr/>
            <p:nvPr/>
          </p:nvSpPr>
          <p:spPr>
            <a:xfrm>
              <a:off x="5414518" y="480642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60350568-24FF-BBD0-9AAA-64A902419507}"/>
                </a:ext>
              </a:extLst>
            </p:cNvPr>
            <p:cNvSpPr/>
            <p:nvPr/>
          </p:nvSpPr>
          <p:spPr>
            <a:xfrm>
              <a:off x="5420857" y="260068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1" name="任意多边形 81">
              <a:extLst>
                <a:ext uri="{FF2B5EF4-FFF2-40B4-BE49-F238E27FC236}">
                  <a16:creationId xmlns:a16="http://schemas.microsoft.com/office/drawing/2014/main" id="{FA86C8E3-2E08-B7DC-5BAC-1DD614DA7CF9}"/>
                </a:ext>
              </a:extLst>
            </p:cNvPr>
            <p:cNvSpPr/>
            <p:nvPr/>
          </p:nvSpPr>
          <p:spPr>
            <a:xfrm>
              <a:off x="5378836" y="522034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086" name="组合 1085">
            <a:extLst>
              <a:ext uri="{FF2B5EF4-FFF2-40B4-BE49-F238E27FC236}">
                <a16:creationId xmlns:a16="http://schemas.microsoft.com/office/drawing/2014/main" id="{6EA0DE3E-2ECD-DEA1-F909-E4C95325FA26}"/>
              </a:ext>
            </a:extLst>
          </p:cNvPr>
          <p:cNvGrpSpPr/>
          <p:nvPr/>
        </p:nvGrpSpPr>
        <p:grpSpPr>
          <a:xfrm>
            <a:off x="6563177" y="2455986"/>
            <a:ext cx="1117171" cy="2828145"/>
            <a:chOff x="6569527" y="2456797"/>
            <a:chExt cx="1117171" cy="2828145"/>
          </a:xfrm>
        </p:grpSpPr>
        <p:grpSp>
          <p:nvGrpSpPr>
            <p:cNvPr id="1087" name="组合 1086">
              <a:extLst>
                <a:ext uri="{FF2B5EF4-FFF2-40B4-BE49-F238E27FC236}">
                  <a16:creationId xmlns:a16="http://schemas.microsoft.com/office/drawing/2014/main" id="{0C7AF43B-05B9-CB59-A4AA-5C1F60E05552}"/>
                </a:ext>
              </a:extLst>
            </p:cNvPr>
            <p:cNvGrpSpPr/>
            <p:nvPr/>
          </p:nvGrpSpPr>
          <p:grpSpPr>
            <a:xfrm>
              <a:off x="6569527" y="2456797"/>
              <a:ext cx="253587" cy="2828145"/>
              <a:chOff x="6569527" y="2456797"/>
              <a:chExt cx="253587" cy="2828145"/>
            </a:xfrm>
          </p:grpSpPr>
          <p:sp>
            <p:nvSpPr>
              <p:cNvPr id="1092" name="椭圆 1091">
                <a:extLst>
                  <a:ext uri="{FF2B5EF4-FFF2-40B4-BE49-F238E27FC236}">
                    <a16:creationId xmlns:a16="http://schemas.microsoft.com/office/drawing/2014/main" id="{4B2079CA-E1C8-7735-E54C-5C0212655509}"/>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3" name="椭圆 1092">
                <a:extLst>
                  <a:ext uri="{FF2B5EF4-FFF2-40B4-BE49-F238E27FC236}">
                    <a16:creationId xmlns:a16="http://schemas.microsoft.com/office/drawing/2014/main" id="{E7550FEE-4A41-3600-3F92-16446B6E56F9}"/>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4" name="椭圆 1093">
                <a:extLst>
                  <a:ext uri="{FF2B5EF4-FFF2-40B4-BE49-F238E27FC236}">
                    <a16:creationId xmlns:a16="http://schemas.microsoft.com/office/drawing/2014/main" id="{52D7F437-141B-6DAE-DA30-C968218A1DBB}"/>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8" name="组合 1087">
              <a:extLst>
                <a:ext uri="{FF2B5EF4-FFF2-40B4-BE49-F238E27FC236}">
                  <a16:creationId xmlns:a16="http://schemas.microsoft.com/office/drawing/2014/main" id="{790ED209-77A3-D715-1F6F-A45F7F9B1B26}"/>
                </a:ext>
              </a:extLst>
            </p:cNvPr>
            <p:cNvGrpSpPr/>
            <p:nvPr/>
          </p:nvGrpSpPr>
          <p:grpSpPr>
            <a:xfrm>
              <a:off x="6940328" y="2905316"/>
              <a:ext cx="746370" cy="1930472"/>
              <a:chOff x="6940328" y="2905316"/>
              <a:chExt cx="746370" cy="1930472"/>
            </a:xfrm>
          </p:grpSpPr>
          <p:cxnSp>
            <p:nvCxnSpPr>
              <p:cNvPr id="1089" name="直接箭头连接符 1088">
                <a:extLst>
                  <a:ext uri="{FF2B5EF4-FFF2-40B4-BE49-F238E27FC236}">
                    <a16:creationId xmlns:a16="http://schemas.microsoft.com/office/drawing/2014/main" id="{F95CC151-5BC7-363A-9094-CDEA21523BD9}"/>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0" name="直接箭头连接符 1089">
                <a:extLst>
                  <a:ext uri="{FF2B5EF4-FFF2-40B4-BE49-F238E27FC236}">
                    <a16:creationId xmlns:a16="http://schemas.microsoft.com/office/drawing/2014/main" id="{963E93A5-4199-23E4-35A5-462A15225F21}"/>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1" name="直接箭头连接符 1090">
                <a:extLst>
                  <a:ext uri="{FF2B5EF4-FFF2-40B4-BE49-F238E27FC236}">
                    <a16:creationId xmlns:a16="http://schemas.microsoft.com/office/drawing/2014/main" id="{1B5C1539-0D65-C69B-8319-00792E9AC7B6}"/>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6" name="直接连接符 25">
            <a:extLst>
              <a:ext uri="{FF2B5EF4-FFF2-40B4-BE49-F238E27FC236}">
                <a16:creationId xmlns:a16="http://schemas.microsoft.com/office/drawing/2014/main" id="{E9C33A05-9D38-F11D-6092-84B3C412750B}"/>
              </a:ext>
            </a:extLst>
          </p:cNvPr>
          <p:cNvCxnSpPr>
            <a:cxnSpLocks/>
          </p:cNvCxnSpPr>
          <p:nvPr/>
        </p:nvCxnSpPr>
        <p:spPr>
          <a:xfrm flipH="1" flipV="1">
            <a:off x="5350752" y="356446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FF02958-5632-70DE-73D9-BBE4AEB2677A}"/>
              </a:ext>
            </a:extLst>
          </p:cNvPr>
          <p:cNvCxnSpPr>
            <a:cxnSpLocks/>
          </p:cNvCxnSpPr>
          <p:nvPr/>
        </p:nvCxnSpPr>
        <p:spPr>
          <a:xfrm flipH="1">
            <a:off x="5347769" y="386426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CFFCEB6E-2710-CD87-5706-DFDEF7BD1EA5}"/>
              </a:ext>
            </a:extLst>
          </p:cNvPr>
          <p:cNvCxnSpPr>
            <a:cxnSpLocks/>
          </p:cNvCxnSpPr>
          <p:nvPr/>
        </p:nvCxnSpPr>
        <p:spPr>
          <a:xfrm flipH="1" flipV="1">
            <a:off x="5364455" y="489413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28DE17B-55EB-063D-16C3-A63E488E455D}"/>
              </a:ext>
            </a:extLst>
          </p:cNvPr>
          <p:cNvCxnSpPr/>
          <p:nvPr/>
        </p:nvCxnSpPr>
        <p:spPr>
          <a:xfrm flipH="1">
            <a:off x="5361472" y="517107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60AC7985-943C-7F65-E11E-241C30A534FB}"/>
              </a:ext>
            </a:extLst>
          </p:cNvPr>
          <p:cNvSpPr txBox="1"/>
          <p:nvPr/>
        </p:nvSpPr>
        <p:spPr>
          <a:xfrm>
            <a:off x="5009764" y="166799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49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86"/>
                                        </p:tgtEl>
                                        <p:attrNameLst>
                                          <p:attrName>style.visibility</p:attrName>
                                        </p:attrNameLst>
                                      </p:cBhvr>
                                      <p:to>
                                        <p:strVal val="visible"/>
                                      </p:to>
                                    </p:set>
                                    <p:animEffect transition="in" filter="wipe(right)">
                                      <p:cBhvr>
                                        <p:cTn id="15" dur="500"/>
                                        <p:tgtEl>
                                          <p:spTgt spid="108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095"/>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P spid="1066" grpId="0" animBg="1"/>
      <p:bldP spid="109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9A544-3E4A-BAB2-D679-947E84CF4373}"/>
            </a:ext>
          </a:extLst>
        </p:cNvPr>
        <p:cNvGrpSpPr/>
        <p:nvPr/>
      </p:nvGrpSpPr>
      <p:grpSpPr>
        <a:xfrm>
          <a:off x="0" y="0"/>
          <a:ext cx="0" cy="0"/>
          <a:chOff x="0" y="0"/>
          <a:chExt cx="0" cy="0"/>
        </a:xfrm>
      </p:grpSpPr>
      <p:sp>
        <p:nvSpPr>
          <p:cNvPr id="34" name="矩形 33">
            <a:extLst>
              <a:ext uri="{FF2B5EF4-FFF2-40B4-BE49-F238E27FC236}">
                <a16:creationId xmlns:a16="http://schemas.microsoft.com/office/drawing/2014/main" id="{7F26B67A-F129-F811-ADC6-25DBECA577EF}"/>
              </a:ext>
            </a:extLst>
          </p:cNvPr>
          <p:cNvSpPr/>
          <p:nvPr/>
        </p:nvSpPr>
        <p:spPr>
          <a:xfrm>
            <a:off x="6173614" y="2320940"/>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5" name="组合 1044">
            <a:extLst>
              <a:ext uri="{FF2B5EF4-FFF2-40B4-BE49-F238E27FC236}">
                <a16:creationId xmlns:a16="http://schemas.microsoft.com/office/drawing/2014/main" id="{D6FE35EE-13EE-FD4E-CA15-826DE0DAE6FE}"/>
              </a:ext>
            </a:extLst>
          </p:cNvPr>
          <p:cNvGrpSpPr/>
          <p:nvPr/>
        </p:nvGrpSpPr>
        <p:grpSpPr>
          <a:xfrm>
            <a:off x="6173662" y="2320940"/>
            <a:ext cx="611865" cy="450000"/>
            <a:chOff x="6173662" y="2320940"/>
            <a:chExt cx="611865" cy="450000"/>
          </a:xfrm>
        </p:grpSpPr>
        <p:sp>
          <p:nvSpPr>
            <p:cNvPr id="1059" name="矩形 1058">
              <a:extLst>
                <a:ext uri="{FF2B5EF4-FFF2-40B4-BE49-F238E27FC236}">
                  <a16:creationId xmlns:a16="http://schemas.microsoft.com/office/drawing/2014/main" id="{334D5E4D-BB76-5B4D-0569-C82A35D68EED}"/>
                </a:ext>
              </a:extLst>
            </p:cNvPr>
            <p:cNvSpPr/>
            <p:nvPr/>
          </p:nvSpPr>
          <p:spPr>
            <a:xfrm>
              <a:off x="6173662" y="2320940"/>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5141686B-E38C-58E2-B655-6DF3B8C63761}"/>
                </a:ext>
              </a:extLst>
            </p:cNvPr>
            <p:cNvSpPr/>
            <p:nvPr/>
          </p:nvSpPr>
          <p:spPr>
            <a:xfrm rot="5232316">
              <a:off x="6569527" y="2456797"/>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a:extLst>
              <a:ext uri="{FF2B5EF4-FFF2-40B4-BE49-F238E27FC236}">
                <a16:creationId xmlns:a16="http://schemas.microsoft.com/office/drawing/2014/main" id="{3044A1CE-0001-3D01-63B7-1099C77C96EB}"/>
              </a:ext>
            </a:extLst>
          </p:cNvPr>
          <p:cNvSpPr/>
          <p:nvPr/>
        </p:nvSpPr>
        <p:spPr>
          <a:xfrm>
            <a:off x="6173167" y="3654697"/>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9A7E77A2-1865-6A22-9491-967B6963B7EC}"/>
              </a:ext>
            </a:extLst>
          </p:cNvPr>
          <p:cNvSpPr/>
          <p:nvPr/>
        </p:nvSpPr>
        <p:spPr>
          <a:xfrm>
            <a:off x="6199175" y="4935267"/>
            <a:ext cx="540000" cy="489572"/>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矩形 1072">
            <a:extLst>
              <a:ext uri="{FF2B5EF4-FFF2-40B4-BE49-F238E27FC236}">
                <a16:creationId xmlns:a16="http://schemas.microsoft.com/office/drawing/2014/main" id="{85C1D953-2400-E1D3-6C2E-A149D8727B45}"/>
              </a:ext>
            </a:extLst>
          </p:cNvPr>
          <p:cNvSpPr/>
          <p:nvPr/>
        </p:nvSpPr>
        <p:spPr>
          <a:xfrm>
            <a:off x="4904498" y="2046079"/>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93AD0DE1-55C7-B3C8-6256-03CCE082C9A2}"/>
              </a:ext>
            </a:extLst>
          </p:cNvPr>
          <p:cNvSpPr/>
          <p:nvPr/>
        </p:nvSpPr>
        <p:spPr>
          <a:xfrm>
            <a:off x="7927924" y="3631304"/>
            <a:ext cx="540000" cy="4500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4" name="矩形 1063">
            <a:extLst>
              <a:ext uri="{FF2B5EF4-FFF2-40B4-BE49-F238E27FC236}">
                <a16:creationId xmlns:a16="http://schemas.microsoft.com/office/drawing/2014/main" id="{A01E0B7C-6582-3DAC-ED9F-2700FE82B4BB}"/>
              </a:ext>
            </a:extLst>
          </p:cNvPr>
          <p:cNvSpPr/>
          <p:nvPr/>
        </p:nvSpPr>
        <p:spPr>
          <a:xfrm>
            <a:off x="7927924" y="3631304"/>
            <a:ext cx="540000" cy="45000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9ED1D48A-DECC-AACA-DD3F-2CFAF2D658BF}"/>
              </a:ext>
            </a:extLst>
          </p:cNvPr>
          <p:cNvSpPr>
            <a:spLocks noGrp="1"/>
          </p:cNvSpPr>
          <p:nvPr>
            <p:ph type="sldNum" sz="quarter" idx="12"/>
          </p:nvPr>
        </p:nvSpPr>
        <p:spPr/>
        <p:txBody>
          <a:bodyPr/>
          <a:lstStyle/>
          <a:p>
            <a:fld id="{49AE70B2-8BF9-45C0-BB95-33D1B9D3A854}" type="slidenum">
              <a:rPr lang="zh-CN" altLang="en-US" smtClean="0"/>
              <a:t>88</a:t>
            </a:fld>
            <a:endParaRPr lang="zh-CN" altLang="en-US" dirty="0"/>
          </a:p>
        </p:txBody>
      </p:sp>
      <p:sp>
        <p:nvSpPr>
          <p:cNvPr id="5" name="标题 4">
            <a:extLst>
              <a:ext uri="{FF2B5EF4-FFF2-40B4-BE49-F238E27FC236}">
                <a16:creationId xmlns:a16="http://schemas.microsoft.com/office/drawing/2014/main" id="{18C12CC9-E4C5-843D-671C-32295D13FC54}"/>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 Design: Distributed Congestion Root Election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cxnSp>
        <p:nvCxnSpPr>
          <p:cNvPr id="2" name="直接连接符 1">
            <a:extLst>
              <a:ext uri="{FF2B5EF4-FFF2-40B4-BE49-F238E27FC236}">
                <a16:creationId xmlns:a16="http://schemas.microsoft.com/office/drawing/2014/main" id="{2121840F-FDEF-11AD-BC0B-1077C0E408E9}"/>
              </a:ext>
            </a:extLst>
          </p:cNvPr>
          <p:cNvCxnSpPr/>
          <p:nvPr/>
        </p:nvCxnSpPr>
        <p:spPr>
          <a:xfrm flipH="1" flipV="1">
            <a:off x="6730293" y="2555822"/>
            <a:ext cx="1183929" cy="1312836"/>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CF97F1B-3628-D63C-517E-9BA158446117}"/>
              </a:ext>
            </a:extLst>
          </p:cNvPr>
          <p:cNvCxnSpPr>
            <a:cxnSpLocks/>
          </p:cNvCxnSpPr>
          <p:nvPr/>
        </p:nvCxnSpPr>
        <p:spPr>
          <a:xfrm>
            <a:off x="6716590" y="3864258"/>
            <a:ext cx="1197632" cy="440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3B485D83-2C9A-AA30-4835-FE8A53857DEF}"/>
              </a:ext>
            </a:extLst>
          </p:cNvPr>
          <p:cNvCxnSpPr/>
          <p:nvPr/>
        </p:nvCxnSpPr>
        <p:spPr>
          <a:xfrm flipV="1">
            <a:off x="6730293" y="3868658"/>
            <a:ext cx="1183929" cy="1302409"/>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CBAC455-8A2F-1AEA-5352-865301B75D81}"/>
              </a:ext>
            </a:extLst>
          </p:cNvPr>
          <p:cNvCxnSpPr>
            <a:cxnSpLocks/>
          </p:cNvCxnSpPr>
          <p:nvPr/>
        </p:nvCxnSpPr>
        <p:spPr>
          <a:xfrm flipH="1" flipV="1">
            <a:off x="5364455" y="2256030"/>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47C3B8E-9EB0-4112-B349-E7DA03193E51}"/>
              </a:ext>
            </a:extLst>
          </p:cNvPr>
          <p:cNvCxnSpPr/>
          <p:nvPr/>
        </p:nvCxnSpPr>
        <p:spPr>
          <a:xfrm flipH="1">
            <a:off x="5361472" y="2555824"/>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DC2150CF-C6BB-7ABC-1180-C110C09CFB84}"/>
              </a:ext>
            </a:extLst>
          </p:cNvPr>
          <p:cNvSpPr/>
          <p:nvPr/>
        </p:nvSpPr>
        <p:spPr>
          <a:xfrm rot="5232316">
            <a:off x="8362355" y="3657750"/>
            <a:ext cx="180000"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1F48B5B7-5DD5-4AF9-1940-0F55ED8DEC87}"/>
              </a:ext>
            </a:extLst>
          </p:cNvPr>
          <p:cNvSpPr/>
          <p:nvPr/>
        </p:nvSpPr>
        <p:spPr>
          <a:xfrm>
            <a:off x="7074321" y="2720623"/>
            <a:ext cx="1745830" cy="103948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61A7B864-92CB-BC16-AC60-AB08C9007DF0}"/>
              </a:ext>
            </a:extLst>
          </p:cNvPr>
          <p:cNvSpPr/>
          <p:nvPr/>
        </p:nvSpPr>
        <p:spPr>
          <a:xfrm>
            <a:off x="6962130" y="2936577"/>
            <a:ext cx="1858020" cy="987997"/>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460E9265-F867-7156-4BCF-C1E710594801}"/>
              </a:ext>
            </a:extLst>
          </p:cNvPr>
          <p:cNvCxnSpPr/>
          <p:nvPr/>
        </p:nvCxnSpPr>
        <p:spPr>
          <a:xfrm flipV="1">
            <a:off x="6908870" y="3966820"/>
            <a:ext cx="1911280" cy="21822"/>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DAB6FDD0-DF27-D4DE-D4F2-E3C38F835B28}"/>
              </a:ext>
            </a:extLst>
          </p:cNvPr>
          <p:cNvSpPr/>
          <p:nvPr/>
        </p:nvSpPr>
        <p:spPr>
          <a:xfrm>
            <a:off x="7124700" y="4027109"/>
            <a:ext cx="1688371" cy="86067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7" name="文本框 46">
            <a:extLst>
              <a:ext uri="{FF2B5EF4-FFF2-40B4-BE49-F238E27FC236}">
                <a16:creationId xmlns:a16="http://schemas.microsoft.com/office/drawing/2014/main" id="{04F3C2BD-73A1-0B5C-4944-AA9D1C5D424B}"/>
              </a:ext>
            </a:extLst>
          </p:cNvPr>
          <p:cNvSpPr txBox="1"/>
          <p:nvPr/>
        </p:nvSpPr>
        <p:spPr>
          <a:xfrm>
            <a:off x="6484818" y="269517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BE8B8AE9-0248-8F84-E79D-77B321380D3F}"/>
              </a:ext>
            </a:extLst>
          </p:cNvPr>
          <p:cNvSpPr txBox="1"/>
          <p:nvPr/>
        </p:nvSpPr>
        <p:spPr>
          <a:xfrm>
            <a:off x="6469175" y="403980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3D3F754C-5819-CA08-9F29-F836936AFEF3}"/>
              </a:ext>
            </a:extLst>
          </p:cNvPr>
          <p:cNvSpPr txBox="1"/>
          <p:nvPr/>
        </p:nvSpPr>
        <p:spPr>
          <a:xfrm>
            <a:off x="8429098" y="343057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BD17DFA1-EA09-0834-2C5A-38306EA069B5}"/>
              </a:ext>
            </a:extLst>
          </p:cNvPr>
          <p:cNvSpPr txBox="1"/>
          <p:nvPr/>
        </p:nvSpPr>
        <p:spPr>
          <a:xfrm>
            <a:off x="8429098" y="4003598"/>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63" name="圆角矩形 125">
            <a:extLst>
              <a:ext uri="{FF2B5EF4-FFF2-40B4-BE49-F238E27FC236}">
                <a16:creationId xmlns:a16="http://schemas.microsoft.com/office/drawing/2014/main" id="{96FFEA4A-91A9-76F3-9E3F-18621DC79561}"/>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310B221D-7064-E91A-29AA-2C6F0A026376}"/>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49FFCFB9-3076-0336-353E-921CDB4FB4AA}"/>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573D2033-2AD7-CD4D-EE8D-78FC496BB12D}"/>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3C361CF6-B1D0-B851-F2D3-1D7EA2EE12A1}"/>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EFD9D579-F13D-5B6C-DBDD-0A5853838431}"/>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C0459BEC-9BDC-C49A-FDA0-5015AA598B48}"/>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0ED818E4-541E-CF6D-DD3F-39187FBF6FEC}"/>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694F2576-9151-EAF7-A856-D9999CBEC889}"/>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FAD78768-A4ED-882D-EF32-C808A9FB5B03}"/>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CACCF8A2-00B9-E664-0583-C395DA3363A6}"/>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6F136DEF-0A74-A522-89E7-7041FA40B014}"/>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53B8A2EE-8EFE-8943-2158-0063C837702D}"/>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BB95EE9C-9846-2DDF-E1B4-FF3F1A3BCCCC}"/>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sp>
        <p:nvSpPr>
          <p:cNvPr id="1040" name="文本框 1039">
            <a:extLst>
              <a:ext uri="{FF2B5EF4-FFF2-40B4-BE49-F238E27FC236}">
                <a16:creationId xmlns:a16="http://schemas.microsoft.com/office/drawing/2014/main" id="{1DEBFA54-B550-F0AF-9545-820C783A54CD}"/>
              </a:ext>
            </a:extLst>
          </p:cNvPr>
          <p:cNvSpPr txBox="1"/>
          <p:nvPr/>
        </p:nvSpPr>
        <p:spPr>
          <a:xfrm>
            <a:off x="6423520" y="536708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6" name="矩形 1045">
            <a:extLst>
              <a:ext uri="{FF2B5EF4-FFF2-40B4-BE49-F238E27FC236}">
                <a16:creationId xmlns:a16="http://schemas.microsoft.com/office/drawing/2014/main" id="{DBFE3732-FB3B-EF46-2B19-26AF9B0B4E25}"/>
              </a:ext>
            </a:extLst>
          </p:cNvPr>
          <p:cNvSpPr/>
          <p:nvPr/>
        </p:nvSpPr>
        <p:spPr>
          <a:xfrm>
            <a:off x="4904498" y="2677060"/>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8B427548-6B94-5A55-6DB9-48E8DAAD3D08}"/>
              </a:ext>
            </a:extLst>
          </p:cNvPr>
          <p:cNvSpPr/>
          <p:nvPr/>
        </p:nvSpPr>
        <p:spPr>
          <a:xfrm>
            <a:off x="4904498" y="3373172"/>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50EA2ADD-F05C-2293-CF62-4A0068089FA8}"/>
              </a:ext>
            </a:extLst>
          </p:cNvPr>
          <p:cNvSpPr/>
          <p:nvPr/>
        </p:nvSpPr>
        <p:spPr>
          <a:xfrm>
            <a:off x="4904498" y="3963617"/>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C7CA2D09-FDE5-64C1-0586-9F572CBB4B39}"/>
              </a:ext>
            </a:extLst>
          </p:cNvPr>
          <p:cNvSpPr/>
          <p:nvPr/>
        </p:nvSpPr>
        <p:spPr>
          <a:xfrm>
            <a:off x="4904498" y="4660486"/>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6827313C-9724-DE16-D0A1-87B8C24C21BB}"/>
              </a:ext>
            </a:extLst>
          </p:cNvPr>
          <p:cNvSpPr/>
          <p:nvPr/>
        </p:nvSpPr>
        <p:spPr>
          <a:xfrm>
            <a:off x="4904498" y="5250931"/>
            <a:ext cx="478757" cy="399600"/>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2E08A0B5-F99A-8C45-0F19-89AA67F8329A}"/>
              </a:ext>
            </a:extLst>
          </p:cNvPr>
          <p:cNvGrpSpPr/>
          <p:nvPr/>
        </p:nvGrpSpPr>
        <p:grpSpPr>
          <a:xfrm>
            <a:off x="5553718" y="2327612"/>
            <a:ext cx="408667" cy="474123"/>
            <a:chOff x="5553718" y="2327612"/>
            <a:chExt cx="408667" cy="474123"/>
          </a:xfrm>
        </p:grpSpPr>
        <p:cxnSp>
          <p:nvCxnSpPr>
            <p:cNvPr id="1069" name="直接箭头连接符 1068">
              <a:extLst>
                <a:ext uri="{FF2B5EF4-FFF2-40B4-BE49-F238E27FC236}">
                  <a16:creationId xmlns:a16="http://schemas.microsoft.com/office/drawing/2014/main" id="{5A456976-352F-FF39-5E21-3DBF555A7357}"/>
                </a:ext>
              </a:extLst>
            </p:cNvPr>
            <p:cNvCxnSpPr>
              <a:cxnSpLocks/>
            </p:cNvCxnSpPr>
            <p:nvPr/>
          </p:nvCxnSpPr>
          <p:spPr>
            <a:xfrm flipH="1">
              <a:off x="5553718" y="2663958"/>
              <a:ext cx="375022" cy="137777"/>
            </a:xfrm>
            <a:prstGeom prst="straightConnector1">
              <a:avLst/>
            </a:prstGeom>
            <a:ln w="3492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4CF18E8F-B629-75C8-65C9-27400246424F}"/>
                </a:ext>
              </a:extLst>
            </p:cNvPr>
            <p:cNvCxnSpPr>
              <a:cxnSpLocks/>
            </p:cNvCxnSpPr>
            <p:nvPr/>
          </p:nvCxnSpPr>
          <p:spPr>
            <a:xfrm flipH="1" flipV="1">
              <a:off x="5569102" y="2327612"/>
              <a:ext cx="393283" cy="124513"/>
            </a:xfrm>
            <a:prstGeom prst="straightConnector1">
              <a:avLst/>
            </a:prstGeom>
            <a:ln w="3492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51" name="椭圆 1050">
            <a:extLst>
              <a:ext uri="{FF2B5EF4-FFF2-40B4-BE49-F238E27FC236}">
                <a16:creationId xmlns:a16="http://schemas.microsoft.com/office/drawing/2014/main" id="{09276988-E7AA-A054-882E-8D5D5583F6AC}"/>
              </a:ext>
            </a:extLst>
          </p:cNvPr>
          <p:cNvSpPr/>
          <p:nvPr/>
        </p:nvSpPr>
        <p:spPr>
          <a:xfrm rot="5232316">
            <a:off x="5253471" y="277182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6" name="椭圆 1065">
            <a:extLst>
              <a:ext uri="{FF2B5EF4-FFF2-40B4-BE49-F238E27FC236}">
                <a16:creationId xmlns:a16="http://schemas.microsoft.com/office/drawing/2014/main" id="{8B763A85-1CFD-28FB-172F-D4FBD1B33951}"/>
              </a:ext>
            </a:extLst>
          </p:cNvPr>
          <p:cNvSpPr/>
          <p:nvPr/>
        </p:nvSpPr>
        <p:spPr>
          <a:xfrm rot="5400000">
            <a:off x="8344354" y="3861441"/>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78" name="组合 1077">
            <a:extLst>
              <a:ext uri="{FF2B5EF4-FFF2-40B4-BE49-F238E27FC236}">
                <a16:creationId xmlns:a16="http://schemas.microsoft.com/office/drawing/2014/main" id="{76758EC5-4D4A-1610-AA6A-453023AAAB5D}"/>
              </a:ext>
            </a:extLst>
          </p:cNvPr>
          <p:cNvGrpSpPr/>
          <p:nvPr/>
        </p:nvGrpSpPr>
        <p:grpSpPr>
          <a:xfrm>
            <a:off x="9466828" y="3594123"/>
            <a:ext cx="1613875" cy="622170"/>
            <a:chOff x="7689183" y="1928040"/>
            <a:chExt cx="1613875" cy="963381"/>
          </a:xfrm>
        </p:grpSpPr>
        <p:sp>
          <p:nvSpPr>
            <p:cNvPr id="1079" name="对话气泡: 圆角矩形 1078">
              <a:extLst>
                <a:ext uri="{FF2B5EF4-FFF2-40B4-BE49-F238E27FC236}">
                  <a16:creationId xmlns:a16="http://schemas.microsoft.com/office/drawing/2014/main" id="{471704DB-80A4-046A-5C09-9AE45643DA81}"/>
                </a:ext>
              </a:extLst>
            </p:cNvPr>
            <p:cNvSpPr/>
            <p:nvPr/>
          </p:nvSpPr>
          <p:spPr>
            <a:xfrm>
              <a:off x="7709119" y="1928040"/>
              <a:ext cx="1593939" cy="963381"/>
            </a:xfrm>
            <a:custGeom>
              <a:avLst/>
              <a:gdLst>
                <a:gd name="connsiteX0" fmla="*/ 0 w 1593939"/>
                <a:gd name="connsiteY0" fmla="*/ 160567 h 963381"/>
                <a:gd name="connsiteX1" fmla="*/ 160567 w 1593939"/>
                <a:gd name="connsiteY1" fmla="*/ 0 h 963381"/>
                <a:gd name="connsiteX2" fmla="*/ 265657 w 1593939"/>
                <a:gd name="connsiteY2" fmla="*/ 0 h 963381"/>
                <a:gd name="connsiteX3" fmla="*/ 265657 w 1593939"/>
                <a:gd name="connsiteY3" fmla="*/ 0 h 963381"/>
                <a:gd name="connsiteX4" fmla="*/ 664141 w 1593939"/>
                <a:gd name="connsiteY4" fmla="*/ 0 h 963381"/>
                <a:gd name="connsiteX5" fmla="*/ 1041064 w 1593939"/>
                <a:gd name="connsiteY5" fmla="*/ 0 h 963381"/>
                <a:gd name="connsiteX6" fmla="*/ 1433372 w 1593939"/>
                <a:gd name="connsiteY6" fmla="*/ 0 h 963381"/>
                <a:gd name="connsiteX7" fmla="*/ 1593939 w 1593939"/>
                <a:gd name="connsiteY7" fmla="*/ 160567 h 963381"/>
                <a:gd name="connsiteX8" fmla="*/ 1593939 w 1593939"/>
                <a:gd name="connsiteY8" fmla="*/ 561972 h 963381"/>
                <a:gd name="connsiteX9" fmla="*/ 1593939 w 1593939"/>
                <a:gd name="connsiteY9" fmla="*/ 561972 h 963381"/>
                <a:gd name="connsiteX10" fmla="*/ 1593939 w 1593939"/>
                <a:gd name="connsiteY10" fmla="*/ 802818 h 963381"/>
                <a:gd name="connsiteX11" fmla="*/ 1593939 w 1593939"/>
                <a:gd name="connsiteY11" fmla="*/ 802814 h 963381"/>
                <a:gd name="connsiteX12" fmla="*/ 1433372 w 1593939"/>
                <a:gd name="connsiteY12" fmla="*/ 963381 h 963381"/>
                <a:gd name="connsiteX13" fmla="*/ 1071833 w 1593939"/>
                <a:gd name="connsiteY13" fmla="*/ 963381 h 963381"/>
                <a:gd name="connsiteX14" fmla="*/ 664141 w 1593939"/>
                <a:gd name="connsiteY14" fmla="*/ 963381 h 963381"/>
                <a:gd name="connsiteX15" fmla="*/ 265657 w 1593939"/>
                <a:gd name="connsiteY15" fmla="*/ 963381 h 963381"/>
                <a:gd name="connsiteX16" fmla="*/ 265657 w 1593939"/>
                <a:gd name="connsiteY16" fmla="*/ 963381 h 963381"/>
                <a:gd name="connsiteX17" fmla="*/ 160567 w 1593939"/>
                <a:gd name="connsiteY17" fmla="*/ 963381 h 963381"/>
                <a:gd name="connsiteX18" fmla="*/ 0 w 1593939"/>
                <a:gd name="connsiteY18" fmla="*/ 802814 h 963381"/>
                <a:gd name="connsiteX19" fmla="*/ 0 w 1593939"/>
                <a:gd name="connsiteY19" fmla="*/ 802818 h 963381"/>
                <a:gd name="connsiteX20" fmla="*/ -260682 w 1593939"/>
                <a:gd name="connsiteY20" fmla="*/ 694582 h 963381"/>
                <a:gd name="connsiteX21" fmla="*/ -554643 w 1593939"/>
                <a:gd name="connsiteY21" fmla="*/ 572528 h 963381"/>
                <a:gd name="connsiteX22" fmla="*/ 0 w 1593939"/>
                <a:gd name="connsiteY22" fmla="*/ 561972 h 963381"/>
                <a:gd name="connsiteX23" fmla="*/ 0 w 1593939"/>
                <a:gd name="connsiteY23" fmla="*/ 160567 h 9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3939" h="963381" fill="none" extrusionOk="0">
                  <a:moveTo>
                    <a:pt x="0" y="160567"/>
                  </a:moveTo>
                  <a:cubicBezTo>
                    <a:pt x="10251" y="80713"/>
                    <a:pt x="66240" y="17053"/>
                    <a:pt x="160567" y="0"/>
                  </a:cubicBezTo>
                  <a:cubicBezTo>
                    <a:pt x="210000" y="-2864"/>
                    <a:pt x="213185" y="10359"/>
                    <a:pt x="265657" y="0"/>
                  </a:cubicBezTo>
                  <a:lnTo>
                    <a:pt x="265657" y="0"/>
                  </a:lnTo>
                  <a:cubicBezTo>
                    <a:pt x="421296" y="-40922"/>
                    <a:pt x="578253" y="13510"/>
                    <a:pt x="664141" y="0"/>
                  </a:cubicBezTo>
                  <a:cubicBezTo>
                    <a:pt x="762929" y="-4184"/>
                    <a:pt x="917625" y="4834"/>
                    <a:pt x="1041064" y="0"/>
                  </a:cubicBezTo>
                  <a:cubicBezTo>
                    <a:pt x="1164503" y="-4834"/>
                    <a:pt x="1274636" y="32669"/>
                    <a:pt x="1433372" y="0"/>
                  </a:cubicBezTo>
                  <a:cubicBezTo>
                    <a:pt x="1525410" y="-5831"/>
                    <a:pt x="1581745" y="67213"/>
                    <a:pt x="1593939" y="160567"/>
                  </a:cubicBezTo>
                  <a:cubicBezTo>
                    <a:pt x="1614581" y="287756"/>
                    <a:pt x="1572740" y="468504"/>
                    <a:pt x="1593939" y="561972"/>
                  </a:cubicBezTo>
                  <a:lnTo>
                    <a:pt x="1593939" y="561972"/>
                  </a:lnTo>
                  <a:cubicBezTo>
                    <a:pt x="1620061" y="636288"/>
                    <a:pt x="1570763" y="725984"/>
                    <a:pt x="1593939" y="802818"/>
                  </a:cubicBezTo>
                  <a:lnTo>
                    <a:pt x="1593939" y="802814"/>
                  </a:lnTo>
                  <a:cubicBezTo>
                    <a:pt x="1618114" y="898427"/>
                    <a:pt x="1518621" y="952199"/>
                    <a:pt x="1433372" y="963381"/>
                  </a:cubicBezTo>
                  <a:cubicBezTo>
                    <a:pt x="1324906" y="994076"/>
                    <a:pt x="1215064" y="924306"/>
                    <a:pt x="1071833" y="963381"/>
                  </a:cubicBezTo>
                  <a:cubicBezTo>
                    <a:pt x="928602" y="1002456"/>
                    <a:pt x="824193" y="950280"/>
                    <a:pt x="664141" y="963381"/>
                  </a:cubicBezTo>
                  <a:cubicBezTo>
                    <a:pt x="486105" y="986497"/>
                    <a:pt x="397116" y="952741"/>
                    <a:pt x="265657" y="963381"/>
                  </a:cubicBezTo>
                  <a:lnTo>
                    <a:pt x="265657" y="963381"/>
                  </a:lnTo>
                  <a:cubicBezTo>
                    <a:pt x="227588" y="972156"/>
                    <a:pt x="188841" y="956302"/>
                    <a:pt x="160567" y="963381"/>
                  </a:cubicBezTo>
                  <a:cubicBezTo>
                    <a:pt x="60996" y="943925"/>
                    <a:pt x="-6344" y="894441"/>
                    <a:pt x="0" y="802814"/>
                  </a:cubicBezTo>
                  <a:lnTo>
                    <a:pt x="0" y="802818"/>
                  </a:lnTo>
                  <a:cubicBezTo>
                    <a:pt x="-106568" y="785343"/>
                    <a:pt x="-152242" y="710616"/>
                    <a:pt x="-260682" y="694582"/>
                  </a:cubicBezTo>
                  <a:cubicBezTo>
                    <a:pt x="-369122" y="678548"/>
                    <a:pt x="-401066" y="596743"/>
                    <a:pt x="-554643" y="572528"/>
                  </a:cubicBezTo>
                  <a:cubicBezTo>
                    <a:pt x="-431781" y="530278"/>
                    <a:pt x="-243278" y="614342"/>
                    <a:pt x="0" y="561972"/>
                  </a:cubicBezTo>
                  <a:cubicBezTo>
                    <a:pt x="-6526" y="456544"/>
                    <a:pt x="34421" y="315012"/>
                    <a:pt x="0" y="160567"/>
                  </a:cubicBezTo>
                  <a:close/>
                </a:path>
                <a:path w="1593939" h="963381" stroke="0" extrusionOk="0">
                  <a:moveTo>
                    <a:pt x="0" y="160567"/>
                  </a:moveTo>
                  <a:cubicBezTo>
                    <a:pt x="-3074" y="69992"/>
                    <a:pt x="53599" y="6864"/>
                    <a:pt x="160567" y="0"/>
                  </a:cubicBezTo>
                  <a:cubicBezTo>
                    <a:pt x="206683" y="-9713"/>
                    <a:pt x="216289" y="10855"/>
                    <a:pt x="265657" y="0"/>
                  </a:cubicBezTo>
                  <a:lnTo>
                    <a:pt x="265657" y="0"/>
                  </a:lnTo>
                  <a:cubicBezTo>
                    <a:pt x="432787" y="-38148"/>
                    <a:pt x="517584" y="26381"/>
                    <a:pt x="664141" y="0"/>
                  </a:cubicBezTo>
                  <a:cubicBezTo>
                    <a:pt x="797453" y="-34158"/>
                    <a:pt x="956673" y="38918"/>
                    <a:pt x="1041064" y="0"/>
                  </a:cubicBezTo>
                  <a:cubicBezTo>
                    <a:pt x="1125455" y="-38918"/>
                    <a:pt x="1314692" y="18345"/>
                    <a:pt x="1433372" y="0"/>
                  </a:cubicBezTo>
                  <a:cubicBezTo>
                    <a:pt x="1514434" y="7171"/>
                    <a:pt x="1592362" y="56849"/>
                    <a:pt x="1593939" y="160567"/>
                  </a:cubicBezTo>
                  <a:cubicBezTo>
                    <a:pt x="1621606" y="291003"/>
                    <a:pt x="1571414" y="423444"/>
                    <a:pt x="1593939" y="561972"/>
                  </a:cubicBezTo>
                  <a:lnTo>
                    <a:pt x="1593939" y="561972"/>
                  </a:lnTo>
                  <a:cubicBezTo>
                    <a:pt x="1617514" y="649881"/>
                    <a:pt x="1587128" y="738291"/>
                    <a:pt x="1593939" y="802818"/>
                  </a:cubicBezTo>
                  <a:lnTo>
                    <a:pt x="1593939" y="802814"/>
                  </a:lnTo>
                  <a:cubicBezTo>
                    <a:pt x="1601170" y="902257"/>
                    <a:pt x="1523827" y="981772"/>
                    <a:pt x="1433372" y="963381"/>
                  </a:cubicBezTo>
                  <a:cubicBezTo>
                    <a:pt x="1318175" y="997657"/>
                    <a:pt x="1159441" y="930970"/>
                    <a:pt x="1071833" y="963381"/>
                  </a:cubicBezTo>
                  <a:cubicBezTo>
                    <a:pt x="984225" y="995792"/>
                    <a:pt x="789623" y="917284"/>
                    <a:pt x="664141" y="963381"/>
                  </a:cubicBezTo>
                  <a:cubicBezTo>
                    <a:pt x="486088" y="994595"/>
                    <a:pt x="432416" y="955877"/>
                    <a:pt x="265657" y="963381"/>
                  </a:cubicBezTo>
                  <a:lnTo>
                    <a:pt x="265657" y="963381"/>
                  </a:lnTo>
                  <a:cubicBezTo>
                    <a:pt x="243270" y="969456"/>
                    <a:pt x="194944" y="955270"/>
                    <a:pt x="160567" y="963381"/>
                  </a:cubicBezTo>
                  <a:cubicBezTo>
                    <a:pt x="57585" y="971732"/>
                    <a:pt x="-1965" y="895007"/>
                    <a:pt x="0" y="802814"/>
                  </a:cubicBezTo>
                  <a:lnTo>
                    <a:pt x="0" y="802818"/>
                  </a:lnTo>
                  <a:cubicBezTo>
                    <a:pt x="-133613" y="754216"/>
                    <a:pt x="-202353" y="692336"/>
                    <a:pt x="-266229" y="692279"/>
                  </a:cubicBezTo>
                  <a:cubicBezTo>
                    <a:pt x="-330105" y="692221"/>
                    <a:pt x="-441437" y="599684"/>
                    <a:pt x="-554643" y="572528"/>
                  </a:cubicBezTo>
                  <a:cubicBezTo>
                    <a:pt x="-427802" y="565577"/>
                    <a:pt x="-242543" y="602631"/>
                    <a:pt x="0" y="561972"/>
                  </a:cubicBezTo>
                  <a:cubicBezTo>
                    <a:pt x="-4278" y="451367"/>
                    <a:pt x="13910" y="299809"/>
                    <a:pt x="0" y="160567"/>
                  </a:cubicBezTo>
                  <a:close/>
                </a:path>
              </a:pathLst>
            </a:custGeom>
            <a:solidFill>
              <a:schemeClr val="bg1"/>
            </a:solidFill>
            <a:ln w="38100">
              <a:solidFill>
                <a:srgbClr val="FF0000"/>
              </a:solidFill>
              <a:extLst>
                <a:ext uri="{C807C97D-BFC1-408E-A445-0C87EB9F89A2}">
                  <ask:lineSketchStyleProps xmlns:ask="http://schemas.microsoft.com/office/drawing/2018/sketchyshapes" sd="1219033472">
                    <a:prstGeom prst="wedgeRoundRectCallout">
                      <a:avLst>
                        <a:gd name="adj1" fmla="val -84797"/>
                        <a:gd name="adj2" fmla="val 942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文本框 1079">
              <a:extLst>
                <a:ext uri="{FF2B5EF4-FFF2-40B4-BE49-F238E27FC236}">
                  <a16:creationId xmlns:a16="http://schemas.microsoft.com/office/drawing/2014/main" id="{44D9366F-247B-2D34-EF6B-F32DE597343C}"/>
                </a:ext>
              </a:extLst>
            </p:cNvPr>
            <p:cNvSpPr txBox="1"/>
            <p:nvPr/>
          </p:nvSpPr>
          <p:spPr>
            <a:xfrm>
              <a:off x="7689183" y="2068835"/>
              <a:ext cx="1598965" cy="400110"/>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I am the root!</a:t>
              </a:r>
              <a:endParaRPr lang="zh-CN" altLang="en-US" sz="2000" b="1" dirty="0">
                <a:solidFill>
                  <a:srgbClr val="FF0000"/>
                </a:solidFill>
                <a:latin typeface="Calibri" panose="020F0502020204030204" pitchFamily="34" charset="0"/>
                <a:cs typeface="Calibri" panose="020F0502020204030204" pitchFamily="34" charset="0"/>
              </a:endParaRPr>
            </a:p>
          </p:txBody>
        </p:sp>
      </p:grpSp>
      <p:sp>
        <p:nvSpPr>
          <p:cNvPr id="1083" name="文本框 1082">
            <a:extLst>
              <a:ext uri="{FF2B5EF4-FFF2-40B4-BE49-F238E27FC236}">
                <a16:creationId xmlns:a16="http://schemas.microsoft.com/office/drawing/2014/main" id="{5BF3D3BD-1543-BCF8-B8A1-0BDBAF0DDC8C}"/>
              </a:ext>
            </a:extLst>
          </p:cNvPr>
          <p:cNvSpPr txBox="1"/>
          <p:nvPr/>
        </p:nvSpPr>
        <p:spPr>
          <a:xfrm>
            <a:off x="5402558" y="2940024"/>
            <a:ext cx="796757" cy="369332"/>
          </a:xfrm>
          <a:prstGeom prst="rect">
            <a:avLst/>
          </a:prstGeom>
          <a:noFill/>
        </p:spPr>
        <p:txBody>
          <a:bodyPr wrap="none" rtlCol="0">
            <a:spAutoFit/>
          </a:bodyPr>
          <a:lstStyle/>
          <a:p>
            <a:r>
              <a:rPr lang="en-US" altLang="zh-CN"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Merge</a:t>
            </a:r>
            <a:endParaRPr lang="zh-CN" altLang="en-US" dirty="0">
              <a:solidFill>
                <a:schemeClr val="accent4">
                  <a:lumMod val="75000"/>
                </a:schemeClr>
              </a:solidFill>
              <a:latin typeface="Calibri" panose="020F0502020204030204" pitchFamily="34" charset="0"/>
              <a:cs typeface="Calibri" panose="020F0502020204030204" pitchFamily="34" charset="0"/>
            </a:endParaRPr>
          </a:p>
        </p:txBody>
      </p:sp>
      <p:sp>
        <p:nvSpPr>
          <p:cNvPr id="1095" name="文本框 1094">
            <a:extLst>
              <a:ext uri="{FF2B5EF4-FFF2-40B4-BE49-F238E27FC236}">
                <a16:creationId xmlns:a16="http://schemas.microsoft.com/office/drawing/2014/main" id="{57D840F6-9428-BD46-7A02-8B52DEDEA5FF}"/>
              </a:ext>
            </a:extLst>
          </p:cNvPr>
          <p:cNvSpPr txBox="1"/>
          <p:nvPr/>
        </p:nvSpPr>
        <p:spPr>
          <a:xfrm>
            <a:off x="6858646" y="3419657"/>
            <a:ext cx="735971" cy="369332"/>
          </a:xfrm>
          <a:prstGeom prst="rect">
            <a:avLst/>
          </a:prstGeom>
          <a:noFill/>
        </p:spPr>
        <p:txBody>
          <a:bodyPr wrap="none" rtlCol="0">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Pause</a:t>
            </a:r>
            <a:endParaRPr lang="zh-CN" altLang="en-US" dirty="0">
              <a:solidFill>
                <a:srgbClr val="FF0000"/>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99574290-55C8-7747-AFBD-73368057DE01}"/>
              </a:ext>
            </a:extLst>
          </p:cNvPr>
          <p:cNvGrpSpPr/>
          <p:nvPr/>
        </p:nvGrpSpPr>
        <p:grpSpPr>
          <a:xfrm>
            <a:off x="6173971" y="2320129"/>
            <a:ext cx="566008" cy="3103899"/>
            <a:chOff x="6180321" y="2320940"/>
            <a:chExt cx="566008" cy="3103899"/>
          </a:xfrm>
        </p:grpSpPr>
        <p:sp>
          <p:nvSpPr>
            <p:cNvPr id="14" name="矩形 13">
              <a:extLst>
                <a:ext uri="{FF2B5EF4-FFF2-40B4-BE49-F238E27FC236}">
                  <a16:creationId xmlns:a16="http://schemas.microsoft.com/office/drawing/2014/main" id="{D2C08B05-E60B-D31A-E3DB-D6F1A84E7EE7}"/>
                </a:ext>
              </a:extLst>
            </p:cNvPr>
            <p:cNvSpPr/>
            <p:nvPr/>
          </p:nvSpPr>
          <p:spPr>
            <a:xfrm>
              <a:off x="6180768" y="2320940"/>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15" name="矩形 14">
              <a:extLst>
                <a:ext uri="{FF2B5EF4-FFF2-40B4-BE49-F238E27FC236}">
                  <a16:creationId xmlns:a16="http://schemas.microsoft.com/office/drawing/2014/main" id="{6083C507-C6AB-84F6-29B3-2AF3F79E2158}"/>
                </a:ext>
              </a:extLst>
            </p:cNvPr>
            <p:cNvSpPr/>
            <p:nvPr/>
          </p:nvSpPr>
          <p:spPr>
            <a:xfrm>
              <a:off x="6180321" y="3654697"/>
              <a:ext cx="540000" cy="45000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16" name="矩形 15">
              <a:extLst>
                <a:ext uri="{FF2B5EF4-FFF2-40B4-BE49-F238E27FC236}">
                  <a16:creationId xmlns:a16="http://schemas.microsoft.com/office/drawing/2014/main" id="{4D1E7895-E57F-B9D0-4B82-9FDCB5489635}"/>
                </a:ext>
              </a:extLst>
            </p:cNvPr>
            <p:cNvSpPr/>
            <p:nvPr/>
          </p:nvSpPr>
          <p:spPr>
            <a:xfrm>
              <a:off x="6206329" y="4935267"/>
              <a:ext cx="540000" cy="489572"/>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D91FD5C2-3165-F635-200C-E9FA0EBE54B6}"/>
              </a:ext>
            </a:extLst>
          </p:cNvPr>
          <p:cNvGrpSpPr/>
          <p:nvPr/>
        </p:nvGrpSpPr>
        <p:grpSpPr>
          <a:xfrm>
            <a:off x="5378836" y="2173660"/>
            <a:ext cx="1594596" cy="3422579"/>
            <a:chOff x="5378836" y="2173660"/>
            <a:chExt cx="1594596" cy="3422579"/>
          </a:xfrm>
        </p:grpSpPr>
        <p:sp>
          <p:nvSpPr>
            <p:cNvPr id="44" name="任意多边形 16">
              <a:extLst>
                <a:ext uri="{FF2B5EF4-FFF2-40B4-BE49-F238E27FC236}">
                  <a16:creationId xmlns:a16="http://schemas.microsoft.com/office/drawing/2014/main" id="{FEFC6A23-82EE-2C21-5354-F17AEB0213FB}"/>
                </a:ext>
              </a:extLst>
            </p:cNvPr>
            <p:cNvSpPr/>
            <p:nvPr/>
          </p:nvSpPr>
          <p:spPr>
            <a:xfrm>
              <a:off x="5459259" y="2173660"/>
              <a:ext cx="1495425" cy="392427"/>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3">
              <a:extLst>
                <a:ext uri="{FF2B5EF4-FFF2-40B4-BE49-F238E27FC236}">
                  <a16:creationId xmlns:a16="http://schemas.microsoft.com/office/drawing/2014/main" id="{2F27EC1F-3BED-EB8F-F24C-ABE98F23F443}"/>
                </a:ext>
              </a:extLst>
            </p:cNvPr>
            <p:cNvSpPr/>
            <p:nvPr/>
          </p:nvSpPr>
          <p:spPr>
            <a:xfrm>
              <a:off x="5414518" y="3488175"/>
              <a:ext cx="1520208" cy="322737"/>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D3CF84EC-FE4C-2D94-9B72-3B884548886B}"/>
                </a:ext>
              </a:extLst>
            </p:cNvPr>
            <p:cNvSpPr/>
            <p:nvPr/>
          </p:nvSpPr>
          <p:spPr>
            <a:xfrm>
              <a:off x="5402109" y="3905208"/>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5CFE3871-E4F5-BBBE-D836-E22F813C1BD0}"/>
                </a:ext>
              </a:extLst>
            </p:cNvPr>
            <p:cNvSpPr/>
            <p:nvPr/>
          </p:nvSpPr>
          <p:spPr>
            <a:xfrm>
              <a:off x="5414518" y="4806426"/>
              <a:ext cx="1525249" cy="350791"/>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22BD287B-1DF1-CFE7-F380-A0EF83853514}"/>
                </a:ext>
              </a:extLst>
            </p:cNvPr>
            <p:cNvSpPr/>
            <p:nvPr/>
          </p:nvSpPr>
          <p:spPr>
            <a:xfrm>
              <a:off x="5420857" y="2600689"/>
              <a:ext cx="1552575"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1" name="任意多边形 81">
              <a:extLst>
                <a:ext uri="{FF2B5EF4-FFF2-40B4-BE49-F238E27FC236}">
                  <a16:creationId xmlns:a16="http://schemas.microsoft.com/office/drawing/2014/main" id="{F83BCC15-FA51-E42F-D1DD-F82AF2EB68DF}"/>
                </a:ext>
              </a:extLst>
            </p:cNvPr>
            <p:cNvSpPr/>
            <p:nvPr/>
          </p:nvSpPr>
          <p:spPr>
            <a:xfrm>
              <a:off x="5378836" y="5220344"/>
              <a:ext cx="1532617" cy="375895"/>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086" name="组合 1085">
            <a:extLst>
              <a:ext uri="{FF2B5EF4-FFF2-40B4-BE49-F238E27FC236}">
                <a16:creationId xmlns:a16="http://schemas.microsoft.com/office/drawing/2014/main" id="{8159C44C-737E-0967-B7C0-9EF5B1E25AAE}"/>
              </a:ext>
            </a:extLst>
          </p:cNvPr>
          <p:cNvGrpSpPr/>
          <p:nvPr/>
        </p:nvGrpSpPr>
        <p:grpSpPr>
          <a:xfrm>
            <a:off x="6563177" y="2455986"/>
            <a:ext cx="1117171" cy="2828145"/>
            <a:chOff x="6569527" y="2456797"/>
            <a:chExt cx="1117171" cy="2828145"/>
          </a:xfrm>
        </p:grpSpPr>
        <p:grpSp>
          <p:nvGrpSpPr>
            <p:cNvPr id="1087" name="组合 1086">
              <a:extLst>
                <a:ext uri="{FF2B5EF4-FFF2-40B4-BE49-F238E27FC236}">
                  <a16:creationId xmlns:a16="http://schemas.microsoft.com/office/drawing/2014/main" id="{3ADA89C7-BE4B-E1AA-A19C-1C0201D0DC81}"/>
                </a:ext>
              </a:extLst>
            </p:cNvPr>
            <p:cNvGrpSpPr/>
            <p:nvPr/>
          </p:nvGrpSpPr>
          <p:grpSpPr>
            <a:xfrm>
              <a:off x="6569527" y="2456797"/>
              <a:ext cx="253587" cy="2828145"/>
              <a:chOff x="6569527" y="2456797"/>
              <a:chExt cx="253587" cy="2828145"/>
            </a:xfrm>
          </p:grpSpPr>
          <p:sp>
            <p:nvSpPr>
              <p:cNvPr id="1092" name="椭圆 1091">
                <a:extLst>
                  <a:ext uri="{FF2B5EF4-FFF2-40B4-BE49-F238E27FC236}">
                    <a16:creationId xmlns:a16="http://schemas.microsoft.com/office/drawing/2014/main" id="{C7BFEA37-3184-0D1E-24DE-40D65FC42D1E}"/>
                  </a:ext>
                </a:extLst>
              </p:cNvPr>
              <p:cNvSpPr/>
              <p:nvPr/>
            </p:nvSpPr>
            <p:spPr>
              <a:xfrm rot="5232316">
                <a:off x="6569527" y="2456797"/>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3" name="椭圆 1092">
                <a:extLst>
                  <a:ext uri="{FF2B5EF4-FFF2-40B4-BE49-F238E27FC236}">
                    <a16:creationId xmlns:a16="http://schemas.microsoft.com/office/drawing/2014/main" id="{88ECAE8E-4566-0354-9B58-E544AD0580A6}"/>
                  </a:ext>
                </a:extLst>
              </p:cNvPr>
              <p:cNvSpPr/>
              <p:nvPr/>
            </p:nvSpPr>
            <p:spPr>
              <a:xfrm rot="5232316">
                <a:off x="6570030" y="3750563"/>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4" name="椭圆 1093">
                <a:extLst>
                  <a:ext uri="{FF2B5EF4-FFF2-40B4-BE49-F238E27FC236}">
                    <a16:creationId xmlns:a16="http://schemas.microsoft.com/office/drawing/2014/main" id="{3FFE47E6-7A16-095B-DCB1-C544197F4EE0}"/>
                  </a:ext>
                </a:extLst>
              </p:cNvPr>
              <p:cNvSpPr/>
              <p:nvPr/>
            </p:nvSpPr>
            <p:spPr>
              <a:xfrm rot="5232316">
                <a:off x="6607114" y="5068942"/>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8" name="组合 1087">
              <a:extLst>
                <a:ext uri="{FF2B5EF4-FFF2-40B4-BE49-F238E27FC236}">
                  <a16:creationId xmlns:a16="http://schemas.microsoft.com/office/drawing/2014/main" id="{073E8E8F-1844-D3AC-AE69-E619B974A04A}"/>
                </a:ext>
              </a:extLst>
            </p:cNvPr>
            <p:cNvGrpSpPr/>
            <p:nvPr/>
          </p:nvGrpSpPr>
          <p:grpSpPr>
            <a:xfrm>
              <a:off x="6940328" y="2905316"/>
              <a:ext cx="746370" cy="1930472"/>
              <a:chOff x="6940328" y="2905316"/>
              <a:chExt cx="746370" cy="1930472"/>
            </a:xfrm>
          </p:grpSpPr>
          <p:cxnSp>
            <p:nvCxnSpPr>
              <p:cNvPr id="1089" name="直接箭头连接符 1088">
                <a:extLst>
                  <a:ext uri="{FF2B5EF4-FFF2-40B4-BE49-F238E27FC236}">
                    <a16:creationId xmlns:a16="http://schemas.microsoft.com/office/drawing/2014/main" id="{9EF76FE3-546E-4431-3352-29B511A94AE5}"/>
                  </a:ext>
                </a:extLst>
              </p:cNvPr>
              <p:cNvCxnSpPr>
                <a:cxnSpLocks/>
              </p:cNvCxnSpPr>
              <p:nvPr/>
            </p:nvCxnSpPr>
            <p:spPr>
              <a:xfrm flipH="1" flipV="1">
                <a:off x="7035815" y="2905316"/>
                <a:ext cx="555396" cy="57731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0" name="直接箭头连接符 1089">
                <a:extLst>
                  <a:ext uri="{FF2B5EF4-FFF2-40B4-BE49-F238E27FC236}">
                    <a16:creationId xmlns:a16="http://schemas.microsoft.com/office/drawing/2014/main" id="{16E4E161-0C73-D2D9-5FCD-4EB103D6BF67}"/>
                  </a:ext>
                </a:extLst>
              </p:cNvPr>
              <p:cNvCxnSpPr>
                <a:cxnSpLocks/>
              </p:cNvCxnSpPr>
              <p:nvPr/>
            </p:nvCxnSpPr>
            <p:spPr>
              <a:xfrm flipH="1">
                <a:off x="6940328" y="3856985"/>
                <a:ext cx="74637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1" name="直接箭头连接符 1090">
                <a:extLst>
                  <a:ext uri="{FF2B5EF4-FFF2-40B4-BE49-F238E27FC236}">
                    <a16:creationId xmlns:a16="http://schemas.microsoft.com/office/drawing/2014/main" id="{0B0747CC-9A08-E653-BB44-BCD04276FABC}"/>
                  </a:ext>
                </a:extLst>
              </p:cNvPr>
              <p:cNvCxnSpPr>
                <a:cxnSpLocks/>
              </p:cNvCxnSpPr>
              <p:nvPr/>
            </p:nvCxnSpPr>
            <p:spPr>
              <a:xfrm flipH="1">
                <a:off x="7035258" y="4183773"/>
                <a:ext cx="614670" cy="65201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6" name="直接连接符 25">
            <a:extLst>
              <a:ext uri="{FF2B5EF4-FFF2-40B4-BE49-F238E27FC236}">
                <a16:creationId xmlns:a16="http://schemas.microsoft.com/office/drawing/2014/main" id="{864C4DB4-03B1-6508-5A21-92F277D5CBEA}"/>
              </a:ext>
            </a:extLst>
          </p:cNvPr>
          <p:cNvCxnSpPr>
            <a:cxnSpLocks/>
          </p:cNvCxnSpPr>
          <p:nvPr/>
        </p:nvCxnSpPr>
        <p:spPr>
          <a:xfrm flipH="1" flipV="1">
            <a:off x="5350752" y="3564466"/>
            <a:ext cx="825838" cy="29979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D77A913-5610-7A2B-CBB3-6D0996FE995B}"/>
              </a:ext>
            </a:extLst>
          </p:cNvPr>
          <p:cNvCxnSpPr>
            <a:cxnSpLocks/>
          </p:cNvCxnSpPr>
          <p:nvPr/>
        </p:nvCxnSpPr>
        <p:spPr>
          <a:xfrm flipH="1">
            <a:off x="5347769" y="3864260"/>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7ACD8A9-FC2A-15E6-4D84-0422701F93C6}"/>
              </a:ext>
            </a:extLst>
          </p:cNvPr>
          <p:cNvCxnSpPr>
            <a:cxnSpLocks/>
          </p:cNvCxnSpPr>
          <p:nvPr/>
        </p:nvCxnSpPr>
        <p:spPr>
          <a:xfrm flipH="1" flipV="1">
            <a:off x="5364455" y="4894135"/>
            <a:ext cx="825838" cy="276933"/>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42077DD-78A1-70B1-83C3-805BD05C3609}"/>
              </a:ext>
            </a:extLst>
          </p:cNvPr>
          <p:cNvCxnSpPr/>
          <p:nvPr/>
        </p:nvCxnSpPr>
        <p:spPr>
          <a:xfrm flipH="1">
            <a:off x="5361472" y="5171072"/>
            <a:ext cx="828821" cy="32400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CD4D0B87-40F6-D5E3-7672-A1A7ACFCAC06}"/>
              </a:ext>
            </a:extLst>
          </p:cNvPr>
          <p:cNvGrpSpPr/>
          <p:nvPr/>
        </p:nvGrpSpPr>
        <p:grpSpPr>
          <a:xfrm>
            <a:off x="7668422" y="2101081"/>
            <a:ext cx="1747077" cy="622170"/>
            <a:chOff x="9820255" y="-56277"/>
            <a:chExt cx="1747077" cy="963380"/>
          </a:xfrm>
        </p:grpSpPr>
        <p:sp>
          <p:nvSpPr>
            <p:cNvPr id="9" name="对话气泡: 圆角矩形 8">
              <a:extLst>
                <a:ext uri="{FF2B5EF4-FFF2-40B4-BE49-F238E27FC236}">
                  <a16:creationId xmlns:a16="http://schemas.microsoft.com/office/drawing/2014/main" id="{5291EF70-7308-F1D1-6C7B-5C51F61555F4}"/>
                </a:ext>
              </a:extLst>
            </p:cNvPr>
            <p:cNvSpPr/>
            <p:nvPr/>
          </p:nvSpPr>
          <p:spPr>
            <a:xfrm>
              <a:off x="9820255" y="-56277"/>
              <a:ext cx="1747077" cy="963380"/>
            </a:xfrm>
            <a:custGeom>
              <a:avLst/>
              <a:gdLst>
                <a:gd name="connsiteX0" fmla="*/ 0 w 1747077"/>
                <a:gd name="connsiteY0" fmla="*/ 160567 h 963380"/>
                <a:gd name="connsiteX1" fmla="*/ 160567 w 1747077"/>
                <a:gd name="connsiteY1" fmla="*/ 0 h 963380"/>
                <a:gd name="connsiteX2" fmla="*/ 291180 w 1747077"/>
                <a:gd name="connsiteY2" fmla="*/ 0 h 963380"/>
                <a:gd name="connsiteX3" fmla="*/ 291180 w 1747077"/>
                <a:gd name="connsiteY3" fmla="*/ 0 h 963380"/>
                <a:gd name="connsiteX4" fmla="*/ 727949 w 1747077"/>
                <a:gd name="connsiteY4" fmla="*/ 0 h 963380"/>
                <a:gd name="connsiteX5" fmla="*/ 1131473 w 1747077"/>
                <a:gd name="connsiteY5" fmla="*/ 0 h 963380"/>
                <a:gd name="connsiteX6" fmla="*/ 1586510 w 1747077"/>
                <a:gd name="connsiteY6" fmla="*/ 0 h 963380"/>
                <a:gd name="connsiteX7" fmla="*/ 1747077 w 1747077"/>
                <a:gd name="connsiteY7" fmla="*/ 160567 h 963380"/>
                <a:gd name="connsiteX8" fmla="*/ 1747077 w 1747077"/>
                <a:gd name="connsiteY8" fmla="*/ 561972 h 963380"/>
                <a:gd name="connsiteX9" fmla="*/ 1747077 w 1747077"/>
                <a:gd name="connsiteY9" fmla="*/ 561972 h 963380"/>
                <a:gd name="connsiteX10" fmla="*/ 1747077 w 1747077"/>
                <a:gd name="connsiteY10" fmla="*/ 802817 h 963380"/>
                <a:gd name="connsiteX11" fmla="*/ 1747077 w 1747077"/>
                <a:gd name="connsiteY11" fmla="*/ 802813 h 963380"/>
                <a:gd name="connsiteX12" fmla="*/ 1586510 w 1747077"/>
                <a:gd name="connsiteY12" fmla="*/ 963380 h 963380"/>
                <a:gd name="connsiteX13" fmla="*/ 1174401 w 1747077"/>
                <a:gd name="connsiteY13" fmla="*/ 963380 h 963380"/>
                <a:gd name="connsiteX14" fmla="*/ 727949 w 1747077"/>
                <a:gd name="connsiteY14" fmla="*/ 963380 h 963380"/>
                <a:gd name="connsiteX15" fmla="*/ 291180 w 1747077"/>
                <a:gd name="connsiteY15" fmla="*/ 963380 h 963380"/>
                <a:gd name="connsiteX16" fmla="*/ 291180 w 1747077"/>
                <a:gd name="connsiteY16" fmla="*/ 963380 h 963380"/>
                <a:gd name="connsiteX17" fmla="*/ 160567 w 1747077"/>
                <a:gd name="connsiteY17" fmla="*/ 963380 h 963380"/>
                <a:gd name="connsiteX18" fmla="*/ 0 w 1747077"/>
                <a:gd name="connsiteY18" fmla="*/ 802813 h 963380"/>
                <a:gd name="connsiteX19" fmla="*/ 0 w 1747077"/>
                <a:gd name="connsiteY19" fmla="*/ 802817 h 963380"/>
                <a:gd name="connsiteX20" fmla="*/ -538082 w 1747077"/>
                <a:gd name="connsiteY20" fmla="*/ 566178 h 963380"/>
                <a:gd name="connsiteX21" fmla="*/ 0 w 1747077"/>
                <a:gd name="connsiteY21" fmla="*/ 561972 h 963380"/>
                <a:gd name="connsiteX22" fmla="*/ 0 w 1747077"/>
                <a:gd name="connsiteY22" fmla="*/ 160567 h 96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7077" h="963380" fill="none" extrusionOk="0">
                  <a:moveTo>
                    <a:pt x="0" y="160567"/>
                  </a:moveTo>
                  <a:cubicBezTo>
                    <a:pt x="12344" y="74462"/>
                    <a:pt x="64670" y="8997"/>
                    <a:pt x="160567" y="0"/>
                  </a:cubicBezTo>
                  <a:cubicBezTo>
                    <a:pt x="219540" y="-5011"/>
                    <a:pt x="261176" y="8174"/>
                    <a:pt x="291180" y="0"/>
                  </a:cubicBezTo>
                  <a:lnTo>
                    <a:pt x="291180" y="0"/>
                  </a:lnTo>
                  <a:cubicBezTo>
                    <a:pt x="470569" y="-4852"/>
                    <a:pt x="568273" y="10917"/>
                    <a:pt x="727949" y="0"/>
                  </a:cubicBezTo>
                  <a:cubicBezTo>
                    <a:pt x="838814" y="-8764"/>
                    <a:pt x="999202" y="11737"/>
                    <a:pt x="1131473" y="0"/>
                  </a:cubicBezTo>
                  <a:cubicBezTo>
                    <a:pt x="1263744" y="-11737"/>
                    <a:pt x="1457890" y="52414"/>
                    <a:pt x="1586510" y="0"/>
                  </a:cubicBezTo>
                  <a:cubicBezTo>
                    <a:pt x="1668606" y="6664"/>
                    <a:pt x="1744954" y="76432"/>
                    <a:pt x="1747077" y="160567"/>
                  </a:cubicBezTo>
                  <a:cubicBezTo>
                    <a:pt x="1789492" y="271885"/>
                    <a:pt x="1715886" y="450186"/>
                    <a:pt x="1747077" y="561972"/>
                  </a:cubicBezTo>
                  <a:lnTo>
                    <a:pt x="1747077" y="561972"/>
                  </a:lnTo>
                  <a:cubicBezTo>
                    <a:pt x="1768239" y="645534"/>
                    <a:pt x="1721404" y="729439"/>
                    <a:pt x="1747077" y="802817"/>
                  </a:cubicBezTo>
                  <a:lnTo>
                    <a:pt x="1747077" y="802813"/>
                  </a:lnTo>
                  <a:cubicBezTo>
                    <a:pt x="1740648" y="891285"/>
                    <a:pt x="1677270" y="963975"/>
                    <a:pt x="1586510" y="963380"/>
                  </a:cubicBezTo>
                  <a:cubicBezTo>
                    <a:pt x="1416616" y="975011"/>
                    <a:pt x="1301028" y="940071"/>
                    <a:pt x="1174401" y="963380"/>
                  </a:cubicBezTo>
                  <a:cubicBezTo>
                    <a:pt x="1047774" y="986689"/>
                    <a:pt x="925704" y="924360"/>
                    <a:pt x="727949" y="963380"/>
                  </a:cubicBezTo>
                  <a:cubicBezTo>
                    <a:pt x="617382" y="963981"/>
                    <a:pt x="384687" y="919680"/>
                    <a:pt x="291180" y="963380"/>
                  </a:cubicBezTo>
                  <a:lnTo>
                    <a:pt x="291180" y="963380"/>
                  </a:lnTo>
                  <a:cubicBezTo>
                    <a:pt x="232339" y="975487"/>
                    <a:pt x="212227" y="950183"/>
                    <a:pt x="160567" y="963380"/>
                  </a:cubicBezTo>
                  <a:cubicBezTo>
                    <a:pt x="81524" y="988148"/>
                    <a:pt x="6425" y="894481"/>
                    <a:pt x="0" y="802813"/>
                  </a:cubicBezTo>
                  <a:lnTo>
                    <a:pt x="0" y="802817"/>
                  </a:lnTo>
                  <a:cubicBezTo>
                    <a:pt x="-135458" y="771306"/>
                    <a:pt x="-366298" y="633414"/>
                    <a:pt x="-538082" y="566178"/>
                  </a:cubicBezTo>
                  <a:cubicBezTo>
                    <a:pt x="-299688" y="538077"/>
                    <a:pt x="-143257" y="614778"/>
                    <a:pt x="0" y="561972"/>
                  </a:cubicBezTo>
                  <a:cubicBezTo>
                    <a:pt x="-37193" y="409687"/>
                    <a:pt x="38891" y="277445"/>
                    <a:pt x="0" y="160567"/>
                  </a:cubicBezTo>
                  <a:close/>
                </a:path>
                <a:path w="1747077" h="963380" stroke="0" extrusionOk="0">
                  <a:moveTo>
                    <a:pt x="0" y="160567"/>
                  </a:moveTo>
                  <a:cubicBezTo>
                    <a:pt x="-3074" y="69992"/>
                    <a:pt x="53599" y="6864"/>
                    <a:pt x="160567" y="0"/>
                  </a:cubicBezTo>
                  <a:cubicBezTo>
                    <a:pt x="203847" y="-6554"/>
                    <a:pt x="260369" y="12512"/>
                    <a:pt x="291180" y="0"/>
                  </a:cubicBezTo>
                  <a:lnTo>
                    <a:pt x="291180" y="0"/>
                  </a:lnTo>
                  <a:cubicBezTo>
                    <a:pt x="438640" y="-29019"/>
                    <a:pt x="609260" y="50120"/>
                    <a:pt x="727949" y="0"/>
                  </a:cubicBezTo>
                  <a:cubicBezTo>
                    <a:pt x="902334" y="-10057"/>
                    <a:pt x="1050628" y="37749"/>
                    <a:pt x="1148644" y="0"/>
                  </a:cubicBezTo>
                  <a:cubicBezTo>
                    <a:pt x="1246661" y="-37749"/>
                    <a:pt x="1412202" y="51501"/>
                    <a:pt x="1586510" y="0"/>
                  </a:cubicBezTo>
                  <a:cubicBezTo>
                    <a:pt x="1667572" y="7171"/>
                    <a:pt x="1745500" y="56849"/>
                    <a:pt x="1747077" y="160567"/>
                  </a:cubicBezTo>
                  <a:cubicBezTo>
                    <a:pt x="1774744" y="291003"/>
                    <a:pt x="1724552" y="423444"/>
                    <a:pt x="1747077" y="561972"/>
                  </a:cubicBezTo>
                  <a:lnTo>
                    <a:pt x="1747077" y="561972"/>
                  </a:lnTo>
                  <a:cubicBezTo>
                    <a:pt x="1759988" y="653957"/>
                    <a:pt x="1727979" y="741932"/>
                    <a:pt x="1747077" y="802817"/>
                  </a:cubicBezTo>
                  <a:lnTo>
                    <a:pt x="1747077" y="802813"/>
                  </a:lnTo>
                  <a:cubicBezTo>
                    <a:pt x="1754308" y="902256"/>
                    <a:pt x="1676965" y="981771"/>
                    <a:pt x="1586510" y="963380"/>
                  </a:cubicBezTo>
                  <a:cubicBezTo>
                    <a:pt x="1475917" y="1005616"/>
                    <a:pt x="1294291" y="932123"/>
                    <a:pt x="1182986" y="963380"/>
                  </a:cubicBezTo>
                  <a:cubicBezTo>
                    <a:pt x="1071681" y="994637"/>
                    <a:pt x="821866" y="914598"/>
                    <a:pt x="727949" y="963380"/>
                  </a:cubicBezTo>
                  <a:cubicBezTo>
                    <a:pt x="629029" y="993093"/>
                    <a:pt x="383541" y="934881"/>
                    <a:pt x="291180" y="963380"/>
                  </a:cubicBezTo>
                  <a:lnTo>
                    <a:pt x="291180" y="963380"/>
                  </a:lnTo>
                  <a:cubicBezTo>
                    <a:pt x="239222" y="970393"/>
                    <a:pt x="207583" y="948454"/>
                    <a:pt x="160567" y="963380"/>
                  </a:cubicBezTo>
                  <a:cubicBezTo>
                    <a:pt x="57585" y="971731"/>
                    <a:pt x="-1965" y="895006"/>
                    <a:pt x="0" y="802813"/>
                  </a:cubicBezTo>
                  <a:lnTo>
                    <a:pt x="0" y="802817"/>
                  </a:lnTo>
                  <a:cubicBezTo>
                    <a:pt x="-203139" y="738078"/>
                    <a:pt x="-293621" y="651235"/>
                    <a:pt x="-538082" y="566178"/>
                  </a:cubicBezTo>
                  <a:cubicBezTo>
                    <a:pt x="-290628" y="516389"/>
                    <a:pt x="-217103" y="590900"/>
                    <a:pt x="0" y="561972"/>
                  </a:cubicBezTo>
                  <a:cubicBezTo>
                    <a:pt x="-3347" y="396965"/>
                    <a:pt x="36820" y="354125"/>
                    <a:pt x="0" y="160567"/>
                  </a:cubicBezTo>
                  <a:close/>
                </a:path>
              </a:pathLst>
            </a:custGeom>
            <a:solidFill>
              <a:schemeClr val="bg1"/>
            </a:solidFill>
            <a:ln w="38100">
              <a:solidFill>
                <a:schemeClr val="accent4">
                  <a:lumMod val="75000"/>
                </a:schemeClr>
              </a:solidFill>
              <a:extLst>
                <a:ext uri="{C807C97D-BFC1-408E-A445-0C87EB9F89A2}">
                  <ask:lineSketchStyleProps xmlns:ask="http://schemas.microsoft.com/office/drawing/2018/sketchyshapes" sd="1219033472">
                    <a:prstGeom prst="wedgeRoundRectCallout">
                      <a:avLst>
                        <a:gd name="adj1" fmla="val -80799"/>
                        <a:gd name="adj2" fmla="val 8770"/>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50000"/>
                  </a:schemeClr>
                </a:solidFill>
              </a:endParaRPr>
            </a:p>
          </p:txBody>
        </p:sp>
        <p:sp>
          <p:nvSpPr>
            <p:cNvPr id="11" name="文本框 10">
              <a:extLst>
                <a:ext uri="{FF2B5EF4-FFF2-40B4-BE49-F238E27FC236}">
                  <a16:creationId xmlns:a16="http://schemas.microsoft.com/office/drawing/2014/main" id="{40A2B487-C72E-6276-949F-0BCB460810C0}"/>
                </a:ext>
              </a:extLst>
            </p:cNvPr>
            <p:cNvSpPr txBox="1"/>
            <p:nvPr/>
          </p:nvSpPr>
          <p:spPr>
            <a:xfrm>
              <a:off x="9857253" y="98991"/>
              <a:ext cx="1673079" cy="619538"/>
            </a:xfrm>
            <a:prstGeom prst="rect">
              <a:avLst/>
            </a:prstGeom>
            <a:noFill/>
            <a:ln>
              <a:noFill/>
            </a:ln>
          </p:spPr>
          <p:txBody>
            <a:bodyPr wrap="square" rtlCol="0">
              <a:spAutoFit/>
            </a:bodyPr>
            <a:lstStyle/>
            <a:p>
              <a:r>
                <a:rPr lang="en-US" altLang="zh-CN" sz="20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P2 is the root!</a:t>
              </a:r>
              <a:endParaRPr lang="zh-CN" altLang="en-US" sz="2000" b="1" dirty="0">
                <a:solidFill>
                  <a:schemeClr val="accent4">
                    <a:lumMod val="75000"/>
                  </a:schemeClr>
                </a:solidFill>
                <a:latin typeface="Calibri" panose="020F0502020204030204" pitchFamily="34" charset="0"/>
                <a:cs typeface="Calibri" panose="020F0502020204030204" pitchFamily="34" charset="0"/>
              </a:endParaRPr>
            </a:p>
          </p:txBody>
        </p:sp>
      </p:grpSp>
      <p:sp>
        <p:nvSpPr>
          <p:cNvPr id="58" name="矩形 57">
            <a:extLst>
              <a:ext uri="{FF2B5EF4-FFF2-40B4-BE49-F238E27FC236}">
                <a16:creationId xmlns:a16="http://schemas.microsoft.com/office/drawing/2014/main" id="{CA700182-5979-202C-48B8-145B8BF25A3B}"/>
              </a:ext>
            </a:extLst>
          </p:cNvPr>
          <p:cNvSpPr/>
          <p:nvPr/>
        </p:nvSpPr>
        <p:spPr>
          <a:xfrm>
            <a:off x="4904498" y="2050791"/>
            <a:ext cx="478757" cy="399600"/>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椭圆 32">
            <a:extLst>
              <a:ext uri="{FF2B5EF4-FFF2-40B4-BE49-F238E27FC236}">
                <a16:creationId xmlns:a16="http://schemas.microsoft.com/office/drawing/2014/main" id="{9BD2C86B-D16F-B62C-0E48-D35BD612BC61}"/>
              </a:ext>
            </a:extLst>
          </p:cNvPr>
          <p:cNvSpPr/>
          <p:nvPr/>
        </p:nvSpPr>
        <p:spPr>
          <a:xfrm rot="5232316">
            <a:off x="5253471" y="2156588"/>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846E63B-2443-446C-E7F8-FDA21649EB4A}"/>
              </a:ext>
            </a:extLst>
          </p:cNvPr>
          <p:cNvSpPr txBox="1"/>
          <p:nvPr/>
        </p:nvSpPr>
        <p:spPr>
          <a:xfrm>
            <a:off x="5009764" y="1667996"/>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9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right)">
                                      <p:cBhvr>
                                        <p:cTn id="9" dur="500"/>
                                        <p:tgtEl>
                                          <p:spTgt spid="22"/>
                                        </p:tgtEl>
                                      </p:cBhvr>
                                    </p:animEffect>
                                  </p:childTnLst>
                                </p:cTn>
                              </p:par>
                            </p:childTnLst>
                          </p:cTn>
                        </p:par>
                        <p:par>
                          <p:cTn id="10" fill="hold">
                            <p:stCondLst>
                              <p:cond delay="500"/>
                            </p:stCondLst>
                            <p:childTnLst>
                              <p:par>
                                <p:cTn id="11" presetID="22" presetClass="exit" presetSubtype="2" fill="hold" grpId="0" nodeType="afterEffect">
                                  <p:stCondLst>
                                    <p:cond delay="0"/>
                                  </p:stCondLst>
                                  <p:childTnLst>
                                    <p:animEffect transition="out" filter="wipe(right)">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22" presetClass="entr" presetSubtype="2"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p:bldP spid="58" grpId="0" animBg="1"/>
      <p:bldP spid="3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EDE8-88DB-FE5C-323E-CF463B4D54A8}"/>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2A12F1D8-4BB6-7E1D-A962-4DA682A2A5C1}"/>
              </a:ext>
            </a:extLst>
          </p:cNvPr>
          <p:cNvSpPr>
            <a:spLocks noGrp="1"/>
          </p:cNvSpPr>
          <p:nvPr>
            <p:ph type="sldNum" sz="quarter" idx="12"/>
          </p:nvPr>
        </p:nvSpPr>
        <p:spPr/>
        <p:txBody>
          <a:bodyPr/>
          <a:lstStyle/>
          <a:p>
            <a:fld id="{49AE70B2-8BF9-45C0-BB95-33D1B9D3A854}" type="slidenum">
              <a:rPr lang="zh-CN" altLang="en-US" smtClean="0"/>
              <a:t>89</a:t>
            </a:fld>
            <a:endParaRPr lang="zh-CN" altLang="en-US" dirty="0"/>
          </a:p>
        </p:txBody>
      </p:sp>
      <p:sp>
        <p:nvSpPr>
          <p:cNvPr id="5" name="标题 4">
            <a:extLst>
              <a:ext uri="{FF2B5EF4-FFF2-40B4-BE49-F238E27FC236}">
                <a16:creationId xmlns:a16="http://schemas.microsoft.com/office/drawing/2014/main" id="{3044CB59-232D-A80B-4938-EF059278CDBE}"/>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2: Identify Congested Flows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0D0BBE9A-A142-1AD5-D0CA-0F9628B2B27D}"/>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BE860E45-BBCA-AFB2-52DD-472ED6DB6DBB}"/>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7D5DE941-5915-856E-2F7A-E21620733D6F}"/>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190EA64E-EA14-B022-6BCF-39F53E8A9C32}"/>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A8D13772-72C5-D1AC-799B-A9710D229352}"/>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41872761-7514-6A31-A975-96CB824D9612}"/>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5375C0B0-2AAF-3FD1-B65C-1F0370F6600B}"/>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65BAD00A-DFC9-631E-5CCC-E5E0879E4D86}"/>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C7FBB5C2-BC1C-993F-1551-8E9CA3A7A61D}"/>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472DCE1D-C8D5-E188-6892-E907ABD90582}"/>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3BBADBEF-E323-5AEE-FBE3-E6CA22D994E9}"/>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3872BABB-B85B-820B-80B0-E77D48E22347}"/>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FF5BAB91-B141-54BF-DFF6-B8A4B0CDA562}"/>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8C171BD0-4C59-2BAC-5550-275B3B42A8DD}"/>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2" name="直接连接符 1">
            <a:extLst>
              <a:ext uri="{FF2B5EF4-FFF2-40B4-BE49-F238E27FC236}">
                <a16:creationId xmlns:a16="http://schemas.microsoft.com/office/drawing/2014/main" id="{E275D453-1D94-7D65-1ADC-9F5A3E4805C8}"/>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F8266090-21BD-E1EE-63A3-D612DB475A31}"/>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59094D3B-8965-147B-7B0A-0BB6387CA756}"/>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38E3565-67A0-99A6-56A4-F28A9DD0F120}"/>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AB5BCF4-AF5F-A3A1-DEC3-C0BD0390DCAE}"/>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17733EE-A73D-3575-2E0B-59D47E4DA273}"/>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C391ECC-E50A-E8ED-6989-B8160A56045B}"/>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09427F3-2944-5533-2EAC-65E1DDF7BCFC}"/>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F88A5B3-A717-3C5B-9636-6C03B419F3EE}"/>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965377E2-E471-2AA6-C081-4735A591BE5C}"/>
              </a:ext>
            </a:extLst>
          </p:cNvPr>
          <p:cNvSpPr/>
          <p:nvPr/>
        </p:nvSpPr>
        <p:spPr>
          <a:xfrm>
            <a:off x="7927924" y="3386629"/>
            <a:ext cx="540000" cy="406107"/>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938E9176-87B2-CF73-0429-D91DEEEB37A1}"/>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8B8A89C4-E6B8-0EDC-7806-5FEB8292DFF4}"/>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DB20B439-4DE5-E702-1236-B93E61E32863}"/>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7" name="矩形 36">
            <a:extLst>
              <a:ext uri="{FF2B5EF4-FFF2-40B4-BE49-F238E27FC236}">
                <a16:creationId xmlns:a16="http://schemas.microsoft.com/office/drawing/2014/main" id="{CED9BF5C-29B9-C08E-A6E1-213C82B75E3C}"/>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F4523842-24FA-FF49-394D-1EE02BD13974}"/>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A7E9BAD6-3FB0-C32B-505C-2BA847525960}"/>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AB0340F3-4F29-BC9D-D634-1F6B99DC3943}"/>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C7C80F9B-0B79-33CF-1428-E54F28BBECD3}"/>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0FB4BF7B-F568-ADAD-8641-22AC5143FF27}"/>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80EFE509-7739-19E7-5994-8B7098A0F5FF}"/>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B37ADF9C-CBEF-8F12-A703-FDB0A3277480}"/>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753160CF-9270-8AEA-FBB1-C58CE635E47A}"/>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B06F5F7E-89E8-1CDF-7DDB-FA129520A3AE}"/>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18E5F206-872B-878B-85A0-C3824A516736}"/>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AF0840E9-1A04-83EC-AE6F-491BA8601B38}"/>
              </a:ext>
            </a:extLst>
          </p:cNvPr>
          <p:cNvSpPr txBox="1"/>
          <p:nvPr/>
        </p:nvSpPr>
        <p:spPr>
          <a:xfrm>
            <a:off x="8429098" y="3722610"/>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52D07CA9-E9D3-DD6F-51B4-4C56AF7962A5}"/>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BFC93D52-399A-810D-53CE-29599A7E8DFF}"/>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274E4A62-BDD0-267E-5C7D-5B52571852C1}"/>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040" name="文本框 1039">
            <a:extLst>
              <a:ext uri="{FF2B5EF4-FFF2-40B4-BE49-F238E27FC236}">
                <a16:creationId xmlns:a16="http://schemas.microsoft.com/office/drawing/2014/main" id="{335FD0EF-6435-1DBF-5AEF-91CACC0331F8}"/>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1041" name="任意多边形 81">
            <a:extLst>
              <a:ext uri="{FF2B5EF4-FFF2-40B4-BE49-F238E27FC236}">
                <a16:creationId xmlns:a16="http://schemas.microsoft.com/office/drawing/2014/main" id="{0A7A9EF9-5958-599E-9326-3B7D60BC97BE}"/>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1DEA51C9-CF55-4B11-05AA-14D38C5A33C6}"/>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46CA8B51-2C80-CCC2-5B4E-122B1E37387E}"/>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5AE59982-E9E4-8A1A-EB49-2099185B91F8}"/>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FA2DBE0E-20AD-E2F1-EAD2-250059F7060A}"/>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F40F804F-AA53-04B9-9C9A-0B80DDA25CAF}"/>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C8BA391F-9D3B-6C27-12B3-A2975589FB69}"/>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E039FD4B-43F6-0186-D42B-549C2D80E62F}"/>
              </a:ext>
            </a:extLst>
          </p:cNvPr>
          <p:cNvSpPr txBox="1"/>
          <p:nvPr/>
        </p:nvSpPr>
        <p:spPr>
          <a:xfrm>
            <a:off x="6928817" y="4981532"/>
            <a:ext cx="3555653" cy="707886"/>
          </a:xfrm>
          <a:prstGeom prst="rect">
            <a:avLst/>
          </a:prstGeom>
          <a:noFill/>
        </p:spPr>
        <p:txBody>
          <a:bodyPr wrap="none" rtlCol="0">
            <a:spAutoFit/>
          </a:bodyPr>
          <a:lstStyle/>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Will the new flow pass through </a:t>
            </a:r>
          </a:p>
          <a:p>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the congestion root P2</a:t>
            </a:r>
            <a:r>
              <a:rPr lang="zh-CN" alt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25" name="椭圆 24">
            <a:extLst>
              <a:ext uri="{FF2B5EF4-FFF2-40B4-BE49-F238E27FC236}">
                <a16:creationId xmlns:a16="http://schemas.microsoft.com/office/drawing/2014/main" id="{4BB8E787-6B0E-FA37-9CDE-9C9F366D8D21}"/>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5504253F-CD82-F57E-8D27-C6CD53D3BA0C}"/>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id="{4F478E23-DA3D-47B5-4594-89A629074F95}"/>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椭圆 1023">
            <a:extLst>
              <a:ext uri="{FF2B5EF4-FFF2-40B4-BE49-F238E27FC236}">
                <a16:creationId xmlns:a16="http://schemas.microsoft.com/office/drawing/2014/main" id="{7B2FDE2E-E6A4-89D4-9D5A-4F460C1A8A0B}"/>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7E26065C-FEFF-EF1E-8EA4-CE0AE738D22F}"/>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D5BCE761-604F-B48F-3276-2BE0763745C7}"/>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6" name="椭圆 1055">
            <a:extLst>
              <a:ext uri="{FF2B5EF4-FFF2-40B4-BE49-F238E27FC236}">
                <a16:creationId xmlns:a16="http://schemas.microsoft.com/office/drawing/2014/main" id="{05C3356E-45EE-BA87-DDC2-2FBA05230E5A}"/>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7" name="椭圆 1056">
            <a:extLst>
              <a:ext uri="{FF2B5EF4-FFF2-40B4-BE49-F238E27FC236}">
                <a16:creationId xmlns:a16="http://schemas.microsoft.com/office/drawing/2014/main" id="{6B07FFAF-D62F-E134-4C3B-D40B724A6ABF}"/>
              </a:ext>
            </a:extLst>
          </p:cNvPr>
          <p:cNvSpPr/>
          <p:nvPr/>
        </p:nvSpPr>
        <p:spPr>
          <a:xfrm rot="5232316">
            <a:off x="5253472" y="4910724"/>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E2F1CB2B-DFB0-2FBF-B543-4E9C1820380E}"/>
              </a:ext>
            </a:extLst>
          </p:cNvPr>
          <p:cNvSpPr txBox="1"/>
          <p:nvPr/>
        </p:nvSpPr>
        <p:spPr>
          <a:xfrm>
            <a:off x="5248333" y="155686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8AD8170D-9D29-A421-7DFF-28CC786F6182}"/>
              </a:ext>
            </a:extLst>
          </p:cNvPr>
          <p:cNvGrpSpPr/>
          <p:nvPr/>
        </p:nvGrpSpPr>
        <p:grpSpPr>
          <a:xfrm>
            <a:off x="4904498" y="4784315"/>
            <a:ext cx="2013700" cy="1334512"/>
            <a:chOff x="4904498" y="4784315"/>
            <a:chExt cx="2013700" cy="1334512"/>
          </a:xfrm>
        </p:grpSpPr>
        <p:grpSp>
          <p:nvGrpSpPr>
            <p:cNvPr id="9" name="组合 8">
              <a:extLst>
                <a:ext uri="{FF2B5EF4-FFF2-40B4-BE49-F238E27FC236}">
                  <a16:creationId xmlns:a16="http://schemas.microsoft.com/office/drawing/2014/main" id="{93A244E1-4128-4A26-A872-B0304AC997C7}"/>
                </a:ext>
              </a:extLst>
            </p:cNvPr>
            <p:cNvGrpSpPr/>
            <p:nvPr/>
          </p:nvGrpSpPr>
          <p:grpSpPr>
            <a:xfrm>
              <a:off x="4904498" y="4784315"/>
              <a:ext cx="2013700" cy="936280"/>
              <a:chOff x="4904498" y="4784315"/>
              <a:chExt cx="2013700" cy="936280"/>
            </a:xfrm>
          </p:grpSpPr>
          <p:cxnSp>
            <p:nvCxnSpPr>
              <p:cNvPr id="14" name="直接连接符 13">
                <a:extLst>
                  <a:ext uri="{FF2B5EF4-FFF2-40B4-BE49-F238E27FC236}">
                    <a16:creationId xmlns:a16="http://schemas.microsoft.com/office/drawing/2014/main" id="{FC3A1034-9C21-A9FA-42F1-F97735006087}"/>
                  </a:ext>
                </a:extLst>
              </p:cNvPr>
              <p:cNvCxnSpPr>
                <a:cxnSpLocks/>
                <a:stCxn id="37" idx="1"/>
                <a:endCxn id="11"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B45ED1A8-C242-C05B-0F5E-C7364C4C789B}"/>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81">
                <a:extLst>
                  <a:ext uri="{FF2B5EF4-FFF2-40B4-BE49-F238E27FC236}">
                    <a16:creationId xmlns:a16="http://schemas.microsoft.com/office/drawing/2014/main" id="{3280E48B-3929-045A-9018-8D947CFD589D}"/>
                  </a:ext>
                </a:extLst>
              </p:cNvPr>
              <p:cNvSpPr/>
              <p:nvPr/>
            </p:nvSpPr>
            <p:spPr>
              <a:xfrm rot="21205499">
                <a:off x="5346659" y="4942098"/>
                <a:ext cx="1571539"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64AD993E-66FD-1CB3-7C58-5E5872327210}"/>
                </a:ext>
              </a:extLst>
            </p:cNvPr>
            <p:cNvSpPr txBox="1"/>
            <p:nvPr/>
          </p:nvSpPr>
          <p:spPr>
            <a:xfrm>
              <a:off x="5143876" y="574949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2130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9</a:t>
            </a:fld>
            <a:endParaRPr lang="zh-CN" altLang="en-US" dirty="0"/>
          </a:p>
        </p:txBody>
      </p:sp>
      <p:sp>
        <p:nvSpPr>
          <p:cNvPr id="4" name="文本框 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216214" y="543705"/>
            <a:ext cx="9951622" cy="92333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514350" fontAlgn="base">
              <a:spcBef>
                <a:spcPct val="0"/>
              </a:spcBef>
              <a:spcAft>
                <a:spcPct val="0"/>
              </a:spcAft>
              <a:tabLst>
                <a:tab pos="2149475" algn="l"/>
              </a:tabLst>
            </a:pPr>
            <a:r>
              <a:rPr lang="en-US" altLang="zh-CN" sz="5400" b="1" dirty="0">
                <a:solidFill>
                  <a:srgbClr val="4C1750"/>
                </a:solidFill>
                <a:latin typeface="Calibri" panose="020F0502020204030204" pitchFamily="34" charset="0"/>
                <a:cs typeface="Calibri" panose="020F0502020204030204" pitchFamily="34" charset="0"/>
              </a:rPr>
              <a:t>What if uncontrolled?</a:t>
            </a:r>
            <a:endParaRPr kumimoji="0" lang="en-US" altLang="zh-CN" sz="5400" b="1" i="0" u="none" strike="noStrike" kern="1200" cap="none" spc="0" normalizeH="0" baseline="0" noProof="0" dirty="0">
              <a:ln>
                <a:noFill/>
              </a:ln>
              <a:solidFill>
                <a:srgbClr val="4C175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7" name="图片 6">
            <a:extLst>
              <a:ext uri="{FF2B5EF4-FFF2-40B4-BE49-F238E27FC236}">
                <a16:creationId xmlns:a16="http://schemas.microsoft.com/office/drawing/2014/main" id="{8C5F69C7-85ED-4971-86D1-AB31C79383F4}"/>
              </a:ext>
            </a:extLst>
          </p:cNvPr>
          <p:cNvPicPr>
            <a:picLocks noChangeAspect="1"/>
          </p:cNvPicPr>
          <p:nvPr/>
        </p:nvPicPr>
        <p:blipFill>
          <a:blip r:embed="rId3"/>
          <a:stretch>
            <a:fillRect/>
          </a:stretch>
        </p:blipFill>
        <p:spPr>
          <a:xfrm>
            <a:off x="979677" y="2420673"/>
            <a:ext cx="3723035" cy="2640114"/>
          </a:xfrm>
          <a:prstGeom prst="rect">
            <a:avLst/>
          </a:prstGeom>
        </p:spPr>
      </p:pic>
      <p:pic>
        <p:nvPicPr>
          <p:cNvPr id="9" name="图片 8">
            <a:extLst>
              <a:ext uri="{FF2B5EF4-FFF2-40B4-BE49-F238E27FC236}">
                <a16:creationId xmlns:a16="http://schemas.microsoft.com/office/drawing/2014/main" id="{9A4B01F1-21D4-405B-886A-22953FBAB59F}"/>
              </a:ext>
            </a:extLst>
          </p:cNvPr>
          <p:cNvPicPr>
            <a:picLocks noChangeAspect="1"/>
          </p:cNvPicPr>
          <p:nvPr/>
        </p:nvPicPr>
        <p:blipFill>
          <a:blip r:embed="rId4"/>
          <a:stretch>
            <a:fillRect/>
          </a:stretch>
        </p:blipFill>
        <p:spPr>
          <a:xfrm>
            <a:off x="5631937" y="2570227"/>
            <a:ext cx="3848919" cy="2352873"/>
          </a:xfrm>
          <a:prstGeom prst="rect">
            <a:avLst/>
          </a:prstGeom>
        </p:spPr>
      </p:pic>
      <p:sp>
        <p:nvSpPr>
          <p:cNvPr id="53" name="内容占位符 5">
            <a:extLst>
              <a:ext uri="{FF2B5EF4-FFF2-40B4-BE49-F238E27FC236}">
                <a16:creationId xmlns:a16="http://schemas.microsoft.com/office/drawing/2014/main" id="{A51DBE0E-D5BD-4633-8E1B-D2799CD6316C}"/>
              </a:ext>
            </a:extLst>
          </p:cNvPr>
          <p:cNvSpPr>
            <a:spLocks noGrp="1"/>
          </p:cNvSpPr>
          <p:nvPr>
            <p:ph sz="quarter" idx="13"/>
          </p:nvPr>
        </p:nvSpPr>
        <p:spPr>
          <a:xfrm>
            <a:off x="4629150" y="6446863"/>
            <a:ext cx="2600325" cy="393700"/>
          </a:xfrm>
        </p:spPr>
        <p:txBody>
          <a:bodyPr>
            <a:normAutofit fontScale="70000" lnSpcReduction="20000"/>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Background</a:t>
            </a:r>
            <a:endParaRPr lang="zh-CN" altLang="en-US" dirty="0"/>
          </a:p>
        </p:txBody>
      </p:sp>
      <p:sp>
        <p:nvSpPr>
          <p:cNvPr id="25" name="文本框 24">
            <a:extLst>
              <a:ext uri="{FF2B5EF4-FFF2-40B4-BE49-F238E27FC236}">
                <a16:creationId xmlns:a16="http://schemas.microsoft.com/office/drawing/2014/main" id="{1C134C03-1291-4DB5-8CAB-19624EBEFD62}"/>
              </a:ext>
            </a:extLst>
          </p:cNvPr>
          <p:cNvSpPr txBox="1"/>
          <p:nvPr/>
        </p:nvSpPr>
        <p:spPr>
          <a:xfrm>
            <a:off x="2841194" y="5939844"/>
            <a:ext cx="6978253" cy="369332"/>
          </a:xfrm>
          <a:prstGeom prst="rect">
            <a:avLst/>
          </a:prstGeom>
          <a:noFill/>
        </p:spPr>
        <p:txBody>
          <a:bodyPr wrap="square" rtlCol="0">
            <a:spAutoFit/>
          </a:bodyPr>
          <a:lstStyle/>
          <a:p>
            <a:r>
              <a:rPr lang="zh-CN" altLang="en-US" dirty="0">
                <a:latin typeface="Calibri" panose="020F0502020204030204" pitchFamily="34" charset="0"/>
                <a:ea typeface="Calibri" panose="020F0502020204030204" pitchFamily="34" charset="0"/>
                <a:cs typeface="Calibri" panose="020F0502020204030204" pitchFamily="34" charset="0"/>
              </a:rPr>
              <a:t>*</a:t>
            </a:r>
            <a:r>
              <a:rPr lang="en-US" altLang="zh-CN" dirty="0">
                <a:latin typeface="Calibri" panose="020F0502020204030204" pitchFamily="34" charset="0"/>
                <a:ea typeface="Calibri" panose="020F0502020204030204" pitchFamily="34" charset="0"/>
                <a:cs typeface="Calibri" panose="020F0502020204030204" pitchFamily="34" charset="0"/>
              </a:rPr>
              <a:t>Pic. from </a:t>
            </a:r>
            <a:r>
              <a:rPr lang="en-US" altLang="zh-CN" b="0" i="0" dirty="0">
                <a:effectLst/>
                <a:latin typeface="Calibri" panose="020F0502020204030204" pitchFamily="34" charset="0"/>
                <a:ea typeface="Calibri" panose="020F0502020204030204" pitchFamily="34" charset="0"/>
                <a:cs typeface="Calibri" panose="020F0502020204030204" pitchFamily="34" charset="0"/>
              </a:rPr>
              <a:t>Congestion Control, SIGCOMM'22 Topic Preview</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532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B37D-4E30-BB1D-5CFF-CF4BAC2774FF}"/>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79AD2F4-2E3A-8CF7-F4B3-7F739007A24F}"/>
              </a:ext>
            </a:extLst>
          </p:cNvPr>
          <p:cNvSpPr>
            <a:spLocks noGrp="1"/>
          </p:cNvSpPr>
          <p:nvPr>
            <p:ph type="sldNum" sz="quarter" idx="12"/>
          </p:nvPr>
        </p:nvSpPr>
        <p:spPr/>
        <p:txBody>
          <a:bodyPr/>
          <a:lstStyle/>
          <a:p>
            <a:fld id="{49AE70B2-8BF9-45C0-BB95-33D1B9D3A854}" type="slidenum">
              <a:rPr lang="zh-CN" altLang="en-US" smtClean="0"/>
              <a:t>90</a:t>
            </a:fld>
            <a:endParaRPr lang="zh-CN" altLang="en-US" dirty="0"/>
          </a:p>
        </p:txBody>
      </p:sp>
      <p:sp>
        <p:nvSpPr>
          <p:cNvPr id="5" name="!!标题 4">
            <a:extLst>
              <a:ext uri="{FF2B5EF4-FFF2-40B4-BE49-F238E27FC236}">
                <a16:creationId xmlns:a16="http://schemas.microsoft.com/office/drawing/2014/main" id="{1050960C-1D03-416C-7C84-6DD924F8648F}"/>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2: Identify Congested Flows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29" name="!!矩形 28">
            <a:extLst>
              <a:ext uri="{FF2B5EF4-FFF2-40B4-BE49-F238E27FC236}">
                <a16:creationId xmlns:a16="http://schemas.microsoft.com/office/drawing/2014/main" id="{AA0D2680-3C06-8883-7163-9C916508BB24}"/>
              </a:ext>
            </a:extLst>
          </p:cNvPr>
          <p:cNvSpPr/>
          <p:nvPr/>
        </p:nvSpPr>
        <p:spPr>
          <a:xfrm>
            <a:off x="608012" y="1570245"/>
            <a:ext cx="1088452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In data centers, various load balancing protocols may be applied, which can complicate determining the path of data packets. </a:t>
            </a:r>
          </a:p>
        </p:txBody>
      </p:sp>
      <p:sp>
        <p:nvSpPr>
          <p:cNvPr id="18" name="文本框 17">
            <a:extLst>
              <a:ext uri="{FF2B5EF4-FFF2-40B4-BE49-F238E27FC236}">
                <a16:creationId xmlns:a16="http://schemas.microsoft.com/office/drawing/2014/main" id="{30871CFA-A06E-2D13-CBD8-A4C1504815A4}"/>
              </a:ext>
            </a:extLst>
          </p:cNvPr>
          <p:cNvSpPr txBox="1"/>
          <p:nvPr/>
        </p:nvSpPr>
        <p:spPr>
          <a:xfrm>
            <a:off x="4509082" y="2771957"/>
            <a:ext cx="3470987" cy="461665"/>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altLang="zh-CN" sz="2400" dirty="0">
                <a:latin typeface="Trebuchet MS" panose="020B0603020202020204" pitchFamily="34" charset="0"/>
                <a:ea typeface="+mn-lt"/>
                <a:cs typeface="+mn-lt"/>
              </a:rPr>
              <a:t>ECMP</a:t>
            </a:r>
          </a:p>
        </p:txBody>
      </p:sp>
      <p:sp>
        <p:nvSpPr>
          <p:cNvPr id="7" name="文本框 6">
            <a:extLst>
              <a:ext uri="{FF2B5EF4-FFF2-40B4-BE49-F238E27FC236}">
                <a16:creationId xmlns:a16="http://schemas.microsoft.com/office/drawing/2014/main" id="{1EE64BA8-67F1-90FE-91C5-5ADB23BEACEF}"/>
              </a:ext>
            </a:extLst>
          </p:cNvPr>
          <p:cNvSpPr txBox="1"/>
          <p:nvPr/>
        </p:nvSpPr>
        <p:spPr>
          <a:xfrm>
            <a:off x="1416918" y="2771957"/>
            <a:ext cx="332513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latin typeface="Trebuchet MS" panose="020B0603020202020204" pitchFamily="34" charset="0"/>
                <a:ea typeface="+mn-lt"/>
                <a:cs typeface="+mn-lt"/>
              </a:rPr>
              <a:t>Source routing</a:t>
            </a:r>
          </a:p>
        </p:txBody>
      </p:sp>
      <p:sp>
        <p:nvSpPr>
          <p:cNvPr id="4" name="文本框 3">
            <a:extLst>
              <a:ext uri="{FF2B5EF4-FFF2-40B4-BE49-F238E27FC236}">
                <a16:creationId xmlns:a16="http://schemas.microsoft.com/office/drawing/2014/main" id="{C50AD2FD-77A5-DF22-CB7C-F375546F7DB2}"/>
              </a:ext>
            </a:extLst>
          </p:cNvPr>
          <p:cNvSpPr txBox="1"/>
          <p:nvPr/>
        </p:nvSpPr>
        <p:spPr>
          <a:xfrm>
            <a:off x="6895268" y="2771957"/>
            <a:ext cx="332513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latin typeface="Trebuchet MS" panose="020B0603020202020204" pitchFamily="34" charset="0"/>
                <a:ea typeface="+mn-lt"/>
                <a:cs typeface="+mn-lt"/>
              </a:rPr>
              <a:t>Packet spraying</a:t>
            </a:r>
          </a:p>
        </p:txBody>
      </p:sp>
      <p:sp>
        <p:nvSpPr>
          <p:cNvPr id="8" name="文本框 7">
            <a:extLst>
              <a:ext uri="{FF2B5EF4-FFF2-40B4-BE49-F238E27FC236}">
                <a16:creationId xmlns:a16="http://schemas.microsoft.com/office/drawing/2014/main" id="{A62D4FFB-139A-FA70-CCEA-3819F8AF2A30}"/>
              </a:ext>
            </a:extLst>
          </p:cNvPr>
          <p:cNvSpPr txBox="1"/>
          <p:nvPr/>
        </p:nvSpPr>
        <p:spPr>
          <a:xfrm>
            <a:off x="6160170" y="3588585"/>
            <a:ext cx="332513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latin typeface="Trebuchet MS" panose="020B0603020202020204" pitchFamily="34" charset="0"/>
                <a:ea typeface="+mn-lt"/>
                <a:cs typeface="+mn-lt"/>
              </a:rPr>
              <a:t>CONGA (Sigcomm14)</a:t>
            </a:r>
          </a:p>
        </p:txBody>
      </p:sp>
      <p:sp>
        <p:nvSpPr>
          <p:cNvPr id="11" name="文本框 10">
            <a:extLst>
              <a:ext uri="{FF2B5EF4-FFF2-40B4-BE49-F238E27FC236}">
                <a16:creationId xmlns:a16="http://schemas.microsoft.com/office/drawing/2014/main" id="{CC730681-A09A-BCE7-9A9B-A7731EA424F8}"/>
              </a:ext>
            </a:extLst>
          </p:cNvPr>
          <p:cNvSpPr txBox="1"/>
          <p:nvPr/>
        </p:nvSpPr>
        <p:spPr>
          <a:xfrm>
            <a:off x="1416918" y="3588585"/>
            <a:ext cx="4011425"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err="1">
                <a:latin typeface="Trebuchet MS" panose="020B0603020202020204" pitchFamily="34" charset="0"/>
                <a:ea typeface="+mn-lt"/>
                <a:cs typeface="+mn-lt"/>
              </a:rPr>
              <a:t>FlowBender</a:t>
            </a:r>
            <a:r>
              <a:rPr lang="en-US" altLang="zh-CN" sz="2400" dirty="0">
                <a:latin typeface="Trebuchet MS" panose="020B0603020202020204" pitchFamily="34" charset="0"/>
                <a:ea typeface="+mn-lt"/>
                <a:cs typeface="+mn-lt"/>
              </a:rPr>
              <a:t> (Sigcomm14)</a:t>
            </a:r>
          </a:p>
        </p:txBody>
      </p:sp>
      <p:sp>
        <p:nvSpPr>
          <p:cNvPr id="9" name="文本框 8">
            <a:extLst>
              <a:ext uri="{FF2B5EF4-FFF2-40B4-BE49-F238E27FC236}">
                <a16:creationId xmlns:a16="http://schemas.microsoft.com/office/drawing/2014/main" id="{106206BA-5793-4AF3-0D77-22E24C863918}"/>
              </a:ext>
            </a:extLst>
          </p:cNvPr>
          <p:cNvSpPr txBox="1"/>
          <p:nvPr/>
        </p:nvSpPr>
        <p:spPr>
          <a:xfrm>
            <a:off x="6160170" y="5221841"/>
            <a:ext cx="3811144"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err="1">
                <a:latin typeface="Trebuchet MS" panose="020B0603020202020204" pitchFamily="34" charset="0"/>
                <a:ea typeface="+mn-lt"/>
                <a:cs typeface="+mn-lt"/>
              </a:rPr>
              <a:t>ConWeave</a:t>
            </a:r>
            <a:r>
              <a:rPr lang="en-US" altLang="zh-CN" sz="2400" dirty="0">
                <a:latin typeface="Trebuchet MS" panose="020B0603020202020204" pitchFamily="34" charset="0"/>
                <a:ea typeface="+mn-lt"/>
                <a:cs typeface="+mn-lt"/>
              </a:rPr>
              <a:t> (Sigcomm23)</a:t>
            </a:r>
          </a:p>
        </p:txBody>
      </p:sp>
      <p:sp>
        <p:nvSpPr>
          <p:cNvPr id="12" name="文本框 11">
            <a:extLst>
              <a:ext uri="{FF2B5EF4-FFF2-40B4-BE49-F238E27FC236}">
                <a16:creationId xmlns:a16="http://schemas.microsoft.com/office/drawing/2014/main" id="{1A3A04B2-B1D4-0492-99E5-8A77809CFCCD}"/>
              </a:ext>
            </a:extLst>
          </p:cNvPr>
          <p:cNvSpPr txBox="1"/>
          <p:nvPr/>
        </p:nvSpPr>
        <p:spPr>
          <a:xfrm>
            <a:off x="1416917" y="5221841"/>
            <a:ext cx="3470987"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latin typeface="Trebuchet MS" panose="020B0603020202020204" pitchFamily="34" charset="0"/>
                <a:ea typeface="+mn-lt"/>
                <a:cs typeface="+mn-lt"/>
              </a:rPr>
              <a:t>PLB (Sigcomm22)</a:t>
            </a:r>
          </a:p>
        </p:txBody>
      </p:sp>
      <p:sp>
        <p:nvSpPr>
          <p:cNvPr id="10" name="文本框 9">
            <a:extLst>
              <a:ext uri="{FF2B5EF4-FFF2-40B4-BE49-F238E27FC236}">
                <a16:creationId xmlns:a16="http://schemas.microsoft.com/office/drawing/2014/main" id="{315E5A6E-AF91-F454-0A64-C5C1EB1869CC}"/>
              </a:ext>
            </a:extLst>
          </p:cNvPr>
          <p:cNvSpPr txBox="1"/>
          <p:nvPr/>
        </p:nvSpPr>
        <p:spPr>
          <a:xfrm>
            <a:off x="1416918" y="4405213"/>
            <a:ext cx="332513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err="1">
                <a:latin typeface="Trebuchet MS" panose="020B0603020202020204" pitchFamily="34" charset="0"/>
                <a:ea typeface="+mn-lt"/>
                <a:cs typeface="+mn-lt"/>
              </a:rPr>
              <a:t>LetFlow</a:t>
            </a:r>
            <a:r>
              <a:rPr lang="en-US" altLang="zh-CN" sz="2400" dirty="0">
                <a:latin typeface="Trebuchet MS" panose="020B0603020202020204" pitchFamily="34" charset="0"/>
                <a:ea typeface="+mn-lt"/>
                <a:cs typeface="+mn-lt"/>
              </a:rPr>
              <a:t> (NSDI17)</a:t>
            </a:r>
          </a:p>
        </p:txBody>
      </p:sp>
      <p:sp>
        <p:nvSpPr>
          <p:cNvPr id="13" name="文本框 12">
            <a:extLst>
              <a:ext uri="{FF2B5EF4-FFF2-40B4-BE49-F238E27FC236}">
                <a16:creationId xmlns:a16="http://schemas.microsoft.com/office/drawing/2014/main" id="{DE69D170-9357-11E6-C25F-B2A594E03FEC}"/>
              </a:ext>
            </a:extLst>
          </p:cNvPr>
          <p:cNvSpPr txBox="1"/>
          <p:nvPr/>
        </p:nvSpPr>
        <p:spPr>
          <a:xfrm>
            <a:off x="6160170" y="4405213"/>
            <a:ext cx="3325139"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latin typeface="Trebuchet MS" panose="020B0603020202020204" pitchFamily="34" charset="0"/>
                <a:ea typeface="+mn-lt"/>
                <a:cs typeface="+mn-lt"/>
              </a:rPr>
              <a:t>DRILL (Sigcomm17)</a:t>
            </a:r>
          </a:p>
        </p:txBody>
      </p:sp>
    </p:spTree>
    <p:extLst>
      <p:ext uri="{BB962C8B-B14F-4D97-AF65-F5344CB8AC3E}">
        <p14:creationId xmlns:p14="http://schemas.microsoft.com/office/powerpoint/2010/main" val="33972796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A8F1-0B35-45CD-EBA3-3ED34F764779}"/>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C74F679-976D-800F-0B2C-FC8966D74F70}"/>
              </a:ext>
            </a:extLst>
          </p:cNvPr>
          <p:cNvSpPr>
            <a:spLocks noGrp="1"/>
          </p:cNvSpPr>
          <p:nvPr>
            <p:ph type="sldNum" sz="quarter" idx="12"/>
          </p:nvPr>
        </p:nvSpPr>
        <p:spPr/>
        <p:txBody>
          <a:bodyPr/>
          <a:lstStyle/>
          <a:p>
            <a:fld id="{49AE70B2-8BF9-45C0-BB95-33D1B9D3A854}" type="slidenum">
              <a:rPr lang="zh-CN" altLang="en-US" smtClean="0"/>
              <a:t>91</a:t>
            </a:fld>
            <a:endParaRPr lang="zh-CN" altLang="en-US" dirty="0"/>
          </a:p>
        </p:txBody>
      </p:sp>
      <p:sp>
        <p:nvSpPr>
          <p:cNvPr id="5" name="!!标题 4">
            <a:extLst>
              <a:ext uri="{FF2B5EF4-FFF2-40B4-BE49-F238E27FC236}">
                <a16:creationId xmlns:a16="http://schemas.microsoft.com/office/drawing/2014/main" id="{CB86B290-7782-3F91-E6A3-63A6CCEFE1D3}"/>
              </a:ext>
            </a:extLst>
          </p:cNvPr>
          <p:cNvSpPr>
            <a:spLocks noGrp="1"/>
          </p:cNvSpPr>
          <p:nvPr>
            <p:ph type="title"/>
          </p:nvPr>
        </p:nvSpPr>
        <p:spPr/>
        <p:txBody>
          <a:bodyPr>
            <a:normAutofit/>
          </a:bodyPr>
          <a:lstStyle/>
          <a:p>
            <a:r>
              <a:rPr lang="en-US" altLang="zh-CN" dirty="0">
                <a:solidFill>
                  <a:srgbClr val="000000"/>
                </a:solidFill>
                <a:cs typeface="Arial" panose="020B0604020202020204"/>
              </a:rPr>
              <a:t>Design 2: Hash-aware Path Calculation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29" name="!!矩形 28">
            <a:extLst>
              <a:ext uri="{FF2B5EF4-FFF2-40B4-BE49-F238E27FC236}">
                <a16:creationId xmlns:a16="http://schemas.microsoft.com/office/drawing/2014/main" id="{E832BD4F-2898-526C-3D71-2F034DFA8C46}"/>
              </a:ext>
            </a:extLst>
          </p:cNvPr>
          <p:cNvSpPr/>
          <p:nvPr/>
        </p:nvSpPr>
        <p:spPr>
          <a:xfrm>
            <a:off x="608012" y="1570245"/>
            <a:ext cx="1088452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In data centers, LB protocols can be categorized into three types, all of which are compatible with Pyrrha.</a:t>
            </a:r>
          </a:p>
        </p:txBody>
      </p:sp>
      <p:sp>
        <p:nvSpPr>
          <p:cNvPr id="18" name="文本框 17">
            <a:extLst>
              <a:ext uri="{FF2B5EF4-FFF2-40B4-BE49-F238E27FC236}">
                <a16:creationId xmlns:a16="http://schemas.microsoft.com/office/drawing/2014/main" id="{10ED9BA5-A37C-44F8-26CB-3E7F5A96CE18}"/>
              </a:ext>
            </a:extLst>
          </p:cNvPr>
          <p:cNvSpPr txBox="1"/>
          <p:nvPr/>
        </p:nvSpPr>
        <p:spPr>
          <a:xfrm>
            <a:off x="699463" y="3768872"/>
            <a:ext cx="3470987" cy="400110"/>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US" altLang="zh-CN" sz="2000" dirty="0">
                <a:latin typeface="Trebuchet MS" panose="020B0603020202020204" pitchFamily="34" charset="0"/>
                <a:ea typeface="+mn-lt"/>
                <a:cs typeface="+mn-lt"/>
              </a:rPr>
              <a:t>ECMP</a:t>
            </a:r>
          </a:p>
        </p:txBody>
      </p:sp>
      <p:sp>
        <p:nvSpPr>
          <p:cNvPr id="7" name="文本框 6">
            <a:extLst>
              <a:ext uri="{FF2B5EF4-FFF2-40B4-BE49-F238E27FC236}">
                <a16:creationId xmlns:a16="http://schemas.microsoft.com/office/drawing/2014/main" id="{1B694E6C-827B-7810-4CFB-971B224BA599}"/>
              </a:ext>
            </a:extLst>
          </p:cNvPr>
          <p:cNvSpPr txBox="1"/>
          <p:nvPr/>
        </p:nvSpPr>
        <p:spPr>
          <a:xfrm>
            <a:off x="699465" y="2605111"/>
            <a:ext cx="3325139"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rebuchet MS" panose="020B0603020202020204" pitchFamily="34" charset="0"/>
                <a:ea typeface="+mn-lt"/>
                <a:cs typeface="+mn-lt"/>
              </a:rPr>
              <a:t>Source routing</a:t>
            </a:r>
          </a:p>
        </p:txBody>
      </p:sp>
      <p:sp>
        <p:nvSpPr>
          <p:cNvPr id="4" name="文本框 3">
            <a:extLst>
              <a:ext uri="{FF2B5EF4-FFF2-40B4-BE49-F238E27FC236}">
                <a16:creationId xmlns:a16="http://schemas.microsoft.com/office/drawing/2014/main" id="{7638ACA4-B23F-DC0E-0170-2B809921716A}"/>
              </a:ext>
            </a:extLst>
          </p:cNvPr>
          <p:cNvSpPr txBox="1"/>
          <p:nvPr/>
        </p:nvSpPr>
        <p:spPr>
          <a:xfrm>
            <a:off x="699463" y="5082297"/>
            <a:ext cx="3325139"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rebuchet MS" panose="020B0603020202020204" pitchFamily="34" charset="0"/>
                <a:ea typeface="+mn-lt"/>
                <a:cs typeface="+mn-lt"/>
              </a:rPr>
              <a:t>Packet spraying</a:t>
            </a:r>
          </a:p>
        </p:txBody>
      </p:sp>
      <p:sp>
        <p:nvSpPr>
          <p:cNvPr id="8" name="文本框 7">
            <a:extLst>
              <a:ext uri="{FF2B5EF4-FFF2-40B4-BE49-F238E27FC236}">
                <a16:creationId xmlns:a16="http://schemas.microsoft.com/office/drawing/2014/main" id="{7AD6EFDF-B204-88BB-DE84-E5123B47E19A}"/>
              </a:ext>
            </a:extLst>
          </p:cNvPr>
          <p:cNvSpPr txBox="1"/>
          <p:nvPr/>
        </p:nvSpPr>
        <p:spPr>
          <a:xfrm>
            <a:off x="699464" y="2911299"/>
            <a:ext cx="3325139"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rebuchet MS" panose="020B0603020202020204" pitchFamily="34" charset="0"/>
                <a:ea typeface="+mn-lt"/>
                <a:cs typeface="+mn-lt"/>
              </a:rPr>
              <a:t>CONGA (Sigcomm14)</a:t>
            </a:r>
          </a:p>
        </p:txBody>
      </p:sp>
      <p:sp>
        <p:nvSpPr>
          <p:cNvPr id="11" name="文本框 10">
            <a:extLst>
              <a:ext uri="{FF2B5EF4-FFF2-40B4-BE49-F238E27FC236}">
                <a16:creationId xmlns:a16="http://schemas.microsoft.com/office/drawing/2014/main" id="{797A4323-7160-F274-C7AA-4F913BA940CC}"/>
              </a:ext>
            </a:extLst>
          </p:cNvPr>
          <p:cNvSpPr txBox="1"/>
          <p:nvPr/>
        </p:nvSpPr>
        <p:spPr>
          <a:xfrm>
            <a:off x="699462" y="4074500"/>
            <a:ext cx="3470987"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err="1">
                <a:latin typeface="Trebuchet MS" panose="020B0603020202020204" pitchFamily="34" charset="0"/>
                <a:ea typeface="+mn-lt"/>
                <a:cs typeface="+mn-lt"/>
              </a:rPr>
              <a:t>FlowBender</a:t>
            </a:r>
            <a:r>
              <a:rPr lang="en-US" altLang="zh-CN" sz="2000" dirty="0">
                <a:latin typeface="Trebuchet MS" panose="020B0603020202020204" pitchFamily="34" charset="0"/>
                <a:ea typeface="+mn-lt"/>
                <a:cs typeface="+mn-lt"/>
              </a:rPr>
              <a:t> (Sigcomm14)</a:t>
            </a:r>
          </a:p>
        </p:txBody>
      </p:sp>
      <p:sp>
        <p:nvSpPr>
          <p:cNvPr id="9" name="文本框 8">
            <a:extLst>
              <a:ext uri="{FF2B5EF4-FFF2-40B4-BE49-F238E27FC236}">
                <a16:creationId xmlns:a16="http://schemas.microsoft.com/office/drawing/2014/main" id="{688148BD-9A11-0BA2-B10F-48403DA76251}"/>
              </a:ext>
            </a:extLst>
          </p:cNvPr>
          <p:cNvSpPr txBox="1"/>
          <p:nvPr/>
        </p:nvSpPr>
        <p:spPr>
          <a:xfrm>
            <a:off x="699463" y="3216604"/>
            <a:ext cx="3325139"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err="1">
                <a:latin typeface="Trebuchet MS" panose="020B0603020202020204" pitchFamily="34" charset="0"/>
                <a:ea typeface="+mn-lt"/>
                <a:cs typeface="+mn-lt"/>
              </a:rPr>
              <a:t>ConWeave</a:t>
            </a:r>
            <a:r>
              <a:rPr lang="en-US" altLang="zh-CN" sz="2000" dirty="0">
                <a:latin typeface="Trebuchet MS" panose="020B0603020202020204" pitchFamily="34" charset="0"/>
                <a:ea typeface="+mn-lt"/>
                <a:cs typeface="+mn-lt"/>
              </a:rPr>
              <a:t> (Sigcomm23)</a:t>
            </a:r>
          </a:p>
        </p:txBody>
      </p:sp>
      <p:sp>
        <p:nvSpPr>
          <p:cNvPr id="12" name="文本框 11">
            <a:extLst>
              <a:ext uri="{FF2B5EF4-FFF2-40B4-BE49-F238E27FC236}">
                <a16:creationId xmlns:a16="http://schemas.microsoft.com/office/drawing/2014/main" id="{E71AD504-FD0E-6D50-2AE5-86FFA7D294F1}"/>
              </a:ext>
            </a:extLst>
          </p:cNvPr>
          <p:cNvSpPr txBox="1"/>
          <p:nvPr/>
        </p:nvSpPr>
        <p:spPr>
          <a:xfrm>
            <a:off x="699461" y="4379214"/>
            <a:ext cx="3470987"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rebuchet MS" panose="020B0603020202020204" pitchFamily="34" charset="0"/>
                <a:ea typeface="+mn-lt"/>
                <a:cs typeface="+mn-lt"/>
              </a:rPr>
              <a:t>PLB (Sigcomm22)</a:t>
            </a:r>
          </a:p>
        </p:txBody>
      </p:sp>
      <p:sp>
        <p:nvSpPr>
          <p:cNvPr id="13" name="文本框 12">
            <a:extLst>
              <a:ext uri="{FF2B5EF4-FFF2-40B4-BE49-F238E27FC236}">
                <a16:creationId xmlns:a16="http://schemas.microsoft.com/office/drawing/2014/main" id="{91867948-B969-8218-8477-F571B77F7D0D}"/>
              </a:ext>
            </a:extLst>
          </p:cNvPr>
          <p:cNvSpPr txBox="1"/>
          <p:nvPr/>
        </p:nvSpPr>
        <p:spPr>
          <a:xfrm>
            <a:off x="699461" y="5382095"/>
            <a:ext cx="3325139"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rebuchet MS" panose="020B0603020202020204" pitchFamily="34" charset="0"/>
                <a:ea typeface="+mn-lt"/>
                <a:cs typeface="+mn-lt"/>
              </a:rPr>
              <a:t>DRILL (Sigcomm17)</a:t>
            </a:r>
          </a:p>
        </p:txBody>
      </p:sp>
      <p:grpSp>
        <p:nvGrpSpPr>
          <p:cNvPr id="15" name="组合 14">
            <a:extLst>
              <a:ext uri="{FF2B5EF4-FFF2-40B4-BE49-F238E27FC236}">
                <a16:creationId xmlns:a16="http://schemas.microsoft.com/office/drawing/2014/main" id="{F533119D-D18E-272D-0D41-179C088565AE}"/>
              </a:ext>
            </a:extLst>
          </p:cNvPr>
          <p:cNvGrpSpPr/>
          <p:nvPr/>
        </p:nvGrpSpPr>
        <p:grpSpPr>
          <a:xfrm>
            <a:off x="4440382" y="2729919"/>
            <a:ext cx="6341033" cy="830997"/>
            <a:chOff x="4440382" y="3374458"/>
            <a:chExt cx="6341033" cy="830997"/>
          </a:xfrm>
        </p:grpSpPr>
        <p:sp>
          <p:nvSpPr>
            <p:cNvPr id="16" name="箭头: 右 15">
              <a:extLst>
                <a:ext uri="{FF2B5EF4-FFF2-40B4-BE49-F238E27FC236}">
                  <a16:creationId xmlns:a16="http://schemas.microsoft.com/office/drawing/2014/main" id="{BECB76C2-5A70-E8B8-9D99-C62FC893BC54}"/>
                </a:ext>
              </a:extLst>
            </p:cNvPr>
            <p:cNvSpPr/>
            <p:nvPr/>
          </p:nvSpPr>
          <p:spPr>
            <a:xfrm>
              <a:off x="4440382" y="3653835"/>
              <a:ext cx="1266975"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7" name="矩形 16">
              <a:extLst>
                <a:ext uri="{FF2B5EF4-FFF2-40B4-BE49-F238E27FC236}">
                  <a16:creationId xmlns:a16="http://schemas.microsoft.com/office/drawing/2014/main" id="{B36478B8-6A6B-02D1-4D04-CF77877CD961}"/>
                </a:ext>
              </a:extLst>
            </p:cNvPr>
            <p:cNvSpPr/>
            <p:nvPr/>
          </p:nvSpPr>
          <p:spPr>
            <a:xfrm>
              <a:off x="5987132" y="3374458"/>
              <a:ext cx="479428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Path information is directly embedded in the packet header</a:t>
              </a:r>
            </a:p>
          </p:txBody>
        </p:sp>
      </p:grpSp>
      <p:grpSp>
        <p:nvGrpSpPr>
          <p:cNvPr id="19" name="组合 18">
            <a:extLst>
              <a:ext uri="{FF2B5EF4-FFF2-40B4-BE49-F238E27FC236}">
                <a16:creationId xmlns:a16="http://schemas.microsoft.com/office/drawing/2014/main" id="{C637EA34-2BD3-F7DB-AF30-C1E24FB6AA83}"/>
              </a:ext>
            </a:extLst>
          </p:cNvPr>
          <p:cNvGrpSpPr/>
          <p:nvPr/>
        </p:nvGrpSpPr>
        <p:grpSpPr>
          <a:xfrm>
            <a:off x="4440382" y="3878429"/>
            <a:ext cx="6341033" cy="830997"/>
            <a:chOff x="4440382" y="4495507"/>
            <a:chExt cx="6341033" cy="830997"/>
          </a:xfrm>
        </p:grpSpPr>
        <p:sp>
          <p:nvSpPr>
            <p:cNvPr id="20" name="箭头: 右 19">
              <a:extLst>
                <a:ext uri="{FF2B5EF4-FFF2-40B4-BE49-F238E27FC236}">
                  <a16:creationId xmlns:a16="http://schemas.microsoft.com/office/drawing/2014/main" id="{F2E2B375-9966-CC01-C571-C210423144B6}"/>
                </a:ext>
              </a:extLst>
            </p:cNvPr>
            <p:cNvSpPr/>
            <p:nvPr/>
          </p:nvSpPr>
          <p:spPr>
            <a:xfrm>
              <a:off x="4440382" y="4741103"/>
              <a:ext cx="1266975"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1" name="矩形 20">
              <a:extLst>
                <a:ext uri="{FF2B5EF4-FFF2-40B4-BE49-F238E27FC236}">
                  <a16:creationId xmlns:a16="http://schemas.microsoft.com/office/drawing/2014/main" id="{E4A8AE58-138C-E1B1-73E6-5F80020D55AF}"/>
                </a:ext>
              </a:extLst>
            </p:cNvPr>
            <p:cNvSpPr/>
            <p:nvPr/>
          </p:nvSpPr>
          <p:spPr>
            <a:xfrm>
              <a:off x="5987132" y="4495507"/>
              <a:ext cx="479428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Path is calculated through </a:t>
              </a:r>
              <a:r>
                <a:rPr lang="en-US" altLang="zh-CN" sz="2400" b="1" dirty="0">
                  <a:latin typeface="Trebuchet MS" panose="020B0603020202020204" pitchFamily="34" charset="0"/>
                  <a:ea typeface="+mn-lt"/>
                  <a:cs typeface="+mn-lt"/>
                </a:rPr>
                <a:t>hash</a:t>
              </a:r>
              <a:r>
                <a:rPr lang="en-US" altLang="zh-CN" sz="2400" dirty="0">
                  <a:latin typeface="Trebuchet MS" panose="020B0603020202020204" pitchFamily="34" charset="0"/>
                  <a:ea typeface="+mn-lt"/>
                  <a:cs typeface="+mn-lt"/>
                </a:rPr>
                <a:t> function </a:t>
              </a:r>
              <a:r>
                <a:rPr lang="en-US" altLang="zh-CN" sz="2400" b="1" dirty="0">
                  <a:latin typeface="Trebuchet MS" panose="020B0603020202020204" pitchFamily="34" charset="0"/>
                  <a:ea typeface="+mn-lt"/>
                  <a:cs typeface="+mn-lt"/>
                </a:rPr>
                <a:t>at each hop</a:t>
              </a:r>
            </a:p>
          </p:txBody>
        </p:sp>
      </p:grpSp>
      <p:grpSp>
        <p:nvGrpSpPr>
          <p:cNvPr id="22" name="组合 21">
            <a:extLst>
              <a:ext uri="{FF2B5EF4-FFF2-40B4-BE49-F238E27FC236}">
                <a16:creationId xmlns:a16="http://schemas.microsoft.com/office/drawing/2014/main" id="{0BCFD13A-6815-8728-4D32-3F45BFD5591D}"/>
              </a:ext>
            </a:extLst>
          </p:cNvPr>
          <p:cNvGrpSpPr/>
          <p:nvPr/>
        </p:nvGrpSpPr>
        <p:grpSpPr>
          <a:xfrm>
            <a:off x="4440382" y="5064291"/>
            <a:ext cx="6954982" cy="830997"/>
            <a:chOff x="4440382" y="4495507"/>
            <a:chExt cx="6954982" cy="830997"/>
          </a:xfrm>
        </p:grpSpPr>
        <p:sp>
          <p:nvSpPr>
            <p:cNvPr id="23" name="箭头: 右 22">
              <a:extLst>
                <a:ext uri="{FF2B5EF4-FFF2-40B4-BE49-F238E27FC236}">
                  <a16:creationId xmlns:a16="http://schemas.microsoft.com/office/drawing/2014/main" id="{12D2EFAB-96B7-BB7A-0E88-C8636F58A907}"/>
                </a:ext>
              </a:extLst>
            </p:cNvPr>
            <p:cNvSpPr/>
            <p:nvPr/>
          </p:nvSpPr>
          <p:spPr>
            <a:xfrm>
              <a:off x="4440382" y="4741103"/>
              <a:ext cx="1266975" cy="313728"/>
            </a:xfrm>
            <a:prstGeom prst="rightArrow">
              <a:avLst/>
            </a:prstGeom>
            <a:noFill/>
            <a:ln w="381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24" name="矩形 23">
              <a:extLst>
                <a:ext uri="{FF2B5EF4-FFF2-40B4-BE49-F238E27FC236}">
                  <a16:creationId xmlns:a16="http://schemas.microsoft.com/office/drawing/2014/main" id="{50BB2F93-5B90-BF45-4DEB-2711B6DF94C7}"/>
                </a:ext>
              </a:extLst>
            </p:cNvPr>
            <p:cNvSpPr/>
            <p:nvPr/>
          </p:nvSpPr>
          <p:spPr>
            <a:xfrm>
              <a:off x="5987132" y="4495507"/>
              <a:ext cx="5408232"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Please see our paper for how Pyrrha work with dynamic LB protocols.</a:t>
              </a:r>
            </a:p>
          </p:txBody>
        </p:sp>
      </p:grpSp>
    </p:spTree>
    <p:extLst>
      <p:ext uri="{BB962C8B-B14F-4D97-AF65-F5344CB8AC3E}">
        <p14:creationId xmlns:p14="http://schemas.microsoft.com/office/powerpoint/2010/main" val="4210686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E391B-D848-AEA6-3D9E-227058DA5DA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877E9F4-E1D0-94F7-4AC7-4844CDD907B2}"/>
              </a:ext>
            </a:extLst>
          </p:cNvPr>
          <p:cNvSpPr>
            <a:spLocks noGrp="1"/>
          </p:cNvSpPr>
          <p:nvPr>
            <p:ph type="sldNum" sz="quarter" idx="12"/>
          </p:nvPr>
        </p:nvSpPr>
        <p:spPr/>
        <p:txBody>
          <a:bodyPr/>
          <a:lstStyle/>
          <a:p>
            <a:fld id="{49AE70B2-8BF9-45C0-BB95-33D1B9D3A854}" type="slidenum">
              <a:rPr lang="zh-CN" altLang="en-US" smtClean="0"/>
              <a:t>92</a:t>
            </a:fld>
            <a:endParaRPr lang="zh-CN" altLang="en-US" dirty="0"/>
          </a:p>
        </p:txBody>
      </p:sp>
      <p:sp>
        <p:nvSpPr>
          <p:cNvPr id="5" name="标题 4">
            <a:extLst>
              <a:ext uri="{FF2B5EF4-FFF2-40B4-BE49-F238E27FC236}">
                <a16:creationId xmlns:a16="http://schemas.microsoft.com/office/drawing/2014/main" id="{AA2236B8-D92A-A2C0-5E76-9CA3618FD456}"/>
              </a:ext>
            </a:extLst>
          </p:cNvPr>
          <p:cNvSpPr>
            <a:spLocks noGrp="1"/>
          </p:cNvSpPr>
          <p:nvPr>
            <p:ph type="title"/>
          </p:nvPr>
        </p:nvSpPr>
        <p:spPr/>
        <p:txBody>
          <a:bodyPr>
            <a:normAutofit/>
          </a:bodyPr>
          <a:lstStyle/>
          <a:p>
            <a:r>
              <a:rPr lang="en-US" altLang="zh-CN" dirty="0">
                <a:solidFill>
                  <a:srgbClr val="000000"/>
                </a:solidFill>
                <a:cs typeface="Arial" panose="020B0604020202020204"/>
              </a:rPr>
              <a:t>Design 2: Hash-aware Path Calculation</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1D3B2786-0CC6-F569-6AAE-A61549776D00}"/>
              </a:ext>
            </a:extLst>
          </p:cNvPr>
          <p:cNvSpPr/>
          <p:nvPr/>
        </p:nvSpPr>
        <p:spPr>
          <a:xfrm>
            <a:off x="608012" y="1529605"/>
            <a:ext cx="10884523" cy="830997"/>
          </a:xfrm>
          <a:prstGeom prst="rect">
            <a:avLst/>
          </a:prstGeom>
        </p:spPr>
        <p:txBody>
          <a:bodyPr wrap="square" lIns="91440" tIns="45720" rIns="91440" bIns="45720" anchor="t">
            <a:spAutoFit/>
          </a:bodyPr>
          <a:lstStyle/>
          <a:p>
            <a:r>
              <a:rPr lang="en-US" altLang="zh-CN" sz="2400" b="1" dirty="0">
                <a:latin typeface="Trebuchet MS" panose="020B0603020202020204" pitchFamily="34" charset="0"/>
                <a:ea typeface="+mn-lt"/>
                <a:cs typeface="+mn-lt"/>
              </a:rPr>
              <a:t>Challenge</a:t>
            </a:r>
            <a:r>
              <a:rPr lang="en-US" altLang="zh-CN" sz="2400" dirty="0">
                <a:latin typeface="Trebuchet MS" panose="020B0603020202020204" pitchFamily="34" charset="0"/>
                <a:ea typeface="+mn-lt"/>
                <a:cs typeface="+mn-lt"/>
              </a:rPr>
              <a:t>: To determine the path of a packet, a switch must know the hash results of other switches.</a:t>
            </a:r>
          </a:p>
        </p:txBody>
      </p:sp>
      <p:sp>
        <p:nvSpPr>
          <p:cNvPr id="4" name="文本框 3">
            <a:extLst>
              <a:ext uri="{FF2B5EF4-FFF2-40B4-BE49-F238E27FC236}">
                <a16:creationId xmlns:a16="http://schemas.microsoft.com/office/drawing/2014/main" id="{5C746C30-FD5F-337C-26FD-51C6DC833897}"/>
              </a:ext>
            </a:extLst>
          </p:cNvPr>
          <p:cNvSpPr txBox="1"/>
          <p:nvPr/>
        </p:nvSpPr>
        <p:spPr>
          <a:xfrm>
            <a:off x="608012" y="5512274"/>
            <a:ext cx="10515600" cy="646331"/>
          </a:xfrm>
          <a:prstGeom prst="rect">
            <a:avLst/>
          </a:prstGeom>
          <a:noFill/>
        </p:spPr>
        <p:txBody>
          <a:bodyPr wrap="square">
            <a:spAutoFit/>
          </a:bodyPr>
          <a:lstStyle/>
          <a:p>
            <a:r>
              <a:rPr lang="en-US" altLang="zh-CN" dirty="0">
                <a:solidFill>
                  <a:schemeClr val="tx1">
                    <a:lumMod val="65000"/>
                    <a:lumOff val="35000"/>
                  </a:schemeClr>
                </a:solidFill>
                <a:latin typeface="Trebuchet MS" panose="020B0603020202020204" pitchFamily="34" charset="0"/>
                <a:ea typeface="+mn-lt"/>
                <a:cs typeface="+mn-lt"/>
              </a:rPr>
              <a:t>[4] (FAST05) A scalable and high performance software </a:t>
            </a:r>
            <a:r>
              <a:rPr lang="en-US" altLang="zh-CN" dirty="0" err="1">
                <a:solidFill>
                  <a:schemeClr val="tx1">
                    <a:lumMod val="65000"/>
                    <a:lumOff val="35000"/>
                  </a:schemeClr>
                </a:solidFill>
                <a:latin typeface="Trebuchet MS" panose="020B0603020202020204" pitchFamily="34" charset="0"/>
                <a:ea typeface="+mn-lt"/>
                <a:cs typeface="+mn-lt"/>
              </a:rPr>
              <a:t>iscsi</a:t>
            </a:r>
            <a:r>
              <a:rPr lang="en-US" altLang="zh-CN" dirty="0">
                <a:solidFill>
                  <a:schemeClr val="tx1">
                    <a:lumMod val="65000"/>
                    <a:lumOff val="35000"/>
                  </a:schemeClr>
                </a:solidFill>
                <a:latin typeface="Trebuchet MS" panose="020B0603020202020204" pitchFamily="34" charset="0"/>
                <a:ea typeface="+mn-lt"/>
                <a:cs typeface="+mn-lt"/>
              </a:rPr>
              <a:t> implementation.</a:t>
            </a:r>
          </a:p>
          <a:p>
            <a:r>
              <a:rPr lang="en-US" altLang="zh-CN" dirty="0">
                <a:solidFill>
                  <a:schemeClr val="tx1">
                    <a:lumMod val="65000"/>
                    <a:lumOff val="35000"/>
                  </a:schemeClr>
                </a:solidFill>
                <a:latin typeface="Trebuchet MS" panose="020B0603020202020204" pitchFamily="34" charset="0"/>
                <a:ea typeface="+mn-lt"/>
                <a:cs typeface="+mn-lt"/>
              </a:rPr>
              <a:t>[5] (ATC22)</a:t>
            </a:r>
            <a:r>
              <a:rPr lang="zh-CN" altLang="en-US" dirty="0">
                <a:solidFill>
                  <a:schemeClr val="tx1">
                    <a:lumMod val="65000"/>
                    <a:lumOff val="35000"/>
                  </a:schemeClr>
                </a:solidFill>
                <a:latin typeface="Trebuchet MS" panose="020B0603020202020204" pitchFamily="34" charset="0"/>
                <a:ea typeface="+mn-lt"/>
                <a:cs typeface="+mn-lt"/>
              </a:rPr>
              <a:t> Hashing design in modern networks: Challenges and mitigation techniques.</a:t>
            </a:r>
          </a:p>
        </p:txBody>
      </p:sp>
      <p:sp>
        <p:nvSpPr>
          <p:cNvPr id="2" name="矩形 1">
            <a:extLst>
              <a:ext uri="{FF2B5EF4-FFF2-40B4-BE49-F238E27FC236}">
                <a16:creationId xmlns:a16="http://schemas.microsoft.com/office/drawing/2014/main" id="{CA7C5F9D-E53A-AD5F-522E-A453DE4545AD}"/>
              </a:ext>
            </a:extLst>
          </p:cNvPr>
          <p:cNvSpPr/>
          <p:nvPr/>
        </p:nvSpPr>
        <p:spPr>
          <a:xfrm>
            <a:off x="608012" y="2839451"/>
            <a:ext cx="10884523" cy="830997"/>
          </a:xfrm>
          <a:prstGeom prst="rect">
            <a:avLst/>
          </a:prstGeom>
        </p:spPr>
        <p:txBody>
          <a:bodyPr wrap="square" lIns="91440" tIns="45720" rIns="91440" bIns="45720" anchor="t">
            <a:spAutoFit/>
          </a:bodyPr>
          <a:lstStyle/>
          <a:p>
            <a:r>
              <a:rPr lang="en-US" altLang="zh-CN" sz="2400" b="1" dirty="0">
                <a:latin typeface="Trebuchet MS" panose="020B0603020202020204" pitchFamily="34" charset="0"/>
                <a:ea typeface="+mn-lt"/>
                <a:cs typeface="+mn-lt"/>
              </a:rPr>
              <a:t>Our finding</a:t>
            </a:r>
            <a:r>
              <a:rPr lang="en-US" altLang="zh-CN" sz="2400" dirty="0">
                <a:latin typeface="Trebuchet MS" panose="020B0603020202020204" pitchFamily="34" charset="0"/>
                <a:ea typeface="+mn-lt"/>
                <a:cs typeface="+mn-lt"/>
              </a:rPr>
              <a:t>: Current switches only provide a limited number of hash functions to prevent complex hashing from impeding forwarding rates [4,5].</a:t>
            </a:r>
          </a:p>
        </p:txBody>
      </p:sp>
      <p:sp>
        <p:nvSpPr>
          <p:cNvPr id="7" name="矩形 6">
            <a:extLst>
              <a:ext uri="{FF2B5EF4-FFF2-40B4-BE49-F238E27FC236}">
                <a16:creationId xmlns:a16="http://schemas.microsoft.com/office/drawing/2014/main" id="{EFC2E2C8-1119-A9D8-C499-7A34D3803B9C}"/>
              </a:ext>
            </a:extLst>
          </p:cNvPr>
          <p:cNvSpPr/>
          <p:nvPr/>
        </p:nvSpPr>
        <p:spPr>
          <a:xfrm>
            <a:off x="608012" y="4149297"/>
            <a:ext cx="10884523" cy="830997"/>
          </a:xfrm>
          <a:prstGeom prst="rect">
            <a:avLst/>
          </a:prstGeom>
        </p:spPr>
        <p:txBody>
          <a:bodyPr wrap="square" lIns="91440" tIns="45720" rIns="91440" bIns="45720" anchor="t">
            <a:spAutoFit/>
          </a:bodyPr>
          <a:lstStyle/>
          <a:p>
            <a:r>
              <a:rPr lang="en-US" altLang="zh-CN" sz="2400" b="1" dirty="0">
                <a:latin typeface="Trebuchet MS" panose="020B0603020202020204" pitchFamily="34" charset="0"/>
                <a:ea typeface="+mn-lt"/>
                <a:cs typeface="+mn-lt"/>
              </a:rPr>
              <a:t>Our solution</a:t>
            </a:r>
            <a:r>
              <a:rPr lang="en-US" altLang="zh-CN" sz="2400" dirty="0">
                <a:latin typeface="Trebuchet MS" panose="020B0603020202020204" pitchFamily="34" charset="0"/>
                <a:ea typeface="+mn-lt"/>
                <a:cs typeface="+mn-lt"/>
              </a:rPr>
              <a:t>: Only store the hash function types and hash seeds used by other switches to calculate the hash results.</a:t>
            </a:r>
          </a:p>
        </p:txBody>
      </p:sp>
    </p:spTree>
    <p:extLst>
      <p:ext uri="{BB962C8B-B14F-4D97-AF65-F5344CB8AC3E}">
        <p14:creationId xmlns:p14="http://schemas.microsoft.com/office/powerpoint/2010/main" val="39398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9BB9-6465-F59A-391B-3E3B7268A999}"/>
            </a:ext>
          </a:extLst>
        </p:cNvPr>
        <p:cNvGrpSpPr/>
        <p:nvPr/>
      </p:nvGrpSpPr>
      <p:grpSpPr>
        <a:xfrm>
          <a:off x="0" y="0"/>
          <a:ext cx="0" cy="0"/>
          <a:chOff x="0" y="0"/>
          <a:chExt cx="0" cy="0"/>
        </a:xfrm>
      </p:grpSpPr>
      <p:sp>
        <p:nvSpPr>
          <p:cNvPr id="37" name="矩形 36">
            <a:extLst>
              <a:ext uri="{FF2B5EF4-FFF2-40B4-BE49-F238E27FC236}">
                <a16:creationId xmlns:a16="http://schemas.microsoft.com/office/drawing/2014/main" id="{4024FF7D-4437-EF79-AD14-C8DC303EA03D}"/>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椭圆 1041">
            <a:extLst>
              <a:ext uri="{FF2B5EF4-FFF2-40B4-BE49-F238E27FC236}">
                <a16:creationId xmlns:a16="http://schemas.microsoft.com/office/drawing/2014/main" id="{4E115BE4-5B28-F68C-824B-1B86DB900D16}"/>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79" name="组合 1078">
            <a:extLst>
              <a:ext uri="{FF2B5EF4-FFF2-40B4-BE49-F238E27FC236}">
                <a16:creationId xmlns:a16="http://schemas.microsoft.com/office/drawing/2014/main" id="{ACF151D2-D54C-81EF-7302-E8B7CD010766}"/>
              </a:ext>
            </a:extLst>
          </p:cNvPr>
          <p:cNvGrpSpPr/>
          <p:nvPr/>
        </p:nvGrpSpPr>
        <p:grpSpPr>
          <a:xfrm>
            <a:off x="6199175" y="4563405"/>
            <a:ext cx="643275" cy="441820"/>
            <a:chOff x="6199175" y="4563405"/>
            <a:chExt cx="643275" cy="441820"/>
          </a:xfrm>
        </p:grpSpPr>
        <p:sp>
          <p:nvSpPr>
            <p:cNvPr id="1044" name="矩形 1043">
              <a:extLst>
                <a:ext uri="{FF2B5EF4-FFF2-40B4-BE49-F238E27FC236}">
                  <a16:creationId xmlns:a16="http://schemas.microsoft.com/office/drawing/2014/main" id="{1043B2B1-FBE0-E92C-B742-98B336F8308A}"/>
                </a:ext>
              </a:extLst>
            </p:cNvPr>
            <p:cNvSpPr/>
            <p:nvPr/>
          </p:nvSpPr>
          <p:spPr>
            <a:xfrm>
              <a:off x="6199175" y="4563405"/>
              <a:ext cx="540000" cy="44182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椭圆 1044">
              <a:extLst>
                <a:ext uri="{FF2B5EF4-FFF2-40B4-BE49-F238E27FC236}">
                  <a16:creationId xmlns:a16="http://schemas.microsoft.com/office/drawing/2014/main" id="{57233965-99A1-816D-07A6-36038C1D69F3}"/>
                </a:ext>
              </a:extLst>
            </p:cNvPr>
            <p:cNvSpPr/>
            <p:nvPr/>
          </p:nvSpPr>
          <p:spPr>
            <a:xfrm rot="5400000">
              <a:off x="6616174" y="4661900"/>
              <a:ext cx="226276" cy="226276"/>
            </a:xfrm>
            <a:prstGeom prst="ellipse">
              <a:avLst/>
            </a:prstGeom>
            <a:pattFill prst="dkVert">
              <a:fgClr>
                <a:srgbClr val="AD5E00"/>
              </a:fgClr>
              <a:bgClr>
                <a:schemeClr val="accent6">
                  <a:lumMod val="60000"/>
                  <a:lumOff val="40000"/>
                </a:schemeClr>
              </a:bgClr>
            </a:patt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2">
            <a:extLst>
              <a:ext uri="{FF2B5EF4-FFF2-40B4-BE49-F238E27FC236}">
                <a16:creationId xmlns:a16="http://schemas.microsoft.com/office/drawing/2014/main" id="{0CAD8E38-1017-1FF2-247C-7F63E7351D9B}"/>
              </a:ext>
            </a:extLst>
          </p:cNvPr>
          <p:cNvSpPr>
            <a:spLocks noGrp="1"/>
          </p:cNvSpPr>
          <p:nvPr>
            <p:ph type="sldNum" sz="quarter" idx="12"/>
          </p:nvPr>
        </p:nvSpPr>
        <p:spPr/>
        <p:txBody>
          <a:bodyPr/>
          <a:lstStyle/>
          <a:p>
            <a:fld id="{49AE70B2-8BF9-45C0-BB95-33D1B9D3A854}" type="slidenum">
              <a:rPr lang="zh-CN" altLang="en-US" smtClean="0"/>
              <a:t>93</a:t>
            </a:fld>
            <a:endParaRPr lang="zh-CN" altLang="en-US" dirty="0"/>
          </a:p>
        </p:txBody>
      </p:sp>
      <p:sp>
        <p:nvSpPr>
          <p:cNvPr id="5" name="标题 4">
            <a:extLst>
              <a:ext uri="{FF2B5EF4-FFF2-40B4-BE49-F238E27FC236}">
                <a16:creationId xmlns:a16="http://schemas.microsoft.com/office/drawing/2014/main" id="{F3352761-5DBC-521D-320F-1543B4E6CDEF}"/>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3: Handle Tree-tangling Scenarios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AABF4609-21E7-DAC9-08A2-17454DAFA012}"/>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21E4D136-D23A-8F21-B8FA-879AEA94F462}"/>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350393B8-FA02-4D50-B102-5FA9258F2E59}"/>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A1DE3CF0-DDDE-39FF-4AD6-06D2A1831ACE}"/>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61D2AF61-FAEA-4DB7-2593-C3C0B2724D06}"/>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C623688F-A398-EEAF-A531-C35136609671}"/>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32168B86-1977-7EB9-DDA4-DFE4ACD76790}"/>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7B0F297F-C6E9-2BD2-9CE5-FA878861C5FA}"/>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B2A22703-A6C5-8B59-4A54-943F9ED5F88C}"/>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BD09A06D-A863-8EFF-CC69-1028517E3A73}"/>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000FBB59-9DE5-DC48-54F1-5067E5F7DE06}"/>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91CC8B7D-7DE4-50C4-0732-8BBA1D08C92E}"/>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BB73A7B3-4D4B-8611-68AF-CF72DF6A8F0E}"/>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356CA04F-BC33-72F7-5851-927A6E82CD66}"/>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2" name="直接连接符 1">
            <a:extLst>
              <a:ext uri="{FF2B5EF4-FFF2-40B4-BE49-F238E27FC236}">
                <a16:creationId xmlns:a16="http://schemas.microsoft.com/office/drawing/2014/main" id="{4BDF0D38-ABF2-8048-BF0F-5C40CE7764EC}"/>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AB98717-43F4-6790-C4FD-1C27E79925E3}"/>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6BB3FF8-C33F-6B61-C984-4E8C63A86094}"/>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214AACC-BBDB-A17E-5A2C-D6FF7252E045}"/>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B3C5485-1C78-4B5A-5433-57E501E8752A}"/>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605D671-367C-AE93-1BF4-0177896458C1}"/>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5514184-9BB1-9F64-4D4F-E552F157A04B}"/>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0F2E54AA-3CE9-D2ED-7D81-9B466D41FCDC}"/>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D7D65C60-CD7C-77C5-C87B-EF565E25AB90}"/>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290B93CB-EC5E-A6F3-B184-2EAB071657BD}"/>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317B8AED-384C-86AA-F9C9-62A099FC1C57}"/>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CBD0015B-3CE9-EAA2-A355-A9B7B7CBC4DA}"/>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40" name="任意多边形 11">
            <a:extLst>
              <a:ext uri="{FF2B5EF4-FFF2-40B4-BE49-F238E27FC236}">
                <a16:creationId xmlns:a16="http://schemas.microsoft.com/office/drawing/2014/main" id="{245FE333-7207-6D0F-A692-D04008D43784}"/>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1FE6D106-8610-3A37-7C29-5BABA8657425}"/>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BD026749-FA44-B3EE-D9E6-2CCC2FC30205}"/>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46FCAAC0-8510-0D2A-5367-E5FF2BD80449}"/>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F3DB0353-5AEF-B1A6-D221-FB3769875CFB}"/>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80087A51-952B-EBBF-8DB1-2AC98E701225}"/>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EC8FEAB4-81BC-E60D-915C-1BEA9EFEE94F}"/>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791803A0-AC58-71E1-7DD0-4E9C12E11D38}"/>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70499DC9-A87D-411C-9F7D-686E1088F559}"/>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81F96222-36B1-6777-90EA-7BA956AB2AEB}"/>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DC0A3EDA-7F69-A4C7-6DED-691FB342D786}"/>
              </a:ext>
            </a:extLst>
          </p:cNvPr>
          <p:cNvSpPr txBox="1"/>
          <p:nvPr/>
        </p:nvSpPr>
        <p:spPr>
          <a:xfrm>
            <a:off x="8730224" y="353110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99DBB1EC-F088-C71A-928A-5F822B2B779B}"/>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CE5E65D3-8F41-95E6-1B0E-DF773A82C725}"/>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02340EFF-F1AF-A3D7-04B4-DD35C251DF8B}"/>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040" name="文本框 1039">
            <a:extLst>
              <a:ext uri="{FF2B5EF4-FFF2-40B4-BE49-F238E27FC236}">
                <a16:creationId xmlns:a16="http://schemas.microsoft.com/office/drawing/2014/main" id="{DC286B1E-F5EF-F335-95E0-751953B1872F}"/>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
        <p:nvSpPr>
          <p:cNvPr id="1043" name="矩形 1042">
            <a:extLst>
              <a:ext uri="{FF2B5EF4-FFF2-40B4-BE49-F238E27FC236}">
                <a16:creationId xmlns:a16="http://schemas.microsoft.com/office/drawing/2014/main" id="{6F5D89D0-2B4F-621F-DD84-76BFD71EED5C}"/>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3B72AEA3-1298-F1A0-7922-50B8919D169C}"/>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BF7DE8CA-FC78-12D0-BA3B-B6C604C584A0}"/>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935C3283-7891-A14E-000B-B97BAC27260B}"/>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29877696-2358-1718-FE17-2C45383DAE12}"/>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A40283D6-0574-7C0D-7290-92DBB0820DD6}"/>
              </a:ext>
            </a:extLst>
          </p:cNvPr>
          <p:cNvCxnSpPr>
            <a:cxnSpLocks/>
          </p:cNvCxnSpPr>
          <p:nvPr/>
        </p:nvCxnSpPr>
        <p:spPr>
          <a:xfrm>
            <a:off x="2253991" y="3023126"/>
            <a:ext cx="1299152" cy="0"/>
          </a:xfrm>
          <a:prstGeom prst="straightConnector1">
            <a:avLst/>
          </a:prstGeom>
          <a:noFill/>
          <a:ln w="254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33" name="椭圆 32">
            <a:extLst>
              <a:ext uri="{FF2B5EF4-FFF2-40B4-BE49-F238E27FC236}">
                <a16:creationId xmlns:a16="http://schemas.microsoft.com/office/drawing/2014/main" id="{5240FC00-2EB1-6220-79AC-11AB9834F744}"/>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C973061E-8B7F-7CA1-93D8-18256EF73CBE}"/>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C025137A-40B1-EEA8-FEE6-1CD325DEFE34}"/>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F22BACE6-B75F-F312-3F45-C9683F0837BD}"/>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74B94C10-4D40-D91A-F216-18F4C273B037}"/>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83" name="组合 1082">
            <a:extLst>
              <a:ext uri="{FF2B5EF4-FFF2-40B4-BE49-F238E27FC236}">
                <a16:creationId xmlns:a16="http://schemas.microsoft.com/office/drawing/2014/main" id="{38169AA3-947D-96ED-1D15-42B20D679B12}"/>
              </a:ext>
            </a:extLst>
          </p:cNvPr>
          <p:cNvGrpSpPr/>
          <p:nvPr/>
        </p:nvGrpSpPr>
        <p:grpSpPr>
          <a:xfrm>
            <a:off x="4904498" y="3863424"/>
            <a:ext cx="4334108" cy="1857171"/>
            <a:chOff x="4904498" y="3863424"/>
            <a:chExt cx="4334108" cy="1857171"/>
          </a:xfrm>
        </p:grpSpPr>
        <p:sp>
          <p:nvSpPr>
            <p:cNvPr id="1041" name="任意多边形 81">
              <a:extLst>
                <a:ext uri="{FF2B5EF4-FFF2-40B4-BE49-F238E27FC236}">
                  <a16:creationId xmlns:a16="http://schemas.microsoft.com/office/drawing/2014/main" id="{02E8A9B0-2150-C217-76FB-925B0F34D881}"/>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27" name="直接连接符 26">
              <a:extLst>
                <a:ext uri="{FF2B5EF4-FFF2-40B4-BE49-F238E27FC236}">
                  <a16:creationId xmlns:a16="http://schemas.microsoft.com/office/drawing/2014/main" id="{A216C4DD-AA5E-55BA-2497-55CBD5A8BEF5}"/>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50" name="矩形 1049">
              <a:extLst>
                <a:ext uri="{FF2B5EF4-FFF2-40B4-BE49-F238E27FC236}">
                  <a16:creationId xmlns:a16="http://schemas.microsoft.com/office/drawing/2014/main" id="{0782AA65-EC39-0E2D-EBA8-5D65E5AD6DC9}"/>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9944A59E-762E-22E1-7E0B-D7E8B22F901A}"/>
                </a:ext>
              </a:extLst>
            </p:cNvPr>
            <p:cNvCxnSpPr>
              <a:cxnSpLocks/>
              <a:endCxn id="9"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19E58E69-8B42-8FEA-2865-D8FECAE4EA92}"/>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81">
              <a:extLst>
                <a:ext uri="{FF2B5EF4-FFF2-40B4-BE49-F238E27FC236}">
                  <a16:creationId xmlns:a16="http://schemas.microsoft.com/office/drawing/2014/main" id="{63CB4C04-2A42-A872-55AE-F378E99F64AD}"/>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5FBF33B7-90A3-CDD6-E7D3-547133B410B1}"/>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14">
              <a:extLst>
                <a:ext uri="{FF2B5EF4-FFF2-40B4-BE49-F238E27FC236}">
                  <a16:creationId xmlns:a16="http://schemas.microsoft.com/office/drawing/2014/main" id="{937B825E-E0AA-1D87-6A4C-F773B045E8DC}"/>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82" name="文本框 1081">
              <a:extLst>
                <a:ext uri="{FF2B5EF4-FFF2-40B4-BE49-F238E27FC236}">
                  <a16:creationId xmlns:a16="http://schemas.microsoft.com/office/drawing/2014/main" id="{186EB948-8FF2-F91C-1D69-8CB6FCDEB792}"/>
                </a:ext>
              </a:extLst>
            </p:cNvPr>
            <p:cNvSpPr txBox="1"/>
            <p:nvPr/>
          </p:nvSpPr>
          <p:spPr>
            <a:xfrm>
              <a:off x="8429098" y="393411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grpSp>
      <p:grpSp>
        <p:nvGrpSpPr>
          <p:cNvPr id="1077" name="组合 1076">
            <a:extLst>
              <a:ext uri="{FF2B5EF4-FFF2-40B4-BE49-F238E27FC236}">
                <a16:creationId xmlns:a16="http://schemas.microsoft.com/office/drawing/2014/main" id="{EC9B7956-1E99-293C-46A2-3A2E156E2438}"/>
              </a:ext>
            </a:extLst>
          </p:cNvPr>
          <p:cNvGrpSpPr/>
          <p:nvPr/>
        </p:nvGrpSpPr>
        <p:grpSpPr>
          <a:xfrm>
            <a:off x="5250381" y="4582626"/>
            <a:ext cx="644330" cy="1052553"/>
            <a:chOff x="5250381" y="4582626"/>
            <a:chExt cx="644330" cy="1052553"/>
          </a:xfrm>
        </p:grpSpPr>
        <p:cxnSp>
          <p:nvCxnSpPr>
            <p:cNvPr id="1065" name="直接箭头连接符 1064">
              <a:extLst>
                <a:ext uri="{FF2B5EF4-FFF2-40B4-BE49-F238E27FC236}">
                  <a16:creationId xmlns:a16="http://schemas.microsoft.com/office/drawing/2014/main" id="{E10A1039-9478-E8BF-1FC1-668124F949CE}"/>
                </a:ext>
              </a:extLst>
            </p:cNvPr>
            <p:cNvCxnSpPr>
              <a:cxnSpLocks/>
            </p:cNvCxnSpPr>
            <p:nvPr/>
          </p:nvCxnSpPr>
          <p:spPr>
            <a:xfrm flipH="1">
              <a:off x="5508796" y="4876367"/>
              <a:ext cx="385915" cy="13843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直接箭头连接符 1065">
              <a:extLst>
                <a:ext uri="{FF2B5EF4-FFF2-40B4-BE49-F238E27FC236}">
                  <a16:creationId xmlns:a16="http://schemas.microsoft.com/office/drawing/2014/main" id="{999A8684-412F-E341-4D35-03B3D100993F}"/>
                </a:ext>
              </a:extLst>
            </p:cNvPr>
            <p:cNvCxnSpPr>
              <a:cxnSpLocks/>
            </p:cNvCxnSpPr>
            <p:nvPr/>
          </p:nvCxnSpPr>
          <p:spPr>
            <a:xfrm flipH="1">
              <a:off x="5578475" y="5094487"/>
              <a:ext cx="273050" cy="2522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0" name="椭圆 1059">
              <a:extLst>
                <a:ext uri="{FF2B5EF4-FFF2-40B4-BE49-F238E27FC236}">
                  <a16:creationId xmlns:a16="http://schemas.microsoft.com/office/drawing/2014/main" id="{9834EC94-9B76-0583-1441-D595CFEA2F24}"/>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椭圆 1060">
              <a:extLst>
                <a:ext uri="{FF2B5EF4-FFF2-40B4-BE49-F238E27FC236}">
                  <a16:creationId xmlns:a16="http://schemas.microsoft.com/office/drawing/2014/main" id="{CAA6F7F1-5E7B-1AFC-39B4-71AA21AFEC37}"/>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5" name="直接箭头连接符 1084">
              <a:extLst>
                <a:ext uri="{FF2B5EF4-FFF2-40B4-BE49-F238E27FC236}">
                  <a16:creationId xmlns:a16="http://schemas.microsoft.com/office/drawing/2014/main" id="{4F92803F-393D-EDDF-80FD-26E64FC42345}"/>
                </a:ext>
              </a:extLst>
            </p:cNvPr>
            <p:cNvCxnSpPr>
              <a:cxnSpLocks/>
            </p:cNvCxnSpPr>
            <p:nvPr/>
          </p:nvCxnSpPr>
          <p:spPr>
            <a:xfrm flipH="1" flipV="1">
              <a:off x="5544402" y="4582626"/>
              <a:ext cx="345193" cy="9937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84" name="任意多边形 83">
            <a:extLst>
              <a:ext uri="{FF2B5EF4-FFF2-40B4-BE49-F238E27FC236}">
                <a16:creationId xmlns:a16="http://schemas.microsoft.com/office/drawing/2014/main" id="{68D040F0-2F88-BE97-6CAA-1889CCB3181D}"/>
              </a:ext>
            </a:extLst>
          </p:cNvPr>
          <p:cNvSpPr/>
          <p:nvPr/>
        </p:nvSpPr>
        <p:spPr>
          <a:xfrm>
            <a:off x="5414518" y="4447648"/>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noFill/>
          <a:ln w="38100">
            <a:solidFill>
              <a:srgbClr val="6C7E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39" name="椭圆 38">
            <a:extLst>
              <a:ext uri="{FF2B5EF4-FFF2-40B4-BE49-F238E27FC236}">
                <a16:creationId xmlns:a16="http://schemas.microsoft.com/office/drawing/2014/main" id="{708AC6CD-5B5D-74AB-B17C-2264B8066263}"/>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6B939E2F-97E1-BED2-8EF6-A64E2B0FF184}"/>
              </a:ext>
            </a:extLst>
          </p:cNvPr>
          <p:cNvSpPr txBox="1"/>
          <p:nvPr/>
        </p:nvSpPr>
        <p:spPr>
          <a:xfrm>
            <a:off x="5355272" y="463239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P8</a:t>
            </a:r>
            <a:endParaRPr lang="zh-CN" altLang="en-US" b="1"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54DB9525-3FE5-2CA2-7C34-8964AAF23AA7}"/>
              </a:ext>
            </a:extLst>
          </p:cNvPr>
          <p:cNvSpPr txBox="1"/>
          <p:nvPr/>
        </p:nvSpPr>
        <p:spPr>
          <a:xfrm>
            <a:off x="5342329" y="552364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P9</a:t>
            </a:r>
            <a:endParaRPr lang="zh-CN" altLang="en-US" b="1" dirty="0">
              <a:latin typeface="Calibri" panose="020F0502020204030204" pitchFamily="34" charset="0"/>
              <a:cs typeface="Calibri" panose="020F0502020204030204" pitchFamily="34" charset="0"/>
            </a:endParaRPr>
          </a:p>
        </p:txBody>
      </p:sp>
      <p:sp>
        <p:nvSpPr>
          <p:cNvPr id="18" name="文本框 17">
            <a:extLst>
              <a:ext uri="{FF2B5EF4-FFF2-40B4-BE49-F238E27FC236}">
                <a16:creationId xmlns:a16="http://schemas.microsoft.com/office/drawing/2014/main" id="{729D745F-15F5-DA03-A424-E705A7067D79}"/>
              </a:ext>
            </a:extLst>
          </p:cNvPr>
          <p:cNvSpPr txBox="1"/>
          <p:nvPr/>
        </p:nvSpPr>
        <p:spPr>
          <a:xfrm>
            <a:off x="5355272" y="412901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7473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9"/>
                                        </p:tgtEl>
                                        <p:attrNameLst>
                                          <p:attrName>style.visibility</p:attrName>
                                        </p:attrNameLst>
                                      </p:cBhvr>
                                      <p:to>
                                        <p:strVal val="visible"/>
                                      </p:to>
                                    </p:set>
                                  </p:childTnLst>
                                </p:cTn>
                              </p:par>
                              <p:par>
                                <p:cTn id="15" presetID="22" presetClass="entr" presetSubtype="2" fill="hold" nodeType="withEffect">
                                  <p:stCondLst>
                                    <p:cond delay="0"/>
                                  </p:stCondLst>
                                  <p:childTnLst>
                                    <p:set>
                                      <p:cBhvr>
                                        <p:cTn id="16" dur="1" fill="hold">
                                          <p:stCondLst>
                                            <p:cond delay="0"/>
                                          </p:stCondLst>
                                        </p:cTn>
                                        <p:tgtEl>
                                          <p:spTgt spid="1077"/>
                                        </p:tgtEl>
                                        <p:attrNameLst>
                                          <p:attrName>style.visibility</p:attrName>
                                        </p:attrNameLst>
                                      </p:cBhvr>
                                      <p:to>
                                        <p:strVal val="visible"/>
                                      </p:to>
                                    </p:set>
                                    <p:animEffect transition="in" filter="wipe(right)">
                                      <p:cBhvr>
                                        <p:cTn id="17" dur="500"/>
                                        <p:tgtEl>
                                          <p:spTgt spid="10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084"/>
                                        </p:tgtEl>
                                        <p:attrNameLst>
                                          <p:attrName>style.visibility</p:attrName>
                                        </p:attrNameLst>
                                      </p:cBhvr>
                                      <p:to>
                                        <p:strVal val="visible"/>
                                      </p:to>
                                    </p:set>
                                    <p:animEffect transition="in" filter="wipe(right)">
                                      <p:cBhvr>
                                        <p:cTn id="20"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 grpId="0" animBg="1"/>
      <p:bldP spid="11"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B6227-4492-CBD0-F30A-A08F08DB9940}"/>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EE5C954E-FB1D-8FC8-5247-35F2DF102C51}"/>
              </a:ext>
            </a:extLst>
          </p:cNvPr>
          <p:cNvSpPr txBox="1"/>
          <p:nvPr/>
        </p:nvSpPr>
        <p:spPr>
          <a:xfrm>
            <a:off x="5355272" y="463239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P8</a:t>
            </a:r>
            <a:endParaRPr lang="zh-CN" altLang="en-US" b="1" dirty="0">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1CA88CFD-9114-FBED-16AD-997AC4763687}"/>
              </a:ext>
            </a:extLst>
          </p:cNvPr>
          <p:cNvSpPr txBox="1"/>
          <p:nvPr/>
        </p:nvSpPr>
        <p:spPr>
          <a:xfrm>
            <a:off x="5342329" y="552364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P9</a:t>
            </a:r>
            <a:endParaRPr lang="zh-CN" altLang="en-US" b="1" dirty="0">
              <a:latin typeface="Calibri" panose="020F0502020204030204" pitchFamily="34" charset="0"/>
              <a:cs typeface="Calibri" panose="020F0502020204030204" pitchFamily="34" charset="0"/>
            </a:endParaRPr>
          </a:p>
        </p:txBody>
      </p:sp>
      <p:grpSp>
        <p:nvGrpSpPr>
          <p:cNvPr id="19" name="组合 18">
            <a:extLst>
              <a:ext uri="{FF2B5EF4-FFF2-40B4-BE49-F238E27FC236}">
                <a16:creationId xmlns:a16="http://schemas.microsoft.com/office/drawing/2014/main" id="{3A95211F-06E8-D2B4-639E-4C16ADF1C028}"/>
              </a:ext>
            </a:extLst>
          </p:cNvPr>
          <p:cNvGrpSpPr/>
          <p:nvPr/>
        </p:nvGrpSpPr>
        <p:grpSpPr>
          <a:xfrm>
            <a:off x="4904498" y="2204077"/>
            <a:ext cx="3563426" cy="2801148"/>
            <a:chOff x="4904498" y="2204077"/>
            <a:chExt cx="3563426" cy="2801148"/>
          </a:xfrm>
        </p:grpSpPr>
        <p:sp>
          <p:nvSpPr>
            <p:cNvPr id="37" name="矩形 36">
              <a:extLst>
                <a:ext uri="{FF2B5EF4-FFF2-40B4-BE49-F238E27FC236}">
                  <a16:creationId xmlns:a16="http://schemas.microsoft.com/office/drawing/2014/main" id="{37CACEC5-A5C7-CB44-AF74-3235945DC8BA}"/>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7B1ACA5F-85B4-3856-6DC7-C3DAEB57494C}"/>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FC615745-164E-C4DF-D964-66528A687ACA}"/>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21A450AA-F1BE-E69C-3844-B61993A053B0}"/>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1046" name="矩形 1045">
              <a:extLst>
                <a:ext uri="{FF2B5EF4-FFF2-40B4-BE49-F238E27FC236}">
                  <a16:creationId xmlns:a16="http://schemas.microsoft.com/office/drawing/2014/main" id="{A15FB50F-0FF9-8039-32D5-F0EF038A1D41}"/>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61C57089-D6A7-0798-9B50-552BC6926B7E}"/>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EE2F8F4A-8965-2F30-286A-628F40174F48}"/>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8A9042F7-393A-C8A6-FE92-36D54BCECCF1}"/>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id="{885328D2-0B51-0441-2267-97F98C3F6B99}"/>
              </a:ext>
            </a:extLst>
          </p:cNvPr>
          <p:cNvSpPr txBox="1"/>
          <p:nvPr/>
        </p:nvSpPr>
        <p:spPr>
          <a:xfrm>
            <a:off x="8429098" y="393411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grpSp>
        <p:nvGrpSpPr>
          <p:cNvPr id="16" name="组合 15">
            <a:extLst>
              <a:ext uri="{FF2B5EF4-FFF2-40B4-BE49-F238E27FC236}">
                <a16:creationId xmlns:a16="http://schemas.microsoft.com/office/drawing/2014/main" id="{DBFAD2DC-5963-58B7-9678-D548A988A3FE}"/>
              </a:ext>
            </a:extLst>
          </p:cNvPr>
          <p:cNvGrpSpPr/>
          <p:nvPr/>
        </p:nvGrpSpPr>
        <p:grpSpPr>
          <a:xfrm>
            <a:off x="4904498" y="1954846"/>
            <a:ext cx="4334108" cy="1619965"/>
            <a:chOff x="4904498" y="1954846"/>
            <a:chExt cx="4334108" cy="1619965"/>
          </a:xfrm>
        </p:grpSpPr>
        <p:cxnSp>
          <p:nvCxnSpPr>
            <p:cNvPr id="12" name="直接连接符 11">
              <a:extLst>
                <a:ext uri="{FF2B5EF4-FFF2-40B4-BE49-F238E27FC236}">
                  <a16:creationId xmlns:a16="http://schemas.microsoft.com/office/drawing/2014/main" id="{865F5CF7-A1D0-C9D1-6D9C-CC1B7EF17609}"/>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1253B892-B8AE-7594-0245-DC4AB8CA3D84}"/>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BE5E0E30-C94F-0B38-ABC8-B49811D6E406}"/>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6">
              <a:extLst>
                <a:ext uri="{FF2B5EF4-FFF2-40B4-BE49-F238E27FC236}">
                  <a16:creationId xmlns:a16="http://schemas.microsoft.com/office/drawing/2014/main" id="{B79542B2-F35F-8BBF-9D24-91C121B28D47}"/>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A11A3877-F9EE-7812-939C-32D74DEAB3CD}"/>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1043" name="矩形 1042">
              <a:extLst>
                <a:ext uri="{FF2B5EF4-FFF2-40B4-BE49-F238E27FC236}">
                  <a16:creationId xmlns:a16="http://schemas.microsoft.com/office/drawing/2014/main" id="{E769A04A-0EB7-9D40-AAEB-A0FEB5352CC3}"/>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81" name="组合 1080">
            <a:extLst>
              <a:ext uri="{FF2B5EF4-FFF2-40B4-BE49-F238E27FC236}">
                <a16:creationId xmlns:a16="http://schemas.microsoft.com/office/drawing/2014/main" id="{19C0617E-18CB-1BDE-2EC8-EE9B5323BB57}"/>
              </a:ext>
            </a:extLst>
          </p:cNvPr>
          <p:cNvGrpSpPr/>
          <p:nvPr/>
        </p:nvGrpSpPr>
        <p:grpSpPr>
          <a:xfrm>
            <a:off x="4904498" y="3863424"/>
            <a:ext cx="3908573" cy="1857171"/>
            <a:chOff x="4904498" y="3863424"/>
            <a:chExt cx="3908573" cy="1857171"/>
          </a:xfrm>
        </p:grpSpPr>
        <p:sp>
          <p:nvSpPr>
            <p:cNvPr id="1041" name="任意多边形 81">
              <a:extLst>
                <a:ext uri="{FF2B5EF4-FFF2-40B4-BE49-F238E27FC236}">
                  <a16:creationId xmlns:a16="http://schemas.microsoft.com/office/drawing/2014/main" id="{4393848C-2F8F-43D8-E664-18659AA0A23E}"/>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27" name="直接连接符 26">
              <a:extLst>
                <a:ext uri="{FF2B5EF4-FFF2-40B4-BE49-F238E27FC236}">
                  <a16:creationId xmlns:a16="http://schemas.microsoft.com/office/drawing/2014/main" id="{7CDC82D1-4F00-512A-06DC-3F87C9D48992}"/>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50" name="矩形 1049">
              <a:extLst>
                <a:ext uri="{FF2B5EF4-FFF2-40B4-BE49-F238E27FC236}">
                  <a16:creationId xmlns:a16="http://schemas.microsoft.com/office/drawing/2014/main" id="{7025CE10-F4FA-7394-B20C-76782F6A33CE}"/>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4752FC0A-27F2-8ABB-ED73-E73400D2D95A}"/>
                </a:ext>
              </a:extLst>
            </p:cNvPr>
            <p:cNvCxnSpPr>
              <a:cxnSpLocks/>
              <a:endCxn id="9"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C7F2B4C9-F6E9-5BF9-5ED4-683CA0C4BE12}"/>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81">
              <a:extLst>
                <a:ext uri="{FF2B5EF4-FFF2-40B4-BE49-F238E27FC236}">
                  <a16:creationId xmlns:a16="http://schemas.microsoft.com/office/drawing/2014/main" id="{151730E4-17BE-4043-9218-DE785844E2DB}"/>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388F98F-191E-46D1-68B9-EF5355FE1ADA}"/>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14">
              <a:extLst>
                <a:ext uri="{FF2B5EF4-FFF2-40B4-BE49-F238E27FC236}">
                  <a16:creationId xmlns:a16="http://schemas.microsoft.com/office/drawing/2014/main" id="{74309E44-7617-7E55-8EE1-81ECE9C1DB8B}"/>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1077" name="组合 1076">
            <a:extLst>
              <a:ext uri="{FF2B5EF4-FFF2-40B4-BE49-F238E27FC236}">
                <a16:creationId xmlns:a16="http://schemas.microsoft.com/office/drawing/2014/main" id="{2C2D4BE8-7609-05A8-7E8E-D165CA4D826F}"/>
              </a:ext>
            </a:extLst>
          </p:cNvPr>
          <p:cNvGrpSpPr/>
          <p:nvPr/>
        </p:nvGrpSpPr>
        <p:grpSpPr>
          <a:xfrm>
            <a:off x="5250381" y="4876367"/>
            <a:ext cx="644330" cy="758812"/>
            <a:chOff x="5250381" y="4876367"/>
            <a:chExt cx="644330" cy="758812"/>
          </a:xfrm>
        </p:grpSpPr>
        <p:cxnSp>
          <p:nvCxnSpPr>
            <p:cNvPr id="1065" name="直接箭头连接符 1064">
              <a:extLst>
                <a:ext uri="{FF2B5EF4-FFF2-40B4-BE49-F238E27FC236}">
                  <a16:creationId xmlns:a16="http://schemas.microsoft.com/office/drawing/2014/main" id="{5D6FD656-C491-E851-E50E-1A9F8CC09B19}"/>
                </a:ext>
              </a:extLst>
            </p:cNvPr>
            <p:cNvCxnSpPr>
              <a:cxnSpLocks/>
            </p:cNvCxnSpPr>
            <p:nvPr/>
          </p:nvCxnSpPr>
          <p:spPr>
            <a:xfrm flipH="1">
              <a:off x="5508796" y="4876367"/>
              <a:ext cx="385915" cy="13843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直接箭头连接符 1065">
              <a:extLst>
                <a:ext uri="{FF2B5EF4-FFF2-40B4-BE49-F238E27FC236}">
                  <a16:creationId xmlns:a16="http://schemas.microsoft.com/office/drawing/2014/main" id="{2E370A97-6AAB-5440-D4F9-403C460EBA25}"/>
                </a:ext>
              </a:extLst>
            </p:cNvPr>
            <p:cNvCxnSpPr>
              <a:cxnSpLocks/>
            </p:cNvCxnSpPr>
            <p:nvPr/>
          </p:nvCxnSpPr>
          <p:spPr>
            <a:xfrm flipH="1">
              <a:off x="5578475" y="5094487"/>
              <a:ext cx="273050" cy="25221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0" name="椭圆 1059">
              <a:extLst>
                <a:ext uri="{FF2B5EF4-FFF2-40B4-BE49-F238E27FC236}">
                  <a16:creationId xmlns:a16="http://schemas.microsoft.com/office/drawing/2014/main" id="{902B3D6A-159D-3D59-BE81-C5FE54D09AE6}"/>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椭圆 1060">
              <a:extLst>
                <a:ext uri="{FF2B5EF4-FFF2-40B4-BE49-F238E27FC236}">
                  <a16:creationId xmlns:a16="http://schemas.microsoft.com/office/drawing/2014/main" id="{BED00266-726B-FA70-2970-59A332DBAC83}"/>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圆角 3">
            <a:extLst>
              <a:ext uri="{FF2B5EF4-FFF2-40B4-BE49-F238E27FC236}">
                <a16:creationId xmlns:a16="http://schemas.microsoft.com/office/drawing/2014/main" id="{388603C3-9033-41EF-4B74-C7958E23A4F3}"/>
              </a:ext>
            </a:extLst>
          </p:cNvPr>
          <p:cNvSpPr/>
          <p:nvPr/>
        </p:nvSpPr>
        <p:spPr>
          <a:xfrm>
            <a:off x="4376288" y="1859279"/>
            <a:ext cx="5026568" cy="4122405"/>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椭圆 1041">
            <a:extLst>
              <a:ext uri="{FF2B5EF4-FFF2-40B4-BE49-F238E27FC236}">
                <a16:creationId xmlns:a16="http://schemas.microsoft.com/office/drawing/2014/main" id="{F570B4C4-DDD3-5817-1E7D-0B870A29256B}"/>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35F7D24A-F473-3F3C-7EFF-B506B93D50CD}"/>
              </a:ext>
            </a:extLst>
          </p:cNvPr>
          <p:cNvSpPr>
            <a:spLocks noGrp="1"/>
          </p:cNvSpPr>
          <p:nvPr>
            <p:ph type="sldNum" sz="quarter" idx="12"/>
          </p:nvPr>
        </p:nvSpPr>
        <p:spPr/>
        <p:txBody>
          <a:bodyPr/>
          <a:lstStyle/>
          <a:p>
            <a:fld id="{49AE70B2-8BF9-45C0-BB95-33D1B9D3A854}" type="slidenum">
              <a:rPr lang="zh-CN" altLang="en-US" smtClean="0"/>
              <a:t>94</a:t>
            </a:fld>
            <a:endParaRPr lang="zh-CN" altLang="en-US" dirty="0"/>
          </a:p>
        </p:txBody>
      </p:sp>
      <p:sp>
        <p:nvSpPr>
          <p:cNvPr id="5" name="标题 4">
            <a:extLst>
              <a:ext uri="{FF2B5EF4-FFF2-40B4-BE49-F238E27FC236}">
                <a16:creationId xmlns:a16="http://schemas.microsoft.com/office/drawing/2014/main" id="{CF36024C-A1EB-60C4-2B79-70DDB1C0C034}"/>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3: Handle Tree-tangling Scenarios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E789730B-0C06-A726-3EFE-8B88A7CEF8D5}"/>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B4A7FD20-D10E-E501-43CE-5EFA462B03C6}"/>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50A447EE-EB40-37AE-4F0E-12A644E6591B}"/>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8C86C469-DF22-3974-B3E2-700154C2AB2E}"/>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618DBC06-062F-B9D0-E39F-44027DEA0CA6}"/>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52A58D47-33A4-BD0C-877E-F13B24E49F70}"/>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3B4327D8-46F5-E83F-9176-33693165273D}"/>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92F45AE7-CD7C-7682-FE3E-D06BB18881DD}"/>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4CFDA4A3-CE88-6ABE-EEC8-EB1285250EC4}"/>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ED7370A6-0A9C-5FEE-6578-B77612F52000}"/>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EEB2242B-6A14-05BA-D789-820062EDA0FE}"/>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B6939B04-C7C4-7360-EB58-1F19F2C68430}"/>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86258994-7A07-3E70-B953-42127446ECAB}"/>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7082623A-0D37-C378-2B24-77621BDAF23E}"/>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2" name="直接连接符 1">
            <a:extLst>
              <a:ext uri="{FF2B5EF4-FFF2-40B4-BE49-F238E27FC236}">
                <a16:creationId xmlns:a16="http://schemas.microsoft.com/office/drawing/2014/main" id="{62E78864-AEE8-EACB-DF95-E3FC10360495}"/>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B7F23AFC-A0C7-8C4C-4ED4-AA314F9F3F1F}"/>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C696110-FADA-E5E7-108B-52474826C148}"/>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8472A76-FAA4-8F07-FEE4-37C19D761C1E}"/>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889A7A7-9E21-3221-6D9E-9310446B5D5F}"/>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17E7F3B-2631-272D-1862-AA80576EFE71}"/>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DB0691B-0453-D1DF-B8AB-F4E26DDF9346}"/>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任意多边形 12">
            <a:extLst>
              <a:ext uri="{FF2B5EF4-FFF2-40B4-BE49-F238E27FC236}">
                <a16:creationId xmlns:a16="http://schemas.microsoft.com/office/drawing/2014/main" id="{30ECB4CD-C198-890F-D78F-637FA6BDDA2F}"/>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C3172324-09EA-AFA5-06A9-695582613D86}"/>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71DD17C2-8ADB-A4E0-B0CC-970528EE333D}"/>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5" name="任意多边形 17">
            <a:extLst>
              <a:ext uri="{FF2B5EF4-FFF2-40B4-BE49-F238E27FC236}">
                <a16:creationId xmlns:a16="http://schemas.microsoft.com/office/drawing/2014/main" id="{104B06BB-7415-CBF3-7A8F-E3FA0567424C}"/>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9587BFAC-04B8-935C-76D1-35A0DCDEFC73}"/>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1CACB9B2-6097-5081-F7EB-778258882C39}"/>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B69D5A65-610E-C89B-B1A0-7B84672E01D2}"/>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6A647362-C4F1-6113-C1D4-71C6925B15A1}"/>
              </a:ext>
            </a:extLst>
          </p:cNvPr>
          <p:cNvSpPr txBox="1"/>
          <p:nvPr/>
        </p:nvSpPr>
        <p:spPr>
          <a:xfrm>
            <a:off x="8730224" y="353110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8596D4CF-EA96-4711-A5C4-033BC01A26D6}"/>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6491A686-AE16-267B-C3D0-D18121068D9A}"/>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任意多边形 83">
            <a:extLst>
              <a:ext uri="{FF2B5EF4-FFF2-40B4-BE49-F238E27FC236}">
                <a16:creationId xmlns:a16="http://schemas.microsoft.com/office/drawing/2014/main" id="{29404EF9-3E2B-720B-E74D-FCCA637FAA29}"/>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040" name="文本框 1039">
            <a:extLst>
              <a:ext uri="{FF2B5EF4-FFF2-40B4-BE49-F238E27FC236}">
                <a16:creationId xmlns:a16="http://schemas.microsoft.com/office/drawing/2014/main" id="{ADB27C17-6482-7692-9006-24C4C79FB133}"/>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cxnSp>
        <p:nvCxnSpPr>
          <p:cNvPr id="29" name="直接箭头连接符 28">
            <a:extLst>
              <a:ext uri="{FF2B5EF4-FFF2-40B4-BE49-F238E27FC236}">
                <a16:creationId xmlns:a16="http://schemas.microsoft.com/office/drawing/2014/main" id="{97F20381-DE80-F9E5-C87F-56E2AE6BDA17}"/>
              </a:ext>
            </a:extLst>
          </p:cNvPr>
          <p:cNvCxnSpPr>
            <a:cxnSpLocks/>
          </p:cNvCxnSpPr>
          <p:nvPr/>
        </p:nvCxnSpPr>
        <p:spPr>
          <a:xfrm>
            <a:off x="2253991" y="3023126"/>
            <a:ext cx="1299152" cy="0"/>
          </a:xfrm>
          <a:prstGeom prst="straightConnector1">
            <a:avLst/>
          </a:prstGeom>
          <a:noFill/>
          <a:ln w="254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33" name="椭圆 32">
            <a:extLst>
              <a:ext uri="{FF2B5EF4-FFF2-40B4-BE49-F238E27FC236}">
                <a16:creationId xmlns:a16="http://schemas.microsoft.com/office/drawing/2014/main" id="{F5B9D67E-EF76-ED6E-6D62-5440A9DA8D6E}"/>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3E42214C-8E2F-7C34-BA78-2406D63D5F7B}"/>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6E6930AE-D4CE-9E58-496E-34BAB50FBC90}"/>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C34BF598-5700-00F8-DEB3-E2268E278027}"/>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5" name="椭圆 1024">
            <a:extLst>
              <a:ext uri="{FF2B5EF4-FFF2-40B4-BE49-F238E27FC236}">
                <a16:creationId xmlns:a16="http://schemas.microsoft.com/office/drawing/2014/main" id="{C49F8C13-F89E-D85B-C648-E51D40CF5582}"/>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5A2D8ACF-79D9-7384-6691-02784D8BE1DA}"/>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9579F2F5-B7CE-28A3-37A6-E21C131FDD4F}"/>
              </a:ext>
            </a:extLst>
          </p:cNvPr>
          <p:cNvSpPr txBox="1"/>
          <p:nvPr/>
        </p:nvSpPr>
        <p:spPr>
          <a:xfrm>
            <a:off x="7506657" y="4838868"/>
            <a:ext cx="1631026" cy="1015663"/>
          </a:xfrm>
          <a:prstGeom prst="rect">
            <a:avLst/>
          </a:prstGeom>
          <a:noFill/>
        </p:spPr>
        <p:txBody>
          <a:bodyPr wrap="square" rtlCol="0">
            <a:spAutoFit/>
          </a:bodyPr>
          <a:lstStyle/>
          <a:p>
            <a:pPr algn="ctr"/>
            <a:r>
              <a:rPr lang="en-US" altLang="zh-CN" sz="2000" b="1" dirty="0">
                <a:latin typeface="Calibri" panose="020F0502020204030204" pitchFamily="34" charset="0"/>
                <a:cs typeface="Calibri" panose="020F0502020204030204" pitchFamily="34" charset="0"/>
              </a:rPr>
              <a:t>Congestion Tree rooted</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at</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P2</a:t>
            </a:r>
            <a:endParaRPr lang="zh-CN" altLang="en-US" sz="2000" b="1"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3825EDCB-0552-0EDC-8AFC-ADA9884806B3}"/>
              </a:ext>
            </a:extLst>
          </p:cNvPr>
          <p:cNvSpPr txBox="1"/>
          <p:nvPr/>
        </p:nvSpPr>
        <p:spPr>
          <a:xfrm>
            <a:off x="5355272" y="412901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142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B14B-7DCF-ED40-9025-433BBD03E4B6}"/>
            </a:ext>
          </a:extLst>
        </p:cNvPr>
        <p:cNvGrpSpPr/>
        <p:nvPr/>
      </p:nvGrpSpPr>
      <p:grpSpPr>
        <a:xfrm>
          <a:off x="0" y="0"/>
          <a:ext cx="0" cy="0"/>
          <a:chOff x="0" y="0"/>
          <a:chExt cx="0" cy="0"/>
        </a:xfrm>
      </p:grpSpPr>
      <p:sp>
        <p:nvSpPr>
          <p:cNvPr id="1082" name="文本框 1081">
            <a:extLst>
              <a:ext uri="{FF2B5EF4-FFF2-40B4-BE49-F238E27FC236}">
                <a16:creationId xmlns:a16="http://schemas.microsoft.com/office/drawing/2014/main" id="{000F408B-2B86-574C-A35C-2FB1B2F20DE4}"/>
              </a:ext>
            </a:extLst>
          </p:cNvPr>
          <p:cNvSpPr txBox="1"/>
          <p:nvPr/>
        </p:nvSpPr>
        <p:spPr>
          <a:xfrm>
            <a:off x="8429098" y="393411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grpSp>
        <p:nvGrpSpPr>
          <p:cNvPr id="16" name="组合 15">
            <a:extLst>
              <a:ext uri="{FF2B5EF4-FFF2-40B4-BE49-F238E27FC236}">
                <a16:creationId xmlns:a16="http://schemas.microsoft.com/office/drawing/2014/main" id="{20DF0BE5-82E6-497B-B698-3DE2E95C5A9E}"/>
              </a:ext>
            </a:extLst>
          </p:cNvPr>
          <p:cNvGrpSpPr/>
          <p:nvPr/>
        </p:nvGrpSpPr>
        <p:grpSpPr>
          <a:xfrm>
            <a:off x="4904498" y="4315426"/>
            <a:ext cx="1834677" cy="1405169"/>
            <a:chOff x="4904498" y="4315426"/>
            <a:chExt cx="1834677" cy="1405169"/>
          </a:xfrm>
        </p:grpSpPr>
        <p:sp>
          <p:nvSpPr>
            <p:cNvPr id="37" name="矩形 36">
              <a:extLst>
                <a:ext uri="{FF2B5EF4-FFF2-40B4-BE49-F238E27FC236}">
                  <a16:creationId xmlns:a16="http://schemas.microsoft.com/office/drawing/2014/main" id="{D8094AE8-634F-3996-B444-F1EBC409A899}"/>
                </a:ext>
              </a:extLst>
            </p:cNvPr>
            <p:cNvSpPr/>
            <p:nvPr/>
          </p:nvSpPr>
          <p:spPr>
            <a:xfrm>
              <a:off x="6199175" y="4563405"/>
              <a:ext cx="540000" cy="44182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9" name="矩形 1048">
              <a:extLst>
                <a:ext uri="{FF2B5EF4-FFF2-40B4-BE49-F238E27FC236}">
                  <a16:creationId xmlns:a16="http://schemas.microsoft.com/office/drawing/2014/main" id="{4738111F-DE1D-F945-0E65-2427ACFB6729}"/>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0" name="矩形 1049">
              <a:extLst>
                <a:ext uri="{FF2B5EF4-FFF2-40B4-BE49-F238E27FC236}">
                  <a16:creationId xmlns:a16="http://schemas.microsoft.com/office/drawing/2014/main" id="{CE6B3002-EE05-573A-7570-43D186BB5906}"/>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61FE4BB-D031-0985-FFC7-A5400B050667}"/>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B415AACD-CFE5-F5E7-7D08-E3B36A8C2298}"/>
              </a:ext>
            </a:extLst>
          </p:cNvPr>
          <p:cNvGrpSpPr/>
          <p:nvPr/>
        </p:nvGrpSpPr>
        <p:grpSpPr>
          <a:xfrm>
            <a:off x="4904498" y="1954846"/>
            <a:ext cx="4635234" cy="2821359"/>
            <a:chOff x="4904498" y="1954846"/>
            <a:chExt cx="4635234" cy="2821359"/>
          </a:xfrm>
        </p:grpSpPr>
        <p:cxnSp>
          <p:nvCxnSpPr>
            <p:cNvPr id="2" name="直接连接符 1">
              <a:extLst>
                <a:ext uri="{FF2B5EF4-FFF2-40B4-BE49-F238E27FC236}">
                  <a16:creationId xmlns:a16="http://schemas.microsoft.com/office/drawing/2014/main" id="{96AC2E31-A7F9-EEBD-316D-44A023C914BB}"/>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76DC598C-2E6B-F4E8-D422-12116A600788}"/>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86696D10-4374-3F9B-BFBC-F6FD7BF38FBA}"/>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1A2464C-C481-80A5-6E8F-F3E8EE20097A}"/>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1F0F3FB-1FDE-A38B-EA8E-3E3B29212B5D}"/>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29F3A2C-EBE0-1653-B15F-B5B47B1E989A}"/>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C8492E2-D99B-47CB-A7D6-DEED64F97304}"/>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40D7E056-751F-8EE3-F83E-F1BD9B832EC7}"/>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16F3D185-7200-1581-3B24-5E9EF92A321B}"/>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FC1BDB73-D46F-F4C6-4E9B-DDE219FD3BFC}"/>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3B4386C7-DF43-22C5-181E-7ADCEABB69E3}"/>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40" name="任意多边形 11">
              <a:extLst>
                <a:ext uri="{FF2B5EF4-FFF2-40B4-BE49-F238E27FC236}">
                  <a16:creationId xmlns:a16="http://schemas.microsoft.com/office/drawing/2014/main" id="{7C76ACF5-2D73-07AD-E2F8-A7EF4F801C6B}"/>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CEC38013-3E3B-3E20-6C81-3F7F386C251D}"/>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C69ECB80-1D8B-2F5F-65F7-1060897258D6}"/>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sp>
          <p:nvSpPr>
            <p:cNvPr id="43" name="任意多边形 14">
              <a:extLst>
                <a:ext uri="{FF2B5EF4-FFF2-40B4-BE49-F238E27FC236}">
                  <a16:creationId xmlns:a16="http://schemas.microsoft.com/office/drawing/2014/main" id="{2E121157-2529-A5BF-3F3D-D07637FD99AE}"/>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4" name="任意多边形 16">
              <a:extLst>
                <a:ext uri="{FF2B5EF4-FFF2-40B4-BE49-F238E27FC236}">
                  <a16:creationId xmlns:a16="http://schemas.microsoft.com/office/drawing/2014/main" id="{8783BC6F-E5BC-9F34-765A-63F8E6A3DFA3}"/>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17">
              <a:extLst>
                <a:ext uri="{FF2B5EF4-FFF2-40B4-BE49-F238E27FC236}">
                  <a16:creationId xmlns:a16="http://schemas.microsoft.com/office/drawing/2014/main" id="{83C36C95-E07D-089C-6A8D-0596257AE2D0}"/>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B0877FDF-41A7-38B3-F8E0-EA95314D1213}"/>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235AE077-5EBF-8705-6449-E87B6CBDDAF8}"/>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82CA2DFB-28DC-253C-F666-0E500B259886}"/>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49" name="文本框 48">
              <a:extLst>
                <a:ext uri="{FF2B5EF4-FFF2-40B4-BE49-F238E27FC236}">
                  <a16:creationId xmlns:a16="http://schemas.microsoft.com/office/drawing/2014/main" id="{628281AE-4CAC-C8E5-74C0-4BC7AC78196C}"/>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A4736F95-53DB-546A-9A64-CFB8440C4DB4}"/>
                </a:ext>
              </a:extLst>
            </p:cNvPr>
            <p:cNvSpPr txBox="1"/>
            <p:nvPr/>
          </p:nvSpPr>
          <p:spPr>
            <a:xfrm>
              <a:off x="8730224" y="353110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AF3FDCF1-CC0F-0448-9A51-F5225FA585DD}"/>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9AD4A765-006C-9E14-170B-5C06F50E76D0}"/>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矩形 1042">
              <a:extLst>
                <a:ext uri="{FF2B5EF4-FFF2-40B4-BE49-F238E27FC236}">
                  <a16:creationId xmlns:a16="http://schemas.microsoft.com/office/drawing/2014/main" id="{4F78A87A-B7DA-6E9F-52AE-0FE620E29F37}"/>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6" name="矩形 1045">
              <a:extLst>
                <a:ext uri="{FF2B5EF4-FFF2-40B4-BE49-F238E27FC236}">
                  <a16:creationId xmlns:a16="http://schemas.microsoft.com/office/drawing/2014/main" id="{50A93899-D989-E47A-C178-7559A39769AF}"/>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D3AA2080-FF60-E3D0-B8C2-8B7C8ABE820F}"/>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ADE57450-FB82-16B6-E85C-4622A96C955F}"/>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DE730DC1-350C-985A-66A4-D32009082B5F}"/>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663BA4CD-C59F-4458-F0EA-52D6D881DF3E}"/>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45A5D002-29FF-B8FF-CB86-B82E2D7E813F}"/>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EFE7F105-6ACF-7291-376D-CEA9855D23D7}"/>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EAC1F713-5720-2CA1-F3E3-24DA50D8613A}"/>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8246ED28-694F-0F5F-81CB-7583BA84D2B4}"/>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14">
              <a:extLst>
                <a:ext uri="{FF2B5EF4-FFF2-40B4-BE49-F238E27FC236}">
                  <a16:creationId xmlns:a16="http://schemas.microsoft.com/office/drawing/2014/main" id="{92FD9F97-F062-44C7-A3D8-E5CB32FDAA0F}"/>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4" name="矩形: 圆角 3">
            <a:extLst>
              <a:ext uri="{FF2B5EF4-FFF2-40B4-BE49-F238E27FC236}">
                <a16:creationId xmlns:a16="http://schemas.microsoft.com/office/drawing/2014/main" id="{2010736F-0C40-6491-A482-ABE46463E7A2}"/>
              </a:ext>
            </a:extLst>
          </p:cNvPr>
          <p:cNvSpPr/>
          <p:nvPr/>
        </p:nvSpPr>
        <p:spPr>
          <a:xfrm>
            <a:off x="4376288" y="1859279"/>
            <a:ext cx="5026568" cy="4122405"/>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椭圆 1041">
            <a:extLst>
              <a:ext uri="{FF2B5EF4-FFF2-40B4-BE49-F238E27FC236}">
                <a16:creationId xmlns:a16="http://schemas.microsoft.com/office/drawing/2014/main" id="{CECA3963-11F5-CAF3-B517-E2320B2849E3}"/>
              </a:ext>
            </a:extLst>
          </p:cNvPr>
          <p:cNvSpPr/>
          <p:nvPr/>
        </p:nvSpPr>
        <p:spPr>
          <a:xfrm rot="5232316">
            <a:off x="6607114" y="4672175"/>
            <a:ext cx="216000"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E70E1818-FF0A-83EF-8579-DCC7CCB52DED}"/>
              </a:ext>
            </a:extLst>
          </p:cNvPr>
          <p:cNvSpPr>
            <a:spLocks noGrp="1"/>
          </p:cNvSpPr>
          <p:nvPr>
            <p:ph type="sldNum" sz="quarter" idx="12"/>
          </p:nvPr>
        </p:nvSpPr>
        <p:spPr/>
        <p:txBody>
          <a:bodyPr/>
          <a:lstStyle/>
          <a:p>
            <a:fld id="{49AE70B2-8BF9-45C0-BB95-33D1B9D3A854}" type="slidenum">
              <a:rPr lang="zh-CN" altLang="en-US" smtClean="0"/>
              <a:t>95</a:t>
            </a:fld>
            <a:endParaRPr lang="zh-CN" altLang="en-US" dirty="0"/>
          </a:p>
        </p:txBody>
      </p:sp>
      <p:sp>
        <p:nvSpPr>
          <p:cNvPr id="5" name="标题 4">
            <a:extLst>
              <a:ext uri="{FF2B5EF4-FFF2-40B4-BE49-F238E27FC236}">
                <a16:creationId xmlns:a16="http://schemas.microsoft.com/office/drawing/2014/main" id="{83407C70-AF44-390D-197F-A593410B6484}"/>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3: Handle Tree-tangling Scenarios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798A910F-737F-3144-CF84-A6E9E51E7C2C}"/>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3A072863-2DC1-3F3A-7B5A-E9371CB94411}"/>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5F77D9CB-73D4-8E67-BE2F-33D6FB103224}"/>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EA5F75F6-1D92-8E70-6BF5-5C655816A1CF}"/>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A34FFE02-E34F-ADDA-0A66-1A5231A06C83}"/>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4BCFE5D4-B042-DA6F-350B-0CD8E420A614}"/>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7549953B-ED8B-C809-26AB-6B88BE216AF9}"/>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9E111916-6CEB-B9C4-17EE-0D7299CA5BE5}"/>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90A70DEA-2445-6C33-6DBB-D61F107B714A}"/>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91868918-5ED9-17F2-8A27-1404D94B2AB1}"/>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F32BC704-B583-2DA9-B26E-B598FF01B95C}"/>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0BAEAA60-4FED-D42D-69B5-4CE70D1D88A9}"/>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FC3ED003-BC53-D2C8-96C6-15226F4EE0A0}"/>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9FD83C7F-01FE-9B86-F366-595D27641E50}"/>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26" name="直接连接符 25">
            <a:extLst>
              <a:ext uri="{FF2B5EF4-FFF2-40B4-BE49-F238E27FC236}">
                <a16:creationId xmlns:a16="http://schemas.microsoft.com/office/drawing/2014/main" id="{401F493E-9CA3-ED6D-C1C2-85C41EE0413B}"/>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1" name="任意多边形 83">
            <a:extLst>
              <a:ext uri="{FF2B5EF4-FFF2-40B4-BE49-F238E27FC236}">
                <a16:creationId xmlns:a16="http://schemas.microsoft.com/office/drawing/2014/main" id="{85291978-5031-9326-FAEE-528AB7FB496F}"/>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40" name="文本框 1039">
            <a:extLst>
              <a:ext uri="{FF2B5EF4-FFF2-40B4-BE49-F238E27FC236}">
                <a16:creationId xmlns:a16="http://schemas.microsoft.com/office/drawing/2014/main" id="{5279B0A1-4302-DAFE-103A-272DE9886993}"/>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cxnSp>
        <p:nvCxnSpPr>
          <p:cNvPr id="29" name="直接箭头连接符 28">
            <a:extLst>
              <a:ext uri="{FF2B5EF4-FFF2-40B4-BE49-F238E27FC236}">
                <a16:creationId xmlns:a16="http://schemas.microsoft.com/office/drawing/2014/main" id="{6760ABFC-AFC8-C5C2-0634-4137C2F8F79F}"/>
              </a:ext>
            </a:extLst>
          </p:cNvPr>
          <p:cNvCxnSpPr>
            <a:cxnSpLocks/>
          </p:cNvCxnSpPr>
          <p:nvPr/>
        </p:nvCxnSpPr>
        <p:spPr>
          <a:xfrm>
            <a:off x="2253991" y="3023126"/>
            <a:ext cx="1299152" cy="0"/>
          </a:xfrm>
          <a:prstGeom prst="straightConnector1">
            <a:avLst/>
          </a:prstGeom>
          <a:noFill/>
          <a:ln w="254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39" name="椭圆 38">
            <a:extLst>
              <a:ext uri="{FF2B5EF4-FFF2-40B4-BE49-F238E27FC236}">
                <a16:creationId xmlns:a16="http://schemas.microsoft.com/office/drawing/2014/main" id="{4EB73A25-9DF5-126D-7F68-8D53A5B7F99A}"/>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1" name="任意多边形 81">
            <a:extLst>
              <a:ext uri="{FF2B5EF4-FFF2-40B4-BE49-F238E27FC236}">
                <a16:creationId xmlns:a16="http://schemas.microsoft.com/office/drawing/2014/main" id="{BCA691DB-C4D4-F6DA-24DB-C2F5DA05F22A}"/>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27" name="直接连接符 26">
            <a:extLst>
              <a:ext uri="{FF2B5EF4-FFF2-40B4-BE49-F238E27FC236}">
                <a16:creationId xmlns:a16="http://schemas.microsoft.com/office/drawing/2014/main" id="{1A582964-DD92-2D7F-D419-04C99E728F72}"/>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92C49F7-5127-EF01-A5EF-2948E98960FE}"/>
              </a:ext>
            </a:extLst>
          </p:cNvPr>
          <p:cNvCxnSpPr>
            <a:cxnSpLocks/>
            <a:endCxn id="9"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任意多边形 81">
            <a:extLst>
              <a:ext uri="{FF2B5EF4-FFF2-40B4-BE49-F238E27FC236}">
                <a16:creationId xmlns:a16="http://schemas.microsoft.com/office/drawing/2014/main" id="{FABFC488-86C6-E58A-31BF-12EEEE45DAD5}"/>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0" name="椭圆 1059">
            <a:extLst>
              <a:ext uri="{FF2B5EF4-FFF2-40B4-BE49-F238E27FC236}">
                <a16:creationId xmlns:a16="http://schemas.microsoft.com/office/drawing/2014/main" id="{20A51CD9-CE30-8D84-C759-7AE717BF2CF8}"/>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椭圆 1060">
            <a:extLst>
              <a:ext uri="{FF2B5EF4-FFF2-40B4-BE49-F238E27FC236}">
                <a16:creationId xmlns:a16="http://schemas.microsoft.com/office/drawing/2014/main" id="{6C1BE438-AC54-90B4-D7AE-C9CC8732790D}"/>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38E3FD05-BC0E-37D9-8539-D28E7023E9F3}"/>
              </a:ext>
            </a:extLst>
          </p:cNvPr>
          <p:cNvGrpSpPr/>
          <p:nvPr/>
        </p:nvGrpSpPr>
        <p:grpSpPr>
          <a:xfrm>
            <a:off x="5342329" y="4129015"/>
            <a:ext cx="822451" cy="1763960"/>
            <a:chOff x="5342329" y="4129015"/>
            <a:chExt cx="822451" cy="1763960"/>
          </a:xfrm>
        </p:grpSpPr>
        <p:sp>
          <p:nvSpPr>
            <p:cNvPr id="25" name="文本框 24">
              <a:extLst>
                <a:ext uri="{FF2B5EF4-FFF2-40B4-BE49-F238E27FC236}">
                  <a16:creationId xmlns:a16="http://schemas.microsoft.com/office/drawing/2014/main" id="{3CFF559F-B70F-FB1A-4460-EA75700B40DC}"/>
                </a:ext>
              </a:extLst>
            </p:cNvPr>
            <p:cNvSpPr txBox="1"/>
            <p:nvPr/>
          </p:nvSpPr>
          <p:spPr>
            <a:xfrm>
              <a:off x="5355272" y="463239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P8</a:t>
              </a:r>
              <a:endParaRPr lang="zh-CN" altLang="en-US" b="1" dirty="0">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53E53E84-35DE-60ED-92C3-3A5825899069}"/>
                </a:ext>
              </a:extLst>
            </p:cNvPr>
            <p:cNvSpPr txBox="1"/>
            <p:nvPr/>
          </p:nvSpPr>
          <p:spPr>
            <a:xfrm>
              <a:off x="5342329" y="552364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P9</a:t>
              </a:r>
              <a:endParaRPr lang="zh-CN" altLang="en-US" b="1"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7088514E-D7AC-96BF-2974-4C80C92D2CE7}"/>
                </a:ext>
              </a:extLst>
            </p:cNvPr>
            <p:cNvSpPr txBox="1"/>
            <p:nvPr/>
          </p:nvSpPr>
          <p:spPr>
            <a:xfrm>
              <a:off x="5355272" y="412901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grpSp>
      <p:sp>
        <p:nvSpPr>
          <p:cNvPr id="10" name="文本框 9">
            <a:extLst>
              <a:ext uri="{FF2B5EF4-FFF2-40B4-BE49-F238E27FC236}">
                <a16:creationId xmlns:a16="http://schemas.microsoft.com/office/drawing/2014/main" id="{B0BBE204-F85A-B723-5953-7E8F0B086E43}"/>
              </a:ext>
            </a:extLst>
          </p:cNvPr>
          <p:cNvSpPr txBox="1"/>
          <p:nvPr/>
        </p:nvSpPr>
        <p:spPr>
          <a:xfrm>
            <a:off x="7506657" y="4838868"/>
            <a:ext cx="1631026" cy="1015663"/>
          </a:xfrm>
          <a:prstGeom prst="rect">
            <a:avLst/>
          </a:prstGeom>
          <a:noFill/>
        </p:spPr>
        <p:txBody>
          <a:bodyPr wrap="square" rtlCol="0">
            <a:spAutoFit/>
          </a:bodyPr>
          <a:lstStyle/>
          <a:p>
            <a:pPr algn="ctr"/>
            <a:r>
              <a:rPr lang="en-US" altLang="zh-CN" sz="2000" b="1" dirty="0">
                <a:latin typeface="Calibri" panose="020F0502020204030204" pitchFamily="34" charset="0"/>
                <a:cs typeface="Calibri" panose="020F0502020204030204" pitchFamily="34" charset="0"/>
              </a:rPr>
              <a:t>Congestion Tree rooted</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at</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P6</a:t>
            </a:r>
            <a:endParaRPr lang="zh-CN" alt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155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46777-AFA0-532F-B9B7-8366F11C56F6}"/>
            </a:ext>
          </a:extLst>
        </p:cNvPr>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D072B675-BFC6-28C2-CCCA-9304E34B1EE6}"/>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FF37D826-EF5E-F1D7-C224-2B6327C0CA2B}"/>
              </a:ext>
            </a:extLst>
          </p:cNvPr>
          <p:cNvGrpSpPr/>
          <p:nvPr/>
        </p:nvGrpSpPr>
        <p:grpSpPr>
          <a:xfrm>
            <a:off x="4904498" y="1954846"/>
            <a:ext cx="4334108" cy="2750716"/>
            <a:chOff x="4904498" y="1954846"/>
            <a:chExt cx="4334108" cy="2750716"/>
          </a:xfrm>
        </p:grpSpPr>
        <p:sp>
          <p:nvSpPr>
            <p:cNvPr id="32" name="椭圆 31">
              <a:extLst>
                <a:ext uri="{FF2B5EF4-FFF2-40B4-BE49-F238E27FC236}">
                  <a16:creationId xmlns:a16="http://schemas.microsoft.com/office/drawing/2014/main" id="{76BDABC0-A019-8DC6-FA60-2EB189E9EE4D}"/>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8C1C7C60-1FCD-D1A3-B105-798B243EE3FF}"/>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6">
              <a:extLst>
                <a:ext uri="{FF2B5EF4-FFF2-40B4-BE49-F238E27FC236}">
                  <a16:creationId xmlns:a16="http://schemas.microsoft.com/office/drawing/2014/main" id="{AD2A0163-108B-92F2-8D15-50E64653AEC7}"/>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184F51A5-B615-D479-DCEF-718B99717064}"/>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1043" name="矩形 1042">
              <a:extLst>
                <a:ext uri="{FF2B5EF4-FFF2-40B4-BE49-F238E27FC236}">
                  <a16:creationId xmlns:a16="http://schemas.microsoft.com/office/drawing/2014/main" id="{33D5CD72-B44B-19D8-CFB5-2DFA7ABDFE61}"/>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a:extLst>
                <a:ext uri="{FF2B5EF4-FFF2-40B4-BE49-F238E27FC236}">
                  <a16:creationId xmlns:a16="http://schemas.microsoft.com/office/drawing/2014/main" id="{1174885A-B516-B067-B4EC-48F97E108C33}"/>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14">
              <a:extLst>
                <a:ext uri="{FF2B5EF4-FFF2-40B4-BE49-F238E27FC236}">
                  <a16:creationId xmlns:a16="http://schemas.microsoft.com/office/drawing/2014/main" id="{98CD5942-16DA-7876-2961-8034E2843E10}"/>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82" name="文本框 1081">
              <a:extLst>
                <a:ext uri="{FF2B5EF4-FFF2-40B4-BE49-F238E27FC236}">
                  <a16:creationId xmlns:a16="http://schemas.microsoft.com/office/drawing/2014/main" id="{0F14090B-80C0-629C-A88C-79200FE5C598}"/>
                </a:ext>
              </a:extLst>
            </p:cNvPr>
            <p:cNvSpPr txBox="1"/>
            <p:nvPr/>
          </p:nvSpPr>
          <p:spPr>
            <a:xfrm>
              <a:off x="8429098" y="393411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grpSp>
      <p:sp>
        <p:nvSpPr>
          <p:cNvPr id="14" name="矩形: 圆角 13">
            <a:extLst>
              <a:ext uri="{FF2B5EF4-FFF2-40B4-BE49-F238E27FC236}">
                <a16:creationId xmlns:a16="http://schemas.microsoft.com/office/drawing/2014/main" id="{70A5AD82-547A-73B9-38BD-0CA4AB577F87}"/>
              </a:ext>
            </a:extLst>
          </p:cNvPr>
          <p:cNvSpPr/>
          <p:nvPr/>
        </p:nvSpPr>
        <p:spPr>
          <a:xfrm>
            <a:off x="4395586" y="1859279"/>
            <a:ext cx="5026568" cy="4129397"/>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a:extLst>
              <a:ext uri="{FF2B5EF4-FFF2-40B4-BE49-F238E27FC236}">
                <a16:creationId xmlns:a16="http://schemas.microsoft.com/office/drawing/2014/main" id="{B7CC9E74-B6C2-6010-8474-4080E37CD5A1}"/>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C655BECF-557C-E1E7-CE77-F82C01E79312}"/>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BCCDBC3-28A1-904F-A2EC-4B6AAD133E27}"/>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0A2498B-4D35-F2F8-3821-706A847CE47D}"/>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7BFA9EF-F2EC-6E37-C6EA-ABA5961D06AB}"/>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83F83C5-690A-F8CA-3867-9FA022CF6A5E}"/>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56BFCDCB-978E-B524-CB34-4E4354BE820B}"/>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45" name="任意多边形 17">
            <a:extLst>
              <a:ext uri="{FF2B5EF4-FFF2-40B4-BE49-F238E27FC236}">
                <a16:creationId xmlns:a16="http://schemas.microsoft.com/office/drawing/2014/main" id="{E4015152-05F4-9D37-B4CA-BD75C5034C9B}"/>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8BB7B8B8-2513-16F3-6903-505E34D427E2}"/>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96256505-D364-20B9-E1ED-722B2BF53648}"/>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34EA6038-4513-88CF-AC3B-42AF49F03B8D}"/>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68003336-9613-FE2B-C234-91283020F138}"/>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6" name="矩形 1045">
            <a:extLst>
              <a:ext uri="{FF2B5EF4-FFF2-40B4-BE49-F238E27FC236}">
                <a16:creationId xmlns:a16="http://schemas.microsoft.com/office/drawing/2014/main" id="{EA3F0EDF-4711-EE11-8D10-33BD41CCBE66}"/>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2E28CCF9-114C-0D6E-82EA-B2058277724A}"/>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40AEDA26-62F5-B905-FEDB-2ED89B30922D}"/>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5D48DA6E-855B-1559-6CE2-707B0C2E9295}"/>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5F1A0394-1CFC-BA80-CC4F-4B05AB16A484}"/>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3C5BA36D-196E-639F-F904-FF718A950FCD}"/>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4BD2A2E8-61B6-2ECD-58DA-659EFF40F14D}"/>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31DDAC38-0F9E-2D4B-C306-C7B73516C75F}"/>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5D3A4552-AE0C-754C-A2FE-E724CBA14A6C}"/>
              </a:ext>
            </a:extLst>
          </p:cNvPr>
          <p:cNvSpPr txBox="1"/>
          <p:nvPr/>
        </p:nvSpPr>
        <p:spPr>
          <a:xfrm>
            <a:off x="7278683" y="5074542"/>
            <a:ext cx="1631026" cy="400110"/>
          </a:xfrm>
          <a:prstGeom prst="rect">
            <a:avLst/>
          </a:prstGeom>
          <a:noFill/>
        </p:spPr>
        <p:txBody>
          <a:bodyPr wrap="square" rtlCol="0">
            <a:spAutoFit/>
          </a:bodyPr>
          <a:lstStyle/>
          <a:p>
            <a:pPr algn="ctr"/>
            <a:r>
              <a:rPr lang="en-US" altLang="zh-CN" sz="2000" b="1" dirty="0">
                <a:solidFill>
                  <a:srgbClr val="FF0000"/>
                </a:solidFill>
                <a:latin typeface="Calibri" panose="020F0502020204030204" pitchFamily="34" charset="0"/>
                <a:cs typeface="Calibri" panose="020F0502020204030204" pitchFamily="34" charset="0"/>
              </a:rPr>
              <a:t>Tree-tangling</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37" name="矩形 36">
            <a:extLst>
              <a:ext uri="{FF2B5EF4-FFF2-40B4-BE49-F238E27FC236}">
                <a16:creationId xmlns:a16="http://schemas.microsoft.com/office/drawing/2014/main" id="{ABDA340A-9578-9E6F-C1B3-93A3DBF28A5C}"/>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椭圆 1041">
            <a:extLst>
              <a:ext uri="{FF2B5EF4-FFF2-40B4-BE49-F238E27FC236}">
                <a16:creationId xmlns:a16="http://schemas.microsoft.com/office/drawing/2014/main" id="{5180A7F7-06BD-B2A1-1DFB-C0147B5EA10F}"/>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4" name="矩形 1043">
            <a:extLst>
              <a:ext uri="{FF2B5EF4-FFF2-40B4-BE49-F238E27FC236}">
                <a16:creationId xmlns:a16="http://schemas.microsoft.com/office/drawing/2014/main" id="{326872D9-02E6-7FC1-F972-B789E1B3FE86}"/>
              </a:ext>
            </a:extLst>
          </p:cNvPr>
          <p:cNvSpPr/>
          <p:nvPr/>
        </p:nvSpPr>
        <p:spPr>
          <a:xfrm>
            <a:off x="6199175" y="4563405"/>
            <a:ext cx="540000" cy="44182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椭圆 1044">
            <a:extLst>
              <a:ext uri="{FF2B5EF4-FFF2-40B4-BE49-F238E27FC236}">
                <a16:creationId xmlns:a16="http://schemas.microsoft.com/office/drawing/2014/main" id="{FB78CD3B-F135-F35A-B475-CB7EF23477C1}"/>
              </a:ext>
            </a:extLst>
          </p:cNvPr>
          <p:cNvSpPr/>
          <p:nvPr/>
        </p:nvSpPr>
        <p:spPr>
          <a:xfrm rot="5400000">
            <a:off x="6616174" y="4661900"/>
            <a:ext cx="226276" cy="226276"/>
          </a:xfrm>
          <a:prstGeom prst="ellipse">
            <a:avLst/>
          </a:prstGeom>
          <a:pattFill prst="dkVert">
            <a:fgClr>
              <a:srgbClr val="AD5E00"/>
            </a:fgClr>
            <a:bgClr>
              <a:schemeClr val="accent6">
                <a:lumMod val="60000"/>
                <a:lumOff val="40000"/>
              </a:schemeClr>
            </a:bgClr>
          </a:patt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42350F3F-A97A-3EEE-5452-C446D86C11D8}"/>
              </a:ext>
            </a:extLst>
          </p:cNvPr>
          <p:cNvSpPr>
            <a:spLocks noGrp="1"/>
          </p:cNvSpPr>
          <p:nvPr>
            <p:ph type="sldNum" sz="quarter" idx="12"/>
          </p:nvPr>
        </p:nvSpPr>
        <p:spPr/>
        <p:txBody>
          <a:bodyPr/>
          <a:lstStyle/>
          <a:p>
            <a:fld id="{49AE70B2-8BF9-45C0-BB95-33D1B9D3A854}" type="slidenum">
              <a:rPr lang="zh-CN" altLang="en-US" smtClean="0"/>
              <a:t>96</a:t>
            </a:fld>
            <a:endParaRPr lang="zh-CN" altLang="en-US" dirty="0"/>
          </a:p>
        </p:txBody>
      </p:sp>
      <p:sp>
        <p:nvSpPr>
          <p:cNvPr id="5" name="标题 4">
            <a:extLst>
              <a:ext uri="{FF2B5EF4-FFF2-40B4-BE49-F238E27FC236}">
                <a16:creationId xmlns:a16="http://schemas.microsoft.com/office/drawing/2014/main" id="{C1D833A3-3CF6-66AB-4891-9BC4F1548BDC}"/>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3: Handle Tree-tangling Scenarios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2E7341F2-51B2-E6D2-E6C1-8199BCC13BC1}"/>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13BCCB5A-C67A-78BA-56EA-30515A179FD6}"/>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7B1FFA00-0AA1-4BB0-7CB0-9E497C94F406}"/>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5B282A9B-0898-BC0C-6374-421096A1A098}"/>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0112EB6F-EC35-776C-D8EF-67A936F979AA}"/>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742790C9-E3FD-F0F7-A35D-84D7617CDCD6}"/>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0A5050EE-9162-C988-49F2-6710D786EBAE}"/>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FF43DE21-225F-1AB9-B5F5-D6841A58BF28}"/>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B0C98E47-863F-31F0-C234-AEDF22BDA587}"/>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764139E0-14FD-0889-B0DE-CC7902E07411}"/>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EAC0C741-D50B-1F59-F4E4-0A6B10F8B2B8}"/>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FB43D680-1E19-08DD-4D3E-13507FCED2D6}"/>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94148370-DDDD-C9A8-D9A4-7C3CE6D34569}"/>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7029783D-E74A-B91A-667D-650067F0521F}"/>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8" name="直接连接符 7">
            <a:extLst>
              <a:ext uri="{FF2B5EF4-FFF2-40B4-BE49-F238E27FC236}">
                <a16:creationId xmlns:a16="http://schemas.microsoft.com/office/drawing/2014/main" id="{08355184-5C78-7623-79C6-8534BCF8CA35}"/>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98E91EA-BB65-A313-E8A4-CA61529A55F0}"/>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511956B-33EF-5B7E-087D-F1FDD7A940B0}"/>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14">
            <a:extLst>
              <a:ext uri="{FF2B5EF4-FFF2-40B4-BE49-F238E27FC236}">
                <a16:creationId xmlns:a16="http://schemas.microsoft.com/office/drawing/2014/main" id="{9E9A85FA-3F79-26C1-9488-CED495485D5C}"/>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6" name="椭圆 45">
            <a:extLst>
              <a:ext uri="{FF2B5EF4-FFF2-40B4-BE49-F238E27FC236}">
                <a16:creationId xmlns:a16="http://schemas.microsoft.com/office/drawing/2014/main" id="{48773D01-827A-4FC5-D559-470485DEE9D1}"/>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文本框 49">
            <a:extLst>
              <a:ext uri="{FF2B5EF4-FFF2-40B4-BE49-F238E27FC236}">
                <a16:creationId xmlns:a16="http://schemas.microsoft.com/office/drawing/2014/main" id="{17278F8A-6DC6-2B1C-3373-3AF4A097D8B9}"/>
              </a:ext>
            </a:extLst>
          </p:cNvPr>
          <p:cNvSpPr txBox="1"/>
          <p:nvPr/>
        </p:nvSpPr>
        <p:spPr>
          <a:xfrm>
            <a:off x="8730224" y="353110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1040" name="文本框 1039">
            <a:extLst>
              <a:ext uri="{FF2B5EF4-FFF2-40B4-BE49-F238E27FC236}">
                <a16:creationId xmlns:a16="http://schemas.microsoft.com/office/drawing/2014/main" id="{9AF8DB4E-F66F-6C80-EC65-D2E82F2859A4}"/>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
        <p:nvSpPr>
          <p:cNvPr id="1049" name="矩形 1048">
            <a:extLst>
              <a:ext uri="{FF2B5EF4-FFF2-40B4-BE49-F238E27FC236}">
                <a16:creationId xmlns:a16="http://schemas.microsoft.com/office/drawing/2014/main" id="{8F507AEC-E4C0-BDCC-F36C-53B93AF4EA5A}"/>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760DBE1A-333E-9195-572C-962181BDD740}"/>
              </a:ext>
            </a:extLst>
          </p:cNvPr>
          <p:cNvCxnSpPr>
            <a:cxnSpLocks/>
          </p:cNvCxnSpPr>
          <p:nvPr/>
        </p:nvCxnSpPr>
        <p:spPr>
          <a:xfrm>
            <a:off x="2253991" y="3023126"/>
            <a:ext cx="1299152" cy="0"/>
          </a:xfrm>
          <a:prstGeom prst="straightConnector1">
            <a:avLst/>
          </a:prstGeom>
          <a:noFill/>
          <a:ln w="254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1" name="任意多边形 81">
            <a:extLst>
              <a:ext uri="{FF2B5EF4-FFF2-40B4-BE49-F238E27FC236}">
                <a16:creationId xmlns:a16="http://schemas.microsoft.com/office/drawing/2014/main" id="{3E69303C-6190-5DA1-7FB1-63FC085E5BB4}"/>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27" name="直接连接符 26">
            <a:extLst>
              <a:ext uri="{FF2B5EF4-FFF2-40B4-BE49-F238E27FC236}">
                <a16:creationId xmlns:a16="http://schemas.microsoft.com/office/drawing/2014/main" id="{CA6EFC20-8536-1CA7-B4A9-C9162A6C3948}"/>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50" name="矩形 1049">
            <a:extLst>
              <a:ext uri="{FF2B5EF4-FFF2-40B4-BE49-F238E27FC236}">
                <a16:creationId xmlns:a16="http://schemas.microsoft.com/office/drawing/2014/main" id="{D9D5B29E-3558-72BB-B4DA-32923FA7762F}"/>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8E9E696E-C8AD-8BED-11D3-484BBF2B1D4B}"/>
              </a:ext>
            </a:extLst>
          </p:cNvPr>
          <p:cNvCxnSpPr>
            <a:cxnSpLocks/>
            <a:endCxn id="9"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82E35EDC-C34E-8FC9-7BD8-AF741E88BF24}"/>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81">
            <a:extLst>
              <a:ext uri="{FF2B5EF4-FFF2-40B4-BE49-F238E27FC236}">
                <a16:creationId xmlns:a16="http://schemas.microsoft.com/office/drawing/2014/main" id="{41809851-F33C-E016-A182-F080F8BB95E7}"/>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BCD4120C-077B-5C6E-F599-B79C1DBA33C3}"/>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83">
            <a:extLst>
              <a:ext uri="{FF2B5EF4-FFF2-40B4-BE49-F238E27FC236}">
                <a16:creationId xmlns:a16="http://schemas.microsoft.com/office/drawing/2014/main" id="{8B69BC41-E5BF-A31A-982A-69786B5A3A0E}"/>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1" name="任意多边形 83">
            <a:extLst>
              <a:ext uri="{FF2B5EF4-FFF2-40B4-BE49-F238E27FC236}">
                <a16:creationId xmlns:a16="http://schemas.microsoft.com/office/drawing/2014/main" id="{C1502546-17FF-5FBB-F3C1-CEFB9957EE74}"/>
              </a:ext>
            </a:extLst>
          </p:cNvPr>
          <p:cNvSpPr/>
          <p:nvPr/>
        </p:nvSpPr>
        <p:spPr>
          <a:xfrm>
            <a:off x="5414518" y="4447648"/>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noFill/>
          <a:ln w="38100">
            <a:solidFill>
              <a:srgbClr val="6C7E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25" name="椭圆 24">
            <a:extLst>
              <a:ext uri="{FF2B5EF4-FFF2-40B4-BE49-F238E27FC236}">
                <a16:creationId xmlns:a16="http://schemas.microsoft.com/office/drawing/2014/main" id="{3DFE037B-6B0A-5F02-161A-D43DCD3CCFD0}"/>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44967DC0-14EB-A638-7081-50502E5B8595}"/>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F1E24B47-F85D-0774-E70D-A95889E53256}"/>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9DDBA597-9C21-E672-B9C6-852DD0E48A23}"/>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4B59C19D-6E9A-B432-238D-E29C4FE7344B}"/>
              </a:ext>
            </a:extLst>
          </p:cNvPr>
          <p:cNvGrpSpPr/>
          <p:nvPr/>
        </p:nvGrpSpPr>
        <p:grpSpPr>
          <a:xfrm>
            <a:off x="5342329" y="4129015"/>
            <a:ext cx="822451" cy="1763960"/>
            <a:chOff x="5342329" y="4129015"/>
            <a:chExt cx="822451" cy="1763960"/>
          </a:xfrm>
        </p:grpSpPr>
        <p:sp>
          <p:nvSpPr>
            <p:cNvPr id="19" name="文本框 18">
              <a:extLst>
                <a:ext uri="{FF2B5EF4-FFF2-40B4-BE49-F238E27FC236}">
                  <a16:creationId xmlns:a16="http://schemas.microsoft.com/office/drawing/2014/main" id="{1CF03338-A677-30DA-EA0D-F2D20146E2D0}"/>
                </a:ext>
              </a:extLst>
            </p:cNvPr>
            <p:cNvSpPr txBox="1"/>
            <p:nvPr/>
          </p:nvSpPr>
          <p:spPr>
            <a:xfrm>
              <a:off x="5355272" y="463239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P8</a:t>
              </a:r>
              <a:endParaRPr lang="zh-CN" altLang="en-US" b="1"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7657B4EF-18BF-330E-98FD-34A0384CE10D}"/>
                </a:ext>
              </a:extLst>
            </p:cNvPr>
            <p:cNvSpPr txBox="1"/>
            <p:nvPr/>
          </p:nvSpPr>
          <p:spPr>
            <a:xfrm>
              <a:off x="5342329" y="552364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P9</a:t>
              </a:r>
              <a:endParaRPr lang="zh-CN" altLang="en-US" b="1"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57BB221D-14B6-9AC0-8F20-FD647D112129}"/>
                </a:ext>
              </a:extLst>
            </p:cNvPr>
            <p:cNvSpPr txBox="1"/>
            <p:nvPr/>
          </p:nvSpPr>
          <p:spPr>
            <a:xfrm>
              <a:off x="5355272" y="412901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42743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45"/>
                                        </p:tgtEl>
                                      </p:cBhvr>
                                    </p:animEffect>
                                    <p:animScale>
                                      <p:cBhvr>
                                        <p:cTn id="7" dur="250" autoRev="1" fill="hold"/>
                                        <p:tgtEl>
                                          <p:spTgt spid="104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P spid="4"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CD5B-5E6A-E388-F343-FEA14D3FED11}"/>
            </a:ext>
          </a:extLst>
        </p:cNvPr>
        <p:cNvGrpSpPr/>
        <p:nvPr/>
      </p:nvGrpSpPr>
      <p:grpSpPr>
        <a:xfrm>
          <a:off x="0" y="0"/>
          <a:ext cx="0" cy="0"/>
          <a:chOff x="0" y="0"/>
          <a:chExt cx="0" cy="0"/>
        </a:xfrm>
      </p:grpSpPr>
      <p:cxnSp>
        <p:nvCxnSpPr>
          <p:cNvPr id="12" name="直接连接符 11">
            <a:extLst>
              <a:ext uri="{FF2B5EF4-FFF2-40B4-BE49-F238E27FC236}">
                <a16:creationId xmlns:a16="http://schemas.microsoft.com/office/drawing/2014/main" id="{240CAC6E-7658-B9A3-C3D1-F57722F745C6}"/>
              </a:ext>
            </a:extLst>
          </p:cNvPr>
          <p:cNvCxnSpPr>
            <a:cxnSpLocks/>
          </p:cNvCxnSpPr>
          <p:nvPr/>
        </p:nvCxnSpPr>
        <p:spPr>
          <a:xfrm flipH="1" flipV="1">
            <a:off x="5364455" y="2145498"/>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46A50BE2-A0D5-B54C-B6B5-2793E3862701}"/>
              </a:ext>
            </a:extLst>
          </p:cNvPr>
          <p:cNvGrpSpPr/>
          <p:nvPr/>
        </p:nvGrpSpPr>
        <p:grpSpPr>
          <a:xfrm>
            <a:off x="4904498" y="1954846"/>
            <a:ext cx="4334108" cy="2750716"/>
            <a:chOff x="4904498" y="1954846"/>
            <a:chExt cx="4334108" cy="2750716"/>
          </a:xfrm>
        </p:grpSpPr>
        <p:sp>
          <p:nvSpPr>
            <p:cNvPr id="32" name="椭圆 31">
              <a:extLst>
                <a:ext uri="{FF2B5EF4-FFF2-40B4-BE49-F238E27FC236}">
                  <a16:creationId xmlns:a16="http://schemas.microsoft.com/office/drawing/2014/main" id="{60931B85-4301-EF42-8528-F20350001663}"/>
                </a:ext>
              </a:extLst>
            </p:cNvPr>
            <p:cNvSpPr/>
            <p:nvPr/>
          </p:nvSpPr>
          <p:spPr>
            <a:xfrm rot="5232316">
              <a:off x="8371134" y="3401717"/>
              <a:ext cx="162443" cy="18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11">
              <a:extLst>
                <a:ext uri="{FF2B5EF4-FFF2-40B4-BE49-F238E27FC236}">
                  <a16:creationId xmlns:a16="http://schemas.microsoft.com/office/drawing/2014/main" id="{63046D75-5B49-6EB0-88F0-D97B24B31ACF}"/>
                </a:ext>
              </a:extLst>
            </p:cNvPr>
            <p:cNvSpPr/>
            <p:nvPr/>
          </p:nvSpPr>
          <p:spPr>
            <a:xfrm>
              <a:off x="7074321" y="2564775"/>
              <a:ext cx="1745830" cy="938094"/>
            </a:xfrm>
            <a:custGeom>
              <a:avLst/>
              <a:gdLst>
                <a:gd name="connsiteX0" fmla="*/ 0 w 1743075"/>
                <a:gd name="connsiteY0" fmla="*/ 0 h 1081616"/>
                <a:gd name="connsiteX1" fmla="*/ 809625 w 1743075"/>
                <a:gd name="connsiteY1" fmla="*/ 933450 h 1081616"/>
                <a:gd name="connsiteX2" fmla="*/ 1743075 w 1743075"/>
                <a:gd name="connsiteY2" fmla="*/ 1066800 h 1081616"/>
              </a:gdLst>
              <a:ahLst/>
              <a:cxnLst>
                <a:cxn ang="0">
                  <a:pos x="connsiteX0" y="connsiteY0"/>
                </a:cxn>
                <a:cxn ang="0">
                  <a:pos x="connsiteX1" y="connsiteY1"/>
                </a:cxn>
                <a:cxn ang="0">
                  <a:pos x="connsiteX2" y="connsiteY2"/>
                </a:cxn>
              </a:cxnLst>
              <a:rect l="l" t="t" r="r" b="b"/>
              <a:pathLst>
                <a:path w="1743075" h="1081616">
                  <a:moveTo>
                    <a:pt x="0" y="0"/>
                  </a:moveTo>
                  <a:cubicBezTo>
                    <a:pt x="259556" y="377825"/>
                    <a:pt x="519113" y="755650"/>
                    <a:pt x="809625" y="933450"/>
                  </a:cubicBezTo>
                  <a:cubicBezTo>
                    <a:pt x="1100137" y="1111250"/>
                    <a:pt x="1421606" y="1089025"/>
                    <a:pt x="1743075" y="1066800"/>
                  </a:cubicBezTo>
                </a:path>
              </a:pathLst>
            </a:custGeom>
            <a:noFill/>
            <a:ln w="1905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6">
              <a:extLst>
                <a:ext uri="{FF2B5EF4-FFF2-40B4-BE49-F238E27FC236}">
                  <a16:creationId xmlns:a16="http://schemas.microsoft.com/office/drawing/2014/main" id="{8B027BD8-6691-FD35-D4B4-C1590A94A0E5}"/>
                </a:ext>
              </a:extLst>
            </p:cNvPr>
            <p:cNvSpPr/>
            <p:nvPr/>
          </p:nvSpPr>
          <p:spPr>
            <a:xfrm>
              <a:off x="5459259" y="2071162"/>
              <a:ext cx="1495425" cy="354150"/>
            </a:xfrm>
            <a:custGeom>
              <a:avLst/>
              <a:gdLst>
                <a:gd name="connsiteX0" fmla="*/ 0 w 1495425"/>
                <a:gd name="connsiteY0" fmla="*/ 0 h 392427"/>
                <a:gd name="connsiteX1" fmla="*/ 876300 w 1495425"/>
                <a:gd name="connsiteY1" fmla="*/ 333375 h 392427"/>
                <a:gd name="connsiteX2" fmla="*/ 1495425 w 1495425"/>
                <a:gd name="connsiteY2" fmla="*/ 390525 h 392427"/>
              </a:gdLst>
              <a:ahLst/>
              <a:cxnLst>
                <a:cxn ang="0">
                  <a:pos x="connsiteX0" y="connsiteY0"/>
                </a:cxn>
                <a:cxn ang="0">
                  <a:pos x="connsiteX1" y="connsiteY1"/>
                </a:cxn>
                <a:cxn ang="0">
                  <a:pos x="connsiteX2" y="connsiteY2"/>
                </a:cxn>
              </a:cxnLst>
              <a:rect l="l" t="t" r="r" b="b"/>
              <a:pathLst>
                <a:path w="1495425" h="392427">
                  <a:moveTo>
                    <a:pt x="0" y="0"/>
                  </a:moveTo>
                  <a:cubicBezTo>
                    <a:pt x="313531" y="134144"/>
                    <a:pt x="627063" y="268288"/>
                    <a:pt x="876300" y="333375"/>
                  </a:cubicBezTo>
                  <a:cubicBezTo>
                    <a:pt x="1125537" y="398462"/>
                    <a:pt x="1310481" y="394493"/>
                    <a:pt x="1495425" y="390525"/>
                  </a:cubicBezTo>
                </a:path>
              </a:pathLst>
            </a:custGeom>
            <a:noFill/>
            <a:ln w="38100">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88E128EC-263A-1152-0F2B-BB9F965D3E6F}"/>
                </a:ext>
              </a:extLst>
            </p:cNvPr>
            <p:cNvSpPr txBox="1"/>
            <p:nvPr/>
          </p:nvSpPr>
          <p:spPr>
            <a:xfrm>
              <a:off x="8429098" y="320547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P1</a:t>
              </a:r>
              <a:endParaRPr lang="zh-CN" altLang="en-US" b="1" dirty="0">
                <a:latin typeface="Calibri" panose="020F0502020204030204" pitchFamily="34" charset="0"/>
                <a:cs typeface="Calibri" panose="020F0502020204030204" pitchFamily="34" charset="0"/>
              </a:endParaRPr>
            </a:p>
          </p:txBody>
        </p:sp>
        <p:sp>
          <p:nvSpPr>
            <p:cNvPr id="1043" name="矩形 1042">
              <a:extLst>
                <a:ext uri="{FF2B5EF4-FFF2-40B4-BE49-F238E27FC236}">
                  <a16:creationId xmlns:a16="http://schemas.microsoft.com/office/drawing/2014/main" id="{2FF17F71-A6CB-A043-82EA-AFA1DCB1225E}"/>
                </a:ext>
              </a:extLst>
            </p:cNvPr>
            <p:cNvSpPr/>
            <p:nvPr/>
          </p:nvSpPr>
          <p:spPr>
            <a:xfrm>
              <a:off x="4904498" y="1954846"/>
              <a:ext cx="478757" cy="361803"/>
            </a:xfrm>
            <a:prstGeom prst="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a:extLst>
                <a:ext uri="{FF2B5EF4-FFF2-40B4-BE49-F238E27FC236}">
                  <a16:creationId xmlns:a16="http://schemas.microsoft.com/office/drawing/2014/main" id="{F3E72FEC-A2F4-A402-081C-694B36F80EE7}"/>
                </a:ext>
              </a:extLst>
            </p:cNvPr>
            <p:cNvSpPr/>
            <p:nvPr/>
          </p:nvSpPr>
          <p:spPr>
            <a:xfrm rot="5232316">
              <a:off x="8371134" y="3854646"/>
              <a:ext cx="162443" cy="18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任意多边形 14">
              <a:extLst>
                <a:ext uri="{FF2B5EF4-FFF2-40B4-BE49-F238E27FC236}">
                  <a16:creationId xmlns:a16="http://schemas.microsoft.com/office/drawing/2014/main" id="{D71B2784-A586-3961-B6D2-FC6F9D5B3D32}"/>
                </a:ext>
              </a:extLst>
            </p:cNvPr>
            <p:cNvSpPr/>
            <p:nvPr/>
          </p:nvSpPr>
          <p:spPr>
            <a:xfrm>
              <a:off x="7124700" y="3928836"/>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82" name="文本框 1081">
              <a:extLst>
                <a:ext uri="{FF2B5EF4-FFF2-40B4-BE49-F238E27FC236}">
                  <a16:creationId xmlns:a16="http://schemas.microsoft.com/office/drawing/2014/main" id="{52BE41F1-1ED0-8905-3A35-4CF1A5711CA8}"/>
                </a:ext>
              </a:extLst>
            </p:cNvPr>
            <p:cNvSpPr txBox="1"/>
            <p:nvPr/>
          </p:nvSpPr>
          <p:spPr>
            <a:xfrm>
              <a:off x="8429098" y="3934117"/>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P3</a:t>
              </a:r>
              <a:endParaRPr lang="zh-CN" altLang="en-US" b="1" dirty="0">
                <a:latin typeface="Calibri" panose="020F0502020204030204" pitchFamily="34" charset="0"/>
                <a:cs typeface="Calibri" panose="020F0502020204030204" pitchFamily="34" charset="0"/>
              </a:endParaRPr>
            </a:p>
          </p:txBody>
        </p:sp>
      </p:grpSp>
      <p:sp>
        <p:nvSpPr>
          <p:cNvPr id="14" name="矩形: 圆角 13">
            <a:extLst>
              <a:ext uri="{FF2B5EF4-FFF2-40B4-BE49-F238E27FC236}">
                <a16:creationId xmlns:a16="http://schemas.microsoft.com/office/drawing/2014/main" id="{7754DB18-CD9F-5A2F-503D-EC85C94D748C}"/>
              </a:ext>
            </a:extLst>
          </p:cNvPr>
          <p:cNvSpPr/>
          <p:nvPr/>
        </p:nvSpPr>
        <p:spPr>
          <a:xfrm>
            <a:off x="4395586" y="1859279"/>
            <a:ext cx="5026568" cy="4129397"/>
          </a:xfrm>
          <a:prstGeom prst="roundRect">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a:extLst>
              <a:ext uri="{FF2B5EF4-FFF2-40B4-BE49-F238E27FC236}">
                <a16:creationId xmlns:a16="http://schemas.microsoft.com/office/drawing/2014/main" id="{514EEBFC-1D8E-BD7E-28CD-C94DD8F08A8F}"/>
              </a:ext>
            </a:extLst>
          </p:cNvPr>
          <p:cNvCxnSpPr/>
          <p:nvPr/>
        </p:nvCxnSpPr>
        <p:spPr>
          <a:xfrm flipH="1" flipV="1">
            <a:off x="6730293" y="2416049"/>
            <a:ext cx="1183929" cy="118478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7D6C82-A60B-13EC-56AF-6BF16D34F041}"/>
              </a:ext>
            </a:extLst>
          </p:cNvPr>
          <p:cNvCxnSpPr>
            <a:cxnSpLocks/>
          </p:cNvCxnSpPr>
          <p:nvPr/>
        </p:nvCxnSpPr>
        <p:spPr>
          <a:xfrm>
            <a:off x="6716590" y="3596861"/>
            <a:ext cx="1197632" cy="3971"/>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95E8EFC7-EBB8-CCF5-D76E-65F606530C2A}"/>
              </a:ext>
            </a:extLst>
          </p:cNvPr>
          <p:cNvCxnSpPr/>
          <p:nvPr/>
        </p:nvCxnSpPr>
        <p:spPr>
          <a:xfrm flipH="1">
            <a:off x="5361472" y="241605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1F19EA9F-A398-B357-FB96-33CDB59619C1}"/>
              </a:ext>
            </a:extLst>
          </p:cNvPr>
          <p:cNvCxnSpPr>
            <a:cxnSpLocks/>
          </p:cNvCxnSpPr>
          <p:nvPr/>
        </p:nvCxnSpPr>
        <p:spPr>
          <a:xfrm flipH="1" flipV="1">
            <a:off x="5350752" y="3326311"/>
            <a:ext cx="825838" cy="27055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74641C8-9790-3F29-6E58-E7CA04703BE0}"/>
              </a:ext>
            </a:extLst>
          </p:cNvPr>
          <p:cNvCxnSpPr>
            <a:cxnSpLocks/>
          </p:cNvCxnSpPr>
          <p:nvPr/>
        </p:nvCxnSpPr>
        <p:spPr>
          <a:xfrm flipH="1">
            <a:off x="5347769" y="3596863"/>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2E0AB9A-4C36-2855-176E-9F76AA3CE361}"/>
              </a:ext>
            </a:extLst>
          </p:cNvPr>
          <p:cNvSpPr/>
          <p:nvPr/>
        </p:nvSpPr>
        <p:spPr>
          <a:xfrm>
            <a:off x="6173614" y="2204077"/>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36" name="矩形 35">
            <a:extLst>
              <a:ext uri="{FF2B5EF4-FFF2-40B4-BE49-F238E27FC236}">
                <a16:creationId xmlns:a16="http://schemas.microsoft.com/office/drawing/2014/main" id="{8B4AC8E4-6DED-0CEA-E9B4-F557BCE15588}"/>
              </a:ext>
            </a:extLst>
          </p:cNvPr>
          <p:cNvSpPr/>
          <p:nvPr/>
        </p:nvSpPr>
        <p:spPr>
          <a:xfrm>
            <a:off x="6173167" y="3407740"/>
            <a:ext cx="540000" cy="406107"/>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0A688"/>
              </a:solidFill>
            </a:endParaRPr>
          </a:p>
        </p:txBody>
      </p:sp>
      <p:sp>
        <p:nvSpPr>
          <p:cNvPr id="45" name="任意多边形 17">
            <a:extLst>
              <a:ext uri="{FF2B5EF4-FFF2-40B4-BE49-F238E27FC236}">
                <a16:creationId xmlns:a16="http://schemas.microsoft.com/office/drawing/2014/main" id="{A15A3983-498D-767C-94F3-2CA3F7B4DD92}"/>
              </a:ext>
            </a:extLst>
          </p:cNvPr>
          <p:cNvSpPr/>
          <p:nvPr/>
        </p:nvSpPr>
        <p:spPr>
          <a:xfrm>
            <a:off x="5420857" y="2456539"/>
            <a:ext cx="1552575"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FFB6DBEA-75C6-80FC-A9C7-C7BD2FFD0D41}"/>
              </a:ext>
            </a:extLst>
          </p:cNvPr>
          <p:cNvSpPr txBox="1"/>
          <p:nvPr/>
        </p:nvSpPr>
        <p:spPr>
          <a:xfrm>
            <a:off x="6484818" y="2541811"/>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P4</a:t>
            </a:r>
            <a:endParaRPr lang="zh-CN" altLang="en-US" b="1"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C4590A78-7E1D-C666-94A7-EBDC04BFA8EB}"/>
              </a:ext>
            </a:extLst>
          </p:cNvPr>
          <p:cNvSpPr txBox="1"/>
          <p:nvPr/>
        </p:nvSpPr>
        <p:spPr>
          <a:xfrm>
            <a:off x="6469175" y="375528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P5</a:t>
            </a:r>
            <a:endParaRPr lang="zh-CN" altLang="en-US" b="1" dirty="0">
              <a:latin typeface="Calibri" panose="020F0502020204030204" pitchFamily="34" charset="0"/>
              <a:cs typeface="Calibri" panose="020F0502020204030204" pitchFamily="34" charset="0"/>
            </a:endParaRPr>
          </a:p>
        </p:txBody>
      </p:sp>
      <p:sp>
        <p:nvSpPr>
          <p:cNvPr id="59" name="任意多边形 3">
            <a:extLst>
              <a:ext uri="{FF2B5EF4-FFF2-40B4-BE49-F238E27FC236}">
                <a16:creationId xmlns:a16="http://schemas.microsoft.com/office/drawing/2014/main" id="{46BAB939-B3F4-230F-3D25-053AEA7679D3}"/>
              </a:ext>
            </a:extLst>
          </p:cNvPr>
          <p:cNvSpPr/>
          <p:nvPr/>
        </p:nvSpPr>
        <p:spPr>
          <a:xfrm>
            <a:off x="5414518" y="3257461"/>
            <a:ext cx="1520208" cy="291258"/>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60" name="任意多边形 81">
            <a:extLst>
              <a:ext uri="{FF2B5EF4-FFF2-40B4-BE49-F238E27FC236}">
                <a16:creationId xmlns:a16="http://schemas.microsoft.com/office/drawing/2014/main" id="{C670A142-81B9-2E73-4D8E-540652E2C3DD}"/>
              </a:ext>
            </a:extLst>
          </p:cNvPr>
          <p:cNvSpPr/>
          <p:nvPr/>
        </p:nvSpPr>
        <p:spPr>
          <a:xfrm>
            <a:off x="5402109" y="3633817"/>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6" name="矩形 1045">
            <a:extLst>
              <a:ext uri="{FF2B5EF4-FFF2-40B4-BE49-F238E27FC236}">
                <a16:creationId xmlns:a16="http://schemas.microsoft.com/office/drawing/2014/main" id="{0C36143B-BDDF-22E2-A700-7081F7E194B1}"/>
              </a:ext>
            </a:extLst>
          </p:cNvPr>
          <p:cNvSpPr/>
          <p:nvPr/>
        </p:nvSpPr>
        <p:spPr>
          <a:xfrm>
            <a:off x="4904498" y="2525461"/>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7" name="矩形 1046">
            <a:extLst>
              <a:ext uri="{FF2B5EF4-FFF2-40B4-BE49-F238E27FC236}">
                <a16:creationId xmlns:a16="http://schemas.microsoft.com/office/drawing/2014/main" id="{2EC55BC8-9CB5-31C6-0ACB-98214B7BD8BF}"/>
              </a:ext>
            </a:extLst>
          </p:cNvPr>
          <p:cNvSpPr/>
          <p:nvPr/>
        </p:nvSpPr>
        <p:spPr>
          <a:xfrm>
            <a:off x="4904498" y="3153675"/>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 name="矩形 1047">
            <a:extLst>
              <a:ext uri="{FF2B5EF4-FFF2-40B4-BE49-F238E27FC236}">
                <a16:creationId xmlns:a16="http://schemas.microsoft.com/office/drawing/2014/main" id="{015203AB-87C8-1F42-BF48-B8AF1164C0DA}"/>
              </a:ext>
            </a:extLst>
          </p:cNvPr>
          <p:cNvSpPr/>
          <p:nvPr/>
        </p:nvSpPr>
        <p:spPr>
          <a:xfrm>
            <a:off x="4904498" y="368652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1C6988A1-104D-38DE-29FE-EDD33E37FF5E}"/>
              </a:ext>
            </a:extLst>
          </p:cNvPr>
          <p:cNvSpPr/>
          <p:nvPr/>
        </p:nvSpPr>
        <p:spPr>
          <a:xfrm rot="5232316">
            <a:off x="5253472" y="2579235"/>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DC12C5AD-DA50-A0DF-9FBF-52566ECE8838}"/>
              </a:ext>
            </a:extLst>
          </p:cNvPr>
          <p:cNvSpPr/>
          <p:nvPr/>
        </p:nvSpPr>
        <p:spPr>
          <a:xfrm rot="5232316">
            <a:off x="5253471" y="3207353"/>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41C70B36-716F-B59A-EFF2-81E5DEC8891C}"/>
              </a:ext>
            </a:extLst>
          </p:cNvPr>
          <p:cNvSpPr/>
          <p:nvPr/>
        </p:nvSpPr>
        <p:spPr>
          <a:xfrm rot="5232316">
            <a:off x="5253471" y="3753031"/>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5" name="椭圆 1024">
            <a:extLst>
              <a:ext uri="{FF2B5EF4-FFF2-40B4-BE49-F238E27FC236}">
                <a16:creationId xmlns:a16="http://schemas.microsoft.com/office/drawing/2014/main" id="{C7E08DFB-C946-5A60-D986-E7EC4F02FEF8}"/>
              </a:ext>
            </a:extLst>
          </p:cNvPr>
          <p:cNvSpPr/>
          <p:nvPr/>
        </p:nvSpPr>
        <p:spPr>
          <a:xfrm rot="5232316">
            <a:off x="6569527" y="2335544"/>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6" name="椭圆 1025">
            <a:extLst>
              <a:ext uri="{FF2B5EF4-FFF2-40B4-BE49-F238E27FC236}">
                <a16:creationId xmlns:a16="http://schemas.microsoft.com/office/drawing/2014/main" id="{F2663250-5551-A87E-1063-31E59C9A0447}"/>
              </a:ext>
            </a:extLst>
          </p:cNvPr>
          <p:cNvSpPr/>
          <p:nvPr/>
        </p:nvSpPr>
        <p:spPr>
          <a:xfrm rot="5232316">
            <a:off x="6570031" y="3481346"/>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EFE8603B-4E30-79F5-45A2-054AE5E6853A}"/>
              </a:ext>
            </a:extLst>
          </p:cNvPr>
          <p:cNvSpPr txBox="1"/>
          <p:nvPr/>
        </p:nvSpPr>
        <p:spPr>
          <a:xfrm>
            <a:off x="7278683" y="5074542"/>
            <a:ext cx="1631026" cy="400110"/>
          </a:xfrm>
          <a:prstGeom prst="rect">
            <a:avLst/>
          </a:prstGeom>
          <a:noFill/>
        </p:spPr>
        <p:txBody>
          <a:bodyPr wrap="square" rtlCol="0">
            <a:spAutoFit/>
          </a:bodyPr>
          <a:lstStyle/>
          <a:p>
            <a:pPr algn="ctr"/>
            <a:r>
              <a:rPr lang="en-US" altLang="zh-CN" sz="2000" b="1" dirty="0">
                <a:solidFill>
                  <a:srgbClr val="FF0000"/>
                </a:solidFill>
                <a:latin typeface="Calibri" panose="020F0502020204030204" pitchFamily="34" charset="0"/>
                <a:cs typeface="Calibri" panose="020F0502020204030204" pitchFamily="34" charset="0"/>
              </a:rPr>
              <a:t>Tree-tangling</a:t>
            </a:r>
            <a:endParaRPr lang="zh-CN" altLang="en-US" sz="2000" b="1" dirty="0">
              <a:solidFill>
                <a:srgbClr val="FF0000"/>
              </a:solidFill>
              <a:latin typeface="Calibri" panose="020F0502020204030204" pitchFamily="34" charset="0"/>
              <a:cs typeface="Calibri" panose="020F0502020204030204" pitchFamily="34" charset="0"/>
            </a:endParaRPr>
          </a:p>
        </p:txBody>
      </p:sp>
      <p:sp>
        <p:nvSpPr>
          <p:cNvPr id="37" name="矩形 36">
            <a:extLst>
              <a:ext uri="{FF2B5EF4-FFF2-40B4-BE49-F238E27FC236}">
                <a16:creationId xmlns:a16="http://schemas.microsoft.com/office/drawing/2014/main" id="{EC0A94ED-7775-672E-77B8-A21400CA3667}"/>
              </a:ext>
            </a:extLst>
          </p:cNvPr>
          <p:cNvSpPr/>
          <p:nvPr/>
        </p:nvSpPr>
        <p:spPr>
          <a:xfrm>
            <a:off x="6199175" y="4563405"/>
            <a:ext cx="540000" cy="441820"/>
          </a:xfrm>
          <a:prstGeom prst="rect">
            <a:avLst/>
          </a:prstGeom>
          <a:solidFill>
            <a:srgbClr val="F4B183"/>
          </a:solid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2" name="椭圆 1041">
            <a:extLst>
              <a:ext uri="{FF2B5EF4-FFF2-40B4-BE49-F238E27FC236}">
                <a16:creationId xmlns:a16="http://schemas.microsoft.com/office/drawing/2014/main" id="{2C33BC64-9099-E507-DDFD-9AADFAB98090}"/>
              </a:ext>
            </a:extLst>
          </p:cNvPr>
          <p:cNvSpPr/>
          <p:nvPr/>
        </p:nvSpPr>
        <p:spPr>
          <a:xfrm rot="5232316">
            <a:off x="6607114" y="4672175"/>
            <a:ext cx="216000" cy="216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4" name="矩形 1043">
            <a:extLst>
              <a:ext uri="{FF2B5EF4-FFF2-40B4-BE49-F238E27FC236}">
                <a16:creationId xmlns:a16="http://schemas.microsoft.com/office/drawing/2014/main" id="{56C8C696-F478-5B23-D323-CAF20E05899C}"/>
              </a:ext>
            </a:extLst>
          </p:cNvPr>
          <p:cNvSpPr/>
          <p:nvPr/>
        </p:nvSpPr>
        <p:spPr>
          <a:xfrm>
            <a:off x="6199175" y="4563405"/>
            <a:ext cx="540000" cy="441820"/>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5" name="椭圆 1044">
            <a:extLst>
              <a:ext uri="{FF2B5EF4-FFF2-40B4-BE49-F238E27FC236}">
                <a16:creationId xmlns:a16="http://schemas.microsoft.com/office/drawing/2014/main" id="{FBF21AF8-F053-67DD-4886-15B9DD4DD38A}"/>
              </a:ext>
            </a:extLst>
          </p:cNvPr>
          <p:cNvSpPr/>
          <p:nvPr/>
        </p:nvSpPr>
        <p:spPr>
          <a:xfrm rot="5400000">
            <a:off x="6616174" y="4661900"/>
            <a:ext cx="226276" cy="226276"/>
          </a:xfrm>
          <a:prstGeom prst="ellipse">
            <a:avLst/>
          </a:prstGeom>
          <a:pattFill prst="dkVert">
            <a:fgClr>
              <a:srgbClr val="AD5E00"/>
            </a:fgClr>
            <a:bgClr>
              <a:schemeClr val="accent6">
                <a:lumMod val="60000"/>
                <a:lumOff val="40000"/>
              </a:schemeClr>
            </a:bgClr>
          </a:patt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BF0A3A88-2ECF-2EE3-1AFD-51284B3A222D}"/>
              </a:ext>
            </a:extLst>
          </p:cNvPr>
          <p:cNvSpPr>
            <a:spLocks noGrp="1"/>
          </p:cNvSpPr>
          <p:nvPr>
            <p:ph type="sldNum" sz="quarter" idx="12"/>
          </p:nvPr>
        </p:nvSpPr>
        <p:spPr/>
        <p:txBody>
          <a:bodyPr/>
          <a:lstStyle/>
          <a:p>
            <a:fld id="{49AE70B2-8BF9-45C0-BB95-33D1B9D3A854}" type="slidenum">
              <a:rPr lang="zh-CN" altLang="en-US" smtClean="0"/>
              <a:t>97</a:t>
            </a:fld>
            <a:endParaRPr lang="zh-CN" altLang="en-US" dirty="0"/>
          </a:p>
        </p:txBody>
      </p:sp>
      <p:sp>
        <p:nvSpPr>
          <p:cNvPr id="5" name="标题 4">
            <a:extLst>
              <a:ext uri="{FF2B5EF4-FFF2-40B4-BE49-F238E27FC236}">
                <a16:creationId xmlns:a16="http://schemas.microsoft.com/office/drawing/2014/main" id="{E6AFEBCF-8FAE-8920-AD68-D9004D8CB619}"/>
              </a:ext>
            </a:extLst>
          </p:cNvPr>
          <p:cNvSpPr>
            <a:spLocks noGrp="1"/>
          </p:cNvSpPr>
          <p:nvPr>
            <p:ph type="title"/>
          </p:nvPr>
        </p:nvSpPr>
        <p:spPr/>
        <p:txBody>
          <a:bodyPr>
            <a:normAutofit/>
          </a:bodyPr>
          <a:lstStyle/>
          <a:p>
            <a:r>
              <a:rPr lang="en-US" altLang="zh-CN" dirty="0">
                <a:solidFill>
                  <a:srgbClr val="000000"/>
                </a:solidFill>
                <a:cs typeface="Arial" panose="020B0604020202020204"/>
              </a:rPr>
              <a:t>Challenge 3: Handle Tree-tangling Scenarios</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63" name="圆角矩形 125">
            <a:extLst>
              <a:ext uri="{FF2B5EF4-FFF2-40B4-BE49-F238E27FC236}">
                <a16:creationId xmlns:a16="http://schemas.microsoft.com/office/drawing/2014/main" id="{44A238B1-D68E-EA68-8A85-1CE76444BB34}"/>
              </a:ext>
            </a:extLst>
          </p:cNvPr>
          <p:cNvSpPr/>
          <p:nvPr/>
        </p:nvSpPr>
        <p:spPr>
          <a:xfrm>
            <a:off x="2066733" y="1954846"/>
            <a:ext cx="1684623" cy="2759549"/>
          </a:xfrm>
          <a:prstGeom prst="roundRect">
            <a:avLst/>
          </a:prstGeom>
          <a:solidFill>
            <a:schemeClr val="bg1">
              <a:lumMod val="95000"/>
            </a:schemeClr>
          </a:solid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a:extLst>
              <a:ext uri="{FF2B5EF4-FFF2-40B4-BE49-F238E27FC236}">
                <a16:creationId xmlns:a16="http://schemas.microsoft.com/office/drawing/2014/main" id="{78F3F4FE-AA4E-D565-69F4-D53F0976E9A7}"/>
              </a:ext>
            </a:extLst>
          </p:cNvPr>
          <p:cNvGrpSpPr/>
          <p:nvPr/>
        </p:nvGrpSpPr>
        <p:grpSpPr>
          <a:xfrm>
            <a:off x="2227230" y="3130722"/>
            <a:ext cx="1448358" cy="432000"/>
            <a:chOff x="1602278" y="506840"/>
            <a:chExt cx="1448358" cy="432000"/>
          </a:xfrm>
        </p:grpSpPr>
        <p:sp>
          <p:nvSpPr>
            <p:cNvPr id="1038" name="椭圆 1037">
              <a:extLst>
                <a:ext uri="{FF2B5EF4-FFF2-40B4-BE49-F238E27FC236}">
                  <a16:creationId xmlns:a16="http://schemas.microsoft.com/office/drawing/2014/main" id="{A85EC39F-24D1-37B8-EDA1-4E014C4C34F9}"/>
                </a:ext>
              </a:extLst>
            </p:cNvPr>
            <p:cNvSpPr/>
            <p:nvPr/>
          </p:nvSpPr>
          <p:spPr>
            <a:xfrm rot="5400000">
              <a:off x="1602278" y="506840"/>
              <a:ext cx="432000" cy="43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9" name="文本框 1038">
              <a:extLst>
                <a:ext uri="{FF2B5EF4-FFF2-40B4-BE49-F238E27FC236}">
                  <a16:creationId xmlns:a16="http://schemas.microsoft.com/office/drawing/2014/main" id="{0C1593C2-DDD9-DAA8-4A86-15E93E1ED103}"/>
                </a:ext>
              </a:extLst>
            </p:cNvPr>
            <p:cNvSpPr txBox="1"/>
            <p:nvPr/>
          </p:nvSpPr>
          <p:spPr>
            <a:xfrm>
              <a:off x="1747606" y="529787"/>
              <a:ext cx="1303030"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Root</a:t>
              </a:r>
              <a:endParaRPr lang="zh-CN" altLang="en-US" sz="1600" b="1" dirty="0">
                <a:latin typeface="Calibri" panose="020F0502020204030204" pitchFamily="34" charset="0"/>
                <a:cs typeface="Calibri" panose="020F0502020204030204" pitchFamily="34" charset="0"/>
              </a:endParaRPr>
            </a:p>
          </p:txBody>
        </p:sp>
      </p:grpSp>
      <p:sp>
        <p:nvSpPr>
          <p:cNvPr id="1028" name="文本框 1027">
            <a:extLst>
              <a:ext uri="{FF2B5EF4-FFF2-40B4-BE49-F238E27FC236}">
                <a16:creationId xmlns:a16="http://schemas.microsoft.com/office/drawing/2014/main" id="{B8AA34FC-8669-FBE3-6BF4-5BFECD6FC444}"/>
              </a:ext>
            </a:extLst>
          </p:cNvPr>
          <p:cNvSpPr txBox="1"/>
          <p:nvPr/>
        </p:nvSpPr>
        <p:spPr>
          <a:xfrm>
            <a:off x="2372558" y="370280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Hotspot</a:t>
            </a:r>
            <a:endParaRPr lang="zh-CN" altLang="en-US" b="1" dirty="0">
              <a:latin typeface="Calibri" panose="020F0502020204030204" pitchFamily="34" charset="0"/>
              <a:cs typeface="Calibri" panose="020F0502020204030204" pitchFamily="34" charset="0"/>
            </a:endParaRPr>
          </a:p>
        </p:txBody>
      </p:sp>
      <p:sp>
        <p:nvSpPr>
          <p:cNvPr id="1029" name="文本框 1028">
            <a:extLst>
              <a:ext uri="{FF2B5EF4-FFF2-40B4-BE49-F238E27FC236}">
                <a16:creationId xmlns:a16="http://schemas.microsoft.com/office/drawing/2014/main" id="{9F095575-A66F-7CFB-FCA8-F5D06444035D}"/>
              </a:ext>
            </a:extLst>
          </p:cNvPr>
          <p:cNvSpPr txBox="1"/>
          <p:nvPr/>
        </p:nvSpPr>
        <p:spPr>
          <a:xfrm>
            <a:off x="2275514" y="4238182"/>
            <a:ext cx="1520373" cy="338554"/>
          </a:xfrm>
          <a:prstGeom prst="rect">
            <a:avLst/>
          </a:prstGeom>
          <a:noFill/>
        </p:spPr>
        <p:txBody>
          <a:bodyPr wrap="square" rtlCol="0">
            <a:spAutoFit/>
          </a:bodyPr>
          <a:lstStyle/>
          <a:p>
            <a:pPr algn="ctr"/>
            <a:r>
              <a:rPr lang="en-US" altLang="zh-CN" sz="1600" b="1" dirty="0">
                <a:latin typeface="Calibri" panose="020F0502020204030204" pitchFamily="34" charset="0"/>
                <a:cs typeface="Calibri" panose="020F0502020204030204" pitchFamily="34" charset="0"/>
              </a:rPr>
              <a:t>Leaf</a:t>
            </a:r>
            <a:endParaRPr lang="zh-CN" altLang="en-US" b="1" dirty="0">
              <a:latin typeface="Calibri" panose="020F0502020204030204" pitchFamily="34" charset="0"/>
              <a:cs typeface="Calibri" panose="020F0502020204030204" pitchFamily="34" charset="0"/>
            </a:endParaRPr>
          </a:p>
        </p:txBody>
      </p:sp>
      <p:sp>
        <p:nvSpPr>
          <p:cNvPr id="1030" name="椭圆 1029">
            <a:extLst>
              <a:ext uri="{FF2B5EF4-FFF2-40B4-BE49-F238E27FC236}">
                <a16:creationId xmlns:a16="http://schemas.microsoft.com/office/drawing/2014/main" id="{1D353739-5FB2-6F02-C25C-2A58831485EF}"/>
              </a:ext>
            </a:extLst>
          </p:cNvPr>
          <p:cNvSpPr/>
          <p:nvPr/>
        </p:nvSpPr>
        <p:spPr>
          <a:xfrm rot="5400000">
            <a:off x="2226192" y="4181436"/>
            <a:ext cx="432000" cy="432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1" name="椭圆 1030">
            <a:extLst>
              <a:ext uri="{FF2B5EF4-FFF2-40B4-BE49-F238E27FC236}">
                <a16:creationId xmlns:a16="http://schemas.microsoft.com/office/drawing/2014/main" id="{26CDEAD5-6CAD-15E3-EBAF-635F43E5400C}"/>
              </a:ext>
            </a:extLst>
          </p:cNvPr>
          <p:cNvSpPr/>
          <p:nvPr/>
        </p:nvSpPr>
        <p:spPr>
          <a:xfrm rot="5232316">
            <a:off x="2237505" y="3651210"/>
            <a:ext cx="432000" cy="432000"/>
          </a:xfrm>
          <a:prstGeom prst="ellipse">
            <a:avLst/>
          </a:prstGeom>
          <a:pattFill prst="dkVert">
            <a:fgClr>
              <a:srgbClr val="AD5E00"/>
            </a:fgClr>
            <a:bgClr>
              <a:schemeClr val="bg1"/>
            </a:bgClr>
          </a:pattFill>
          <a:ln w="25400">
            <a:solidFill>
              <a:srgbClr val="AD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2" name="组合 1031">
            <a:extLst>
              <a:ext uri="{FF2B5EF4-FFF2-40B4-BE49-F238E27FC236}">
                <a16:creationId xmlns:a16="http://schemas.microsoft.com/office/drawing/2014/main" id="{BD3F6840-D71A-2667-8319-EB5180636BB0}"/>
              </a:ext>
            </a:extLst>
          </p:cNvPr>
          <p:cNvGrpSpPr/>
          <p:nvPr/>
        </p:nvGrpSpPr>
        <p:grpSpPr>
          <a:xfrm>
            <a:off x="2163315" y="2089329"/>
            <a:ext cx="1610930" cy="405388"/>
            <a:chOff x="1172916" y="800385"/>
            <a:chExt cx="1610930" cy="405388"/>
          </a:xfrm>
        </p:grpSpPr>
        <p:sp>
          <p:nvSpPr>
            <p:cNvPr id="1036" name="文本框 1035">
              <a:extLst>
                <a:ext uri="{FF2B5EF4-FFF2-40B4-BE49-F238E27FC236}">
                  <a16:creationId xmlns:a16="http://schemas.microsoft.com/office/drawing/2014/main" id="{06AF2635-6898-8E71-2500-38C6DFC2B412}"/>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chemeClr val="accent1">
                      <a:lumMod val="75000"/>
                    </a:schemeClr>
                  </a:solidFill>
                  <a:latin typeface="Calibri" panose="020F0502020204030204" pitchFamily="34" charset="0"/>
                  <a:cs typeface="Calibri" panose="020F0502020204030204" pitchFamily="34" charset="0"/>
                </a:rPr>
                <a:t>Vulnerable flows</a:t>
              </a:r>
              <a:endParaRPr lang="zh-CN" altLang="en-US" sz="1600" b="1" dirty="0">
                <a:solidFill>
                  <a:schemeClr val="accent1">
                    <a:lumMod val="75000"/>
                  </a:schemeClr>
                </a:solidFill>
                <a:latin typeface="Calibri" panose="020F0502020204030204" pitchFamily="34" charset="0"/>
                <a:cs typeface="Calibri" panose="020F0502020204030204" pitchFamily="34" charset="0"/>
              </a:endParaRPr>
            </a:p>
          </p:txBody>
        </p:sp>
        <p:cxnSp>
          <p:nvCxnSpPr>
            <p:cNvPr id="1037" name="直接箭头连接符 1036">
              <a:extLst>
                <a:ext uri="{FF2B5EF4-FFF2-40B4-BE49-F238E27FC236}">
                  <a16:creationId xmlns:a16="http://schemas.microsoft.com/office/drawing/2014/main" id="{A64A0C3D-F412-03AC-315D-48642FC1478D}"/>
                </a:ext>
              </a:extLst>
            </p:cNvPr>
            <p:cNvCxnSpPr/>
            <p:nvPr/>
          </p:nvCxnSpPr>
          <p:spPr>
            <a:xfrm>
              <a:off x="1285115" y="1205773"/>
              <a:ext cx="1299152" cy="0"/>
            </a:xfrm>
            <a:prstGeom prst="straightConnector1">
              <a:avLst/>
            </a:prstGeom>
            <a:noFill/>
            <a:ln w="25400">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033" name="组合 1032">
            <a:extLst>
              <a:ext uri="{FF2B5EF4-FFF2-40B4-BE49-F238E27FC236}">
                <a16:creationId xmlns:a16="http://schemas.microsoft.com/office/drawing/2014/main" id="{64161075-EB84-4DE8-C220-E86B9EE45EFC}"/>
              </a:ext>
            </a:extLst>
          </p:cNvPr>
          <p:cNvGrpSpPr/>
          <p:nvPr/>
        </p:nvGrpSpPr>
        <p:grpSpPr>
          <a:xfrm>
            <a:off x="2156336" y="2523667"/>
            <a:ext cx="1610930" cy="405815"/>
            <a:chOff x="1172916" y="800385"/>
            <a:chExt cx="1610930" cy="405815"/>
          </a:xfrm>
        </p:grpSpPr>
        <p:sp>
          <p:nvSpPr>
            <p:cNvPr id="1034" name="文本框 1033">
              <a:extLst>
                <a:ext uri="{FF2B5EF4-FFF2-40B4-BE49-F238E27FC236}">
                  <a16:creationId xmlns:a16="http://schemas.microsoft.com/office/drawing/2014/main" id="{12820D16-CE3C-C6F4-3EAF-A4A78B96FF3F}"/>
                </a:ext>
              </a:extLst>
            </p:cNvPr>
            <p:cNvSpPr txBox="1"/>
            <p:nvPr/>
          </p:nvSpPr>
          <p:spPr>
            <a:xfrm>
              <a:off x="1172916" y="800385"/>
              <a:ext cx="1610930" cy="338554"/>
            </a:xfrm>
            <a:prstGeom prst="rect">
              <a:avLst/>
            </a:prstGeom>
            <a:noFill/>
          </p:spPr>
          <p:txBody>
            <a:bodyPr wrap="square" rtlCol="0">
              <a:spAutoFit/>
            </a:bodyPr>
            <a:lstStyle/>
            <a:p>
              <a:r>
                <a:rPr lang="en-US" altLang="zh-CN" sz="1600" b="1" dirty="0">
                  <a:solidFill>
                    <a:srgbClr val="E8774A"/>
                  </a:solidFill>
                  <a:latin typeface="Calibri" panose="020F0502020204030204" pitchFamily="34" charset="0"/>
                  <a:cs typeface="Calibri" panose="020F0502020204030204" pitchFamily="34" charset="0"/>
                </a:rPr>
                <a:t>Congested flows</a:t>
              </a:r>
              <a:endParaRPr lang="zh-CN" altLang="en-US" sz="1600" b="1" dirty="0">
                <a:solidFill>
                  <a:srgbClr val="E8774A"/>
                </a:solidFill>
                <a:latin typeface="Calibri" panose="020F0502020204030204" pitchFamily="34" charset="0"/>
                <a:cs typeface="Calibri" panose="020F0502020204030204" pitchFamily="34" charset="0"/>
              </a:endParaRPr>
            </a:p>
          </p:txBody>
        </p:sp>
        <p:cxnSp>
          <p:nvCxnSpPr>
            <p:cNvPr id="1035" name="直接箭头连接符 1034">
              <a:extLst>
                <a:ext uri="{FF2B5EF4-FFF2-40B4-BE49-F238E27FC236}">
                  <a16:creationId xmlns:a16="http://schemas.microsoft.com/office/drawing/2014/main" id="{AA03C547-61A3-B313-5080-051C95910459}"/>
                </a:ext>
              </a:extLst>
            </p:cNvPr>
            <p:cNvCxnSpPr/>
            <p:nvPr/>
          </p:nvCxnSpPr>
          <p:spPr>
            <a:xfrm>
              <a:off x="1270571" y="1206200"/>
              <a:ext cx="1299152" cy="0"/>
            </a:xfrm>
            <a:prstGeom prst="straightConnector1">
              <a:avLst/>
            </a:prstGeom>
            <a:noFill/>
            <a:ln w="25400">
              <a:solidFill>
                <a:srgbClr val="E8774A"/>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8" name="直接连接符 7">
            <a:extLst>
              <a:ext uri="{FF2B5EF4-FFF2-40B4-BE49-F238E27FC236}">
                <a16:creationId xmlns:a16="http://schemas.microsoft.com/office/drawing/2014/main" id="{84A82F50-A32D-4A09-8B4E-670290BDCCC8}"/>
              </a:ext>
            </a:extLst>
          </p:cNvPr>
          <p:cNvCxnSpPr/>
          <p:nvPr/>
        </p:nvCxnSpPr>
        <p:spPr>
          <a:xfrm flipV="1">
            <a:off x="6730293" y="3600832"/>
            <a:ext cx="1183929" cy="1175373"/>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7FB1853-2D2D-CFA1-77EF-3779F2990677}"/>
              </a:ext>
            </a:extLst>
          </p:cNvPr>
          <p:cNvCxnSpPr>
            <a:cxnSpLocks/>
          </p:cNvCxnSpPr>
          <p:nvPr/>
        </p:nvCxnSpPr>
        <p:spPr>
          <a:xfrm flipH="1" flipV="1">
            <a:off x="5364455" y="4526285"/>
            <a:ext cx="825838" cy="24992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B5861EC3-3019-E399-E26B-69D259045309}"/>
              </a:ext>
            </a:extLst>
          </p:cNvPr>
          <p:cNvSpPr/>
          <p:nvPr/>
        </p:nvSpPr>
        <p:spPr>
          <a:xfrm>
            <a:off x="7927924" y="3386629"/>
            <a:ext cx="540000" cy="701968"/>
          </a:xfrm>
          <a:prstGeom prst="rect">
            <a:avLst/>
          </a:prstGeom>
          <a:solidFill>
            <a:srgbClr val="FF8F8F"/>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14">
            <a:extLst>
              <a:ext uri="{FF2B5EF4-FFF2-40B4-BE49-F238E27FC236}">
                <a16:creationId xmlns:a16="http://schemas.microsoft.com/office/drawing/2014/main" id="{34FFBF4E-439F-27DA-4798-6E4B8572D02F}"/>
              </a:ext>
            </a:extLst>
          </p:cNvPr>
          <p:cNvSpPr/>
          <p:nvPr/>
        </p:nvSpPr>
        <p:spPr>
          <a:xfrm>
            <a:off x="7124700" y="3743828"/>
            <a:ext cx="1688371" cy="776726"/>
          </a:xfrm>
          <a:custGeom>
            <a:avLst/>
            <a:gdLst>
              <a:gd name="connsiteX0" fmla="*/ 0 w 1762125"/>
              <a:gd name="connsiteY0" fmla="*/ 1024832 h 1024832"/>
              <a:gd name="connsiteX1" fmla="*/ 771525 w 1762125"/>
              <a:gd name="connsiteY1" fmla="*/ 139007 h 1024832"/>
              <a:gd name="connsiteX2" fmla="*/ 1762125 w 1762125"/>
              <a:gd name="connsiteY2" fmla="*/ 15182 h 1024832"/>
            </a:gdLst>
            <a:ahLst/>
            <a:cxnLst>
              <a:cxn ang="0">
                <a:pos x="connsiteX0" y="connsiteY0"/>
              </a:cxn>
              <a:cxn ang="0">
                <a:pos x="connsiteX1" y="connsiteY1"/>
              </a:cxn>
              <a:cxn ang="0">
                <a:pos x="connsiteX2" y="connsiteY2"/>
              </a:cxn>
            </a:cxnLst>
            <a:rect l="l" t="t" r="r" b="b"/>
            <a:pathLst>
              <a:path w="1762125" h="1024832">
                <a:moveTo>
                  <a:pt x="0" y="1024832"/>
                </a:moveTo>
                <a:cubicBezTo>
                  <a:pt x="238919" y="666057"/>
                  <a:pt x="477838" y="307282"/>
                  <a:pt x="771525" y="139007"/>
                </a:cubicBezTo>
                <a:cubicBezTo>
                  <a:pt x="1065213" y="-29268"/>
                  <a:pt x="1413669" y="-7043"/>
                  <a:pt x="1762125" y="15182"/>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6" name="椭圆 45">
            <a:extLst>
              <a:ext uri="{FF2B5EF4-FFF2-40B4-BE49-F238E27FC236}">
                <a16:creationId xmlns:a16="http://schemas.microsoft.com/office/drawing/2014/main" id="{39DC99E3-9D45-91C5-EC86-B6583F2E32DB}"/>
              </a:ext>
            </a:extLst>
          </p:cNvPr>
          <p:cNvSpPr/>
          <p:nvPr/>
        </p:nvSpPr>
        <p:spPr>
          <a:xfrm rot="5400000">
            <a:off x="8354888" y="3583785"/>
            <a:ext cx="194932" cy="21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文本框 49">
            <a:extLst>
              <a:ext uri="{FF2B5EF4-FFF2-40B4-BE49-F238E27FC236}">
                <a16:creationId xmlns:a16="http://schemas.microsoft.com/office/drawing/2014/main" id="{6ED51758-9E80-0876-EE0F-4602D606ABCA}"/>
              </a:ext>
            </a:extLst>
          </p:cNvPr>
          <p:cNvSpPr txBox="1"/>
          <p:nvPr/>
        </p:nvSpPr>
        <p:spPr>
          <a:xfrm>
            <a:off x="8730224" y="353110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P2</a:t>
            </a:r>
            <a:endParaRPr lang="zh-CN" altLang="en-US" b="1" dirty="0">
              <a:latin typeface="Calibri" panose="020F0502020204030204" pitchFamily="34" charset="0"/>
              <a:cs typeface="Calibri" panose="020F0502020204030204" pitchFamily="34" charset="0"/>
            </a:endParaRPr>
          </a:p>
        </p:txBody>
      </p:sp>
      <p:sp>
        <p:nvSpPr>
          <p:cNvPr id="1040" name="文本框 1039">
            <a:extLst>
              <a:ext uri="{FF2B5EF4-FFF2-40B4-BE49-F238E27FC236}">
                <a16:creationId xmlns:a16="http://schemas.microsoft.com/office/drawing/2014/main" id="{D4DC13F4-07D2-7BCB-3909-FFC67EB7C20D}"/>
              </a:ext>
            </a:extLst>
          </p:cNvPr>
          <p:cNvSpPr txBox="1"/>
          <p:nvPr/>
        </p:nvSpPr>
        <p:spPr>
          <a:xfrm>
            <a:off x="6423520" y="4953099"/>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P6</a:t>
            </a:r>
            <a:endParaRPr lang="zh-CN" altLang="en-US" b="1" dirty="0">
              <a:latin typeface="Calibri" panose="020F0502020204030204" pitchFamily="34" charset="0"/>
              <a:cs typeface="Calibri" panose="020F0502020204030204" pitchFamily="34" charset="0"/>
            </a:endParaRPr>
          </a:p>
        </p:txBody>
      </p:sp>
      <p:sp>
        <p:nvSpPr>
          <p:cNvPr id="1049" name="矩形 1048">
            <a:extLst>
              <a:ext uri="{FF2B5EF4-FFF2-40B4-BE49-F238E27FC236}">
                <a16:creationId xmlns:a16="http://schemas.microsoft.com/office/drawing/2014/main" id="{C2791436-A601-1CAA-348A-ED5188C62992}"/>
              </a:ext>
            </a:extLst>
          </p:cNvPr>
          <p:cNvSpPr/>
          <p:nvPr/>
        </p:nvSpPr>
        <p:spPr>
          <a:xfrm>
            <a:off x="4904498" y="4315426"/>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068A0E13-59AE-1D5B-B115-B10A25DF08A0}"/>
              </a:ext>
            </a:extLst>
          </p:cNvPr>
          <p:cNvCxnSpPr>
            <a:cxnSpLocks/>
          </p:cNvCxnSpPr>
          <p:nvPr/>
        </p:nvCxnSpPr>
        <p:spPr>
          <a:xfrm>
            <a:off x="2253991" y="3023126"/>
            <a:ext cx="1299152" cy="0"/>
          </a:xfrm>
          <a:prstGeom prst="straightConnector1">
            <a:avLst/>
          </a:prstGeom>
          <a:noFill/>
          <a:ln w="254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41" name="任意多边形 81">
            <a:extLst>
              <a:ext uri="{FF2B5EF4-FFF2-40B4-BE49-F238E27FC236}">
                <a16:creationId xmlns:a16="http://schemas.microsoft.com/office/drawing/2014/main" id="{4CB1A06A-32E5-8EE8-2716-F361AAF48366}"/>
              </a:ext>
            </a:extLst>
          </p:cNvPr>
          <p:cNvSpPr/>
          <p:nvPr/>
        </p:nvSpPr>
        <p:spPr>
          <a:xfrm>
            <a:off x="5378836" y="4820676"/>
            <a:ext cx="1532617" cy="33923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27" name="直接连接符 26">
            <a:extLst>
              <a:ext uri="{FF2B5EF4-FFF2-40B4-BE49-F238E27FC236}">
                <a16:creationId xmlns:a16="http://schemas.microsoft.com/office/drawing/2014/main" id="{67849182-4CFE-4A42-7625-758CAD44431D}"/>
              </a:ext>
            </a:extLst>
          </p:cNvPr>
          <p:cNvCxnSpPr/>
          <p:nvPr/>
        </p:nvCxnSpPr>
        <p:spPr>
          <a:xfrm flipH="1">
            <a:off x="5361472" y="4776210"/>
            <a:ext cx="828821" cy="292401"/>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50" name="矩形 1049">
            <a:extLst>
              <a:ext uri="{FF2B5EF4-FFF2-40B4-BE49-F238E27FC236}">
                <a16:creationId xmlns:a16="http://schemas.microsoft.com/office/drawing/2014/main" id="{5EE67AFA-95FD-A9C0-E45E-F9A2778D67AA}"/>
              </a:ext>
            </a:extLst>
          </p:cNvPr>
          <p:cNvSpPr/>
          <p:nvPr/>
        </p:nvSpPr>
        <p:spPr>
          <a:xfrm>
            <a:off x="4904498" y="4848279"/>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A97BBC83-569F-D2B3-E8A5-F3DABB9CC929}"/>
              </a:ext>
            </a:extLst>
          </p:cNvPr>
          <p:cNvCxnSpPr>
            <a:cxnSpLocks/>
            <a:endCxn id="9" idx="3"/>
          </p:cNvCxnSpPr>
          <p:nvPr/>
        </p:nvCxnSpPr>
        <p:spPr>
          <a:xfrm flipH="1">
            <a:off x="5383255" y="4784315"/>
            <a:ext cx="815920" cy="75596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8648A514-D4F0-7D2D-0F8B-C617A4885BA0}"/>
              </a:ext>
            </a:extLst>
          </p:cNvPr>
          <p:cNvSpPr/>
          <p:nvPr/>
        </p:nvSpPr>
        <p:spPr>
          <a:xfrm>
            <a:off x="4904498" y="5359972"/>
            <a:ext cx="478757" cy="360623"/>
          </a:xfrm>
          <a:prstGeom prst="rect">
            <a:avLst/>
          </a:prstGeom>
          <a:solidFill>
            <a:schemeClr val="accent3">
              <a:lumMod val="40000"/>
              <a:lumOff val="60000"/>
            </a:schemeClr>
          </a:solid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81">
            <a:extLst>
              <a:ext uri="{FF2B5EF4-FFF2-40B4-BE49-F238E27FC236}">
                <a16:creationId xmlns:a16="http://schemas.microsoft.com/office/drawing/2014/main" id="{3C1D1681-964F-D462-A152-CC17025D0446}"/>
              </a:ext>
            </a:extLst>
          </p:cNvPr>
          <p:cNvSpPr/>
          <p:nvPr/>
        </p:nvSpPr>
        <p:spPr>
          <a:xfrm rot="21205499">
            <a:off x="5346508" y="4939461"/>
            <a:ext cx="1617606" cy="568221"/>
          </a:xfrm>
          <a:custGeom>
            <a:avLst/>
            <a:gdLst>
              <a:gd name="connsiteX0" fmla="*/ 0 w 1552575"/>
              <a:gd name="connsiteY0" fmla="*/ 375895 h 375895"/>
              <a:gd name="connsiteX1" fmla="*/ 838200 w 1552575"/>
              <a:gd name="connsiteY1" fmla="*/ 32995 h 375895"/>
              <a:gd name="connsiteX2" fmla="*/ 1552575 w 1552575"/>
              <a:gd name="connsiteY2" fmla="*/ 32995 h 375895"/>
            </a:gdLst>
            <a:ahLst/>
            <a:cxnLst>
              <a:cxn ang="0">
                <a:pos x="connsiteX0" y="connsiteY0"/>
              </a:cxn>
              <a:cxn ang="0">
                <a:pos x="connsiteX1" y="connsiteY1"/>
              </a:cxn>
              <a:cxn ang="0">
                <a:pos x="connsiteX2" y="connsiteY2"/>
              </a:cxn>
            </a:cxnLst>
            <a:rect l="l" t="t" r="r" b="b"/>
            <a:pathLst>
              <a:path w="1552575" h="375895">
                <a:moveTo>
                  <a:pt x="0" y="375895"/>
                </a:moveTo>
                <a:cubicBezTo>
                  <a:pt x="289719" y="233020"/>
                  <a:pt x="579438" y="90145"/>
                  <a:pt x="838200" y="32995"/>
                </a:cubicBezTo>
                <a:cubicBezTo>
                  <a:pt x="1096962" y="-24155"/>
                  <a:pt x="1324768" y="4420"/>
                  <a:pt x="1552575" y="32995"/>
                </a:cubicBezTo>
              </a:path>
            </a:pathLst>
          </a:custGeom>
          <a:noFill/>
          <a:ln w="38100">
            <a:solidFill>
              <a:srgbClr val="6C7E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E0994CD9-870C-19ED-58B5-111D30C0D2D4}"/>
              </a:ext>
            </a:extLst>
          </p:cNvPr>
          <p:cNvSpPr/>
          <p:nvPr/>
        </p:nvSpPr>
        <p:spPr>
          <a:xfrm rot="5232316">
            <a:off x="5253472" y="438670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任意多边形 83">
            <a:extLst>
              <a:ext uri="{FF2B5EF4-FFF2-40B4-BE49-F238E27FC236}">
                <a16:creationId xmlns:a16="http://schemas.microsoft.com/office/drawing/2014/main" id="{EB9262A6-11C9-39E6-0BC9-6D450DA4BAE7}"/>
              </a:ext>
            </a:extLst>
          </p:cNvPr>
          <p:cNvSpPr/>
          <p:nvPr/>
        </p:nvSpPr>
        <p:spPr>
          <a:xfrm>
            <a:off x="5414518" y="4447131"/>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1" name="任意多边形 83">
            <a:extLst>
              <a:ext uri="{FF2B5EF4-FFF2-40B4-BE49-F238E27FC236}">
                <a16:creationId xmlns:a16="http://schemas.microsoft.com/office/drawing/2014/main" id="{36530168-CF6C-A9FC-85EA-B980B802BFA2}"/>
              </a:ext>
            </a:extLst>
          </p:cNvPr>
          <p:cNvSpPr/>
          <p:nvPr/>
        </p:nvSpPr>
        <p:spPr>
          <a:xfrm>
            <a:off x="5414518" y="4447648"/>
            <a:ext cx="1525249" cy="316575"/>
          </a:xfrm>
          <a:custGeom>
            <a:avLst/>
            <a:gdLst>
              <a:gd name="connsiteX0" fmla="*/ 0 w 1485900"/>
              <a:gd name="connsiteY0" fmla="*/ 0 h 478879"/>
              <a:gd name="connsiteX1" fmla="*/ 885825 w 1485900"/>
              <a:gd name="connsiteY1" fmla="*/ 419100 h 478879"/>
              <a:gd name="connsiteX2" fmla="*/ 1485900 w 1485900"/>
              <a:gd name="connsiteY2" fmla="*/ 466725 h 478879"/>
            </a:gdLst>
            <a:ahLst/>
            <a:cxnLst>
              <a:cxn ang="0">
                <a:pos x="connsiteX0" y="connsiteY0"/>
              </a:cxn>
              <a:cxn ang="0">
                <a:pos x="connsiteX1" y="connsiteY1"/>
              </a:cxn>
              <a:cxn ang="0">
                <a:pos x="connsiteX2" y="connsiteY2"/>
              </a:cxn>
            </a:cxnLst>
            <a:rect l="l" t="t" r="r" b="b"/>
            <a:pathLst>
              <a:path w="1485900" h="478879">
                <a:moveTo>
                  <a:pt x="0" y="0"/>
                </a:moveTo>
                <a:cubicBezTo>
                  <a:pt x="319087" y="170656"/>
                  <a:pt x="638175" y="341312"/>
                  <a:pt x="885825" y="419100"/>
                </a:cubicBezTo>
                <a:cubicBezTo>
                  <a:pt x="1133475" y="496888"/>
                  <a:pt x="1309687" y="481806"/>
                  <a:pt x="1485900" y="466725"/>
                </a:cubicBezTo>
              </a:path>
            </a:pathLst>
          </a:custGeom>
          <a:noFill/>
          <a:ln w="38100">
            <a:solidFill>
              <a:srgbClr val="6C7E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25" name="椭圆 24">
            <a:extLst>
              <a:ext uri="{FF2B5EF4-FFF2-40B4-BE49-F238E27FC236}">
                <a16:creationId xmlns:a16="http://schemas.microsoft.com/office/drawing/2014/main" id="{8FDA4A37-0266-8EEC-BBFA-062378C534D7}"/>
              </a:ext>
            </a:extLst>
          </p:cNvPr>
          <p:cNvSpPr/>
          <p:nvPr/>
        </p:nvSpPr>
        <p:spPr>
          <a:xfrm rot="5232316">
            <a:off x="5250381" y="4917620"/>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BECB89A2-5506-1127-2709-82BCEAC7D0ED}"/>
              </a:ext>
            </a:extLst>
          </p:cNvPr>
          <p:cNvSpPr/>
          <p:nvPr/>
        </p:nvSpPr>
        <p:spPr>
          <a:xfrm rot="5232316">
            <a:off x="5250381" y="5419179"/>
            <a:ext cx="216000" cy="216000"/>
          </a:xfrm>
          <a:prstGeom prst="ellipse">
            <a:avLst/>
          </a:prstGeom>
          <a:pattFill prst="wdDnDiag">
            <a:fgClr>
              <a:srgbClr val="6C7E00"/>
            </a:fgClr>
            <a:bgClr>
              <a:schemeClr val="bg1"/>
            </a:bgClr>
          </a:pattFill>
          <a:ln w="25400">
            <a:solidFill>
              <a:srgbClr val="6C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2">
            <a:extLst>
              <a:ext uri="{FF2B5EF4-FFF2-40B4-BE49-F238E27FC236}">
                <a16:creationId xmlns:a16="http://schemas.microsoft.com/office/drawing/2014/main" id="{21F4A40F-7AF5-A563-8BE9-8420BD7BD775}"/>
              </a:ext>
            </a:extLst>
          </p:cNvPr>
          <p:cNvSpPr/>
          <p:nvPr/>
        </p:nvSpPr>
        <p:spPr>
          <a:xfrm>
            <a:off x="6962130" y="2759665"/>
            <a:ext cx="1858020" cy="891629"/>
          </a:xfrm>
          <a:custGeom>
            <a:avLst/>
            <a:gdLst>
              <a:gd name="connsiteX0" fmla="*/ 0 w 1971675"/>
              <a:gd name="connsiteY0" fmla="*/ 0 h 1184445"/>
              <a:gd name="connsiteX1" fmla="*/ 933450 w 1971675"/>
              <a:gd name="connsiteY1" fmla="*/ 1038225 h 1184445"/>
              <a:gd name="connsiteX2" fmla="*/ 1971675 w 1971675"/>
              <a:gd name="connsiteY2" fmla="*/ 1152525 h 1184445"/>
            </a:gdLst>
            <a:ahLst/>
            <a:cxnLst>
              <a:cxn ang="0">
                <a:pos x="connsiteX0" y="connsiteY0"/>
              </a:cxn>
              <a:cxn ang="0">
                <a:pos x="connsiteX1" y="connsiteY1"/>
              </a:cxn>
              <a:cxn ang="0">
                <a:pos x="connsiteX2" y="connsiteY2"/>
              </a:cxn>
            </a:cxnLst>
            <a:rect l="l" t="t" r="r" b="b"/>
            <a:pathLst>
              <a:path w="1971675" h="1184445">
                <a:moveTo>
                  <a:pt x="0" y="0"/>
                </a:moveTo>
                <a:cubicBezTo>
                  <a:pt x="302419" y="423069"/>
                  <a:pt x="604838" y="846138"/>
                  <a:pt x="933450" y="1038225"/>
                </a:cubicBezTo>
                <a:cubicBezTo>
                  <a:pt x="1262063" y="1230313"/>
                  <a:pt x="1616869" y="1191419"/>
                  <a:pt x="1971675" y="1152525"/>
                </a:cubicBezTo>
              </a:path>
            </a:pathLst>
          </a:custGeom>
          <a:ln w="19050">
            <a:solidFill>
              <a:srgbClr val="E8774A"/>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箭头连接符 41">
            <a:extLst>
              <a:ext uri="{FF2B5EF4-FFF2-40B4-BE49-F238E27FC236}">
                <a16:creationId xmlns:a16="http://schemas.microsoft.com/office/drawing/2014/main" id="{62DC5A61-0CB6-DB1A-DBF4-95E73E26B143}"/>
              </a:ext>
            </a:extLst>
          </p:cNvPr>
          <p:cNvCxnSpPr/>
          <p:nvPr/>
        </p:nvCxnSpPr>
        <p:spPr>
          <a:xfrm flipV="1">
            <a:off x="6908870" y="3689419"/>
            <a:ext cx="1911280" cy="19694"/>
          </a:xfrm>
          <a:prstGeom prst="straightConnector1">
            <a:avLst/>
          </a:prstGeom>
          <a:ln w="38100">
            <a:solidFill>
              <a:srgbClr val="E8774A"/>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1495FD6A-8E3A-645C-A0A8-0E0FE0F01172}"/>
              </a:ext>
            </a:extLst>
          </p:cNvPr>
          <p:cNvGrpSpPr/>
          <p:nvPr/>
        </p:nvGrpSpPr>
        <p:grpSpPr>
          <a:xfrm>
            <a:off x="5342329" y="4129015"/>
            <a:ext cx="822451" cy="1763960"/>
            <a:chOff x="5342329" y="4129015"/>
            <a:chExt cx="822451" cy="1763960"/>
          </a:xfrm>
        </p:grpSpPr>
        <p:sp>
          <p:nvSpPr>
            <p:cNvPr id="19" name="文本框 18">
              <a:extLst>
                <a:ext uri="{FF2B5EF4-FFF2-40B4-BE49-F238E27FC236}">
                  <a16:creationId xmlns:a16="http://schemas.microsoft.com/office/drawing/2014/main" id="{F5C02D75-5B29-5827-18B8-4B9677CA4972}"/>
                </a:ext>
              </a:extLst>
            </p:cNvPr>
            <p:cNvSpPr txBox="1"/>
            <p:nvPr/>
          </p:nvSpPr>
          <p:spPr>
            <a:xfrm>
              <a:off x="5355272" y="4632394"/>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P8</a:t>
              </a:r>
              <a:endParaRPr lang="zh-CN" altLang="en-US" b="1"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CB6CB50D-FA19-95BF-34E0-09BE0364D3DA}"/>
                </a:ext>
              </a:extLst>
            </p:cNvPr>
            <p:cNvSpPr txBox="1"/>
            <p:nvPr/>
          </p:nvSpPr>
          <p:spPr>
            <a:xfrm>
              <a:off x="5342329" y="5523643"/>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P9</a:t>
              </a:r>
              <a:endParaRPr lang="zh-CN" altLang="en-US" b="1"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C3007FDD-B838-BDFB-FBBD-828C702C1B99}"/>
                </a:ext>
              </a:extLst>
            </p:cNvPr>
            <p:cNvSpPr txBox="1"/>
            <p:nvPr/>
          </p:nvSpPr>
          <p:spPr>
            <a:xfrm>
              <a:off x="5355272" y="4129015"/>
              <a:ext cx="809508"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P7</a:t>
              </a:r>
              <a:endParaRPr lang="zh-CN" altLang="en-US" b="1" dirty="0">
                <a:latin typeface="Calibri" panose="020F0502020204030204" pitchFamily="34" charset="0"/>
                <a:cs typeface="Calibri" panose="020F0502020204030204" pitchFamily="34" charset="0"/>
              </a:endParaRPr>
            </a:p>
          </p:txBody>
        </p:sp>
      </p:grpSp>
      <p:sp>
        <p:nvSpPr>
          <p:cNvPr id="10" name="矩形 9">
            <a:extLst>
              <a:ext uri="{FF2B5EF4-FFF2-40B4-BE49-F238E27FC236}">
                <a16:creationId xmlns:a16="http://schemas.microsoft.com/office/drawing/2014/main" id="{E0CB1493-72F2-D1E1-B36F-BA79C8AD1058}"/>
              </a:ext>
            </a:extLst>
          </p:cNvPr>
          <p:cNvSpPr/>
          <p:nvPr/>
        </p:nvSpPr>
        <p:spPr>
          <a:xfrm>
            <a:off x="0" y="0"/>
            <a:ext cx="12192000" cy="6858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6A004BA5-A40A-2406-4D26-FC3EBC863EC0}"/>
              </a:ext>
            </a:extLst>
          </p:cNvPr>
          <p:cNvSpPr/>
          <p:nvPr/>
        </p:nvSpPr>
        <p:spPr>
          <a:xfrm>
            <a:off x="1513799" y="2249314"/>
            <a:ext cx="9245350" cy="2291530"/>
          </a:xfrm>
          <a:prstGeom prst="roundRect">
            <a:avLst/>
          </a:prstGeom>
          <a:solidFill>
            <a:schemeClr val="bg1"/>
          </a:solidFill>
          <a:ln w="571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4D671755-B408-406F-56C7-ED9F88445D8B}"/>
              </a:ext>
            </a:extLst>
          </p:cNvPr>
          <p:cNvSpPr/>
          <p:nvPr/>
        </p:nvSpPr>
        <p:spPr>
          <a:xfrm>
            <a:off x="1712487" y="2944987"/>
            <a:ext cx="8988968" cy="954107"/>
          </a:xfrm>
          <a:prstGeom prst="rect">
            <a:avLst/>
          </a:prstGeom>
        </p:spPr>
        <p:txBody>
          <a:bodyPr wrap="square" lIns="91440" tIns="45720" rIns="91440" bIns="45720" anchor="t">
            <a:spAutoFit/>
          </a:bodyPr>
          <a:lstStyle/>
          <a:p>
            <a:r>
              <a:rPr lang="en-US" altLang="zh-CN" sz="2800" dirty="0">
                <a:latin typeface="Trebuchet MS" panose="020B0603020202020204" pitchFamily="34" charset="0"/>
                <a:ea typeface="+mn-lt"/>
                <a:cs typeface="+mn-lt"/>
              </a:rPr>
              <a:t>Please see our paper for how Pyrrha identifies congestion flows and handles tree-tangling scenarios.</a:t>
            </a:r>
          </a:p>
        </p:txBody>
      </p:sp>
    </p:spTree>
    <p:extLst>
      <p:ext uri="{BB962C8B-B14F-4D97-AF65-F5344CB8AC3E}">
        <p14:creationId xmlns:p14="http://schemas.microsoft.com/office/powerpoint/2010/main" val="62909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31D3-CEC1-CC2E-362A-D6FE4C9101EC}"/>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E0CCCDB-07AB-7120-900F-3D7B97E5DB2D}"/>
              </a:ext>
            </a:extLst>
          </p:cNvPr>
          <p:cNvSpPr>
            <a:spLocks noGrp="1"/>
          </p:cNvSpPr>
          <p:nvPr>
            <p:ph type="sldNum" sz="quarter" idx="12"/>
          </p:nvPr>
        </p:nvSpPr>
        <p:spPr/>
        <p:txBody>
          <a:bodyPr/>
          <a:lstStyle/>
          <a:p>
            <a:fld id="{49AE70B2-8BF9-45C0-BB95-33D1B9D3A854}" type="slidenum">
              <a:rPr lang="zh-CN" altLang="en-US" smtClean="0"/>
              <a:t>98</a:t>
            </a:fld>
            <a:endParaRPr lang="zh-CN" altLang="en-US" dirty="0"/>
          </a:p>
        </p:txBody>
      </p:sp>
      <p:sp>
        <p:nvSpPr>
          <p:cNvPr id="5" name="标题 4">
            <a:extLst>
              <a:ext uri="{FF2B5EF4-FFF2-40B4-BE49-F238E27FC236}">
                <a16:creationId xmlns:a16="http://schemas.microsoft.com/office/drawing/2014/main" id="{B54AC473-8A08-BC23-0A81-BAB1E08E2989}"/>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CD0781DA-E45B-E685-42D0-5C267EE937F2}"/>
              </a:ext>
            </a:extLst>
          </p:cNvPr>
          <p:cNvSpPr/>
          <p:nvPr/>
        </p:nvSpPr>
        <p:spPr>
          <a:xfrm>
            <a:off x="608012" y="1812683"/>
            <a:ext cx="10884523" cy="830997"/>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We implement a Pyrrha prototype on </a:t>
            </a:r>
            <a:r>
              <a:rPr lang="en-US" altLang="zh-CN" sz="2400" b="1" dirty="0">
                <a:latin typeface="Trebuchet MS" panose="020B0603020202020204" pitchFamily="34" charset="0"/>
                <a:ea typeface="+mn-lt"/>
                <a:cs typeface="+mn-lt"/>
              </a:rPr>
              <a:t>Tofino2</a:t>
            </a:r>
            <a:r>
              <a:rPr lang="en-US" altLang="zh-CN" sz="2400" dirty="0">
                <a:latin typeface="Trebuchet MS" panose="020B0603020202020204" pitchFamily="34" charset="0"/>
                <a:ea typeface="+mn-lt"/>
                <a:cs typeface="+mn-lt"/>
              </a:rPr>
              <a:t> with 2.5k lines of P4 code and 2k lines of Python code.</a:t>
            </a:r>
          </a:p>
        </p:txBody>
      </p:sp>
      <p:pic>
        <p:nvPicPr>
          <p:cNvPr id="4" name="图片 3">
            <a:extLst>
              <a:ext uri="{FF2B5EF4-FFF2-40B4-BE49-F238E27FC236}">
                <a16:creationId xmlns:a16="http://schemas.microsoft.com/office/drawing/2014/main" id="{E61B2072-A77C-EAE4-2CBD-7280A9217001}"/>
              </a:ext>
            </a:extLst>
          </p:cNvPr>
          <p:cNvPicPr>
            <a:picLocks noChangeAspect="1"/>
          </p:cNvPicPr>
          <p:nvPr/>
        </p:nvPicPr>
        <p:blipFill>
          <a:blip r:embed="rId3"/>
          <a:stretch>
            <a:fillRect/>
          </a:stretch>
        </p:blipFill>
        <p:spPr>
          <a:xfrm>
            <a:off x="354908" y="3127419"/>
            <a:ext cx="11390730" cy="2173804"/>
          </a:xfrm>
          <a:prstGeom prst="rect">
            <a:avLst/>
          </a:prstGeom>
        </p:spPr>
      </p:pic>
    </p:spTree>
    <p:extLst>
      <p:ext uri="{BB962C8B-B14F-4D97-AF65-F5344CB8AC3E}">
        <p14:creationId xmlns:p14="http://schemas.microsoft.com/office/powerpoint/2010/main" val="2805130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9CBF-15AD-D65E-724D-891C26863680}"/>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E21FC60-06A2-BFCC-3C9E-082EB5B4B8D9}"/>
              </a:ext>
            </a:extLst>
          </p:cNvPr>
          <p:cNvSpPr>
            <a:spLocks noGrp="1"/>
          </p:cNvSpPr>
          <p:nvPr>
            <p:ph type="sldNum" sz="quarter" idx="12"/>
          </p:nvPr>
        </p:nvSpPr>
        <p:spPr/>
        <p:txBody>
          <a:bodyPr/>
          <a:lstStyle/>
          <a:p>
            <a:fld id="{49AE70B2-8BF9-45C0-BB95-33D1B9D3A854}" type="slidenum">
              <a:rPr lang="zh-CN" altLang="en-US" smtClean="0"/>
              <a:t>99</a:t>
            </a:fld>
            <a:endParaRPr lang="zh-CN" altLang="en-US" dirty="0"/>
          </a:p>
        </p:txBody>
      </p:sp>
      <p:sp>
        <p:nvSpPr>
          <p:cNvPr id="5" name="标题 4">
            <a:extLst>
              <a:ext uri="{FF2B5EF4-FFF2-40B4-BE49-F238E27FC236}">
                <a16:creationId xmlns:a16="http://schemas.microsoft.com/office/drawing/2014/main" id="{34E8AD8A-CFA2-105E-0188-3C26F9787170}"/>
              </a:ext>
            </a:extLst>
          </p:cNvPr>
          <p:cNvSpPr>
            <a:spLocks noGrp="1"/>
          </p:cNvSpPr>
          <p:nvPr>
            <p:ph type="title"/>
          </p:nvPr>
        </p:nvSpPr>
        <p:spPr/>
        <p:txBody>
          <a:bodyPr>
            <a:normAutofit/>
          </a:bodyPr>
          <a:lstStyle/>
          <a:p>
            <a:r>
              <a:rPr lang="en-US" altLang="zh-CN" dirty="0">
                <a:solidFill>
                  <a:srgbClr val="000000"/>
                </a:solidFill>
                <a:cs typeface="Arial" panose="020B0604020202020204"/>
              </a:rPr>
              <a:t>Pyrrha’s Prototype: Optimization </a:t>
            </a:r>
            <a:endParaRPr lang="zh-CN" altLang="en-US" dirty="0">
              <a:solidFill>
                <a:srgbClr val="000000"/>
              </a:solidFill>
              <a:latin typeface="Century Gothic" panose="020B0502020202020204" pitchFamily="34" charset="0"/>
              <a:ea typeface="微软雅黑" panose="020B0503020204020204" pitchFamily="34" charset="-122"/>
              <a:cs typeface="Arial" panose="020B0604020202020204"/>
            </a:endParaRPr>
          </a:p>
        </p:txBody>
      </p:sp>
      <p:sp>
        <p:nvSpPr>
          <p:cNvPr id="9" name="矩形 8">
            <a:extLst>
              <a:ext uri="{FF2B5EF4-FFF2-40B4-BE49-F238E27FC236}">
                <a16:creationId xmlns:a16="http://schemas.microsoft.com/office/drawing/2014/main" id="{9F24B784-8351-A133-F8D3-4216D6F9D517}"/>
              </a:ext>
            </a:extLst>
          </p:cNvPr>
          <p:cNvSpPr/>
          <p:nvPr/>
        </p:nvSpPr>
        <p:spPr>
          <a:xfrm>
            <a:off x="608012" y="1529605"/>
            <a:ext cx="10884523" cy="1200329"/>
          </a:xfrm>
          <a:prstGeom prst="rect">
            <a:avLst/>
          </a:prstGeom>
        </p:spPr>
        <p:txBody>
          <a:bodyPr wrap="square" lIns="91440" tIns="45720" rIns="91440" bIns="45720" anchor="t">
            <a:spAutoFit/>
          </a:bodyPr>
          <a:lstStyle/>
          <a:p>
            <a:r>
              <a:rPr lang="en-US" altLang="zh-CN" sz="2400" dirty="0">
                <a:latin typeface="Trebuchet MS" panose="020B0603020202020204" pitchFamily="34" charset="0"/>
                <a:ea typeface="+mn-lt"/>
                <a:cs typeface="+mn-lt"/>
              </a:rPr>
              <a:t>The </a:t>
            </a:r>
            <a:r>
              <a:rPr lang="en-US" altLang="zh-CN" sz="2400" b="1" dirty="0">
                <a:latin typeface="Trebuchet MS" panose="020B0603020202020204" pitchFamily="34" charset="0"/>
                <a:ea typeface="+mn-lt"/>
                <a:cs typeface="+mn-lt"/>
              </a:rPr>
              <a:t>multiple equal path</a:t>
            </a:r>
            <a:r>
              <a:rPr lang="en-US" altLang="zh-CN" sz="2400" dirty="0">
                <a:latin typeface="Trebuchet MS" panose="020B0603020202020204" pitchFamily="34" charset="0"/>
                <a:ea typeface="+mn-lt"/>
                <a:cs typeface="+mn-lt"/>
              </a:rPr>
              <a:t> and </a:t>
            </a:r>
            <a:r>
              <a:rPr lang="en-US" altLang="zh-CN" sz="2400" b="1" dirty="0">
                <a:latin typeface="Trebuchet MS" panose="020B0603020202020204" pitchFamily="34" charset="0"/>
                <a:ea typeface="+mn-lt"/>
                <a:cs typeface="+mn-lt"/>
              </a:rPr>
              <a:t>up-down routing </a:t>
            </a:r>
            <a:r>
              <a:rPr lang="en-US" altLang="zh-CN" sz="2400" dirty="0">
                <a:latin typeface="Trebuchet MS" panose="020B0603020202020204" pitchFamily="34" charset="0"/>
                <a:ea typeface="+mn-lt"/>
                <a:cs typeface="+mn-lt"/>
              </a:rPr>
              <a:t>properties of typical data center topologies are leveraged to enable Pyrrha to calculate paths for a topology with 11,664 hosts (fat-tree with k=36) using just 440 KB of storage.</a:t>
            </a:r>
          </a:p>
        </p:txBody>
      </p:sp>
      <p:pic>
        <p:nvPicPr>
          <p:cNvPr id="12" name="图片 11">
            <a:extLst>
              <a:ext uri="{FF2B5EF4-FFF2-40B4-BE49-F238E27FC236}">
                <a16:creationId xmlns:a16="http://schemas.microsoft.com/office/drawing/2014/main" id="{81A1A7D3-65BA-5D5A-9C79-B61A7FEF42D5}"/>
              </a:ext>
            </a:extLst>
          </p:cNvPr>
          <p:cNvPicPr>
            <a:picLocks noChangeAspect="1"/>
          </p:cNvPicPr>
          <p:nvPr/>
        </p:nvPicPr>
        <p:blipFill>
          <a:blip r:embed="rId3"/>
          <a:stretch>
            <a:fillRect/>
          </a:stretch>
        </p:blipFill>
        <p:spPr>
          <a:xfrm>
            <a:off x="3556006" y="2800818"/>
            <a:ext cx="4615639" cy="3448782"/>
          </a:xfrm>
          <a:prstGeom prst="rect">
            <a:avLst/>
          </a:prstGeom>
        </p:spPr>
      </p:pic>
      <p:sp>
        <p:nvSpPr>
          <p:cNvPr id="2" name="箭头: 右 1">
            <a:extLst>
              <a:ext uri="{FF2B5EF4-FFF2-40B4-BE49-F238E27FC236}">
                <a16:creationId xmlns:a16="http://schemas.microsoft.com/office/drawing/2014/main" id="{ADDD7361-87F9-2286-CEDD-517779037B49}"/>
              </a:ext>
            </a:extLst>
          </p:cNvPr>
          <p:cNvSpPr/>
          <p:nvPr/>
        </p:nvSpPr>
        <p:spPr>
          <a:xfrm rot="2361060">
            <a:off x="4935668" y="4321908"/>
            <a:ext cx="2718403" cy="233930"/>
          </a:xfrm>
          <a:prstGeom prst="rightArrow">
            <a:avLst>
              <a:gd name="adj1" fmla="val 40606"/>
              <a:gd name="adj2" fmla="val 144150"/>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8212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070C0"/>
      </a:hlink>
      <a:folHlink>
        <a:srgbClr val="0070C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E3183"/>
            </a:gs>
            <a:gs pos="33000">
              <a:srgbClr val="6C3B8B">
                <a:tint val="44500"/>
                <a:satMod val="160000"/>
              </a:srgbClr>
            </a:gs>
            <a:gs pos="100000">
              <a:schemeClr val="bg1"/>
            </a:gs>
          </a:gsLst>
          <a:lin ang="0" scaled="1"/>
        </a:gradFill>
        <a:ln>
          <a:noFill/>
        </a:ln>
      </a:spPr>
      <a:bodyPr rtlCol="0" anchor="ctr"/>
      <a:lstStyle>
        <a:defPPr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17839</TotalTime>
  <Words>7892</Words>
  <Application>Microsoft Office PowerPoint</Application>
  <PresentationFormat>宽屏</PresentationFormat>
  <Paragraphs>1394</Paragraphs>
  <Slides>112</Slides>
  <Notes>96</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112</vt:i4>
      </vt:variant>
    </vt:vector>
  </HeadingPairs>
  <TitlesOfParts>
    <vt:vector size="134" baseType="lpstr">
      <vt:lpstr>inherit</vt:lpstr>
      <vt:lpstr>Lucida Grande</vt:lpstr>
      <vt:lpstr>MyriadPro-Bold</vt:lpstr>
      <vt:lpstr>Times-Roman</vt:lpstr>
      <vt:lpstr>等线</vt:lpstr>
      <vt:lpstr>华文宋体</vt:lpstr>
      <vt:lpstr>Microsoft YaHei</vt:lpstr>
      <vt:lpstr>Microsoft YaHei</vt:lpstr>
      <vt:lpstr>Arial</vt:lpstr>
      <vt:lpstr>Bodoni MT Black</vt:lpstr>
      <vt:lpstr>Bookman Old Style</vt:lpstr>
      <vt:lpstr>Calibri</vt:lpstr>
      <vt:lpstr>Cambria Math</vt:lpstr>
      <vt:lpstr>Century Gothic</vt:lpstr>
      <vt:lpstr>Garamond</vt:lpstr>
      <vt:lpstr>Noto Sans</vt:lpstr>
      <vt:lpstr>Roboto</vt:lpstr>
      <vt:lpstr>Rockwell</vt:lpstr>
      <vt:lpstr>Times New Roman</vt:lpstr>
      <vt:lpstr>Trebuchet MS</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 we learn from textbook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Times have changed</vt:lpstr>
      <vt:lpstr>Role diff between CC &amp; FC</vt:lpstr>
      <vt:lpstr>PowerPoint 演示文稿</vt:lpstr>
      <vt:lpstr>PowerPoint 演示文稿</vt:lpstr>
      <vt:lpstr>PowerPoint 演示文稿</vt:lpstr>
      <vt:lpstr>DCQCN+ Overview</vt:lpstr>
      <vt:lpstr>TOP Overview</vt:lpstr>
      <vt:lpstr>ToCC Overview</vt:lpstr>
      <vt:lpstr>Paydebt Overview</vt:lpstr>
      <vt:lpstr>PrioPlus’s Key Concept: Delay Channel</vt:lpstr>
      <vt:lpstr>(Re)Discovery of the New World</vt:lpstr>
      <vt:lpstr>PowerPoint 演示文稿</vt:lpstr>
      <vt:lpstr>PowerPoint 演示文稿</vt:lpstr>
      <vt:lpstr>Floodgate Overview</vt:lpstr>
      <vt:lpstr>Pyrrha Overview</vt:lpstr>
      <vt:lpstr>PowerPoint 演示文稿</vt:lpstr>
      <vt:lpstr>SWING Overview</vt:lpstr>
      <vt:lpstr>Bifrost Overview</vt:lpstr>
      <vt:lpstr>BifrostX Overview</vt:lpstr>
      <vt:lpstr>PowerPoint 演示文稿</vt:lpstr>
      <vt:lpstr>DCN in AI computing</vt:lpstr>
      <vt:lpstr>Vertical: cross boundaries</vt:lpstr>
      <vt:lpstr>Horizontal：scales</vt:lpstr>
      <vt:lpstr>PowerPoint 演示文稿</vt:lpstr>
      <vt:lpstr>Take home idea</vt:lpstr>
      <vt:lpstr>Pyrrha: Congestion-Root-Based Flow Control  to Eliminate Head-of-Line Blocking in Datacenter</vt:lpstr>
      <vt:lpstr>Due to VISA issue...</vt:lpstr>
      <vt:lpstr>CC is Falling for Transient Congestion</vt:lpstr>
      <vt:lpstr>CC is Falling for Transient Congestion</vt:lpstr>
      <vt:lpstr>CC is Falling for Transient Congestion</vt:lpstr>
      <vt:lpstr>CC is Falling for Transient Congestion</vt:lpstr>
      <vt:lpstr>Our Vision for Data Center Congestion Management </vt:lpstr>
      <vt:lpstr>HOL Blocking Problem of Naive FC</vt:lpstr>
      <vt:lpstr>HOL Blocking Problem of Naive FC</vt:lpstr>
      <vt:lpstr>HOL Blocking Problem of Naive FC</vt:lpstr>
      <vt:lpstr>HOL Blocking Problem of Naive FC</vt:lpstr>
      <vt:lpstr>HOL Blocking Problem of Naive FC</vt:lpstr>
      <vt:lpstr>Idealized FC can Eliminate HOL blocking but is Non-scalable</vt:lpstr>
      <vt:lpstr>State-of-the-art FC is Flawed</vt:lpstr>
      <vt:lpstr>State-of-the-art FC is Flawed</vt:lpstr>
      <vt:lpstr>We Need a Better Control Granularity for Per-hop FC</vt:lpstr>
      <vt:lpstr>Analysis of Congestion in Per-hop FC</vt:lpstr>
      <vt:lpstr>Analysis of Congestion in Per-hop FC</vt:lpstr>
      <vt:lpstr>Analysis of Congestion in Per-hop FC</vt:lpstr>
      <vt:lpstr>Pyrrha: A Congestion-Root-Based Flow Control</vt:lpstr>
      <vt:lpstr>Pyrrha: A Congestion-Root-Based Flow Control</vt:lpstr>
      <vt:lpstr>Key Challenge: Identify Congestion Root</vt:lpstr>
      <vt:lpstr>Pyrrha Design: Distributed Congestion Root Election</vt:lpstr>
      <vt:lpstr>Pyrrha Design: Distributed Congestion Root Election</vt:lpstr>
      <vt:lpstr>Pyrrha Design: Distributed Congestion Root Election</vt:lpstr>
      <vt:lpstr>Pyrrha Design: Distributed Congestion Root Election</vt:lpstr>
      <vt:lpstr>Challenge 2: Identify Congested Flows</vt:lpstr>
      <vt:lpstr>Challenge 2: Identify Congested Flows</vt:lpstr>
      <vt:lpstr>Design 2: Hash-aware Path Calculation</vt:lpstr>
      <vt:lpstr>Design 2: Hash-aware Path Calculation</vt:lpstr>
      <vt:lpstr>Challenge 3: Handle Tree-tangling Scenarios</vt:lpstr>
      <vt:lpstr>Challenge 3: Handle Tree-tangling Scenarios</vt:lpstr>
      <vt:lpstr>Challenge 3: Handle Tree-tangling Scenarios</vt:lpstr>
      <vt:lpstr>Challenge 3: Handle Tree-tangling Scenarios</vt:lpstr>
      <vt:lpstr>Challenge 3: Handle Tree-tangling Scenarios</vt:lpstr>
      <vt:lpstr>Pyrrha’s Prototype</vt:lpstr>
      <vt:lpstr>Pyrrha’s Prototype: Optimization </vt:lpstr>
      <vt:lpstr>Pyrrha’s Prototype: Optimization </vt:lpstr>
      <vt:lpstr>Pyrrha’s Prototype: Compromise </vt:lpstr>
      <vt:lpstr>The Overhead of Pyrrha’s Prototype</vt:lpstr>
      <vt:lpstr>Testbed Evaluation</vt:lpstr>
      <vt:lpstr>Simulation Evaluation</vt:lpstr>
      <vt:lpstr>Simulation Evaluation</vt:lpstr>
      <vt:lpstr>Simulation Evaluation</vt:lpstr>
      <vt:lpstr>Conclusion</vt:lpstr>
      <vt:lpstr>Idealized FC can Eliminate HOL blocking but is Non-scalable</vt:lpstr>
      <vt:lpstr>Simulation Evaluation</vt:lpstr>
      <vt:lpstr>Pyrrha’s Prototype: Compromise</vt:lpstr>
      <vt:lpstr>Pyrrha’s Prototype: Compromise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PC</dc:creator>
  <cp:lastModifiedBy>TIANCHEN</cp:lastModifiedBy>
  <cp:revision>915</cp:revision>
  <dcterms:created xsi:type="dcterms:W3CDTF">2019-06-18T10:08:00Z</dcterms:created>
  <dcterms:modified xsi:type="dcterms:W3CDTF">2025-08-07T05:28:52Z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54ecac43ede8418eadf94ecd041eb57d</vt:lpwstr>
  </property>
</Properties>
</file>